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8" r:id="rId3"/>
    <p:sldId id="289" r:id="rId4"/>
    <p:sldId id="332" r:id="rId5"/>
    <p:sldId id="334" r:id="rId6"/>
    <p:sldId id="346" r:id="rId7"/>
    <p:sldId id="347" r:id="rId8"/>
    <p:sldId id="335" r:id="rId9"/>
    <p:sldId id="336" r:id="rId10"/>
    <p:sldId id="337" r:id="rId11"/>
    <p:sldId id="338" r:id="rId12"/>
    <p:sldId id="339" r:id="rId13"/>
    <p:sldId id="257" r:id="rId14"/>
    <p:sldId id="302" r:id="rId15"/>
    <p:sldId id="303" r:id="rId16"/>
    <p:sldId id="305" r:id="rId17"/>
    <p:sldId id="314" r:id="rId18"/>
    <p:sldId id="313" r:id="rId19"/>
    <p:sldId id="315" r:id="rId20"/>
    <p:sldId id="316" r:id="rId21"/>
    <p:sldId id="306" r:id="rId22"/>
    <p:sldId id="308" r:id="rId23"/>
    <p:sldId id="317" r:id="rId24"/>
    <p:sldId id="309" r:id="rId25"/>
    <p:sldId id="318" r:id="rId26"/>
    <p:sldId id="319" r:id="rId27"/>
    <p:sldId id="311" r:id="rId28"/>
    <p:sldId id="312" r:id="rId29"/>
    <p:sldId id="320" r:id="rId30"/>
    <p:sldId id="321" r:id="rId31"/>
    <p:sldId id="322" r:id="rId32"/>
    <p:sldId id="325" r:id="rId33"/>
    <p:sldId id="326" r:id="rId34"/>
    <p:sldId id="348"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E5D318D4-CEA9-4B9E-BF91-D66A2EF82225}">
          <p14:sldIdLst>
            <p14:sldId id="256"/>
            <p14:sldId id="258"/>
            <p14:sldId id="289"/>
            <p14:sldId id="332"/>
            <p14:sldId id="334"/>
            <p14:sldId id="346"/>
            <p14:sldId id="347"/>
            <p14:sldId id="335"/>
            <p14:sldId id="336"/>
            <p14:sldId id="337"/>
            <p14:sldId id="338"/>
            <p14:sldId id="339"/>
            <p14:sldId id="257"/>
            <p14:sldId id="302"/>
            <p14:sldId id="303"/>
            <p14:sldId id="305"/>
            <p14:sldId id="314"/>
            <p14:sldId id="313"/>
            <p14:sldId id="315"/>
            <p14:sldId id="316"/>
            <p14:sldId id="306"/>
            <p14:sldId id="308"/>
            <p14:sldId id="317"/>
            <p14:sldId id="309"/>
            <p14:sldId id="318"/>
            <p14:sldId id="319"/>
            <p14:sldId id="311"/>
            <p14:sldId id="312"/>
            <p14:sldId id="320"/>
            <p14:sldId id="321"/>
            <p14:sldId id="322"/>
            <p14:sldId id="325"/>
            <p14:sldId id="326"/>
            <p14:sldId id="34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0000FF"/>
    <a:srgbClr val="CC00FF"/>
    <a:srgbClr val="FF33CC"/>
    <a:srgbClr val="FF00FF"/>
    <a:srgbClr val="FF66FF"/>
    <a:srgbClr val="0000CC"/>
    <a:srgbClr val="7E0C6E"/>
    <a:srgbClr val="861054"/>
    <a:srgbClr val="8D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94" d="100"/>
          <a:sy n="94" d="100"/>
        </p:scale>
        <p:origin x="64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4" Type="http://schemas.openxmlformats.org/officeDocument/2006/relationships/image" Target="../media/image5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4" Type="http://schemas.openxmlformats.org/officeDocument/2006/relationships/image" Target="../media/image6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6" Type="http://schemas.openxmlformats.org/officeDocument/2006/relationships/image" Target="../media/image69.wmf"/><Relationship Id="rId5" Type="http://schemas.openxmlformats.org/officeDocument/2006/relationships/image" Target="../media/image68.wmf"/><Relationship Id="rId4" Type="http://schemas.openxmlformats.org/officeDocument/2006/relationships/image" Target="../media/image6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4" Type="http://schemas.openxmlformats.org/officeDocument/2006/relationships/image" Target="../media/image7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 Id="rId5" Type="http://schemas.openxmlformats.org/officeDocument/2006/relationships/image" Target="../media/image78.wmf"/><Relationship Id="rId4" Type="http://schemas.openxmlformats.org/officeDocument/2006/relationships/image" Target="../media/image7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80.wmf"/><Relationship Id="rId1" Type="http://schemas.openxmlformats.org/officeDocument/2006/relationships/image" Target="../media/image79.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82.wmf"/><Relationship Id="rId1" Type="http://schemas.openxmlformats.org/officeDocument/2006/relationships/image" Target="../media/image81.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 Id="rId4" Type="http://schemas.openxmlformats.org/officeDocument/2006/relationships/image" Target="../media/image87.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95.wmf"/><Relationship Id="rId3" Type="http://schemas.openxmlformats.org/officeDocument/2006/relationships/image" Target="../media/image90.wmf"/><Relationship Id="rId7" Type="http://schemas.openxmlformats.org/officeDocument/2006/relationships/image" Target="../media/image94.wmf"/><Relationship Id="rId2" Type="http://schemas.openxmlformats.org/officeDocument/2006/relationships/image" Target="../media/image89.wmf"/><Relationship Id="rId1" Type="http://schemas.openxmlformats.org/officeDocument/2006/relationships/image" Target="../media/image88.wmf"/><Relationship Id="rId6" Type="http://schemas.openxmlformats.org/officeDocument/2006/relationships/image" Target="../media/image93.wmf"/><Relationship Id="rId11" Type="http://schemas.openxmlformats.org/officeDocument/2006/relationships/image" Target="../media/image98.wmf"/><Relationship Id="rId5" Type="http://schemas.openxmlformats.org/officeDocument/2006/relationships/image" Target="../media/image92.wmf"/><Relationship Id="rId10" Type="http://schemas.openxmlformats.org/officeDocument/2006/relationships/image" Target="../media/image97.wmf"/><Relationship Id="rId4" Type="http://schemas.openxmlformats.org/officeDocument/2006/relationships/image" Target="../media/image91.wmf"/><Relationship Id="rId9" Type="http://schemas.openxmlformats.org/officeDocument/2006/relationships/image" Target="../media/image96.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image" Target="../media/image100.wmf"/><Relationship Id="rId1" Type="http://schemas.openxmlformats.org/officeDocument/2006/relationships/image" Target="../media/image99.wmf"/><Relationship Id="rId5" Type="http://schemas.openxmlformats.org/officeDocument/2006/relationships/image" Target="../media/image103.wmf"/><Relationship Id="rId4" Type="http://schemas.openxmlformats.org/officeDocument/2006/relationships/image" Target="../media/image10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5.wmf"/><Relationship Id="rId4"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B8B4B-65BD-4A1A-A18F-F1CB03BD043C}" type="datetimeFigureOut">
              <a:rPr lang="zh-CN" altLang="en-US" smtClean="0"/>
              <a:t>2020/4/10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602D4-1B9D-4EDB-A1D6-1C808B0EF636}" type="slidenum">
              <a:rPr lang="zh-CN" altLang="en-US" smtClean="0"/>
              <a:t>‹#›</a:t>
            </a:fld>
            <a:endParaRPr lang="zh-CN" altLang="en-US"/>
          </a:p>
        </p:txBody>
      </p:sp>
    </p:spTree>
    <p:extLst>
      <p:ext uri="{BB962C8B-B14F-4D97-AF65-F5344CB8AC3E}">
        <p14:creationId xmlns:p14="http://schemas.microsoft.com/office/powerpoint/2010/main" val="58888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09CB37AB-998B-4EFD-BC19-5A85A60D5DB4}" type="datetime1">
              <a:rPr lang="zh-CN" altLang="en-US" smtClean="0"/>
              <a:t>2020/4/10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5842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2B270A9-2F2E-491C-9193-F634E8367642}" type="datetime1">
              <a:rPr lang="zh-CN" altLang="en-US" smtClean="0"/>
              <a:t>2020/4/10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73400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04973CC-115E-4087-AA9F-8E55CFFC493F}" type="datetime1">
              <a:rPr lang="zh-CN" altLang="en-US" smtClean="0"/>
              <a:t>2020/4/10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4319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735373-B6AE-4BA9-AF92-B68B41AF984D}" type="datetime1">
              <a:rPr lang="zh-CN" altLang="en-US" smtClean="0"/>
              <a:t>2020/4/10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19010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13A197B-465C-4CE4-A24D-68A8D4C68DE0}" type="datetime1">
              <a:rPr lang="zh-CN" altLang="en-US" smtClean="0"/>
              <a:t>2020/4/10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6795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DC83644-024C-4B78-A666-1EB552C21BF8}" type="datetime1">
              <a:rPr lang="zh-CN" altLang="en-US" smtClean="0"/>
              <a:t>2020/4/10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4900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EB9A0E8-090E-4431-B641-CDA1D47E3DC8}" type="datetime1">
              <a:rPr lang="zh-CN" altLang="en-US" smtClean="0"/>
              <a:t>2020/4/10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24602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400A924-860F-4AB1-8104-CE329AA6D3A6}" type="datetime1">
              <a:rPr lang="zh-CN" altLang="en-US" smtClean="0"/>
              <a:t>2020/4/10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93643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36095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9A6797A-A11B-4D65-9290-6F610AC64ECC}" type="datetime1">
              <a:rPr lang="zh-CN" altLang="en-US" smtClean="0"/>
              <a:t>2020/4/10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9534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8F06F57-C25C-4012-B45D-74E2B656B094}" type="datetime1">
              <a:rPr lang="zh-CN" altLang="en-US" smtClean="0"/>
              <a:t>2020/4/10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883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BE229-9A99-4ED7-8363-F06A22251122}" type="datetime1">
              <a:rPr lang="zh-CN" altLang="en-US" smtClean="0"/>
              <a:t>2020/4/10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62690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26.bin"/><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4.wmf"/><Relationship Id="rId5" Type="http://schemas.openxmlformats.org/officeDocument/2006/relationships/oleObject" Target="../embeddings/oleObject28.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30.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7.wmf"/></Relationships>
</file>

<file path=ppt/slides/_rels/slide14.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9.wmf"/><Relationship Id="rId5" Type="http://schemas.openxmlformats.org/officeDocument/2006/relationships/oleObject" Target="../embeddings/oleObject33.bin"/><Relationship Id="rId4" Type="http://schemas.openxmlformats.org/officeDocument/2006/relationships/image" Target="../media/image28.wmf"/></Relationships>
</file>

<file path=ppt/slides/_rels/slide15.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40.bin"/><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2.wmf"/><Relationship Id="rId11" Type="http://schemas.openxmlformats.org/officeDocument/2006/relationships/oleObject" Target="../embeddings/oleObject39.bin"/><Relationship Id="rId5" Type="http://schemas.openxmlformats.org/officeDocument/2006/relationships/oleObject" Target="../embeddings/oleObject36.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8.bin"/><Relationship Id="rId14" Type="http://schemas.openxmlformats.org/officeDocument/2006/relationships/image" Target="../media/image36.wmf"/></Relationships>
</file>

<file path=ppt/slides/_rels/slide16.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38.wmf"/><Relationship Id="rId5" Type="http://schemas.openxmlformats.org/officeDocument/2006/relationships/oleObject" Target="../embeddings/oleObject42.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44.bin"/></Relationships>
</file>

<file path=ppt/slides/_rels/slide17.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oleObject" Target="../embeddings/oleObject50.bin"/><Relationship Id="rId18" Type="http://schemas.openxmlformats.org/officeDocument/2006/relationships/image" Target="../media/image48.wmf"/><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45.wmf"/><Relationship Id="rId17" Type="http://schemas.openxmlformats.org/officeDocument/2006/relationships/oleObject" Target="../embeddings/oleObject52.bin"/><Relationship Id="rId2" Type="http://schemas.openxmlformats.org/officeDocument/2006/relationships/slideLayout" Target="../slideLayouts/slideLayout7.xml"/><Relationship Id="rId16" Type="http://schemas.openxmlformats.org/officeDocument/2006/relationships/image" Target="../media/image47.wmf"/><Relationship Id="rId1" Type="http://schemas.openxmlformats.org/officeDocument/2006/relationships/vmlDrawing" Target="../drawings/vmlDrawing12.vml"/><Relationship Id="rId6" Type="http://schemas.openxmlformats.org/officeDocument/2006/relationships/image" Target="../media/image42.wmf"/><Relationship Id="rId11" Type="http://schemas.openxmlformats.org/officeDocument/2006/relationships/oleObject" Target="../embeddings/oleObject49.bin"/><Relationship Id="rId5" Type="http://schemas.openxmlformats.org/officeDocument/2006/relationships/oleObject" Target="../embeddings/oleObject46.bin"/><Relationship Id="rId15" Type="http://schemas.openxmlformats.org/officeDocument/2006/relationships/oleObject" Target="../embeddings/oleObject51.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48.bin"/><Relationship Id="rId14" Type="http://schemas.openxmlformats.org/officeDocument/2006/relationships/image" Target="../media/image46.wmf"/></Relationships>
</file>

<file path=ppt/slides/_rels/slide18.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50.wmf"/><Relationship Id="rId5" Type="http://schemas.openxmlformats.org/officeDocument/2006/relationships/oleObject" Target="../embeddings/oleObject54.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56.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54.wmf"/><Relationship Id="rId5" Type="http://schemas.openxmlformats.org/officeDocument/2006/relationships/oleObject" Target="../embeddings/oleObject58.bin"/><Relationship Id="rId4" Type="http://schemas.openxmlformats.org/officeDocument/2006/relationships/image" Target="../media/image5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59.bin"/><Relationship Id="rId7" Type="http://schemas.openxmlformats.org/officeDocument/2006/relationships/oleObject" Target="../embeddings/oleObject61.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56.wmf"/><Relationship Id="rId5" Type="http://schemas.openxmlformats.org/officeDocument/2006/relationships/oleObject" Target="../embeddings/oleObject60.bin"/><Relationship Id="rId4" Type="http://schemas.openxmlformats.org/officeDocument/2006/relationships/image" Target="../media/image55.wmf"/></Relationships>
</file>

<file path=ppt/slides/_rels/slide21.x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oleObject" Target="../embeddings/oleObject67.bin"/><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62.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59.wmf"/><Relationship Id="rId11" Type="http://schemas.openxmlformats.org/officeDocument/2006/relationships/oleObject" Target="../embeddings/oleObject66.bin"/><Relationship Id="rId5" Type="http://schemas.openxmlformats.org/officeDocument/2006/relationships/oleObject" Target="../embeddings/oleObject63.bin"/><Relationship Id="rId10" Type="http://schemas.openxmlformats.org/officeDocument/2006/relationships/image" Target="../media/image61.wmf"/><Relationship Id="rId4" Type="http://schemas.openxmlformats.org/officeDocument/2006/relationships/image" Target="../media/image58.wmf"/><Relationship Id="rId9" Type="http://schemas.openxmlformats.org/officeDocument/2006/relationships/oleObject" Target="../embeddings/oleObject65.bin"/><Relationship Id="rId14" Type="http://schemas.openxmlformats.org/officeDocument/2006/relationships/image" Target="../media/image63.wmf"/></Relationships>
</file>

<file path=ppt/slides/_rels/slide22.xml.rels><?xml version="1.0" encoding="UTF-8" standalone="yes"?>
<Relationships xmlns="http://schemas.openxmlformats.org/package/2006/relationships"><Relationship Id="rId8" Type="http://schemas.openxmlformats.org/officeDocument/2006/relationships/image" Target="../media/image66.wmf"/><Relationship Id="rId13" Type="http://schemas.openxmlformats.org/officeDocument/2006/relationships/oleObject" Target="../embeddings/oleObject73.bin"/><Relationship Id="rId3" Type="http://schemas.openxmlformats.org/officeDocument/2006/relationships/oleObject" Target="../embeddings/oleObject68.bin"/><Relationship Id="rId7" Type="http://schemas.openxmlformats.org/officeDocument/2006/relationships/oleObject" Target="../embeddings/oleObject70.bin"/><Relationship Id="rId12" Type="http://schemas.openxmlformats.org/officeDocument/2006/relationships/image" Target="../media/image68.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65.wmf"/><Relationship Id="rId11" Type="http://schemas.openxmlformats.org/officeDocument/2006/relationships/oleObject" Target="../embeddings/oleObject72.bin"/><Relationship Id="rId5" Type="http://schemas.openxmlformats.org/officeDocument/2006/relationships/oleObject" Target="../embeddings/oleObject69.bin"/><Relationship Id="rId10" Type="http://schemas.openxmlformats.org/officeDocument/2006/relationships/image" Target="../media/image67.wmf"/><Relationship Id="rId4" Type="http://schemas.openxmlformats.org/officeDocument/2006/relationships/image" Target="../media/image64.wmf"/><Relationship Id="rId9" Type="http://schemas.openxmlformats.org/officeDocument/2006/relationships/oleObject" Target="../embeddings/oleObject71.bin"/><Relationship Id="rId14" Type="http://schemas.openxmlformats.org/officeDocument/2006/relationships/image" Target="../media/image69.wmf"/></Relationships>
</file>

<file path=ppt/slides/_rels/slide23.x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71.wmf"/><Relationship Id="rId5" Type="http://schemas.openxmlformats.org/officeDocument/2006/relationships/oleObject" Target="../embeddings/oleObject75.bin"/><Relationship Id="rId10" Type="http://schemas.openxmlformats.org/officeDocument/2006/relationships/image" Target="../media/image73.wmf"/><Relationship Id="rId4" Type="http://schemas.openxmlformats.org/officeDocument/2006/relationships/image" Target="../media/image70.wmf"/><Relationship Id="rId9" Type="http://schemas.openxmlformats.org/officeDocument/2006/relationships/oleObject" Target="../embeddings/oleObject77.bin"/></Relationships>
</file>

<file path=ppt/slides/_rels/slide24.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78.bin"/><Relationship Id="rId7" Type="http://schemas.openxmlformats.org/officeDocument/2006/relationships/oleObject" Target="../embeddings/oleObject80.bin"/><Relationship Id="rId12" Type="http://schemas.openxmlformats.org/officeDocument/2006/relationships/image" Target="../media/image78.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75.wmf"/><Relationship Id="rId11" Type="http://schemas.openxmlformats.org/officeDocument/2006/relationships/oleObject" Target="../embeddings/oleObject82.bin"/><Relationship Id="rId5" Type="http://schemas.openxmlformats.org/officeDocument/2006/relationships/oleObject" Target="../embeddings/oleObject79.bin"/><Relationship Id="rId10" Type="http://schemas.openxmlformats.org/officeDocument/2006/relationships/image" Target="../media/image77.wmf"/><Relationship Id="rId4" Type="http://schemas.openxmlformats.org/officeDocument/2006/relationships/image" Target="../media/image74.wmf"/><Relationship Id="rId9" Type="http://schemas.openxmlformats.org/officeDocument/2006/relationships/oleObject" Target="../embeddings/oleObject81.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80.wmf"/><Relationship Id="rId5" Type="http://schemas.openxmlformats.org/officeDocument/2006/relationships/oleObject" Target="../embeddings/oleObject84.bin"/><Relationship Id="rId4" Type="http://schemas.openxmlformats.org/officeDocument/2006/relationships/image" Target="../media/image79.wmf"/></Relationships>
</file>

<file path=ppt/slides/_rels/slide26.x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oleObject" Target="../embeddings/oleObject85.bin"/><Relationship Id="rId7" Type="http://schemas.openxmlformats.org/officeDocument/2006/relationships/oleObject" Target="../embeddings/oleObject87.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82.wmf"/><Relationship Id="rId5" Type="http://schemas.openxmlformats.org/officeDocument/2006/relationships/oleObject" Target="../embeddings/oleObject86.bin"/><Relationship Id="rId4" Type="http://schemas.openxmlformats.org/officeDocument/2006/relationships/image" Target="../media/image81.wmf"/></Relationships>
</file>

<file path=ppt/slides/_rels/slide27.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88.bin"/><Relationship Id="rId7" Type="http://schemas.openxmlformats.org/officeDocument/2006/relationships/oleObject" Target="../embeddings/oleObject90.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85.wmf"/><Relationship Id="rId5" Type="http://schemas.openxmlformats.org/officeDocument/2006/relationships/oleObject" Target="../embeddings/oleObject89.bin"/><Relationship Id="rId10" Type="http://schemas.openxmlformats.org/officeDocument/2006/relationships/image" Target="../media/image87.wmf"/><Relationship Id="rId4" Type="http://schemas.openxmlformats.org/officeDocument/2006/relationships/image" Target="../media/image84.wmf"/><Relationship Id="rId9" Type="http://schemas.openxmlformats.org/officeDocument/2006/relationships/oleObject" Target="../embeddings/oleObject91.bin"/></Relationships>
</file>

<file path=ppt/slides/_rels/slide28.xml.rels><?xml version="1.0" encoding="UTF-8" standalone="yes"?>
<Relationships xmlns="http://schemas.openxmlformats.org/package/2006/relationships"><Relationship Id="rId8" Type="http://schemas.openxmlformats.org/officeDocument/2006/relationships/image" Target="../media/image90.wmf"/><Relationship Id="rId13" Type="http://schemas.openxmlformats.org/officeDocument/2006/relationships/oleObject" Target="../embeddings/oleObject97.bin"/><Relationship Id="rId18" Type="http://schemas.openxmlformats.org/officeDocument/2006/relationships/image" Target="../media/image95.wmf"/><Relationship Id="rId3" Type="http://schemas.openxmlformats.org/officeDocument/2006/relationships/oleObject" Target="../embeddings/oleObject92.bin"/><Relationship Id="rId21" Type="http://schemas.openxmlformats.org/officeDocument/2006/relationships/oleObject" Target="../embeddings/oleObject101.bin"/><Relationship Id="rId7" Type="http://schemas.openxmlformats.org/officeDocument/2006/relationships/oleObject" Target="../embeddings/oleObject94.bin"/><Relationship Id="rId12" Type="http://schemas.openxmlformats.org/officeDocument/2006/relationships/image" Target="../media/image92.wmf"/><Relationship Id="rId17" Type="http://schemas.openxmlformats.org/officeDocument/2006/relationships/oleObject" Target="../embeddings/oleObject99.bin"/><Relationship Id="rId2" Type="http://schemas.openxmlformats.org/officeDocument/2006/relationships/slideLayout" Target="../slideLayouts/slideLayout7.xml"/><Relationship Id="rId16" Type="http://schemas.openxmlformats.org/officeDocument/2006/relationships/image" Target="../media/image94.wmf"/><Relationship Id="rId20" Type="http://schemas.openxmlformats.org/officeDocument/2006/relationships/image" Target="../media/image96.wmf"/><Relationship Id="rId1" Type="http://schemas.openxmlformats.org/officeDocument/2006/relationships/vmlDrawing" Target="../drawings/vmlDrawing23.vml"/><Relationship Id="rId6" Type="http://schemas.openxmlformats.org/officeDocument/2006/relationships/image" Target="../media/image89.wmf"/><Relationship Id="rId11" Type="http://schemas.openxmlformats.org/officeDocument/2006/relationships/oleObject" Target="../embeddings/oleObject96.bin"/><Relationship Id="rId24" Type="http://schemas.openxmlformats.org/officeDocument/2006/relationships/image" Target="../media/image98.wmf"/><Relationship Id="rId5" Type="http://schemas.openxmlformats.org/officeDocument/2006/relationships/oleObject" Target="../embeddings/oleObject93.bin"/><Relationship Id="rId15" Type="http://schemas.openxmlformats.org/officeDocument/2006/relationships/oleObject" Target="../embeddings/oleObject98.bin"/><Relationship Id="rId23" Type="http://schemas.openxmlformats.org/officeDocument/2006/relationships/oleObject" Target="../embeddings/oleObject102.bin"/><Relationship Id="rId10" Type="http://schemas.openxmlformats.org/officeDocument/2006/relationships/image" Target="../media/image91.wmf"/><Relationship Id="rId19" Type="http://schemas.openxmlformats.org/officeDocument/2006/relationships/oleObject" Target="../embeddings/oleObject100.bin"/><Relationship Id="rId4" Type="http://schemas.openxmlformats.org/officeDocument/2006/relationships/image" Target="../media/image88.wmf"/><Relationship Id="rId9" Type="http://schemas.openxmlformats.org/officeDocument/2006/relationships/oleObject" Target="../embeddings/oleObject95.bin"/><Relationship Id="rId14" Type="http://schemas.openxmlformats.org/officeDocument/2006/relationships/image" Target="../media/image93.wmf"/><Relationship Id="rId22" Type="http://schemas.openxmlformats.org/officeDocument/2006/relationships/image" Target="../media/image97.wmf"/></Relationships>
</file>

<file path=ppt/slides/_rels/slide29.xml.rels><?xml version="1.0" encoding="UTF-8" standalone="yes"?>
<Relationships xmlns="http://schemas.openxmlformats.org/package/2006/relationships"><Relationship Id="rId8" Type="http://schemas.openxmlformats.org/officeDocument/2006/relationships/image" Target="../media/image101.wmf"/><Relationship Id="rId3" Type="http://schemas.openxmlformats.org/officeDocument/2006/relationships/oleObject" Target="../embeddings/oleObject103.bin"/><Relationship Id="rId7" Type="http://schemas.openxmlformats.org/officeDocument/2006/relationships/oleObject" Target="../embeddings/oleObject105.bin"/><Relationship Id="rId12" Type="http://schemas.openxmlformats.org/officeDocument/2006/relationships/image" Target="../media/image103.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100.wmf"/><Relationship Id="rId11" Type="http://schemas.openxmlformats.org/officeDocument/2006/relationships/oleObject" Target="../embeddings/oleObject107.bin"/><Relationship Id="rId5" Type="http://schemas.openxmlformats.org/officeDocument/2006/relationships/oleObject" Target="../embeddings/oleObject104.bin"/><Relationship Id="rId10" Type="http://schemas.openxmlformats.org/officeDocument/2006/relationships/image" Target="../media/image102.wmf"/><Relationship Id="rId4" Type="http://schemas.openxmlformats.org/officeDocument/2006/relationships/image" Target="../media/image99.wmf"/><Relationship Id="rId9" Type="http://schemas.openxmlformats.org/officeDocument/2006/relationships/oleObject" Target="../embeddings/oleObject106.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0.wmf"/><Relationship Id="rId2" Type="http://schemas.openxmlformats.org/officeDocument/2006/relationships/slideLayout" Target="../slideLayouts/slideLayout7.xml"/><Relationship Id="rId16" Type="http://schemas.openxmlformats.org/officeDocument/2006/relationships/image" Target="../media/image12.wmf"/><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9.bin"/><Relationship Id="rId14" Type="http://schemas.openxmlformats.org/officeDocument/2006/relationships/image" Target="../media/image11.wmf"/></Relationships>
</file>

<file path=ppt/slides/_rels/slide6.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wmf"/><Relationship Id="rId5" Type="http://schemas.openxmlformats.org/officeDocument/2006/relationships/oleObject" Target="../embeddings/oleObject14.bin"/><Relationship Id="rId10" Type="http://schemas.openxmlformats.org/officeDocument/2006/relationships/image" Target="../media/image4.wmf"/><Relationship Id="rId4" Type="http://schemas.openxmlformats.org/officeDocument/2006/relationships/image" Target="../media/image5.wmf"/><Relationship Id="rId9" Type="http://schemas.openxmlformats.org/officeDocument/2006/relationships/oleObject" Target="../embeddings/oleObject16.bin"/></Relationships>
</file>

<file path=ppt/slides/_rels/slide7.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4.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20.bin"/><Relationship Id="rId14" Type="http://schemas.openxmlformats.org/officeDocument/2006/relationships/image" Target="../media/image18.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0.wmf"/><Relationship Id="rId5" Type="http://schemas.openxmlformats.org/officeDocument/2006/relationships/oleObject" Target="../embeddings/oleObject24.bin"/><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9351"/>
            <a:ext cx="9144000" cy="1802921"/>
          </a:xfr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a:normAutofit/>
          </a:bodyPr>
          <a:lstStyle/>
          <a:p>
            <a:pPr>
              <a:lnSpc>
                <a:spcPct val="100000"/>
              </a:lnSpc>
            </a:pPr>
            <a:r>
              <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大学物理学基础</a:t>
            </a:r>
            <a:br>
              <a:rPr lang="en-US" altLang="zh-CN"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br>
            <a:r>
              <a:rPr lang="en-US" altLang="zh-CN" sz="800" b="1" dirty="0">
                <a:solidFill>
                  <a:schemeClr val="bg1"/>
                </a:solidFill>
                <a:latin typeface="黑体" panose="02010609060101010101" pitchFamily="49" charset="-122"/>
                <a:ea typeface="黑体" panose="02010609060101010101" pitchFamily="49" charset="-122"/>
              </a:rPr>
              <a:t> </a:t>
            </a:r>
            <a:r>
              <a:rPr lang="en-US" altLang="zh-CN" sz="2800" b="1" dirty="0">
                <a:solidFill>
                  <a:schemeClr val="bg1"/>
                </a:solidFill>
                <a:latin typeface="黑体" panose="02010609060101010101" pitchFamily="49" charset="-122"/>
                <a:ea typeface="黑体" panose="02010609060101010101" pitchFamily="49" charset="-122"/>
              </a:rPr>
              <a:t> </a:t>
            </a:r>
            <a:endParaRPr lang="zh-CN" altLang="en-US" b="1" dirty="0">
              <a:solidFill>
                <a:schemeClr val="bg1"/>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1194758" y="4580626"/>
            <a:ext cx="6858000" cy="1867619"/>
          </a:xfrm>
        </p:spPr>
        <p:txBody>
          <a:bodyPr>
            <a:normAutofit/>
          </a:bodyPr>
          <a:lstStyle/>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物理科学学院</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李祖斌</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en-US" altLang="zh-CN" sz="3600" b="1" dirty="0">
                <a:latin typeface="Times New Roman" panose="02020603050405020304" pitchFamily="18" charset="0"/>
                <a:ea typeface="楷体" panose="02010609060101010101" pitchFamily="49" charset="-122"/>
                <a:cs typeface="Times New Roman" panose="02020603050405020304" pitchFamily="18" charset="0"/>
              </a:rPr>
              <a:t>zbli@nankai.edu.cn</a:t>
            </a:r>
            <a:endParaRPr lang="zh-CN" altLang="en-US" sz="3600" b="1"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26"/>
            <a:ext cx="9144000" cy="886968"/>
          </a:xfrm>
          <a:prstGeom prst="rect">
            <a:avLst/>
          </a:prstGeom>
        </p:spPr>
      </p:pic>
      <p:sp>
        <p:nvSpPr>
          <p:cNvPr id="5" name="灯片编号占位符 4"/>
          <p:cNvSpPr>
            <a:spLocks noGrp="1"/>
          </p:cNvSpPr>
          <p:nvPr>
            <p:ph type="sldNum" sz="quarter" idx="12"/>
          </p:nvPr>
        </p:nvSpPr>
        <p:spPr/>
        <p:txBody>
          <a:bodyPr/>
          <a:lstStyle/>
          <a:p>
            <a:fld id="{0E81DA72-FED3-491C-8B54-9DCADA948234}" type="slidenum">
              <a:rPr lang="zh-CN" altLang="en-US" smtClean="0"/>
              <a:t>1</a:t>
            </a:fld>
            <a:endParaRPr lang="zh-CN" altLang="en-US"/>
          </a:p>
        </p:txBody>
      </p:sp>
      <p:sp>
        <p:nvSpPr>
          <p:cNvPr id="6" name="日期占位符 5"/>
          <p:cNvSpPr>
            <a:spLocks noGrp="1"/>
          </p:cNvSpPr>
          <p:nvPr>
            <p:ph type="dt" sz="half" idx="10"/>
          </p:nvPr>
        </p:nvSpPr>
        <p:spPr/>
        <p:txBody>
          <a:bodyPr/>
          <a:lstStyle/>
          <a:p>
            <a:fld id="{BFC7F8F8-BBE6-4196-9BDB-D55423015B96}" type="datetime1">
              <a:rPr lang="zh-CN" altLang="en-US" smtClean="0"/>
              <a:t>2020/4/10</a:t>
            </a:fld>
            <a:endParaRPr lang="zh-CN" altLang="en-US"/>
          </a:p>
        </p:txBody>
      </p:sp>
    </p:spTree>
    <p:extLst>
      <p:ext uri="{BB962C8B-B14F-4D97-AF65-F5344CB8AC3E}">
        <p14:creationId xmlns:p14="http://schemas.microsoft.com/office/powerpoint/2010/main" val="372396066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82410B3-BF33-4110-AAD1-568E3321DC49}"/>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AE6FD26B-4617-4B6C-B010-A7B91D1CE276}"/>
              </a:ext>
            </a:extLst>
          </p:cNvPr>
          <p:cNvSpPr>
            <a:spLocks noGrp="1"/>
          </p:cNvSpPr>
          <p:nvPr>
            <p:ph type="sldNum" sz="quarter" idx="12"/>
          </p:nvPr>
        </p:nvSpPr>
        <p:spPr/>
        <p:txBody>
          <a:bodyPr/>
          <a:lstStyle/>
          <a:p>
            <a:fld id="{0E81DA72-FED3-491C-8B54-9DCADA948234}" type="slidenum">
              <a:rPr lang="zh-CN" altLang="en-US" smtClean="0"/>
              <a:t>10</a:t>
            </a:fld>
            <a:endParaRPr lang="zh-CN" altLang="en-US"/>
          </a:p>
        </p:txBody>
      </p:sp>
      <p:sp>
        <p:nvSpPr>
          <p:cNvPr id="4" name="Text Box 2">
            <a:extLst>
              <a:ext uri="{FF2B5EF4-FFF2-40B4-BE49-F238E27FC236}">
                <a16:creationId xmlns:a16="http://schemas.microsoft.com/office/drawing/2014/main" id="{5E1DB93E-6440-4C4C-A772-C7228190C9A2}"/>
              </a:ext>
            </a:extLst>
          </p:cNvPr>
          <p:cNvSpPr txBox="1">
            <a:spLocks noChangeArrowheads="1"/>
          </p:cNvSpPr>
          <p:nvPr/>
        </p:nvSpPr>
        <p:spPr bwMode="auto">
          <a:xfrm>
            <a:off x="340833" y="306019"/>
            <a:ext cx="852011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5</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：试从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π </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介子在其中静止的</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参考</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系来考虑</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π </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介子的平均寿命。已知</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在实验室测得它的速率为 </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u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0.99</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c</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并测得它在衰变前通过的平均距离为 52</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m</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p>
        </p:txBody>
      </p:sp>
      <p:sp>
        <p:nvSpPr>
          <p:cNvPr id="5" name="Text Box 3">
            <a:extLst>
              <a:ext uri="{FF2B5EF4-FFF2-40B4-BE49-F238E27FC236}">
                <a16:creationId xmlns:a16="http://schemas.microsoft.com/office/drawing/2014/main" id="{150A6600-5DE6-430D-8B27-04D06A0B47E7}"/>
              </a:ext>
            </a:extLst>
          </p:cNvPr>
          <p:cNvSpPr txBox="1">
            <a:spLocks noChangeArrowheads="1"/>
          </p:cNvSpPr>
          <p:nvPr/>
        </p:nvSpPr>
        <p:spPr bwMode="auto">
          <a:xfrm>
            <a:off x="340833" y="1756233"/>
            <a:ext cx="852011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从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π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介子的</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参考</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系看来，实验室的运动速率为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u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0.99</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c</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实验室中测得</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它在衰变前通过的平均距离为 52</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m</a:t>
            </a:r>
            <a:r>
              <a:rPr kumimoji="1" lang="zh-CN" altLang="en-US" sz="2800"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在</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π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介子</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参考</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系中测量此距离应为：</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7" name="Object 7">
            <a:extLst>
              <a:ext uri="{FF2B5EF4-FFF2-40B4-BE49-F238E27FC236}">
                <a16:creationId xmlns:a16="http://schemas.microsoft.com/office/drawing/2014/main" id="{63DBA25E-E4FC-43C8-85B2-5C996EE89499}"/>
              </a:ext>
            </a:extLst>
          </p:cNvPr>
          <p:cNvGraphicFramePr>
            <a:graphicFrameLocks noChangeAspect="1"/>
          </p:cNvGraphicFramePr>
          <p:nvPr>
            <p:extLst>
              <p:ext uri="{D42A27DB-BD31-4B8C-83A1-F6EECF244321}">
                <p14:modId xmlns:p14="http://schemas.microsoft.com/office/powerpoint/2010/main" val="2581475774"/>
              </p:ext>
            </p:extLst>
          </p:nvPr>
        </p:nvGraphicFramePr>
        <p:xfrm>
          <a:off x="1563688" y="3400425"/>
          <a:ext cx="6118225" cy="619125"/>
        </p:xfrm>
        <a:graphic>
          <a:graphicData uri="http://schemas.openxmlformats.org/presentationml/2006/ole">
            <mc:AlternateContent xmlns:mc="http://schemas.openxmlformats.org/markup-compatibility/2006">
              <mc:Choice xmlns:v="urn:schemas-microsoft-com:vml" Requires="v">
                <p:oleObj spid="_x0000_s23584" name="Equation" r:id="rId3" imgW="2755800" imgH="279360" progId="Equation.DSMT4">
                  <p:embed/>
                </p:oleObj>
              </mc:Choice>
              <mc:Fallback>
                <p:oleObj name="Equation" r:id="rId3" imgW="2755800" imgH="279360" progId="Equation.DSMT4">
                  <p:embed/>
                  <p:pic>
                    <p:nvPicPr>
                      <p:cNvPr id="7" name="Object 7">
                        <a:extLst>
                          <a:ext uri="{FF2B5EF4-FFF2-40B4-BE49-F238E27FC236}">
                            <a16:creationId xmlns:a16="http://schemas.microsoft.com/office/drawing/2014/main" id="{63DBA25E-E4FC-43C8-85B2-5C996EE89499}"/>
                          </a:ext>
                        </a:extLst>
                      </p:cNvPr>
                      <p:cNvPicPr>
                        <a:picLocks noChangeAspect="1" noChangeArrowheads="1"/>
                      </p:cNvPicPr>
                      <p:nvPr/>
                    </p:nvPicPr>
                    <p:blipFill>
                      <a:blip r:embed="rId4"/>
                      <a:srcRect/>
                      <a:stretch>
                        <a:fillRect/>
                      </a:stretch>
                    </p:blipFill>
                    <p:spPr bwMode="auto">
                      <a:xfrm>
                        <a:off x="1563688" y="3400425"/>
                        <a:ext cx="6118225"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4">
            <a:extLst>
              <a:ext uri="{FF2B5EF4-FFF2-40B4-BE49-F238E27FC236}">
                <a16:creationId xmlns:a16="http://schemas.microsoft.com/office/drawing/2014/main" id="{49E04E4E-AC8F-46B9-80C4-968012A42AE3}"/>
              </a:ext>
            </a:extLst>
          </p:cNvPr>
          <p:cNvSpPr txBox="1">
            <a:spLocks noChangeArrowheads="1"/>
          </p:cNvSpPr>
          <p:nvPr/>
        </p:nvSpPr>
        <p:spPr bwMode="auto">
          <a:xfrm>
            <a:off x="340833" y="4180364"/>
            <a:ext cx="8563934" cy="592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lnSpc>
                <a:spcPct val="125000"/>
              </a:lnSpc>
              <a:spcBef>
                <a:spcPct val="25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在</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π</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介子的</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参考</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系看来，</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相对飞过此距离所用时间为：</a:t>
            </a:r>
          </a:p>
        </p:txBody>
      </p:sp>
      <p:sp>
        <p:nvSpPr>
          <p:cNvPr id="11" name="Text Box 6">
            <a:extLst>
              <a:ext uri="{FF2B5EF4-FFF2-40B4-BE49-F238E27FC236}">
                <a16:creationId xmlns:a16="http://schemas.microsoft.com/office/drawing/2014/main" id="{2E846D4A-F529-4A98-A81E-CCCC0803EF75}"/>
              </a:ext>
            </a:extLst>
          </p:cNvPr>
          <p:cNvSpPr txBox="1">
            <a:spLocks noChangeArrowheads="1"/>
          </p:cNvSpPr>
          <p:nvPr/>
        </p:nvSpPr>
        <p:spPr bwMode="auto">
          <a:xfrm>
            <a:off x="1657350" y="5874663"/>
            <a:ext cx="624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这就是静止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π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介子的平均寿命。</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2" name="对象 11">
            <a:extLst>
              <a:ext uri="{FF2B5EF4-FFF2-40B4-BE49-F238E27FC236}">
                <a16:creationId xmlns:a16="http://schemas.microsoft.com/office/drawing/2014/main" id="{D2DF4DE6-387B-4552-9905-A8B419B7DF66}"/>
              </a:ext>
            </a:extLst>
          </p:cNvPr>
          <p:cNvGraphicFramePr>
            <a:graphicFrameLocks noChangeAspect="1"/>
          </p:cNvGraphicFramePr>
          <p:nvPr>
            <p:extLst>
              <p:ext uri="{D42A27DB-BD31-4B8C-83A1-F6EECF244321}">
                <p14:modId xmlns:p14="http://schemas.microsoft.com/office/powerpoint/2010/main" val="1066967874"/>
              </p:ext>
            </p:extLst>
          </p:nvPr>
        </p:nvGraphicFramePr>
        <p:xfrm>
          <a:off x="2041525" y="4849813"/>
          <a:ext cx="4171950" cy="873125"/>
        </p:xfrm>
        <a:graphic>
          <a:graphicData uri="http://schemas.openxmlformats.org/presentationml/2006/ole">
            <mc:AlternateContent xmlns:mc="http://schemas.openxmlformats.org/markup-compatibility/2006">
              <mc:Choice xmlns:v="urn:schemas-microsoft-com:vml" Requires="v">
                <p:oleObj spid="_x0000_s23585" name="Equation" r:id="rId5" imgW="1879560" imgH="393480" progId="Equation.DSMT4">
                  <p:embed/>
                </p:oleObj>
              </mc:Choice>
              <mc:Fallback>
                <p:oleObj name="Equation" r:id="rId5" imgW="1879560" imgH="393480" progId="Equation.DSMT4">
                  <p:embed/>
                  <p:pic>
                    <p:nvPicPr>
                      <p:cNvPr id="12" name="对象 11">
                        <a:extLst>
                          <a:ext uri="{FF2B5EF4-FFF2-40B4-BE49-F238E27FC236}">
                            <a16:creationId xmlns:a16="http://schemas.microsoft.com/office/drawing/2014/main" id="{D2DF4DE6-387B-4552-9905-A8B419B7DF66}"/>
                          </a:ext>
                        </a:extLst>
                      </p:cNvPr>
                      <p:cNvPicPr/>
                      <p:nvPr/>
                    </p:nvPicPr>
                    <p:blipFill>
                      <a:blip r:embed="rId6"/>
                      <a:stretch>
                        <a:fillRect/>
                      </a:stretch>
                    </p:blipFill>
                    <p:spPr>
                      <a:xfrm>
                        <a:off x="2041525" y="4849813"/>
                        <a:ext cx="4171950" cy="873125"/>
                      </a:xfrm>
                      <a:prstGeom prst="rect">
                        <a:avLst/>
                      </a:prstGeom>
                    </p:spPr>
                  </p:pic>
                </p:oleObj>
              </mc:Fallback>
            </mc:AlternateContent>
          </a:graphicData>
        </a:graphic>
      </p:graphicFrame>
    </p:spTree>
    <p:extLst>
      <p:ext uri="{BB962C8B-B14F-4D97-AF65-F5344CB8AC3E}">
        <p14:creationId xmlns:p14="http://schemas.microsoft.com/office/powerpoint/2010/main" val="272695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28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strVal val="4/3*#ppt_w"/>
                                          </p:val>
                                        </p:tav>
                                        <p:tav tm="100000">
                                          <p:val>
                                            <p:strVal val="#ppt_w"/>
                                          </p:val>
                                        </p:tav>
                                      </p:tavLst>
                                    </p:anim>
                                    <p:anim calcmode="lin" valueType="num">
                                      <p:cBhvr>
                                        <p:cTn id="33" dur="500" fill="hold"/>
                                        <p:tgtEl>
                                          <p:spTgt spid="11"/>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9" grpId="0" autoUpdateAnimBg="0"/>
      <p:bldP spid="1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3328E7B-CD3D-4196-9724-952797839227}"/>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B46C07E-0A2D-4E41-A7C4-13F4886F65AC}"/>
              </a:ext>
            </a:extLst>
          </p:cNvPr>
          <p:cNvSpPr>
            <a:spLocks noGrp="1"/>
          </p:cNvSpPr>
          <p:nvPr>
            <p:ph type="sldNum" sz="quarter" idx="12"/>
          </p:nvPr>
        </p:nvSpPr>
        <p:spPr/>
        <p:txBody>
          <a:bodyPr/>
          <a:lstStyle/>
          <a:p>
            <a:fld id="{0E81DA72-FED3-491C-8B54-9DCADA948234}" type="slidenum">
              <a:rPr lang="zh-CN" altLang="en-US" smtClean="0"/>
              <a:t>11</a:t>
            </a:fld>
            <a:endParaRPr lang="zh-CN" altLang="en-US"/>
          </a:p>
        </p:txBody>
      </p:sp>
      <p:sp>
        <p:nvSpPr>
          <p:cNvPr id="4" name="Text Box 5">
            <a:extLst>
              <a:ext uri="{FF2B5EF4-FFF2-40B4-BE49-F238E27FC236}">
                <a16:creationId xmlns:a16="http://schemas.microsoft.com/office/drawing/2014/main" id="{AB783C9D-5B2F-46FF-9EB1-CE4AFA42EEB3}"/>
              </a:ext>
            </a:extLst>
          </p:cNvPr>
          <p:cNvSpPr txBox="1">
            <a:spLocks noChangeArrowheads="1"/>
          </p:cNvSpPr>
          <p:nvPr/>
        </p:nvSpPr>
        <p:spPr bwMode="auto">
          <a:xfrm>
            <a:off x="378083" y="301762"/>
            <a:ext cx="8387833" cy="1134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lnSpc>
                <a:spcPct val="125000"/>
              </a:lnSpc>
              <a:spcBef>
                <a:spcPct val="15000"/>
              </a:spcBef>
            </a:pPr>
            <a:r>
              <a:rPr kumimoji="1" lang="zh-CN" altLang="en-US" sz="2800" b="1" dirty="0">
                <a:solidFill>
                  <a:srgbClr val="0000FF"/>
                </a:solidFill>
                <a:latin typeface="华文楷体" panose="02010600040101010101" pitchFamily="2" charset="-122"/>
                <a:ea typeface="华文楷体" panose="02010600040101010101" pitchFamily="2" charset="-122"/>
              </a:rPr>
              <a:t>也可以用时间膨胀来解题</a:t>
            </a:r>
            <a:r>
              <a:rPr kumimoji="1" lang="zh-CN" altLang="en-US" sz="2800" b="1" dirty="0">
                <a:latin typeface="华文楷体" panose="02010600040101010101" pitchFamily="2" charset="-122"/>
                <a:ea typeface="华文楷体" panose="02010600040101010101" pitchFamily="2" charset="-122"/>
              </a:rPr>
              <a:t>：</a:t>
            </a:r>
            <a:r>
              <a:rPr kumimoji="1" lang="en-US" altLang="en-US" sz="2800" b="1" i="1" dirty="0">
                <a:latin typeface="华文楷体" panose="02010600040101010101" pitchFamily="2" charset="-122"/>
                <a:ea typeface="华文楷体" panose="02010600040101010101" pitchFamily="2" charset="-122"/>
              </a:rPr>
              <a:t> </a:t>
            </a:r>
            <a:r>
              <a:rPr kumimoji="1" lang="zh-CN" altLang="en-US" sz="2800" b="1" dirty="0">
                <a:latin typeface="华文楷体" panose="02010600040101010101" pitchFamily="2" charset="-122"/>
                <a:ea typeface="华文楷体" panose="02010600040101010101" pitchFamily="2" charset="-122"/>
              </a:rPr>
              <a:t>在实验室参考系中某一固定点测量一个长度通过的时间。</a:t>
            </a:r>
          </a:p>
        </p:txBody>
      </p:sp>
      <p:graphicFrame>
        <p:nvGraphicFramePr>
          <p:cNvPr id="5" name="Object 10">
            <a:extLst>
              <a:ext uri="{FF2B5EF4-FFF2-40B4-BE49-F238E27FC236}">
                <a16:creationId xmlns:a16="http://schemas.microsoft.com/office/drawing/2014/main" id="{44738985-66A2-4E9A-9DB9-291FB22AA949}"/>
              </a:ext>
            </a:extLst>
          </p:cNvPr>
          <p:cNvGraphicFramePr>
            <a:graphicFrameLocks noChangeAspect="1"/>
          </p:cNvGraphicFramePr>
          <p:nvPr/>
        </p:nvGraphicFramePr>
        <p:xfrm>
          <a:off x="1301093" y="1535654"/>
          <a:ext cx="1014984" cy="873526"/>
        </p:xfrm>
        <a:graphic>
          <a:graphicData uri="http://schemas.openxmlformats.org/presentationml/2006/ole">
            <mc:AlternateContent xmlns:mc="http://schemas.openxmlformats.org/markup-compatibility/2006">
              <mc:Choice xmlns:v="urn:schemas-microsoft-com:vml" Requires="v">
                <p:oleObj spid="_x0000_s24634" name="Equation" r:id="rId3" imgW="457200" imgH="393480" progId="Equation.DSMT4">
                  <p:embed/>
                </p:oleObj>
              </mc:Choice>
              <mc:Fallback>
                <p:oleObj name="Equation" r:id="rId3" imgW="457200" imgH="393480" progId="Equation.DSMT4">
                  <p:embed/>
                  <p:pic>
                    <p:nvPicPr>
                      <p:cNvPr id="5" name="Object 10">
                        <a:extLst>
                          <a:ext uri="{FF2B5EF4-FFF2-40B4-BE49-F238E27FC236}">
                            <a16:creationId xmlns:a16="http://schemas.microsoft.com/office/drawing/2014/main" id="{44738985-66A2-4E9A-9DB9-291FB22AA949}"/>
                          </a:ext>
                        </a:extLst>
                      </p:cNvPr>
                      <p:cNvPicPr>
                        <a:picLocks noChangeAspect="1" noChangeArrowheads="1"/>
                      </p:cNvPicPr>
                      <p:nvPr/>
                    </p:nvPicPr>
                    <p:blipFill>
                      <a:blip r:embed="rId4"/>
                      <a:srcRect/>
                      <a:stretch>
                        <a:fillRect/>
                      </a:stretch>
                    </p:blipFill>
                    <p:spPr bwMode="auto">
                      <a:xfrm>
                        <a:off x="1301093" y="1535654"/>
                        <a:ext cx="1014984" cy="873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11">
            <a:extLst>
              <a:ext uri="{FF2B5EF4-FFF2-40B4-BE49-F238E27FC236}">
                <a16:creationId xmlns:a16="http://schemas.microsoft.com/office/drawing/2014/main" id="{3AEC277C-9628-492A-B4B6-21A12464E90D}"/>
              </a:ext>
            </a:extLst>
          </p:cNvPr>
          <p:cNvSpPr txBox="1">
            <a:spLocks noChangeArrowheads="1"/>
          </p:cNvSpPr>
          <p:nvPr/>
        </p:nvSpPr>
        <p:spPr bwMode="auto">
          <a:xfrm>
            <a:off x="2664566" y="1717037"/>
            <a:ext cx="63065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即是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π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介子在实验室系中测得的寿命。</a:t>
            </a:r>
          </a:p>
        </p:txBody>
      </p:sp>
      <p:graphicFrame>
        <p:nvGraphicFramePr>
          <p:cNvPr id="9" name="Object 2">
            <a:extLst>
              <a:ext uri="{FF2B5EF4-FFF2-40B4-BE49-F238E27FC236}">
                <a16:creationId xmlns:a16="http://schemas.microsoft.com/office/drawing/2014/main" id="{31A3FA62-AFD5-40F7-9BDC-846BD46C536B}"/>
              </a:ext>
            </a:extLst>
          </p:cNvPr>
          <p:cNvGraphicFramePr>
            <a:graphicFrameLocks noChangeAspect="1"/>
          </p:cNvGraphicFramePr>
          <p:nvPr>
            <p:extLst>
              <p:ext uri="{D42A27DB-BD31-4B8C-83A1-F6EECF244321}">
                <p14:modId xmlns:p14="http://schemas.microsoft.com/office/powerpoint/2010/main" val="1615969397"/>
              </p:ext>
            </p:extLst>
          </p:nvPr>
        </p:nvGraphicFramePr>
        <p:xfrm>
          <a:off x="1235075" y="3350485"/>
          <a:ext cx="5357813" cy="873125"/>
        </p:xfrm>
        <a:graphic>
          <a:graphicData uri="http://schemas.openxmlformats.org/presentationml/2006/ole">
            <mc:AlternateContent xmlns:mc="http://schemas.openxmlformats.org/markup-compatibility/2006">
              <mc:Choice xmlns:v="urn:schemas-microsoft-com:vml" Requires="v">
                <p:oleObj spid="_x0000_s24635" name="Equation" r:id="rId5" imgW="2412720" imgH="393480" progId="Equation.DSMT4">
                  <p:embed/>
                </p:oleObj>
              </mc:Choice>
              <mc:Fallback>
                <p:oleObj name="Equation" r:id="rId5" imgW="2412720" imgH="393480" progId="Equation.DSMT4">
                  <p:embed/>
                  <p:pic>
                    <p:nvPicPr>
                      <p:cNvPr id="9" name="Object 2">
                        <a:extLst>
                          <a:ext uri="{FF2B5EF4-FFF2-40B4-BE49-F238E27FC236}">
                            <a16:creationId xmlns:a16="http://schemas.microsoft.com/office/drawing/2014/main" id="{31A3FA62-AFD5-40F7-9BDC-846BD46C536B}"/>
                          </a:ext>
                        </a:extLst>
                      </p:cNvPr>
                      <p:cNvPicPr>
                        <a:picLocks noChangeAspect="1" noChangeArrowheads="1"/>
                      </p:cNvPicPr>
                      <p:nvPr/>
                    </p:nvPicPr>
                    <p:blipFill>
                      <a:blip r:embed="rId6"/>
                      <a:srcRect/>
                      <a:stretch>
                        <a:fillRect/>
                      </a:stretch>
                    </p:blipFill>
                    <p:spPr bwMode="auto">
                      <a:xfrm>
                        <a:off x="1235075" y="3350485"/>
                        <a:ext cx="5357813"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3">
            <a:extLst>
              <a:ext uri="{FF2B5EF4-FFF2-40B4-BE49-F238E27FC236}">
                <a16:creationId xmlns:a16="http://schemas.microsoft.com/office/drawing/2014/main" id="{25B56B2F-671C-4CF6-84A7-5D040256661B}"/>
              </a:ext>
            </a:extLst>
          </p:cNvPr>
          <p:cNvGraphicFramePr>
            <a:graphicFrameLocks noChangeAspect="1"/>
          </p:cNvGraphicFramePr>
          <p:nvPr/>
        </p:nvGraphicFramePr>
        <p:xfrm>
          <a:off x="1986406" y="4449221"/>
          <a:ext cx="4959350" cy="873125"/>
        </p:xfrm>
        <a:graphic>
          <a:graphicData uri="http://schemas.openxmlformats.org/presentationml/2006/ole">
            <mc:AlternateContent xmlns:mc="http://schemas.openxmlformats.org/markup-compatibility/2006">
              <mc:Choice xmlns:v="urn:schemas-microsoft-com:vml" Requires="v">
                <p:oleObj spid="_x0000_s24636" name="Equation" r:id="rId7" imgW="2234880" imgH="393480" progId="Equation.DSMT4">
                  <p:embed/>
                </p:oleObj>
              </mc:Choice>
              <mc:Fallback>
                <p:oleObj name="Equation" r:id="rId7" imgW="2234880" imgH="393480" progId="Equation.DSMT4">
                  <p:embed/>
                  <p:pic>
                    <p:nvPicPr>
                      <p:cNvPr id="10" name="Object 3">
                        <a:extLst>
                          <a:ext uri="{FF2B5EF4-FFF2-40B4-BE49-F238E27FC236}">
                            <a16:creationId xmlns:a16="http://schemas.microsoft.com/office/drawing/2014/main" id="{25B56B2F-671C-4CF6-84A7-5D040256661B}"/>
                          </a:ext>
                        </a:extLst>
                      </p:cNvPr>
                      <p:cNvPicPr>
                        <a:picLocks noChangeAspect="1" noChangeArrowheads="1"/>
                      </p:cNvPicPr>
                      <p:nvPr/>
                    </p:nvPicPr>
                    <p:blipFill>
                      <a:blip r:embed="rId8"/>
                      <a:srcRect/>
                      <a:stretch>
                        <a:fillRect/>
                      </a:stretch>
                    </p:blipFill>
                    <p:spPr bwMode="auto">
                      <a:xfrm>
                        <a:off x="1986406" y="4449221"/>
                        <a:ext cx="49593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 name="Group 6">
            <a:extLst>
              <a:ext uri="{FF2B5EF4-FFF2-40B4-BE49-F238E27FC236}">
                <a16:creationId xmlns:a16="http://schemas.microsoft.com/office/drawing/2014/main" id="{12C6BA25-2917-4DE6-B95C-424656C51A50}"/>
              </a:ext>
            </a:extLst>
          </p:cNvPr>
          <p:cNvGrpSpPr>
            <a:grpSpLocks/>
          </p:cNvGrpSpPr>
          <p:nvPr/>
        </p:nvGrpSpPr>
        <p:grpSpPr bwMode="auto">
          <a:xfrm>
            <a:off x="378083" y="5639019"/>
            <a:ext cx="7991476" cy="523875"/>
            <a:chOff x="1287" y="3663"/>
            <a:chExt cx="5034" cy="330"/>
          </a:xfrm>
        </p:grpSpPr>
        <p:sp>
          <p:nvSpPr>
            <p:cNvPr id="13" name="Text Box 7">
              <a:extLst>
                <a:ext uri="{FF2B5EF4-FFF2-40B4-BE49-F238E27FC236}">
                  <a16:creationId xmlns:a16="http://schemas.microsoft.com/office/drawing/2014/main" id="{31B7877B-A295-4406-92CC-F01D8A04929A}"/>
                </a:ext>
              </a:extLst>
            </p:cNvPr>
            <p:cNvSpPr txBox="1">
              <a:spLocks noChangeArrowheads="1"/>
            </p:cNvSpPr>
            <p:nvPr/>
          </p:nvSpPr>
          <p:spPr bwMode="auto">
            <a:xfrm>
              <a:off x="1584" y="3663"/>
              <a:ext cx="4737"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latin typeface="华文楷体" panose="02010600040101010101" pitchFamily="2" charset="-122"/>
                  <a:ea typeface="华文楷体" panose="02010600040101010101" pitchFamily="2" charset="-122"/>
                </a:rPr>
                <a:t>是在相对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π </a:t>
              </a:r>
              <a:r>
                <a:rPr kumimoji="1" lang="zh-CN" altLang="en-US" sz="2800" b="1" dirty="0">
                  <a:latin typeface="华文楷体" panose="02010600040101010101" pitchFamily="2" charset="-122"/>
                  <a:ea typeface="华文楷体" panose="02010600040101010101" pitchFamily="2" charset="-122"/>
                </a:rPr>
                <a:t>介子静止的参考系中测得的寿命。</a:t>
              </a:r>
            </a:p>
          </p:txBody>
        </p:sp>
        <p:graphicFrame>
          <p:nvGraphicFramePr>
            <p:cNvPr id="14" name="Object 8">
              <a:extLst>
                <a:ext uri="{FF2B5EF4-FFF2-40B4-BE49-F238E27FC236}">
                  <a16:creationId xmlns:a16="http://schemas.microsoft.com/office/drawing/2014/main" id="{5F029181-1F1D-4DA7-9DDE-54E861D234ED}"/>
                </a:ext>
              </a:extLst>
            </p:cNvPr>
            <p:cNvGraphicFramePr>
              <a:graphicFrameLocks noChangeAspect="1"/>
            </p:cNvGraphicFramePr>
            <p:nvPr/>
          </p:nvGraphicFramePr>
          <p:xfrm>
            <a:off x="1287" y="3692"/>
            <a:ext cx="346" cy="272"/>
          </p:xfrm>
          <a:graphic>
            <a:graphicData uri="http://schemas.openxmlformats.org/presentationml/2006/ole">
              <mc:AlternateContent xmlns:mc="http://schemas.openxmlformats.org/markup-compatibility/2006">
                <mc:Choice xmlns:v="urn:schemas-microsoft-com:vml" Requires="v">
                  <p:oleObj spid="_x0000_s24637" name="Equation" r:id="rId9" imgW="228600" imgH="177480" progId="Equation.DSMT4">
                    <p:embed/>
                  </p:oleObj>
                </mc:Choice>
                <mc:Fallback>
                  <p:oleObj name="Equation" r:id="rId9" imgW="228600" imgH="177480" progId="Equation.DSMT4">
                    <p:embed/>
                    <p:pic>
                      <p:nvPicPr>
                        <p:cNvPr id="14" name="Object 8">
                          <a:extLst>
                            <a:ext uri="{FF2B5EF4-FFF2-40B4-BE49-F238E27FC236}">
                              <a16:creationId xmlns:a16="http://schemas.microsoft.com/office/drawing/2014/main" id="{5F029181-1F1D-4DA7-9DDE-54E861D234ED}"/>
                            </a:ext>
                          </a:extLst>
                        </p:cNvPr>
                        <p:cNvPicPr>
                          <a:picLocks noChangeAspect="1" noChangeArrowheads="1"/>
                        </p:cNvPicPr>
                        <p:nvPr/>
                      </p:nvPicPr>
                      <p:blipFill>
                        <a:blip r:embed="rId10"/>
                        <a:srcRect/>
                        <a:stretch>
                          <a:fillRect/>
                        </a:stretch>
                      </p:blipFill>
                      <p:spPr bwMode="auto">
                        <a:xfrm>
                          <a:off x="1287" y="3692"/>
                          <a:ext cx="346" cy="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5" name="Text Box 15">
            <a:extLst>
              <a:ext uri="{FF2B5EF4-FFF2-40B4-BE49-F238E27FC236}">
                <a16:creationId xmlns:a16="http://schemas.microsoft.com/office/drawing/2014/main" id="{05D324AC-A8E0-4AA5-87E0-67135DFEE6EF}"/>
              </a:ext>
            </a:extLst>
          </p:cNvPr>
          <p:cNvSpPr txBox="1">
            <a:spLocks noChangeArrowheads="1"/>
          </p:cNvSpPr>
          <p:nvPr/>
        </p:nvSpPr>
        <p:spPr bwMode="auto">
          <a:xfrm>
            <a:off x="378083" y="2533786"/>
            <a:ext cx="8437563" cy="592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lnSpc>
                <a:spcPct val="125000"/>
              </a:lnSpc>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在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π</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介子静止的参考系中测得的寿命最短（原时）。</a:t>
            </a:r>
          </a:p>
        </p:txBody>
      </p:sp>
    </p:spTree>
    <p:extLst>
      <p:ext uri="{BB962C8B-B14F-4D97-AF65-F5344CB8AC3E}">
        <p14:creationId xmlns:p14="http://schemas.microsoft.com/office/powerpoint/2010/main" val="309452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up)">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p:bldP spid="1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82410B3-BF33-4110-AAD1-568E3321DC49}"/>
              </a:ext>
            </a:extLst>
          </p:cNvPr>
          <p:cNvSpPr>
            <a:spLocks noGrp="1"/>
          </p:cNvSpPr>
          <p:nvPr>
            <p:ph type="dt" sz="half" idx="10"/>
          </p:nvPr>
        </p:nvSpPr>
        <p:spPr/>
        <p:txBody>
          <a:bodyPr/>
          <a:lstStyle/>
          <a:p>
            <a:fld id="{39EEDB76-888B-4A9D-8ECF-12D427DD77E9}" type="datetime1">
              <a:rPr lang="zh-CN" altLang="en-US" smtClean="0">
                <a:latin typeface="Times New Roman" panose="02020603050405020304" pitchFamily="18" charset="0"/>
                <a:cs typeface="Times New Roman" panose="02020603050405020304" pitchFamily="18" charset="0"/>
              </a:rPr>
              <a:t>2020/4/10</a:t>
            </a:fld>
            <a:endParaRPr lang="zh-CN" altLang="en-US">
              <a:latin typeface="Times New Roman" panose="02020603050405020304" pitchFamily="18" charset="0"/>
              <a:cs typeface="Times New Roman" panose="02020603050405020304" pitchFamily="18" charset="0"/>
            </a:endParaRPr>
          </a:p>
        </p:txBody>
      </p:sp>
      <p:sp>
        <p:nvSpPr>
          <p:cNvPr id="3" name="灯片编号占位符 2">
            <a:extLst>
              <a:ext uri="{FF2B5EF4-FFF2-40B4-BE49-F238E27FC236}">
                <a16:creationId xmlns:a16="http://schemas.microsoft.com/office/drawing/2014/main" id="{AE6FD26B-4617-4B6C-B010-A7B91D1CE276}"/>
              </a:ext>
            </a:extLst>
          </p:cNvPr>
          <p:cNvSpPr>
            <a:spLocks noGrp="1"/>
          </p:cNvSpPr>
          <p:nvPr>
            <p:ph type="sldNum" sz="quarter" idx="12"/>
          </p:nvPr>
        </p:nvSpPr>
        <p:spPr/>
        <p:txBody>
          <a:bodyPr/>
          <a:lstStyle/>
          <a:p>
            <a:fld id="{0E81DA72-FED3-491C-8B54-9DCADA948234}" type="slidenum">
              <a:rPr lang="zh-CN" altLang="en-US" smtClean="0">
                <a:latin typeface="Times New Roman" panose="02020603050405020304" pitchFamily="18" charset="0"/>
                <a:cs typeface="Times New Roman" panose="02020603050405020304" pitchFamily="18" charset="0"/>
              </a:rPr>
              <a:t>12</a:t>
            </a:fld>
            <a:endParaRPr lang="zh-CN" altLang="en-US">
              <a:latin typeface="Times New Roman" panose="02020603050405020304" pitchFamily="18" charset="0"/>
              <a:cs typeface="Times New Roman" panose="02020603050405020304" pitchFamily="18" charset="0"/>
            </a:endParaRPr>
          </a:p>
        </p:txBody>
      </p:sp>
      <p:sp>
        <p:nvSpPr>
          <p:cNvPr id="4" name="Text Box 2">
            <a:extLst>
              <a:ext uri="{FF2B5EF4-FFF2-40B4-BE49-F238E27FC236}">
                <a16:creationId xmlns:a16="http://schemas.microsoft.com/office/drawing/2014/main" id="{B079D5A5-1699-4A39-B844-066F23F5944E}"/>
              </a:ext>
            </a:extLst>
          </p:cNvPr>
          <p:cNvSpPr txBox="1">
            <a:spLocks noChangeArrowheads="1"/>
          </p:cNvSpPr>
          <p:nvPr/>
        </p:nvSpPr>
        <p:spPr bwMode="auto">
          <a:xfrm>
            <a:off x="381000" y="1071500"/>
            <a:ext cx="8382000" cy="3043141"/>
          </a:xfrm>
          <a:prstGeom prst="rect">
            <a:avLst/>
          </a:prstGeom>
          <a:noFill/>
          <a:ln>
            <a:noFill/>
          </a:ln>
        </p:spPr>
        <p:txBody>
          <a:bodyPr>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lnSpc>
                <a:spcPct val="85000"/>
              </a:lnSpc>
              <a:spcBef>
                <a:spcPts val="1200"/>
              </a:spcBef>
            </a:pPr>
            <a:r>
              <a:rPr kumimoji="1" lang="zh-CN" altLang="en-US" sz="2800" b="1" dirty="0">
                <a:latin typeface="华文楷体" panose="02010600040101010101" pitchFamily="2" charset="-122"/>
                <a:ea typeface="华文楷体" panose="02010600040101010101" pitchFamily="2" charset="-122"/>
                <a:cs typeface="Times New Roman" panose="02020603050405020304" pitchFamily="18" charset="0"/>
              </a:rPr>
              <a:t>在狭义相对论中讨论运动学问题的思路如下：</a:t>
            </a:r>
          </a:p>
          <a:p>
            <a:pPr>
              <a:lnSpc>
                <a:spcPct val="85000"/>
              </a:lnSpc>
              <a:spcBef>
                <a:spcPts val="1200"/>
              </a:spcBef>
            </a:pPr>
            <a:r>
              <a:rPr kumimoji="1" lang="en-US" altLang="zh-CN" sz="2800" b="1" dirty="0">
                <a:latin typeface="华文楷体" panose="02010600040101010101" pitchFamily="2" charset="-122"/>
                <a:ea typeface="华文楷体" panose="02010600040101010101" pitchFamily="2" charset="-122"/>
                <a:cs typeface="Times New Roman" panose="02020603050405020304" pitchFamily="18" charset="0"/>
              </a:rPr>
              <a:t>1</a:t>
            </a:r>
            <a:r>
              <a:rPr kumimoji="1" lang="zh-CN" altLang="en-US" sz="2800" b="1" dirty="0">
                <a:latin typeface="华文楷体" panose="02010600040101010101" pitchFamily="2" charset="-122"/>
                <a:ea typeface="华文楷体" panose="02010600040101010101" pitchFamily="2" charset="-122"/>
                <a:cs typeface="Times New Roman" panose="02020603050405020304" pitchFamily="18" charset="0"/>
              </a:rPr>
              <a:t>、确定两个作相对运动的</a:t>
            </a:r>
            <a:r>
              <a:rPr kumimoji="1" lang="zh-CN" altLang="en-US" sz="2800" b="1" dirty="0">
                <a:solidFill>
                  <a:srgbClr val="9900CC"/>
                </a:solidFill>
                <a:latin typeface="华文楷体" panose="02010600040101010101" pitchFamily="2" charset="-122"/>
                <a:ea typeface="华文楷体" panose="02010600040101010101" pitchFamily="2" charset="-122"/>
                <a:cs typeface="Times New Roman" panose="02020603050405020304" pitchFamily="18" charset="0"/>
              </a:rPr>
              <a:t>惯性参考系</a:t>
            </a:r>
            <a:r>
              <a:rPr kumimoji="1" lang="zh-CN" altLang="en-US" sz="2800" b="1" dirty="0">
                <a:latin typeface="华文楷体" panose="02010600040101010101" pitchFamily="2" charset="-122"/>
                <a:ea typeface="华文楷体" panose="02010600040101010101" pitchFamily="2" charset="-122"/>
                <a:cs typeface="Times New Roman" panose="02020603050405020304" pitchFamily="18" charset="0"/>
              </a:rPr>
              <a:t>；</a:t>
            </a:r>
          </a:p>
          <a:p>
            <a:pPr>
              <a:lnSpc>
                <a:spcPct val="85000"/>
              </a:lnSpc>
              <a:spcBef>
                <a:spcPts val="1200"/>
              </a:spcBef>
            </a:pPr>
            <a:r>
              <a:rPr kumimoji="1" lang="en-US" altLang="zh-CN" sz="2800" b="1" dirty="0">
                <a:latin typeface="华文楷体" panose="02010600040101010101" pitchFamily="2" charset="-122"/>
                <a:ea typeface="华文楷体" panose="02010600040101010101" pitchFamily="2" charset="-122"/>
                <a:cs typeface="Times New Roman" panose="02020603050405020304" pitchFamily="18" charset="0"/>
              </a:rPr>
              <a:t>2</a:t>
            </a:r>
            <a:r>
              <a:rPr kumimoji="1" lang="zh-CN" altLang="en-US" sz="2800" b="1" dirty="0">
                <a:latin typeface="华文楷体" panose="02010600040101010101" pitchFamily="2" charset="-122"/>
                <a:ea typeface="华文楷体" panose="02010600040101010101" pitchFamily="2" charset="-122"/>
                <a:cs typeface="Times New Roman" panose="02020603050405020304" pitchFamily="18" charset="0"/>
              </a:rPr>
              <a:t>、确定所讨论的</a:t>
            </a:r>
            <a:r>
              <a:rPr kumimoji="1" lang="zh-CN" altLang="en-US" sz="2800" b="1" dirty="0">
                <a:solidFill>
                  <a:srgbClr val="9900CC"/>
                </a:solidFill>
                <a:latin typeface="华文楷体" panose="02010600040101010101" pitchFamily="2" charset="-122"/>
                <a:ea typeface="华文楷体" panose="02010600040101010101" pitchFamily="2" charset="-122"/>
                <a:cs typeface="Times New Roman" panose="02020603050405020304" pitchFamily="18" charset="0"/>
              </a:rPr>
              <a:t>两个事件</a:t>
            </a:r>
            <a:r>
              <a:rPr kumimoji="1" lang="zh-CN" altLang="en-US" sz="2800" b="1" dirty="0">
                <a:latin typeface="华文楷体" panose="02010600040101010101" pitchFamily="2" charset="-122"/>
                <a:ea typeface="华文楷体" panose="02010600040101010101" pitchFamily="2" charset="-122"/>
                <a:cs typeface="Times New Roman" panose="02020603050405020304" pitchFamily="18" charset="0"/>
              </a:rPr>
              <a:t>；</a:t>
            </a:r>
          </a:p>
          <a:p>
            <a:pPr>
              <a:spcBef>
                <a:spcPts val="1200"/>
              </a:spcBef>
            </a:pPr>
            <a:r>
              <a:rPr kumimoji="1" lang="en-US" altLang="zh-CN" sz="2800" b="1" dirty="0">
                <a:latin typeface="华文楷体" panose="02010600040101010101" pitchFamily="2" charset="-122"/>
                <a:ea typeface="华文楷体" panose="02010600040101010101" pitchFamily="2" charset="-122"/>
                <a:cs typeface="Times New Roman" panose="02020603050405020304" pitchFamily="18" charset="0"/>
              </a:rPr>
              <a:t>3</a:t>
            </a:r>
            <a:r>
              <a:rPr kumimoji="1" lang="zh-CN" altLang="en-US" sz="2800" b="1" dirty="0">
                <a:latin typeface="华文楷体" panose="02010600040101010101" pitchFamily="2" charset="-122"/>
                <a:ea typeface="华文楷体" panose="02010600040101010101" pitchFamily="2" charset="-122"/>
                <a:cs typeface="Times New Roman" panose="02020603050405020304" pitchFamily="18" charset="0"/>
              </a:rPr>
              <a:t>、表示两个事件分别在两个参考系中的时空坐标或其</a:t>
            </a:r>
            <a:r>
              <a:rPr kumimoji="1" lang="zh-CN" altLang="en-US" sz="2800" b="1" dirty="0">
                <a:solidFill>
                  <a:srgbClr val="9900CC"/>
                </a:solidFill>
                <a:latin typeface="华文楷体" panose="02010600040101010101" pitchFamily="2" charset="-122"/>
                <a:ea typeface="华文楷体" panose="02010600040101010101" pitchFamily="2" charset="-122"/>
                <a:cs typeface="Times New Roman" panose="02020603050405020304" pitchFamily="18" charset="0"/>
              </a:rPr>
              <a:t>时空间隔</a:t>
            </a:r>
            <a:r>
              <a:rPr kumimoji="1" lang="zh-CN" altLang="en-US" sz="2800" b="1" dirty="0">
                <a:latin typeface="华文楷体" panose="02010600040101010101" pitchFamily="2" charset="-122"/>
                <a:ea typeface="华文楷体" panose="02010600040101010101" pitchFamily="2" charset="-122"/>
                <a:cs typeface="Times New Roman" panose="02020603050405020304" pitchFamily="18" charset="0"/>
              </a:rPr>
              <a:t>，注意区分</a:t>
            </a:r>
            <a:r>
              <a:rPr kumimoji="1" lang="zh-CN" altLang="en-US" sz="2800" b="1" dirty="0">
                <a:solidFill>
                  <a:srgbClr val="9900CC"/>
                </a:solidFill>
                <a:latin typeface="华文楷体" panose="02010600040101010101" pitchFamily="2" charset="-122"/>
                <a:ea typeface="华文楷体" panose="02010600040101010101" pitchFamily="2" charset="-122"/>
                <a:cs typeface="Times New Roman" panose="02020603050405020304" pitchFamily="18" charset="0"/>
              </a:rPr>
              <a:t>原时和原长</a:t>
            </a:r>
            <a:r>
              <a:rPr kumimoji="1" lang="zh-CN" altLang="en-US" sz="2800" b="1" dirty="0">
                <a:latin typeface="华文楷体" panose="02010600040101010101" pitchFamily="2" charset="-122"/>
                <a:ea typeface="华文楷体" panose="02010600040101010101" pitchFamily="2" charset="-122"/>
                <a:cs typeface="Times New Roman" panose="02020603050405020304" pitchFamily="18" charset="0"/>
              </a:rPr>
              <a:t>；</a:t>
            </a:r>
          </a:p>
          <a:p>
            <a:pPr>
              <a:lnSpc>
                <a:spcPct val="85000"/>
              </a:lnSpc>
              <a:spcBef>
                <a:spcPts val="1200"/>
              </a:spcBef>
            </a:pPr>
            <a:r>
              <a:rPr kumimoji="1" lang="en-US" altLang="zh-CN" sz="2800" b="1" dirty="0">
                <a:latin typeface="华文楷体" panose="02010600040101010101" pitchFamily="2" charset="-122"/>
                <a:ea typeface="华文楷体" panose="02010600040101010101" pitchFamily="2" charset="-122"/>
                <a:cs typeface="Times New Roman" panose="02020603050405020304" pitchFamily="18" charset="0"/>
              </a:rPr>
              <a:t>4</a:t>
            </a:r>
            <a:r>
              <a:rPr kumimoji="1" lang="zh-CN" altLang="en-US" sz="2800" b="1" dirty="0">
                <a:latin typeface="华文楷体" panose="02010600040101010101" pitchFamily="2" charset="-122"/>
                <a:ea typeface="华文楷体" panose="02010600040101010101" pitchFamily="2" charset="-122"/>
                <a:cs typeface="Times New Roman" panose="02020603050405020304" pitchFamily="18" charset="0"/>
              </a:rPr>
              <a:t>、用洛伦兹变换讨论。</a:t>
            </a:r>
          </a:p>
        </p:txBody>
      </p:sp>
      <p:sp>
        <p:nvSpPr>
          <p:cNvPr id="5" name="AutoShape 3">
            <a:extLst>
              <a:ext uri="{FF2B5EF4-FFF2-40B4-BE49-F238E27FC236}">
                <a16:creationId xmlns:a16="http://schemas.microsoft.com/office/drawing/2014/main" id="{204262EB-1131-46AC-B4A5-E49A1F424018}"/>
              </a:ext>
            </a:extLst>
          </p:cNvPr>
          <p:cNvSpPr>
            <a:spLocks noChangeArrowheads="1"/>
          </p:cNvSpPr>
          <p:nvPr/>
        </p:nvSpPr>
        <p:spPr bwMode="auto">
          <a:xfrm>
            <a:off x="186069" y="203262"/>
            <a:ext cx="1371600" cy="685800"/>
          </a:xfrm>
          <a:prstGeom prst="wave">
            <a:avLst>
              <a:gd name="adj1" fmla="val 13005"/>
              <a:gd name="adj2" fmla="val 0"/>
            </a:avLst>
          </a:prstGeom>
          <a:noFill/>
          <a:ln>
            <a:noFill/>
          </a:ln>
        </p:spPr>
        <p:txBody>
          <a:bodyPr wrap="none" anchor="ctr"/>
          <a:lstStyle/>
          <a:p>
            <a:pPr algn="ctr" defTabSz="762000" eaLnBrk="0" hangingPunct="0"/>
            <a:r>
              <a:rPr kumimoji="1" lang="zh-CN" altLang="en-US" sz="3200" b="1" dirty="0">
                <a:solidFill>
                  <a:srgbClr val="0000FF"/>
                </a:solidFill>
                <a:latin typeface="华文楷体" panose="02010600040101010101" pitchFamily="2" charset="-122"/>
                <a:ea typeface="华文楷体" panose="02010600040101010101" pitchFamily="2" charset="-122"/>
                <a:cs typeface="Times New Roman" panose="02020603050405020304" pitchFamily="18" charset="0"/>
              </a:rPr>
              <a:t>总结</a:t>
            </a:r>
          </a:p>
        </p:txBody>
      </p:sp>
      <p:sp>
        <p:nvSpPr>
          <p:cNvPr id="6" name="AutoShape 4">
            <a:extLst>
              <a:ext uri="{FF2B5EF4-FFF2-40B4-BE49-F238E27FC236}">
                <a16:creationId xmlns:a16="http://schemas.microsoft.com/office/drawing/2014/main" id="{94D1A171-09BC-4953-9794-BFF6CEB1D346}"/>
              </a:ext>
            </a:extLst>
          </p:cNvPr>
          <p:cNvSpPr>
            <a:spLocks noChangeArrowheads="1"/>
          </p:cNvSpPr>
          <p:nvPr/>
        </p:nvSpPr>
        <p:spPr bwMode="auto">
          <a:xfrm>
            <a:off x="186069" y="4183912"/>
            <a:ext cx="1371600" cy="685800"/>
          </a:xfrm>
          <a:prstGeom prst="wave">
            <a:avLst>
              <a:gd name="adj1" fmla="val 13005"/>
              <a:gd name="adj2" fmla="val 0"/>
            </a:avLst>
          </a:prstGeom>
          <a:noFill/>
          <a:ln>
            <a:noFill/>
          </a:ln>
        </p:spPr>
        <p:txBody>
          <a:bodyPr wrap="none" anchor="ctr"/>
          <a:lstStyle/>
          <a:p>
            <a:pPr algn="ctr" defTabSz="762000" eaLnBrk="0" hangingPunct="0"/>
            <a:r>
              <a:rPr kumimoji="1" lang="zh-CN" altLang="en-US" sz="3200" b="1" dirty="0">
                <a:solidFill>
                  <a:srgbClr val="FF3300"/>
                </a:solidFill>
                <a:latin typeface="华文楷体" panose="02010600040101010101" pitchFamily="2" charset="-122"/>
                <a:ea typeface="华文楷体" panose="02010600040101010101" pitchFamily="2" charset="-122"/>
                <a:cs typeface="Times New Roman" panose="02020603050405020304" pitchFamily="18" charset="0"/>
              </a:rPr>
              <a:t>注意</a:t>
            </a:r>
          </a:p>
        </p:txBody>
      </p:sp>
      <p:sp>
        <p:nvSpPr>
          <p:cNvPr id="7" name="Text Box 5">
            <a:extLst>
              <a:ext uri="{FF2B5EF4-FFF2-40B4-BE49-F238E27FC236}">
                <a16:creationId xmlns:a16="http://schemas.microsoft.com/office/drawing/2014/main" id="{4A6AF237-912A-4506-9245-84E7AF5FED6C}"/>
              </a:ext>
            </a:extLst>
          </p:cNvPr>
          <p:cNvSpPr txBox="1">
            <a:spLocks noChangeArrowheads="1"/>
          </p:cNvSpPr>
          <p:nvPr/>
        </p:nvSpPr>
        <p:spPr bwMode="auto">
          <a:xfrm>
            <a:off x="381000" y="4920534"/>
            <a:ext cx="8382000" cy="1384995"/>
          </a:xfrm>
          <a:prstGeom prst="rect">
            <a:avLst/>
          </a:prstGeom>
          <a:noFill/>
          <a:ln>
            <a:noFill/>
          </a:ln>
        </p:spPr>
        <p:txBody>
          <a:bodyPr>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solidFill>
                  <a:srgbClr val="9900CC"/>
                </a:solidFill>
                <a:latin typeface="华文楷体" panose="02010600040101010101" pitchFamily="2" charset="-122"/>
                <a:ea typeface="华文楷体" panose="02010600040101010101" pitchFamily="2" charset="-122"/>
                <a:cs typeface="Times New Roman" panose="02020603050405020304" pitchFamily="18" charset="0"/>
              </a:rPr>
              <a:t>原时一定是在某坐标系中同一地点发生的两个事件的时间间隔；原长一定是物体相对某参考系静止时两端的空间间隔。</a:t>
            </a:r>
          </a:p>
        </p:txBody>
      </p:sp>
    </p:spTree>
    <p:extLst>
      <p:ext uri="{BB962C8B-B14F-4D97-AF65-F5344CB8AC3E}">
        <p14:creationId xmlns:p14="http://schemas.microsoft.com/office/powerpoint/2010/main" val="405226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left)">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left)">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up)">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lt">
                                    <p:tmPct val="100000"/>
                                  </p:iterate>
                                  <p:childTnLst>
                                    <p:set>
                                      <p:cBhvr>
                                        <p:cTn id="41" dur="1" fill="hold">
                                          <p:stCondLst>
                                            <p:cond delay="0"/>
                                          </p:stCondLst>
                                        </p:cTn>
                                        <p:tgtEl>
                                          <p:spTgt spid="7"/>
                                        </p:tgtEl>
                                        <p:attrNameLst>
                                          <p:attrName>style.visibility</p:attrName>
                                        </p:attrNameLst>
                                      </p:cBhvr>
                                      <p:to>
                                        <p:strVal val="visible"/>
                                      </p:to>
                                    </p:set>
                                    <p:animEffect transition="in" filter="wipe(left)">
                                      <p:cBhvr>
                                        <p:cTn id="42" dur="75"/>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lnSpc>
                <a:spcPct val="100000"/>
              </a:lnSpc>
              <a:spcBef>
                <a:spcPts val="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§5.4</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  相对论动力学</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13</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2020/4/10</a:t>
            </a:fld>
            <a:endParaRPr lang="zh-CN" altLang="en-US"/>
          </a:p>
        </p:txBody>
      </p:sp>
      <p:sp>
        <p:nvSpPr>
          <p:cNvPr id="9" name="Text Box 8">
            <a:extLst>
              <a:ext uri="{FF2B5EF4-FFF2-40B4-BE49-F238E27FC236}">
                <a16:creationId xmlns:a16="http://schemas.microsoft.com/office/drawing/2014/main" id="{193C11C6-911C-4803-BDBB-15933C5E7095}"/>
              </a:ext>
            </a:extLst>
          </p:cNvPr>
          <p:cNvSpPr txBox="1">
            <a:spLocks noChangeArrowheads="1"/>
          </p:cNvSpPr>
          <p:nvPr/>
        </p:nvSpPr>
        <p:spPr bwMode="auto">
          <a:xfrm>
            <a:off x="471652" y="3036174"/>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5.4.1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动量和相对论质量</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grpSp>
        <p:nvGrpSpPr>
          <p:cNvPr id="2" name="组合 1">
            <a:extLst>
              <a:ext uri="{FF2B5EF4-FFF2-40B4-BE49-F238E27FC236}">
                <a16:creationId xmlns:a16="http://schemas.microsoft.com/office/drawing/2014/main" id="{8D447B68-4F8D-4E53-88AA-29BBD8FA153B}"/>
              </a:ext>
            </a:extLst>
          </p:cNvPr>
          <p:cNvGrpSpPr/>
          <p:nvPr/>
        </p:nvGrpSpPr>
        <p:grpSpPr>
          <a:xfrm>
            <a:off x="528636" y="3732584"/>
            <a:ext cx="3220321" cy="523220"/>
            <a:chOff x="528637" y="3590621"/>
            <a:chExt cx="3220321" cy="523220"/>
          </a:xfrm>
        </p:grpSpPr>
        <p:sp>
          <p:nvSpPr>
            <p:cNvPr id="8" name="Text Box 5">
              <a:extLst>
                <a:ext uri="{FF2B5EF4-FFF2-40B4-BE49-F238E27FC236}">
                  <a16:creationId xmlns:a16="http://schemas.microsoft.com/office/drawing/2014/main" id="{616C6C70-4DF3-4FF2-B749-43F5C83904E4}"/>
                </a:ext>
              </a:extLst>
            </p:cNvPr>
            <p:cNvSpPr txBox="1">
              <a:spLocks noChangeArrowheads="1"/>
            </p:cNvSpPr>
            <p:nvPr/>
          </p:nvSpPr>
          <p:spPr bwMode="auto">
            <a:xfrm>
              <a:off x="528637" y="3590621"/>
              <a:ext cx="24701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动量定义：</a:t>
              </a:r>
            </a:p>
          </p:txBody>
        </p:sp>
        <p:graphicFrame>
          <p:nvGraphicFramePr>
            <p:cNvPr id="10" name="Object 6">
              <a:extLst>
                <a:ext uri="{FF2B5EF4-FFF2-40B4-BE49-F238E27FC236}">
                  <a16:creationId xmlns:a16="http://schemas.microsoft.com/office/drawing/2014/main" id="{718B32A0-6CD7-4219-8120-45EA34162C18}"/>
                </a:ext>
              </a:extLst>
            </p:cNvPr>
            <p:cNvGraphicFramePr>
              <a:graphicFrameLocks noChangeAspect="1"/>
            </p:cNvGraphicFramePr>
            <p:nvPr>
              <p:extLst>
                <p:ext uri="{D42A27DB-BD31-4B8C-83A1-F6EECF244321}">
                  <p14:modId xmlns:p14="http://schemas.microsoft.com/office/powerpoint/2010/main" val="4196717392"/>
                </p:ext>
              </p:extLst>
            </p:nvPr>
          </p:nvGraphicFramePr>
          <p:xfrm>
            <a:off x="2621287" y="3626856"/>
            <a:ext cx="1127671" cy="450749"/>
          </p:xfrm>
          <a:graphic>
            <a:graphicData uri="http://schemas.openxmlformats.org/presentationml/2006/ole">
              <mc:AlternateContent xmlns:mc="http://schemas.openxmlformats.org/markup-compatibility/2006">
                <mc:Choice xmlns:v="urn:schemas-microsoft-com:vml" Requires="v">
                  <p:oleObj spid="_x0000_s1108" name="Equation" r:id="rId3" imgW="507960" imgH="203040" progId="Equation.DSMT4">
                    <p:embed/>
                  </p:oleObj>
                </mc:Choice>
                <mc:Fallback>
                  <p:oleObj name="Equation" r:id="rId3" imgW="507960" imgH="203040" progId="Equation.DSMT4">
                    <p:embed/>
                    <p:pic>
                      <p:nvPicPr>
                        <p:cNvPr id="238598" name="Object 6"/>
                        <p:cNvPicPr>
                          <a:picLocks noChangeAspect="1" noChangeArrowheads="1"/>
                        </p:cNvPicPr>
                        <p:nvPr/>
                      </p:nvPicPr>
                      <p:blipFill>
                        <a:blip r:embed="rId4"/>
                        <a:srcRect/>
                        <a:stretch>
                          <a:fillRect/>
                        </a:stretch>
                      </p:blipFill>
                      <p:spPr bwMode="auto">
                        <a:xfrm>
                          <a:off x="2621287" y="3626856"/>
                          <a:ext cx="1127671" cy="450749"/>
                        </a:xfrm>
                        <a:prstGeom prst="rect">
                          <a:avLst/>
                        </a:prstGeom>
                        <a:noFill/>
                        <a:ln>
                          <a:noFill/>
                        </a:ln>
                        <a:effectLst/>
                      </p:spPr>
                    </p:pic>
                  </p:oleObj>
                </mc:Fallback>
              </mc:AlternateContent>
            </a:graphicData>
          </a:graphic>
        </p:graphicFrame>
      </p:grpSp>
      <p:sp>
        <p:nvSpPr>
          <p:cNvPr id="11" name="Text Box 7">
            <a:extLst>
              <a:ext uri="{FF2B5EF4-FFF2-40B4-BE49-F238E27FC236}">
                <a16:creationId xmlns:a16="http://schemas.microsoft.com/office/drawing/2014/main" id="{FE5E0402-353A-4B65-83E3-B098DDBB2207}"/>
              </a:ext>
            </a:extLst>
          </p:cNvPr>
          <p:cNvSpPr txBox="1">
            <a:spLocks noChangeArrowheads="1"/>
          </p:cNvSpPr>
          <p:nvPr/>
        </p:nvSpPr>
        <p:spPr bwMode="auto">
          <a:xfrm>
            <a:off x="528636" y="4430555"/>
            <a:ext cx="60071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牛顿力学：质量与速度无关</a:t>
            </a:r>
          </a:p>
        </p:txBody>
      </p:sp>
      <p:sp>
        <p:nvSpPr>
          <p:cNvPr id="12" name="Text Box 8">
            <a:extLst>
              <a:ext uri="{FF2B5EF4-FFF2-40B4-BE49-F238E27FC236}">
                <a16:creationId xmlns:a16="http://schemas.microsoft.com/office/drawing/2014/main" id="{252BAD8A-5EAC-4759-AE83-C8E96AE018C7}"/>
              </a:ext>
            </a:extLst>
          </p:cNvPr>
          <p:cNvSpPr txBox="1">
            <a:spLocks noChangeArrowheads="1"/>
          </p:cNvSpPr>
          <p:nvPr/>
        </p:nvSpPr>
        <p:spPr bwMode="auto">
          <a:xfrm>
            <a:off x="528636" y="5128526"/>
            <a:ext cx="808672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相对论力学：质量与速度有关，否则动量守恒定律不能在洛伦兹变换下保持形式不变。</a:t>
            </a:r>
          </a:p>
        </p:txBody>
      </p:sp>
      <p:sp>
        <p:nvSpPr>
          <p:cNvPr id="13" name="Text Box 7">
            <a:extLst>
              <a:ext uri="{FF2B5EF4-FFF2-40B4-BE49-F238E27FC236}">
                <a16:creationId xmlns:a16="http://schemas.microsoft.com/office/drawing/2014/main" id="{E7ED53F7-3955-4970-A509-46CE5EA37C3E}"/>
              </a:ext>
            </a:extLst>
          </p:cNvPr>
          <p:cNvSpPr txBox="1">
            <a:spLocks noChangeArrowheads="1"/>
          </p:cNvSpPr>
          <p:nvPr/>
        </p:nvSpPr>
        <p:spPr bwMode="auto">
          <a:xfrm>
            <a:off x="471652" y="1415674"/>
            <a:ext cx="820069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狭义相对论中，牛顿经典动力学不再适用，必须对状态量重新定义。原则：符合洛伦兹变换；低速下可简化成经典形式。</a:t>
            </a:r>
          </a:p>
        </p:txBody>
      </p:sp>
    </p:spTree>
    <p:extLst>
      <p:ext uri="{BB962C8B-B14F-4D97-AF65-F5344CB8AC3E}">
        <p14:creationId xmlns:p14="http://schemas.microsoft.com/office/powerpoint/2010/main" val="229414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utoUpdateAnimBg="0"/>
      <p:bldP spid="12" grpId="0" autoUpdateAnimBg="0"/>
      <p:bldP spid="1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158692D-E211-4477-B90A-59EF2DF6ACF5}"/>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4F51394E-31EC-4946-B865-3C0F9F47874A}"/>
              </a:ext>
            </a:extLst>
          </p:cNvPr>
          <p:cNvSpPr>
            <a:spLocks noGrp="1"/>
          </p:cNvSpPr>
          <p:nvPr>
            <p:ph type="sldNum" sz="quarter" idx="12"/>
          </p:nvPr>
        </p:nvSpPr>
        <p:spPr/>
        <p:txBody>
          <a:bodyPr/>
          <a:lstStyle/>
          <a:p>
            <a:fld id="{0E81DA72-FED3-491C-8B54-9DCADA948234}" type="slidenum">
              <a:rPr lang="zh-CN" altLang="en-US" smtClean="0"/>
              <a:t>14</a:t>
            </a:fld>
            <a:endParaRPr lang="zh-CN" altLang="en-US"/>
          </a:p>
        </p:txBody>
      </p:sp>
      <p:sp>
        <p:nvSpPr>
          <p:cNvPr id="4" name="Text Box 10">
            <a:extLst>
              <a:ext uri="{FF2B5EF4-FFF2-40B4-BE49-F238E27FC236}">
                <a16:creationId xmlns:a16="http://schemas.microsoft.com/office/drawing/2014/main" id="{6DBF5ED8-B6A1-4665-A072-CF3EAEE6A00E}"/>
              </a:ext>
            </a:extLst>
          </p:cNvPr>
          <p:cNvSpPr txBox="1">
            <a:spLocks noChangeArrowheads="1"/>
          </p:cNvSpPr>
          <p:nvPr/>
        </p:nvSpPr>
        <p:spPr bwMode="auto">
          <a:xfrm>
            <a:off x="370681" y="369888"/>
            <a:ext cx="8443710" cy="102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80000"/>
              </a:lnSpc>
              <a:spcBef>
                <a:spcPct val="2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设</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系中有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A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B</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两物体分别以速度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u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和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u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spcBef>
                <a:spcPts val="12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向运动，</a:t>
            </a:r>
          </a:p>
        </p:txBody>
      </p:sp>
      <p:sp>
        <p:nvSpPr>
          <p:cNvPr id="5" name="Text Box 11">
            <a:extLst>
              <a:ext uri="{FF2B5EF4-FFF2-40B4-BE49-F238E27FC236}">
                <a16:creationId xmlns:a16="http://schemas.microsoft.com/office/drawing/2014/main" id="{8BEB196B-1A0A-48B3-8B87-D96FDAFE034F}"/>
              </a:ext>
            </a:extLst>
          </p:cNvPr>
          <p:cNvSpPr txBox="1">
            <a:spLocks noChangeArrowheads="1"/>
          </p:cNvSpPr>
          <p:nvPr/>
        </p:nvSpPr>
        <p:spPr bwMode="auto">
          <a:xfrm>
            <a:off x="1776449" y="885705"/>
            <a:ext cx="48539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时刻发生完全非弹性碰撞。</a:t>
            </a:r>
          </a:p>
        </p:txBody>
      </p:sp>
      <p:grpSp>
        <p:nvGrpSpPr>
          <p:cNvPr id="6" name="Group 57">
            <a:extLst>
              <a:ext uri="{FF2B5EF4-FFF2-40B4-BE49-F238E27FC236}">
                <a16:creationId xmlns:a16="http://schemas.microsoft.com/office/drawing/2014/main" id="{0E9954FE-AAA3-4FF7-B7E0-BC1783E8F7C4}"/>
              </a:ext>
            </a:extLst>
          </p:cNvPr>
          <p:cNvGrpSpPr>
            <a:grpSpLocks/>
          </p:cNvGrpSpPr>
          <p:nvPr/>
        </p:nvGrpSpPr>
        <p:grpSpPr bwMode="auto">
          <a:xfrm>
            <a:off x="4508311" y="2295038"/>
            <a:ext cx="558800" cy="579438"/>
            <a:chOff x="2841" y="1613"/>
            <a:chExt cx="352" cy="365"/>
          </a:xfrm>
        </p:grpSpPr>
        <p:sp>
          <p:nvSpPr>
            <p:cNvPr id="7" name="Line 17">
              <a:extLst>
                <a:ext uri="{FF2B5EF4-FFF2-40B4-BE49-F238E27FC236}">
                  <a16:creationId xmlns:a16="http://schemas.microsoft.com/office/drawing/2014/main" id="{AD061433-307C-45FA-8B2D-3EF8433B2E74}"/>
                </a:ext>
              </a:extLst>
            </p:cNvPr>
            <p:cNvSpPr>
              <a:spLocks noChangeShapeType="1"/>
            </p:cNvSpPr>
            <p:nvPr/>
          </p:nvSpPr>
          <p:spPr bwMode="auto">
            <a:xfrm>
              <a:off x="2841" y="1978"/>
              <a:ext cx="352" cy="0"/>
            </a:xfrm>
            <a:prstGeom prst="line">
              <a:avLst/>
            </a:prstGeom>
            <a:noFill/>
            <a:ln w="38100">
              <a:solidFill>
                <a:srgbClr val="99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8" name="Object 21">
              <a:extLst>
                <a:ext uri="{FF2B5EF4-FFF2-40B4-BE49-F238E27FC236}">
                  <a16:creationId xmlns:a16="http://schemas.microsoft.com/office/drawing/2014/main" id="{344EFF2B-72E9-4360-8F5A-F2C165DE7860}"/>
                </a:ext>
              </a:extLst>
            </p:cNvPr>
            <p:cNvGraphicFramePr>
              <a:graphicFrameLocks noChangeAspect="1"/>
            </p:cNvGraphicFramePr>
            <p:nvPr>
              <p:extLst>
                <p:ext uri="{D42A27DB-BD31-4B8C-83A1-F6EECF244321}">
                  <p14:modId xmlns:p14="http://schemas.microsoft.com/office/powerpoint/2010/main" val="1528389498"/>
                </p:ext>
              </p:extLst>
            </p:nvPr>
          </p:nvGraphicFramePr>
          <p:xfrm>
            <a:off x="2847" y="1613"/>
            <a:ext cx="326" cy="307"/>
          </p:xfrm>
          <a:graphic>
            <a:graphicData uri="http://schemas.openxmlformats.org/presentationml/2006/ole">
              <mc:AlternateContent xmlns:mc="http://schemas.openxmlformats.org/markup-compatibility/2006">
                <mc:Choice xmlns:v="urn:schemas-microsoft-com:vml" Requires="v">
                  <p:oleObj spid="_x0000_s2293" name="Equation" r:id="rId3" imgW="215640" imgH="203040" progId="Equation.DSMT4">
                    <p:embed/>
                  </p:oleObj>
                </mc:Choice>
                <mc:Fallback>
                  <p:oleObj name="Equation" r:id="rId3" imgW="215640" imgH="203040" progId="Equation.DSMT4">
                    <p:embed/>
                    <p:pic>
                      <p:nvPicPr>
                        <p:cNvPr id="2052" name="Object 21"/>
                        <p:cNvPicPr>
                          <a:picLocks noChangeAspect="1" noChangeArrowheads="1"/>
                        </p:cNvPicPr>
                        <p:nvPr/>
                      </p:nvPicPr>
                      <p:blipFill>
                        <a:blip r:embed="rId4"/>
                        <a:srcRect/>
                        <a:stretch>
                          <a:fillRect/>
                        </a:stretch>
                      </p:blipFill>
                      <p:spPr bwMode="auto">
                        <a:xfrm>
                          <a:off x="2847" y="1613"/>
                          <a:ext cx="326" cy="30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 name="Group 59">
            <a:extLst>
              <a:ext uri="{FF2B5EF4-FFF2-40B4-BE49-F238E27FC236}">
                <a16:creationId xmlns:a16="http://schemas.microsoft.com/office/drawing/2014/main" id="{0F474793-C856-42EE-A675-2CB2E661BA8E}"/>
              </a:ext>
            </a:extLst>
          </p:cNvPr>
          <p:cNvGrpSpPr>
            <a:grpSpLocks/>
          </p:cNvGrpSpPr>
          <p:nvPr/>
        </p:nvGrpSpPr>
        <p:grpSpPr bwMode="auto">
          <a:xfrm>
            <a:off x="3339804" y="3277698"/>
            <a:ext cx="719137" cy="825500"/>
            <a:chOff x="2288" y="2252"/>
            <a:chExt cx="453" cy="520"/>
          </a:xfrm>
        </p:grpSpPr>
        <p:sp>
          <p:nvSpPr>
            <p:cNvPr id="10" name="Oval 29">
              <a:extLst>
                <a:ext uri="{FF2B5EF4-FFF2-40B4-BE49-F238E27FC236}">
                  <a16:creationId xmlns:a16="http://schemas.microsoft.com/office/drawing/2014/main" id="{21076509-149D-4D5E-8551-2550C1AE1D6D}"/>
                </a:ext>
              </a:extLst>
            </p:cNvPr>
            <p:cNvSpPr>
              <a:spLocks noChangeArrowheads="1"/>
            </p:cNvSpPr>
            <p:nvPr/>
          </p:nvSpPr>
          <p:spPr bwMode="auto">
            <a:xfrm>
              <a:off x="2458" y="2576"/>
              <a:ext cx="195" cy="196"/>
            </a:xfrm>
            <a:prstGeom prst="ellipse">
              <a:avLst/>
            </a:prstGeom>
            <a:solidFill>
              <a:srgbClr val="FF0000"/>
            </a:solidFill>
            <a:ln w="9525">
              <a:solidFill>
                <a:schemeClr val="accent2"/>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1" name="Text Box 30">
              <a:extLst>
                <a:ext uri="{FF2B5EF4-FFF2-40B4-BE49-F238E27FC236}">
                  <a16:creationId xmlns:a16="http://schemas.microsoft.com/office/drawing/2014/main" id="{8409AF29-A1CE-4EF9-985C-0894B005E0F8}"/>
                </a:ext>
              </a:extLst>
            </p:cNvPr>
            <p:cNvSpPr txBox="1">
              <a:spLocks noChangeArrowheads="1"/>
            </p:cNvSpPr>
            <p:nvPr/>
          </p:nvSpPr>
          <p:spPr bwMode="auto">
            <a:xfrm>
              <a:off x="2288" y="2252"/>
              <a:ext cx="4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M</a:t>
              </a:r>
              <a:endParaRPr kumimoji="1" lang="en-US" altLang="zh-CN" sz="2800" b="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2" name="Group 64">
            <a:extLst>
              <a:ext uri="{FF2B5EF4-FFF2-40B4-BE49-F238E27FC236}">
                <a16:creationId xmlns:a16="http://schemas.microsoft.com/office/drawing/2014/main" id="{D170CA00-D75A-409C-BF20-AD129B4BC435}"/>
              </a:ext>
            </a:extLst>
          </p:cNvPr>
          <p:cNvGrpSpPr>
            <a:grpSpLocks/>
          </p:cNvGrpSpPr>
          <p:nvPr/>
        </p:nvGrpSpPr>
        <p:grpSpPr bwMode="auto">
          <a:xfrm>
            <a:off x="2769892" y="3187215"/>
            <a:ext cx="2152651" cy="1325563"/>
            <a:chOff x="1929" y="2195"/>
            <a:chExt cx="1356" cy="835"/>
          </a:xfrm>
        </p:grpSpPr>
        <p:grpSp>
          <p:nvGrpSpPr>
            <p:cNvPr id="13" name="Group 60">
              <a:extLst>
                <a:ext uri="{FF2B5EF4-FFF2-40B4-BE49-F238E27FC236}">
                  <a16:creationId xmlns:a16="http://schemas.microsoft.com/office/drawing/2014/main" id="{57E14161-BA0F-460C-AE69-62AE7875613B}"/>
                </a:ext>
              </a:extLst>
            </p:cNvPr>
            <p:cNvGrpSpPr>
              <a:grpSpLocks/>
            </p:cNvGrpSpPr>
            <p:nvPr/>
          </p:nvGrpSpPr>
          <p:grpSpPr bwMode="auto">
            <a:xfrm>
              <a:off x="2792" y="2195"/>
              <a:ext cx="493" cy="835"/>
              <a:chOff x="2792" y="2195"/>
              <a:chExt cx="493" cy="835"/>
            </a:xfrm>
          </p:grpSpPr>
          <p:sp>
            <p:nvSpPr>
              <p:cNvPr id="21" name="Text Box 14">
                <a:extLst>
                  <a:ext uri="{FF2B5EF4-FFF2-40B4-BE49-F238E27FC236}">
                    <a16:creationId xmlns:a16="http://schemas.microsoft.com/office/drawing/2014/main" id="{524BB85C-340D-4C0A-AFE3-C31A0A4E40E9}"/>
                  </a:ext>
                </a:extLst>
              </p:cNvPr>
              <p:cNvSpPr txBox="1">
                <a:spLocks noChangeArrowheads="1"/>
              </p:cNvSpPr>
              <p:nvPr/>
            </p:nvSpPr>
            <p:spPr bwMode="auto">
              <a:xfrm>
                <a:off x="2832" y="2703"/>
                <a:ext cx="4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err="1">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B</a:t>
                </a:r>
                <a:endParaRPr kumimoji="1" lang="en-US" altLang="zh-CN" sz="2800" b="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22" name="Group 54">
                <a:extLst>
                  <a:ext uri="{FF2B5EF4-FFF2-40B4-BE49-F238E27FC236}">
                    <a16:creationId xmlns:a16="http://schemas.microsoft.com/office/drawing/2014/main" id="{25C792DD-028A-4062-BB93-302C615DC0F1}"/>
                  </a:ext>
                </a:extLst>
              </p:cNvPr>
              <p:cNvGrpSpPr>
                <a:grpSpLocks/>
              </p:cNvGrpSpPr>
              <p:nvPr/>
            </p:nvGrpSpPr>
            <p:grpSpPr bwMode="auto">
              <a:xfrm>
                <a:off x="2792" y="2195"/>
                <a:ext cx="426" cy="563"/>
                <a:chOff x="2792" y="2195"/>
                <a:chExt cx="426" cy="563"/>
              </a:xfrm>
            </p:grpSpPr>
            <p:grpSp>
              <p:nvGrpSpPr>
                <p:cNvPr id="23" name="Group 50">
                  <a:extLst>
                    <a:ext uri="{FF2B5EF4-FFF2-40B4-BE49-F238E27FC236}">
                      <a16:creationId xmlns:a16="http://schemas.microsoft.com/office/drawing/2014/main" id="{221DD174-CF4A-4AEA-8BC7-53B39F6AFB9E}"/>
                    </a:ext>
                  </a:extLst>
                </p:cNvPr>
                <p:cNvGrpSpPr>
                  <a:grpSpLocks/>
                </p:cNvGrpSpPr>
                <p:nvPr/>
              </p:nvGrpSpPr>
              <p:grpSpPr bwMode="auto">
                <a:xfrm>
                  <a:off x="2792" y="2195"/>
                  <a:ext cx="426" cy="330"/>
                  <a:chOff x="1944" y="2155"/>
                  <a:chExt cx="426" cy="330"/>
                </a:xfrm>
              </p:grpSpPr>
              <p:sp>
                <p:nvSpPr>
                  <p:cNvPr id="25" name="Line 35">
                    <a:extLst>
                      <a:ext uri="{FF2B5EF4-FFF2-40B4-BE49-F238E27FC236}">
                        <a16:creationId xmlns:a16="http://schemas.microsoft.com/office/drawing/2014/main" id="{10636511-2614-40E5-841A-3C8690D73C73}"/>
                      </a:ext>
                    </a:extLst>
                  </p:cNvPr>
                  <p:cNvSpPr>
                    <a:spLocks noChangeShapeType="1"/>
                  </p:cNvSpPr>
                  <p:nvPr/>
                </p:nvSpPr>
                <p:spPr bwMode="auto">
                  <a:xfrm flipH="1">
                    <a:off x="1944" y="2485"/>
                    <a:ext cx="353"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6" name="Object 36">
                    <a:extLst>
                      <a:ext uri="{FF2B5EF4-FFF2-40B4-BE49-F238E27FC236}">
                        <a16:creationId xmlns:a16="http://schemas.microsoft.com/office/drawing/2014/main" id="{9F44DB31-BEF0-45D8-AC2A-7AC14E3C9A19}"/>
                      </a:ext>
                    </a:extLst>
                  </p:cNvPr>
                  <p:cNvGraphicFramePr>
                    <a:graphicFrameLocks noChangeAspect="1"/>
                  </p:cNvGraphicFramePr>
                  <p:nvPr>
                    <p:extLst>
                      <p:ext uri="{D42A27DB-BD31-4B8C-83A1-F6EECF244321}">
                        <p14:modId xmlns:p14="http://schemas.microsoft.com/office/powerpoint/2010/main" val="4196220618"/>
                      </p:ext>
                    </p:extLst>
                  </p:nvPr>
                </p:nvGraphicFramePr>
                <p:xfrm>
                  <a:off x="1944" y="2155"/>
                  <a:ext cx="426" cy="284"/>
                </p:xfrm>
                <a:graphic>
                  <a:graphicData uri="http://schemas.openxmlformats.org/presentationml/2006/ole">
                    <mc:AlternateContent xmlns:mc="http://schemas.openxmlformats.org/markup-compatibility/2006">
                      <mc:Choice xmlns:v="urn:schemas-microsoft-com:vml" Requires="v">
                        <p:oleObj spid="_x0000_s2294" name="Equation" r:id="rId5" imgW="304560" imgH="203040" progId="Equation.DSMT4">
                          <p:embed/>
                        </p:oleObj>
                      </mc:Choice>
                      <mc:Fallback>
                        <p:oleObj name="Equation" r:id="rId5" imgW="304560" imgH="203040" progId="Equation.DSMT4">
                          <p:embed/>
                          <p:pic>
                            <p:nvPicPr>
                              <p:cNvPr id="2051" name="Object 36"/>
                              <p:cNvPicPr>
                                <a:picLocks noChangeAspect="1" noChangeArrowheads="1"/>
                              </p:cNvPicPr>
                              <p:nvPr/>
                            </p:nvPicPr>
                            <p:blipFill>
                              <a:blip r:embed="rId6"/>
                              <a:srcRect/>
                              <a:stretch>
                                <a:fillRect/>
                              </a:stretch>
                            </p:blipFill>
                            <p:spPr bwMode="auto">
                              <a:xfrm>
                                <a:off x="1944" y="2155"/>
                                <a:ext cx="426" cy="284"/>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4" name="AutoShape 38">
                  <a:extLst>
                    <a:ext uri="{FF2B5EF4-FFF2-40B4-BE49-F238E27FC236}">
                      <a16:creationId xmlns:a16="http://schemas.microsoft.com/office/drawing/2014/main" id="{ECA35ECF-C905-40F5-9FA2-9A94330719D8}"/>
                    </a:ext>
                  </a:extLst>
                </p:cNvPr>
                <p:cNvSpPr>
                  <a:spLocks noChangeArrowheads="1"/>
                </p:cNvSpPr>
                <p:nvPr/>
              </p:nvSpPr>
              <p:spPr bwMode="auto">
                <a:xfrm>
                  <a:off x="2921" y="2590"/>
                  <a:ext cx="116" cy="168"/>
                </a:xfrm>
                <a:prstGeom prst="flowChartDelay">
                  <a:avLst/>
                </a:prstGeom>
                <a:solidFill>
                  <a:srgbClr val="FF0000"/>
                </a:solidFill>
                <a:ln w="9525">
                  <a:solidFill>
                    <a:schemeClr val="accent2"/>
                  </a:solidFill>
                  <a:miter lim="800000"/>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pSp>
        <p:grpSp>
          <p:nvGrpSpPr>
            <p:cNvPr id="14" name="Group 61">
              <a:extLst>
                <a:ext uri="{FF2B5EF4-FFF2-40B4-BE49-F238E27FC236}">
                  <a16:creationId xmlns:a16="http://schemas.microsoft.com/office/drawing/2014/main" id="{9791DC60-8C22-4958-831A-E1C88BCED0CD}"/>
                </a:ext>
              </a:extLst>
            </p:cNvPr>
            <p:cNvGrpSpPr>
              <a:grpSpLocks/>
            </p:cNvGrpSpPr>
            <p:nvPr/>
          </p:nvGrpSpPr>
          <p:grpSpPr bwMode="auto">
            <a:xfrm>
              <a:off x="1929" y="2196"/>
              <a:ext cx="468" cy="829"/>
              <a:chOff x="1929" y="2196"/>
              <a:chExt cx="468" cy="829"/>
            </a:xfrm>
          </p:grpSpPr>
          <p:sp>
            <p:nvSpPr>
              <p:cNvPr id="15" name="Text Box 13">
                <a:extLst>
                  <a:ext uri="{FF2B5EF4-FFF2-40B4-BE49-F238E27FC236}">
                    <a16:creationId xmlns:a16="http://schemas.microsoft.com/office/drawing/2014/main" id="{6B6C4E46-B987-468E-9FDA-8CBCEF567E64}"/>
                  </a:ext>
                </a:extLst>
              </p:cNvPr>
              <p:cNvSpPr txBox="1">
                <a:spLocks noChangeArrowheads="1"/>
              </p:cNvSpPr>
              <p:nvPr/>
            </p:nvSpPr>
            <p:spPr bwMode="auto">
              <a:xfrm>
                <a:off x="1944" y="2698"/>
                <a:ext cx="4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A</a:t>
                </a:r>
                <a:endParaRPr kumimoji="1" lang="en-US" altLang="zh-CN" sz="2800" b="1" i="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16" name="Group 55">
                <a:extLst>
                  <a:ext uri="{FF2B5EF4-FFF2-40B4-BE49-F238E27FC236}">
                    <a16:creationId xmlns:a16="http://schemas.microsoft.com/office/drawing/2014/main" id="{55E5B5C1-43B5-4068-90FD-95CAB190C9AE}"/>
                  </a:ext>
                </a:extLst>
              </p:cNvPr>
              <p:cNvGrpSpPr>
                <a:grpSpLocks/>
              </p:cNvGrpSpPr>
              <p:nvPr/>
            </p:nvGrpSpPr>
            <p:grpSpPr bwMode="auto">
              <a:xfrm>
                <a:off x="1929" y="2196"/>
                <a:ext cx="353" cy="558"/>
                <a:chOff x="1929" y="2196"/>
                <a:chExt cx="353" cy="558"/>
              </a:xfrm>
            </p:grpSpPr>
            <p:sp>
              <p:nvSpPr>
                <p:cNvPr id="17" name="AutoShape 33">
                  <a:extLst>
                    <a:ext uri="{FF2B5EF4-FFF2-40B4-BE49-F238E27FC236}">
                      <a16:creationId xmlns:a16="http://schemas.microsoft.com/office/drawing/2014/main" id="{A3883E19-0D52-4951-B1E9-BD443582AFFF}"/>
                    </a:ext>
                  </a:extLst>
                </p:cNvPr>
                <p:cNvSpPr>
                  <a:spLocks noChangeArrowheads="1"/>
                </p:cNvSpPr>
                <p:nvPr/>
              </p:nvSpPr>
              <p:spPr bwMode="auto">
                <a:xfrm flipH="1">
                  <a:off x="2029" y="2586"/>
                  <a:ext cx="103" cy="168"/>
                </a:xfrm>
                <a:prstGeom prst="flowChartDelay">
                  <a:avLst/>
                </a:prstGeom>
                <a:solidFill>
                  <a:srgbClr val="FF0000"/>
                </a:solidFill>
                <a:ln w="9525">
                  <a:solidFill>
                    <a:schemeClr val="accent2"/>
                  </a:solidFill>
                  <a:miter lim="800000"/>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18" name="Group 51">
                  <a:extLst>
                    <a:ext uri="{FF2B5EF4-FFF2-40B4-BE49-F238E27FC236}">
                      <a16:creationId xmlns:a16="http://schemas.microsoft.com/office/drawing/2014/main" id="{D4BFF4BB-377F-44FB-9723-3897511BABC4}"/>
                    </a:ext>
                  </a:extLst>
                </p:cNvPr>
                <p:cNvGrpSpPr>
                  <a:grpSpLocks/>
                </p:cNvGrpSpPr>
                <p:nvPr/>
              </p:nvGrpSpPr>
              <p:grpSpPr bwMode="auto">
                <a:xfrm>
                  <a:off x="1929" y="2196"/>
                  <a:ext cx="353" cy="329"/>
                  <a:chOff x="2761" y="2188"/>
                  <a:chExt cx="353" cy="329"/>
                </a:xfrm>
              </p:grpSpPr>
              <p:sp>
                <p:nvSpPr>
                  <p:cNvPr id="19" name="Line 40">
                    <a:extLst>
                      <a:ext uri="{FF2B5EF4-FFF2-40B4-BE49-F238E27FC236}">
                        <a16:creationId xmlns:a16="http://schemas.microsoft.com/office/drawing/2014/main" id="{0CE90175-47A5-4558-A108-B2D35784D1DA}"/>
                      </a:ext>
                    </a:extLst>
                  </p:cNvPr>
                  <p:cNvSpPr>
                    <a:spLocks noChangeShapeType="1"/>
                  </p:cNvSpPr>
                  <p:nvPr/>
                </p:nvSpPr>
                <p:spPr bwMode="auto">
                  <a:xfrm>
                    <a:off x="2761" y="2517"/>
                    <a:ext cx="353"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0" name="Object 41">
                    <a:extLst>
                      <a:ext uri="{FF2B5EF4-FFF2-40B4-BE49-F238E27FC236}">
                        <a16:creationId xmlns:a16="http://schemas.microsoft.com/office/drawing/2014/main" id="{ED1F1B84-A91B-4095-952B-C7659DA62840}"/>
                      </a:ext>
                    </a:extLst>
                  </p:cNvPr>
                  <p:cNvGraphicFramePr>
                    <a:graphicFrameLocks noChangeAspect="1"/>
                  </p:cNvGraphicFramePr>
                  <p:nvPr>
                    <p:extLst>
                      <p:ext uri="{D42A27DB-BD31-4B8C-83A1-F6EECF244321}">
                        <p14:modId xmlns:p14="http://schemas.microsoft.com/office/powerpoint/2010/main" val="917332908"/>
                      </p:ext>
                    </p:extLst>
                  </p:nvPr>
                </p:nvGraphicFramePr>
                <p:xfrm>
                  <a:off x="2787" y="2188"/>
                  <a:ext cx="302" cy="284"/>
                </p:xfrm>
                <a:graphic>
                  <a:graphicData uri="http://schemas.openxmlformats.org/presentationml/2006/ole">
                    <mc:AlternateContent xmlns:mc="http://schemas.openxmlformats.org/markup-compatibility/2006">
                      <mc:Choice xmlns:v="urn:schemas-microsoft-com:vml" Requires="v">
                        <p:oleObj spid="_x0000_s2295" name="Equation" r:id="rId7" imgW="215640" imgH="203040" progId="Equation.DSMT4">
                          <p:embed/>
                        </p:oleObj>
                      </mc:Choice>
                      <mc:Fallback>
                        <p:oleObj name="Equation" r:id="rId7" imgW="215640" imgH="203040" progId="Equation.DSMT4">
                          <p:embed/>
                          <p:pic>
                            <p:nvPicPr>
                              <p:cNvPr id="2050" name="Object 41"/>
                              <p:cNvPicPr>
                                <a:picLocks noChangeAspect="1" noChangeArrowheads="1"/>
                              </p:cNvPicPr>
                              <p:nvPr/>
                            </p:nvPicPr>
                            <p:blipFill>
                              <a:blip r:embed="rId8"/>
                              <a:srcRect/>
                              <a:stretch>
                                <a:fillRect/>
                              </a:stretch>
                            </p:blipFill>
                            <p:spPr bwMode="auto">
                              <a:xfrm>
                                <a:off x="2787" y="2188"/>
                                <a:ext cx="302" cy="284"/>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grpSp>
      </p:grpSp>
      <p:sp>
        <p:nvSpPr>
          <p:cNvPr id="27" name="Text Box 49">
            <a:extLst>
              <a:ext uri="{FF2B5EF4-FFF2-40B4-BE49-F238E27FC236}">
                <a16:creationId xmlns:a16="http://schemas.microsoft.com/office/drawing/2014/main" id="{4217D789-862B-4B2E-8C60-F8263282B4CA}"/>
              </a:ext>
            </a:extLst>
          </p:cNvPr>
          <p:cNvSpPr txBox="1">
            <a:spLocks noChangeArrowheads="1"/>
          </p:cNvSpPr>
          <p:nvPr/>
        </p:nvSpPr>
        <p:spPr bwMode="auto">
          <a:xfrm>
            <a:off x="370681" y="1467993"/>
            <a:ext cx="83503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假设</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的速度为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u</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，即</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系相对</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系以</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u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运动</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p>
        </p:txBody>
      </p:sp>
      <p:grpSp>
        <p:nvGrpSpPr>
          <p:cNvPr id="28" name="Group 63">
            <a:extLst>
              <a:ext uri="{FF2B5EF4-FFF2-40B4-BE49-F238E27FC236}">
                <a16:creationId xmlns:a16="http://schemas.microsoft.com/office/drawing/2014/main" id="{4A85ACA2-285E-4560-B524-267427A7385A}"/>
              </a:ext>
            </a:extLst>
          </p:cNvPr>
          <p:cNvGrpSpPr>
            <a:grpSpLocks/>
          </p:cNvGrpSpPr>
          <p:nvPr/>
        </p:nvGrpSpPr>
        <p:grpSpPr bwMode="auto">
          <a:xfrm>
            <a:off x="3398542" y="2295038"/>
            <a:ext cx="3195637" cy="2230437"/>
            <a:chOff x="2325" y="1633"/>
            <a:chExt cx="2013" cy="1405"/>
          </a:xfrm>
        </p:grpSpPr>
        <p:sp>
          <p:nvSpPr>
            <p:cNvPr id="29" name="Text Box 24">
              <a:extLst>
                <a:ext uri="{FF2B5EF4-FFF2-40B4-BE49-F238E27FC236}">
                  <a16:creationId xmlns:a16="http://schemas.microsoft.com/office/drawing/2014/main" id="{78071494-3386-4373-9746-F3511CAC3A74}"/>
                </a:ext>
              </a:extLst>
            </p:cNvPr>
            <p:cNvSpPr txBox="1">
              <a:spLocks noChangeArrowheads="1"/>
            </p:cNvSpPr>
            <p:nvPr/>
          </p:nvSpPr>
          <p:spPr bwMode="auto">
            <a:xfrm>
              <a:off x="2325" y="2711"/>
              <a:ext cx="40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O'</a:t>
              </a:r>
            </a:p>
          </p:txBody>
        </p:sp>
        <p:grpSp>
          <p:nvGrpSpPr>
            <p:cNvPr id="30" name="Group 56">
              <a:extLst>
                <a:ext uri="{FF2B5EF4-FFF2-40B4-BE49-F238E27FC236}">
                  <a16:creationId xmlns:a16="http://schemas.microsoft.com/office/drawing/2014/main" id="{367FFEED-6868-4776-9DEC-16512ABF1531}"/>
                </a:ext>
              </a:extLst>
            </p:cNvPr>
            <p:cNvGrpSpPr>
              <a:grpSpLocks/>
            </p:cNvGrpSpPr>
            <p:nvPr/>
          </p:nvGrpSpPr>
          <p:grpSpPr bwMode="auto">
            <a:xfrm>
              <a:off x="2338" y="1633"/>
              <a:ext cx="2000" cy="1369"/>
              <a:chOff x="2338" y="1633"/>
              <a:chExt cx="2000" cy="1369"/>
            </a:xfrm>
          </p:grpSpPr>
          <p:sp>
            <p:nvSpPr>
              <p:cNvPr id="31" name="Freeform 25">
                <a:extLst>
                  <a:ext uri="{FF2B5EF4-FFF2-40B4-BE49-F238E27FC236}">
                    <a16:creationId xmlns:a16="http://schemas.microsoft.com/office/drawing/2014/main" id="{7FAA604C-F7FA-4135-ACA7-111DB5C55F45}"/>
                  </a:ext>
                </a:extLst>
              </p:cNvPr>
              <p:cNvSpPr>
                <a:spLocks/>
              </p:cNvSpPr>
              <p:nvPr/>
            </p:nvSpPr>
            <p:spPr bwMode="auto">
              <a:xfrm>
                <a:off x="2559" y="2682"/>
                <a:ext cx="1650" cy="1"/>
              </a:xfrm>
              <a:custGeom>
                <a:avLst/>
                <a:gdLst>
                  <a:gd name="T0" fmla="*/ 0 w 1573"/>
                  <a:gd name="T1" fmla="*/ 0 h 1"/>
                  <a:gd name="T2" fmla="*/ 1650 w 1573"/>
                  <a:gd name="T3" fmla="*/ 0 h 1"/>
                  <a:gd name="T4" fmla="*/ 0 60000 65536"/>
                  <a:gd name="T5" fmla="*/ 0 60000 65536"/>
                  <a:gd name="T6" fmla="*/ 0 w 1573"/>
                  <a:gd name="T7" fmla="*/ 0 h 1"/>
                  <a:gd name="T8" fmla="*/ 1573 w 1573"/>
                  <a:gd name="T9" fmla="*/ 1 h 1"/>
                </a:gdLst>
                <a:ahLst/>
                <a:cxnLst>
                  <a:cxn ang="T4">
                    <a:pos x="T0" y="T1"/>
                  </a:cxn>
                  <a:cxn ang="T5">
                    <a:pos x="T2" y="T3"/>
                  </a:cxn>
                </a:cxnLst>
                <a:rect l="T6" t="T7" r="T8" b="T9"/>
                <a:pathLst>
                  <a:path w="1573" h="1">
                    <a:moveTo>
                      <a:pt x="0" y="0"/>
                    </a:moveTo>
                    <a:lnTo>
                      <a:pt x="1573" y="0"/>
                    </a:lnTo>
                  </a:path>
                </a:pathLst>
              </a:custGeom>
              <a:noFill/>
              <a:ln w="38100" cmpd="sng">
                <a:solidFill>
                  <a:srgbClr val="99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b="1" i="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2" name="Line 26">
                <a:extLst>
                  <a:ext uri="{FF2B5EF4-FFF2-40B4-BE49-F238E27FC236}">
                    <a16:creationId xmlns:a16="http://schemas.microsoft.com/office/drawing/2014/main" id="{C5CA5EB1-2896-4108-A426-713E046B1ED7}"/>
                  </a:ext>
                </a:extLst>
              </p:cNvPr>
              <p:cNvSpPr>
                <a:spLocks noChangeShapeType="1"/>
              </p:cNvSpPr>
              <p:nvPr/>
            </p:nvSpPr>
            <p:spPr bwMode="auto">
              <a:xfrm flipV="1">
                <a:off x="2559" y="1833"/>
                <a:ext cx="0" cy="849"/>
              </a:xfrm>
              <a:prstGeom prst="line">
                <a:avLst/>
              </a:prstGeom>
              <a:noFill/>
              <a:ln w="38100">
                <a:solidFill>
                  <a:srgbClr val="9900CC"/>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sz="2800" b="1" i="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3" name="Text Box 27">
                <a:extLst>
                  <a:ext uri="{FF2B5EF4-FFF2-40B4-BE49-F238E27FC236}">
                    <a16:creationId xmlns:a16="http://schemas.microsoft.com/office/drawing/2014/main" id="{A1F7D746-D0F4-4596-A48C-DE94BDBB4F83}"/>
                  </a:ext>
                </a:extLst>
              </p:cNvPr>
              <p:cNvSpPr txBox="1">
                <a:spLocks noChangeArrowheads="1"/>
              </p:cNvSpPr>
              <p:nvPr/>
            </p:nvSpPr>
            <p:spPr bwMode="auto">
              <a:xfrm>
                <a:off x="4018" y="2672"/>
                <a:ext cx="32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x</a:t>
                </a:r>
                <a:r>
                  <a:rPr kumimoji="1" lang="en-US" altLang="zh-CN" sz="2800"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p>
            </p:txBody>
          </p:sp>
          <p:sp>
            <p:nvSpPr>
              <p:cNvPr id="34" name="Text Box 28">
                <a:extLst>
                  <a:ext uri="{FF2B5EF4-FFF2-40B4-BE49-F238E27FC236}">
                    <a16:creationId xmlns:a16="http://schemas.microsoft.com/office/drawing/2014/main" id="{F037D43F-1143-4F35-BF1E-7BEE09229E73}"/>
                  </a:ext>
                </a:extLst>
              </p:cNvPr>
              <p:cNvSpPr txBox="1">
                <a:spLocks noChangeArrowheads="1"/>
              </p:cNvSpPr>
              <p:nvPr/>
            </p:nvSpPr>
            <p:spPr bwMode="auto">
              <a:xfrm>
                <a:off x="2338" y="1633"/>
                <a:ext cx="40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y</a:t>
                </a:r>
                <a:r>
                  <a:rPr kumimoji="1" lang="en-US" altLang="zh-CN" sz="2800"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p>
            </p:txBody>
          </p:sp>
          <p:sp>
            <p:nvSpPr>
              <p:cNvPr id="35" name="Text Box 52">
                <a:extLst>
                  <a:ext uri="{FF2B5EF4-FFF2-40B4-BE49-F238E27FC236}">
                    <a16:creationId xmlns:a16="http://schemas.microsoft.com/office/drawing/2014/main" id="{672DCD19-B32F-47B4-87A1-4533F91CD459}"/>
                  </a:ext>
                </a:extLst>
              </p:cNvPr>
              <p:cNvSpPr txBox="1">
                <a:spLocks noChangeArrowheads="1"/>
              </p:cNvSpPr>
              <p:nvPr/>
            </p:nvSpPr>
            <p:spPr bwMode="auto">
              <a:xfrm>
                <a:off x="3594" y="1642"/>
                <a:ext cx="42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S</a:t>
                </a:r>
                <a:r>
                  <a:rPr lang="en-US" altLang="zh-CN" sz="2800"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p>
            </p:txBody>
          </p:sp>
        </p:grpSp>
      </p:grpSp>
      <p:grpSp>
        <p:nvGrpSpPr>
          <p:cNvPr id="36" name="Group 65">
            <a:extLst>
              <a:ext uri="{FF2B5EF4-FFF2-40B4-BE49-F238E27FC236}">
                <a16:creationId xmlns:a16="http://schemas.microsoft.com/office/drawing/2014/main" id="{E6C26AE7-47A2-4C67-8EC7-06A8305891CE}"/>
              </a:ext>
            </a:extLst>
          </p:cNvPr>
          <p:cNvGrpSpPr>
            <a:grpSpLocks/>
          </p:cNvGrpSpPr>
          <p:nvPr/>
        </p:nvGrpSpPr>
        <p:grpSpPr bwMode="auto">
          <a:xfrm>
            <a:off x="2050754" y="2344250"/>
            <a:ext cx="4687888" cy="3122613"/>
            <a:chOff x="1476" y="1664"/>
            <a:chExt cx="2953" cy="1967"/>
          </a:xfrm>
        </p:grpSpPr>
        <p:sp>
          <p:nvSpPr>
            <p:cNvPr id="37" name="Freeform 16">
              <a:extLst>
                <a:ext uri="{FF2B5EF4-FFF2-40B4-BE49-F238E27FC236}">
                  <a16:creationId xmlns:a16="http://schemas.microsoft.com/office/drawing/2014/main" id="{DE985E8D-C438-4937-AFF0-B2DDD510BD58}"/>
                </a:ext>
              </a:extLst>
            </p:cNvPr>
            <p:cNvSpPr>
              <a:spLocks/>
            </p:cNvSpPr>
            <p:nvPr/>
          </p:nvSpPr>
          <p:spPr bwMode="auto">
            <a:xfrm>
              <a:off x="1745" y="3310"/>
              <a:ext cx="2580" cy="3"/>
            </a:xfrm>
            <a:custGeom>
              <a:avLst/>
              <a:gdLst>
                <a:gd name="T0" fmla="*/ 0 w 2459"/>
                <a:gd name="T1" fmla="*/ 3 h 3"/>
                <a:gd name="T2" fmla="*/ 2580 w 2459"/>
                <a:gd name="T3" fmla="*/ 0 h 3"/>
                <a:gd name="T4" fmla="*/ 0 60000 65536"/>
                <a:gd name="T5" fmla="*/ 0 60000 65536"/>
                <a:gd name="T6" fmla="*/ 0 w 2459"/>
                <a:gd name="T7" fmla="*/ 0 h 3"/>
                <a:gd name="T8" fmla="*/ 2459 w 2459"/>
                <a:gd name="T9" fmla="*/ 3 h 3"/>
              </a:gdLst>
              <a:ahLst/>
              <a:cxnLst>
                <a:cxn ang="T4">
                  <a:pos x="T0" y="T1"/>
                </a:cxn>
                <a:cxn ang="T5">
                  <a:pos x="T2" y="T3"/>
                </a:cxn>
              </a:cxnLst>
              <a:rect l="T6" t="T7" r="T8" b="T9"/>
              <a:pathLst>
                <a:path w="2459" h="3">
                  <a:moveTo>
                    <a:pt x="0" y="3"/>
                  </a:moveTo>
                  <a:lnTo>
                    <a:pt x="2459" y="0"/>
                  </a:lnTo>
                </a:path>
              </a:pathLst>
            </a:custGeom>
            <a:noFill/>
            <a:ln w="38100" cmpd="sng">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b="1" i="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8" name="Text Box 18">
              <a:extLst>
                <a:ext uri="{FF2B5EF4-FFF2-40B4-BE49-F238E27FC236}">
                  <a16:creationId xmlns:a16="http://schemas.microsoft.com/office/drawing/2014/main" id="{74B71128-D26E-4304-ADDF-CE13FD05B637}"/>
                </a:ext>
              </a:extLst>
            </p:cNvPr>
            <p:cNvSpPr txBox="1">
              <a:spLocks noChangeArrowheads="1"/>
            </p:cNvSpPr>
            <p:nvPr/>
          </p:nvSpPr>
          <p:spPr bwMode="auto">
            <a:xfrm>
              <a:off x="4076" y="3301"/>
              <a:ext cx="35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x</a:t>
              </a:r>
            </a:p>
          </p:txBody>
        </p:sp>
        <p:sp>
          <p:nvSpPr>
            <p:cNvPr id="39" name="Text Box 19">
              <a:extLst>
                <a:ext uri="{FF2B5EF4-FFF2-40B4-BE49-F238E27FC236}">
                  <a16:creationId xmlns:a16="http://schemas.microsoft.com/office/drawing/2014/main" id="{33EA6254-925D-4907-BB8D-9E2A41A17B48}"/>
                </a:ext>
              </a:extLst>
            </p:cNvPr>
            <p:cNvSpPr txBox="1">
              <a:spLocks noChangeArrowheads="1"/>
            </p:cNvSpPr>
            <p:nvPr/>
          </p:nvSpPr>
          <p:spPr bwMode="auto">
            <a:xfrm>
              <a:off x="1476" y="1673"/>
              <a:ext cx="45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y</a:t>
              </a:r>
            </a:p>
          </p:txBody>
        </p:sp>
        <p:sp>
          <p:nvSpPr>
            <p:cNvPr id="40" name="Text Box 20">
              <a:extLst>
                <a:ext uri="{FF2B5EF4-FFF2-40B4-BE49-F238E27FC236}">
                  <a16:creationId xmlns:a16="http://schemas.microsoft.com/office/drawing/2014/main" id="{BFF10BDD-793E-4238-AE76-8EA9B386B9F9}"/>
                </a:ext>
              </a:extLst>
            </p:cNvPr>
            <p:cNvSpPr txBox="1">
              <a:spLocks noChangeArrowheads="1"/>
            </p:cNvSpPr>
            <p:nvPr/>
          </p:nvSpPr>
          <p:spPr bwMode="auto">
            <a:xfrm>
              <a:off x="1494" y="3207"/>
              <a:ext cx="50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O</a:t>
              </a:r>
            </a:p>
          </p:txBody>
        </p:sp>
        <p:sp>
          <p:nvSpPr>
            <p:cNvPr id="41" name="Freeform 22">
              <a:extLst>
                <a:ext uri="{FF2B5EF4-FFF2-40B4-BE49-F238E27FC236}">
                  <a16:creationId xmlns:a16="http://schemas.microsoft.com/office/drawing/2014/main" id="{6ED03D04-7156-4D6E-8A0F-C3FC6F8ED0E1}"/>
                </a:ext>
              </a:extLst>
            </p:cNvPr>
            <p:cNvSpPr>
              <a:spLocks/>
            </p:cNvSpPr>
            <p:nvPr/>
          </p:nvSpPr>
          <p:spPr bwMode="auto">
            <a:xfrm>
              <a:off x="1745" y="1831"/>
              <a:ext cx="6" cy="1482"/>
            </a:xfrm>
            <a:custGeom>
              <a:avLst/>
              <a:gdLst>
                <a:gd name="T0" fmla="*/ 0 w 5"/>
                <a:gd name="T1" fmla="*/ 1482 h 1342"/>
                <a:gd name="T2" fmla="*/ 6 w 5"/>
                <a:gd name="T3" fmla="*/ 0 h 1342"/>
                <a:gd name="T4" fmla="*/ 0 60000 65536"/>
                <a:gd name="T5" fmla="*/ 0 60000 65536"/>
                <a:gd name="T6" fmla="*/ 0 w 5"/>
                <a:gd name="T7" fmla="*/ 0 h 1342"/>
                <a:gd name="T8" fmla="*/ 5 w 5"/>
                <a:gd name="T9" fmla="*/ 1342 h 1342"/>
              </a:gdLst>
              <a:ahLst/>
              <a:cxnLst>
                <a:cxn ang="T4">
                  <a:pos x="T0" y="T1"/>
                </a:cxn>
                <a:cxn ang="T5">
                  <a:pos x="T2" y="T3"/>
                </a:cxn>
              </a:cxnLst>
              <a:rect l="T6" t="T7" r="T8" b="T9"/>
              <a:pathLst>
                <a:path w="5" h="1342">
                  <a:moveTo>
                    <a:pt x="0" y="1342"/>
                  </a:moveTo>
                  <a:lnTo>
                    <a:pt x="5" y="0"/>
                  </a:lnTo>
                </a:path>
              </a:pathLst>
            </a:custGeom>
            <a:noFill/>
            <a:ln w="38100" cmpd="sng">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b="1" i="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2" name="Text Box 53">
              <a:extLst>
                <a:ext uri="{FF2B5EF4-FFF2-40B4-BE49-F238E27FC236}">
                  <a16:creationId xmlns:a16="http://schemas.microsoft.com/office/drawing/2014/main" id="{027BB619-A3B5-49FD-AAB4-9D6B483999BF}"/>
                </a:ext>
              </a:extLst>
            </p:cNvPr>
            <p:cNvSpPr txBox="1">
              <a:spLocks noChangeArrowheads="1"/>
            </p:cNvSpPr>
            <p:nvPr/>
          </p:nvSpPr>
          <p:spPr bwMode="auto">
            <a:xfrm>
              <a:off x="1864" y="1664"/>
              <a:ext cx="42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S</a:t>
              </a:r>
            </a:p>
          </p:txBody>
        </p:sp>
      </p:grpSp>
      <p:sp>
        <p:nvSpPr>
          <p:cNvPr id="43" name="Text Box 67">
            <a:extLst>
              <a:ext uri="{FF2B5EF4-FFF2-40B4-BE49-F238E27FC236}">
                <a16:creationId xmlns:a16="http://schemas.microsoft.com/office/drawing/2014/main" id="{F93B85C8-E35D-4E96-B0E2-B8EA49D58265}"/>
              </a:ext>
            </a:extLst>
          </p:cNvPr>
          <p:cNvSpPr txBox="1">
            <a:spLocks noChangeArrowheads="1"/>
          </p:cNvSpPr>
          <p:nvPr/>
        </p:nvSpPr>
        <p:spPr bwMode="auto">
          <a:xfrm>
            <a:off x="449961" y="5722610"/>
            <a:ext cx="82851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系看来，完全非弹性碰撞后，合为一体，速度为</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0</a:t>
            </a:r>
          </a:p>
        </p:txBody>
      </p:sp>
    </p:spTree>
    <p:extLst>
      <p:ext uri="{BB962C8B-B14F-4D97-AF65-F5344CB8AC3E}">
        <p14:creationId xmlns:p14="http://schemas.microsoft.com/office/powerpoint/2010/main" val="189365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nodeType="clickEffect">
                                  <p:stCondLst>
                                    <p:cond delay="0"/>
                                  </p:stCondLst>
                                  <p:childTnLst>
                                    <p:animEffect transition="out" filter="blinds(horizontal)">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childTnLst>
                          </p:cTn>
                        </p:par>
                        <p:par>
                          <p:cTn id="28" fill="hold">
                            <p:stCondLst>
                              <p:cond delay="500"/>
                            </p:stCondLst>
                            <p:childTnLst>
                              <p:par>
                                <p:cTn id="29" presetID="3" presetClass="entr" presetSubtype="1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linds(horizont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500"/>
                                        <p:tgtEl>
                                          <p:spTgt spid="27"/>
                                        </p:tgtEl>
                                      </p:cBhvr>
                                    </p:animEffect>
                                  </p:childTnLst>
                                </p:cTn>
                              </p:par>
                            </p:childTnLst>
                          </p:cTn>
                        </p:par>
                        <p:par>
                          <p:cTn id="37" fill="hold">
                            <p:stCondLst>
                              <p:cond delay="500"/>
                            </p:stCondLst>
                            <p:childTnLst>
                              <p:par>
                                <p:cTn id="38" presetID="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0-#ppt_w/2"/>
                                          </p:val>
                                        </p:tav>
                                        <p:tav tm="100000">
                                          <p:val>
                                            <p:strVal val="#ppt_x"/>
                                          </p:val>
                                        </p:tav>
                                      </p:tavLst>
                                    </p:anim>
                                    <p:anim calcmode="lin" valueType="num">
                                      <p:cBhvr additive="base">
                                        <p:cTn id="4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additive="base">
                                        <p:cTn id="46" dur="500" fill="hold"/>
                                        <p:tgtEl>
                                          <p:spTgt spid="36"/>
                                        </p:tgtEl>
                                        <p:attrNameLst>
                                          <p:attrName>ppt_x</p:attrName>
                                        </p:attrNameLst>
                                      </p:cBhvr>
                                      <p:tavLst>
                                        <p:tav tm="0">
                                          <p:val>
                                            <p:strVal val="0-#ppt_w/2"/>
                                          </p:val>
                                        </p:tav>
                                        <p:tav tm="100000">
                                          <p:val>
                                            <p:strVal val="#ppt_x"/>
                                          </p:val>
                                        </p:tav>
                                      </p:tavLst>
                                    </p:anim>
                                    <p:anim calcmode="lin" valueType="num">
                                      <p:cBhvr additive="base">
                                        <p:cTn id="47"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wipe(left)">
                                      <p:cBhvr>
                                        <p:cTn id="5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27" grpId="0" autoUpdateAnimBg="0"/>
      <p:bldP spid="4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4881375-DCB6-4AE9-B331-1DB01233648F}"/>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7143A87E-D41B-406A-A913-76C8F5D8894A}"/>
              </a:ext>
            </a:extLst>
          </p:cNvPr>
          <p:cNvSpPr>
            <a:spLocks noGrp="1"/>
          </p:cNvSpPr>
          <p:nvPr>
            <p:ph type="sldNum" sz="quarter" idx="12"/>
          </p:nvPr>
        </p:nvSpPr>
        <p:spPr/>
        <p:txBody>
          <a:bodyPr/>
          <a:lstStyle/>
          <a:p>
            <a:fld id="{0E81DA72-FED3-491C-8B54-9DCADA948234}" type="slidenum">
              <a:rPr lang="zh-CN" altLang="en-US" smtClean="0"/>
              <a:t>15</a:t>
            </a:fld>
            <a:endParaRPr lang="zh-CN" altLang="en-US"/>
          </a:p>
        </p:txBody>
      </p:sp>
      <p:sp>
        <p:nvSpPr>
          <p:cNvPr id="4" name="Text Box 3">
            <a:extLst>
              <a:ext uri="{FF2B5EF4-FFF2-40B4-BE49-F238E27FC236}">
                <a16:creationId xmlns:a16="http://schemas.microsoft.com/office/drawing/2014/main" id="{18F9F092-DC1D-436B-8565-11697D972F6E}"/>
              </a:ext>
            </a:extLst>
          </p:cNvPr>
          <p:cNvSpPr txBox="1">
            <a:spLocks noChangeArrowheads="1"/>
          </p:cNvSpPr>
          <p:nvPr/>
        </p:nvSpPr>
        <p:spPr bwMode="auto">
          <a:xfrm>
            <a:off x="476250" y="350582"/>
            <a:ext cx="5981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在</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参考系看</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B</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静止，</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A</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运动</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Text Box 4">
            <a:extLst>
              <a:ext uri="{FF2B5EF4-FFF2-40B4-BE49-F238E27FC236}">
                <a16:creationId xmlns:a16="http://schemas.microsoft.com/office/drawing/2014/main" id="{6183C6A0-FB33-4F5D-B05D-2671705CDD08}"/>
              </a:ext>
            </a:extLst>
          </p:cNvPr>
          <p:cNvSpPr txBox="1">
            <a:spLocks noChangeArrowheads="1"/>
          </p:cNvSpPr>
          <p:nvPr/>
        </p:nvSpPr>
        <p:spPr bwMode="auto">
          <a:xfrm>
            <a:off x="444186" y="1029963"/>
            <a:ext cx="434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根据相对论速度变换式：</a:t>
            </a:r>
          </a:p>
        </p:txBody>
      </p:sp>
      <p:graphicFrame>
        <p:nvGraphicFramePr>
          <p:cNvPr id="6" name="Object 5">
            <a:extLst>
              <a:ext uri="{FF2B5EF4-FFF2-40B4-BE49-F238E27FC236}">
                <a16:creationId xmlns:a16="http://schemas.microsoft.com/office/drawing/2014/main" id="{3C3C964C-4C12-4854-B219-74A1D88248D7}"/>
              </a:ext>
            </a:extLst>
          </p:cNvPr>
          <p:cNvGraphicFramePr>
            <a:graphicFrameLocks noChangeAspect="1"/>
          </p:cNvGraphicFramePr>
          <p:nvPr>
            <p:extLst>
              <p:ext uri="{D42A27DB-BD31-4B8C-83A1-F6EECF244321}">
                <p14:modId xmlns:p14="http://schemas.microsoft.com/office/powerpoint/2010/main" val="882584440"/>
              </p:ext>
            </p:extLst>
          </p:nvPr>
        </p:nvGraphicFramePr>
        <p:xfrm>
          <a:off x="4589375" y="796744"/>
          <a:ext cx="1916482" cy="1325074"/>
        </p:xfrm>
        <a:graphic>
          <a:graphicData uri="http://schemas.openxmlformats.org/presentationml/2006/ole">
            <mc:AlternateContent xmlns:mc="http://schemas.openxmlformats.org/markup-compatibility/2006">
              <mc:Choice xmlns:v="urn:schemas-microsoft-com:vml" Requires="v">
                <p:oleObj spid="_x0000_s3563" name="Equation" r:id="rId3" imgW="863280" imgH="596880" progId="Equation.DSMT4">
                  <p:embed/>
                </p:oleObj>
              </mc:Choice>
              <mc:Fallback>
                <p:oleObj name="Equation" r:id="rId3" imgW="863280" imgH="596880" progId="Equation.DSMT4">
                  <p:embed/>
                  <p:pic>
                    <p:nvPicPr>
                      <p:cNvPr id="185349" name="Object 5"/>
                      <p:cNvPicPr>
                        <a:picLocks noChangeAspect="1" noChangeArrowheads="1"/>
                      </p:cNvPicPr>
                      <p:nvPr/>
                    </p:nvPicPr>
                    <p:blipFill>
                      <a:blip r:embed="rId4"/>
                      <a:srcRect/>
                      <a:stretch>
                        <a:fillRect/>
                      </a:stretch>
                    </p:blipFill>
                    <p:spPr bwMode="auto">
                      <a:xfrm>
                        <a:off x="4589375" y="796744"/>
                        <a:ext cx="1916482" cy="1325074"/>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a:extLst>
              <a:ext uri="{FF2B5EF4-FFF2-40B4-BE49-F238E27FC236}">
                <a16:creationId xmlns:a16="http://schemas.microsoft.com/office/drawing/2014/main" id="{16FD6E45-B5FE-4EDB-B45F-8A41A694B6D7}"/>
              </a:ext>
            </a:extLst>
          </p:cNvPr>
          <p:cNvGraphicFramePr>
            <a:graphicFrameLocks noChangeAspect="1"/>
          </p:cNvGraphicFramePr>
          <p:nvPr>
            <p:extLst>
              <p:ext uri="{D42A27DB-BD31-4B8C-83A1-F6EECF244321}">
                <p14:modId xmlns:p14="http://schemas.microsoft.com/office/powerpoint/2010/main" val="3422055181"/>
              </p:ext>
            </p:extLst>
          </p:nvPr>
        </p:nvGraphicFramePr>
        <p:xfrm>
          <a:off x="1931309" y="1664734"/>
          <a:ext cx="2085912" cy="1296302"/>
        </p:xfrm>
        <a:graphic>
          <a:graphicData uri="http://schemas.openxmlformats.org/presentationml/2006/ole">
            <mc:AlternateContent xmlns:mc="http://schemas.openxmlformats.org/markup-compatibility/2006">
              <mc:Choice xmlns:v="urn:schemas-microsoft-com:vml" Requires="v">
                <p:oleObj spid="_x0000_s3564" name="Equation" r:id="rId5" imgW="939600" imgH="583920" progId="Equation.DSMT4">
                  <p:embed/>
                </p:oleObj>
              </mc:Choice>
              <mc:Fallback>
                <p:oleObj name="Equation" r:id="rId5" imgW="939600" imgH="583920" progId="Equation.DSMT4">
                  <p:embed/>
                  <p:pic>
                    <p:nvPicPr>
                      <p:cNvPr id="185350" name="Object 6"/>
                      <p:cNvPicPr>
                        <a:picLocks noChangeAspect="1" noChangeArrowheads="1"/>
                      </p:cNvPicPr>
                      <p:nvPr/>
                    </p:nvPicPr>
                    <p:blipFill>
                      <a:blip r:embed="rId6"/>
                      <a:srcRect/>
                      <a:stretch>
                        <a:fillRect/>
                      </a:stretch>
                    </p:blipFill>
                    <p:spPr bwMode="auto">
                      <a:xfrm>
                        <a:off x="1931309" y="1664734"/>
                        <a:ext cx="2085912" cy="129630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 name="Group 45">
            <a:extLst>
              <a:ext uri="{FF2B5EF4-FFF2-40B4-BE49-F238E27FC236}">
                <a16:creationId xmlns:a16="http://schemas.microsoft.com/office/drawing/2014/main" id="{BA5E024F-7878-4E69-91E6-03FFDC223A5A}"/>
              </a:ext>
            </a:extLst>
          </p:cNvPr>
          <p:cNvGrpSpPr>
            <a:grpSpLocks/>
          </p:cNvGrpSpPr>
          <p:nvPr/>
        </p:nvGrpSpPr>
        <p:grpSpPr bwMode="auto">
          <a:xfrm>
            <a:off x="476250" y="3072587"/>
            <a:ext cx="7620001" cy="1120775"/>
            <a:chOff x="112" y="2760"/>
            <a:chExt cx="4800" cy="706"/>
          </a:xfrm>
        </p:grpSpPr>
        <p:sp>
          <p:nvSpPr>
            <p:cNvPr id="9" name="Text Box 37">
              <a:extLst>
                <a:ext uri="{FF2B5EF4-FFF2-40B4-BE49-F238E27FC236}">
                  <a16:creationId xmlns:a16="http://schemas.microsoft.com/office/drawing/2014/main" id="{6B55329E-26A8-45FA-9ED7-68009D81CC63}"/>
                </a:ext>
              </a:extLst>
            </p:cNvPr>
            <p:cNvSpPr txBox="1">
              <a:spLocks noChangeArrowheads="1"/>
            </p:cNvSpPr>
            <p:nvPr/>
          </p:nvSpPr>
          <p:spPr bwMode="auto">
            <a:xfrm>
              <a:off x="112" y="2760"/>
              <a:ext cx="480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25000"/>
                </a:spcBef>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碰撞后</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速度为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坐标系速度</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u</a:t>
              </a:r>
              <a:r>
                <a:rPr kumimoji="1" lang="zh-CN" altLang="en-US" sz="2800" b="1"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动量为</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0" name="Object 38">
              <a:extLst>
                <a:ext uri="{FF2B5EF4-FFF2-40B4-BE49-F238E27FC236}">
                  <a16:creationId xmlns:a16="http://schemas.microsoft.com/office/drawing/2014/main" id="{9ACAAFB7-CDF7-49AD-880D-65D5B3BDBB96}"/>
                </a:ext>
              </a:extLst>
            </p:cNvPr>
            <p:cNvGraphicFramePr>
              <a:graphicFrameLocks noChangeAspect="1"/>
            </p:cNvGraphicFramePr>
            <p:nvPr>
              <p:extLst>
                <p:ext uri="{D42A27DB-BD31-4B8C-83A1-F6EECF244321}">
                  <p14:modId xmlns:p14="http://schemas.microsoft.com/office/powerpoint/2010/main" val="1642472532"/>
                </p:ext>
              </p:extLst>
            </p:nvPr>
          </p:nvGraphicFramePr>
          <p:xfrm>
            <a:off x="4227" y="2801"/>
            <a:ext cx="391" cy="248"/>
          </p:xfrm>
          <a:graphic>
            <a:graphicData uri="http://schemas.openxmlformats.org/presentationml/2006/ole">
              <mc:AlternateContent xmlns:mc="http://schemas.openxmlformats.org/markup-compatibility/2006">
                <mc:Choice xmlns:v="urn:schemas-microsoft-com:vml" Requires="v">
                  <p:oleObj spid="_x0000_s3565" name="Equation" r:id="rId7" imgW="279360" imgH="177480" progId="Equation.DSMT4">
                    <p:embed/>
                  </p:oleObj>
                </mc:Choice>
                <mc:Fallback>
                  <p:oleObj name="Equation" r:id="rId7" imgW="279360" imgH="177480" progId="Equation.DSMT4">
                    <p:embed/>
                    <p:pic>
                      <p:nvPicPr>
                        <p:cNvPr id="3079" name="Object 38"/>
                        <p:cNvPicPr>
                          <a:picLocks noChangeAspect="1" noChangeArrowheads="1"/>
                        </p:cNvPicPr>
                        <p:nvPr/>
                      </p:nvPicPr>
                      <p:blipFill>
                        <a:blip r:embed="rId8"/>
                        <a:srcRect/>
                        <a:stretch>
                          <a:fillRect/>
                        </a:stretch>
                      </p:blipFill>
                      <p:spPr bwMode="auto">
                        <a:xfrm>
                          <a:off x="4227" y="2801"/>
                          <a:ext cx="391" cy="24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39">
              <a:extLst>
                <a:ext uri="{FF2B5EF4-FFF2-40B4-BE49-F238E27FC236}">
                  <a16:creationId xmlns:a16="http://schemas.microsoft.com/office/drawing/2014/main" id="{BB8A7154-97D2-423B-AEF9-5E4FE13EE973}"/>
                </a:ext>
              </a:extLst>
            </p:cNvPr>
            <p:cNvGraphicFramePr>
              <a:graphicFrameLocks noChangeAspect="1"/>
            </p:cNvGraphicFramePr>
            <p:nvPr>
              <p:extLst>
                <p:ext uri="{D42A27DB-BD31-4B8C-83A1-F6EECF244321}">
                  <p14:modId xmlns:p14="http://schemas.microsoft.com/office/powerpoint/2010/main" val="4033789982"/>
                </p:ext>
              </p:extLst>
            </p:nvPr>
          </p:nvGraphicFramePr>
          <p:xfrm>
            <a:off x="2681" y="3143"/>
            <a:ext cx="1296" cy="320"/>
          </p:xfrm>
          <a:graphic>
            <a:graphicData uri="http://schemas.openxmlformats.org/presentationml/2006/ole">
              <mc:AlternateContent xmlns:mc="http://schemas.openxmlformats.org/markup-compatibility/2006">
                <mc:Choice xmlns:v="urn:schemas-microsoft-com:vml" Requires="v">
                  <p:oleObj spid="_x0000_s3566" name="Equation" r:id="rId9" imgW="927000" imgH="228600" progId="Equation.DSMT4">
                    <p:embed/>
                  </p:oleObj>
                </mc:Choice>
                <mc:Fallback>
                  <p:oleObj name="Equation" r:id="rId9" imgW="927000" imgH="228600" progId="Equation.DSMT4">
                    <p:embed/>
                    <p:pic>
                      <p:nvPicPr>
                        <p:cNvPr id="3080" name="Object 39"/>
                        <p:cNvPicPr>
                          <a:picLocks noChangeAspect="1" noChangeArrowheads="1"/>
                        </p:cNvPicPr>
                        <p:nvPr/>
                      </p:nvPicPr>
                      <p:blipFill>
                        <a:blip r:embed="rId10"/>
                        <a:srcRect/>
                        <a:stretch>
                          <a:fillRect/>
                        </a:stretch>
                      </p:blipFill>
                      <p:spPr bwMode="auto">
                        <a:xfrm>
                          <a:off x="2681" y="3143"/>
                          <a:ext cx="1296" cy="32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40">
              <a:extLst>
                <a:ext uri="{FF2B5EF4-FFF2-40B4-BE49-F238E27FC236}">
                  <a16:creationId xmlns:a16="http://schemas.microsoft.com/office/drawing/2014/main" id="{C894C805-F673-425E-8F83-59088E727910}"/>
                </a:ext>
              </a:extLst>
            </p:cNvPr>
            <p:cNvSpPr txBox="1">
              <a:spLocks noChangeArrowheads="1"/>
            </p:cNvSpPr>
            <p:nvPr/>
          </p:nvSpPr>
          <p:spPr bwMode="auto">
            <a:xfrm>
              <a:off x="112" y="3136"/>
              <a:ext cx="293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碰撞前</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A</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B</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总动量为</a:t>
              </a:r>
              <a:endParaRPr kumimoji="1" lang="zh-CN" altLang="en-US" sz="2800" b="1" i="1" baseline="-25000" dirty="0">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3" name="Group 4">
            <a:extLst>
              <a:ext uri="{FF2B5EF4-FFF2-40B4-BE49-F238E27FC236}">
                <a16:creationId xmlns:a16="http://schemas.microsoft.com/office/drawing/2014/main" id="{9A4F565C-E036-4440-BAB1-611C3CA7206A}"/>
              </a:ext>
            </a:extLst>
          </p:cNvPr>
          <p:cNvGrpSpPr>
            <a:grpSpLocks/>
          </p:cNvGrpSpPr>
          <p:nvPr/>
        </p:nvGrpSpPr>
        <p:grpSpPr bwMode="auto">
          <a:xfrm>
            <a:off x="476250" y="4280531"/>
            <a:ext cx="3540971" cy="533400"/>
            <a:chOff x="768" y="528"/>
            <a:chExt cx="1957" cy="336"/>
          </a:xfrm>
        </p:grpSpPr>
        <p:sp>
          <p:nvSpPr>
            <p:cNvPr id="14" name="Text Box 5">
              <a:extLst>
                <a:ext uri="{FF2B5EF4-FFF2-40B4-BE49-F238E27FC236}">
                  <a16:creationId xmlns:a16="http://schemas.microsoft.com/office/drawing/2014/main" id="{60856757-BA96-499D-B7E5-F4B38B500C39}"/>
                </a:ext>
              </a:extLst>
            </p:cNvPr>
            <p:cNvSpPr txBox="1">
              <a:spLocks noChangeArrowheads="1"/>
            </p:cNvSpPr>
            <p:nvPr/>
          </p:nvSpPr>
          <p:spPr bwMode="auto">
            <a:xfrm>
              <a:off x="768" y="528"/>
              <a:ext cx="124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动量守恒：</a:t>
              </a:r>
            </a:p>
          </p:txBody>
        </p:sp>
        <p:graphicFrame>
          <p:nvGraphicFramePr>
            <p:cNvPr id="15" name="Object 6">
              <a:extLst>
                <a:ext uri="{FF2B5EF4-FFF2-40B4-BE49-F238E27FC236}">
                  <a16:creationId xmlns:a16="http://schemas.microsoft.com/office/drawing/2014/main" id="{D4F87095-D6C7-477F-8C92-B695FF387645}"/>
                </a:ext>
              </a:extLst>
            </p:cNvPr>
            <p:cNvGraphicFramePr>
              <a:graphicFrameLocks noChangeAspect="1"/>
            </p:cNvGraphicFramePr>
            <p:nvPr>
              <p:extLst>
                <p:ext uri="{D42A27DB-BD31-4B8C-83A1-F6EECF244321}">
                  <p14:modId xmlns:p14="http://schemas.microsoft.com/office/powerpoint/2010/main" val="2379396511"/>
                </p:ext>
              </p:extLst>
            </p:nvPr>
          </p:nvGraphicFramePr>
          <p:xfrm>
            <a:off x="1790" y="544"/>
            <a:ext cx="935" cy="320"/>
          </p:xfrm>
          <a:graphic>
            <a:graphicData uri="http://schemas.openxmlformats.org/presentationml/2006/ole">
              <mc:AlternateContent xmlns:mc="http://schemas.openxmlformats.org/markup-compatibility/2006">
                <mc:Choice xmlns:v="urn:schemas-microsoft-com:vml" Requires="v">
                  <p:oleObj spid="_x0000_s3567" name="Equation" r:id="rId11" imgW="761760" imgH="228600" progId="Equation.DSMT4">
                    <p:embed/>
                  </p:oleObj>
                </mc:Choice>
                <mc:Fallback>
                  <p:oleObj name="Equation" r:id="rId11" imgW="761760" imgH="228600" progId="Equation.DSMT4">
                    <p:embed/>
                    <p:pic>
                      <p:nvPicPr>
                        <p:cNvPr id="4100" name="Object 6"/>
                        <p:cNvPicPr>
                          <a:picLocks noChangeAspect="1" noChangeArrowheads="1"/>
                        </p:cNvPicPr>
                        <p:nvPr/>
                      </p:nvPicPr>
                      <p:blipFill>
                        <a:blip r:embed="rId12"/>
                        <a:srcRect/>
                        <a:stretch>
                          <a:fillRect/>
                        </a:stretch>
                      </p:blipFill>
                      <p:spPr bwMode="auto">
                        <a:xfrm>
                          <a:off x="1790" y="544"/>
                          <a:ext cx="935" cy="32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6" name="Object 8">
            <a:extLst>
              <a:ext uri="{FF2B5EF4-FFF2-40B4-BE49-F238E27FC236}">
                <a16:creationId xmlns:a16="http://schemas.microsoft.com/office/drawing/2014/main" id="{71FA54DF-6A75-4AA1-8D41-38098F260D99}"/>
              </a:ext>
            </a:extLst>
          </p:cNvPr>
          <p:cNvGraphicFramePr>
            <a:graphicFrameLocks noChangeAspect="1"/>
          </p:cNvGraphicFramePr>
          <p:nvPr>
            <p:extLst>
              <p:ext uri="{D42A27DB-BD31-4B8C-83A1-F6EECF244321}">
                <p14:modId xmlns:p14="http://schemas.microsoft.com/office/powerpoint/2010/main" val="929740191"/>
              </p:ext>
            </p:extLst>
          </p:nvPr>
        </p:nvGraphicFramePr>
        <p:xfrm>
          <a:off x="809451" y="4926500"/>
          <a:ext cx="4483100" cy="903288"/>
        </p:xfrm>
        <a:graphic>
          <a:graphicData uri="http://schemas.openxmlformats.org/presentationml/2006/ole">
            <mc:AlternateContent xmlns:mc="http://schemas.openxmlformats.org/markup-compatibility/2006">
              <mc:Choice xmlns:v="urn:schemas-microsoft-com:vml" Requires="v">
                <p:oleObj spid="_x0000_s3568" name="Equation" r:id="rId13" imgW="2019240" imgH="406080" progId="Equation.DSMT4">
                  <p:embed/>
                </p:oleObj>
              </mc:Choice>
              <mc:Fallback>
                <p:oleObj name="Equation" r:id="rId13" imgW="2019240" imgH="406080" progId="Equation.DSMT4">
                  <p:embed/>
                  <p:pic>
                    <p:nvPicPr>
                      <p:cNvPr id="186376" name="Object 8"/>
                      <p:cNvPicPr>
                        <a:picLocks noChangeAspect="1" noChangeArrowheads="1"/>
                      </p:cNvPicPr>
                      <p:nvPr/>
                    </p:nvPicPr>
                    <p:blipFill>
                      <a:blip r:embed="rId14"/>
                      <a:srcRect/>
                      <a:stretch>
                        <a:fillRect/>
                      </a:stretch>
                    </p:blipFill>
                    <p:spPr bwMode="auto">
                      <a:xfrm>
                        <a:off x="809451" y="4926500"/>
                        <a:ext cx="4483100" cy="903288"/>
                      </a:xfrm>
                      <a:prstGeom prst="rect">
                        <a:avLst/>
                      </a:prstGeom>
                      <a:noFill/>
                      <a:ln>
                        <a:noFill/>
                      </a:ln>
                      <a:effectLst/>
                    </p:spPr>
                  </p:pic>
                </p:oleObj>
              </mc:Fallback>
            </mc:AlternateContent>
          </a:graphicData>
        </a:graphic>
      </p:graphicFrame>
      <p:sp>
        <p:nvSpPr>
          <p:cNvPr id="17" name="矩形 16">
            <a:extLst>
              <a:ext uri="{FF2B5EF4-FFF2-40B4-BE49-F238E27FC236}">
                <a16:creationId xmlns:a16="http://schemas.microsoft.com/office/drawing/2014/main" id="{366E48BA-33B3-4804-B0A7-5F401820E310}"/>
              </a:ext>
            </a:extLst>
          </p:cNvPr>
          <p:cNvSpPr/>
          <p:nvPr/>
        </p:nvSpPr>
        <p:spPr>
          <a:xfrm>
            <a:off x="3522320" y="5085756"/>
            <a:ext cx="4275479" cy="584775"/>
          </a:xfrm>
          <a:prstGeom prst="rect">
            <a:avLst/>
          </a:prstGeom>
          <a:noFill/>
        </p:spPr>
        <p:txBody>
          <a:bodyPr wrap="square" lIns="91440" tIns="45720" rIns="91440" bIns="45720">
            <a:spAutoFit/>
          </a:bodyPr>
          <a:lstStyle/>
          <a:p>
            <a:pPr algn="ctr"/>
            <a:r>
              <a:rPr lang="en-US" altLang="zh-CN" sz="32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               </a:t>
            </a:r>
            <a:r>
              <a:rPr kumimoji="1" lang="zh-CN" altLang="en-US" sz="2800" b="1" dirty="0">
                <a:solidFill>
                  <a:srgbClr val="0000FF"/>
                </a:solidFill>
                <a:latin typeface="华文楷体" panose="02010600040101010101" pitchFamily="2" charset="-122"/>
                <a:ea typeface="华文楷体" panose="02010600040101010101" pitchFamily="2" charset="-122"/>
              </a:rPr>
              <a:t>显然不成立！</a:t>
            </a:r>
            <a:endParaRPr lang="zh-CN" altLang="en-US" sz="2800" b="1" cap="none" spc="0" dirty="0">
              <a:ln w="9525">
                <a:solidFill>
                  <a:schemeClr val="bg1"/>
                </a:solidFill>
                <a:prstDash val="solid"/>
              </a:ln>
              <a:solidFill>
                <a:srgbClr val="0000FF"/>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31472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up)">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633301A-AF06-4FCF-93C0-54B9E8E06DC3}"/>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AD05C7B-D150-4B16-AFCF-8AFABC7245E0}"/>
              </a:ext>
            </a:extLst>
          </p:cNvPr>
          <p:cNvSpPr>
            <a:spLocks noGrp="1"/>
          </p:cNvSpPr>
          <p:nvPr>
            <p:ph type="sldNum" sz="quarter" idx="12"/>
          </p:nvPr>
        </p:nvSpPr>
        <p:spPr/>
        <p:txBody>
          <a:bodyPr/>
          <a:lstStyle/>
          <a:p>
            <a:fld id="{0E81DA72-FED3-491C-8B54-9DCADA948234}" type="slidenum">
              <a:rPr lang="zh-CN" altLang="en-US" smtClean="0"/>
              <a:t>16</a:t>
            </a:fld>
            <a:endParaRPr lang="zh-CN" altLang="en-US"/>
          </a:p>
        </p:txBody>
      </p:sp>
      <p:sp>
        <p:nvSpPr>
          <p:cNvPr id="4" name="Text Box 10">
            <a:extLst>
              <a:ext uri="{FF2B5EF4-FFF2-40B4-BE49-F238E27FC236}">
                <a16:creationId xmlns:a16="http://schemas.microsoft.com/office/drawing/2014/main" id="{21E71322-91F0-4F5B-97ED-71EDB235AD19}"/>
              </a:ext>
            </a:extLst>
          </p:cNvPr>
          <p:cNvSpPr txBox="1">
            <a:spLocks noChangeArrowheads="1"/>
          </p:cNvSpPr>
          <p:nvPr/>
        </p:nvSpPr>
        <p:spPr bwMode="auto">
          <a:xfrm>
            <a:off x="458585" y="314960"/>
            <a:ext cx="838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基本假设要求动量守恒定律在任何惯性系中都成立，并且动量定义保持不变。</a:t>
            </a:r>
          </a:p>
        </p:txBody>
      </p:sp>
      <p:sp>
        <p:nvSpPr>
          <p:cNvPr id="5" name="Text Box 11">
            <a:extLst>
              <a:ext uri="{FF2B5EF4-FFF2-40B4-BE49-F238E27FC236}">
                <a16:creationId xmlns:a16="http://schemas.microsoft.com/office/drawing/2014/main" id="{16CAE6F1-D7A9-432A-8B90-FEC938F48C46}"/>
              </a:ext>
            </a:extLst>
          </p:cNvPr>
          <p:cNvSpPr txBox="1">
            <a:spLocks noChangeArrowheads="1"/>
          </p:cNvSpPr>
          <p:nvPr/>
        </p:nvSpPr>
        <p:spPr bwMode="auto">
          <a:xfrm>
            <a:off x="4813300" y="818582"/>
            <a:ext cx="2673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问题在哪里？！</a:t>
            </a:r>
          </a:p>
        </p:txBody>
      </p:sp>
      <p:sp>
        <p:nvSpPr>
          <p:cNvPr id="6" name="Text Box 2">
            <a:extLst>
              <a:ext uri="{FF2B5EF4-FFF2-40B4-BE49-F238E27FC236}">
                <a16:creationId xmlns:a16="http://schemas.microsoft.com/office/drawing/2014/main" id="{1C634557-BDDC-4C9D-B7EA-8171A86CB110}"/>
              </a:ext>
            </a:extLst>
          </p:cNvPr>
          <p:cNvSpPr txBox="1">
            <a:spLocks noChangeArrowheads="1"/>
          </p:cNvSpPr>
          <p:nvPr/>
        </p:nvSpPr>
        <p:spPr bwMode="auto">
          <a:xfrm>
            <a:off x="458584" y="2050250"/>
            <a:ext cx="820881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实际上由洛伦兹变换可得出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A</a:t>
            </a:r>
            <a:r>
              <a:rPr kumimoji="1" lang="zh-CN" altLang="en-US" sz="2800" b="1" baseline="-25000"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B</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为各自速率的函数，</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A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B</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 </a:t>
            </a:r>
          </a:p>
        </p:txBody>
      </p:sp>
      <p:sp>
        <p:nvSpPr>
          <p:cNvPr id="7" name="Text Box 3">
            <a:extLst>
              <a:ext uri="{FF2B5EF4-FFF2-40B4-BE49-F238E27FC236}">
                <a16:creationId xmlns:a16="http://schemas.microsoft.com/office/drawing/2014/main" id="{50838829-89CE-43F2-BA3F-8F1C79AA0607}"/>
              </a:ext>
            </a:extLst>
          </p:cNvPr>
          <p:cNvSpPr txBox="1">
            <a:spLocks noChangeArrowheads="1"/>
          </p:cNvSpPr>
          <p:nvPr/>
        </p:nvSpPr>
        <p:spPr bwMode="auto">
          <a:xfrm>
            <a:off x="458585" y="1435372"/>
            <a:ext cx="78578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问题在于认为在</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A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B</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，质量与速率无关。</a:t>
            </a:r>
            <a:r>
              <a:rPr kumimoji="1" lang="zh-CN" altLang="en-US" sz="2800" b="1" i="1" baseline="-25000" dirty="0">
                <a:latin typeface="Times New Roman" panose="02020603050405020304" pitchFamily="18" charset="0"/>
                <a:ea typeface="华文楷体" panose="02010600040101010101" pitchFamily="2" charset="-122"/>
                <a:cs typeface="Times New Roman" panose="02020603050405020304" pitchFamily="18" charset="0"/>
              </a:rPr>
              <a:t> </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8" name="Object 8">
            <a:extLst>
              <a:ext uri="{FF2B5EF4-FFF2-40B4-BE49-F238E27FC236}">
                <a16:creationId xmlns:a16="http://schemas.microsoft.com/office/drawing/2014/main" id="{C67C7736-53E4-4610-A392-C04BAAAA13E1}"/>
              </a:ext>
            </a:extLst>
          </p:cNvPr>
          <p:cNvGraphicFramePr>
            <a:graphicFrameLocks noChangeAspect="1"/>
          </p:cNvGraphicFramePr>
          <p:nvPr>
            <p:extLst>
              <p:ext uri="{D42A27DB-BD31-4B8C-83A1-F6EECF244321}">
                <p14:modId xmlns:p14="http://schemas.microsoft.com/office/powerpoint/2010/main" val="1939553040"/>
              </p:ext>
            </p:extLst>
          </p:nvPr>
        </p:nvGraphicFramePr>
        <p:xfrm>
          <a:off x="349885" y="3182031"/>
          <a:ext cx="3355975" cy="903288"/>
        </p:xfrm>
        <a:graphic>
          <a:graphicData uri="http://schemas.openxmlformats.org/presentationml/2006/ole">
            <mc:AlternateContent xmlns:mc="http://schemas.openxmlformats.org/markup-compatibility/2006">
              <mc:Choice xmlns:v="urn:schemas-microsoft-com:vml" Requires="v">
                <p:oleObj spid="_x0000_s4416" name="Equation" r:id="rId3" imgW="1511280" imgH="406080" progId="Equation.DSMT4">
                  <p:embed/>
                </p:oleObj>
              </mc:Choice>
              <mc:Fallback>
                <p:oleObj name="Equation" r:id="rId3" imgW="1511280" imgH="406080" progId="Equation.DSMT4">
                  <p:embed/>
                  <p:pic>
                    <p:nvPicPr>
                      <p:cNvPr id="16" name="Object 8">
                        <a:extLst>
                          <a:ext uri="{FF2B5EF4-FFF2-40B4-BE49-F238E27FC236}">
                            <a16:creationId xmlns:a16="http://schemas.microsoft.com/office/drawing/2014/main" id="{71FA54DF-6A75-4AA1-8D41-38098F260D99}"/>
                          </a:ext>
                        </a:extLst>
                      </p:cNvPr>
                      <p:cNvPicPr>
                        <a:picLocks noChangeAspect="1" noChangeArrowheads="1"/>
                      </p:cNvPicPr>
                      <p:nvPr/>
                    </p:nvPicPr>
                    <p:blipFill>
                      <a:blip r:embed="rId4"/>
                      <a:srcRect/>
                      <a:stretch>
                        <a:fillRect/>
                      </a:stretch>
                    </p:blipFill>
                    <p:spPr bwMode="auto">
                      <a:xfrm>
                        <a:off x="349885" y="3182031"/>
                        <a:ext cx="3355975" cy="903288"/>
                      </a:xfrm>
                      <a:prstGeom prst="rect">
                        <a:avLst/>
                      </a:prstGeom>
                      <a:noFill/>
                      <a:ln>
                        <a:noFill/>
                      </a:ln>
                      <a:effectLst/>
                    </p:spPr>
                  </p:pic>
                </p:oleObj>
              </mc:Fallback>
            </mc:AlternateContent>
          </a:graphicData>
        </a:graphic>
      </p:graphicFrame>
      <p:graphicFrame>
        <p:nvGraphicFramePr>
          <p:cNvPr id="9" name="Object 6">
            <a:extLst>
              <a:ext uri="{FF2B5EF4-FFF2-40B4-BE49-F238E27FC236}">
                <a16:creationId xmlns:a16="http://schemas.microsoft.com/office/drawing/2014/main" id="{098F3E8F-312B-4A82-BCAE-5EC3225ECEDB}"/>
              </a:ext>
            </a:extLst>
          </p:cNvPr>
          <p:cNvGraphicFramePr>
            <a:graphicFrameLocks noChangeAspect="1"/>
          </p:cNvGraphicFramePr>
          <p:nvPr>
            <p:extLst>
              <p:ext uri="{D42A27DB-BD31-4B8C-83A1-F6EECF244321}">
                <p14:modId xmlns:p14="http://schemas.microsoft.com/office/powerpoint/2010/main" val="4140810716"/>
              </p:ext>
            </p:extLst>
          </p:nvPr>
        </p:nvGraphicFramePr>
        <p:xfrm>
          <a:off x="1301865" y="4724204"/>
          <a:ext cx="1971675" cy="873125"/>
        </p:xfrm>
        <a:graphic>
          <a:graphicData uri="http://schemas.openxmlformats.org/presentationml/2006/ole">
            <mc:AlternateContent xmlns:mc="http://schemas.openxmlformats.org/markup-compatibility/2006">
              <mc:Choice xmlns:v="urn:schemas-microsoft-com:vml" Requires="v">
                <p:oleObj spid="_x0000_s4417" name="Equation" r:id="rId5" imgW="888840" imgH="393480" progId="Equation.DSMT4">
                  <p:embed/>
                </p:oleObj>
              </mc:Choice>
              <mc:Fallback>
                <p:oleObj name="Equation" r:id="rId5" imgW="888840" imgH="393480" progId="Equation.DSMT4">
                  <p:embed/>
                  <p:pic>
                    <p:nvPicPr>
                      <p:cNvPr id="7" name="Object 6">
                        <a:extLst>
                          <a:ext uri="{FF2B5EF4-FFF2-40B4-BE49-F238E27FC236}">
                            <a16:creationId xmlns:a16="http://schemas.microsoft.com/office/drawing/2014/main" id="{16FD6E45-B5FE-4EDB-B45F-8A41A694B6D7}"/>
                          </a:ext>
                        </a:extLst>
                      </p:cNvPr>
                      <p:cNvPicPr>
                        <a:picLocks noChangeAspect="1" noChangeArrowheads="1"/>
                      </p:cNvPicPr>
                      <p:nvPr/>
                    </p:nvPicPr>
                    <p:blipFill>
                      <a:blip r:embed="rId6"/>
                      <a:srcRect/>
                      <a:stretch>
                        <a:fillRect/>
                      </a:stretch>
                    </p:blipFill>
                    <p:spPr bwMode="auto">
                      <a:xfrm>
                        <a:off x="1301865" y="4724204"/>
                        <a:ext cx="1971675" cy="87312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5">
            <a:extLst>
              <a:ext uri="{FF2B5EF4-FFF2-40B4-BE49-F238E27FC236}">
                <a16:creationId xmlns:a16="http://schemas.microsoft.com/office/drawing/2014/main" id="{C4081DE2-8CB9-4D66-981C-D6DBF224FAFE}"/>
              </a:ext>
            </a:extLst>
          </p:cNvPr>
          <p:cNvGraphicFramePr>
            <a:graphicFrameLocks noChangeAspect="1"/>
          </p:cNvGraphicFramePr>
          <p:nvPr>
            <p:extLst>
              <p:ext uri="{D42A27DB-BD31-4B8C-83A1-F6EECF244321}">
                <p14:modId xmlns:p14="http://schemas.microsoft.com/office/powerpoint/2010/main" val="3987436237"/>
              </p:ext>
            </p:extLst>
          </p:nvPr>
        </p:nvGraphicFramePr>
        <p:xfrm>
          <a:off x="4657985" y="3096957"/>
          <a:ext cx="2368030" cy="930269"/>
        </p:xfrm>
        <a:graphic>
          <a:graphicData uri="http://schemas.openxmlformats.org/presentationml/2006/ole">
            <mc:AlternateContent xmlns:mc="http://schemas.openxmlformats.org/markup-compatibility/2006">
              <mc:Choice xmlns:v="urn:schemas-microsoft-com:vml" Requires="v">
                <p:oleObj spid="_x0000_s4418" name="Equation" r:id="rId7" imgW="1066680" imgH="419040" progId="Equation.DSMT4">
                  <p:embed/>
                </p:oleObj>
              </mc:Choice>
              <mc:Fallback>
                <p:oleObj name="Equation" r:id="rId7" imgW="1066680" imgH="419040" progId="Equation.DSMT4">
                  <p:embed/>
                  <p:pic>
                    <p:nvPicPr>
                      <p:cNvPr id="187397" name="Object 5"/>
                      <p:cNvPicPr>
                        <a:picLocks noChangeAspect="1" noChangeArrowheads="1"/>
                      </p:cNvPicPr>
                      <p:nvPr/>
                    </p:nvPicPr>
                    <p:blipFill>
                      <a:blip r:embed="rId8"/>
                      <a:srcRect/>
                      <a:stretch>
                        <a:fillRect/>
                      </a:stretch>
                    </p:blipFill>
                    <p:spPr bwMode="auto">
                      <a:xfrm>
                        <a:off x="4657985" y="3096957"/>
                        <a:ext cx="2368030" cy="930269"/>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7">
            <a:extLst>
              <a:ext uri="{FF2B5EF4-FFF2-40B4-BE49-F238E27FC236}">
                <a16:creationId xmlns:a16="http://schemas.microsoft.com/office/drawing/2014/main" id="{13115131-CE9A-4325-852C-5DDBC4FEC02A}"/>
              </a:ext>
            </a:extLst>
          </p:cNvPr>
          <p:cNvGraphicFramePr>
            <a:graphicFrameLocks noChangeAspect="1"/>
          </p:cNvGraphicFramePr>
          <p:nvPr>
            <p:extLst>
              <p:ext uri="{D42A27DB-BD31-4B8C-83A1-F6EECF244321}">
                <p14:modId xmlns:p14="http://schemas.microsoft.com/office/powerpoint/2010/main" val="1040810513"/>
              </p:ext>
            </p:extLst>
          </p:nvPr>
        </p:nvGraphicFramePr>
        <p:xfrm>
          <a:off x="4649585" y="4540588"/>
          <a:ext cx="2818778" cy="1240358"/>
        </p:xfrm>
        <a:graphic>
          <a:graphicData uri="http://schemas.openxmlformats.org/presentationml/2006/ole">
            <mc:AlternateContent xmlns:mc="http://schemas.openxmlformats.org/markup-compatibility/2006">
              <mc:Choice xmlns:v="urn:schemas-microsoft-com:vml" Requires="v">
                <p:oleObj spid="_x0000_s4419" name="Equation" r:id="rId9" imgW="1269720" imgH="558720" progId="Equation.DSMT4">
                  <p:embed/>
                </p:oleObj>
              </mc:Choice>
              <mc:Fallback>
                <p:oleObj name="Equation" r:id="rId9" imgW="1269720" imgH="558720" progId="Equation.DSMT4">
                  <p:embed/>
                  <p:pic>
                    <p:nvPicPr>
                      <p:cNvPr id="187399" name="Object 7"/>
                      <p:cNvPicPr>
                        <a:picLocks noChangeAspect="1" noChangeArrowheads="1"/>
                      </p:cNvPicPr>
                      <p:nvPr/>
                    </p:nvPicPr>
                    <p:blipFill>
                      <a:blip r:embed="rId10"/>
                      <a:srcRect/>
                      <a:stretch>
                        <a:fillRect/>
                      </a:stretch>
                    </p:blipFill>
                    <p:spPr bwMode="auto">
                      <a:xfrm>
                        <a:off x="4649585" y="4540588"/>
                        <a:ext cx="2818778" cy="124035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箭头: 右 11">
            <a:extLst>
              <a:ext uri="{FF2B5EF4-FFF2-40B4-BE49-F238E27FC236}">
                <a16:creationId xmlns:a16="http://schemas.microsoft.com/office/drawing/2014/main" id="{251E242B-26BE-4F8C-B1CC-B4DB8954FF93}"/>
              </a:ext>
            </a:extLst>
          </p:cNvPr>
          <p:cNvSpPr/>
          <p:nvPr/>
        </p:nvSpPr>
        <p:spPr>
          <a:xfrm>
            <a:off x="3849371" y="3498814"/>
            <a:ext cx="437803" cy="271549"/>
          </a:xfrm>
          <a:prstGeom prst="rightArrow">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箭头: 右 12">
            <a:extLst>
              <a:ext uri="{FF2B5EF4-FFF2-40B4-BE49-F238E27FC236}">
                <a16:creationId xmlns:a16="http://schemas.microsoft.com/office/drawing/2014/main" id="{C73499AA-AED0-4657-9A84-29FE68F28B12}"/>
              </a:ext>
            </a:extLst>
          </p:cNvPr>
          <p:cNvSpPr/>
          <p:nvPr/>
        </p:nvSpPr>
        <p:spPr>
          <a:xfrm>
            <a:off x="3849370" y="5024993"/>
            <a:ext cx="437803" cy="271549"/>
          </a:xfrm>
          <a:prstGeom prst="rightArrow">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弧形 13">
            <a:extLst>
              <a:ext uri="{FF2B5EF4-FFF2-40B4-BE49-F238E27FC236}">
                <a16:creationId xmlns:a16="http://schemas.microsoft.com/office/drawing/2014/main" id="{C77A8B26-DC5D-4472-BDC5-C1C4A390B96E}"/>
              </a:ext>
            </a:extLst>
          </p:cNvPr>
          <p:cNvSpPr/>
          <p:nvPr/>
        </p:nvSpPr>
        <p:spPr>
          <a:xfrm rot="2178373">
            <a:off x="6692860" y="3796244"/>
            <a:ext cx="903316" cy="1089658"/>
          </a:xfrm>
          <a:prstGeom prst="arc">
            <a:avLst>
              <a:gd name="adj1" fmla="val 14465292"/>
              <a:gd name="adj2" fmla="val 0"/>
            </a:avLst>
          </a:prstGeom>
          <a:ln w="31750">
            <a:solidFill>
              <a:srgbClr val="0000FF"/>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247619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75"/>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P spid="7" grpId="0" autoUpdateAnimBg="0"/>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633301A-AF06-4FCF-93C0-54B9E8E06DC3}"/>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AD05C7B-D150-4B16-AFCF-8AFABC7245E0}"/>
              </a:ext>
            </a:extLst>
          </p:cNvPr>
          <p:cNvSpPr>
            <a:spLocks noGrp="1"/>
          </p:cNvSpPr>
          <p:nvPr>
            <p:ph type="sldNum" sz="quarter" idx="12"/>
          </p:nvPr>
        </p:nvSpPr>
        <p:spPr/>
        <p:txBody>
          <a:bodyPr/>
          <a:lstStyle/>
          <a:p>
            <a:fld id="{0E81DA72-FED3-491C-8B54-9DCADA948234}" type="slidenum">
              <a:rPr lang="zh-CN" altLang="en-US" smtClean="0"/>
              <a:t>17</a:t>
            </a:fld>
            <a:endParaRPr lang="zh-CN" altLang="en-US"/>
          </a:p>
        </p:txBody>
      </p:sp>
      <p:graphicFrame>
        <p:nvGraphicFramePr>
          <p:cNvPr id="4" name="Object 2">
            <a:extLst>
              <a:ext uri="{FF2B5EF4-FFF2-40B4-BE49-F238E27FC236}">
                <a16:creationId xmlns:a16="http://schemas.microsoft.com/office/drawing/2014/main" id="{B4CC604D-7407-4C72-97A8-EBB08420F78C}"/>
              </a:ext>
            </a:extLst>
          </p:cNvPr>
          <p:cNvGraphicFramePr>
            <a:graphicFrameLocks noChangeAspect="1"/>
          </p:cNvGraphicFramePr>
          <p:nvPr>
            <p:extLst>
              <p:ext uri="{D42A27DB-BD31-4B8C-83A1-F6EECF244321}">
                <p14:modId xmlns:p14="http://schemas.microsoft.com/office/powerpoint/2010/main" val="2711841467"/>
              </p:ext>
            </p:extLst>
          </p:nvPr>
        </p:nvGraphicFramePr>
        <p:xfrm>
          <a:off x="535330" y="2974950"/>
          <a:ext cx="4792802" cy="1183615"/>
        </p:xfrm>
        <a:graphic>
          <a:graphicData uri="http://schemas.openxmlformats.org/presentationml/2006/ole">
            <mc:AlternateContent xmlns:mc="http://schemas.openxmlformats.org/markup-compatibility/2006">
              <mc:Choice xmlns:v="urn:schemas-microsoft-com:vml" Requires="v">
                <p:oleObj spid="_x0000_s5730" name="Equation" r:id="rId3" imgW="2158920" imgH="533160" progId="Equation.DSMT4">
                  <p:embed/>
                </p:oleObj>
              </mc:Choice>
              <mc:Fallback>
                <p:oleObj name="Equation" r:id="rId3" imgW="2158920" imgH="533160" progId="Equation.DSMT4">
                  <p:embed/>
                  <p:pic>
                    <p:nvPicPr>
                      <p:cNvPr id="6146" name="Object 2"/>
                      <p:cNvPicPr>
                        <a:picLocks noChangeAspect="1" noChangeArrowheads="1"/>
                      </p:cNvPicPr>
                      <p:nvPr/>
                    </p:nvPicPr>
                    <p:blipFill>
                      <a:blip r:embed="rId4"/>
                      <a:srcRect/>
                      <a:stretch>
                        <a:fillRect/>
                      </a:stretch>
                    </p:blipFill>
                    <p:spPr bwMode="auto">
                      <a:xfrm>
                        <a:off x="535330" y="2974950"/>
                        <a:ext cx="4792802" cy="118361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3">
            <a:extLst>
              <a:ext uri="{FF2B5EF4-FFF2-40B4-BE49-F238E27FC236}">
                <a16:creationId xmlns:a16="http://schemas.microsoft.com/office/drawing/2014/main" id="{CFC5DDD5-355C-4800-8855-146A378363F7}"/>
              </a:ext>
            </a:extLst>
          </p:cNvPr>
          <p:cNvGraphicFramePr>
            <a:graphicFrameLocks noChangeAspect="1"/>
          </p:cNvGraphicFramePr>
          <p:nvPr>
            <p:extLst>
              <p:ext uri="{D42A27DB-BD31-4B8C-83A1-F6EECF244321}">
                <p14:modId xmlns:p14="http://schemas.microsoft.com/office/powerpoint/2010/main" val="3676768259"/>
              </p:ext>
            </p:extLst>
          </p:nvPr>
        </p:nvGraphicFramePr>
        <p:xfrm>
          <a:off x="2467697" y="663309"/>
          <a:ext cx="5102892" cy="1098900"/>
        </p:xfrm>
        <a:graphic>
          <a:graphicData uri="http://schemas.openxmlformats.org/presentationml/2006/ole">
            <mc:AlternateContent xmlns:mc="http://schemas.openxmlformats.org/markup-compatibility/2006">
              <mc:Choice xmlns:v="urn:schemas-microsoft-com:vml" Requires="v">
                <p:oleObj spid="_x0000_s5731" name="Equation" r:id="rId5" imgW="2298600" imgH="495000" progId="Equation.DSMT4">
                  <p:embed/>
                </p:oleObj>
              </mc:Choice>
              <mc:Fallback>
                <p:oleObj name="Equation" r:id="rId5" imgW="2298600" imgH="495000" progId="Equation.DSMT4">
                  <p:embed/>
                  <p:pic>
                    <p:nvPicPr>
                      <p:cNvPr id="6147" name="Object 3"/>
                      <p:cNvPicPr>
                        <a:picLocks noChangeAspect="1" noChangeArrowheads="1"/>
                      </p:cNvPicPr>
                      <p:nvPr/>
                    </p:nvPicPr>
                    <p:blipFill>
                      <a:blip r:embed="rId6"/>
                      <a:srcRect/>
                      <a:stretch>
                        <a:fillRect/>
                      </a:stretch>
                    </p:blipFill>
                    <p:spPr bwMode="auto">
                      <a:xfrm>
                        <a:off x="2467697" y="663309"/>
                        <a:ext cx="5102892" cy="10989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a:extLst>
              <a:ext uri="{FF2B5EF4-FFF2-40B4-BE49-F238E27FC236}">
                <a16:creationId xmlns:a16="http://schemas.microsoft.com/office/drawing/2014/main" id="{9A267A2B-05C0-44C0-9452-3E8F70990DD1}"/>
              </a:ext>
            </a:extLst>
          </p:cNvPr>
          <p:cNvGraphicFramePr>
            <a:graphicFrameLocks noChangeAspect="1"/>
          </p:cNvGraphicFramePr>
          <p:nvPr>
            <p:extLst>
              <p:ext uri="{D42A27DB-BD31-4B8C-83A1-F6EECF244321}">
                <p14:modId xmlns:p14="http://schemas.microsoft.com/office/powerpoint/2010/main" val="381794407"/>
              </p:ext>
            </p:extLst>
          </p:nvPr>
        </p:nvGraphicFramePr>
        <p:xfrm>
          <a:off x="2383286" y="1861306"/>
          <a:ext cx="3862534" cy="986213"/>
        </p:xfrm>
        <a:graphic>
          <a:graphicData uri="http://schemas.openxmlformats.org/presentationml/2006/ole">
            <mc:AlternateContent xmlns:mc="http://schemas.openxmlformats.org/markup-compatibility/2006">
              <mc:Choice xmlns:v="urn:schemas-microsoft-com:vml" Requires="v">
                <p:oleObj spid="_x0000_s5732" name="Equation" r:id="rId7" imgW="1739880" imgH="444240" progId="Equation.DSMT4">
                  <p:embed/>
                </p:oleObj>
              </mc:Choice>
              <mc:Fallback>
                <p:oleObj name="Equation" r:id="rId7" imgW="1739880" imgH="444240" progId="Equation.DSMT4">
                  <p:embed/>
                  <p:pic>
                    <p:nvPicPr>
                      <p:cNvPr id="6148" name="Object 4"/>
                      <p:cNvPicPr>
                        <a:picLocks noChangeAspect="1" noChangeArrowheads="1"/>
                      </p:cNvPicPr>
                      <p:nvPr/>
                    </p:nvPicPr>
                    <p:blipFill>
                      <a:blip r:embed="rId8"/>
                      <a:srcRect/>
                      <a:stretch>
                        <a:fillRect/>
                      </a:stretch>
                    </p:blipFill>
                    <p:spPr bwMode="auto">
                      <a:xfrm>
                        <a:off x="2383286" y="1861306"/>
                        <a:ext cx="3862534" cy="9862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a:extLst>
              <a:ext uri="{FF2B5EF4-FFF2-40B4-BE49-F238E27FC236}">
                <a16:creationId xmlns:a16="http://schemas.microsoft.com/office/drawing/2014/main" id="{60551F9C-3222-41C9-82C7-2B2CDBE344A3}"/>
              </a:ext>
            </a:extLst>
          </p:cNvPr>
          <p:cNvGraphicFramePr>
            <a:graphicFrameLocks noChangeAspect="1"/>
          </p:cNvGraphicFramePr>
          <p:nvPr>
            <p:extLst>
              <p:ext uri="{D42A27DB-BD31-4B8C-83A1-F6EECF244321}">
                <p14:modId xmlns:p14="http://schemas.microsoft.com/office/powerpoint/2010/main" val="2916340760"/>
              </p:ext>
            </p:extLst>
          </p:nvPr>
        </p:nvGraphicFramePr>
        <p:xfrm>
          <a:off x="5433233" y="2974950"/>
          <a:ext cx="2790806" cy="1183615"/>
        </p:xfrm>
        <a:graphic>
          <a:graphicData uri="http://schemas.openxmlformats.org/presentationml/2006/ole">
            <mc:AlternateContent xmlns:mc="http://schemas.openxmlformats.org/markup-compatibility/2006">
              <mc:Choice xmlns:v="urn:schemas-microsoft-com:vml" Requires="v">
                <p:oleObj spid="_x0000_s5733" name="Equation" r:id="rId9" imgW="1257120" imgH="533160" progId="Equation.DSMT4">
                  <p:embed/>
                </p:oleObj>
              </mc:Choice>
              <mc:Fallback>
                <p:oleObj name="Equation" r:id="rId9" imgW="1257120" imgH="533160" progId="Equation.DSMT4">
                  <p:embed/>
                  <p:pic>
                    <p:nvPicPr>
                      <p:cNvPr id="6149" name="Object 5"/>
                      <p:cNvPicPr>
                        <a:picLocks noChangeAspect="1" noChangeArrowheads="1"/>
                      </p:cNvPicPr>
                      <p:nvPr/>
                    </p:nvPicPr>
                    <p:blipFill>
                      <a:blip r:embed="rId10"/>
                      <a:srcRect/>
                      <a:stretch>
                        <a:fillRect/>
                      </a:stretch>
                    </p:blipFill>
                    <p:spPr bwMode="auto">
                      <a:xfrm>
                        <a:off x="5433233" y="2974950"/>
                        <a:ext cx="2790806" cy="118361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a:extLst>
              <a:ext uri="{FF2B5EF4-FFF2-40B4-BE49-F238E27FC236}">
                <a16:creationId xmlns:a16="http://schemas.microsoft.com/office/drawing/2014/main" id="{6CFD0FA7-86F5-4D4F-A7D5-068327946DDF}"/>
              </a:ext>
            </a:extLst>
          </p:cNvPr>
          <p:cNvGraphicFramePr>
            <a:graphicFrameLocks noChangeAspect="1"/>
          </p:cNvGraphicFramePr>
          <p:nvPr>
            <p:extLst>
              <p:ext uri="{D42A27DB-BD31-4B8C-83A1-F6EECF244321}">
                <p14:modId xmlns:p14="http://schemas.microsoft.com/office/powerpoint/2010/main" val="2567405018"/>
              </p:ext>
            </p:extLst>
          </p:nvPr>
        </p:nvGraphicFramePr>
        <p:xfrm>
          <a:off x="535330" y="4279172"/>
          <a:ext cx="3185611" cy="1098900"/>
        </p:xfrm>
        <a:graphic>
          <a:graphicData uri="http://schemas.openxmlformats.org/presentationml/2006/ole">
            <mc:AlternateContent xmlns:mc="http://schemas.openxmlformats.org/markup-compatibility/2006">
              <mc:Choice xmlns:v="urn:schemas-microsoft-com:vml" Requires="v">
                <p:oleObj spid="_x0000_s5734" name="Equation" r:id="rId11" imgW="1434960" imgH="495000" progId="Equation.DSMT4">
                  <p:embed/>
                </p:oleObj>
              </mc:Choice>
              <mc:Fallback>
                <p:oleObj name="Equation" r:id="rId11" imgW="1434960" imgH="495000" progId="Equation.DSMT4">
                  <p:embed/>
                  <p:pic>
                    <p:nvPicPr>
                      <p:cNvPr id="6150" name="Object 6"/>
                      <p:cNvPicPr>
                        <a:picLocks noChangeAspect="1" noChangeArrowheads="1"/>
                      </p:cNvPicPr>
                      <p:nvPr/>
                    </p:nvPicPr>
                    <p:blipFill>
                      <a:blip r:embed="rId12"/>
                      <a:srcRect/>
                      <a:stretch>
                        <a:fillRect/>
                      </a:stretch>
                    </p:blipFill>
                    <p:spPr bwMode="auto">
                      <a:xfrm>
                        <a:off x="535330" y="4279172"/>
                        <a:ext cx="3185611" cy="10989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a:extLst>
              <a:ext uri="{FF2B5EF4-FFF2-40B4-BE49-F238E27FC236}">
                <a16:creationId xmlns:a16="http://schemas.microsoft.com/office/drawing/2014/main" id="{49604840-51A8-45BC-AC4C-B1EA0A89AB24}"/>
              </a:ext>
            </a:extLst>
          </p:cNvPr>
          <p:cNvGraphicFramePr>
            <a:graphicFrameLocks noChangeAspect="1"/>
          </p:cNvGraphicFramePr>
          <p:nvPr>
            <p:extLst>
              <p:ext uri="{D42A27DB-BD31-4B8C-83A1-F6EECF244321}">
                <p14:modId xmlns:p14="http://schemas.microsoft.com/office/powerpoint/2010/main" val="2219299883"/>
              </p:ext>
            </p:extLst>
          </p:nvPr>
        </p:nvGraphicFramePr>
        <p:xfrm>
          <a:off x="3783778" y="4275817"/>
          <a:ext cx="1860538" cy="1098900"/>
        </p:xfrm>
        <a:graphic>
          <a:graphicData uri="http://schemas.openxmlformats.org/presentationml/2006/ole">
            <mc:AlternateContent xmlns:mc="http://schemas.openxmlformats.org/markup-compatibility/2006">
              <mc:Choice xmlns:v="urn:schemas-microsoft-com:vml" Requires="v">
                <p:oleObj spid="_x0000_s5735" name="Equation" r:id="rId13" imgW="838080" imgH="495000" progId="Equation.DSMT4">
                  <p:embed/>
                </p:oleObj>
              </mc:Choice>
              <mc:Fallback>
                <p:oleObj name="Equation" r:id="rId13" imgW="838080" imgH="495000" progId="Equation.DSMT4">
                  <p:embed/>
                  <p:pic>
                    <p:nvPicPr>
                      <p:cNvPr id="6151" name="Object 7"/>
                      <p:cNvPicPr>
                        <a:picLocks noChangeAspect="1" noChangeArrowheads="1"/>
                      </p:cNvPicPr>
                      <p:nvPr/>
                    </p:nvPicPr>
                    <p:blipFill>
                      <a:blip r:embed="rId14"/>
                      <a:srcRect/>
                      <a:stretch>
                        <a:fillRect/>
                      </a:stretch>
                    </p:blipFill>
                    <p:spPr bwMode="auto">
                      <a:xfrm>
                        <a:off x="3783778" y="4275817"/>
                        <a:ext cx="1860538" cy="10989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8">
            <a:extLst>
              <a:ext uri="{FF2B5EF4-FFF2-40B4-BE49-F238E27FC236}">
                <a16:creationId xmlns:a16="http://schemas.microsoft.com/office/drawing/2014/main" id="{9D300EF7-2FF2-4353-986F-928271B94D6C}"/>
              </a:ext>
            </a:extLst>
          </p:cNvPr>
          <p:cNvGraphicFramePr>
            <a:graphicFrameLocks noChangeAspect="1"/>
          </p:cNvGraphicFramePr>
          <p:nvPr>
            <p:extLst>
              <p:ext uri="{D42A27DB-BD31-4B8C-83A1-F6EECF244321}">
                <p14:modId xmlns:p14="http://schemas.microsoft.com/office/powerpoint/2010/main" val="4054560243"/>
              </p:ext>
            </p:extLst>
          </p:nvPr>
        </p:nvGraphicFramePr>
        <p:xfrm>
          <a:off x="981035" y="788114"/>
          <a:ext cx="1070928" cy="901498"/>
        </p:xfrm>
        <a:graphic>
          <a:graphicData uri="http://schemas.openxmlformats.org/presentationml/2006/ole">
            <mc:AlternateContent xmlns:mc="http://schemas.openxmlformats.org/markup-compatibility/2006">
              <mc:Choice xmlns:v="urn:schemas-microsoft-com:vml" Requires="v">
                <p:oleObj spid="_x0000_s5736" name="Equation" r:id="rId15" imgW="482400" imgH="406080" progId="Equation.DSMT4">
                  <p:embed/>
                </p:oleObj>
              </mc:Choice>
              <mc:Fallback>
                <p:oleObj name="Equation" r:id="rId15" imgW="482400" imgH="406080" progId="Equation.DSMT4">
                  <p:embed/>
                  <p:pic>
                    <p:nvPicPr>
                      <p:cNvPr id="6152" name="Object 8"/>
                      <p:cNvPicPr>
                        <a:picLocks noChangeAspect="1" noChangeArrowheads="1"/>
                      </p:cNvPicPr>
                      <p:nvPr/>
                    </p:nvPicPr>
                    <p:blipFill>
                      <a:blip r:embed="rId16"/>
                      <a:srcRect/>
                      <a:stretch>
                        <a:fillRect/>
                      </a:stretch>
                    </p:blipFill>
                    <p:spPr bwMode="auto">
                      <a:xfrm>
                        <a:off x="981035" y="788114"/>
                        <a:ext cx="1070928" cy="90149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9">
            <a:extLst>
              <a:ext uri="{FF2B5EF4-FFF2-40B4-BE49-F238E27FC236}">
                <a16:creationId xmlns:a16="http://schemas.microsoft.com/office/drawing/2014/main" id="{A20DB815-36E5-4909-9945-ACD303EA8744}"/>
              </a:ext>
            </a:extLst>
          </p:cNvPr>
          <p:cNvGraphicFramePr>
            <a:graphicFrameLocks noChangeAspect="1"/>
          </p:cNvGraphicFramePr>
          <p:nvPr>
            <p:extLst>
              <p:ext uri="{D42A27DB-BD31-4B8C-83A1-F6EECF244321}">
                <p14:modId xmlns:p14="http://schemas.microsoft.com/office/powerpoint/2010/main" val="812085348"/>
              </p:ext>
            </p:extLst>
          </p:nvPr>
        </p:nvGraphicFramePr>
        <p:xfrm>
          <a:off x="2710253" y="5459082"/>
          <a:ext cx="2255342" cy="1070928"/>
        </p:xfrm>
        <a:graphic>
          <a:graphicData uri="http://schemas.openxmlformats.org/presentationml/2006/ole">
            <mc:AlternateContent xmlns:mc="http://schemas.openxmlformats.org/markup-compatibility/2006">
              <mc:Choice xmlns:v="urn:schemas-microsoft-com:vml" Requires="v">
                <p:oleObj spid="_x0000_s5737" name="Equation" r:id="rId17" imgW="1015920" imgH="482400" progId="Equation.DSMT4">
                  <p:embed/>
                </p:oleObj>
              </mc:Choice>
              <mc:Fallback>
                <p:oleObj name="Equation" r:id="rId17" imgW="1015920" imgH="482400" progId="Equation.DSMT4">
                  <p:embed/>
                  <p:pic>
                    <p:nvPicPr>
                      <p:cNvPr id="6153" name="Object 9"/>
                      <p:cNvPicPr>
                        <a:picLocks noChangeAspect="1" noChangeArrowheads="1"/>
                      </p:cNvPicPr>
                      <p:nvPr/>
                    </p:nvPicPr>
                    <p:blipFill>
                      <a:blip r:embed="rId18"/>
                      <a:srcRect/>
                      <a:stretch>
                        <a:fillRect/>
                      </a:stretch>
                    </p:blipFill>
                    <p:spPr bwMode="auto">
                      <a:xfrm>
                        <a:off x="2710253" y="5459082"/>
                        <a:ext cx="2255342" cy="107092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10">
            <a:extLst>
              <a:ext uri="{FF2B5EF4-FFF2-40B4-BE49-F238E27FC236}">
                <a16:creationId xmlns:a16="http://schemas.microsoft.com/office/drawing/2014/main" id="{498B3318-1A81-419D-8EBD-199CAA82D580}"/>
              </a:ext>
            </a:extLst>
          </p:cNvPr>
          <p:cNvSpPr txBox="1">
            <a:spLocks noChangeArrowheads="1"/>
          </p:cNvSpPr>
          <p:nvPr/>
        </p:nvSpPr>
        <p:spPr bwMode="auto">
          <a:xfrm>
            <a:off x="346948" y="365253"/>
            <a:ext cx="233910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附计算过程：</a:t>
            </a:r>
            <a:endParaRPr kumimoji="1" lang="en-US" altLang="zh-CN" sz="2800" b="1" dirty="0">
              <a:solidFill>
                <a:srgbClr val="0000FF"/>
              </a:solidFill>
              <a:latin typeface="华文楷体" panose="02010600040101010101" pitchFamily="2" charset="-122"/>
              <a:ea typeface="华文楷体" panose="02010600040101010101" pitchFamily="2" charset="-122"/>
            </a:endParaRPr>
          </a:p>
          <a:p>
            <a:pPr eaLnBrk="1" hangingPunct="1">
              <a:spcBef>
                <a:spcPts val="1200"/>
              </a:spcBef>
            </a:pPr>
            <a:r>
              <a:rPr kumimoji="1" lang="zh-CN" altLang="en-US" sz="2800" b="1" dirty="0">
                <a:latin typeface="华文楷体" panose="02010600040101010101" pitchFamily="2" charset="-122"/>
                <a:ea typeface="华文楷体" panose="02010600040101010101" pitchFamily="2" charset="-122"/>
              </a:rPr>
              <a:t>令</a:t>
            </a:r>
          </a:p>
        </p:txBody>
      </p:sp>
    </p:spTree>
    <p:extLst>
      <p:ext uri="{BB962C8B-B14F-4D97-AF65-F5344CB8AC3E}">
        <p14:creationId xmlns:p14="http://schemas.microsoft.com/office/powerpoint/2010/main" val="350190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633301A-AF06-4FCF-93C0-54B9E8E06DC3}"/>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AD05C7B-D150-4B16-AFCF-8AFABC7245E0}"/>
              </a:ext>
            </a:extLst>
          </p:cNvPr>
          <p:cNvSpPr>
            <a:spLocks noGrp="1"/>
          </p:cNvSpPr>
          <p:nvPr>
            <p:ph type="sldNum" sz="quarter" idx="12"/>
          </p:nvPr>
        </p:nvSpPr>
        <p:spPr/>
        <p:txBody>
          <a:bodyPr/>
          <a:lstStyle/>
          <a:p>
            <a:fld id="{0E81DA72-FED3-491C-8B54-9DCADA948234}" type="slidenum">
              <a:rPr lang="zh-CN" altLang="en-US" smtClean="0"/>
              <a:t>18</a:t>
            </a:fld>
            <a:endParaRPr lang="zh-CN" altLang="en-US"/>
          </a:p>
        </p:txBody>
      </p:sp>
      <p:graphicFrame>
        <p:nvGraphicFramePr>
          <p:cNvPr id="4" name="Object 9">
            <a:extLst>
              <a:ext uri="{FF2B5EF4-FFF2-40B4-BE49-F238E27FC236}">
                <a16:creationId xmlns:a16="http://schemas.microsoft.com/office/drawing/2014/main" id="{FFC5EDE4-98A1-46F9-8AA4-ED93455E9801}"/>
              </a:ext>
            </a:extLst>
          </p:cNvPr>
          <p:cNvGraphicFramePr>
            <a:graphicFrameLocks noChangeAspect="1"/>
          </p:cNvGraphicFramePr>
          <p:nvPr>
            <p:extLst>
              <p:ext uri="{D42A27DB-BD31-4B8C-83A1-F6EECF244321}">
                <p14:modId xmlns:p14="http://schemas.microsoft.com/office/powerpoint/2010/main" val="2517652936"/>
              </p:ext>
            </p:extLst>
          </p:nvPr>
        </p:nvGraphicFramePr>
        <p:xfrm>
          <a:off x="2213928" y="447460"/>
          <a:ext cx="2763837" cy="1098550"/>
        </p:xfrm>
        <a:graphic>
          <a:graphicData uri="http://schemas.openxmlformats.org/presentationml/2006/ole">
            <mc:AlternateContent xmlns:mc="http://schemas.openxmlformats.org/markup-compatibility/2006">
              <mc:Choice xmlns:v="urn:schemas-microsoft-com:vml" Requires="v">
                <p:oleObj spid="_x0000_s6451" name="Equation" r:id="rId3" imgW="1244520" imgH="495000" progId="Equation.DSMT4">
                  <p:embed/>
                </p:oleObj>
              </mc:Choice>
              <mc:Fallback>
                <p:oleObj name="Equation" r:id="rId3" imgW="1244520" imgH="495000" progId="Equation.DSMT4">
                  <p:embed/>
                  <p:pic>
                    <p:nvPicPr>
                      <p:cNvPr id="187401" name="Object 9"/>
                      <p:cNvPicPr>
                        <a:picLocks noChangeAspect="1" noChangeArrowheads="1"/>
                      </p:cNvPicPr>
                      <p:nvPr/>
                    </p:nvPicPr>
                    <p:blipFill>
                      <a:blip r:embed="rId4"/>
                      <a:srcRect/>
                      <a:stretch>
                        <a:fillRect/>
                      </a:stretch>
                    </p:blipFill>
                    <p:spPr bwMode="auto">
                      <a:xfrm>
                        <a:off x="2213928" y="447460"/>
                        <a:ext cx="2763837" cy="10985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2">
            <a:extLst>
              <a:ext uri="{FF2B5EF4-FFF2-40B4-BE49-F238E27FC236}">
                <a16:creationId xmlns:a16="http://schemas.microsoft.com/office/drawing/2014/main" id="{D575F07D-36CA-410C-BA93-81F1396C8560}"/>
              </a:ext>
            </a:extLst>
          </p:cNvPr>
          <p:cNvGraphicFramePr>
            <a:graphicFrameLocks noChangeAspect="1"/>
          </p:cNvGraphicFramePr>
          <p:nvPr>
            <p:extLst>
              <p:ext uri="{D42A27DB-BD31-4B8C-83A1-F6EECF244321}">
                <p14:modId xmlns:p14="http://schemas.microsoft.com/office/powerpoint/2010/main" val="225449174"/>
              </p:ext>
            </p:extLst>
          </p:nvPr>
        </p:nvGraphicFramePr>
        <p:xfrm>
          <a:off x="1173015" y="3655853"/>
          <a:ext cx="3043238" cy="1014413"/>
        </p:xfrm>
        <a:graphic>
          <a:graphicData uri="http://schemas.openxmlformats.org/presentationml/2006/ole">
            <mc:AlternateContent xmlns:mc="http://schemas.openxmlformats.org/markup-compatibility/2006">
              <mc:Choice xmlns:v="urn:schemas-microsoft-com:vml" Requires="v">
                <p:oleObj spid="_x0000_s6452" name="Equation" r:id="rId5" imgW="1371600" imgH="457200" progId="Equation.DSMT4">
                  <p:embed/>
                </p:oleObj>
              </mc:Choice>
              <mc:Fallback>
                <p:oleObj name="Equation" r:id="rId5" imgW="1371600" imgH="457200" progId="Equation.DSMT4">
                  <p:embed/>
                  <p:pic>
                    <p:nvPicPr>
                      <p:cNvPr id="189442" name="Object 2"/>
                      <p:cNvPicPr>
                        <a:picLocks noChangeAspect="1" noChangeArrowheads="1"/>
                      </p:cNvPicPr>
                      <p:nvPr/>
                    </p:nvPicPr>
                    <p:blipFill>
                      <a:blip r:embed="rId6"/>
                      <a:srcRect/>
                      <a:stretch>
                        <a:fillRect/>
                      </a:stretch>
                    </p:blipFill>
                    <p:spPr bwMode="auto">
                      <a:xfrm>
                        <a:off x="1173015" y="3655853"/>
                        <a:ext cx="3043238" cy="1014413"/>
                      </a:xfrm>
                      <a:prstGeom prst="rect">
                        <a:avLst/>
                      </a:prstGeom>
                      <a:noFill/>
                      <a:ln>
                        <a:noFill/>
                      </a:ln>
                      <a:effectLst/>
                    </p:spPr>
                  </p:pic>
                </p:oleObj>
              </mc:Fallback>
            </mc:AlternateContent>
          </a:graphicData>
        </a:graphic>
      </p:graphicFrame>
      <p:grpSp>
        <p:nvGrpSpPr>
          <p:cNvPr id="11" name="Group 10">
            <a:extLst>
              <a:ext uri="{FF2B5EF4-FFF2-40B4-BE49-F238E27FC236}">
                <a16:creationId xmlns:a16="http://schemas.microsoft.com/office/drawing/2014/main" id="{1A160489-2A8E-4304-81A7-7C58AA998FBB}"/>
              </a:ext>
            </a:extLst>
          </p:cNvPr>
          <p:cNvGrpSpPr>
            <a:grpSpLocks/>
          </p:cNvGrpSpPr>
          <p:nvPr/>
        </p:nvGrpSpPr>
        <p:grpSpPr bwMode="auto">
          <a:xfrm>
            <a:off x="1587353" y="2466723"/>
            <a:ext cx="5099050" cy="523876"/>
            <a:chOff x="1953" y="1017"/>
            <a:chExt cx="3212" cy="330"/>
          </a:xfrm>
        </p:grpSpPr>
        <p:sp>
          <p:nvSpPr>
            <p:cNvPr id="12" name="Text Box 11">
              <a:extLst>
                <a:ext uri="{FF2B5EF4-FFF2-40B4-BE49-F238E27FC236}">
                  <a16:creationId xmlns:a16="http://schemas.microsoft.com/office/drawing/2014/main" id="{0962F562-9EE3-4753-BC38-BEFFB37B7944}"/>
                </a:ext>
              </a:extLst>
            </p:cNvPr>
            <p:cNvSpPr txBox="1">
              <a:spLocks noChangeArrowheads="1"/>
            </p:cNvSpPr>
            <p:nvPr/>
          </p:nvSpPr>
          <p:spPr bwMode="auto">
            <a:xfrm>
              <a:off x="1953" y="1017"/>
              <a:ext cx="318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A</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系运动物体的质量</a:t>
              </a:r>
              <a:endParaRPr kumimoji="1" lang="zh-CN" altLang="en-US" sz="2800" b="1" i="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3" name="Text Box 12">
              <a:extLst>
                <a:ext uri="{FF2B5EF4-FFF2-40B4-BE49-F238E27FC236}">
                  <a16:creationId xmlns:a16="http://schemas.microsoft.com/office/drawing/2014/main" id="{98DC61AC-7F7B-4D32-BCB3-296A59FEC83E}"/>
                </a:ext>
              </a:extLst>
            </p:cNvPr>
            <p:cNvSpPr txBox="1">
              <a:spLocks noChangeArrowheads="1"/>
            </p:cNvSpPr>
            <p:nvPr/>
          </p:nvSpPr>
          <p:spPr bwMode="auto">
            <a:xfrm>
              <a:off x="4875" y="1020"/>
              <a:ext cx="29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p>
          </p:txBody>
        </p:sp>
      </p:grpSp>
      <p:grpSp>
        <p:nvGrpSpPr>
          <p:cNvPr id="15" name="Group 14">
            <a:extLst>
              <a:ext uri="{FF2B5EF4-FFF2-40B4-BE49-F238E27FC236}">
                <a16:creationId xmlns:a16="http://schemas.microsoft.com/office/drawing/2014/main" id="{3C596AF7-83AE-4B1B-9869-CED4B1815669}"/>
              </a:ext>
            </a:extLst>
          </p:cNvPr>
          <p:cNvGrpSpPr>
            <a:grpSpLocks/>
          </p:cNvGrpSpPr>
          <p:nvPr/>
        </p:nvGrpSpPr>
        <p:grpSpPr bwMode="auto">
          <a:xfrm>
            <a:off x="1587353" y="1825489"/>
            <a:ext cx="5257800" cy="533400"/>
            <a:chOff x="2016" y="384"/>
            <a:chExt cx="3312" cy="336"/>
          </a:xfrm>
        </p:grpSpPr>
        <p:sp>
          <p:nvSpPr>
            <p:cNvPr id="16" name="Text Box 15">
              <a:extLst>
                <a:ext uri="{FF2B5EF4-FFF2-40B4-BE49-F238E27FC236}">
                  <a16:creationId xmlns:a16="http://schemas.microsoft.com/office/drawing/2014/main" id="{C0094D55-1351-45CF-A456-2B4F8A623684}"/>
                </a:ext>
              </a:extLst>
            </p:cNvPr>
            <p:cNvSpPr txBox="1">
              <a:spLocks noChangeArrowheads="1"/>
            </p:cNvSpPr>
            <p:nvPr/>
          </p:nvSpPr>
          <p:spPr bwMode="auto">
            <a:xfrm>
              <a:off x="2016" y="393"/>
              <a:ext cx="33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B</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系静止物体的质量</a:t>
              </a:r>
            </a:p>
          </p:txBody>
        </p:sp>
        <p:sp>
          <p:nvSpPr>
            <p:cNvPr id="17" name="Text Box 16">
              <a:extLst>
                <a:ext uri="{FF2B5EF4-FFF2-40B4-BE49-F238E27FC236}">
                  <a16:creationId xmlns:a16="http://schemas.microsoft.com/office/drawing/2014/main" id="{BF713576-9CE5-4EA2-B565-7E4B561DD730}"/>
                </a:ext>
              </a:extLst>
            </p:cNvPr>
            <p:cNvSpPr txBox="1">
              <a:spLocks noChangeArrowheads="1"/>
            </p:cNvSpPr>
            <p:nvPr/>
          </p:nvSpPr>
          <p:spPr bwMode="auto">
            <a:xfrm>
              <a:off x="4947" y="384"/>
              <a:ext cx="36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0</a:t>
              </a:r>
            </a:p>
          </p:txBody>
        </p:sp>
      </p:grpSp>
      <p:sp>
        <p:nvSpPr>
          <p:cNvPr id="19" name="Text Box 18">
            <a:extLst>
              <a:ext uri="{FF2B5EF4-FFF2-40B4-BE49-F238E27FC236}">
                <a16:creationId xmlns:a16="http://schemas.microsoft.com/office/drawing/2014/main" id="{A4A9A816-589E-4C3B-BE73-A610960D3E58}"/>
              </a:ext>
            </a:extLst>
          </p:cNvPr>
          <p:cNvSpPr txBox="1">
            <a:spLocks noChangeArrowheads="1"/>
          </p:cNvSpPr>
          <p:nvPr/>
        </p:nvSpPr>
        <p:spPr bwMode="auto">
          <a:xfrm>
            <a:off x="4531564" y="3428998"/>
            <a:ext cx="3998527"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ts val="600"/>
              </a:spcBef>
            </a:pP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称为相对论质量，</a:t>
            </a:r>
            <a:endPar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spcBef>
                <a:spcPts val="600"/>
              </a:spcBef>
            </a:pP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0 </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称为静质量。</a:t>
            </a:r>
            <a:endPar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spcBef>
                <a:spcPts val="600"/>
              </a:spcBef>
            </a:pP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为</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物体</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相对</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系的速率。</a:t>
            </a:r>
            <a:endParaRPr kumimoji="1" lang="zh-CN" altLang="en-US"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22" name="组合 21">
            <a:extLst>
              <a:ext uri="{FF2B5EF4-FFF2-40B4-BE49-F238E27FC236}">
                <a16:creationId xmlns:a16="http://schemas.microsoft.com/office/drawing/2014/main" id="{91884F5E-B5BE-489B-9C71-38E86E599AAA}"/>
              </a:ext>
            </a:extLst>
          </p:cNvPr>
          <p:cNvGrpSpPr/>
          <p:nvPr/>
        </p:nvGrpSpPr>
        <p:grpSpPr>
          <a:xfrm>
            <a:off x="1482340" y="5252396"/>
            <a:ext cx="6004310" cy="954107"/>
            <a:chOff x="906339" y="4402107"/>
            <a:chExt cx="6004310" cy="954107"/>
          </a:xfrm>
        </p:grpSpPr>
        <p:sp>
          <p:nvSpPr>
            <p:cNvPr id="21" name="文本框 20">
              <a:extLst>
                <a:ext uri="{FF2B5EF4-FFF2-40B4-BE49-F238E27FC236}">
                  <a16:creationId xmlns:a16="http://schemas.microsoft.com/office/drawing/2014/main" id="{E2AB2923-7133-4A1F-AEEF-9AD366ACE0ED}"/>
                </a:ext>
              </a:extLst>
            </p:cNvPr>
            <p:cNvSpPr txBox="1"/>
            <p:nvPr/>
          </p:nvSpPr>
          <p:spPr>
            <a:xfrm>
              <a:off x="906339" y="4402107"/>
              <a:ext cx="6004310" cy="954107"/>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当            ，上式              ，回到经典力学的惯性质量。</a:t>
              </a:r>
            </a:p>
          </p:txBody>
        </p:sp>
        <p:graphicFrame>
          <p:nvGraphicFramePr>
            <p:cNvPr id="7" name="Object 5">
              <a:extLst>
                <a:ext uri="{FF2B5EF4-FFF2-40B4-BE49-F238E27FC236}">
                  <a16:creationId xmlns:a16="http://schemas.microsoft.com/office/drawing/2014/main" id="{310754D2-4EC4-4AC5-8A24-9C2C5352739B}"/>
                </a:ext>
              </a:extLst>
            </p:cNvPr>
            <p:cNvGraphicFramePr>
              <a:graphicFrameLocks noChangeAspect="1"/>
            </p:cNvGraphicFramePr>
            <p:nvPr>
              <p:extLst>
                <p:ext uri="{D42A27DB-BD31-4B8C-83A1-F6EECF244321}">
                  <p14:modId xmlns:p14="http://schemas.microsoft.com/office/powerpoint/2010/main" val="2743733252"/>
                </p:ext>
              </p:extLst>
            </p:nvPr>
          </p:nvGraphicFramePr>
          <p:xfrm>
            <a:off x="3579564" y="4413129"/>
            <a:ext cx="1098550" cy="508000"/>
          </p:xfrm>
          <a:graphic>
            <a:graphicData uri="http://schemas.openxmlformats.org/presentationml/2006/ole">
              <mc:AlternateContent xmlns:mc="http://schemas.openxmlformats.org/markup-compatibility/2006">
                <mc:Choice xmlns:v="urn:schemas-microsoft-com:vml" Requires="v">
                  <p:oleObj spid="_x0000_s6453" name="Equation" r:id="rId7" imgW="495000" imgH="228600" progId="Equation.DSMT4">
                    <p:embed/>
                  </p:oleObj>
                </mc:Choice>
                <mc:Fallback>
                  <p:oleObj name="Equation" r:id="rId7" imgW="495000" imgH="228600" progId="Equation.DSMT4">
                    <p:embed/>
                    <p:pic>
                      <p:nvPicPr>
                        <p:cNvPr id="189445" name="Object 5"/>
                        <p:cNvPicPr>
                          <a:picLocks noChangeAspect="1" noChangeArrowheads="1"/>
                        </p:cNvPicPr>
                        <p:nvPr/>
                      </p:nvPicPr>
                      <p:blipFill>
                        <a:blip r:embed="rId8"/>
                        <a:srcRect/>
                        <a:stretch>
                          <a:fillRect/>
                        </a:stretch>
                      </p:blipFill>
                      <p:spPr bwMode="auto">
                        <a:xfrm>
                          <a:off x="3579564" y="4413129"/>
                          <a:ext cx="1098550" cy="508000"/>
                        </a:xfrm>
                        <a:prstGeom prst="rect">
                          <a:avLst/>
                        </a:prstGeom>
                        <a:noFill/>
                        <a:ln>
                          <a:noFill/>
                        </a:ln>
                        <a:effectLst/>
                      </p:spPr>
                    </p:pic>
                  </p:oleObj>
                </mc:Fallback>
              </mc:AlternateContent>
            </a:graphicData>
          </a:graphic>
        </p:graphicFrame>
        <p:graphicFrame>
          <p:nvGraphicFramePr>
            <p:cNvPr id="20" name="Object 19">
              <a:extLst>
                <a:ext uri="{FF2B5EF4-FFF2-40B4-BE49-F238E27FC236}">
                  <a16:creationId xmlns:a16="http://schemas.microsoft.com/office/drawing/2014/main" id="{33636039-EF1C-4604-93B0-4D3F5DA02843}"/>
                </a:ext>
              </a:extLst>
            </p:cNvPr>
            <p:cNvGraphicFramePr>
              <a:graphicFrameLocks noChangeAspect="1"/>
            </p:cNvGraphicFramePr>
            <p:nvPr>
              <p:extLst>
                <p:ext uri="{D42A27DB-BD31-4B8C-83A1-F6EECF244321}">
                  <p14:modId xmlns:p14="http://schemas.microsoft.com/office/powerpoint/2010/main" val="1107790737"/>
                </p:ext>
              </p:extLst>
            </p:nvPr>
          </p:nvGraphicFramePr>
          <p:xfrm>
            <a:off x="1525849" y="4497999"/>
            <a:ext cx="873125" cy="338137"/>
          </p:xfrm>
          <a:graphic>
            <a:graphicData uri="http://schemas.openxmlformats.org/presentationml/2006/ole">
              <mc:AlternateContent xmlns:mc="http://schemas.openxmlformats.org/markup-compatibility/2006">
                <mc:Choice xmlns:v="urn:schemas-microsoft-com:vml" Requires="v">
                  <p:oleObj spid="_x0000_s6454" name="Equation" r:id="rId9" imgW="393480" imgH="152280" progId="Equation.DSMT4">
                    <p:embed/>
                  </p:oleObj>
                </mc:Choice>
                <mc:Fallback>
                  <p:oleObj name="Equation" r:id="rId9" imgW="393480" imgH="152280" progId="Equation.DSMT4">
                    <p:embed/>
                    <p:pic>
                      <p:nvPicPr>
                        <p:cNvPr id="189459" name="Object 19"/>
                        <p:cNvPicPr>
                          <a:picLocks noChangeAspect="1" noChangeArrowheads="1"/>
                        </p:cNvPicPr>
                        <p:nvPr/>
                      </p:nvPicPr>
                      <p:blipFill>
                        <a:blip r:embed="rId10"/>
                        <a:srcRect/>
                        <a:stretch>
                          <a:fillRect/>
                        </a:stretch>
                      </p:blipFill>
                      <p:spPr bwMode="auto">
                        <a:xfrm>
                          <a:off x="1525849" y="4497999"/>
                          <a:ext cx="873125"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48850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633301A-AF06-4FCF-93C0-54B9E8E06DC3}"/>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AD05C7B-D150-4B16-AFCF-8AFABC7245E0}"/>
              </a:ext>
            </a:extLst>
          </p:cNvPr>
          <p:cNvSpPr>
            <a:spLocks noGrp="1"/>
          </p:cNvSpPr>
          <p:nvPr>
            <p:ph type="sldNum" sz="quarter" idx="12"/>
          </p:nvPr>
        </p:nvSpPr>
        <p:spPr/>
        <p:txBody>
          <a:bodyPr/>
          <a:lstStyle/>
          <a:p>
            <a:fld id="{0E81DA72-FED3-491C-8B54-9DCADA948234}" type="slidenum">
              <a:rPr lang="zh-CN" altLang="en-US" smtClean="0"/>
              <a:t>19</a:t>
            </a:fld>
            <a:endParaRPr lang="zh-CN" altLang="en-US"/>
          </a:p>
        </p:txBody>
      </p:sp>
      <p:sp>
        <p:nvSpPr>
          <p:cNvPr id="4" name="Text Box 4">
            <a:extLst>
              <a:ext uri="{FF2B5EF4-FFF2-40B4-BE49-F238E27FC236}">
                <a16:creationId xmlns:a16="http://schemas.microsoft.com/office/drawing/2014/main" id="{3F3A3659-EA12-4A78-8A09-B0D0D4985E11}"/>
              </a:ext>
            </a:extLst>
          </p:cNvPr>
          <p:cNvSpPr txBox="1">
            <a:spLocks noChangeArrowheads="1"/>
          </p:cNvSpPr>
          <p:nvPr/>
        </p:nvSpPr>
        <p:spPr bwMode="auto">
          <a:xfrm>
            <a:off x="1148542" y="622884"/>
            <a:ext cx="661554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dirty="0">
                <a:solidFill>
                  <a:schemeClr val="hlink"/>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宏观物体一般</a:t>
            </a:r>
            <a:r>
              <a:rPr kumimoji="1" lang="zh-CN" altLang="en-US" sz="2800" b="1" i="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v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10</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4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m/s</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此时：</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5" name="Object 5">
            <a:extLst>
              <a:ext uri="{FF2B5EF4-FFF2-40B4-BE49-F238E27FC236}">
                <a16:creationId xmlns:a16="http://schemas.microsoft.com/office/drawing/2014/main" id="{90DF9B35-E011-4D72-8921-6ADA56883CCB}"/>
              </a:ext>
            </a:extLst>
          </p:cNvPr>
          <p:cNvGraphicFramePr>
            <a:graphicFrameLocks noChangeAspect="1"/>
          </p:cNvGraphicFramePr>
          <p:nvPr>
            <p:extLst>
              <p:ext uri="{D42A27DB-BD31-4B8C-83A1-F6EECF244321}">
                <p14:modId xmlns:p14="http://schemas.microsoft.com/office/powerpoint/2010/main" val="3324449693"/>
              </p:ext>
            </p:extLst>
          </p:nvPr>
        </p:nvGraphicFramePr>
        <p:xfrm>
          <a:off x="1708335" y="1246870"/>
          <a:ext cx="5610384" cy="1070928"/>
        </p:xfrm>
        <a:graphic>
          <a:graphicData uri="http://schemas.openxmlformats.org/presentationml/2006/ole">
            <mc:AlternateContent xmlns:mc="http://schemas.openxmlformats.org/markup-compatibility/2006">
              <mc:Choice xmlns:v="urn:schemas-microsoft-com:vml" Requires="v">
                <p:oleObj spid="_x0000_s8328" name="Equation" r:id="rId3" imgW="2527200" imgH="482400" progId="Equation.DSMT4">
                  <p:embed/>
                </p:oleObj>
              </mc:Choice>
              <mc:Fallback>
                <p:oleObj name="Equation" r:id="rId3" imgW="2527200" imgH="482400" progId="Equation.DSMT4">
                  <p:embed/>
                  <p:pic>
                    <p:nvPicPr>
                      <p:cNvPr id="190469" name="Object 5"/>
                      <p:cNvPicPr>
                        <a:picLocks noChangeAspect="1" noChangeArrowheads="1"/>
                      </p:cNvPicPr>
                      <p:nvPr/>
                    </p:nvPicPr>
                    <p:blipFill>
                      <a:blip r:embed="rId4"/>
                      <a:srcRect/>
                      <a:stretch>
                        <a:fillRect/>
                      </a:stretch>
                    </p:blipFill>
                    <p:spPr bwMode="auto">
                      <a:xfrm>
                        <a:off x="1708335" y="1246870"/>
                        <a:ext cx="5610384" cy="107092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6">
            <a:extLst>
              <a:ext uri="{FF2B5EF4-FFF2-40B4-BE49-F238E27FC236}">
                <a16:creationId xmlns:a16="http://schemas.microsoft.com/office/drawing/2014/main" id="{FE176903-E383-42BA-BC1A-43AB651C58ED}"/>
              </a:ext>
            </a:extLst>
          </p:cNvPr>
          <p:cNvSpPr txBox="1">
            <a:spLocks noChangeArrowheads="1"/>
          </p:cNvSpPr>
          <p:nvPr/>
        </p:nvSpPr>
        <p:spPr bwMode="auto">
          <a:xfrm>
            <a:off x="1151660" y="2372105"/>
            <a:ext cx="70446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微观粒子速率接近光速如电子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v</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 0.98</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c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时</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7" name="Object 7">
            <a:extLst>
              <a:ext uri="{FF2B5EF4-FFF2-40B4-BE49-F238E27FC236}">
                <a16:creationId xmlns:a16="http://schemas.microsoft.com/office/drawing/2014/main" id="{CD2BD09D-04B7-476A-BABD-585538E7F47A}"/>
              </a:ext>
            </a:extLst>
          </p:cNvPr>
          <p:cNvGraphicFramePr>
            <a:graphicFrameLocks noChangeAspect="1"/>
          </p:cNvGraphicFramePr>
          <p:nvPr>
            <p:extLst>
              <p:ext uri="{D42A27DB-BD31-4B8C-83A1-F6EECF244321}">
                <p14:modId xmlns:p14="http://schemas.microsoft.com/office/powerpoint/2010/main" val="415610314"/>
              </p:ext>
            </p:extLst>
          </p:nvPr>
        </p:nvGraphicFramePr>
        <p:xfrm>
          <a:off x="2930728" y="2949632"/>
          <a:ext cx="1663135" cy="507492"/>
        </p:xfrm>
        <a:graphic>
          <a:graphicData uri="http://schemas.openxmlformats.org/presentationml/2006/ole">
            <mc:AlternateContent xmlns:mc="http://schemas.openxmlformats.org/markup-compatibility/2006">
              <mc:Choice xmlns:v="urn:schemas-microsoft-com:vml" Requires="v">
                <p:oleObj spid="_x0000_s8329" name="Equation" r:id="rId5" imgW="749160" imgH="228600" progId="Equation.DSMT4">
                  <p:embed/>
                </p:oleObj>
              </mc:Choice>
              <mc:Fallback>
                <p:oleObj name="Equation" r:id="rId5" imgW="749160" imgH="228600" progId="Equation.DSMT4">
                  <p:embed/>
                  <p:pic>
                    <p:nvPicPr>
                      <p:cNvPr id="190471" name="Object 7"/>
                      <p:cNvPicPr>
                        <a:picLocks noChangeAspect="1" noChangeArrowheads="1"/>
                      </p:cNvPicPr>
                      <p:nvPr/>
                    </p:nvPicPr>
                    <p:blipFill>
                      <a:blip r:embed="rId6"/>
                      <a:srcRect/>
                      <a:stretch>
                        <a:fillRect/>
                      </a:stretch>
                    </p:blipFill>
                    <p:spPr bwMode="auto">
                      <a:xfrm>
                        <a:off x="2930728" y="2949632"/>
                        <a:ext cx="1663135" cy="50749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8">
            <a:extLst>
              <a:ext uri="{FF2B5EF4-FFF2-40B4-BE49-F238E27FC236}">
                <a16:creationId xmlns:a16="http://schemas.microsoft.com/office/drawing/2014/main" id="{83E2BE15-6E31-4DD3-A290-6E486D8FC3D1}"/>
              </a:ext>
            </a:extLst>
          </p:cNvPr>
          <p:cNvSpPr txBox="1">
            <a:spLocks noChangeArrowheads="1"/>
          </p:cNvSpPr>
          <p:nvPr/>
        </p:nvSpPr>
        <p:spPr bwMode="auto">
          <a:xfrm>
            <a:off x="1077884" y="3631703"/>
            <a:ext cx="7044689" cy="52322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牛顿力学是相对论力学在低速情况下的近似</a:t>
            </a:r>
          </a:p>
        </p:txBody>
      </p:sp>
      <p:sp>
        <p:nvSpPr>
          <p:cNvPr id="9" name="Text Box 9">
            <a:extLst>
              <a:ext uri="{FF2B5EF4-FFF2-40B4-BE49-F238E27FC236}">
                <a16:creationId xmlns:a16="http://schemas.microsoft.com/office/drawing/2014/main" id="{FB36B0B3-CC9C-4E57-8E03-6AA6FB73F139}"/>
              </a:ext>
            </a:extLst>
          </p:cNvPr>
          <p:cNvSpPr txBox="1">
            <a:spLocks noChangeArrowheads="1"/>
          </p:cNvSpPr>
          <p:nvPr/>
        </p:nvSpPr>
        <p:spPr bwMode="auto">
          <a:xfrm>
            <a:off x="1205634" y="4605396"/>
            <a:ext cx="64254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en-US" altLang="zh-CN" sz="2800" b="1" dirty="0">
                <a:solidFill>
                  <a:schemeClr val="hlink"/>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v &gt; c</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时，</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成为虚数，无意义。</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1" name="Text Box 11">
            <a:extLst>
              <a:ext uri="{FF2B5EF4-FFF2-40B4-BE49-F238E27FC236}">
                <a16:creationId xmlns:a16="http://schemas.microsoft.com/office/drawing/2014/main" id="{8B00AAE0-337B-4C20-9A19-37DF3686682B}"/>
              </a:ext>
            </a:extLst>
          </p:cNvPr>
          <p:cNvSpPr txBox="1">
            <a:spLocks noChangeArrowheads="1"/>
          </p:cNvSpPr>
          <p:nvPr/>
        </p:nvSpPr>
        <p:spPr bwMode="auto">
          <a:xfrm>
            <a:off x="1806632" y="5349520"/>
            <a:ext cx="48526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光速是物体运动的极限速度！</a:t>
            </a:r>
          </a:p>
        </p:txBody>
      </p:sp>
    </p:spTree>
    <p:extLst>
      <p:ext uri="{BB962C8B-B14F-4D97-AF65-F5344CB8AC3E}">
        <p14:creationId xmlns:p14="http://schemas.microsoft.com/office/powerpoint/2010/main" val="145985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8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strVal val="4/3*#ppt_w"/>
                                          </p:val>
                                        </p:tav>
                                        <p:tav tm="100000">
                                          <p:val>
                                            <p:strVal val="#ppt_w"/>
                                          </p:val>
                                        </p:tav>
                                      </p:tavLst>
                                    </p:anim>
                                    <p:anim calcmode="lin" valueType="num">
                                      <p:cBhvr>
                                        <p:cTn id="28" dur="500" fill="hold"/>
                                        <p:tgtEl>
                                          <p:spTgt spid="8"/>
                                        </p:tgtEl>
                                        <p:attrNameLst>
                                          <p:attrName>ppt_h</p:attrName>
                                        </p:attrNameLst>
                                      </p:cBhvr>
                                      <p:tavLst>
                                        <p:tav tm="0">
                                          <p:val>
                                            <p:strVal val="4/3*#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272"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strVal val="2/3*#ppt_w"/>
                                          </p:val>
                                        </p:tav>
                                        <p:tav tm="100000">
                                          <p:val>
                                            <p:strVal val="#ppt_w"/>
                                          </p:val>
                                        </p:tav>
                                      </p:tavLst>
                                    </p:anim>
                                    <p:anim calcmode="lin" valueType="num">
                                      <p:cBhvr>
                                        <p:cTn id="39" dur="500" fill="hold"/>
                                        <p:tgtEl>
                                          <p:spTgt spid="11"/>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autoUpdateAnimBg="0"/>
      <p:bldP spid="8" grpId="0" animBg="1" autoUpdateAnimBg="0"/>
      <p:bldP spid="9" grpId="0" autoUpdateAnimBg="0"/>
      <p:bldP spid="1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2</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第五章 狭义相对论</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2020/4/10</a:t>
            </a:fld>
            <a:endParaRPr lang="zh-CN" altLang="en-US"/>
          </a:p>
        </p:txBody>
      </p:sp>
    </p:spTree>
    <p:extLst>
      <p:ext uri="{BB962C8B-B14F-4D97-AF65-F5344CB8AC3E}">
        <p14:creationId xmlns:p14="http://schemas.microsoft.com/office/powerpoint/2010/main" val="84590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633301A-AF06-4FCF-93C0-54B9E8E06DC3}"/>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AD05C7B-D150-4B16-AFCF-8AFABC7245E0}"/>
              </a:ext>
            </a:extLst>
          </p:cNvPr>
          <p:cNvSpPr>
            <a:spLocks noGrp="1"/>
          </p:cNvSpPr>
          <p:nvPr>
            <p:ph type="sldNum" sz="quarter" idx="12"/>
          </p:nvPr>
        </p:nvSpPr>
        <p:spPr/>
        <p:txBody>
          <a:bodyPr/>
          <a:lstStyle/>
          <a:p>
            <a:fld id="{0E81DA72-FED3-491C-8B54-9DCADA948234}" type="slidenum">
              <a:rPr lang="zh-CN" altLang="en-US" smtClean="0"/>
              <a:t>20</a:t>
            </a:fld>
            <a:endParaRPr lang="zh-CN" altLang="en-US"/>
          </a:p>
        </p:txBody>
      </p:sp>
      <p:sp>
        <p:nvSpPr>
          <p:cNvPr id="5" name="Text Box 6">
            <a:extLst>
              <a:ext uri="{FF2B5EF4-FFF2-40B4-BE49-F238E27FC236}">
                <a16:creationId xmlns:a16="http://schemas.microsoft.com/office/drawing/2014/main" id="{781BD1FA-BA90-43FB-9BBC-B8D19137A6C1}"/>
              </a:ext>
            </a:extLst>
          </p:cNvPr>
          <p:cNvSpPr txBox="1">
            <a:spLocks noChangeArrowheads="1"/>
          </p:cNvSpPr>
          <p:nvPr/>
        </p:nvSpPr>
        <p:spPr bwMode="auto">
          <a:xfrm>
            <a:off x="751442" y="1123524"/>
            <a:ext cx="79547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根据相对性原理，动量应有相同的表达形式：</a:t>
            </a:r>
          </a:p>
        </p:txBody>
      </p:sp>
      <p:graphicFrame>
        <p:nvGraphicFramePr>
          <p:cNvPr id="6" name="Object 7">
            <a:extLst>
              <a:ext uri="{FF2B5EF4-FFF2-40B4-BE49-F238E27FC236}">
                <a16:creationId xmlns:a16="http://schemas.microsoft.com/office/drawing/2014/main" id="{9FF576BD-DD81-45C7-95C1-11500229BE21}"/>
              </a:ext>
            </a:extLst>
          </p:cNvPr>
          <p:cNvGraphicFramePr>
            <a:graphicFrameLocks noChangeAspect="1"/>
          </p:cNvGraphicFramePr>
          <p:nvPr>
            <p:extLst>
              <p:ext uri="{D42A27DB-BD31-4B8C-83A1-F6EECF244321}">
                <p14:modId xmlns:p14="http://schemas.microsoft.com/office/powerpoint/2010/main" val="3815296768"/>
              </p:ext>
            </p:extLst>
          </p:nvPr>
        </p:nvGraphicFramePr>
        <p:xfrm>
          <a:off x="2195513" y="3078163"/>
          <a:ext cx="4256087" cy="1016000"/>
        </p:xfrm>
        <a:graphic>
          <a:graphicData uri="http://schemas.openxmlformats.org/presentationml/2006/ole">
            <mc:AlternateContent xmlns:mc="http://schemas.openxmlformats.org/markup-compatibility/2006">
              <mc:Choice xmlns:v="urn:schemas-microsoft-com:vml" Requires="v">
                <p:oleObj spid="_x0000_s7386" name="Equation" r:id="rId3" imgW="1917360" imgH="457200" progId="Equation.DSMT4">
                  <p:embed/>
                </p:oleObj>
              </mc:Choice>
              <mc:Fallback>
                <p:oleObj name="Equation" r:id="rId3" imgW="1917360" imgH="457200" progId="Equation.DSMT4">
                  <p:embed/>
                  <p:pic>
                    <p:nvPicPr>
                      <p:cNvPr id="191495" name="Object 7"/>
                      <p:cNvPicPr>
                        <a:picLocks noChangeAspect="1" noChangeArrowheads="1"/>
                      </p:cNvPicPr>
                      <p:nvPr/>
                    </p:nvPicPr>
                    <p:blipFill>
                      <a:blip r:embed="rId4"/>
                      <a:srcRect/>
                      <a:stretch>
                        <a:fillRect/>
                      </a:stretch>
                    </p:blipFill>
                    <p:spPr bwMode="auto">
                      <a:xfrm>
                        <a:off x="2195513" y="3078163"/>
                        <a:ext cx="4256087" cy="10160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8">
            <a:extLst>
              <a:ext uri="{FF2B5EF4-FFF2-40B4-BE49-F238E27FC236}">
                <a16:creationId xmlns:a16="http://schemas.microsoft.com/office/drawing/2014/main" id="{B0A6C4AF-EEE5-44E1-9757-BF266F03A0B2}"/>
              </a:ext>
            </a:extLst>
          </p:cNvPr>
          <p:cNvGraphicFramePr>
            <a:graphicFrameLocks noChangeAspect="1"/>
          </p:cNvGraphicFramePr>
          <p:nvPr>
            <p:extLst>
              <p:ext uri="{D42A27DB-BD31-4B8C-83A1-F6EECF244321}">
                <p14:modId xmlns:p14="http://schemas.microsoft.com/office/powerpoint/2010/main" val="383889893"/>
              </p:ext>
            </p:extLst>
          </p:nvPr>
        </p:nvGraphicFramePr>
        <p:xfrm>
          <a:off x="1814824" y="5057971"/>
          <a:ext cx="2508689" cy="873526"/>
        </p:xfrm>
        <a:graphic>
          <a:graphicData uri="http://schemas.openxmlformats.org/presentationml/2006/ole">
            <mc:AlternateContent xmlns:mc="http://schemas.openxmlformats.org/markup-compatibility/2006">
              <mc:Choice xmlns:v="urn:schemas-microsoft-com:vml" Requires="v">
                <p:oleObj spid="_x0000_s7387" name="Equation" r:id="rId5" imgW="1130040" imgH="393480" progId="Equation.DSMT4">
                  <p:embed/>
                </p:oleObj>
              </mc:Choice>
              <mc:Fallback>
                <p:oleObj name="Equation" r:id="rId5" imgW="1130040" imgH="393480" progId="Equation.DSMT4">
                  <p:embed/>
                  <p:pic>
                    <p:nvPicPr>
                      <p:cNvPr id="191496" name="Object 8"/>
                      <p:cNvPicPr>
                        <a:picLocks noChangeAspect="1" noChangeArrowheads="1"/>
                      </p:cNvPicPr>
                      <p:nvPr/>
                    </p:nvPicPr>
                    <p:blipFill>
                      <a:blip r:embed="rId6"/>
                      <a:srcRect/>
                      <a:stretch>
                        <a:fillRect/>
                      </a:stretch>
                    </p:blipFill>
                    <p:spPr bwMode="auto">
                      <a:xfrm>
                        <a:off x="1814824" y="5057971"/>
                        <a:ext cx="2508689" cy="873526"/>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9">
            <a:extLst>
              <a:ext uri="{FF2B5EF4-FFF2-40B4-BE49-F238E27FC236}">
                <a16:creationId xmlns:a16="http://schemas.microsoft.com/office/drawing/2014/main" id="{ABAFD6C6-1D8E-4421-A211-4D66387D01D1}"/>
              </a:ext>
            </a:extLst>
          </p:cNvPr>
          <p:cNvSpPr txBox="1">
            <a:spLocks noChangeArrowheads="1"/>
          </p:cNvSpPr>
          <p:nvPr/>
        </p:nvSpPr>
        <p:spPr bwMode="auto">
          <a:xfrm>
            <a:off x="4896947" y="5233124"/>
            <a:ext cx="3352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质量随速度变化</a:t>
            </a:r>
          </a:p>
        </p:txBody>
      </p:sp>
      <p:sp>
        <p:nvSpPr>
          <p:cNvPr id="9" name="Text Box 10">
            <a:extLst>
              <a:ext uri="{FF2B5EF4-FFF2-40B4-BE49-F238E27FC236}">
                <a16:creationId xmlns:a16="http://schemas.microsoft.com/office/drawing/2014/main" id="{61624C9D-B501-45DB-8D6B-39576D59F4EF}"/>
              </a:ext>
            </a:extLst>
          </p:cNvPr>
          <p:cNvSpPr txBox="1">
            <a:spLocks noChangeArrowheads="1"/>
          </p:cNvSpPr>
          <p:nvPr/>
        </p:nvSpPr>
        <p:spPr bwMode="auto">
          <a:xfrm>
            <a:off x="4423121" y="5809626"/>
            <a:ext cx="4283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低速时才回到牛顿定律！</a:t>
            </a:r>
          </a:p>
        </p:txBody>
      </p:sp>
      <p:sp>
        <p:nvSpPr>
          <p:cNvPr id="10" name="Text Box 11">
            <a:extLst>
              <a:ext uri="{FF2B5EF4-FFF2-40B4-BE49-F238E27FC236}">
                <a16:creationId xmlns:a16="http://schemas.microsoft.com/office/drawing/2014/main" id="{3E7F3A57-2A50-425C-9B69-C7788207AD0E}"/>
              </a:ext>
            </a:extLst>
          </p:cNvPr>
          <p:cNvSpPr txBox="1">
            <a:spLocks noChangeArrowheads="1"/>
          </p:cNvSpPr>
          <p:nvPr/>
        </p:nvSpPr>
        <p:spPr bwMode="auto">
          <a:xfrm>
            <a:off x="751442" y="2288255"/>
            <a:ext cx="45640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所以</a:t>
            </a:r>
            <a:r>
              <a:rPr kumimoji="1" lang="zh-CN" altLang="en-US" sz="2800" b="1" dirty="0">
                <a:solidFill>
                  <a:srgbClr val="0000FF"/>
                </a:solidFill>
                <a:latin typeface="华文楷体" panose="02010600040101010101" pitchFamily="2" charset="-122"/>
                <a:ea typeface="华文楷体" panose="02010600040101010101" pitchFamily="2" charset="-122"/>
              </a:rPr>
              <a:t>相对论动量</a:t>
            </a:r>
            <a:r>
              <a:rPr kumimoji="1" lang="zh-CN" altLang="en-US" sz="2800" b="1" dirty="0">
                <a:latin typeface="华文楷体" panose="02010600040101010101" pitchFamily="2" charset="-122"/>
                <a:ea typeface="华文楷体" panose="02010600040101010101" pitchFamily="2" charset="-122"/>
              </a:rPr>
              <a:t>可表示为：</a:t>
            </a:r>
          </a:p>
        </p:txBody>
      </p:sp>
      <p:sp>
        <p:nvSpPr>
          <p:cNvPr id="11" name="Text Box 12">
            <a:extLst>
              <a:ext uri="{FF2B5EF4-FFF2-40B4-BE49-F238E27FC236}">
                <a16:creationId xmlns:a16="http://schemas.microsoft.com/office/drawing/2014/main" id="{7962EA52-B0E0-4473-8F9C-BCFF1A536623}"/>
              </a:ext>
            </a:extLst>
          </p:cNvPr>
          <p:cNvSpPr txBox="1">
            <a:spLocks noChangeArrowheads="1"/>
          </p:cNvSpPr>
          <p:nvPr/>
        </p:nvSpPr>
        <p:spPr bwMode="auto">
          <a:xfrm>
            <a:off x="753174" y="4450557"/>
            <a:ext cx="8077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在相对论力学中仍用动量变化率定义质点受的力：</a:t>
            </a:r>
          </a:p>
        </p:txBody>
      </p:sp>
      <p:graphicFrame>
        <p:nvGraphicFramePr>
          <p:cNvPr id="12" name="Object 15">
            <a:extLst>
              <a:ext uri="{FF2B5EF4-FFF2-40B4-BE49-F238E27FC236}">
                <a16:creationId xmlns:a16="http://schemas.microsoft.com/office/drawing/2014/main" id="{AE832041-F921-43A6-9220-E3FF8D7C5F3F}"/>
              </a:ext>
            </a:extLst>
          </p:cNvPr>
          <p:cNvGraphicFramePr>
            <a:graphicFrameLocks noChangeAspect="1"/>
          </p:cNvGraphicFramePr>
          <p:nvPr>
            <p:extLst>
              <p:ext uri="{D42A27DB-BD31-4B8C-83A1-F6EECF244321}">
                <p14:modId xmlns:p14="http://schemas.microsoft.com/office/powerpoint/2010/main" val="1385249885"/>
              </p:ext>
            </p:extLst>
          </p:nvPr>
        </p:nvGraphicFramePr>
        <p:xfrm>
          <a:off x="3322320" y="1733879"/>
          <a:ext cx="1127671" cy="450749"/>
        </p:xfrm>
        <a:graphic>
          <a:graphicData uri="http://schemas.openxmlformats.org/presentationml/2006/ole">
            <mc:AlternateContent xmlns:mc="http://schemas.openxmlformats.org/markup-compatibility/2006">
              <mc:Choice xmlns:v="urn:schemas-microsoft-com:vml" Requires="v">
                <p:oleObj spid="_x0000_s7388" name="Equation" r:id="rId7" imgW="507960" imgH="203040" progId="Equation.DSMT4">
                  <p:embed/>
                </p:oleObj>
              </mc:Choice>
              <mc:Fallback>
                <p:oleObj name="Equation" r:id="rId7" imgW="507960" imgH="203040" progId="Equation.DSMT4">
                  <p:embed/>
                  <p:pic>
                    <p:nvPicPr>
                      <p:cNvPr id="191503" name="Object 15"/>
                      <p:cNvPicPr>
                        <a:picLocks noChangeAspect="1" noChangeArrowheads="1"/>
                      </p:cNvPicPr>
                      <p:nvPr/>
                    </p:nvPicPr>
                    <p:blipFill>
                      <a:blip r:embed="rId8"/>
                      <a:srcRect/>
                      <a:stretch>
                        <a:fillRect/>
                      </a:stretch>
                    </p:blipFill>
                    <p:spPr bwMode="auto">
                      <a:xfrm>
                        <a:off x="3322320" y="1733879"/>
                        <a:ext cx="1127671" cy="4507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矩形 12">
            <a:extLst>
              <a:ext uri="{FF2B5EF4-FFF2-40B4-BE49-F238E27FC236}">
                <a16:creationId xmlns:a16="http://schemas.microsoft.com/office/drawing/2014/main" id="{0AFD53F8-A8CB-4D3D-829D-B3FECAE48580}"/>
              </a:ext>
            </a:extLst>
          </p:cNvPr>
          <p:cNvSpPr/>
          <p:nvPr/>
        </p:nvSpPr>
        <p:spPr>
          <a:xfrm>
            <a:off x="449540" y="342275"/>
            <a:ext cx="2236510" cy="584775"/>
          </a:xfrm>
          <a:prstGeom prst="rect">
            <a:avLst/>
          </a:prstGeom>
        </p:spPr>
        <p:txBody>
          <a:bodyPr wrap="none">
            <a:spAutoFit/>
          </a:bodyPr>
          <a:lstStyle/>
          <a:p>
            <a:r>
              <a:rPr kumimoji="1" lang="zh-CN" altLang="en-US" sz="3200" b="1" dirty="0">
                <a:solidFill>
                  <a:srgbClr val="9900CC"/>
                </a:solidFill>
                <a:latin typeface="华文楷体" panose="02010600040101010101" pitchFamily="2" charset="-122"/>
                <a:ea typeface="华文楷体" panose="02010600040101010101" pitchFamily="2" charset="-122"/>
              </a:rPr>
              <a:t>相对论动量</a:t>
            </a:r>
            <a:endParaRPr lang="zh-CN" altLang="en-US" sz="3200"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32252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strVal val="2/3*#ppt_w"/>
                                          </p:val>
                                        </p:tav>
                                        <p:tav tm="100000">
                                          <p:val>
                                            <p:strVal val="#ppt_w"/>
                                          </p:val>
                                        </p:tav>
                                      </p:tavLst>
                                    </p:anim>
                                    <p:anim calcmode="lin" valueType="num">
                                      <p:cBhvr>
                                        <p:cTn id="38" dur="500" fill="hold"/>
                                        <p:tgtEl>
                                          <p:spTgt spid="8"/>
                                        </p:tgtEl>
                                        <p:attrNameLst>
                                          <p:attrName>ppt_h</p:attrName>
                                        </p:attrNameLst>
                                      </p:cBhvr>
                                      <p:tavLst>
                                        <p:tav tm="0">
                                          <p:val>
                                            <p:strVal val="2/3*#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288"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strVal val="4/3*#ppt_w"/>
                                          </p:val>
                                        </p:tav>
                                        <p:tav tm="100000">
                                          <p:val>
                                            <p:strVal val="#ppt_w"/>
                                          </p:val>
                                        </p:tav>
                                      </p:tavLst>
                                    </p:anim>
                                    <p:anim calcmode="lin" valueType="num">
                                      <p:cBhvr>
                                        <p:cTn id="44" dur="500" fill="hold"/>
                                        <p:tgtEl>
                                          <p:spTgt spid="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8" grpId="0" autoUpdateAnimBg="0"/>
      <p:bldP spid="9" grpId="0" autoUpdateAnimBg="0"/>
      <p:bldP spid="10" grpId="0" autoUpdateAnimBg="0"/>
      <p:bldP spid="1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4246EF-57AB-4E3A-930F-06DAF352D1FE}"/>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0B858495-F152-49F9-A3AE-C28DAADF68CC}"/>
              </a:ext>
            </a:extLst>
          </p:cNvPr>
          <p:cNvSpPr>
            <a:spLocks noGrp="1"/>
          </p:cNvSpPr>
          <p:nvPr>
            <p:ph type="sldNum" sz="quarter" idx="12"/>
          </p:nvPr>
        </p:nvSpPr>
        <p:spPr/>
        <p:txBody>
          <a:bodyPr/>
          <a:lstStyle/>
          <a:p>
            <a:fld id="{0E81DA72-FED3-491C-8B54-9DCADA948234}" type="slidenum">
              <a:rPr lang="zh-CN" altLang="en-US" smtClean="0"/>
              <a:t>21</a:t>
            </a:fld>
            <a:endParaRPr lang="zh-CN" altLang="en-US"/>
          </a:p>
        </p:txBody>
      </p:sp>
      <p:sp>
        <p:nvSpPr>
          <p:cNvPr id="5" name="Text Box 8">
            <a:extLst>
              <a:ext uri="{FF2B5EF4-FFF2-40B4-BE49-F238E27FC236}">
                <a16:creationId xmlns:a16="http://schemas.microsoft.com/office/drawing/2014/main" id="{D5FAE575-9C86-4A22-BE99-0B47EFB58770}"/>
              </a:ext>
            </a:extLst>
          </p:cNvPr>
          <p:cNvSpPr txBox="1">
            <a:spLocks noChangeArrowheads="1"/>
          </p:cNvSpPr>
          <p:nvPr/>
        </p:nvSpPr>
        <p:spPr bwMode="auto">
          <a:xfrm>
            <a:off x="415290" y="36159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5.4.2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相对论动能</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6" name="Text Box 3">
            <a:extLst>
              <a:ext uri="{FF2B5EF4-FFF2-40B4-BE49-F238E27FC236}">
                <a16:creationId xmlns:a16="http://schemas.microsoft.com/office/drawing/2014/main" id="{708BF8AA-D999-499B-AAEA-F103514E066C}"/>
              </a:ext>
            </a:extLst>
          </p:cNvPr>
          <p:cNvSpPr txBox="1">
            <a:spLocks noChangeArrowheads="1"/>
          </p:cNvSpPr>
          <p:nvPr/>
        </p:nvSpPr>
        <p:spPr bwMode="auto">
          <a:xfrm>
            <a:off x="415290" y="997375"/>
            <a:ext cx="8458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相对论力学中，力对粒子所做的功仍然等于粒子动能的增量。若用</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E</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k</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表示粒子速率为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v</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时的动能，则</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7" name="Object 0">
            <a:extLst>
              <a:ext uri="{FF2B5EF4-FFF2-40B4-BE49-F238E27FC236}">
                <a16:creationId xmlns:a16="http://schemas.microsoft.com/office/drawing/2014/main" id="{8653A362-B749-4A89-B8DF-226893F2B446}"/>
              </a:ext>
            </a:extLst>
          </p:cNvPr>
          <p:cNvGraphicFramePr>
            <a:graphicFrameLocks noChangeAspect="1"/>
          </p:cNvGraphicFramePr>
          <p:nvPr>
            <p:extLst>
              <p:ext uri="{D42A27DB-BD31-4B8C-83A1-F6EECF244321}">
                <p14:modId xmlns:p14="http://schemas.microsoft.com/office/powerpoint/2010/main" val="4039655119"/>
              </p:ext>
            </p:extLst>
          </p:nvPr>
        </p:nvGraphicFramePr>
        <p:xfrm>
          <a:off x="1095892" y="2008057"/>
          <a:ext cx="6146800" cy="873125"/>
        </p:xfrm>
        <a:graphic>
          <a:graphicData uri="http://schemas.openxmlformats.org/presentationml/2006/ole">
            <mc:AlternateContent xmlns:mc="http://schemas.openxmlformats.org/markup-compatibility/2006">
              <mc:Choice xmlns:v="urn:schemas-microsoft-com:vml" Requires="v">
                <p:oleObj spid="_x0000_s9584" name="Equation" r:id="rId3" imgW="2768400" imgH="393480" progId="Equation.DSMT4">
                  <p:embed/>
                </p:oleObj>
              </mc:Choice>
              <mc:Fallback>
                <p:oleObj name="Equation" r:id="rId3" imgW="2768400" imgH="393480" progId="Equation.DSMT4">
                  <p:embed/>
                  <p:pic>
                    <p:nvPicPr>
                      <p:cNvPr id="257024" name="Object 0"/>
                      <p:cNvPicPr>
                        <a:picLocks noChangeAspect="1" noChangeArrowheads="1"/>
                      </p:cNvPicPr>
                      <p:nvPr/>
                    </p:nvPicPr>
                    <p:blipFill>
                      <a:blip r:embed="rId4"/>
                      <a:srcRect/>
                      <a:stretch>
                        <a:fillRect/>
                      </a:stretch>
                    </p:blipFill>
                    <p:spPr bwMode="auto">
                      <a:xfrm>
                        <a:off x="1095892" y="2008057"/>
                        <a:ext cx="6146800" cy="8731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
            <a:extLst>
              <a:ext uri="{FF2B5EF4-FFF2-40B4-BE49-F238E27FC236}">
                <a16:creationId xmlns:a16="http://schemas.microsoft.com/office/drawing/2014/main" id="{5C63625C-AEA9-4DD3-806B-B14E04EB0584}"/>
              </a:ext>
            </a:extLst>
          </p:cNvPr>
          <p:cNvGraphicFramePr>
            <a:graphicFrameLocks noChangeAspect="1"/>
          </p:cNvGraphicFramePr>
          <p:nvPr>
            <p:extLst>
              <p:ext uri="{D42A27DB-BD31-4B8C-83A1-F6EECF244321}">
                <p14:modId xmlns:p14="http://schemas.microsoft.com/office/powerpoint/2010/main" val="2891138361"/>
              </p:ext>
            </p:extLst>
          </p:nvPr>
        </p:nvGraphicFramePr>
        <p:xfrm>
          <a:off x="1165225" y="2938463"/>
          <a:ext cx="5018088" cy="873125"/>
        </p:xfrm>
        <a:graphic>
          <a:graphicData uri="http://schemas.openxmlformats.org/presentationml/2006/ole">
            <mc:AlternateContent xmlns:mc="http://schemas.openxmlformats.org/markup-compatibility/2006">
              <mc:Choice xmlns:v="urn:schemas-microsoft-com:vml" Requires="v">
                <p:oleObj spid="_x0000_s9585" name="Equation" r:id="rId5" imgW="2260440" imgH="393480" progId="Equation.DSMT4">
                  <p:embed/>
                </p:oleObj>
              </mc:Choice>
              <mc:Fallback>
                <p:oleObj name="Equation" r:id="rId5" imgW="2260440" imgH="393480" progId="Equation.DSMT4">
                  <p:embed/>
                  <p:pic>
                    <p:nvPicPr>
                      <p:cNvPr id="257025" name="Object 1"/>
                      <p:cNvPicPr>
                        <a:picLocks noChangeAspect="1" noChangeArrowheads="1"/>
                      </p:cNvPicPr>
                      <p:nvPr/>
                    </p:nvPicPr>
                    <p:blipFill>
                      <a:blip r:embed="rId6"/>
                      <a:srcRect/>
                      <a:stretch>
                        <a:fillRect/>
                      </a:stretch>
                    </p:blipFill>
                    <p:spPr bwMode="auto">
                      <a:xfrm>
                        <a:off x="1165225" y="2938463"/>
                        <a:ext cx="5018088" cy="87312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2">
            <a:extLst>
              <a:ext uri="{FF2B5EF4-FFF2-40B4-BE49-F238E27FC236}">
                <a16:creationId xmlns:a16="http://schemas.microsoft.com/office/drawing/2014/main" id="{EA39F799-66CF-4D9B-91E0-985F897FFE6E}"/>
              </a:ext>
            </a:extLst>
          </p:cNvPr>
          <p:cNvGraphicFramePr>
            <a:graphicFrameLocks noChangeAspect="1"/>
          </p:cNvGraphicFramePr>
          <p:nvPr>
            <p:extLst>
              <p:ext uri="{D42A27DB-BD31-4B8C-83A1-F6EECF244321}">
                <p14:modId xmlns:p14="http://schemas.microsoft.com/office/powerpoint/2010/main" val="3464848625"/>
              </p:ext>
            </p:extLst>
          </p:nvPr>
        </p:nvGraphicFramePr>
        <p:xfrm>
          <a:off x="1095892" y="3930293"/>
          <a:ext cx="2424113" cy="1014412"/>
        </p:xfrm>
        <a:graphic>
          <a:graphicData uri="http://schemas.openxmlformats.org/presentationml/2006/ole">
            <mc:AlternateContent xmlns:mc="http://schemas.openxmlformats.org/markup-compatibility/2006">
              <mc:Choice xmlns:v="urn:schemas-microsoft-com:vml" Requires="v">
                <p:oleObj spid="_x0000_s9586" name="Equation" r:id="rId7" imgW="1091880" imgH="457200" progId="Equation.DSMT4">
                  <p:embed/>
                </p:oleObj>
              </mc:Choice>
              <mc:Fallback>
                <p:oleObj name="Equation" r:id="rId7" imgW="1091880" imgH="457200" progId="Equation.DSMT4">
                  <p:embed/>
                  <p:pic>
                    <p:nvPicPr>
                      <p:cNvPr id="257026" name="Object 2"/>
                      <p:cNvPicPr>
                        <a:picLocks noChangeAspect="1" noChangeArrowheads="1"/>
                      </p:cNvPicPr>
                      <p:nvPr/>
                    </p:nvPicPr>
                    <p:blipFill>
                      <a:blip r:embed="rId8"/>
                      <a:srcRect/>
                      <a:stretch>
                        <a:fillRect/>
                      </a:stretch>
                    </p:blipFill>
                    <p:spPr bwMode="auto">
                      <a:xfrm>
                        <a:off x="1095892" y="3930293"/>
                        <a:ext cx="2424113" cy="101441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3">
            <a:extLst>
              <a:ext uri="{FF2B5EF4-FFF2-40B4-BE49-F238E27FC236}">
                <a16:creationId xmlns:a16="http://schemas.microsoft.com/office/drawing/2014/main" id="{BAF100C1-2133-4C1B-BEB9-289B0DAED95D}"/>
              </a:ext>
            </a:extLst>
          </p:cNvPr>
          <p:cNvGraphicFramePr>
            <a:graphicFrameLocks noChangeAspect="1"/>
          </p:cNvGraphicFramePr>
          <p:nvPr>
            <p:extLst>
              <p:ext uri="{D42A27DB-BD31-4B8C-83A1-F6EECF244321}">
                <p14:modId xmlns:p14="http://schemas.microsoft.com/office/powerpoint/2010/main" val="2027972430"/>
              </p:ext>
            </p:extLst>
          </p:nvPr>
        </p:nvGraphicFramePr>
        <p:xfrm>
          <a:off x="4257675" y="3976819"/>
          <a:ext cx="2538413" cy="930275"/>
        </p:xfrm>
        <a:graphic>
          <a:graphicData uri="http://schemas.openxmlformats.org/presentationml/2006/ole">
            <mc:AlternateContent xmlns:mc="http://schemas.openxmlformats.org/markup-compatibility/2006">
              <mc:Choice xmlns:v="urn:schemas-microsoft-com:vml" Requires="v">
                <p:oleObj spid="_x0000_s9587" name="Equation" r:id="rId9" imgW="1143000" imgH="419040" progId="Equation.DSMT4">
                  <p:embed/>
                </p:oleObj>
              </mc:Choice>
              <mc:Fallback>
                <p:oleObj name="Equation" r:id="rId9" imgW="1143000" imgH="419040" progId="Equation.DSMT4">
                  <p:embed/>
                  <p:pic>
                    <p:nvPicPr>
                      <p:cNvPr id="257027" name="Object 3"/>
                      <p:cNvPicPr>
                        <a:picLocks noChangeAspect="1" noChangeArrowheads="1"/>
                      </p:cNvPicPr>
                      <p:nvPr/>
                    </p:nvPicPr>
                    <p:blipFill>
                      <a:blip r:embed="rId10"/>
                      <a:srcRect/>
                      <a:stretch>
                        <a:fillRect/>
                      </a:stretch>
                    </p:blipFill>
                    <p:spPr bwMode="auto">
                      <a:xfrm>
                        <a:off x="4257675" y="3976819"/>
                        <a:ext cx="2538413" cy="9302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4">
            <a:extLst>
              <a:ext uri="{FF2B5EF4-FFF2-40B4-BE49-F238E27FC236}">
                <a16:creationId xmlns:a16="http://schemas.microsoft.com/office/drawing/2014/main" id="{ABA763E7-9691-44D3-8542-12FDA6F671CF}"/>
              </a:ext>
            </a:extLst>
          </p:cNvPr>
          <p:cNvGraphicFramePr>
            <a:graphicFrameLocks noChangeAspect="1"/>
          </p:cNvGraphicFramePr>
          <p:nvPr>
            <p:extLst>
              <p:ext uri="{D42A27DB-BD31-4B8C-83A1-F6EECF244321}">
                <p14:modId xmlns:p14="http://schemas.microsoft.com/office/powerpoint/2010/main" val="3310475937"/>
              </p:ext>
            </p:extLst>
          </p:nvPr>
        </p:nvGraphicFramePr>
        <p:xfrm>
          <a:off x="2393248" y="5152119"/>
          <a:ext cx="2818778" cy="535464"/>
        </p:xfrm>
        <a:graphic>
          <a:graphicData uri="http://schemas.openxmlformats.org/presentationml/2006/ole">
            <mc:AlternateContent xmlns:mc="http://schemas.openxmlformats.org/markup-compatibility/2006">
              <mc:Choice xmlns:v="urn:schemas-microsoft-com:vml" Requires="v">
                <p:oleObj spid="_x0000_s9588" name="Equation" r:id="rId11" imgW="1269720" imgH="241200" progId="Equation.DSMT4">
                  <p:embed/>
                </p:oleObj>
              </mc:Choice>
              <mc:Fallback>
                <p:oleObj name="Equation" r:id="rId11" imgW="1269720" imgH="241200" progId="Equation.DSMT4">
                  <p:embed/>
                  <p:pic>
                    <p:nvPicPr>
                      <p:cNvPr id="257028" name="Object 4"/>
                      <p:cNvPicPr>
                        <a:picLocks noChangeAspect="1" noChangeArrowheads="1"/>
                      </p:cNvPicPr>
                      <p:nvPr/>
                    </p:nvPicPr>
                    <p:blipFill>
                      <a:blip r:embed="rId12"/>
                      <a:srcRect/>
                      <a:stretch>
                        <a:fillRect/>
                      </a:stretch>
                    </p:blipFill>
                    <p:spPr bwMode="auto">
                      <a:xfrm>
                        <a:off x="2393248" y="5152119"/>
                        <a:ext cx="2818778" cy="535464"/>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5">
            <a:extLst>
              <a:ext uri="{FF2B5EF4-FFF2-40B4-BE49-F238E27FC236}">
                <a16:creationId xmlns:a16="http://schemas.microsoft.com/office/drawing/2014/main" id="{9A2ADF3A-26CA-43BC-ACD2-7A7A824A786E}"/>
              </a:ext>
            </a:extLst>
          </p:cNvPr>
          <p:cNvGraphicFramePr>
            <a:graphicFrameLocks noChangeAspect="1"/>
          </p:cNvGraphicFramePr>
          <p:nvPr>
            <p:extLst>
              <p:ext uri="{D42A27DB-BD31-4B8C-83A1-F6EECF244321}">
                <p14:modId xmlns:p14="http://schemas.microsoft.com/office/powerpoint/2010/main" val="1162465482"/>
              </p:ext>
            </p:extLst>
          </p:nvPr>
        </p:nvGraphicFramePr>
        <p:xfrm>
          <a:off x="2562225" y="5861050"/>
          <a:ext cx="2479675" cy="534988"/>
        </p:xfrm>
        <a:graphic>
          <a:graphicData uri="http://schemas.openxmlformats.org/presentationml/2006/ole">
            <mc:AlternateContent xmlns:mc="http://schemas.openxmlformats.org/markup-compatibility/2006">
              <mc:Choice xmlns:v="urn:schemas-microsoft-com:vml" Requires="v">
                <p:oleObj spid="_x0000_s9589" name="Equation" r:id="rId13" imgW="1117440" imgH="241200" progId="Equation.DSMT4">
                  <p:embed/>
                </p:oleObj>
              </mc:Choice>
              <mc:Fallback>
                <p:oleObj name="Equation" r:id="rId13" imgW="1117440" imgH="241200" progId="Equation.DSMT4">
                  <p:embed/>
                  <p:pic>
                    <p:nvPicPr>
                      <p:cNvPr id="257029" name="Object 5"/>
                      <p:cNvPicPr>
                        <a:picLocks noChangeAspect="1" noChangeArrowheads="1"/>
                      </p:cNvPicPr>
                      <p:nvPr/>
                    </p:nvPicPr>
                    <p:blipFill>
                      <a:blip r:embed="rId14"/>
                      <a:srcRect/>
                      <a:stretch>
                        <a:fillRect/>
                      </a:stretch>
                    </p:blipFill>
                    <p:spPr bwMode="auto">
                      <a:xfrm>
                        <a:off x="2562225" y="5861050"/>
                        <a:ext cx="2479675" cy="53498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5672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22</a:t>
            </a:fld>
            <a:endParaRPr lang="zh-CN" altLang="en-US"/>
          </a:p>
        </p:txBody>
      </p:sp>
      <p:graphicFrame>
        <p:nvGraphicFramePr>
          <p:cNvPr id="4" name="Object 2">
            <a:extLst>
              <a:ext uri="{FF2B5EF4-FFF2-40B4-BE49-F238E27FC236}">
                <a16:creationId xmlns:a16="http://schemas.microsoft.com/office/drawing/2014/main" id="{29F7B08B-1CEB-47D6-9F83-463562932D9B}"/>
              </a:ext>
            </a:extLst>
          </p:cNvPr>
          <p:cNvGraphicFramePr>
            <a:graphicFrameLocks noChangeAspect="1"/>
          </p:cNvGraphicFramePr>
          <p:nvPr>
            <p:extLst>
              <p:ext uri="{D42A27DB-BD31-4B8C-83A1-F6EECF244321}">
                <p14:modId xmlns:p14="http://schemas.microsoft.com/office/powerpoint/2010/main" val="808409652"/>
              </p:ext>
            </p:extLst>
          </p:nvPr>
        </p:nvGraphicFramePr>
        <p:xfrm>
          <a:off x="1158950" y="987767"/>
          <a:ext cx="2565432" cy="507492"/>
        </p:xfrm>
        <a:graphic>
          <a:graphicData uri="http://schemas.openxmlformats.org/presentationml/2006/ole">
            <mc:AlternateContent xmlns:mc="http://schemas.openxmlformats.org/markup-compatibility/2006">
              <mc:Choice xmlns:v="urn:schemas-microsoft-com:vml" Requires="v">
                <p:oleObj spid="_x0000_s10598" name="Equation" r:id="rId3" imgW="1155600" imgH="228600" progId="Equation.DSMT4">
                  <p:embed/>
                </p:oleObj>
              </mc:Choice>
              <mc:Fallback>
                <p:oleObj name="Equation" r:id="rId3" imgW="1155600" imgH="228600" progId="Equation.DSMT4">
                  <p:embed/>
                  <p:pic>
                    <p:nvPicPr>
                      <p:cNvPr id="193538" name="Object 2"/>
                      <p:cNvPicPr>
                        <a:picLocks noChangeAspect="1" noChangeArrowheads="1"/>
                      </p:cNvPicPr>
                      <p:nvPr/>
                    </p:nvPicPr>
                    <p:blipFill>
                      <a:blip r:embed="rId4"/>
                      <a:srcRect/>
                      <a:stretch>
                        <a:fillRect/>
                      </a:stretch>
                    </p:blipFill>
                    <p:spPr bwMode="auto">
                      <a:xfrm>
                        <a:off x="1158950" y="987767"/>
                        <a:ext cx="2565432" cy="50749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3">
            <a:extLst>
              <a:ext uri="{FF2B5EF4-FFF2-40B4-BE49-F238E27FC236}">
                <a16:creationId xmlns:a16="http://schemas.microsoft.com/office/drawing/2014/main" id="{DA869896-4E58-4486-869C-7D73DC465427}"/>
              </a:ext>
            </a:extLst>
          </p:cNvPr>
          <p:cNvGraphicFramePr>
            <a:graphicFrameLocks noChangeAspect="1"/>
          </p:cNvGraphicFramePr>
          <p:nvPr>
            <p:extLst>
              <p:ext uri="{D42A27DB-BD31-4B8C-83A1-F6EECF244321}">
                <p14:modId xmlns:p14="http://schemas.microsoft.com/office/powerpoint/2010/main" val="1092782395"/>
              </p:ext>
            </p:extLst>
          </p:nvPr>
        </p:nvGraphicFramePr>
        <p:xfrm>
          <a:off x="4236932" y="982717"/>
          <a:ext cx="2365375" cy="506413"/>
        </p:xfrm>
        <a:graphic>
          <a:graphicData uri="http://schemas.openxmlformats.org/presentationml/2006/ole">
            <mc:AlternateContent xmlns:mc="http://schemas.openxmlformats.org/markup-compatibility/2006">
              <mc:Choice xmlns:v="urn:schemas-microsoft-com:vml" Requires="v">
                <p:oleObj spid="_x0000_s10599" name="Equation" r:id="rId5" imgW="1066680" imgH="228600" progId="Equation.DSMT4">
                  <p:embed/>
                </p:oleObj>
              </mc:Choice>
              <mc:Fallback>
                <p:oleObj name="Equation" r:id="rId5" imgW="1066680" imgH="228600" progId="Equation.DSMT4">
                  <p:embed/>
                  <p:pic>
                    <p:nvPicPr>
                      <p:cNvPr id="193539" name="Object 3"/>
                      <p:cNvPicPr>
                        <a:picLocks noChangeAspect="1" noChangeArrowheads="1"/>
                      </p:cNvPicPr>
                      <p:nvPr/>
                    </p:nvPicPr>
                    <p:blipFill>
                      <a:blip r:embed="rId6"/>
                      <a:srcRect/>
                      <a:stretch>
                        <a:fillRect/>
                      </a:stretch>
                    </p:blipFill>
                    <p:spPr bwMode="auto">
                      <a:xfrm>
                        <a:off x="4236932" y="982717"/>
                        <a:ext cx="2365375" cy="50641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a:extLst>
              <a:ext uri="{FF2B5EF4-FFF2-40B4-BE49-F238E27FC236}">
                <a16:creationId xmlns:a16="http://schemas.microsoft.com/office/drawing/2014/main" id="{CD3DBFC5-FED2-4EDD-81B4-A8452CE29A0F}"/>
              </a:ext>
            </a:extLst>
          </p:cNvPr>
          <p:cNvGraphicFramePr>
            <a:graphicFrameLocks noChangeAspect="1"/>
          </p:cNvGraphicFramePr>
          <p:nvPr>
            <p:extLst>
              <p:ext uri="{D42A27DB-BD31-4B8C-83A1-F6EECF244321}">
                <p14:modId xmlns:p14="http://schemas.microsoft.com/office/powerpoint/2010/main" val="3065457232"/>
              </p:ext>
            </p:extLst>
          </p:nvPr>
        </p:nvGraphicFramePr>
        <p:xfrm>
          <a:off x="1567763" y="2801765"/>
          <a:ext cx="4313237" cy="788988"/>
        </p:xfrm>
        <a:graphic>
          <a:graphicData uri="http://schemas.openxmlformats.org/presentationml/2006/ole">
            <mc:AlternateContent xmlns:mc="http://schemas.openxmlformats.org/markup-compatibility/2006">
              <mc:Choice xmlns:v="urn:schemas-microsoft-com:vml" Requires="v">
                <p:oleObj spid="_x0000_s10600" name="Equation" r:id="rId7" imgW="1942920" imgH="355320" progId="Equation.DSMT4">
                  <p:embed/>
                </p:oleObj>
              </mc:Choice>
              <mc:Fallback>
                <p:oleObj name="Equation" r:id="rId7" imgW="1942920" imgH="355320" progId="Equation.DSMT4">
                  <p:embed/>
                  <p:pic>
                    <p:nvPicPr>
                      <p:cNvPr id="193540" name="Object 4"/>
                      <p:cNvPicPr>
                        <a:picLocks noChangeAspect="1" noChangeArrowheads="1"/>
                      </p:cNvPicPr>
                      <p:nvPr/>
                    </p:nvPicPr>
                    <p:blipFill>
                      <a:blip r:embed="rId8"/>
                      <a:srcRect/>
                      <a:stretch>
                        <a:fillRect/>
                      </a:stretch>
                    </p:blipFill>
                    <p:spPr bwMode="auto">
                      <a:xfrm>
                        <a:off x="1567763" y="2801765"/>
                        <a:ext cx="4313237" cy="78898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 name="Group 5">
            <a:extLst>
              <a:ext uri="{FF2B5EF4-FFF2-40B4-BE49-F238E27FC236}">
                <a16:creationId xmlns:a16="http://schemas.microsoft.com/office/drawing/2014/main" id="{C95505D9-2A51-412B-9B22-8B039B9968D5}"/>
              </a:ext>
            </a:extLst>
          </p:cNvPr>
          <p:cNvGrpSpPr>
            <a:grpSpLocks/>
          </p:cNvGrpSpPr>
          <p:nvPr/>
        </p:nvGrpSpPr>
        <p:grpSpPr bwMode="auto">
          <a:xfrm>
            <a:off x="415440" y="217000"/>
            <a:ext cx="5867400" cy="544513"/>
            <a:chOff x="336" y="192"/>
            <a:chExt cx="3696" cy="343"/>
          </a:xfrm>
        </p:grpSpPr>
        <p:sp>
          <p:nvSpPr>
            <p:cNvPr id="8" name="Text Box 6">
              <a:extLst>
                <a:ext uri="{FF2B5EF4-FFF2-40B4-BE49-F238E27FC236}">
                  <a16:creationId xmlns:a16="http://schemas.microsoft.com/office/drawing/2014/main" id="{BB0F4B13-33CE-456F-A5BC-81EC56DE35E4}"/>
                </a:ext>
              </a:extLst>
            </p:cNvPr>
            <p:cNvSpPr txBox="1">
              <a:spLocks noChangeArrowheads="1"/>
            </p:cNvSpPr>
            <p:nvPr/>
          </p:nvSpPr>
          <p:spPr bwMode="auto">
            <a:xfrm>
              <a:off x="336" y="192"/>
              <a:ext cx="369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将                             两边求微分</a:t>
              </a:r>
            </a:p>
          </p:txBody>
        </p:sp>
        <p:graphicFrame>
          <p:nvGraphicFramePr>
            <p:cNvPr id="9" name="Object 7">
              <a:extLst>
                <a:ext uri="{FF2B5EF4-FFF2-40B4-BE49-F238E27FC236}">
                  <a16:creationId xmlns:a16="http://schemas.microsoft.com/office/drawing/2014/main" id="{0C100F1C-C96D-40E7-AD63-14C50B6F2C49}"/>
                </a:ext>
              </a:extLst>
            </p:cNvPr>
            <p:cNvGraphicFramePr>
              <a:graphicFrameLocks noChangeAspect="1"/>
            </p:cNvGraphicFramePr>
            <p:nvPr>
              <p:extLst>
                <p:ext uri="{D42A27DB-BD31-4B8C-83A1-F6EECF244321}">
                  <p14:modId xmlns:p14="http://schemas.microsoft.com/office/powerpoint/2010/main" val="1054005793"/>
                </p:ext>
              </p:extLst>
            </p:nvPr>
          </p:nvGraphicFramePr>
          <p:xfrm>
            <a:off x="668" y="198"/>
            <a:ext cx="1563" cy="337"/>
          </p:xfrm>
          <a:graphic>
            <a:graphicData uri="http://schemas.openxmlformats.org/presentationml/2006/ole">
              <mc:AlternateContent xmlns:mc="http://schemas.openxmlformats.org/markup-compatibility/2006">
                <mc:Choice xmlns:v="urn:schemas-microsoft-com:vml" Requires="v">
                  <p:oleObj spid="_x0000_s10601" name="Equation" r:id="rId9" imgW="1117440" imgH="241200" progId="Equation.DSMT4">
                    <p:embed/>
                  </p:oleObj>
                </mc:Choice>
                <mc:Fallback>
                  <p:oleObj name="Equation" r:id="rId9" imgW="1117440" imgH="241200" progId="Equation.DSMT4">
                    <p:embed/>
                    <p:pic>
                      <p:nvPicPr>
                        <p:cNvPr id="17416" name="Object 7"/>
                        <p:cNvPicPr>
                          <a:picLocks noChangeAspect="1" noChangeArrowheads="1"/>
                        </p:cNvPicPr>
                        <p:nvPr/>
                      </p:nvPicPr>
                      <p:blipFill>
                        <a:blip r:embed="rId10"/>
                        <a:srcRect/>
                        <a:stretch>
                          <a:fillRect/>
                        </a:stretch>
                      </p:blipFill>
                      <p:spPr bwMode="auto">
                        <a:xfrm>
                          <a:off x="668" y="198"/>
                          <a:ext cx="1563" cy="337"/>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5" name="Text Box 13">
            <a:extLst>
              <a:ext uri="{FF2B5EF4-FFF2-40B4-BE49-F238E27FC236}">
                <a16:creationId xmlns:a16="http://schemas.microsoft.com/office/drawing/2014/main" id="{8F16D47F-B018-45A2-8737-F9BF92299D2B}"/>
              </a:ext>
            </a:extLst>
          </p:cNvPr>
          <p:cNvSpPr txBox="1">
            <a:spLocks noChangeArrowheads="1"/>
          </p:cNvSpPr>
          <p:nvPr/>
        </p:nvSpPr>
        <p:spPr bwMode="auto">
          <a:xfrm>
            <a:off x="548346" y="3697789"/>
            <a:ext cx="67516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速度为零时，动能为零，质量为静止质量。</a:t>
            </a:r>
          </a:p>
        </p:txBody>
      </p:sp>
      <p:graphicFrame>
        <p:nvGraphicFramePr>
          <p:cNvPr id="18" name="Object 16">
            <a:extLst>
              <a:ext uri="{FF2B5EF4-FFF2-40B4-BE49-F238E27FC236}">
                <a16:creationId xmlns:a16="http://schemas.microsoft.com/office/drawing/2014/main" id="{70B1DC4C-8069-4F6F-8CF0-BE4EE36C2681}"/>
              </a:ext>
            </a:extLst>
          </p:cNvPr>
          <p:cNvGraphicFramePr>
            <a:graphicFrameLocks noChangeAspect="1"/>
          </p:cNvGraphicFramePr>
          <p:nvPr>
            <p:extLst>
              <p:ext uri="{D42A27DB-BD31-4B8C-83A1-F6EECF244321}">
                <p14:modId xmlns:p14="http://schemas.microsoft.com/office/powerpoint/2010/main" val="3763002127"/>
              </p:ext>
            </p:extLst>
          </p:nvPr>
        </p:nvGraphicFramePr>
        <p:xfrm>
          <a:off x="1877348" y="1625396"/>
          <a:ext cx="3352800" cy="874712"/>
        </p:xfrm>
        <a:graphic>
          <a:graphicData uri="http://schemas.openxmlformats.org/presentationml/2006/ole">
            <mc:AlternateContent xmlns:mc="http://schemas.openxmlformats.org/markup-compatibility/2006">
              <mc:Choice xmlns:v="urn:schemas-microsoft-com:vml" Requires="v">
                <p:oleObj spid="_x0000_s10602" name="Equation" r:id="rId11" imgW="1511280" imgH="393480" progId="Equation.DSMT4">
                  <p:embed/>
                </p:oleObj>
              </mc:Choice>
              <mc:Fallback>
                <p:oleObj name="Equation" r:id="rId11" imgW="1511280" imgH="393480" progId="Equation.DSMT4">
                  <p:embed/>
                  <p:pic>
                    <p:nvPicPr>
                      <p:cNvPr id="193552" name="Object 16"/>
                      <p:cNvPicPr>
                        <a:picLocks noChangeAspect="1" noChangeArrowheads="1"/>
                      </p:cNvPicPr>
                      <p:nvPr/>
                    </p:nvPicPr>
                    <p:blipFill>
                      <a:blip r:embed="rId12"/>
                      <a:srcRect/>
                      <a:stretch>
                        <a:fillRect/>
                      </a:stretch>
                    </p:blipFill>
                    <p:spPr bwMode="auto">
                      <a:xfrm>
                        <a:off x="1877348" y="1625396"/>
                        <a:ext cx="3352800" cy="87471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Text Box 17">
            <a:extLst>
              <a:ext uri="{FF2B5EF4-FFF2-40B4-BE49-F238E27FC236}">
                <a16:creationId xmlns:a16="http://schemas.microsoft.com/office/drawing/2014/main" id="{9FF7EAAE-B37B-4D58-8347-486A17AF1EE3}"/>
              </a:ext>
            </a:extLst>
          </p:cNvPr>
          <p:cNvSpPr txBox="1">
            <a:spLocks noChangeArrowheads="1"/>
          </p:cNvSpPr>
          <p:nvPr/>
        </p:nvSpPr>
        <p:spPr bwMode="auto">
          <a:xfrm>
            <a:off x="4425685" y="4527692"/>
            <a:ext cx="3124200" cy="584775"/>
          </a:xfrm>
          <a:prstGeom prst="rect">
            <a:avLst/>
          </a:prstGeom>
          <a:noFill/>
          <a:ln>
            <a:noFill/>
          </a:ln>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32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相对论动能公式。</a:t>
            </a:r>
          </a:p>
        </p:txBody>
      </p:sp>
      <p:graphicFrame>
        <p:nvGraphicFramePr>
          <p:cNvPr id="20" name="Object 4">
            <a:extLst>
              <a:ext uri="{FF2B5EF4-FFF2-40B4-BE49-F238E27FC236}">
                <a16:creationId xmlns:a16="http://schemas.microsoft.com/office/drawing/2014/main" id="{9DE5D9F5-E620-436D-9E1A-6ABD8564AC5F}"/>
              </a:ext>
            </a:extLst>
          </p:cNvPr>
          <p:cNvGraphicFramePr>
            <a:graphicFrameLocks noChangeAspect="1"/>
          </p:cNvGraphicFramePr>
          <p:nvPr>
            <p:extLst>
              <p:ext uri="{D42A27DB-BD31-4B8C-83A1-F6EECF244321}">
                <p14:modId xmlns:p14="http://schemas.microsoft.com/office/powerpoint/2010/main" val="1101867612"/>
              </p:ext>
            </p:extLst>
          </p:nvPr>
        </p:nvGraphicFramePr>
        <p:xfrm>
          <a:off x="1429311" y="4507039"/>
          <a:ext cx="2666700" cy="603000"/>
        </p:xfrm>
        <a:graphic>
          <a:graphicData uri="http://schemas.openxmlformats.org/presentationml/2006/ole">
            <mc:AlternateContent xmlns:mc="http://schemas.openxmlformats.org/markup-compatibility/2006">
              <mc:Choice xmlns:v="urn:schemas-microsoft-com:vml" Requires="v">
                <p:oleObj spid="_x0000_s10603" name="Equation" r:id="rId13" imgW="1066680" imgH="241200" progId="Equation.DSMT4">
                  <p:embed/>
                </p:oleObj>
              </mc:Choice>
              <mc:Fallback>
                <p:oleObj name="Equation" r:id="rId13" imgW="1066680" imgH="241200" progId="Equation.DSMT4">
                  <p:embed/>
                  <p:pic>
                    <p:nvPicPr>
                      <p:cNvPr id="6" name="Object 4">
                        <a:extLst>
                          <a:ext uri="{FF2B5EF4-FFF2-40B4-BE49-F238E27FC236}">
                            <a16:creationId xmlns:a16="http://schemas.microsoft.com/office/drawing/2014/main" id="{CD3DBFC5-FED2-4EDD-81B4-A8452CE29A0F}"/>
                          </a:ext>
                        </a:extLst>
                      </p:cNvPr>
                      <p:cNvPicPr>
                        <a:picLocks noChangeAspect="1" noChangeArrowheads="1"/>
                      </p:cNvPicPr>
                      <p:nvPr/>
                    </p:nvPicPr>
                    <p:blipFill>
                      <a:blip r:embed="rId14"/>
                      <a:srcRect/>
                      <a:stretch>
                        <a:fillRect/>
                      </a:stretch>
                    </p:blipFill>
                    <p:spPr bwMode="auto">
                      <a:xfrm>
                        <a:off x="1429311" y="4507039"/>
                        <a:ext cx="2666700" cy="603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文本框 20">
            <a:extLst>
              <a:ext uri="{FF2B5EF4-FFF2-40B4-BE49-F238E27FC236}">
                <a16:creationId xmlns:a16="http://schemas.microsoft.com/office/drawing/2014/main" id="{CA0DC7C3-0BE1-4CE4-96A4-E011DE4F7FD7}"/>
              </a:ext>
            </a:extLst>
          </p:cNvPr>
          <p:cNvSpPr txBox="1"/>
          <p:nvPr/>
        </p:nvSpPr>
        <p:spPr>
          <a:xfrm>
            <a:off x="579716" y="5316229"/>
            <a:ext cx="7314432" cy="954107"/>
          </a:xfrm>
          <a:prstGeom prst="rect">
            <a:avLst/>
          </a:prstGeom>
          <a:noFill/>
        </p:spPr>
        <p:txBody>
          <a:bodyPr wrap="square" rtlCol="0">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粒子的动能等于因运动而引起的质量增量乘以光速的平方。</a:t>
            </a:r>
          </a:p>
        </p:txBody>
      </p:sp>
    </p:spTree>
    <p:extLst>
      <p:ext uri="{BB962C8B-B14F-4D97-AF65-F5344CB8AC3E}">
        <p14:creationId xmlns:p14="http://schemas.microsoft.com/office/powerpoint/2010/main" val="222559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288"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strVal val="4/3*#ppt_w"/>
                                          </p:val>
                                        </p:tav>
                                        <p:tav tm="100000">
                                          <p:val>
                                            <p:strVal val="#ppt_w"/>
                                          </p:val>
                                        </p:tav>
                                      </p:tavLst>
                                    </p:anim>
                                    <p:anim calcmode="lin" valueType="num">
                                      <p:cBhvr>
                                        <p:cTn id="33" dur="500" fill="hold"/>
                                        <p:tgtEl>
                                          <p:spTgt spid="15"/>
                                        </p:tgtEl>
                                        <p:attrNameLst>
                                          <p:attrName>ppt_h</p:attrName>
                                        </p:attrNameLst>
                                      </p:cBhvr>
                                      <p:tavLst>
                                        <p:tav tm="0">
                                          <p:val>
                                            <p:strVal val="4/3*#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288"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strVal val="4/3*#ppt_w"/>
                                          </p:val>
                                        </p:tav>
                                        <p:tav tm="100000">
                                          <p:val>
                                            <p:strVal val="#ppt_w"/>
                                          </p:val>
                                        </p:tav>
                                      </p:tavLst>
                                    </p:anim>
                                    <p:anim calcmode="lin" valueType="num">
                                      <p:cBhvr>
                                        <p:cTn id="39" dur="500" fill="hold"/>
                                        <p:tgtEl>
                                          <p:spTgt spid="19"/>
                                        </p:tgtEl>
                                        <p:attrNameLst>
                                          <p:attrName>ppt_h</p:attrName>
                                        </p:attrNameLst>
                                      </p:cBhvr>
                                      <p:tavLst>
                                        <p:tav tm="0">
                                          <p:val>
                                            <p:strVal val="4/3*#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left)">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9"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B1AA216-67CA-432D-8A9F-F647FC960D4B}"/>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1380766-BFFB-4E15-821D-9E72AF74BC06}"/>
              </a:ext>
            </a:extLst>
          </p:cNvPr>
          <p:cNvSpPr>
            <a:spLocks noGrp="1"/>
          </p:cNvSpPr>
          <p:nvPr>
            <p:ph type="sldNum" sz="quarter" idx="12"/>
          </p:nvPr>
        </p:nvSpPr>
        <p:spPr/>
        <p:txBody>
          <a:bodyPr/>
          <a:lstStyle/>
          <a:p>
            <a:fld id="{0E81DA72-FED3-491C-8B54-9DCADA948234}" type="slidenum">
              <a:rPr lang="zh-CN" altLang="en-US" smtClean="0"/>
              <a:t>23</a:t>
            </a:fld>
            <a:endParaRPr lang="zh-CN" altLang="en-US"/>
          </a:p>
        </p:txBody>
      </p:sp>
      <p:graphicFrame>
        <p:nvGraphicFramePr>
          <p:cNvPr id="4" name="Object 10">
            <a:extLst>
              <a:ext uri="{FF2B5EF4-FFF2-40B4-BE49-F238E27FC236}">
                <a16:creationId xmlns:a16="http://schemas.microsoft.com/office/drawing/2014/main" id="{BF5479A1-B8DC-4064-8E3A-5B94F47CB9F7}"/>
              </a:ext>
            </a:extLst>
          </p:cNvPr>
          <p:cNvGraphicFramePr>
            <a:graphicFrameLocks noChangeAspect="1"/>
          </p:cNvGraphicFramePr>
          <p:nvPr>
            <p:extLst>
              <p:ext uri="{D42A27DB-BD31-4B8C-83A1-F6EECF244321}">
                <p14:modId xmlns:p14="http://schemas.microsoft.com/office/powerpoint/2010/main" val="1290582152"/>
              </p:ext>
            </p:extLst>
          </p:nvPr>
        </p:nvGraphicFramePr>
        <p:xfrm>
          <a:off x="2813640" y="203901"/>
          <a:ext cx="4848746" cy="1042956"/>
        </p:xfrm>
        <a:graphic>
          <a:graphicData uri="http://schemas.openxmlformats.org/presentationml/2006/ole">
            <mc:AlternateContent xmlns:mc="http://schemas.openxmlformats.org/markup-compatibility/2006">
              <mc:Choice xmlns:v="urn:schemas-microsoft-com:vml" Requires="v">
                <p:oleObj spid="_x0000_s11526" name="Equation" r:id="rId3" imgW="2184120" imgH="469800" progId="Equation.DSMT4">
                  <p:embed/>
                </p:oleObj>
              </mc:Choice>
              <mc:Fallback>
                <p:oleObj name="Equation" r:id="rId3" imgW="2184120" imgH="469800" progId="Equation.DSMT4">
                  <p:embed/>
                  <p:pic>
                    <p:nvPicPr>
                      <p:cNvPr id="12" name="Object 10">
                        <a:extLst>
                          <a:ext uri="{FF2B5EF4-FFF2-40B4-BE49-F238E27FC236}">
                            <a16:creationId xmlns:a16="http://schemas.microsoft.com/office/drawing/2014/main" id="{6C052223-441B-4823-8B87-F61D82F0F579}"/>
                          </a:ext>
                        </a:extLst>
                      </p:cNvPr>
                      <p:cNvPicPr>
                        <a:picLocks noChangeAspect="1" noChangeArrowheads="1"/>
                      </p:cNvPicPr>
                      <p:nvPr/>
                    </p:nvPicPr>
                    <p:blipFill>
                      <a:blip r:embed="rId4"/>
                      <a:srcRect/>
                      <a:stretch>
                        <a:fillRect/>
                      </a:stretch>
                    </p:blipFill>
                    <p:spPr bwMode="auto">
                      <a:xfrm>
                        <a:off x="2813640" y="203901"/>
                        <a:ext cx="4848746" cy="1042956"/>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11">
            <a:extLst>
              <a:ext uri="{FF2B5EF4-FFF2-40B4-BE49-F238E27FC236}">
                <a16:creationId xmlns:a16="http://schemas.microsoft.com/office/drawing/2014/main" id="{CA8443BB-4637-4864-845A-E5B6F054735C}"/>
              </a:ext>
            </a:extLst>
          </p:cNvPr>
          <p:cNvSpPr txBox="1">
            <a:spLocks noChangeArrowheads="1"/>
          </p:cNvSpPr>
          <p:nvPr/>
        </p:nvSpPr>
        <p:spPr bwMode="auto">
          <a:xfrm>
            <a:off x="579511" y="449222"/>
            <a:ext cx="2234129"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当</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v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&lt;&lt;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c</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时</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6" name="Object 12">
            <a:extLst>
              <a:ext uri="{FF2B5EF4-FFF2-40B4-BE49-F238E27FC236}">
                <a16:creationId xmlns:a16="http://schemas.microsoft.com/office/drawing/2014/main" id="{76492EF6-D4B2-48E4-AF48-B9F7CAD9A3AC}"/>
              </a:ext>
            </a:extLst>
          </p:cNvPr>
          <p:cNvGraphicFramePr>
            <a:graphicFrameLocks noChangeAspect="1"/>
          </p:cNvGraphicFramePr>
          <p:nvPr>
            <p:extLst>
              <p:ext uri="{D42A27DB-BD31-4B8C-83A1-F6EECF244321}">
                <p14:modId xmlns:p14="http://schemas.microsoft.com/office/powerpoint/2010/main" val="2221319437"/>
              </p:ext>
            </p:extLst>
          </p:nvPr>
        </p:nvGraphicFramePr>
        <p:xfrm>
          <a:off x="687129" y="1354628"/>
          <a:ext cx="5075238" cy="928688"/>
        </p:xfrm>
        <a:graphic>
          <a:graphicData uri="http://schemas.openxmlformats.org/presentationml/2006/ole">
            <mc:AlternateContent xmlns:mc="http://schemas.openxmlformats.org/markup-compatibility/2006">
              <mc:Choice xmlns:v="urn:schemas-microsoft-com:vml" Requires="v">
                <p:oleObj spid="_x0000_s11527" name="Equation" r:id="rId5" imgW="2286000" imgH="419040" progId="Equation.DSMT4">
                  <p:embed/>
                </p:oleObj>
              </mc:Choice>
              <mc:Fallback>
                <p:oleObj name="Equation" r:id="rId5" imgW="2286000" imgH="419040" progId="Equation.DSMT4">
                  <p:embed/>
                  <p:pic>
                    <p:nvPicPr>
                      <p:cNvPr id="14" name="Object 12">
                        <a:extLst>
                          <a:ext uri="{FF2B5EF4-FFF2-40B4-BE49-F238E27FC236}">
                            <a16:creationId xmlns:a16="http://schemas.microsoft.com/office/drawing/2014/main" id="{0CCECEA0-1EFA-4827-B9B0-B9030FFCE76F}"/>
                          </a:ext>
                        </a:extLst>
                      </p:cNvPr>
                      <p:cNvPicPr>
                        <a:picLocks noChangeAspect="1" noChangeArrowheads="1"/>
                      </p:cNvPicPr>
                      <p:nvPr/>
                    </p:nvPicPr>
                    <p:blipFill>
                      <a:blip r:embed="rId6"/>
                      <a:srcRect/>
                      <a:stretch>
                        <a:fillRect/>
                      </a:stretch>
                    </p:blipFill>
                    <p:spPr bwMode="auto">
                      <a:xfrm>
                        <a:off x="687129" y="1354628"/>
                        <a:ext cx="5075238" cy="92868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14">
            <a:extLst>
              <a:ext uri="{FF2B5EF4-FFF2-40B4-BE49-F238E27FC236}">
                <a16:creationId xmlns:a16="http://schemas.microsoft.com/office/drawing/2014/main" id="{26236E8A-BD48-4FC2-9716-3A92912F6189}"/>
              </a:ext>
            </a:extLst>
          </p:cNvPr>
          <p:cNvSpPr txBox="1">
            <a:spLocks noChangeArrowheads="1"/>
          </p:cNvSpPr>
          <p:nvPr/>
        </p:nvSpPr>
        <p:spPr bwMode="auto">
          <a:xfrm>
            <a:off x="6179288" y="1407577"/>
            <a:ext cx="21034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牛顿力学的动能公式</a:t>
            </a:r>
          </a:p>
        </p:txBody>
      </p:sp>
      <p:sp>
        <p:nvSpPr>
          <p:cNvPr id="9" name="Text Box 3">
            <a:extLst>
              <a:ext uri="{FF2B5EF4-FFF2-40B4-BE49-F238E27FC236}">
                <a16:creationId xmlns:a16="http://schemas.microsoft.com/office/drawing/2014/main" id="{2197BA8E-4110-4245-8CF7-FF5BB29FE3E3}"/>
              </a:ext>
            </a:extLst>
          </p:cNvPr>
          <p:cNvSpPr txBox="1">
            <a:spLocks noChangeArrowheads="1"/>
          </p:cNvSpPr>
          <p:nvPr/>
        </p:nvSpPr>
        <p:spPr bwMode="auto">
          <a:xfrm>
            <a:off x="918611" y="3704256"/>
            <a:ext cx="678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可以得到粒子速率由动能表示的关系为：</a:t>
            </a:r>
          </a:p>
        </p:txBody>
      </p:sp>
      <p:graphicFrame>
        <p:nvGraphicFramePr>
          <p:cNvPr id="10" name="Object 1025">
            <a:extLst>
              <a:ext uri="{FF2B5EF4-FFF2-40B4-BE49-F238E27FC236}">
                <a16:creationId xmlns:a16="http://schemas.microsoft.com/office/drawing/2014/main" id="{1464EBE1-AD8B-4E9D-8141-52D39A6FD3A1}"/>
              </a:ext>
            </a:extLst>
          </p:cNvPr>
          <p:cNvGraphicFramePr>
            <a:graphicFrameLocks noChangeAspect="1"/>
          </p:cNvGraphicFramePr>
          <p:nvPr>
            <p:extLst>
              <p:ext uri="{D42A27DB-BD31-4B8C-83A1-F6EECF244321}">
                <p14:modId xmlns:p14="http://schemas.microsoft.com/office/powerpoint/2010/main" val="453555766"/>
              </p:ext>
            </p:extLst>
          </p:nvPr>
        </p:nvGraphicFramePr>
        <p:xfrm>
          <a:off x="2343186" y="4205065"/>
          <a:ext cx="3270326" cy="986213"/>
        </p:xfrm>
        <a:graphic>
          <a:graphicData uri="http://schemas.openxmlformats.org/presentationml/2006/ole">
            <mc:AlternateContent xmlns:mc="http://schemas.openxmlformats.org/markup-compatibility/2006">
              <mc:Choice xmlns:v="urn:schemas-microsoft-com:vml" Requires="v">
                <p:oleObj spid="_x0000_s11528" name="Equation" r:id="rId7" imgW="1473120" imgH="444240" progId="Equation.DSMT4">
                  <p:embed/>
                </p:oleObj>
              </mc:Choice>
              <mc:Fallback>
                <p:oleObj name="Equation" r:id="rId7" imgW="1473120" imgH="444240" progId="Equation.DSMT4">
                  <p:embed/>
                  <p:pic>
                    <p:nvPicPr>
                      <p:cNvPr id="258049" name="Object 1025"/>
                      <p:cNvPicPr>
                        <a:picLocks noChangeAspect="1" noChangeArrowheads="1"/>
                      </p:cNvPicPr>
                      <p:nvPr/>
                    </p:nvPicPr>
                    <p:blipFill>
                      <a:blip r:embed="rId8"/>
                      <a:srcRect/>
                      <a:stretch>
                        <a:fillRect/>
                      </a:stretch>
                    </p:blipFill>
                    <p:spPr bwMode="auto">
                      <a:xfrm>
                        <a:off x="2343186" y="4205065"/>
                        <a:ext cx="3270326" cy="986213"/>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1" name="Group 6">
            <a:extLst>
              <a:ext uri="{FF2B5EF4-FFF2-40B4-BE49-F238E27FC236}">
                <a16:creationId xmlns:a16="http://schemas.microsoft.com/office/drawing/2014/main" id="{A3A00CBC-1D50-4E7D-91E8-E9F3219262F0}"/>
              </a:ext>
            </a:extLst>
          </p:cNvPr>
          <p:cNvGrpSpPr>
            <a:grpSpLocks/>
          </p:cNvGrpSpPr>
          <p:nvPr/>
        </p:nvGrpSpPr>
        <p:grpSpPr bwMode="auto">
          <a:xfrm>
            <a:off x="918611" y="2546614"/>
            <a:ext cx="6568039" cy="1014413"/>
            <a:chOff x="480" y="24"/>
            <a:chExt cx="4017" cy="639"/>
          </a:xfrm>
        </p:grpSpPr>
        <p:sp>
          <p:nvSpPr>
            <p:cNvPr id="12" name="Text Box 7">
              <a:extLst>
                <a:ext uri="{FF2B5EF4-FFF2-40B4-BE49-F238E27FC236}">
                  <a16:creationId xmlns:a16="http://schemas.microsoft.com/office/drawing/2014/main" id="{7E404316-F421-4A5B-91C9-9D7FC9F06E4C}"/>
                </a:ext>
              </a:extLst>
            </p:cNvPr>
            <p:cNvSpPr txBox="1">
              <a:spLocks noChangeArrowheads="1"/>
            </p:cNvSpPr>
            <p:nvPr/>
          </p:nvSpPr>
          <p:spPr bwMode="auto">
            <a:xfrm>
              <a:off x="480" y="144"/>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根据：</a:t>
              </a:r>
            </a:p>
          </p:txBody>
        </p:sp>
        <p:graphicFrame>
          <p:nvGraphicFramePr>
            <p:cNvPr id="13" name="Object 1026">
              <a:extLst>
                <a:ext uri="{FF2B5EF4-FFF2-40B4-BE49-F238E27FC236}">
                  <a16:creationId xmlns:a16="http://schemas.microsoft.com/office/drawing/2014/main" id="{6610E5F9-5F4F-4F58-AEFD-1C7E071C72EB}"/>
                </a:ext>
              </a:extLst>
            </p:cNvPr>
            <p:cNvGraphicFramePr>
              <a:graphicFrameLocks noChangeAspect="1"/>
            </p:cNvGraphicFramePr>
            <p:nvPr>
              <p:extLst>
                <p:ext uri="{D42A27DB-BD31-4B8C-83A1-F6EECF244321}">
                  <p14:modId xmlns:p14="http://schemas.microsoft.com/office/powerpoint/2010/main" val="1352163792"/>
                </p:ext>
              </p:extLst>
            </p:nvPr>
          </p:nvGraphicFramePr>
          <p:xfrm>
            <a:off x="1152" y="24"/>
            <a:ext cx="3345" cy="639"/>
          </p:xfrm>
          <a:graphic>
            <a:graphicData uri="http://schemas.openxmlformats.org/presentationml/2006/ole">
              <mc:AlternateContent xmlns:mc="http://schemas.openxmlformats.org/markup-compatibility/2006">
                <mc:Choice xmlns:v="urn:schemas-microsoft-com:vml" Requires="v">
                  <p:oleObj spid="_x0000_s11529" name="Equation" r:id="rId9" imgW="2463480" imgH="457200" progId="Equation.DSMT4">
                    <p:embed/>
                  </p:oleObj>
                </mc:Choice>
                <mc:Fallback>
                  <p:oleObj name="Equation" r:id="rId9" imgW="2463480" imgH="457200" progId="Equation.DSMT4">
                    <p:embed/>
                    <p:pic>
                      <p:nvPicPr>
                        <p:cNvPr id="18436" name="Object 1026"/>
                        <p:cNvPicPr>
                          <a:picLocks noChangeAspect="1" noChangeArrowheads="1"/>
                        </p:cNvPicPr>
                        <p:nvPr/>
                      </p:nvPicPr>
                      <p:blipFill>
                        <a:blip r:embed="rId10"/>
                        <a:srcRect/>
                        <a:stretch>
                          <a:fillRect/>
                        </a:stretch>
                      </p:blipFill>
                      <p:spPr bwMode="auto">
                        <a:xfrm>
                          <a:off x="1152" y="24"/>
                          <a:ext cx="3345" cy="639"/>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4" name="Text Box 5">
            <a:extLst>
              <a:ext uri="{FF2B5EF4-FFF2-40B4-BE49-F238E27FC236}">
                <a16:creationId xmlns:a16="http://schemas.microsoft.com/office/drawing/2014/main" id="{DEE9AF95-36F2-417F-9B7F-B1F2F689644C}"/>
              </a:ext>
            </a:extLst>
          </p:cNvPr>
          <p:cNvSpPr txBox="1">
            <a:spLocks noChangeArrowheads="1"/>
          </p:cNvSpPr>
          <p:nvPr/>
        </p:nvSpPr>
        <p:spPr bwMode="auto">
          <a:xfrm>
            <a:off x="871199" y="5241524"/>
            <a:ext cx="776162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表明：当粒子的动能由于力对其做功而增大时，速率也增大，但速率的极限是</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c</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solidFill>
                  <a:srgbClr val="0000FF"/>
                </a:solidFill>
                <a:latin typeface="华文楷体" panose="02010600040101010101" pitchFamily="2" charset="-122"/>
                <a:ea typeface="华文楷体" panose="02010600040101010101" pitchFamily="2" charset="-122"/>
              </a:rPr>
              <a:t>。</a:t>
            </a:r>
          </a:p>
        </p:txBody>
      </p:sp>
    </p:spTree>
    <p:extLst>
      <p:ext uri="{BB962C8B-B14F-4D97-AF65-F5344CB8AC3E}">
        <p14:creationId xmlns:p14="http://schemas.microsoft.com/office/powerpoint/2010/main" val="211505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72"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strVal val="2/3*#ppt_w"/>
                                          </p:val>
                                        </p:tav>
                                        <p:tav tm="100000">
                                          <p:val>
                                            <p:strVal val="#ppt_w"/>
                                          </p:val>
                                        </p:tav>
                                      </p:tavLst>
                                    </p:anim>
                                    <p:anim calcmode="lin" valueType="num">
                                      <p:cBhvr>
                                        <p:cTn id="23" dur="500" fill="hold"/>
                                        <p:tgtEl>
                                          <p:spTgt spid="7"/>
                                        </p:tgtEl>
                                        <p:attrNameLst>
                                          <p:attrName>ppt_h</p:attrName>
                                        </p:attrNameLst>
                                      </p:cBhvr>
                                      <p:tavLst>
                                        <p:tav tm="0">
                                          <p:val>
                                            <p:strVal val="2/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utoUpdateAnimBg="0"/>
      <p:bldP spid="9" grpId="0" autoUpdateAnimBg="0"/>
      <p:bldP spid="1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24</a:t>
            </a:fld>
            <a:endParaRPr lang="zh-CN" altLang="en-US"/>
          </a:p>
        </p:txBody>
      </p:sp>
      <p:sp>
        <p:nvSpPr>
          <p:cNvPr id="5" name="Text Box 8">
            <a:extLst>
              <a:ext uri="{FF2B5EF4-FFF2-40B4-BE49-F238E27FC236}">
                <a16:creationId xmlns:a16="http://schemas.microsoft.com/office/drawing/2014/main" id="{B0D372D7-DF5D-4E5E-8E2F-031570271F03}"/>
              </a:ext>
            </a:extLst>
          </p:cNvPr>
          <p:cNvSpPr txBox="1">
            <a:spLocks noChangeArrowheads="1"/>
          </p:cNvSpPr>
          <p:nvPr/>
        </p:nvSpPr>
        <p:spPr bwMode="auto">
          <a:xfrm>
            <a:off x="429290" y="357250"/>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5.4.3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相对论能量、质能关系</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grpSp>
        <p:nvGrpSpPr>
          <p:cNvPr id="4" name="组合 3">
            <a:extLst>
              <a:ext uri="{FF2B5EF4-FFF2-40B4-BE49-F238E27FC236}">
                <a16:creationId xmlns:a16="http://schemas.microsoft.com/office/drawing/2014/main" id="{EC163B3A-CD34-478F-A5F4-FE7C3AC60A53}"/>
              </a:ext>
            </a:extLst>
          </p:cNvPr>
          <p:cNvGrpSpPr/>
          <p:nvPr/>
        </p:nvGrpSpPr>
        <p:grpSpPr>
          <a:xfrm>
            <a:off x="628650" y="2525291"/>
            <a:ext cx="6615186" cy="529512"/>
            <a:chOff x="897934" y="2813901"/>
            <a:chExt cx="6615186" cy="529512"/>
          </a:xfrm>
        </p:grpSpPr>
        <p:graphicFrame>
          <p:nvGraphicFramePr>
            <p:cNvPr id="7" name="Object 4">
              <a:extLst>
                <a:ext uri="{FF2B5EF4-FFF2-40B4-BE49-F238E27FC236}">
                  <a16:creationId xmlns:a16="http://schemas.microsoft.com/office/drawing/2014/main" id="{6554595E-E8E6-4BD8-9284-1E0B6980EFE5}"/>
                </a:ext>
              </a:extLst>
            </p:cNvPr>
            <p:cNvGraphicFramePr>
              <a:graphicFrameLocks noChangeAspect="1"/>
            </p:cNvGraphicFramePr>
            <p:nvPr>
              <p:extLst>
                <p:ext uri="{D42A27DB-BD31-4B8C-83A1-F6EECF244321}">
                  <p14:modId xmlns:p14="http://schemas.microsoft.com/office/powerpoint/2010/main" val="981265422"/>
                </p:ext>
              </p:extLst>
            </p:nvPr>
          </p:nvGraphicFramePr>
          <p:xfrm>
            <a:off x="897934" y="2813901"/>
            <a:ext cx="1268330" cy="450749"/>
          </p:xfrm>
          <a:graphic>
            <a:graphicData uri="http://schemas.openxmlformats.org/presentationml/2006/ole">
              <mc:AlternateContent xmlns:mc="http://schemas.openxmlformats.org/markup-compatibility/2006">
                <mc:Choice xmlns:v="urn:schemas-microsoft-com:vml" Requires="v">
                  <p:oleObj spid="_x0000_s12564" name="Equation" r:id="rId3" imgW="571320" imgH="203040" progId="Equation.DSMT4">
                    <p:embed/>
                  </p:oleObj>
                </mc:Choice>
                <mc:Fallback>
                  <p:oleObj name="Equation" r:id="rId3" imgW="571320" imgH="203040" progId="Equation.DSMT4">
                    <p:embed/>
                    <p:pic>
                      <p:nvPicPr>
                        <p:cNvPr id="195588" name="Object 4"/>
                        <p:cNvPicPr>
                          <a:picLocks noChangeAspect="1" noChangeArrowheads="1"/>
                        </p:cNvPicPr>
                        <p:nvPr/>
                      </p:nvPicPr>
                      <p:blipFill>
                        <a:blip r:embed="rId4"/>
                        <a:srcRect/>
                        <a:stretch>
                          <a:fillRect/>
                        </a:stretch>
                      </p:blipFill>
                      <p:spPr bwMode="auto">
                        <a:xfrm>
                          <a:off x="897934" y="2813901"/>
                          <a:ext cx="1268330" cy="45074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5">
              <a:extLst>
                <a:ext uri="{FF2B5EF4-FFF2-40B4-BE49-F238E27FC236}">
                  <a16:creationId xmlns:a16="http://schemas.microsoft.com/office/drawing/2014/main" id="{FF339754-359A-4219-A1C0-1C46003FAE7D}"/>
                </a:ext>
              </a:extLst>
            </p:cNvPr>
            <p:cNvSpPr txBox="1">
              <a:spLocks noChangeArrowheads="1"/>
            </p:cNvSpPr>
            <p:nvPr/>
          </p:nvSpPr>
          <p:spPr bwMode="auto">
            <a:xfrm>
              <a:off x="2331520" y="2820193"/>
              <a:ext cx="5181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为粒子以速率</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v</a:t>
              </a:r>
              <a:r>
                <a:rPr kumimoji="1" lang="zh-CN" altLang="zh-CN" sz="2800" b="1" dirty="0">
                  <a:solidFill>
                    <a:srgbClr val="0000FF"/>
                  </a:solidFill>
                  <a:latin typeface="华文楷体" panose="02010600040101010101" pitchFamily="2" charset="-122"/>
                  <a:ea typeface="华文楷体" panose="02010600040101010101" pitchFamily="2" charset="-122"/>
                </a:rPr>
                <a:t>运动时的总能量</a:t>
              </a:r>
              <a:endParaRPr kumimoji="1" lang="zh-CN" altLang="en-US" sz="2800" b="1" dirty="0">
                <a:solidFill>
                  <a:srgbClr val="0000FF"/>
                </a:solidFill>
                <a:latin typeface="华文楷体" panose="02010600040101010101" pitchFamily="2" charset="-122"/>
                <a:ea typeface="华文楷体" panose="02010600040101010101" pitchFamily="2" charset="-122"/>
              </a:endParaRPr>
            </a:p>
          </p:txBody>
        </p:sp>
      </p:grpSp>
      <p:grpSp>
        <p:nvGrpSpPr>
          <p:cNvPr id="21" name="组合 20">
            <a:extLst>
              <a:ext uri="{FF2B5EF4-FFF2-40B4-BE49-F238E27FC236}">
                <a16:creationId xmlns:a16="http://schemas.microsoft.com/office/drawing/2014/main" id="{DB007C89-29DF-47D1-8A5B-C8EAAC3E54BB}"/>
              </a:ext>
            </a:extLst>
          </p:cNvPr>
          <p:cNvGrpSpPr/>
          <p:nvPr/>
        </p:nvGrpSpPr>
        <p:grpSpPr>
          <a:xfrm>
            <a:off x="561975" y="3171361"/>
            <a:ext cx="5601438" cy="539008"/>
            <a:chOff x="561975" y="3227863"/>
            <a:chExt cx="5601438" cy="539008"/>
          </a:xfrm>
        </p:grpSpPr>
        <p:graphicFrame>
          <p:nvGraphicFramePr>
            <p:cNvPr id="9" name="Object 6">
              <a:extLst>
                <a:ext uri="{FF2B5EF4-FFF2-40B4-BE49-F238E27FC236}">
                  <a16:creationId xmlns:a16="http://schemas.microsoft.com/office/drawing/2014/main" id="{8BC098FC-D566-4CBE-9EE4-F240465C615D}"/>
                </a:ext>
              </a:extLst>
            </p:cNvPr>
            <p:cNvGraphicFramePr>
              <a:graphicFrameLocks noChangeAspect="1"/>
            </p:cNvGraphicFramePr>
            <p:nvPr>
              <p:extLst>
                <p:ext uri="{D42A27DB-BD31-4B8C-83A1-F6EECF244321}">
                  <p14:modId xmlns:p14="http://schemas.microsoft.com/office/powerpoint/2010/main" val="1262910427"/>
                </p:ext>
              </p:extLst>
            </p:nvPr>
          </p:nvGraphicFramePr>
          <p:xfrm>
            <a:off x="4387001" y="3258871"/>
            <a:ext cx="1776412" cy="508000"/>
          </p:xfrm>
          <a:graphic>
            <a:graphicData uri="http://schemas.openxmlformats.org/presentationml/2006/ole">
              <mc:AlternateContent xmlns:mc="http://schemas.openxmlformats.org/markup-compatibility/2006">
                <mc:Choice xmlns:v="urn:schemas-microsoft-com:vml" Requires="v">
                  <p:oleObj spid="_x0000_s12565" name="Equation" r:id="rId5" imgW="799920" imgH="228600" progId="Equation.DSMT4">
                    <p:embed/>
                  </p:oleObj>
                </mc:Choice>
                <mc:Fallback>
                  <p:oleObj name="Equation" r:id="rId5" imgW="799920" imgH="228600" progId="Equation.DSMT4">
                    <p:embed/>
                    <p:pic>
                      <p:nvPicPr>
                        <p:cNvPr id="195590" name="Object 6"/>
                        <p:cNvPicPr>
                          <a:picLocks noChangeAspect="1" noChangeArrowheads="1"/>
                        </p:cNvPicPr>
                        <p:nvPr/>
                      </p:nvPicPr>
                      <p:blipFill>
                        <a:blip r:embed="rId6"/>
                        <a:srcRect/>
                        <a:stretch>
                          <a:fillRect/>
                        </a:stretch>
                      </p:blipFill>
                      <p:spPr bwMode="auto">
                        <a:xfrm>
                          <a:off x="4387001" y="3258871"/>
                          <a:ext cx="1776412" cy="508000"/>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7">
              <a:extLst>
                <a:ext uri="{FF2B5EF4-FFF2-40B4-BE49-F238E27FC236}">
                  <a16:creationId xmlns:a16="http://schemas.microsoft.com/office/drawing/2014/main" id="{1F751328-52BF-4F08-8FDE-1325B851DAA7}"/>
                </a:ext>
              </a:extLst>
            </p:cNvPr>
            <p:cNvSpPr txBox="1">
              <a:spLocks noChangeArrowheads="1"/>
            </p:cNvSpPr>
            <p:nvPr/>
          </p:nvSpPr>
          <p:spPr bwMode="auto">
            <a:xfrm>
              <a:off x="561975" y="3227863"/>
              <a:ext cx="4191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总能为动能和静能之和</a:t>
              </a:r>
            </a:p>
          </p:txBody>
        </p:sp>
      </p:grpSp>
      <p:sp>
        <p:nvSpPr>
          <p:cNvPr id="11" name="Text Box 8">
            <a:extLst>
              <a:ext uri="{FF2B5EF4-FFF2-40B4-BE49-F238E27FC236}">
                <a16:creationId xmlns:a16="http://schemas.microsoft.com/office/drawing/2014/main" id="{52A26D42-CD96-41A2-AF99-66338A9F7852}"/>
              </a:ext>
            </a:extLst>
          </p:cNvPr>
          <p:cNvSpPr txBox="1">
            <a:spLocks noChangeArrowheads="1"/>
          </p:cNvSpPr>
          <p:nvPr/>
        </p:nvSpPr>
        <p:spPr bwMode="auto">
          <a:xfrm>
            <a:off x="561975" y="3991022"/>
            <a:ext cx="793720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9900CC"/>
                </a:solidFill>
                <a:latin typeface="华文楷体" panose="02010600040101010101" pitchFamily="2" charset="-122"/>
                <a:ea typeface="华文楷体" panose="02010600040101010101" pitchFamily="2" charset="-122"/>
              </a:rPr>
              <a:t>结论：</a:t>
            </a:r>
            <a:r>
              <a:rPr kumimoji="1" lang="zh-CN" altLang="en-US" sz="2800" b="1" dirty="0">
                <a:latin typeface="华文楷体" panose="02010600040101010101" pitchFamily="2" charset="-122"/>
                <a:ea typeface="华文楷体" panose="02010600040101010101" pitchFamily="2" charset="-122"/>
              </a:rPr>
              <a:t>一定的质量相应有一定的能量，二者的数值只相差一个恒定的因子</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c</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en-US" altLang="zh-CN" sz="2800" b="1" dirty="0">
                <a:latin typeface="华文楷体" panose="02010600040101010101" pitchFamily="2" charset="-122"/>
                <a:ea typeface="华文楷体" panose="02010600040101010101" pitchFamily="2" charset="-122"/>
              </a:rPr>
              <a:t> </a:t>
            </a:r>
            <a:r>
              <a:rPr kumimoji="1" lang="zh-CN" altLang="en-US" sz="2800" b="1" dirty="0">
                <a:latin typeface="华文楷体" panose="02010600040101010101" pitchFamily="2" charset="-122"/>
                <a:ea typeface="华文楷体" panose="02010600040101010101" pitchFamily="2" charset="-122"/>
              </a:rPr>
              <a:t>。</a:t>
            </a:r>
            <a:r>
              <a:rPr kumimoji="1" lang="zh-CN" altLang="en-US" sz="2800" b="1" dirty="0">
                <a:solidFill>
                  <a:srgbClr val="9900CC"/>
                </a:solidFill>
                <a:latin typeface="华文楷体" panose="02010600040101010101" pitchFamily="2" charset="-122"/>
                <a:ea typeface="华文楷体" panose="02010600040101010101" pitchFamily="2" charset="-122"/>
              </a:rPr>
              <a:t>能量和质量是相同的物理量！</a:t>
            </a:r>
          </a:p>
        </p:txBody>
      </p:sp>
      <p:grpSp>
        <p:nvGrpSpPr>
          <p:cNvPr id="22" name="组合 21">
            <a:extLst>
              <a:ext uri="{FF2B5EF4-FFF2-40B4-BE49-F238E27FC236}">
                <a16:creationId xmlns:a16="http://schemas.microsoft.com/office/drawing/2014/main" id="{7D531E9A-1B1A-4EBA-93A3-6FEFCEC23840}"/>
              </a:ext>
            </a:extLst>
          </p:cNvPr>
          <p:cNvGrpSpPr/>
          <p:nvPr/>
        </p:nvGrpSpPr>
        <p:grpSpPr>
          <a:xfrm>
            <a:off x="1615927" y="5530489"/>
            <a:ext cx="5829300" cy="584775"/>
            <a:chOff x="1657350" y="5564372"/>
            <a:chExt cx="5829300" cy="584775"/>
          </a:xfrm>
        </p:grpSpPr>
        <p:graphicFrame>
          <p:nvGraphicFramePr>
            <p:cNvPr id="12" name="Object 9">
              <a:extLst>
                <a:ext uri="{FF2B5EF4-FFF2-40B4-BE49-F238E27FC236}">
                  <a16:creationId xmlns:a16="http://schemas.microsoft.com/office/drawing/2014/main" id="{4C6D664B-B462-48AF-BB5B-FC495A438828}"/>
                </a:ext>
              </a:extLst>
            </p:cNvPr>
            <p:cNvGraphicFramePr>
              <a:graphicFrameLocks noChangeAspect="1"/>
            </p:cNvGraphicFramePr>
            <p:nvPr>
              <p:extLst>
                <p:ext uri="{D42A27DB-BD31-4B8C-83A1-F6EECF244321}">
                  <p14:modId xmlns:p14="http://schemas.microsoft.com/office/powerpoint/2010/main" val="4136295161"/>
                </p:ext>
              </p:extLst>
            </p:nvPr>
          </p:nvGraphicFramePr>
          <p:xfrm>
            <a:off x="1657350" y="5564372"/>
            <a:ext cx="1428300" cy="507600"/>
          </p:xfrm>
          <a:graphic>
            <a:graphicData uri="http://schemas.openxmlformats.org/presentationml/2006/ole">
              <mc:AlternateContent xmlns:mc="http://schemas.openxmlformats.org/markup-compatibility/2006">
                <mc:Choice xmlns:v="urn:schemas-microsoft-com:vml" Requires="v">
                  <p:oleObj spid="_x0000_s12566" name="Equation" r:id="rId7" imgW="571320" imgH="203040" progId="Equation.DSMT4">
                    <p:embed/>
                  </p:oleObj>
                </mc:Choice>
                <mc:Fallback>
                  <p:oleObj name="Equation" r:id="rId7" imgW="571320" imgH="203040" progId="Equation.DSMT4">
                    <p:embed/>
                    <p:pic>
                      <p:nvPicPr>
                        <p:cNvPr id="195593" name="Object 9"/>
                        <p:cNvPicPr>
                          <a:picLocks noChangeAspect="1" noChangeArrowheads="1"/>
                        </p:cNvPicPr>
                        <p:nvPr/>
                      </p:nvPicPr>
                      <p:blipFill>
                        <a:blip r:embed="rId8"/>
                        <a:srcRect/>
                        <a:stretch>
                          <a:fillRect/>
                        </a:stretch>
                      </p:blipFill>
                      <p:spPr bwMode="auto">
                        <a:xfrm>
                          <a:off x="1657350" y="5564372"/>
                          <a:ext cx="1428300" cy="5076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0">
              <a:extLst>
                <a:ext uri="{FF2B5EF4-FFF2-40B4-BE49-F238E27FC236}">
                  <a16:creationId xmlns:a16="http://schemas.microsoft.com/office/drawing/2014/main" id="{7839C28C-F3BA-441F-A969-68BD9E0E585D}"/>
                </a:ext>
              </a:extLst>
            </p:cNvPr>
            <p:cNvSpPr txBox="1">
              <a:spLocks noChangeArrowheads="1"/>
            </p:cNvSpPr>
            <p:nvPr/>
          </p:nvSpPr>
          <p:spPr bwMode="auto">
            <a:xfrm>
              <a:off x="3219450" y="5564372"/>
              <a:ext cx="4267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3200" b="1" dirty="0">
                  <a:solidFill>
                    <a:srgbClr val="9900CC"/>
                  </a:solidFill>
                  <a:latin typeface="华文楷体" panose="02010600040101010101" pitchFamily="2" charset="-122"/>
                  <a:ea typeface="华文楷体" panose="02010600040101010101" pitchFamily="2" charset="-122"/>
                </a:rPr>
                <a:t>相对论的质能关系式</a:t>
              </a:r>
            </a:p>
          </p:txBody>
        </p:sp>
      </p:grpSp>
      <p:graphicFrame>
        <p:nvGraphicFramePr>
          <p:cNvPr id="14" name="Object 11">
            <a:extLst>
              <a:ext uri="{FF2B5EF4-FFF2-40B4-BE49-F238E27FC236}">
                <a16:creationId xmlns:a16="http://schemas.microsoft.com/office/drawing/2014/main" id="{99B4499B-8194-4C5B-8BED-F977B9F8ACCF}"/>
              </a:ext>
            </a:extLst>
          </p:cNvPr>
          <p:cNvGraphicFramePr>
            <a:graphicFrameLocks noChangeAspect="1"/>
          </p:cNvGraphicFramePr>
          <p:nvPr>
            <p:extLst>
              <p:ext uri="{D42A27DB-BD31-4B8C-83A1-F6EECF244321}">
                <p14:modId xmlns:p14="http://schemas.microsoft.com/office/powerpoint/2010/main" val="1895304051"/>
              </p:ext>
            </p:extLst>
          </p:nvPr>
        </p:nvGraphicFramePr>
        <p:xfrm>
          <a:off x="1425392" y="1159018"/>
          <a:ext cx="2368030" cy="535464"/>
        </p:xfrm>
        <a:graphic>
          <a:graphicData uri="http://schemas.openxmlformats.org/presentationml/2006/ole">
            <mc:AlternateContent xmlns:mc="http://schemas.openxmlformats.org/markup-compatibility/2006">
              <mc:Choice xmlns:v="urn:schemas-microsoft-com:vml" Requires="v">
                <p:oleObj spid="_x0000_s12567" name="Equation" r:id="rId9" imgW="1066680" imgH="241200" progId="Equation.DSMT4">
                  <p:embed/>
                </p:oleObj>
              </mc:Choice>
              <mc:Fallback>
                <p:oleObj name="Equation" r:id="rId9" imgW="1066680" imgH="241200" progId="Equation.DSMT4">
                  <p:embed/>
                  <p:pic>
                    <p:nvPicPr>
                      <p:cNvPr id="195595" name="Object 11"/>
                      <p:cNvPicPr>
                        <a:picLocks noChangeAspect="1" noChangeArrowheads="1"/>
                      </p:cNvPicPr>
                      <p:nvPr/>
                    </p:nvPicPr>
                    <p:blipFill>
                      <a:blip r:embed="rId10"/>
                      <a:srcRect/>
                      <a:stretch>
                        <a:fillRect/>
                      </a:stretch>
                    </p:blipFill>
                    <p:spPr bwMode="auto">
                      <a:xfrm>
                        <a:off x="1425392" y="1159018"/>
                        <a:ext cx="2368030" cy="535464"/>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Text Box 14">
            <a:extLst>
              <a:ext uri="{FF2B5EF4-FFF2-40B4-BE49-F238E27FC236}">
                <a16:creationId xmlns:a16="http://schemas.microsoft.com/office/drawing/2014/main" id="{6FB50FF8-A09C-487C-99C9-1176A9006E02}"/>
              </a:ext>
            </a:extLst>
          </p:cNvPr>
          <p:cNvSpPr txBox="1">
            <a:spLocks noChangeArrowheads="1"/>
          </p:cNvSpPr>
          <p:nvPr/>
        </p:nvSpPr>
        <p:spPr bwMode="auto">
          <a:xfrm>
            <a:off x="4146532" y="1177774"/>
            <a:ext cx="29003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具有能量的量纲</a:t>
            </a:r>
          </a:p>
        </p:txBody>
      </p:sp>
      <p:grpSp>
        <p:nvGrpSpPr>
          <p:cNvPr id="18" name="组合 17">
            <a:extLst>
              <a:ext uri="{FF2B5EF4-FFF2-40B4-BE49-F238E27FC236}">
                <a16:creationId xmlns:a16="http://schemas.microsoft.com/office/drawing/2014/main" id="{C0FCA2F7-3186-4510-81B7-79C24FD45B4D}"/>
              </a:ext>
            </a:extLst>
          </p:cNvPr>
          <p:cNvGrpSpPr/>
          <p:nvPr/>
        </p:nvGrpSpPr>
        <p:grpSpPr>
          <a:xfrm>
            <a:off x="651962" y="1881400"/>
            <a:ext cx="8083976" cy="536575"/>
            <a:chOff x="875726" y="2806045"/>
            <a:chExt cx="8083976" cy="536575"/>
          </a:xfrm>
        </p:grpSpPr>
        <p:graphicFrame>
          <p:nvGraphicFramePr>
            <p:cNvPr id="19" name="Object 4">
              <a:extLst>
                <a:ext uri="{FF2B5EF4-FFF2-40B4-BE49-F238E27FC236}">
                  <a16:creationId xmlns:a16="http://schemas.microsoft.com/office/drawing/2014/main" id="{95CE6211-84E0-40EE-8A9A-CFEE40A811A8}"/>
                </a:ext>
              </a:extLst>
            </p:cNvPr>
            <p:cNvGraphicFramePr>
              <a:graphicFrameLocks noChangeAspect="1"/>
            </p:cNvGraphicFramePr>
            <p:nvPr>
              <p:extLst>
                <p:ext uri="{D42A27DB-BD31-4B8C-83A1-F6EECF244321}">
                  <p14:modId xmlns:p14="http://schemas.microsoft.com/office/powerpoint/2010/main" val="338196237"/>
                </p:ext>
              </p:extLst>
            </p:nvPr>
          </p:nvGraphicFramePr>
          <p:xfrm>
            <a:off x="875726" y="2806045"/>
            <a:ext cx="1493837" cy="536575"/>
          </p:xfrm>
          <a:graphic>
            <a:graphicData uri="http://schemas.openxmlformats.org/presentationml/2006/ole">
              <mc:AlternateContent xmlns:mc="http://schemas.openxmlformats.org/markup-compatibility/2006">
                <mc:Choice xmlns:v="urn:schemas-microsoft-com:vml" Requires="v">
                  <p:oleObj spid="_x0000_s12568" name="Equation" r:id="rId11" imgW="672840" imgH="241200" progId="Equation.DSMT4">
                    <p:embed/>
                  </p:oleObj>
                </mc:Choice>
                <mc:Fallback>
                  <p:oleObj name="Equation" r:id="rId11" imgW="672840" imgH="241200" progId="Equation.DSMT4">
                    <p:embed/>
                    <p:pic>
                      <p:nvPicPr>
                        <p:cNvPr id="7" name="Object 4">
                          <a:extLst>
                            <a:ext uri="{FF2B5EF4-FFF2-40B4-BE49-F238E27FC236}">
                              <a16:creationId xmlns:a16="http://schemas.microsoft.com/office/drawing/2014/main" id="{6554595E-E8E6-4BD8-9284-1E0B6980EFE5}"/>
                            </a:ext>
                          </a:extLst>
                        </p:cNvPr>
                        <p:cNvPicPr>
                          <a:picLocks noChangeAspect="1" noChangeArrowheads="1"/>
                        </p:cNvPicPr>
                        <p:nvPr/>
                      </p:nvPicPr>
                      <p:blipFill>
                        <a:blip r:embed="rId12"/>
                        <a:srcRect/>
                        <a:stretch>
                          <a:fillRect/>
                        </a:stretch>
                      </p:blipFill>
                      <p:spPr bwMode="auto">
                        <a:xfrm>
                          <a:off x="875726" y="2806045"/>
                          <a:ext cx="1493837" cy="5365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 name="Text Box 5">
              <a:extLst>
                <a:ext uri="{FF2B5EF4-FFF2-40B4-BE49-F238E27FC236}">
                  <a16:creationId xmlns:a16="http://schemas.microsoft.com/office/drawing/2014/main" id="{E360C909-DDF1-45F3-B7F6-B8D85FAD72DB}"/>
                </a:ext>
              </a:extLst>
            </p:cNvPr>
            <p:cNvSpPr txBox="1">
              <a:spLocks noChangeArrowheads="1"/>
            </p:cNvSpPr>
            <p:nvPr/>
          </p:nvSpPr>
          <p:spPr bwMode="auto">
            <a:xfrm>
              <a:off x="2286000" y="2819400"/>
              <a:ext cx="66737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为粒子因静质量而具有</a:t>
              </a:r>
              <a:r>
                <a:rPr kumimoji="1" lang="zh-CN" altLang="zh-CN" sz="2800" b="1" dirty="0">
                  <a:solidFill>
                    <a:srgbClr val="0000FF"/>
                  </a:solidFill>
                  <a:latin typeface="华文楷体" panose="02010600040101010101" pitchFamily="2" charset="-122"/>
                  <a:ea typeface="华文楷体" panose="02010600040101010101" pitchFamily="2" charset="-122"/>
                </a:rPr>
                <a:t>的能量</a:t>
              </a:r>
              <a:r>
                <a:rPr kumimoji="1" lang="zh-CN" altLang="en-US" sz="2800" b="1" dirty="0">
                  <a:solidFill>
                    <a:srgbClr val="0000FF"/>
                  </a:solidFill>
                  <a:latin typeface="华文楷体" panose="02010600040101010101" pitchFamily="2" charset="-122"/>
                  <a:ea typeface="华文楷体" panose="02010600040101010101" pitchFamily="2" charset="-122"/>
                </a:rPr>
                <a:t>，称为静能</a:t>
              </a:r>
            </a:p>
          </p:txBody>
        </p:sp>
      </p:grpSp>
    </p:spTree>
    <p:extLst>
      <p:ext uri="{BB962C8B-B14F-4D97-AF65-F5344CB8AC3E}">
        <p14:creationId xmlns:p14="http://schemas.microsoft.com/office/powerpoint/2010/main" val="31467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1+#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left)">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up)">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circle(in)">
                                      <p:cBhvr>
                                        <p:cTn id="38"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25</a:t>
            </a:fld>
            <a:endParaRPr lang="zh-CN" altLang="en-US"/>
          </a:p>
        </p:txBody>
      </p:sp>
      <p:graphicFrame>
        <p:nvGraphicFramePr>
          <p:cNvPr id="4" name="Object 0">
            <a:extLst>
              <a:ext uri="{FF2B5EF4-FFF2-40B4-BE49-F238E27FC236}">
                <a16:creationId xmlns:a16="http://schemas.microsoft.com/office/drawing/2014/main" id="{ED73C6BB-525E-4DDF-987B-FDF2141FBE52}"/>
              </a:ext>
            </a:extLst>
          </p:cNvPr>
          <p:cNvGraphicFramePr>
            <a:graphicFrameLocks noChangeAspect="1"/>
          </p:cNvGraphicFramePr>
          <p:nvPr>
            <p:extLst>
              <p:ext uri="{D42A27DB-BD31-4B8C-83A1-F6EECF244321}">
                <p14:modId xmlns:p14="http://schemas.microsoft.com/office/powerpoint/2010/main" val="4164555533"/>
              </p:ext>
            </p:extLst>
          </p:nvPr>
        </p:nvGraphicFramePr>
        <p:xfrm>
          <a:off x="2087821" y="1361467"/>
          <a:ext cx="3495701" cy="760838"/>
        </p:xfrm>
        <a:graphic>
          <a:graphicData uri="http://schemas.openxmlformats.org/presentationml/2006/ole">
            <mc:AlternateContent xmlns:mc="http://schemas.openxmlformats.org/markup-compatibility/2006">
              <mc:Choice xmlns:v="urn:schemas-microsoft-com:vml" Requires="v">
                <p:oleObj spid="_x0000_s13430" name="Equation" r:id="rId3" imgW="1574640" imgH="342720" progId="Equation.DSMT4">
                  <p:embed/>
                </p:oleObj>
              </mc:Choice>
              <mc:Fallback>
                <p:oleObj name="Equation" r:id="rId3" imgW="1574640" imgH="342720" progId="Equation.DSMT4">
                  <p:embed/>
                  <p:pic>
                    <p:nvPicPr>
                      <p:cNvPr id="259072" name="Object 0"/>
                      <p:cNvPicPr>
                        <a:picLocks noChangeAspect="1" noChangeArrowheads="1"/>
                      </p:cNvPicPr>
                      <p:nvPr/>
                    </p:nvPicPr>
                    <p:blipFill>
                      <a:blip r:embed="rId4"/>
                      <a:srcRect/>
                      <a:stretch>
                        <a:fillRect/>
                      </a:stretch>
                    </p:blipFill>
                    <p:spPr bwMode="auto">
                      <a:xfrm>
                        <a:off x="2087821" y="1361467"/>
                        <a:ext cx="3495701" cy="7608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3">
            <a:extLst>
              <a:ext uri="{FF2B5EF4-FFF2-40B4-BE49-F238E27FC236}">
                <a16:creationId xmlns:a16="http://schemas.microsoft.com/office/drawing/2014/main" id="{693EFDA7-985F-4B93-8D99-4220C49B8A7F}"/>
              </a:ext>
            </a:extLst>
          </p:cNvPr>
          <p:cNvSpPr txBox="1">
            <a:spLocks noChangeArrowheads="1"/>
          </p:cNvSpPr>
          <p:nvPr/>
        </p:nvSpPr>
        <p:spPr bwMode="auto">
          <a:xfrm>
            <a:off x="838199" y="381000"/>
            <a:ext cx="7418239" cy="83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85000"/>
              </a:lnSpc>
              <a:spcBef>
                <a:spcPct val="25000"/>
              </a:spcBef>
            </a:pPr>
            <a:r>
              <a:rPr kumimoji="1" lang="zh-CN" altLang="en-US" sz="2800" b="1" dirty="0">
                <a:latin typeface="华文楷体" panose="02010600040101010101" pitchFamily="2" charset="-122"/>
                <a:ea typeface="华文楷体" panose="02010600040101010101" pitchFamily="2" charset="-122"/>
              </a:rPr>
              <a:t>按相对论，相互作用的粒子系统，其能量守恒应表示为：</a:t>
            </a:r>
          </a:p>
        </p:txBody>
      </p:sp>
      <p:graphicFrame>
        <p:nvGraphicFramePr>
          <p:cNvPr id="6" name="Object 1">
            <a:extLst>
              <a:ext uri="{FF2B5EF4-FFF2-40B4-BE49-F238E27FC236}">
                <a16:creationId xmlns:a16="http://schemas.microsoft.com/office/drawing/2014/main" id="{FAC2C6FA-DD92-425A-B287-DCB58EFC9B55}"/>
              </a:ext>
            </a:extLst>
          </p:cNvPr>
          <p:cNvGraphicFramePr>
            <a:graphicFrameLocks noChangeAspect="1"/>
          </p:cNvGraphicFramePr>
          <p:nvPr>
            <p:extLst>
              <p:ext uri="{D42A27DB-BD31-4B8C-83A1-F6EECF244321}">
                <p14:modId xmlns:p14="http://schemas.microsoft.com/office/powerpoint/2010/main" val="3236139499"/>
              </p:ext>
            </p:extLst>
          </p:nvPr>
        </p:nvGraphicFramePr>
        <p:xfrm>
          <a:off x="2862090" y="2200348"/>
          <a:ext cx="1860538" cy="760838"/>
        </p:xfrm>
        <a:graphic>
          <a:graphicData uri="http://schemas.openxmlformats.org/presentationml/2006/ole">
            <mc:AlternateContent xmlns:mc="http://schemas.openxmlformats.org/markup-compatibility/2006">
              <mc:Choice xmlns:v="urn:schemas-microsoft-com:vml" Requires="v">
                <p:oleObj spid="_x0000_s13431" name="Equation" r:id="rId5" imgW="838080" imgH="342720" progId="Equation.DSMT4">
                  <p:embed/>
                </p:oleObj>
              </mc:Choice>
              <mc:Fallback>
                <p:oleObj name="Equation" r:id="rId5" imgW="838080" imgH="342720" progId="Equation.DSMT4">
                  <p:embed/>
                  <p:pic>
                    <p:nvPicPr>
                      <p:cNvPr id="259073" name="Object 1"/>
                      <p:cNvPicPr>
                        <a:picLocks noChangeAspect="1" noChangeArrowheads="1"/>
                      </p:cNvPicPr>
                      <p:nvPr/>
                    </p:nvPicPr>
                    <p:blipFill>
                      <a:blip r:embed="rId6"/>
                      <a:srcRect/>
                      <a:stretch>
                        <a:fillRect/>
                      </a:stretch>
                    </p:blipFill>
                    <p:spPr bwMode="auto">
                      <a:xfrm>
                        <a:off x="2862090" y="2200348"/>
                        <a:ext cx="1860538" cy="76083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5">
            <a:extLst>
              <a:ext uri="{FF2B5EF4-FFF2-40B4-BE49-F238E27FC236}">
                <a16:creationId xmlns:a16="http://schemas.microsoft.com/office/drawing/2014/main" id="{79687392-9323-4CC4-9488-3FF0E6657373}"/>
              </a:ext>
            </a:extLst>
          </p:cNvPr>
          <p:cNvSpPr txBox="1">
            <a:spLocks noChangeArrowheads="1"/>
          </p:cNvSpPr>
          <p:nvPr/>
        </p:nvSpPr>
        <p:spPr bwMode="auto">
          <a:xfrm>
            <a:off x="795669" y="5378449"/>
            <a:ext cx="7620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a:solidFill>
                  <a:srgbClr val="0000FF"/>
                </a:solidFill>
                <a:latin typeface="华文楷体" panose="02010600040101010101" pitchFamily="2" charset="-122"/>
                <a:ea typeface="华文楷体" panose="02010600040101010101" pitchFamily="2" charset="-122"/>
              </a:rPr>
              <a:t>放射性蜕变、原子核反应以及高能粒子实验中无数事实都证明了质能关系的正确性。</a:t>
            </a:r>
          </a:p>
        </p:txBody>
      </p:sp>
      <p:sp>
        <p:nvSpPr>
          <p:cNvPr id="8" name="Text Box 6">
            <a:extLst>
              <a:ext uri="{FF2B5EF4-FFF2-40B4-BE49-F238E27FC236}">
                <a16:creationId xmlns:a16="http://schemas.microsoft.com/office/drawing/2014/main" id="{466E1126-2037-4203-ADB3-3A8156B7EBAF}"/>
              </a:ext>
            </a:extLst>
          </p:cNvPr>
          <p:cNvSpPr txBox="1">
            <a:spLocks noChangeArrowheads="1"/>
          </p:cNvSpPr>
          <p:nvPr/>
        </p:nvSpPr>
        <p:spPr bwMode="auto">
          <a:xfrm>
            <a:off x="838198" y="3039230"/>
            <a:ext cx="74182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在相对论中</a:t>
            </a:r>
            <a:r>
              <a:rPr kumimoji="1" lang="zh-CN" altLang="en-US" sz="2800" b="1" dirty="0">
                <a:solidFill>
                  <a:srgbClr val="9900CC"/>
                </a:solidFill>
                <a:latin typeface="华文楷体" panose="02010600040101010101" pitchFamily="2" charset="-122"/>
                <a:ea typeface="华文楷体" panose="02010600040101010101" pitchFamily="2" charset="-122"/>
              </a:rPr>
              <a:t>能量守恒和质量守恒定律是统一的</a:t>
            </a:r>
            <a:r>
              <a:rPr kumimoji="1" lang="zh-CN" altLang="en-US" sz="2800" b="1" dirty="0">
                <a:latin typeface="华文楷体" panose="02010600040101010101" pitchFamily="2" charset="-122"/>
                <a:ea typeface="华文楷体" panose="02010600040101010101" pitchFamily="2" charset="-122"/>
              </a:rPr>
              <a:t>。</a:t>
            </a:r>
          </a:p>
        </p:txBody>
      </p:sp>
      <p:sp>
        <p:nvSpPr>
          <p:cNvPr id="9" name="Text Box 7">
            <a:extLst>
              <a:ext uri="{FF2B5EF4-FFF2-40B4-BE49-F238E27FC236}">
                <a16:creationId xmlns:a16="http://schemas.microsoft.com/office/drawing/2014/main" id="{0DA4DA39-D934-4CDE-9183-70E42347B89B}"/>
              </a:ext>
            </a:extLst>
          </p:cNvPr>
          <p:cNvSpPr txBox="1">
            <a:spLocks noChangeArrowheads="1"/>
          </p:cNvSpPr>
          <p:nvPr/>
        </p:nvSpPr>
        <p:spPr bwMode="auto">
          <a:xfrm>
            <a:off x="795669" y="3783856"/>
            <a:ext cx="7343554"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应该指出：经典力学中质量守恒只涉及粒子的静止质量，它只是相对论质量守恒在粒子能量变化很小时的近似。</a:t>
            </a:r>
          </a:p>
        </p:txBody>
      </p:sp>
    </p:spTree>
    <p:extLst>
      <p:ext uri="{BB962C8B-B14F-4D97-AF65-F5344CB8AC3E}">
        <p14:creationId xmlns:p14="http://schemas.microsoft.com/office/powerpoint/2010/main" val="196752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7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strVal val="2/3*#ppt_w"/>
                                          </p:val>
                                        </p:tav>
                                        <p:tav tm="100000">
                                          <p:val>
                                            <p:strVal val="#ppt_w"/>
                                          </p:val>
                                        </p:tav>
                                      </p:tavLst>
                                    </p:anim>
                                    <p:anim calcmode="lin" valueType="num">
                                      <p:cBhvr>
                                        <p:cTn id="23" dur="500" fill="hold"/>
                                        <p:tgtEl>
                                          <p:spTgt spid="8"/>
                                        </p:tgtEl>
                                        <p:attrNameLst>
                                          <p:attrName>ppt_h</p:attrName>
                                        </p:attrNameLst>
                                      </p:cBhvr>
                                      <p:tavLst>
                                        <p:tav tm="0">
                                          <p:val>
                                            <p:strVal val="2/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288"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strVal val="4/3*#ppt_w"/>
                                          </p:val>
                                        </p:tav>
                                        <p:tav tm="100000">
                                          <p:val>
                                            <p:strVal val="#ppt_w"/>
                                          </p:val>
                                        </p:tav>
                                      </p:tavLst>
                                    </p:anim>
                                    <p:anim calcmode="lin" valueType="num">
                                      <p:cBhvr>
                                        <p:cTn id="34" dur="500" fill="hold"/>
                                        <p:tgtEl>
                                          <p:spTgt spid="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P spid="8" grpId="0" autoUpdateAnimBg="0"/>
      <p:bldP spid="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B1AA216-67CA-432D-8A9F-F647FC960D4B}"/>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1380766-BFFB-4E15-821D-9E72AF74BC06}"/>
              </a:ext>
            </a:extLst>
          </p:cNvPr>
          <p:cNvSpPr>
            <a:spLocks noGrp="1"/>
          </p:cNvSpPr>
          <p:nvPr>
            <p:ph type="sldNum" sz="quarter" idx="12"/>
          </p:nvPr>
        </p:nvSpPr>
        <p:spPr/>
        <p:txBody>
          <a:bodyPr/>
          <a:lstStyle/>
          <a:p>
            <a:fld id="{0E81DA72-FED3-491C-8B54-9DCADA948234}" type="slidenum">
              <a:rPr lang="zh-CN" altLang="en-US" smtClean="0"/>
              <a:t>26</a:t>
            </a:fld>
            <a:endParaRPr lang="zh-CN" altLang="en-US"/>
          </a:p>
        </p:txBody>
      </p:sp>
      <p:sp>
        <p:nvSpPr>
          <p:cNvPr id="4" name="Text Box 2">
            <a:extLst>
              <a:ext uri="{FF2B5EF4-FFF2-40B4-BE49-F238E27FC236}">
                <a16:creationId xmlns:a16="http://schemas.microsoft.com/office/drawing/2014/main" id="{51B518AA-8647-47A9-8688-F09CE9C248E5}"/>
              </a:ext>
            </a:extLst>
          </p:cNvPr>
          <p:cNvSpPr txBox="1">
            <a:spLocks noChangeArrowheads="1"/>
          </p:cNvSpPr>
          <p:nvPr/>
        </p:nvSpPr>
        <p:spPr bwMode="auto">
          <a:xfrm>
            <a:off x="381000" y="1690688"/>
            <a:ext cx="1676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反应后：</a:t>
            </a:r>
          </a:p>
        </p:txBody>
      </p:sp>
      <p:sp>
        <p:nvSpPr>
          <p:cNvPr id="5" name="Text Box 3">
            <a:extLst>
              <a:ext uri="{FF2B5EF4-FFF2-40B4-BE49-F238E27FC236}">
                <a16:creationId xmlns:a16="http://schemas.microsoft.com/office/drawing/2014/main" id="{F01675DC-2EAD-416C-ADE2-287611AD76CD}"/>
              </a:ext>
            </a:extLst>
          </p:cNvPr>
          <p:cNvSpPr txBox="1">
            <a:spLocks noChangeArrowheads="1"/>
          </p:cNvSpPr>
          <p:nvPr/>
        </p:nvSpPr>
        <p:spPr bwMode="auto">
          <a:xfrm>
            <a:off x="2514600" y="1004888"/>
            <a:ext cx="4800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静质量  </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01 </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总</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动能</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E</a:t>
            </a:r>
            <a:r>
              <a:rPr kumimoji="1" lang="en-US" altLang="zh-CN" sz="2800" b="1" i="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k</a:t>
            </a:r>
            <a:r>
              <a:rPr kumimoji="1" lang="en-US" altLang="zh-CN"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1     </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p>
        </p:txBody>
      </p:sp>
      <p:sp>
        <p:nvSpPr>
          <p:cNvPr id="6" name="Text Box 4">
            <a:extLst>
              <a:ext uri="{FF2B5EF4-FFF2-40B4-BE49-F238E27FC236}">
                <a16:creationId xmlns:a16="http://schemas.microsoft.com/office/drawing/2014/main" id="{116B42FF-A6B4-4DDD-9F3F-A82509318568}"/>
              </a:ext>
            </a:extLst>
          </p:cNvPr>
          <p:cNvSpPr txBox="1">
            <a:spLocks noChangeArrowheads="1"/>
          </p:cNvSpPr>
          <p:nvPr/>
        </p:nvSpPr>
        <p:spPr bwMode="auto">
          <a:xfrm>
            <a:off x="2514600" y="1690688"/>
            <a:ext cx="4648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静质量  </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02 </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总</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动能</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E</a:t>
            </a:r>
            <a:r>
              <a:rPr kumimoji="1" lang="en-US" altLang="zh-CN" sz="2800" b="1" i="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k</a:t>
            </a:r>
            <a:r>
              <a:rPr kumimoji="1" lang="en-US" altLang="zh-CN"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2</a:t>
            </a:r>
          </a:p>
        </p:txBody>
      </p:sp>
      <p:sp>
        <p:nvSpPr>
          <p:cNvPr id="7" name="Text Box 5">
            <a:extLst>
              <a:ext uri="{FF2B5EF4-FFF2-40B4-BE49-F238E27FC236}">
                <a16:creationId xmlns:a16="http://schemas.microsoft.com/office/drawing/2014/main" id="{DA5900E1-9612-4D1D-BE72-7CA9E7B21F59}"/>
              </a:ext>
            </a:extLst>
          </p:cNvPr>
          <p:cNvSpPr txBox="1">
            <a:spLocks noChangeArrowheads="1"/>
          </p:cNvSpPr>
          <p:nvPr/>
        </p:nvSpPr>
        <p:spPr bwMode="auto">
          <a:xfrm>
            <a:off x="388938" y="2461418"/>
            <a:ext cx="2590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能量守恒：</a:t>
            </a:r>
          </a:p>
        </p:txBody>
      </p:sp>
      <p:graphicFrame>
        <p:nvGraphicFramePr>
          <p:cNvPr id="8" name="Object 6">
            <a:extLst>
              <a:ext uri="{FF2B5EF4-FFF2-40B4-BE49-F238E27FC236}">
                <a16:creationId xmlns:a16="http://schemas.microsoft.com/office/drawing/2014/main" id="{6655C9F0-6824-457A-9EB7-05B5CEA1E7E3}"/>
              </a:ext>
            </a:extLst>
          </p:cNvPr>
          <p:cNvGraphicFramePr>
            <a:graphicFrameLocks noChangeAspect="1"/>
          </p:cNvGraphicFramePr>
          <p:nvPr>
            <p:extLst>
              <p:ext uri="{D42A27DB-BD31-4B8C-83A1-F6EECF244321}">
                <p14:modId xmlns:p14="http://schemas.microsoft.com/office/powerpoint/2010/main" val="3732385998"/>
              </p:ext>
            </p:extLst>
          </p:nvPr>
        </p:nvGraphicFramePr>
        <p:xfrm>
          <a:off x="2555358" y="2473415"/>
          <a:ext cx="3552444" cy="535464"/>
        </p:xfrm>
        <a:graphic>
          <a:graphicData uri="http://schemas.openxmlformats.org/presentationml/2006/ole">
            <mc:AlternateContent xmlns:mc="http://schemas.openxmlformats.org/markup-compatibility/2006">
              <mc:Choice xmlns:v="urn:schemas-microsoft-com:vml" Requires="v">
                <p:oleObj spid="_x0000_s14488" name="Equation" r:id="rId3" imgW="1600200" imgH="241200" progId="Equation.DSMT4">
                  <p:embed/>
                </p:oleObj>
              </mc:Choice>
              <mc:Fallback>
                <p:oleObj name="Equation" r:id="rId3" imgW="1600200" imgH="241200" progId="Equation.DSMT4">
                  <p:embed/>
                  <p:pic>
                    <p:nvPicPr>
                      <p:cNvPr id="197638" name="Object 6"/>
                      <p:cNvPicPr>
                        <a:picLocks noChangeAspect="1" noChangeArrowheads="1"/>
                      </p:cNvPicPr>
                      <p:nvPr/>
                    </p:nvPicPr>
                    <p:blipFill>
                      <a:blip r:embed="rId4"/>
                      <a:srcRect/>
                      <a:stretch>
                        <a:fillRect/>
                      </a:stretch>
                    </p:blipFill>
                    <p:spPr bwMode="auto">
                      <a:xfrm>
                        <a:off x="2555358" y="2473415"/>
                        <a:ext cx="3552444"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7">
            <a:extLst>
              <a:ext uri="{FF2B5EF4-FFF2-40B4-BE49-F238E27FC236}">
                <a16:creationId xmlns:a16="http://schemas.microsoft.com/office/drawing/2014/main" id="{2AD41D32-772F-4E6E-9A61-D0D06010C7C4}"/>
              </a:ext>
            </a:extLst>
          </p:cNvPr>
          <p:cNvSpPr txBox="1">
            <a:spLocks noChangeArrowheads="1"/>
          </p:cNvSpPr>
          <p:nvPr/>
        </p:nvSpPr>
        <p:spPr bwMode="auto">
          <a:xfrm>
            <a:off x="1089837" y="3203178"/>
            <a:ext cx="167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得出：</a:t>
            </a:r>
          </a:p>
        </p:txBody>
      </p:sp>
      <p:graphicFrame>
        <p:nvGraphicFramePr>
          <p:cNvPr id="10" name="Object 8">
            <a:extLst>
              <a:ext uri="{FF2B5EF4-FFF2-40B4-BE49-F238E27FC236}">
                <a16:creationId xmlns:a16="http://schemas.microsoft.com/office/drawing/2014/main" id="{1278E423-AF5C-4CAA-AE4E-0405B01FBC15}"/>
              </a:ext>
            </a:extLst>
          </p:cNvPr>
          <p:cNvGraphicFramePr>
            <a:graphicFrameLocks noChangeAspect="1"/>
          </p:cNvGraphicFramePr>
          <p:nvPr>
            <p:extLst>
              <p:ext uri="{D42A27DB-BD31-4B8C-83A1-F6EECF244321}">
                <p14:modId xmlns:p14="http://schemas.microsoft.com/office/powerpoint/2010/main" val="2454406544"/>
              </p:ext>
            </p:extLst>
          </p:nvPr>
        </p:nvGraphicFramePr>
        <p:xfrm>
          <a:off x="2514600" y="3219913"/>
          <a:ext cx="3523673" cy="535464"/>
        </p:xfrm>
        <a:graphic>
          <a:graphicData uri="http://schemas.openxmlformats.org/presentationml/2006/ole">
            <mc:AlternateContent xmlns:mc="http://schemas.openxmlformats.org/markup-compatibility/2006">
              <mc:Choice xmlns:v="urn:schemas-microsoft-com:vml" Requires="v">
                <p:oleObj spid="_x0000_s14489" name="Equation" r:id="rId5" imgW="1587240" imgH="241200" progId="Equation.DSMT4">
                  <p:embed/>
                </p:oleObj>
              </mc:Choice>
              <mc:Fallback>
                <p:oleObj name="Equation" r:id="rId5" imgW="1587240" imgH="241200" progId="Equation.DSMT4">
                  <p:embed/>
                  <p:pic>
                    <p:nvPicPr>
                      <p:cNvPr id="197640" name="Object 8"/>
                      <p:cNvPicPr>
                        <a:picLocks noChangeAspect="1" noChangeArrowheads="1"/>
                      </p:cNvPicPr>
                      <p:nvPr/>
                    </p:nvPicPr>
                    <p:blipFill>
                      <a:blip r:embed="rId6"/>
                      <a:srcRect/>
                      <a:stretch>
                        <a:fillRect/>
                      </a:stretch>
                    </p:blipFill>
                    <p:spPr bwMode="auto">
                      <a:xfrm>
                        <a:off x="2514600" y="3219913"/>
                        <a:ext cx="3523673"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9">
            <a:extLst>
              <a:ext uri="{FF2B5EF4-FFF2-40B4-BE49-F238E27FC236}">
                <a16:creationId xmlns:a16="http://schemas.microsoft.com/office/drawing/2014/main" id="{27D8649D-140D-46A2-9AA5-81EF1ED356D5}"/>
              </a:ext>
            </a:extLst>
          </p:cNvPr>
          <p:cNvGraphicFramePr>
            <a:graphicFrameLocks noChangeAspect="1"/>
          </p:cNvGraphicFramePr>
          <p:nvPr>
            <p:extLst>
              <p:ext uri="{D42A27DB-BD31-4B8C-83A1-F6EECF244321}">
                <p14:modId xmlns:p14="http://schemas.microsoft.com/office/powerpoint/2010/main" val="4206693459"/>
              </p:ext>
            </p:extLst>
          </p:nvPr>
        </p:nvGraphicFramePr>
        <p:xfrm>
          <a:off x="1057275" y="5491163"/>
          <a:ext cx="2000250" cy="603250"/>
        </p:xfrm>
        <a:graphic>
          <a:graphicData uri="http://schemas.openxmlformats.org/presentationml/2006/ole">
            <mc:AlternateContent xmlns:mc="http://schemas.openxmlformats.org/markup-compatibility/2006">
              <mc:Choice xmlns:v="urn:schemas-microsoft-com:vml" Requires="v">
                <p:oleObj spid="_x0000_s14490" name="Equation" r:id="rId7" imgW="799920" imgH="241200" progId="Equation.DSMT4">
                  <p:embed/>
                </p:oleObj>
              </mc:Choice>
              <mc:Fallback>
                <p:oleObj name="Equation" r:id="rId7" imgW="799920" imgH="241200" progId="Equation.DSMT4">
                  <p:embed/>
                  <p:pic>
                    <p:nvPicPr>
                      <p:cNvPr id="197641" name="Object 9"/>
                      <p:cNvPicPr>
                        <a:picLocks noChangeAspect="1" noChangeArrowheads="1"/>
                      </p:cNvPicPr>
                      <p:nvPr/>
                    </p:nvPicPr>
                    <p:blipFill>
                      <a:blip r:embed="rId8"/>
                      <a:srcRect/>
                      <a:stretch>
                        <a:fillRect/>
                      </a:stretch>
                    </p:blipFill>
                    <p:spPr bwMode="auto">
                      <a:xfrm>
                        <a:off x="1057275" y="5491163"/>
                        <a:ext cx="2000250" cy="603250"/>
                      </a:xfrm>
                      <a:prstGeom prst="rect">
                        <a:avLst/>
                      </a:prstGeom>
                      <a:noFill/>
                      <a:ln>
                        <a:noFill/>
                      </a:ln>
                      <a:effectLst/>
                    </p:spPr>
                  </p:pic>
                </p:oleObj>
              </mc:Fallback>
            </mc:AlternateContent>
          </a:graphicData>
        </a:graphic>
      </p:graphicFrame>
      <p:sp>
        <p:nvSpPr>
          <p:cNvPr id="12" name="Text Box 10">
            <a:extLst>
              <a:ext uri="{FF2B5EF4-FFF2-40B4-BE49-F238E27FC236}">
                <a16:creationId xmlns:a16="http://schemas.microsoft.com/office/drawing/2014/main" id="{88237A98-4005-4414-A7D7-1967637ADBB7}"/>
              </a:ext>
            </a:extLst>
          </p:cNvPr>
          <p:cNvSpPr txBox="1">
            <a:spLocks noChangeArrowheads="1"/>
          </p:cNvSpPr>
          <p:nvPr/>
        </p:nvSpPr>
        <p:spPr bwMode="auto">
          <a:xfrm>
            <a:off x="3308498" y="5319897"/>
            <a:ext cx="5334000" cy="946150"/>
          </a:xfrm>
          <a:prstGeom prst="rect">
            <a:avLst/>
          </a:prstGeom>
          <a:noFill/>
          <a:ln>
            <a:noFill/>
          </a:ln>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核反应中释放的能量相应于一定的质量亏损。原子能的基本公式</a:t>
            </a:r>
          </a:p>
        </p:txBody>
      </p:sp>
      <p:sp>
        <p:nvSpPr>
          <p:cNvPr id="15" name="Text Box 13">
            <a:extLst>
              <a:ext uri="{FF2B5EF4-FFF2-40B4-BE49-F238E27FC236}">
                <a16:creationId xmlns:a16="http://schemas.microsoft.com/office/drawing/2014/main" id="{6D582B36-2FB4-458C-A298-B892FEACB43C}"/>
              </a:ext>
            </a:extLst>
          </p:cNvPr>
          <p:cNvSpPr txBox="1">
            <a:spLocks noChangeArrowheads="1"/>
          </p:cNvSpPr>
          <p:nvPr/>
        </p:nvSpPr>
        <p:spPr bwMode="auto">
          <a:xfrm>
            <a:off x="381000" y="312927"/>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例如在原子核反应中：</a:t>
            </a:r>
          </a:p>
        </p:txBody>
      </p:sp>
      <p:sp>
        <p:nvSpPr>
          <p:cNvPr id="16" name="Text Box 14">
            <a:extLst>
              <a:ext uri="{FF2B5EF4-FFF2-40B4-BE49-F238E27FC236}">
                <a16:creationId xmlns:a16="http://schemas.microsoft.com/office/drawing/2014/main" id="{224D5841-1E13-4024-A7E4-33DCFB7D6DA4}"/>
              </a:ext>
            </a:extLst>
          </p:cNvPr>
          <p:cNvSpPr txBox="1">
            <a:spLocks noChangeArrowheads="1"/>
          </p:cNvSpPr>
          <p:nvPr/>
        </p:nvSpPr>
        <p:spPr bwMode="auto">
          <a:xfrm>
            <a:off x="388938" y="990600"/>
            <a:ext cx="1612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反应前：</a:t>
            </a:r>
          </a:p>
        </p:txBody>
      </p:sp>
      <p:sp>
        <p:nvSpPr>
          <p:cNvPr id="17" name="对话气泡: 圆角矩形 16">
            <a:extLst>
              <a:ext uri="{FF2B5EF4-FFF2-40B4-BE49-F238E27FC236}">
                <a16:creationId xmlns:a16="http://schemas.microsoft.com/office/drawing/2014/main" id="{320381F4-0F92-44DD-BD5D-56EA6A848F5F}"/>
              </a:ext>
            </a:extLst>
          </p:cNvPr>
          <p:cNvSpPr/>
          <p:nvPr/>
        </p:nvSpPr>
        <p:spPr>
          <a:xfrm>
            <a:off x="1089836" y="4124620"/>
            <a:ext cx="2642191" cy="871870"/>
          </a:xfrm>
          <a:prstGeom prst="wedgeRoundRectCallout">
            <a:avLst>
              <a:gd name="adj1" fmla="val 22823"/>
              <a:gd name="adj2" fmla="val -89329"/>
              <a:gd name="adj3" fmla="val 16667"/>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总动能增量</a:t>
            </a:r>
          </a:p>
          <a:p>
            <a:pPr algn="ct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即释放的能量</a:t>
            </a:r>
            <a:endParaRPr lang="zh-CN" altLang="en-US" sz="2800" dirty="0"/>
          </a:p>
        </p:txBody>
      </p:sp>
      <p:sp>
        <p:nvSpPr>
          <p:cNvPr id="18" name="对话气泡: 圆角矩形 17">
            <a:extLst>
              <a:ext uri="{FF2B5EF4-FFF2-40B4-BE49-F238E27FC236}">
                <a16:creationId xmlns:a16="http://schemas.microsoft.com/office/drawing/2014/main" id="{EA421616-2A6F-4E33-B3E5-BB7086C791ED}"/>
              </a:ext>
            </a:extLst>
          </p:cNvPr>
          <p:cNvSpPr/>
          <p:nvPr/>
        </p:nvSpPr>
        <p:spPr>
          <a:xfrm>
            <a:off x="4896736" y="4124620"/>
            <a:ext cx="3122427" cy="871870"/>
          </a:xfrm>
          <a:prstGeom prst="wedgeRoundRectCallout">
            <a:avLst>
              <a:gd name="adj1" fmla="val -30497"/>
              <a:gd name="adj2" fmla="val -89329"/>
              <a:gd name="adj3" fmla="val 16667"/>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总静止质量的减小</a:t>
            </a:r>
          </a:p>
          <a:p>
            <a:pPr algn="ct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质量亏损</a:t>
            </a:r>
            <a:endParaRPr lang="zh-CN" altLang="en-US" sz="2800" dirty="0"/>
          </a:p>
        </p:txBody>
      </p:sp>
    </p:spTree>
    <p:extLst>
      <p:ext uri="{BB962C8B-B14F-4D97-AF65-F5344CB8AC3E}">
        <p14:creationId xmlns:p14="http://schemas.microsoft.com/office/powerpoint/2010/main" val="116620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28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strVal val="4/3*#ppt_w"/>
                                          </p:val>
                                        </p:tav>
                                        <p:tav tm="100000">
                                          <p:val>
                                            <p:strVal val="#ppt_w"/>
                                          </p:val>
                                        </p:tav>
                                      </p:tavLst>
                                    </p:anim>
                                    <p:anim calcmode="lin" valueType="num">
                                      <p:cBhvr>
                                        <p:cTn id="33" dur="500" fill="hold"/>
                                        <p:tgtEl>
                                          <p:spTgt spid="7"/>
                                        </p:tgtEl>
                                        <p:attrNameLst>
                                          <p:attrName>ppt_h</p:attrName>
                                        </p:attrNameLst>
                                      </p:cBhvr>
                                      <p:tavLst>
                                        <p:tav tm="0">
                                          <p:val>
                                            <p:strVal val="4/3*#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left)">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down)">
                                      <p:cBhvr>
                                        <p:cTn id="53" dur="5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down)">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288" fill="hold"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fill="hold"/>
                                        <p:tgtEl>
                                          <p:spTgt spid="11"/>
                                        </p:tgtEl>
                                        <p:attrNameLst>
                                          <p:attrName>ppt_w</p:attrName>
                                        </p:attrNameLst>
                                      </p:cBhvr>
                                      <p:tavLst>
                                        <p:tav tm="0">
                                          <p:val>
                                            <p:strVal val="4/3*#ppt_w"/>
                                          </p:val>
                                        </p:tav>
                                        <p:tav tm="100000">
                                          <p:val>
                                            <p:strVal val="#ppt_w"/>
                                          </p:val>
                                        </p:tav>
                                      </p:tavLst>
                                    </p:anim>
                                    <p:anim calcmode="lin" valueType="num">
                                      <p:cBhvr>
                                        <p:cTn id="64" dur="500" fill="hold"/>
                                        <p:tgtEl>
                                          <p:spTgt spid="11"/>
                                        </p:tgtEl>
                                        <p:attrNameLst>
                                          <p:attrName>ppt_h</p:attrName>
                                        </p:attrNameLst>
                                      </p:cBhvr>
                                      <p:tavLst>
                                        <p:tav tm="0">
                                          <p:val>
                                            <p:strVal val="4/3*#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wipe(left)">
                                      <p:cBhvr>
                                        <p:cTn id="6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P spid="7" grpId="0" autoUpdateAnimBg="0"/>
      <p:bldP spid="9" grpId="0" autoUpdateAnimBg="0"/>
      <p:bldP spid="12" grpId="0" autoUpdateAnimBg="0"/>
      <p:bldP spid="15" grpId="0" autoUpdateAnimBg="0"/>
      <p:bldP spid="16" grpId="0" autoUpdateAnimBg="0"/>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a:extLst>
              <a:ext uri="{FF2B5EF4-FFF2-40B4-BE49-F238E27FC236}">
                <a16:creationId xmlns:a16="http://schemas.microsoft.com/office/drawing/2014/main" id="{66F9C8F1-87C3-43E4-9226-9B2BC34D9DF8}"/>
              </a:ext>
            </a:extLst>
          </p:cNvPr>
          <p:cNvSpPr txBox="1">
            <a:spLocks noChangeArrowheads="1"/>
          </p:cNvSpPr>
          <p:nvPr/>
        </p:nvSpPr>
        <p:spPr bwMode="auto">
          <a:xfrm>
            <a:off x="381000" y="2098894"/>
            <a:ext cx="837491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解：</a:t>
            </a:r>
            <a:r>
              <a:rPr kumimoji="1" lang="zh-CN" altLang="en-US" sz="2800" b="1" dirty="0">
                <a:latin typeface="华文楷体" panose="02010600040101010101" pitchFamily="2" charset="-122"/>
                <a:ea typeface="华文楷体" panose="02010600040101010101" pitchFamily="2" charset="-122"/>
              </a:rPr>
              <a:t>一个质子和一个中子组成氘核时，其静止质量的变化为</a:t>
            </a:r>
          </a:p>
        </p:txBody>
      </p:sp>
      <p:sp>
        <p:nvSpPr>
          <p:cNvPr id="2" name="日期占位符 1">
            <a:extLst>
              <a:ext uri="{FF2B5EF4-FFF2-40B4-BE49-F238E27FC236}">
                <a16:creationId xmlns:a16="http://schemas.microsoft.com/office/drawing/2014/main" id="{03328E7B-CD3D-4196-9724-952797839227}"/>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B46C07E-0A2D-4E41-A7C4-13F4886F65AC}"/>
              </a:ext>
            </a:extLst>
          </p:cNvPr>
          <p:cNvSpPr>
            <a:spLocks noGrp="1"/>
          </p:cNvSpPr>
          <p:nvPr>
            <p:ph type="sldNum" sz="quarter" idx="12"/>
          </p:nvPr>
        </p:nvSpPr>
        <p:spPr/>
        <p:txBody>
          <a:bodyPr/>
          <a:lstStyle/>
          <a:p>
            <a:fld id="{0E81DA72-FED3-491C-8B54-9DCADA948234}" type="slidenum">
              <a:rPr lang="zh-CN" altLang="en-US" smtClean="0"/>
              <a:t>27</a:t>
            </a:fld>
            <a:endParaRPr lang="zh-CN" altLang="en-US"/>
          </a:p>
        </p:txBody>
      </p:sp>
      <p:sp>
        <p:nvSpPr>
          <p:cNvPr id="4" name="Text Box 2">
            <a:extLst>
              <a:ext uri="{FF2B5EF4-FFF2-40B4-BE49-F238E27FC236}">
                <a16:creationId xmlns:a16="http://schemas.microsoft.com/office/drawing/2014/main" id="{5B494C37-B83E-46DE-B35C-61438B7A6D30}"/>
              </a:ext>
            </a:extLst>
          </p:cNvPr>
          <p:cNvSpPr txBox="1">
            <a:spLocks noChangeArrowheads="1"/>
          </p:cNvSpPr>
          <p:nvPr/>
        </p:nvSpPr>
        <p:spPr bwMode="auto">
          <a:xfrm>
            <a:off x="381000" y="256610"/>
            <a:ext cx="8286307"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just"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6</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：已知氘核静止质量为 </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d</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3.34359×10</a:t>
            </a:r>
            <a:r>
              <a:rPr kumimoji="1" lang="en-US" altLang="zh-CN" sz="2800" b="1" baseline="30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-27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kg</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，质子静止质量 </a:t>
            </a:r>
            <a:r>
              <a:rPr kumimoji="1" lang="en-US" altLang="zh-CN" sz="2800" b="1" i="1"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p</a:t>
            </a:r>
            <a:r>
              <a:rPr kumimoji="1" lang="en-US" altLang="zh-CN" sz="2800" b="1" i="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1.67262×10</a:t>
            </a:r>
            <a:r>
              <a:rPr kumimoji="1" lang="en-US" altLang="zh-CN" sz="2800" b="1" baseline="30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-27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kg</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，中子静止质量</a:t>
            </a:r>
            <a:r>
              <a:rPr kumimoji="1" lang="en-US" altLang="zh-CN" sz="2800" b="1" i="1"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i="1" baseline="-25000" dirty="0" err="1">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n</a:t>
            </a:r>
            <a:r>
              <a:rPr kumimoji="1" lang="en-US" altLang="zh-CN" sz="2800" b="1" i="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1.67493×10</a:t>
            </a:r>
            <a:r>
              <a:rPr kumimoji="1" lang="en-US" altLang="zh-CN" sz="2800" b="1" baseline="30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-27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kg</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，求氘核的结合能，并给出聚合</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千克氘核所能释放的能量的数量级。</a:t>
            </a:r>
          </a:p>
        </p:txBody>
      </p:sp>
      <p:graphicFrame>
        <p:nvGraphicFramePr>
          <p:cNvPr id="5" name="Object 3">
            <a:extLst>
              <a:ext uri="{FF2B5EF4-FFF2-40B4-BE49-F238E27FC236}">
                <a16:creationId xmlns:a16="http://schemas.microsoft.com/office/drawing/2014/main" id="{C41E9EA1-B78A-4253-94AC-B6E0D867CF2A}"/>
              </a:ext>
            </a:extLst>
          </p:cNvPr>
          <p:cNvGraphicFramePr>
            <a:graphicFrameLocks noChangeAspect="1"/>
          </p:cNvGraphicFramePr>
          <p:nvPr>
            <p:extLst>
              <p:ext uri="{D42A27DB-BD31-4B8C-83A1-F6EECF244321}">
                <p14:modId xmlns:p14="http://schemas.microsoft.com/office/powerpoint/2010/main" val="3410444841"/>
              </p:ext>
            </p:extLst>
          </p:nvPr>
        </p:nvGraphicFramePr>
        <p:xfrm>
          <a:off x="1971010" y="2843292"/>
          <a:ext cx="3016181" cy="535464"/>
        </p:xfrm>
        <a:graphic>
          <a:graphicData uri="http://schemas.openxmlformats.org/presentationml/2006/ole">
            <mc:AlternateContent xmlns:mc="http://schemas.openxmlformats.org/markup-compatibility/2006">
              <mc:Choice xmlns:v="urn:schemas-microsoft-com:vml" Requires="v">
                <p:oleObj spid="_x0000_s15550" name="Equation" r:id="rId3" imgW="1358640" imgH="241200" progId="Equation.DSMT4">
                  <p:embed/>
                </p:oleObj>
              </mc:Choice>
              <mc:Fallback>
                <p:oleObj name="Equation" r:id="rId3" imgW="1358640" imgH="241200" progId="Equation.DSMT4">
                  <p:embed/>
                  <p:pic>
                    <p:nvPicPr>
                      <p:cNvPr id="198659" name="Object 3"/>
                      <p:cNvPicPr>
                        <a:picLocks noChangeAspect="1" noChangeArrowheads="1"/>
                      </p:cNvPicPr>
                      <p:nvPr/>
                    </p:nvPicPr>
                    <p:blipFill>
                      <a:blip r:embed="rId4"/>
                      <a:srcRect/>
                      <a:stretch>
                        <a:fillRect/>
                      </a:stretch>
                    </p:blipFill>
                    <p:spPr bwMode="auto">
                      <a:xfrm>
                        <a:off x="1971010" y="2843292"/>
                        <a:ext cx="3016181"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4">
            <a:extLst>
              <a:ext uri="{FF2B5EF4-FFF2-40B4-BE49-F238E27FC236}">
                <a16:creationId xmlns:a16="http://schemas.microsoft.com/office/drawing/2014/main" id="{3429C807-489D-4BDA-897E-9D83FFC47820}"/>
              </a:ext>
            </a:extLst>
          </p:cNvPr>
          <p:cNvSpPr txBox="1">
            <a:spLocks noChangeArrowheads="1"/>
          </p:cNvSpPr>
          <p:nvPr/>
        </p:nvSpPr>
        <p:spPr bwMode="auto">
          <a:xfrm>
            <a:off x="381000" y="3919605"/>
            <a:ext cx="549880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它所对应的静能即氘核的结合能</a:t>
            </a:r>
          </a:p>
        </p:txBody>
      </p:sp>
      <p:graphicFrame>
        <p:nvGraphicFramePr>
          <p:cNvPr id="8" name="Object 6">
            <a:extLst>
              <a:ext uri="{FF2B5EF4-FFF2-40B4-BE49-F238E27FC236}">
                <a16:creationId xmlns:a16="http://schemas.microsoft.com/office/drawing/2014/main" id="{699204BD-2041-4E45-ADB4-CF22328402C4}"/>
              </a:ext>
            </a:extLst>
          </p:cNvPr>
          <p:cNvGraphicFramePr>
            <a:graphicFrameLocks noChangeAspect="1"/>
          </p:cNvGraphicFramePr>
          <p:nvPr>
            <p:extLst>
              <p:ext uri="{D42A27DB-BD31-4B8C-83A1-F6EECF244321}">
                <p14:modId xmlns:p14="http://schemas.microsoft.com/office/powerpoint/2010/main" val="4005651226"/>
              </p:ext>
            </p:extLst>
          </p:nvPr>
        </p:nvGraphicFramePr>
        <p:xfrm>
          <a:off x="1971010" y="4535602"/>
          <a:ext cx="3862387" cy="534987"/>
        </p:xfrm>
        <a:graphic>
          <a:graphicData uri="http://schemas.openxmlformats.org/presentationml/2006/ole">
            <mc:AlternateContent xmlns:mc="http://schemas.openxmlformats.org/markup-compatibility/2006">
              <mc:Choice xmlns:v="urn:schemas-microsoft-com:vml" Requires="v">
                <p:oleObj spid="_x0000_s15551" name="Equation" r:id="rId5" imgW="1739880" imgH="241200" progId="Equation.DSMT4">
                  <p:embed/>
                </p:oleObj>
              </mc:Choice>
              <mc:Fallback>
                <p:oleObj name="Equation" r:id="rId5" imgW="1739880" imgH="241200" progId="Equation.DSMT4">
                  <p:embed/>
                  <p:pic>
                    <p:nvPicPr>
                      <p:cNvPr id="198662" name="Object 6"/>
                      <p:cNvPicPr>
                        <a:picLocks noChangeAspect="1" noChangeArrowheads="1"/>
                      </p:cNvPicPr>
                      <p:nvPr/>
                    </p:nvPicPr>
                    <p:blipFill>
                      <a:blip r:embed="rId6"/>
                      <a:srcRect/>
                      <a:stretch>
                        <a:fillRect/>
                      </a:stretch>
                    </p:blipFill>
                    <p:spPr bwMode="auto">
                      <a:xfrm>
                        <a:off x="1971010" y="4535602"/>
                        <a:ext cx="3862387" cy="53498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8">
            <a:extLst>
              <a:ext uri="{FF2B5EF4-FFF2-40B4-BE49-F238E27FC236}">
                <a16:creationId xmlns:a16="http://schemas.microsoft.com/office/drawing/2014/main" id="{1FD5A5CC-C786-4DEA-92DB-4A8C3D354B41}"/>
              </a:ext>
            </a:extLst>
          </p:cNvPr>
          <p:cNvGraphicFramePr>
            <a:graphicFrameLocks noChangeAspect="1"/>
          </p:cNvGraphicFramePr>
          <p:nvPr>
            <p:extLst>
              <p:ext uri="{D42A27DB-BD31-4B8C-83A1-F6EECF244321}">
                <p14:modId xmlns:p14="http://schemas.microsoft.com/office/powerpoint/2010/main" val="2623034418"/>
              </p:ext>
            </p:extLst>
          </p:nvPr>
        </p:nvGraphicFramePr>
        <p:xfrm>
          <a:off x="2526931" y="3429000"/>
          <a:ext cx="2226571" cy="507492"/>
        </p:xfrm>
        <a:graphic>
          <a:graphicData uri="http://schemas.openxmlformats.org/presentationml/2006/ole">
            <mc:AlternateContent xmlns:mc="http://schemas.openxmlformats.org/markup-compatibility/2006">
              <mc:Choice xmlns:v="urn:schemas-microsoft-com:vml" Requires="v">
                <p:oleObj spid="_x0000_s15552" name="Equation" r:id="rId7" imgW="1002960" imgH="228600" progId="Equation.DSMT4">
                  <p:embed/>
                </p:oleObj>
              </mc:Choice>
              <mc:Fallback>
                <p:oleObj name="Equation" r:id="rId7" imgW="1002960" imgH="228600" progId="Equation.DSMT4">
                  <p:embed/>
                  <p:pic>
                    <p:nvPicPr>
                      <p:cNvPr id="198664" name="Object 8"/>
                      <p:cNvPicPr>
                        <a:picLocks noChangeAspect="1" noChangeArrowheads="1"/>
                      </p:cNvPicPr>
                      <p:nvPr/>
                    </p:nvPicPr>
                    <p:blipFill>
                      <a:blip r:embed="rId8"/>
                      <a:srcRect/>
                      <a:stretch>
                        <a:fillRect/>
                      </a:stretch>
                    </p:blipFill>
                    <p:spPr bwMode="auto">
                      <a:xfrm>
                        <a:off x="2526931" y="3429000"/>
                        <a:ext cx="2226571"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9">
            <a:extLst>
              <a:ext uri="{FF2B5EF4-FFF2-40B4-BE49-F238E27FC236}">
                <a16:creationId xmlns:a16="http://schemas.microsoft.com/office/drawing/2014/main" id="{2DCEF770-4283-4453-9810-117892321467}"/>
              </a:ext>
            </a:extLst>
          </p:cNvPr>
          <p:cNvSpPr txBox="1">
            <a:spLocks noChangeArrowheads="1"/>
          </p:cNvSpPr>
          <p:nvPr/>
        </p:nvSpPr>
        <p:spPr bwMode="auto">
          <a:xfrm>
            <a:off x="381000" y="5133238"/>
            <a:ext cx="685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聚合</a:t>
            </a:r>
            <a:r>
              <a:rPr kumimoji="1" lang="en-US" altLang="zh-CN" sz="2800" b="1" dirty="0">
                <a:latin typeface="华文楷体" panose="02010600040101010101" pitchFamily="2" charset="-122"/>
                <a:ea typeface="华文楷体" panose="02010600040101010101" pitchFamily="2" charset="-122"/>
              </a:rPr>
              <a:t>1</a:t>
            </a:r>
            <a:r>
              <a:rPr kumimoji="1" lang="zh-CN" altLang="en-US" sz="2800" b="1" dirty="0">
                <a:latin typeface="华文楷体" panose="02010600040101010101" pitchFamily="2" charset="-122"/>
                <a:ea typeface="华文楷体" panose="02010600040101010101" pitchFamily="2" charset="-122"/>
              </a:rPr>
              <a:t>千克氘核所能释放的能量</a:t>
            </a:r>
          </a:p>
        </p:txBody>
      </p:sp>
      <p:graphicFrame>
        <p:nvGraphicFramePr>
          <p:cNvPr id="12" name="Object 10">
            <a:extLst>
              <a:ext uri="{FF2B5EF4-FFF2-40B4-BE49-F238E27FC236}">
                <a16:creationId xmlns:a16="http://schemas.microsoft.com/office/drawing/2014/main" id="{56940261-1B7F-4DF2-A89F-8760BEAA15A5}"/>
              </a:ext>
            </a:extLst>
          </p:cNvPr>
          <p:cNvGraphicFramePr>
            <a:graphicFrameLocks noChangeAspect="1"/>
          </p:cNvGraphicFramePr>
          <p:nvPr>
            <p:extLst>
              <p:ext uri="{D42A27DB-BD31-4B8C-83A1-F6EECF244321}">
                <p14:modId xmlns:p14="http://schemas.microsoft.com/office/powerpoint/2010/main" val="3734864435"/>
              </p:ext>
            </p:extLst>
          </p:nvPr>
        </p:nvGraphicFramePr>
        <p:xfrm>
          <a:off x="1921668" y="5652351"/>
          <a:ext cx="3776663" cy="985837"/>
        </p:xfrm>
        <a:graphic>
          <a:graphicData uri="http://schemas.openxmlformats.org/presentationml/2006/ole">
            <mc:AlternateContent xmlns:mc="http://schemas.openxmlformats.org/markup-compatibility/2006">
              <mc:Choice xmlns:v="urn:schemas-microsoft-com:vml" Requires="v">
                <p:oleObj spid="_x0000_s15553" name="Equation" r:id="rId9" imgW="1701720" imgH="444240" progId="Equation.DSMT4">
                  <p:embed/>
                </p:oleObj>
              </mc:Choice>
              <mc:Fallback>
                <p:oleObj name="Equation" r:id="rId9" imgW="1701720" imgH="444240" progId="Equation.DSMT4">
                  <p:embed/>
                  <p:pic>
                    <p:nvPicPr>
                      <p:cNvPr id="198666" name="Object 10"/>
                      <p:cNvPicPr>
                        <a:picLocks noChangeAspect="1" noChangeArrowheads="1"/>
                      </p:cNvPicPr>
                      <p:nvPr/>
                    </p:nvPicPr>
                    <p:blipFill>
                      <a:blip r:embed="rId10"/>
                      <a:srcRect/>
                      <a:stretch>
                        <a:fillRect/>
                      </a:stretch>
                    </p:blipFill>
                    <p:spPr bwMode="auto">
                      <a:xfrm>
                        <a:off x="1921668" y="5652351"/>
                        <a:ext cx="3776663" cy="9858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401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4" grpId="0" autoUpdateAnimBg="0"/>
      <p:bldP spid="6" grpId="0" autoUpdateAnimBg="0"/>
      <p:bldP spid="1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82410B3-BF33-4110-AAD1-568E3321DC49}"/>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AE6FD26B-4617-4B6C-B010-A7B91D1CE276}"/>
              </a:ext>
            </a:extLst>
          </p:cNvPr>
          <p:cNvSpPr>
            <a:spLocks noGrp="1"/>
          </p:cNvSpPr>
          <p:nvPr>
            <p:ph type="sldNum" sz="quarter" idx="12"/>
          </p:nvPr>
        </p:nvSpPr>
        <p:spPr/>
        <p:txBody>
          <a:bodyPr/>
          <a:lstStyle/>
          <a:p>
            <a:fld id="{0E81DA72-FED3-491C-8B54-9DCADA948234}" type="slidenum">
              <a:rPr lang="zh-CN" altLang="en-US" smtClean="0"/>
              <a:t>28</a:t>
            </a:fld>
            <a:endParaRPr lang="zh-CN" altLang="en-US"/>
          </a:p>
        </p:txBody>
      </p:sp>
      <p:sp>
        <p:nvSpPr>
          <p:cNvPr id="5" name="Text Box 3">
            <a:extLst>
              <a:ext uri="{FF2B5EF4-FFF2-40B4-BE49-F238E27FC236}">
                <a16:creationId xmlns:a16="http://schemas.microsoft.com/office/drawing/2014/main" id="{B0B2ED8E-DE9A-4899-B479-C6CCBACEC2E3}"/>
              </a:ext>
            </a:extLst>
          </p:cNvPr>
          <p:cNvSpPr txBox="1">
            <a:spLocks noChangeArrowheads="1"/>
          </p:cNvSpPr>
          <p:nvPr/>
        </p:nvSpPr>
        <p:spPr bwMode="auto">
          <a:xfrm>
            <a:off x="346020" y="2240757"/>
            <a:ext cx="412497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设合成粒子质量</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速度为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V</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，根据</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动量守恒</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7" name="Object 5">
            <a:extLst>
              <a:ext uri="{FF2B5EF4-FFF2-40B4-BE49-F238E27FC236}">
                <a16:creationId xmlns:a16="http://schemas.microsoft.com/office/drawing/2014/main" id="{14F5AB49-81FF-4869-A244-1AACE5791F74}"/>
              </a:ext>
            </a:extLst>
          </p:cNvPr>
          <p:cNvGraphicFramePr>
            <a:graphicFrameLocks noChangeAspect="1"/>
          </p:cNvGraphicFramePr>
          <p:nvPr>
            <p:extLst>
              <p:ext uri="{D42A27DB-BD31-4B8C-83A1-F6EECF244321}">
                <p14:modId xmlns:p14="http://schemas.microsoft.com/office/powerpoint/2010/main" val="513541740"/>
              </p:ext>
            </p:extLst>
          </p:nvPr>
        </p:nvGraphicFramePr>
        <p:xfrm>
          <a:off x="1020668" y="3249465"/>
          <a:ext cx="2875522" cy="535464"/>
        </p:xfrm>
        <a:graphic>
          <a:graphicData uri="http://schemas.openxmlformats.org/presentationml/2006/ole">
            <mc:AlternateContent xmlns:mc="http://schemas.openxmlformats.org/markup-compatibility/2006">
              <mc:Choice xmlns:v="urn:schemas-microsoft-com:vml" Requires="v">
                <p:oleObj spid="_x0000_s16881" name="Equation" r:id="rId3" imgW="1295280" imgH="241200" progId="Equation.DSMT4">
                  <p:embed/>
                </p:oleObj>
              </mc:Choice>
              <mc:Fallback>
                <p:oleObj name="Equation" r:id="rId3" imgW="1295280" imgH="241200" progId="Equation.DSMT4">
                  <p:embed/>
                  <p:pic>
                    <p:nvPicPr>
                      <p:cNvPr id="199685" name="Object 5"/>
                      <p:cNvPicPr>
                        <a:picLocks noChangeAspect="1" noChangeArrowheads="1"/>
                      </p:cNvPicPr>
                      <p:nvPr/>
                    </p:nvPicPr>
                    <p:blipFill>
                      <a:blip r:embed="rId4"/>
                      <a:srcRect/>
                      <a:stretch>
                        <a:fillRect/>
                      </a:stretch>
                    </p:blipFill>
                    <p:spPr bwMode="auto">
                      <a:xfrm>
                        <a:off x="1020668" y="3249465"/>
                        <a:ext cx="2875522" cy="535464"/>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a:extLst>
              <a:ext uri="{FF2B5EF4-FFF2-40B4-BE49-F238E27FC236}">
                <a16:creationId xmlns:a16="http://schemas.microsoft.com/office/drawing/2014/main" id="{49DE5193-5962-4D4C-9EC2-47820D1CCE72}"/>
              </a:ext>
            </a:extLst>
          </p:cNvPr>
          <p:cNvGraphicFramePr>
            <a:graphicFrameLocks noChangeAspect="1"/>
          </p:cNvGraphicFramePr>
          <p:nvPr>
            <p:extLst>
              <p:ext uri="{D42A27DB-BD31-4B8C-83A1-F6EECF244321}">
                <p14:modId xmlns:p14="http://schemas.microsoft.com/office/powerpoint/2010/main" val="3052968273"/>
              </p:ext>
            </p:extLst>
          </p:nvPr>
        </p:nvGraphicFramePr>
        <p:xfrm>
          <a:off x="1009984" y="3942567"/>
          <a:ext cx="2678119" cy="507492"/>
        </p:xfrm>
        <a:graphic>
          <a:graphicData uri="http://schemas.openxmlformats.org/presentationml/2006/ole">
            <mc:AlternateContent xmlns:mc="http://schemas.openxmlformats.org/markup-compatibility/2006">
              <mc:Choice xmlns:v="urn:schemas-microsoft-com:vml" Requires="v">
                <p:oleObj spid="_x0000_s16882" name="Equation" r:id="rId5" imgW="1206360" imgH="228600" progId="Equation.DSMT4">
                  <p:embed/>
                </p:oleObj>
              </mc:Choice>
              <mc:Fallback>
                <p:oleObj name="Equation" r:id="rId5" imgW="1206360" imgH="228600" progId="Equation.DSMT4">
                  <p:embed/>
                  <p:pic>
                    <p:nvPicPr>
                      <p:cNvPr id="199686" name="Object 6"/>
                      <p:cNvPicPr>
                        <a:picLocks noChangeAspect="1" noChangeArrowheads="1"/>
                      </p:cNvPicPr>
                      <p:nvPr/>
                    </p:nvPicPr>
                    <p:blipFill>
                      <a:blip r:embed="rId6"/>
                      <a:srcRect/>
                      <a:stretch>
                        <a:fillRect/>
                      </a:stretch>
                    </p:blipFill>
                    <p:spPr bwMode="auto">
                      <a:xfrm>
                        <a:off x="1009984" y="3942567"/>
                        <a:ext cx="2678119" cy="50749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a:extLst>
              <a:ext uri="{FF2B5EF4-FFF2-40B4-BE49-F238E27FC236}">
                <a16:creationId xmlns:a16="http://schemas.microsoft.com/office/drawing/2014/main" id="{F2D7C359-6ACC-43A8-AB9B-6EC450F61E04}"/>
              </a:ext>
            </a:extLst>
          </p:cNvPr>
          <p:cNvGraphicFramePr>
            <a:graphicFrameLocks noChangeAspect="1"/>
          </p:cNvGraphicFramePr>
          <p:nvPr>
            <p:extLst>
              <p:ext uri="{D42A27DB-BD31-4B8C-83A1-F6EECF244321}">
                <p14:modId xmlns:p14="http://schemas.microsoft.com/office/powerpoint/2010/main" val="4145183121"/>
              </p:ext>
            </p:extLst>
          </p:nvPr>
        </p:nvGraphicFramePr>
        <p:xfrm>
          <a:off x="4342613" y="3935054"/>
          <a:ext cx="2226571" cy="535464"/>
        </p:xfrm>
        <a:graphic>
          <a:graphicData uri="http://schemas.openxmlformats.org/presentationml/2006/ole">
            <mc:AlternateContent xmlns:mc="http://schemas.openxmlformats.org/markup-compatibility/2006">
              <mc:Choice xmlns:v="urn:schemas-microsoft-com:vml" Requires="v">
                <p:oleObj spid="_x0000_s16883" name="Equation" r:id="rId7" imgW="1002960" imgH="241200" progId="Equation.DSMT4">
                  <p:embed/>
                </p:oleObj>
              </mc:Choice>
              <mc:Fallback>
                <p:oleObj name="Equation" r:id="rId7" imgW="1002960" imgH="241200" progId="Equation.DSMT4">
                  <p:embed/>
                  <p:pic>
                    <p:nvPicPr>
                      <p:cNvPr id="199687" name="Object 7"/>
                      <p:cNvPicPr>
                        <a:picLocks noChangeAspect="1" noChangeArrowheads="1"/>
                      </p:cNvPicPr>
                      <p:nvPr/>
                    </p:nvPicPr>
                    <p:blipFill>
                      <a:blip r:embed="rId8"/>
                      <a:srcRect/>
                      <a:stretch>
                        <a:fillRect/>
                      </a:stretch>
                    </p:blipFill>
                    <p:spPr bwMode="auto">
                      <a:xfrm>
                        <a:off x="4342613" y="3935054"/>
                        <a:ext cx="2226571" cy="535464"/>
                      </a:xfrm>
                      <a:prstGeom prst="rect">
                        <a:avLst/>
                      </a:prstGeom>
                      <a:noFill/>
                      <a:ln>
                        <a:noFill/>
                      </a:ln>
                      <a:effectLst/>
                      <a:extLst>
                        <a:ext uri="{909E8E84-426E-40DD-AFC4-6F175D3DCCD1}">
                          <a14:hiddenFill xmlns:a14="http://schemas.microsoft.com/office/drawing/2010/main">
                            <a:solidFill>
                              <a:srgbClr val="FFD6A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1" name="Group 9">
            <a:extLst>
              <a:ext uri="{FF2B5EF4-FFF2-40B4-BE49-F238E27FC236}">
                <a16:creationId xmlns:a16="http://schemas.microsoft.com/office/drawing/2014/main" id="{9C1992FA-028B-4A6F-A0C2-103F310C1D76}"/>
              </a:ext>
            </a:extLst>
          </p:cNvPr>
          <p:cNvGrpSpPr>
            <a:grpSpLocks/>
          </p:cNvGrpSpPr>
          <p:nvPr/>
        </p:nvGrpSpPr>
        <p:grpSpPr bwMode="auto">
          <a:xfrm>
            <a:off x="341313" y="304800"/>
            <a:ext cx="8526538" cy="1816101"/>
            <a:chOff x="368" y="192"/>
            <a:chExt cx="4954" cy="1144"/>
          </a:xfrm>
        </p:grpSpPr>
        <p:sp>
          <p:nvSpPr>
            <p:cNvPr id="12" name="Text Box 11">
              <a:extLst>
                <a:ext uri="{FF2B5EF4-FFF2-40B4-BE49-F238E27FC236}">
                  <a16:creationId xmlns:a16="http://schemas.microsoft.com/office/drawing/2014/main" id="{94EE2F20-94F2-4C12-ADE5-3D1EEAE44D98}"/>
                </a:ext>
              </a:extLst>
            </p:cNvPr>
            <p:cNvSpPr txBox="1">
              <a:spLocks noChangeArrowheads="1"/>
            </p:cNvSpPr>
            <p:nvPr/>
          </p:nvSpPr>
          <p:spPr bwMode="auto">
            <a:xfrm>
              <a:off x="368" y="192"/>
              <a:ext cx="4954" cy="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7</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：在</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参考</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系中有两个静止质量均为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的粒子</a:t>
              </a:r>
              <a:r>
                <a:rPr kumimoji="1" lang="zh-CN" altLang="en-US"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和</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B</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分别以速度</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相向运动，相撞后合在一起成为一个复合粒子，求：复合粒子的静止质量</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？碰撞中动能改变？</a:t>
              </a:r>
            </a:p>
          </p:txBody>
        </p:sp>
        <p:graphicFrame>
          <p:nvGraphicFramePr>
            <p:cNvPr id="13" name="Object 10">
              <a:extLst>
                <a:ext uri="{FF2B5EF4-FFF2-40B4-BE49-F238E27FC236}">
                  <a16:creationId xmlns:a16="http://schemas.microsoft.com/office/drawing/2014/main" id="{248507D4-23EC-479E-B4F6-B0AD96A983FA}"/>
                </a:ext>
              </a:extLst>
            </p:cNvPr>
            <p:cNvGraphicFramePr>
              <a:graphicFrameLocks noChangeAspect="1"/>
            </p:cNvGraphicFramePr>
            <p:nvPr>
              <p:extLst>
                <p:ext uri="{D42A27DB-BD31-4B8C-83A1-F6EECF244321}">
                  <p14:modId xmlns:p14="http://schemas.microsoft.com/office/powerpoint/2010/main" val="2862011011"/>
                </p:ext>
              </p:extLst>
            </p:nvPr>
          </p:nvGraphicFramePr>
          <p:xfrm>
            <a:off x="1884" y="466"/>
            <a:ext cx="622" cy="337"/>
          </p:xfrm>
          <a:graphic>
            <a:graphicData uri="http://schemas.openxmlformats.org/presentationml/2006/ole">
              <mc:AlternateContent xmlns:mc="http://schemas.openxmlformats.org/markup-compatibility/2006">
                <mc:Choice xmlns:v="urn:schemas-microsoft-com:vml" Requires="v">
                  <p:oleObj spid="_x0000_s16884" name="Equation" r:id="rId9" imgW="482400" imgH="241200" progId="Equation.DSMT4">
                    <p:embed/>
                  </p:oleObj>
                </mc:Choice>
                <mc:Fallback>
                  <p:oleObj name="Equation" r:id="rId9" imgW="482400" imgH="241200" progId="Equation.DSMT4">
                    <p:embed/>
                    <p:pic>
                      <p:nvPicPr>
                        <p:cNvPr id="23563" name="Object 10"/>
                        <p:cNvPicPr>
                          <a:picLocks noChangeAspect="1" noChangeArrowheads="1"/>
                        </p:cNvPicPr>
                        <p:nvPr/>
                      </p:nvPicPr>
                      <p:blipFill>
                        <a:blip r:embed="rId10"/>
                        <a:srcRect/>
                        <a:stretch>
                          <a:fillRect/>
                        </a:stretch>
                      </p:blipFill>
                      <p:spPr bwMode="auto">
                        <a:xfrm>
                          <a:off x="1884" y="466"/>
                          <a:ext cx="622" cy="3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2">
              <a:extLst>
                <a:ext uri="{FF2B5EF4-FFF2-40B4-BE49-F238E27FC236}">
                  <a16:creationId xmlns:a16="http://schemas.microsoft.com/office/drawing/2014/main" id="{ECC9AF72-6738-4BC1-9D25-4D46B283D6A1}"/>
                </a:ext>
              </a:extLst>
            </p:cNvPr>
            <p:cNvGraphicFramePr>
              <a:graphicFrameLocks noChangeAspect="1"/>
            </p:cNvGraphicFramePr>
            <p:nvPr>
              <p:extLst>
                <p:ext uri="{D42A27DB-BD31-4B8C-83A1-F6EECF244321}">
                  <p14:modId xmlns:p14="http://schemas.microsoft.com/office/powerpoint/2010/main" val="1370882706"/>
                </p:ext>
              </p:extLst>
            </p:nvPr>
          </p:nvGraphicFramePr>
          <p:xfrm>
            <a:off x="2715" y="466"/>
            <a:ext cx="737" cy="337"/>
          </p:xfrm>
          <a:graphic>
            <a:graphicData uri="http://schemas.openxmlformats.org/presentationml/2006/ole">
              <mc:AlternateContent xmlns:mc="http://schemas.openxmlformats.org/markup-compatibility/2006">
                <mc:Choice xmlns:v="urn:schemas-microsoft-com:vml" Requires="v">
                  <p:oleObj spid="_x0000_s16885" name="Equation" r:id="rId11" imgW="571320" imgH="241200" progId="Equation.DSMT4">
                    <p:embed/>
                  </p:oleObj>
                </mc:Choice>
                <mc:Fallback>
                  <p:oleObj name="Equation" r:id="rId11" imgW="571320" imgH="241200" progId="Equation.DSMT4">
                    <p:embed/>
                    <p:pic>
                      <p:nvPicPr>
                        <p:cNvPr id="23564" name="Object 12"/>
                        <p:cNvPicPr>
                          <a:picLocks noChangeArrowheads="1"/>
                        </p:cNvPicPr>
                        <p:nvPr/>
                      </p:nvPicPr>
                      <p:blipFill>
                        <a:blip r:embed="rId12"/>
                        <a:srcRect/>
                        <a:stretch>
                          <a:fillRect/>
                        </a:stretch>
                      </p:blipFill>
                      <p:spPr bwMode="auto">
                        <a:xfrm>
                          <a:off x="2715" y="466"/>
                          <a:ext cx="737" cy="3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5" name="Group 13">
            <a:extLst>
              <a:ext uri="{FF2B5EF4-FFF2-40B4-BE49-F238E27FC236}">
                <a16:creationId xmlns:a16="http://schemas.microsoft.com/office/drawing/2014/main" id="{3D8ECDEA-96CC-4B0E-BC7B-EB55DB0FD9FE}"/>
              </a:ext>
            </a:extLst>
          </p:cNvPr>
          <p:cNvGrpSpPr>
            <a:grpSpLocks/>
          </p:cNvGrpSpPr>
          <p:nvPr/>
        </p:nvGrpSpPr>
        <p:grpSpPr bwMode="auto">
          <a:xfrm>
            <a:off x="5220305" y="2010343"/>
            <a:ext cx="1116013" cy="1014411"/>
            <a:chOff x="3168" y="2426"/>
            <a:chExt cx="703" cy="639"/>
          </a:xfrm>
        </p:grpSpPr>
        <p:sp>
          <p:nvSpPr>
            <p:cNvPr id="16" name="Oval 14">
              <a:extLst>
                <a:ext uri="{FF2B5EF4-FFF2-40B4-BE49-F238E27FC236}">
                  <a16:creationId xmlns:a16="http://schemas.microsoft.com/office/drawing/2014/main" id="{8C98F07D-16BE-4D6F-9A60-D5E5A9708327}"/>
                </a:ext>
              </a:extLst>
            </p:cNvPr>
            <p:cNvSpPr>
              <a:spLocks noChangeArrowheads="1"/>
            </p:cNvSpPr>
            <p:nvPr/>
          </p:nvSpPr>
          <p:spPr bwMode="auto">
            <a:xfrm>
              <a:off x="3473" y="2778"/>
              <a:ext cx="154" cy="154"/>
            </a:xfrm>
            <a:prstGeom prst="ellipse">
              <a:avLst/>
            </a:prstGeom>
            <a:solidFill>
              <a:srgbClr val="FF00FF"/>
            </a:solidFill>
            <a:ln w="38100">
              <a:solidFill>
                <a:schemeClr val="tx1"/>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7" name="Freeform 15">
              <a:extLst>
                <a:ext uri="{FF2B5EF4-FFF2-40B4-BE49-F238E27FC236}">
                  <a16:creationId xmlns:a16="http://schemas.microsoft.com/office/drawing/2014/main" id="{3ADA5A9B-1AFD-4CC0-A135-8E3D8EC19AC7}"/>
                </a:ext>
              </a:extLst>
            </p:cNvPr>
            <p:cNvSpPr>
              <a:spLocks/>
            </p:cNvSpPr>
            <p:nvPr/>
          </p:nvSpPr>
          <p:spPr bwMode="auto">
            <a:xfrm>
              <a:off x="3631" y="2630"/>
              <a:ext cx="240" cy="5"/>
            </a:xfrm>
            <a:custGeom>
              <a:avLst/>
              <a:gdLst>
                <a:gd name="T0" fmla="*/ 0 w 240"/>
                <a:gd name="T1" fmla="*/ 0 h 5"/>
                <a:gd name="T2" fmla="*/ 240 w 240"/>
                <a:gd name="T3" fmla="*/ 5 h 5"/>
                <a:gd name="T4" fmla="*/ 0 60000 65536"/>
                <a:gd name="T5" fmla="*/ 0 60000 65536"/>
                <a:gd name="T6" fmla="*/ 0 w 240"/>
                <a:gd name="T7" fmla="*/ 0 h 5"/>
                <a:gd name="T8" fmla="*/ 240 w 240"/>
                <a:gd name="T9" fmla="*/ 5 h 5"/>
              </a:gdLst>
              <a:ahLst/>
              <a:cxnLst>
                <a:cxn ang="T4">
                  <a:pos x="T0" y="T1"/>
                </a:cxn>
                <a:cxn ang="T5">
                  <a:pos x="T2" y="T3"/>
                </a:cxn>
              </a:cxnLst>
              <a:rect l="T6" t="T7" r="T8" b="T9"/>
              <a:pathLst>
                <a:path w="240" h="5">
                  <a:moveTo>
                    <a:pt x="0" y="0"/>
                  </a:moveTo>
                  <a:lnTo>
                    <a:pt x="240" y="5"/>
                  </a:lnTo>
                </a:path>
              </a:pathLst>
            </a:custGeom>
            <a:noFill/>
            <a:ln w="3810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8" name="Object 16">
              <a:extLst>
                <a:ext uri="{FF2B5EF4-FFF2-40B4-BE49-F238E27FC236}">
                  <a16:creationId xmlns:a16="http://schemas.microsoft.com/office/drawing/2014/main" id="{329F766A-493F-495E-BA38-E2D772AF39A5}"/>
                </a:ext>
              </a:extLst>
            </p:cNvPr>
            <p:cNvGraphicFramePr>
              <a:graphicFrameLocks noChangeAspect="1"/>
            </p:cNvGraphicFramePr>
            <p:nvPr>
              <p:extLst>
                <p:ext uri="{D42A27DB-BD31-4B8C-83A1-F6EECF244321}">
                  <p14:modId xmlns:p14="http://schemas.microsoft.com/office/powerpoint/2010/main" val="634931143"/>
                </p:ext>
              </p:extLst>
            </p:nvPr>
          </p:nvGraphicFramePr>
          <p:xfrm>
            <a:off x="3365" y="2426"/>
            <a:ext cx="279" cy="360"/>
          </p:xfrm>
          <a:graphic>
            <a:graphicData uri="http://schemas.openxmlformats.org/presentationml/2006/ole">
              <mc:AlternateContent xmlns:mc="http://schemas.openxmlformats.org/markup-compatibility/2006">
                <mc:Choice xmlns:v="urn:schemas-microsoft-com:vml" Requires="v">
                  <p:oleObj spid="_x0000_s16886" name="Equation" r:id="rId13" imgW="177480" imgH="228600" progId="Equation.DSMT4">
                    <p:embed/>
                  </p:oleObj>
                </mc:Choice>
                <mc:Fallback>
                  <p:oleObj name="Equation" r:id="rId13" imgW="177480" imgH="228600" progId="Equation.DSMT4">
                    <p:embed/>
                    <p:pic>
                      <p:nvPicPr>
                        <p:cNvPr id="23562" name="Object 16"/>
                        <p:cNvPicPr>
                          <a:picLocks noChangeAspect="1" noChangeArrowheads="1"/>
                        </p:cNvPicPr>
                        <p:nvPr/>
                      </p:nvPicPr>
                      <p:blipFill>
                        <a:blip r:embed="rId14"/>
                        <a:srcRect/>
                        <a:stretch>
                          <a:fillRect/>
                        </a:stretch>
                      </p:blipFill>
                      <p:spPr bwMode="auto">
                        <a:xfrm>
                          <a:off x="3365" y="2426"/>
                          <a:ext cx="279" cy="36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Text Box 17">
              <a:extLst>
                <a:ext uri="{FF2B5EF4-FFF2-40B4-BE49-F238E27FC236}">
                  <a16:creationId xmlns:a16="http://schemas.microsoft.com/office/drawing/2014/main" id="{65E687C3-9140-4CE8-AEAE-6A69DBA8CAE3}"/>
                </a:ext>
              </a:extLst>
            </p:cNvPr>
            <p:cNvSpPr txBox="1">
              <a:spLocks noChangeArrowheads="1"/>
            </p:cNvSpPr>
            <p:nvPr/>
          </p:nvSpPr>
          <p:spPr bwMode="auto">
            <a:xfrm>
              <a:off x="3168" y="2735"/>
              <a:ext cx="27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800" b="1" i="1">
                  <a:latin typeface="Times New Roman" panose="02020603050405020304" pitchFamily="18" charset="0"/>
                  <a:ea typeface="华文楷体" panose="02010600040101010101" pitchFamily="2" charset="-122"/>
                  <a:cs typeface="Times New Roman" panose="02020603050405020304" pitchFamily="18" charset="0"/>
                </a:rPr>
                <a:t>A</a:t>
              </a:r>
              <a:endParaRPr kumimoji="1" lang="en-US" altLang="zh-CN"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20" name="Group 18">
            <a:extLst>
              <a:ext uri="{FF2B5EF4-FFF2-40B4-BE49-F238E27FC236}">
                <a16:creationId xmlns:a16="http://schemas.microsoft.com/office/drawing/2014/main" id="{F625D09A-EE20-4D8A-803F-C06F215FBD39}"/>
              </a:ext>
            </a:extLst>
          </p:cNvPr>
          <p:cNvGrpSpPr>
            <a:grpSpLocks/>
          </p:cNvGrpSpPr>
          <p:nvPr/>
        </p:nvGrpSpPr>
        <p:grpSpPr bwMode="auto">
          <a:xfrm>
            <a:off x="7471322" y="2043501"/>
            <a:ext cx="1066801" cy="1027113"/>
            <a:chOff x="4593" y="2441"/>
            <a:chExt cx="672" cy="647"/>
          </a:xfrm>
        </p:grpSpPr>
        <p:sp>
          <p:nvSpPr>
            <p:cNvPr id="21" name="Oval 19">
              <a:extLst>
                <a:ext uri="{FF2B5EF4-FFF2-40B4-BE49-F238E27FC236}">
                  <a16:creationId xmlns:a16="http://schemas.microsoft.com/office/drawing/2014/main" id="{A033E127-890B-44C5-B52C-82CD1BCE00FA}"/>
                </a:ext>
              </a:extLst>
            </p:cNvPr>
            <p:cNvSpPr>
              <a:spLocks noChangeArrowheads="1"/>
            </p:cNvSpPr>
            <p:nvPr/>
          </p:nvSpPr>
          <p:spPr bwMode="auto">
            <a:xfrm>
              <a:off x="4849" y="2768"/>
              <a:ext cx="154" cy="154"/>
            </a:xfrm>
            <a:prstGeom prst="ellipse">
              <a:avLst/>
            </a:prstGeom>
            <a:solidFill>
              <a:srgbClr val="FF00FF"/>
            </a:solidFill>
            <a:ln w="38100">
              <a:solidFill>
                <a:schemeClr val="tx1"/>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2" name="Freeform 20">
              <a:extLst>
                <a:ext uri="{FF2B5EF4-FFF2-40B4-BE49-F238E27FC236}">
                  <a16:creationId xmlns:a16="http://schemas.microsoft.com/office/drawing/2014/main" id="{AFF97BA6-283D-4119-9150-E7AAAE80D5F6}"/>
                </a:ext>
              </a:extLst>
            </p:cNvPr>
            <p:cNvSpPr>
              <a:spLocks/>
            </p:cNvSpPr>
            <p:nvPr/>
          </p:nvSpPr>
          <p:spPr bwMode="auto">
            <a:xfrm flipV="1">
              <a:off x="4593" y="2601"/>
              <a:ext cx="245" cy="29"/>
            </a:xfrm>
            <a:custGeom>
              <a:avLst/>
              <a:gdLst>
                <a:gd name="T0" fmla="*/ 245 w 245"/>
                <a:gd name="T1" fmla="*/ 0 h 1"/>
                <a:gd name="T2" fmla="*/ 0 w 245"/>
                <a:gd name="T3" fmla="*/ 0 h 1"/>
                <a:gd name="T4" fmla="*/ 0 60000 65536"/>
                <a:gd name="T5" fmla="*/ 0 60000 65536"/>
                <a:gd name="T6" fmla="*/ 0 w 245"/>
                <a:gd name="T7" fmla="*/ 0 h 1"/>
                <a:gd name="T8" fmla="*/ 245 w 245"/>
                <a:gd name="T9" fmla="*/ 1 h 1"/>
              </a:gdLst>
              <a:ahLst/>
              <a:cxnLst>
                <a:cxn ang="T4">
                  <a:pos x="T0" y="T1"/>
                </a:cxn>
                <a:cxn ang="T5">
                  <a:pos x="T2" y="T3"/>
                </a:cxn>
              </a:cxnLst>
              <a:rect l="T6" t="T7" r="T8" b="T9"/>
              <a:pathLst>
                <a:path w="245" h="1">
                  <a:moveTo>
                    <a:pt x="245" y="0"/>
                  </a:moveTo>
                  <a:lnTo>
                    <a:pt x="0" y="0"/>
                  </a:lnTo>
                </a:path>
              </a:pathLst>
            </a:custGeom>
            <a:noFill/>
            <a:ln w="3810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3" name="Object 21">
              <a:extLst>
                <a:ext uri="{FF2B5EF4-FFF2-40B4-BE49-F238E27FC236}">
                  <a16:creationId xmlns:a16="http://schemas.microsoft.com/office/drawing/2014/main" id="{41BD8197-BCC9-4114-9250-13742DB248B5}"/>
                </a:ext>
              </a:extLst>
            </p:cNvPr>
            <p:cNvGraphicFramePr>
              <a:graphicFrameLocks noChangeAspect="1"/>
            </p:cNvGraphicFramePr>
            <p:nvPr>
              <p:extLst>
                <p:ext uri="{D42A27DB-BD31-4B8C-83A1-F6EECF244321}">
                  <p14:modId xmlns:p14="http://schemas.microsoft.com/office/powerpoint/2010/main" val="2553552856"/>
                </p:ext>
              </p:extLst>
            </p:nvPr>
          </p:nvGraphicFramePr>
          <p:xfrm>
            <a:off x="4853" y="2441"/>
            <a:ext cx="279" cy="360"/>
          </p:xfrm>
          <a:graphic>
            <a:graphicData uri="http://schemas.openxmlformats.org/presentationml/2006/ole">
              <mc:AlternateContent xmlns:mc="http://schemas.openxmlformats.org/markup-compatibility/2006">
                <mc:Choice xmlns:v="urn:schemas-microsoft-com:vml" Requires="v">
                  <p:oleObj spid="_x0000_s16887" name="Equation" r:id="rId15" imgW="177480" imgH="228600" progId="Equation.DSMT4">
                    <p:embed/>
                  </p:oleObj>
                </mc:Choice>
                <mc:Fallback>
                  <p:oleObj name="Equation" r:id="rId15" imgW="177480" imgH="228600" progId="Equation.DSMT4">
                    <p:embed/>
                    <p:pic>
                      <p:nvPicPr>
                        <p:cNvPr id="23561" name="Object 21"/>
                        <p:cNvPicPr>
                          <a:picLocks noChangeAspect="1" noChangeArrowheads="1"/>
                        </p:cNvPicPr>
                        <p:nvPr/>
                      </p:nvPicPr>
                      <p:blipFill>
                        <a:blip r:embed="rId16"/>
                        <a:srcRect/>
                        <a:stretch>
                          <a:fillRect/>
                        </a:stretch>
                      </p:blipFill>
                      <p:spPr bwMode="auto">
                        <a:xfrm>
                          <a:off x="4853" y="2441"/>
                          <a:ext cx="279" cy="36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Text Box 22">
              <a:extLst>
                <a:ext uri="{FF2B5EF4-FFF2-40B4-BE49-F238E27FC236}">
                  <a16:creationId xmlns:a16="http://schemas.microsoft.com/office/drawing/2014/main" id="{51D9B04F-6A1B-4CC2-9774-A8F57DD9D8F7}"/>
                </a:ext>
              </a:extLst>
            </p:cNvPr>
            <p:cNvSpPr txBox="1">
              <a:spLocks noChangeArrowheads="1"/>
            </p:cNvSpPr>
            <p:nvPr/>
          </p:nvSpPr>
          <p:spPr bwMode="auto">
            <a:xfrm>
              <a:off x="5000" y="2761"/>
              <a:ext cx="26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800" b="1" i="1">
                  <a:latin typeface="Times New Roman" panose="02020603050405020304" pitchFamily="18" charset="0"/>
                  <a:ea typeface="华文楷体" panose="02010600040101010101" pitchFamily="2" charset="-122"/>
                  <a:cs typeface="Times New Roman" panose="02020603050405020304" pitchFamily="18" charset="0"/>
                </a:rPr>
                <a:t>B</a:t>
              </a:r>
              <a:endParaRPr kumimoji="1" lang="en-US" altLang="zh-CN"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25" name="Group 23">
            <a:extLst>
              <a:ext uri="{FF2B5EF4-FFF2-40B4-BE49-F238E27FC236}">
                <a16:creationId xmlns:a16="http://schemas.microsoft.com/office/drawing/2014/main" id="{1CC3AB0A-7A44-4B97-8175-FCFA0F04500A}"/>
              </a:ext>
            </a:extLst>
          </p:cNvPr>
          <p:cNvGrpSpPr>
            <a:grpSpLocks/>
          </p:cNvGrpSpPr>
          <p:nvPr/>
        </p:nvGrpSpPr>
        <p:grpSpPr bwMode="auto">
          <a:xfrm>
            <a:off x="5126457" y="3004213"/>
            <a:ext cx="3773488" cy="523875"/>
            <a:chOff x="3120" y="2634"/>
            <a:chExt cx="2377" cy="330"/>
          </a:xfrm>
        </p:grpSpPr>
        <p:sp>
          <p:nvSpPr>
            <p:cNvPr id="26" name="Line 24">
              <a:extLst>
                <a:ext uri="{FF2B5EF4-FFF2-40B4-BE49-F238E27FC236}">
                  <a16:creationId xmlns:a16="http://schemas.microsoft.com/office/drawing/2014/main" id="{79BAFC35-8BA2-432F-80EF-08DCA1F4D8D5}"/>
                </a:ext>
              </a:extLst>
            </p:cNvPr>
            <p:cNvSpPr>
              <a:spLocks noChangeShapeType="1"/>
            </p:cNvSpPr>
            <p:nvPr/>
          </p:nvSpPr>
          <p:spPr bwMode="auto">
            <a:xfrm>
              <a:off x="3120" y="2784"/>
              <a:ext cx="216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7" name="Text Box 25">
              <a:extLst>
                <a:ext uri="{FF2B5EF4-FFF2-40B4-BE49-F238E27FC236}">
                  <a16:creationId xmlns:a16="http://schemas.microsoft.com/office/drawing/2014/main" id="{C71C730B-4E73-42A0-BA49-313E41F8EC57}"/>
                </a:ext>
              </a:extLst>
            </p:cNvPr>
            <p:cNvSpPr txBox="1">
              <a:spLocks noChangeArrowheads="1"/>
            </p:cNvSpPr>
            <p:nvPr/>
          </p:nvSpPr>
          <p:spPr bwMode="auto">
            <a:xfrm>
              <a:off x="5268" y="2634"/>
              <a:ext cx="22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p>
          </p:txBody>
        </p:sp>
      </p:grpSp>
      <p:graphicFrame>
        <p:nvGraphicFramePr>
          <p:cNvPr id="31" name="Object 29">
            <a:extLst>
              <a:ext uri="{FF2B5EF4-FFF2-40B4-BE49-F238E27FC236}">
                <a16:creationId xmlns:a16="http://schemas.microsoft.com/office/drawing/2014/main" id="{9CDFDFC6-8FC3-41B6-9B0F-301A8421835F}"/>
              </a:ext>
            </a:extLst>
          </p:cNvPr>
          <p:cNvGraphicFramePr>
            <a:graphicFrameLocks noChangeAspect="1"/>
          </p:cNvGraphicFramePr>
          <p:nvPr>
            <p:extLst>
              <p:ext uri="{D42A27DB-BD31-4B8C-83A1-F6EECF244321}">
                <p14:modId xmlns:p14="http://schemas.microsoft.com/office/powerpoint/2010/main" val="208937190"/>
              </p:ext>
            </p:extLst>
          </p:nvPr>
        </p:nvGraphicFramePr>
        <p:xfrm>
          <a:off x="5330279" y="4838907"/>
          <a:ext cx="1127671" cy="450749"/>
        </p:xfrm>
        <a:graphic>
          <a:graphicData uri="http://schemas.openxmlformats.org/presentationml/2006/ole">
            <mc:AlternateContent xmlns:mc="http://schemas.openxmlformats.org/markup-compatibility/2006">
              <mc:Choice xmlns:v="urn:schemas-microsoft-com:vml" Requires="v">
                <p:oleObj spid="_x0000_s16888" name="Equation" r:id="rId17" imgW="507960" imgH="203040" progId="Equation.DSMT4">
                  <p:embed/>
                </p:oleObj>
              </mc:Choice>
              <mc:Fallback>
                <p:oleObj name="Equation" r:id="rId17" imgW="507960" imgH="203040" progId="Equation.DSMT4">
                  <p:embed/>
                  <p:pic>
                    <p:nvPicPr>
                      <p:cNvPr id="199709" name="Object 29"/>
                      <p:cNvPicPr>
                        <a:picLocks noChangeAspect="1" noChangeArrowheads="1"/>
                      </p:cNvPicPr>
                      <p:nvPr/>
                    </p:nvPicPr>
                    <p:blipFill>
                      <a:blip r:embed="rId18"/>
                      <a:srcRect/>
                      <a:stretch>
                        <a:fillRect/>
                      </a:stretch>
                    </p:blipFill>
                    <p:spPr bwMode="auto">
                      <a:xfrm>
                        <a:off x="5330279" y="4838907"/>
                        <a:ext cx="1127671" cy="450749"/>
                      </a:xfrm>
                      <a:prstGeom prst="rect">
                        <a:avLst/>
                      </a:prstGeom>
                      <a:noFill/>
                      <a:ln>
                        <a:noFill/>
                      </a:ln>
                      <a:effectLst/>
                      <a:extLst>
                        <a:ext uri="{909E8E84-426E-40DD-AFC4-6F175D3DCCD1}">
                          <a14:hiddenFill xmlns:a14="http://schemas.microsoft.com/office/drawing/2010/main">
                            <a:solidFill>
                              <a:srgbClr val="FFD6A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 name="Text Box 30">
            <a:extLst>
              <a:ext uri="{FF2B5EF4-FFF2-40B4-BE49-F238E27FC236}">
                <a16:creationId xmlns:a16="http://schemas.microsoft.com/office/drawing/2014/main" id="{601EC15B-60F5-412B-B574-FA6AF3DB3410}"/>
              </a:ext>
            </a:extLst>
          </p:cNvPr>
          <p:cNvSpPr txBox="1">
            <a:spLocks noChangeArrowheads="1"/>
          </p:cNvSpPr>
          <p:nvPr/>
        </p:nvSpPr>
        <p:spPr bwMode="auto">
          <a:xfrm>
            <a:off x="884702" y="5699124"/>
            <a:ext cx="30114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所以，碰后</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静止</a:t>
            </a:r>
          </a:p>
        </p:txBody>
      </p:sp>
      <p:graphicFrame>
        <p:nvGraphicFramePr>
          <p:cNvPr id="33" name="Object 31">
            <a:extLst>
              <a:ext uri="{FF2B5EF4-FFF2-40B4-BE49-F238E27FC236}">
                <a16:creationId xmlns:a16="http://schemas.microsoft.com/office/drawing/2014/main" id="{22743940-6DE8-4FED-8174-0446B6B455A3}"/>
              </a:ext>
            </a:extLst>
          </p:cNvPr>
          <p:cNvGraphicFramePr>
            <a:graphicFrameLocks noChangeAspect="1"/>
          </p:cNvGraphicFramePr>
          <p:nvPr>
            <p:extLst>
              <p:ext uri="{D42A27DB-BD31-4B8C-83A1-F6EECF244321}">
                <p14:modId xmlns:p14="http://schemas.microsoft.com/office/powerpoint/2010/main" val="1059826874"/>
              </p:ext>
            </p:extLst>
          </p:nvPr>
        </p:nvGraphicFramePr>
        <p:xfrm>
          <a:off x="4194259" y="5760361"/>
          <a:ext cx="1240358" cy="507492"/>
        </p:xfrm>
        <a:graphic>
          <a:graphicData uri="http://schemas.openxmlformats.org/presentationml/2006/ole">
            <mc:AlternateContent xmlns:mc="http://schemas.openxmlformats.org/markup-compatibility/2006">
              <mc:Choice xmlns:v="urn:schemas-microsoft-com:vml" Requires="v">
                <p:oleObj spid="_x0000_s16889" name="Equation" r:id="rId19" imgW="558720" imgH="228600" progId="Equation.DSMT4">
                  <p:embed/>
                </p:oleObj>
              </mc:Choice>
              <mc:Fallback>
                <p:oleObj name="Equation" r:id="rId19" imgW="558720" imgH="228600" progId="Equation.DSMT4">
                  <p:embed/>
                  <p:pic>
                    <p:nvPicPr>
                      <p:cNvPr id="199711" name="Object 31"/>
                      <p:cNvPicPr>
                        <a:picLocks noChangeAspect="1" noChangeArrowheads="1"/>
                      </p:cNvPicPr>
                      <p:nvPr/>
                    </p:nvPicPr>
                    <p:blipFill>
                      <a:blip r:embed="rId20"/>
                      <a:srcRect/>
                      <a:stretch>
                        <a:fillRect/>
                      </a:stretch>
                    </p:blipFill>
                    <p:spPr bwMode="auto">
                      <a:xfrm>
                        <a:off x="4194259" y="5760361"/>
                        <a:ext cx="1240358" cy="507492"/>
                      </a:xfrm>
                      <a:prstGeom prst="rect">
                        <a:avLst/>
                      </a:prstGeom>
                      <a:noFill/>
                      <a:ln>
                        <a:noFill/>
                      </a:ln>
                      <a:effectLst/>
                      <a:extLst>
                        <a:ext uri="{909E8E84-426E-40DD-AFC4-6F175D3DCCD1}">
                          <a14:hiddenFill xmlns:a14="http://schemas.microsoft.com/office/drawing/2010/main">
                            <a:solidFill>
                              <a:srgbClr val="FFD6A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 name="Object 32">
            <a:extLst>
              <a:ext uri="{FF2B5EF4-FFF2-40B4-BE49-F238E27FC236}">
                <a16:creationId xmlns:a16="http://schemas.microsoft.com/office/drawing/2014/main" id="{ACD66AAE-3948-4B7F-8CE8-B1DC44609292}"/>
              </a:ext>
            </a:extLst>
          </p:cNvPr>
          <p:cNvGraphicFramePr>
            <a:graphicFrameLocks noChangeAspect="1"/>
          </p:cNvGraphicFramePr>
          <p:nvPr>
            <p:extLst>
              <p:ext uri="{D42A27DB-BD31-4B8C-83A1-F6EECF244321}">
                <p14:modId xmlns:p14="http://schemas.microsoft.com/office/powerpoint/2010/main" val="1902442587"/>
              </p:ext>
            </p:extLst>
          </p:nvPr>
        </p:nvGraphicFramePr>
        <p:xfrm>
          <a:off x="1009984" y="4579900"/>
          <a:ext cx="3721075" cy="1014984"/>
        </p:xfrm>
        <a:graphic>
          <a:graphicData uri="http://schemas.openxmlformats.org/presentationml/2006/ole">
            <mc:AlternateContent xmlns:mc="http://schemas.openxmlformats.org/markup-compatibility/2006">
              <mc:Choice xmlns:v="urn:schemas-microsoft-com:vml" Requires="v">
                <p:oleObj spid="_x0000_s16890" name="Equation" r:id="rId21" imgW="1676160" imgH="457200" progId="Equation.DSMT4">
                  <p:embed/>
                </p:oleObj>
              </mc:Choice>
              <mc:Fallback>
                <p:oleObj name="Equation" r:id="rId21" imgW="1676160" imgH="457200" progId="Equation.DSMT4">
                  <p:embed/>
                  <p:pic>
                    <p:nvPicPr>
                      <p:cNvPr id="199712" name="Object 32"/>
                      <p:cNvPicPr>
                        <a:picLocks noChangeAspect="1" noChangeArrowheads="1"/>
                      </p:cNvPicPr>
                      <p:nvPr/>
                    </p:nvPicPr>
                    <p:blipFill>
                      <a:blip r:embed="rId22"/>
                      <a:srcRect/>
                      <a:stretch>
                        <a:fillRect/>
                      </a:stretch>
                    </p:blipFill>
                    <p:spPr bwMode="auto">
                      <a:xfrm>
                        <a:off x="1009984" y="4579900"/>
                        <a:ext cx="3721075" cy="1014984"/>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8" name="组合 37">
            <a:extLst>
              <a:ext uri="{FF2B5EF4-FFF2-40B4-BE49-F238E27FC236}">
                <a16:creationId xmlns:a16="http://schemas.microsoft.com/office/drawing/2014/main" id="{12991EA0-6385-48A6-9601-F6058921DC02}"/>
              </a:ext>
            </a:extLst>
          </p:cNvPr>
          <p:cNvGrpSpPr/>
          <p:nvPr/>
        </p:nvGrpSpPr>
        <p:grpSpPr>
          <a:xfrm>
            <a:off x="6698016" y="1947259"/>
            <a:ext cx="507600" cy="952087"/>
            <a:chOff x="6698016" y="1947259"/>
            <a:chExt cx="507600" cy="952087"/>
          </a:xfrm>
        </p:grpSpPr>
        <p:sp>
          <p:nvSpPr>
            <p:cNvPr id="29" name="Oval 27">
              <a:extLst>
                <a:ext uri="{FF2B5EF4-FFF2-40B4-BE49-F238E27FC236}">
                  <a16:creationId xmlns:a16="http://schemas.microsoft.com/office/drawing/2014/main" id="{0FB60EC3-68F9-4F9E-AB5A-89F5CE68AF53}"/>
                </a:ext>
              </a:extLst>
            </p:cNvPr>
            <p:cNvSpPr>
              <a:spLocks noChangeArrowheads="1"/>
            </p:cNvSpPr>
            <p:nvPr/>
          </p:nvSpPr>
          <p:spPr bwMode="auto">
            <a:xfrm>
              <a:off x="6701441" y="2445321"/>
              <a:ext cx="454025" cy="454025"/>
            </a:xfrm>
            <a:prstGeom prst="ellipse">
              <a:avLst/>
            </a:prstGeom>
            <a:solidFill>
              <a:srgbClr val="FF33CC"/>
            </a:solidFill>
            <a:ln w="38100">
              <a:solidFill>
                <a:schemeClr val="tx1"/>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37" name="对象 36">
              <a:extLst>
                <a:ext uri="{FF2B5EF4-FFF2-40B4-BE49-F238E27FC236}">
                  <a16:creationId xmlns:a16="http://schemas.microsoft.com/office/drawing/2014/main" id="{42B37339-CC07-4984-AB19-6FE8C1C49932}"/>
                </a:ext>
              </a:extLst>
            </p:cNvPr>
            <p:cNvGraphicFramePr>
              <a:graphicFrameLocks noChangeAspect="1"/>
            </p:cNvGraphicFramePr>
            <p:nvPr>
              <p:extLst>
                <p:ext uri="{D42A27DB-BD31-4B8C-83A1-F6EECF244321}">
                  <p14:modId xmlns:p14="http://schemas.microsoft.com/office/powerpoint/2010/main" val="3526089572"/>
                </p:ext>
              </p:extLst>
            </p:nvPr>
          </p:nvGraphicFramePr>
          <p:xfrm>
            <a:off x="6698016" y="1947259"/>
            <a:ext cx="507600" cy="412200"/>
          </p:xfrm>
          <a:graphic>
            <a:graphicData uri="http://schemas.openxmlformats.org/presentationml/2006/ole">
              <mc:AlternateContent xmlns:mc="http://schemas.openxmlformats.org/markup-compatibility/2006">
                <mc:Choice xmlns:v="urn:schemas-microsoft-com:vml" Requires="v">
                  <p:oleObj spid="_x0000_s16891" name="Equation" r:id="rId23" imgW="203040" imgH="164880" progId="Equation.DSMT4">
                    <p:embed/>
                  </p:oleObj>
                </mc:Choice>
                <mc:Fallback>
                  <p:oleObj name="Equation" r:id="rId23" imgW="203040" imgH="164880" progId="Equation.DSMT4">
                    <p:embed/>
                    <p:pic>
                      <p:nvPicPr>
                        <p:cNvPr id="0" name=""/>
                        <p:cNvPicPr/>
                        <p:nvPr/>
                      </p:nvPicPr>
                      <p:blipFill>
                        <a:blip r:embed="rId24"/>
                        <a:stretch>
                          <a:fillRect/>
                        </a:stretch>
                      </p:blipFill>
                      <p:spPr>
                        <a:xfrm>
                          <a:off x="6698016" y="1947259"/>
                          <a:ext cx="507600" cy="412200"/>
                        </a:xfrm>
                        <a:prstGeom prst="rect">
                          <a:avLst/>
                        </a:prstGeom>
                      </p:spPr>
                    </p:pic>
                  </p:oleObj>
                </mc:Fallback>
              </mc:AlternateContent>
            </a:graphicData>
          </a:graphic>
        </p:graphicFrame>
      </p:grpSp>
    </p:spTree>
    <p:extLst>
      <p:ext uri="{BB962C8B-B14F-4D97-AF65-F5344CB8AC3E}">
        <p14:creationId xmlns:p14="http://schemas.microsoft.com/office/powerpoint/2010/main" val="80265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par>
                          <p:cTn id="18" fill="hold">
                            <p:stCondLst>
                              <p:cond delay="500"/>
                            </p:stCondLst>
                            <p:childTnLst>
                              <p:par>
                                <p:cTn id="19" presetID="22" presetClass="entr" presetSubtype="2"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right)">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left)">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left)">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left)">
                                      <p:cBhvr>
                                        <p:cTn id="51" dur="500"/>
                                        <p:tgtEl>
                                          <p:spTgt spid="3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left)">
                                      <p:cBhvr>
                                        <p:cTn id="56" dur="500"/>
                                        <p:tgtEl>
                                          <p:spTgt spid="31"/>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wipe(left)">
                                      <p:cBhvr>
                                        <p:cTn id="61" dur="500"/>
                                        <p:tgtEl>
                                          <p:spTgt spid="3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wipe(left)">
                                      <p:cBhvr>
                                        <p:cTn id="6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3328E7B-CD3D-4196-9724-952797839227}"/>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B46C07E-0A2D-4E41-A7C4-13F4886F65AC}"/>
              </a:ext>
            </a:extLst>
          </p:cNvPr>
          <p:cNvSpPr>
            <a:spLocks noGrp="1"/>
          </p:cNvSpPr>
          <p:nvPr>
            <p:ph type="sldNum" sz="quarter" idx="12"/>
          </p:nvPr>
        </p:nvSpPr>
        <p:spPr/>
        <p:txBody>
          <a:bodyPr/>
          <a:lstStyle/>
          <a:p>
            <a:fld id="{0E81DA72-FED3-491C-8B54-9DCADA948234}" type="slidenum">
              <a:rPr lang="zh-CN" altLang="en-US" smtClean="0"/>
              <a:t>29</a:t>
            </a:fld>
            <a:endParaRPr lang="zh-CN" altLang="en-US"/>
          </a:p>
        </p:txBody>
      </p:sp>
      <p:graphicFrame>
        <p:nvGraphicFramePr>
          <p:cNvPr id="4" name="Object 0">
            <a:extLst>
              <a:ext uri="{FF2B5EF4-FFF2-40B4-BE49-F238E27FC236}">
                <a16:creationId xmlns:a16="http://schemas.microsoft.com/office/drawing/2014/main" id="{ECBF0BD5-859E-4F0E-A253-12D451259E67}"/>
              </a:ext>
            </a:extLst>
          </p:cNvPr>
          <p:cNvGraphicFramePr>
            <a:graphicFrameLocks noChangeAspect="1"/>
          </p:cNvGraphicFramePr>
          <p:nvPr>
            <p:extLst>
              <p:ext uri="{D42A27DB-BD31-4B8C-83A1-F6EECF244321}">
                <p14:modId xmlns:p14="http://schemas.microsoft.com/office/powerpoint/2010/main" val="2347219571"/>
              </p:ext>
            </p:extLst>
          </p:nvPr>
        </p:nvGraphicFramePr>
        <p:xfrm>
          <a:off x="2850086" y="371261"/>
          <a:ext cx="4990205" cy="535464"/>
        </p:xfrm>
        <a:graphic>
          <a:graphicData uri="http://schemas.openxmlformats.org/presentationml/2006/ole">
            <mc:AlternateContent xmlns:mc="http://schemas.openxmlformats.org/markup-compatibility/2006">
              <mc:Choice xmlns:v="urn:schemas-microsoft-com:vml" Requires="v">
                <p:oleObj spid="_x0000_s17615" name="Equation" r:id="rId3" imgW="2247840" imgH="241200" progId="Equation.DSMT4">
                  <p:embed/>
                </p:oleObj>
              </mc:Choice>
              <mc:Fallback>
                <p:oleObj name="Equation" r:id="rId3" imgW="2247840" imgH="241200" progId="Equation.DSMT4">
                  <p:embed/>
                  <p:pic>
                    <p:nvPicPr>
                      <p:cNvPr id="260096" name="Object 0"/>
                      <p:cNvPicPr>
                        <a:picLocks noChangeAspect="1" noChangeArrowheads="1"/>
                      </p:cNvPicPr>
                      <p:nvPr/>
                    </p:nvPicPr>
                    <p:blipFill>
                      <a:blip r:embed="rId4"/>
                      <a:srcRect/>
                      <a:stretch>
                        <a:fillRect/>
                      </a:stretch>
                    </p:blipFill>
                    <p:spPr bwMode="auto">
                      <a:xfrm>
                        <a:off x="2850086" y="371261"/>
                        <a:ext cx="4990205"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3">
            <a:extLst>
              <a:ext uri="{FF2B5EF4-FFF2-40B4-BE49-F238E27FC236}">
                <a16:creationId xmlns:a16="http://schemas.microsoft.com/office/drawing/2014/main" id="{BC97E167-AD3D-4A2E-B39B-D1EDF512E533}"/>
              </a:ext>
            </a:extLst>
          </p:cNvPr>
          <p:cNvSpPr txBox="1">
            <a:spLocks noChangeArrowheads="1"/>
          </p:cNvSpPr>
          <p:nvPr/>
        </p:nvSpPr>
        <p:spPr bwMode="auto">
          <a:xfrm>
            <a:off x="609600" y="1142464"/>
            <a:ext cx="1143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即：</a:t>
            </a:r>
          </a:p>
        </p:txBody>
      </p:sp>
      <p:graphicFrame>
        <p:nvGraphicFramePr>
          <p:cNvPr id="6" name="Object 1">
            <a:extLst>
              <a:ext uri="{FF2B5EF4-FFF2-40B4-BE49-F238E27FC236}">
                <a16:creationId xmlns:a16="http://schemas.microsoft.com/office/drawing/2014/main" id="{C6B2AD7D-E041-4EB1-BA26-F6055A41B71E}"/>
              </a:ext>
            </a:extLst>
          </p:cNvPr>
          <p:cNvGraphicFramePr>
            <a:graphicFrameLocks noChangeAspect="1"/>
          </p:cNvGraphicFramePr>
          <p:nvPr>
            <p:extLst>
              <p:ext uri="{D42A27DB-BD31-4B8C-83A1-F6EECF244321}">
                <p14:modId xmlns:p14="http://schemas.microsoft.com/office/powerpoint/2010/main" val="2500858213"/>
              </p:ext>
            </p:extLst>
          </p:nvPr>
        </p:nvGraphicFramePr>
        <p:xfrm>
          <a:off x="2074862" y="968820"/>
          <a:ext cx="3889375" cy="1014412"/>
        </p:xfrm>
        <a:graphic>
          <a:graphicData uri="http://schemas.openxmlformats.org/presentationml/2006/ole">
            <mc:AlternateContent xmlns:mc="http://schemas.openxmlformats.org/markup-compatibility/2006">
              <mc:Choice xmlns:v="urn:schemas-microsoft-com:vml" Requires="v">
                <p:oleObj spid="_x0000_s17616" name="Equation" r:id="rId5" imgW="1752480" imgH="457200" progId="Equation.DSMT4">
                  <p:embed/>
                </p:oleObj>
              </mc:Choice>
              <mc:Fallback>
                <p:oleObj name="Equation" r:id="rId5" imgW="1752480" imgH="457200" progId="Equation.DSMT4">
                  <p:embed/>
                  <p:pic>
                    <p:nvPicPr>
                      <p:cNvPr id="260097" name="Object 1"/>
                      <p:cNvPicPr>
                        <a:picLocks noChangeAspect="1" noChangeArrowheads="1"/>
                      </p:cNvPicPr>
                      <p:nvPr/>
                    </p:nvPicPr>
                    <p:blipFill>
                      <a:blip r:embed="rId6"/>
                      <a:srcRect/>
                      <a:stretch>
                        <a:fillRect/>
                      </a:stretch>
                    </p:blipFill>
                    <p:spPr bwMode="auto">
                      <a:xfrm>
                        <a:off x="2074862" y="968820"/>
                        <a:ext cx="3889375" cy="101441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5">
            <a:extLst>
              <a:ext uri="{FF2B5EF4-FFF2-40B4-BE49-F238E27FC236}">
                <a16:creationId xmlns:a16="http://schemas.microsoft.com/office/drawing/2014/main" id="{F54A0761-9465-4724-8352-E4D2289184D8}"/>
              </a:ext>
            </a:extLst>
          </p:cNvPr>
          <p:cNvSpPr txBox="1">
            <a:spLocks noChangeArrowheads="1"/>
          </p:cNvSpPr>
          <p:nvPr/>
        </p:nvSpPr>
        <p:spPr bwMode="auto">
          <a:xfrm>
            <a:off x="609600" y="2045425"/>
            <a:ext cx="129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可见</a:t>
            </a:r>
          </a:p>
        </p:txBody>
      </p:sp>
      <p:graphicFrame>
        <p:nvGraphicFramePr>
          <p:cNvPr id="8" name="Object 2">
            <a:extLst>
              <a:ext uri="{FF2B5EF4-FFF2-40B4-BE49-F238E27FC236}">
                <a16:creationId xmlns:a16="http://schemas.microsoft.com/office/drawing/2014/main" id="{91C9A6D0-BF57-40EE-9C83-480F5C4EA267}"/>
              </a:ext>
            </a:extLst>
          </p:cNvPr>
          <p:cNvGraphicFramePr>
            <a:graphicFrameLocks noChangeAspect="1"/>
          </p:cNvGraphicFramePr>
          <p:nvPr>
            <p:extLst>
              <p:ext uri="{D42A27DB-BD31-4B8C-83A1-F6EECF244321}">
                <p14:modId xmlns:p14="http://schemas.microsoft.com/office/powerpoint/2010/main" val="894269637"/>
              </p:ext>
            </p:extLst>
          </p:nvPr>
        </p:nvGraphicFramePr>
        <p:xfrm>
          <a:off x="2074862" y="2082897"/>
          <a:ext cx="3270326" cy="507492"/>
        </p:xfrm>
        <a:graphic>
          <a:graphicData uri="http://schemas.openxmlformats.org/presentationml/2006/ole">
            <mc:AlternateContent xmlns:mc="http://schemas.openxmlformats.org/markup-compatibility/2006">
              <mc:Choice xmlns:v="urn:schemas-microsoft-com:vml" Requires="v">
                <p:oleObj spid="_x0000_s17617" name="Equation" r:id="rId7" imgW="1473120" imgH="228600" progId="Equation.DSMT4">
                  <p:embed/>
                </p:oleObj>
              </mc:Choice>
              <mc:Fallback>
                <p:oleObj name="Equation" r:id="rId7" imgW="1473120" imgH="228600" progId="Equation.DSMT4">
                  <p:embed/>
                  <p:pic>
                    <p:nvPicPr>
                      <p:cNvPr id="260098" name="Object 2"/>
                      <p:cNvPicPr>
                        <a:picLocks noChangeAspect="1" noChangeArrowheads="1"/>
                      </p:cNvPicPr>
                      <p:nvPr/>
                    </p:nvPicPr>
                    <p:blipFill>
                      <a:blip r:embed="rId8"/>
                      <a:srcRect/>
                      <a:stretch>
                        <a:fillRect/>
                      </a:stretch>
                    </p:blipFill>
                    <p:spPr bwMode="auto">
                      <a:xfrm>
                        <a:off x="2074862" y="2082897"/>
                        <a:ext cx="3270326" cy="50749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7">
            <a:extLst>
              <a:ext uri="{FF2B5EF4-FFF2-40B4-BE49-F238E27FC236}">
                <a16:creationId xmlns:a16="http://schemas.microsoft.com/office/drawing/2014/main" id="{447EDBB6-1E2E-4308-A7AC-6A6F30C59E45}"/>
              </a:ext>
            </a:extLst>
          </p:cNvPr>
          <p:cNvSpPr txBox="1">
            <a:spLocks noChangeArrowheads="1"/>
          </p:cNvSpPr>
          <p:nvPr/>
        </p:nvSpPr>
        <p:spPr bwMode="auto">
          <a:xfrm>
            <a:off x="309562" y="350043"/>
            <a:ext cx="2695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根据能量守恒：</a:t>
            </a:r>
          </a:p>
        </p:txBody>
      </p:sp>
      <p:sp>
        <p:nvSpPr>
          <p:cNvPr id="10" name="Text Box 8">
            <a:extLst>
              <a:ext uri="{FF2B5EF4-FFF2-40B4-BE49-F238E27FC236}">
                <a16:creationId xmlns:a16="http://schemas.microsoft.com/office/drawing/2014/main" id="{E5D82441-2498-4E39-B1B4-6BDE535D8EFC}"/>
              </a:ext>
            </a:extLst>
          </p:cNvPr>
          <p:cNvSpPr txBox="1">
            <a:spLocks noChangeArrowheads="1"/>
          </p:cNvSpPr>
          <p:nvPr/>
        </p:nvSpPr>
        <p:spPr bwMode="auto">
          <a:xfrm>
            <a:off x="309562" y="5504034"/>
            <a:ext cx="846229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还可证明：</a:t>
            </a:r>
            <a:r>
              <a:rPr kumimoji="1" lang="zh-CN" altLang="zh-CN" sz="2800" b="1" dirty="0">
                <a:latin typeface="华文楷体" panose="02010600040101010101" pitchFamily="2" charset="-122"/>
                <a:ea typeface="华文楷体" panose="02010600040101010101" pitchFamily="2" charset="-122"/>
              </a:rPr>
              <a:t>动量守恒和能量守恒的不变性是相互联系在一起的。</a:t>
            </a:r>
            <a:endParaRPr kumimoji="1" lang="zh-CN" altLang="en-US" sz="2800" b="1" dirty="0">
              <a:latin typeface="华文楷体" panose="02010600040101010101" pitchFamily="2" charset="-122"/>
              <a:ea typeface="华文楷体" panose="02010600040101010101" pitchFamily="2" charset="-122"/>
            </a:endParaRPr>
          </a:p>
        </p:txBody>
      </p:sp>
      <p:sp>
        <p:nvSpPr>
          <p:cNvPr id="11" name="Text Box 9">
            <a:extLst>
              <a:ext uri="{FF2B5EF4-FFF2-40B4-BE49-F238E27FC236}">
                <a16:creationId xmlns:a16="http://schemas.microsoft.com/office/drawing/2014/main" id="{75ED2230-7F75-4D1C-B8D9-72AF772E0A41}"/>
              </a:ext>
            </a:extLst>
          </p:cNvPr>
          <p:cNvSpPr txBox="1">
            <a:spLocks noChangeArrowheads="1"/>
          </p:cNvSpPr>
          <p:nvPr/>
        </p:nvSpPr>
        <p:spPr bwMode="auto">
          <a:xfrm>
            <a:off x="309562" y="2720419"/>
            <a:ext cx="449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碰撞前后动能的改变为：</a:t>
            </a:r>
          </a:p>
        </p:txBody>
      </p:sp>
      <p:graphicFrame>
        <p:nvGraphicFramePr>
          <p:cNvPr id="12" name="Object 3">
            <a:extLst>
              <a:ext uri="{FF2B5EF4-FFF2-40B4-BE49-F238E27FC236}">
                <a16:creationId xmlns:a16="http://schemas.microsoft.com/office/drawing/2014/main" id="{4EBE6B44-EE30-4E87-8919-FE30967B2920}"/>
              </a:ext>
            </a:extLst>
          </p:cNvPr>
          <p:cNvGraphicFramePr>
            <a:graphicFrameLocks noChangeAspect="1"/>
          </p:cNvGraphicFramePr>
          <p:nvPr>
            <p:extLst>
              <p:ext uri="{D42A27DB-BD31-4B8C-83A1-F6EECF244321}">
                <p14:modId xmlns:p14="http://schemas.microsoft.com/office/powerpoint/2010/main" val="2200694045"/>
              </p:ext>
            </p:extLst>
          </p:nvPr>
        </p:nvGraphicFramePr>
        <p:xfrm>
          <a:off x="1657349" y="3267740"/>
          <a:ext cx="4453942" cy="535464"/>
        </p:xfrm>
        <a:graphic>
          <a:graphicData uri="http://schemas.openxmlformats.org/presentationml/2006/ole">
            <mc:AlternateContent xmlns:mc="http://schemas.openxmlformats.org/markup-compatibility/2006">
              <mc:Choice xmlns:v="urn:schemas-microsoft-com:vml" Requires="v">
                <p:oleObj spid="_x0000_s17618" name="Equation" r:id="rId9" imgW="2006280" imgH="241200" progId="Equation.DSMT4">
                  <p:embed/>
                </p:oleObj>
              </mc:Choice>
              <mc:Fallback>
                <p:oleObj name="Equation" r:id="rId9" imgW="2006280" imgH="241200" progId="Equation.DSMT4">
                  <p:embed/>
                  <p:pic>
                    <p:nvPicPr>
                      <p:cNvPr id="260099" name="Object 3"/>
                      <p:cNvPicPr>
                        <a:picLocks noChangeAspect="1" noChangeArrowheads="1"/>
                      </p:cNvPicPr>
                      <p:nvPr/>
                    </p:nvPicPr>
                    <p:blipFill>
                      <a:blip r:embed="rId10"/>
                      <a:srcRect/>
                      <a:stretch>
                        <a:fillRect/>
                      </a:stretch>
                    </p:blipFill>
                    <p:spPr bwMode="auto">
                      <a:xfrm>
                        <a:off x="1657349" y="3267740"/>
                        <a:ext cx="4453942" cy="53546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4">
            <a:extLst>
              <a:ext uri="{FF2B5EF4-FFF2-40B4-BE49-F238E27FC236}">
                <a16:creationId xmlns:a16="http://schemas.microsoft.com/office/drawing/2014/main" id="{DE73A1A3-77BC-451B-8356-AE631AD29CA6}"/>
              </a:ext>
            </a:extLst>
          </p:cNvPr>
          <p:cNvGraphicFramePr>
            <a:graphicFrameLocks noChangeAspect="1"/>
          </p:cNvGraphicFramePr>
          <p:nvPr>
            <p:extLst>
              <p:ext uri="{D42A27DB-BD31-4B8C-83A1-F6EECF244321}">
                <p14:modId xmlns:p14="http://schemas.microsoft.com/office/powerpoint/2010/main" val="3314671092"/>
              </p:ext>
            </p:extLst>
          </p:nvPr>
        </p:nvGraphicFramePr>
        <p:xfrm>
          <a:off x="2074862" y="3906188"/>
          <a:ext cx="3355042" cy="535464"/>
        </p:xfrm>
        <a:graphic>
          <a:graphicData uri="http://schemas.openxmlformats.org/presentationml/2006/ole">
            <mc:AlternateContent xmlns:mc="http://schemas.openxmlformats.org/markup-compatibility/2006">
              <mc:Choice xmlns:v="urn:schemas-microsoft-com:vml" Requires="v">
                <p:oleObj spid="_x0000_s17619" name="Equation" r:id="rId11" imgW="1511280" imgH="241200" progId="Equation.DSMT4">
                  <p:embed/>
                </p:oleObj>
              </mc:Choice>
              <mc:Fallback>
                <p:oleObj name="Equation" r:id="rId11" imgW="1511280" imgH="241200" progId="Equation.DSMT4">
                  <p:embed/>
                  <p:pic>
                    <p:nvPicPr>
                      <p:cNvPr id="260100" name="Object 4"/>
                      <p:cNvPicPr>
                        <a:picLocks noChangeAspect="1" noChangeArrowheads="1"/>
                      </p:cNvPicPr>
                      <p:nvPr/>
                    </p:nvPicPr>
                    <p:blipFill>
                      <a:blip r:embed="rId12"/>
                      <a:srcRect/>
                      <a:stretch>
                        <a:fillRect/>
                      </a:stretch>
                    </p:blipFill>
                    <p:spPr bwMode="auto">
                      <a:xfrm>
                        <a:off x="2074862" y="3906188"/>
                        <a:ext cx="3355042" cy="53546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12">
            <a:extLst>
              <a:ext uri="{FF2B5EF4-FFF2-40B4-BE49-F238E27FC236}">
                <a16:creationId xmlns:a16="http://schemas.microsoft.com/office/drawing/2014/main" id="{1D5BE5F2-44D7-4CFD-AADC-D2F983711B43}"/>
              </a:ext>
            </a:extLst>
          </p:cNvPr>
          <p:cNvSpPr txBox="1">
            <a:spLocks noChangeArrowheads="1"/>
          </p:cNvSpPr>
          <p:nvPr/>
        </p:nvSpPr>
        <p:spPr bwMode="auto">
          <a:xfrm>
            <a:off x="309562" y="4552032"/>
            <a:ext cx="8382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可见碰撞前两粒子的动能完全转化为碰撞后粒子系统的静质量的增量。</a:t>
            </a:r>
          </a:p>
        </p:txBody>
      </p:sp>
    </p:spTree>
    <p:extLst>
      <p:ext uri="{BB962C8B-B14F-4D97-AF65-F5344CB8AC3E}">
        <p14:creationId xmlns:p14="http://schemas.microsoft.com/office/powerpoint/2010/main" val="372810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ipe(up)">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animEffect transition="in" filter="wipe(left)">
                                      <p:cBhvr>
                                        <p:cTn id="52" dur="500"/>
                                        <p:tgtEl>
                                          <p:spTgt spid="1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animEffect transition="in" filter="wipe(left)">
                                      <p:cBhvr>
                                        <p:cTn id="5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P spid="9" grpId="0"/>
      <p:bldP spid="10" grpId="0" build="p" autoUpdateAnimBg="0"/>
      <p:bldP spid="11" grpId="0" build="p" autoUpdateAnimBg="0"/>
      <p:bldP spid="1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2020/4/10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3</a:t>
            </a:fld>
            <a:endParaRPr lang="zh-CN" altLang="en-US"/>
          </a:p>
        </p:txBody>
      </p:sp>
      <p:sp>
        <p:nvSpPr>
          <p:cNvPr id="8" name="Text Box 6"/>
          <p:cNvSpPr txBox="1">
            <a:spLocks noChangeArrowheads="1"/>
          </p:cNvSpPr>
          <p:nvPr/>
        </p:nvSpPr>
        <p:spPr bwMode="auto">
          <a:xfrm>
            <a:off x="5680311" y="5833131"/>
            <a:ext cx="300140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5-5</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5-6</a:t>
            </a:r>
          </a:p>
        </p:txBody>
      </p:sp>
      <p:sp>
        <p:nvSpPr>
          <p:cNvPr id="7" name="Text Box 8">
            <a:extLst>
              <a:ext uri="{FF2B5EF4-FFF2-40B4-BE49-F238E27FC236}">
                <a16:creationId xmlns:a16="http://schemas.microsoft.com/office/drawing/2014/main" id="{68E57952-331B-48CF-8819-0D6F05D8A335}"/>
              </a:ext>
            </a:extLst>
          </p:cNvPr>
          <p:cNvSpPr txBox="1">
            <a:spLocks noChangeArrowheads="1"/>
          </p:cNvSpPr>
          <p:nvPr/>
        </p:nvSpPr>
        <p:spPr bwMode="auto">
          <a:xfrm>
            <a:off x="1665605" y="2652566"/>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5.4.1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动量和相对论质量</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0" name="Text Box 8">
            <a:extLst>
              <a:ext uri="{FF2B5EF4-FFF2-40B4-BE49-F238E27FC236}">
                <a16:creationId xmlns:a16="http://schemas.microsoft.com/office/drawing/2014/main" id="{0B9B4CD1-04CC-41E9-9261-524421CDB85D}"/>
              </a:ext>
            </a:extLst>
          </p:cNvPr>
          <p:cNvSpPr txBox="1">
            <a:spLocks noChangeArrowheads="1"/>
          </p:cNvSpPr>
          <p:nvPr/>
        </p:nvSpPr>
        <p:spPr bwMode="auto">
          <a:xfrm>
            <a:off x="1665605" y="3309926"/>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5.4.2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相对论动能</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1" name="Text Box 7">
            <a:extLst>
              <a:ext uri="{FF2B5EF4-FFF2-40B4-BE49-F238E27FC236}">
                <a16:creationId xmlns:a16="http://schemas.microsoft.com/office/drawing/2014/main" id="{2CCE63D4-2B26-40AC-9F5A-56250BC8E223}"/>
              </a:ext>
            </a:extLst>
          </p:cNvPr>
          <p:cNvSpPr txBox="1">
            <a:spLocks noChangeArrowheads="1"/>
          </p:cNvSpPr>
          <p:nvPr/>
        </p:nvSpPr>
        <p:spPr bwMode="auto">
          <a:xfrm>
            <a:off x="1203325" y="1898359"/>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§5.4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相对论动力学</a:t>
            </a:r>
          </a:p>
        </p:txBody>
      </p:sp>
      <p:sp>
        <p:nvSpPr>
          <p:cNvPr id="12" name="Text Box 8">
            <a:extLst>
              <a:ext uri="{FF2B5EF4-FFF2-40B4-BE49-F238E27FC236}">
                <a16:creationId xmlns:a16="http://schemas.microsoft.com/office/drawing/2014/main" id="{0AA1E451-0E1B-4AEF-97B8-CB318482C454}"/>
              </a:ext>
            </a:extLst>
          </p:cNvPr>
          <p:cNvSpPr txBox="1">
            <a:spLocks noChangeArrowheads="1"/>
          </p:cNvSpPr>
          <p:nvPr/>
        </p:nvSpPr>
        <p:spPr bwMode="auto">
          <a:xfrm>
            <a:off x="1665605" y="3971064"/>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5.4.3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相对论能量、质能关系</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9" name="Text Box 7">
            <a:extLst>
              <a:ext uri="{FF2B5EF4-FFF2-40B4-BE49-F238E27FC236}">
                <a16:creationId xmlns:a16="http://schemas.microsoft.com/office/drawing/2014/main" id="{C79BCACA-37E3-4F24-9D92-4875FEB7A3E0}"/>
              </a:ext>
            </a:extLst>
          </p:cNvPr>
          <p:cNvSpPr txBox="1">
            <a:spLocks noChangeArrowheads="1"/>
          </p:cNvSpPr>
          <p:nvPr/>
        </p:nvSpPr>
        <p:spPr bwMode="auto">
          <a:xfrm>
            <a:off x="1203325" y="4688512"/>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§5.5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广义相对论简介</a:t>
            </a:r>
          </a:p>
        </p:txBody>
      </p:sp>
      <p:sp>
        <p:nvSpPr>
          <p:cNvPr id="13" name="Text Box 7">
            <a:extLst>
              <a:ext uri="{FF2B5EF4-FFF2-40B4-BE49-F238E27FC236}">
                <a16:creationId xmlns:a16="http://schemas.microsoft.com/office/drawing/2014/main" id="{37223885-9CEE-4D7B-B0D5-92F655B0052F}"/>
              </a:ext>
            </a:extLst>
          </p:cNvPr>
          <p:cNvSpPr txBox="1">
            <a:spLocks noChangeArrowheads="1"/>
          </p:cNvSpPr>
          <p:nvPr/>
        </p:nvSpPr>
        <p:spPr bwMode="auto">
          <a:xfrm>
            <a:off x="1180627" y="456411"/>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§5.3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狭义相对论的时空观</a:t>
            </a:r>
          </a:p>
        </p:txBody>
      </p:sp>
      <p:sp>
        <p:nvSpPr>
          <p:cNvPr id="14" name="Text Box 8">
            <a:extLst>
              <a:ext uri="{FF2B5EF4-FFF2-40B4-BE49-F238E27FC236}">
                <a16:creationId xmlns:a16="http://schemas.microsoft.com/office/drawing/2014/main" id="{38FA8178-2454-4E70-9FE2-20F8D6FEA4C7}"/>
              </a:ext>
            </a:extLst>
          </p:cNvPr>
          <p:cNvSpPr txBox="1">
            <a:spLocks noChangeArrowheads="1"/>
          </p:cNvSpPr>
          <p:nvPr/>
        </p:nvSpPr>
        <p:spPr bwMode="auto">
          <a:xfrm>
            <a:off x="1665605" y="121083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5.3.2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长度收缩</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635242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82410B3-BF33-4110-AAD1-568E3321DC49}"/>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AE6FD26B-4617-4B6C-B010-A7B91D1CE276}"/>
              </a:ext>
            </a:extLst>
          </p:cNvPr>
          <p:cNvSpPr>
            <a:spLocks noGrp="1"/>
          </p:cNvSpPr>
          <p:nvPr>
            <p:ph type="sldNum" sz="quarter" idx="12"/>
          </p:nvPr>
        </p:nvSpPr>
        <p:spPr/>
        <p:txBody>
          <a:bodyPr/>
          <a:lstStyle/>
          <a:p>
            <a:fld id="{0E81DA72-FED3-491C-8B54-9DCADA948234}" type="slidenum">
              <a:rPr lang="zh-CN" altLang="en-US" smtClean="0"/>
              <a:t>30</a:t>
            </a:fld>
            <a:endParaRPr lang="zh-CN" altLang="en-US"/>
          </a:p>
        </p:txBody>
      </p:sp>
      <p:sp>
        <p:nvSpPr>
          <p:cNvPr id="4" name="Text Box 42">
            <a:extLst>
              <a:ext uri="{FF2B5EF4-FFF2-40B4-BE49-F238E27FC236}">
                <a16:creationId xmlns:a16="http://schemas.microsoft.com/office/drawing/2014/main" id="{F953C399-37E1-4C86-9028-B991433B0EA6}"/>
              </a:ext>
            </a:extLst>
          </p:cNvPr>
          <p:cNvSpPr txBox="1">
            <a:spLocks noChangeArrowheads="1"/>
          </p:cNvSpPr>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spcBef>
                <a:spcPts val="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§5.5</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  广义相对论简介</a:t>
            </a:r>
          </a:p>
        </p:txBody>
      </p:sp>
      <p:sp>
        <p:nvSpPr>
          <p:cNvPr id="5" name="文本框 4">
            <a:extLst>
              <a:ext uri="{FF2B5EF4-FFF2-40B4-BE49-F238E27FC236}">
                <a16:creationId xmlns:a16="http://schemas.microsoft.com/office/drawing/2014/main" id="{EFD8FBE7-8E14-4459-9534-9930F40357A4}"/>
              </a:ext>
            </a:extLst>
          </p:cNvPr>
          <p:cNvSpPr txBox="1"/>
          <p:nvPr/>
        </p:nvSpPr>
        <p:spPr>
          <a:xfrm>
            <a:off x="3565286" y="1375145"/>
            <a:ext cx="5189241" cy="1614288"/>
          </a:xfrm>
          <a:prstGeom prst="rect">
            <a:avLst/>
          </a:prstGeom>
          <a:noFill/>
        </p:spPr>
        <p:txBody>
          <a:bodyPr wrap="none" rtlCol="0">
            <a:spAutoFit/>
          </a:bodyPr>
          <a:lstStyle/>
          <a:p>
            <a:pPr>
              <a:lnSpc>
                <a:spcPct val="120000"/>
              </a:lnSpc>
            </a:pPr>
            <a:r>
              <a:rPr lang="en-US" altLang="zh-CN" sz="2800" b="1" dirty="0">
                <a:latin typeface="华文楷体" panose="02010600040101010101" pitchFamily="2" charset="-122"/>
                <a:ea typeface="华文楷体" panose="02010600040101010101" pitchFamily="2" charset="-122"/>
              </a:rPr>
              <a:t>1. </a:t>
            </a:r>
            <a:r>
              <a:rPr lang="zh-CN" altLang="en-US" sz="2800" b="1" dirty="0">
                <a:latin typeface="华文楷体" panose="02010600040101010101" pitchFamily="2" charset="-122"/>
                <a:ea typeface="华文楷体" panose="02010600040101010101" pitchFamily="2" charset="-122"/>
              </a:rPr>
              <a:t>仅适用于惯性系</a:t>
            </a:r>
            <a:endParaRPr lang="en-US" altLang="zh-CN" sz="2800" b="1" dirty="0">
              <a:latin typeface="华文楷体" panose="02010600040101010101" pitchFamily="2" charset="-122"/>
              <a:ea typeface="华文楷体" panose="02010600040101010101" pitchFamily="2" charset="-122"/>
            </a:endParaRPr>
          </a:p>
          <a:p>
            <a:pPr>
              <a:lnSpc>
                <a:spcPct val="120000"/>
              </a:lnSpc>
            </a:pPr>
            <a:r>
              <a:rPr lang="en-US" altLang="zh-CN" sz="2800" b="1" dirty="0">
                <a:latin typeface="华文楷体" panose="02010600040101010101" pitchFamily="2" charset="-122"/>
                <a:ea typeface="华文楷体" panose="02010600040101010101" pitchFamily="2" charset="-122"/>
              </a:rPr>
              <a:t>2. </a:t>
            </a:r>
            <a:r>
              <a:rPr lang="zh-CN" altLang="en-US" sz="2800" b="1" dirty="0">
                <a:latin typeface="华文楷体" panose="02010600040101010101" pitchFamily="2" charset="-122"/>
                <a:ea typeface="华文楷体" panose="02010600040101010101" pitchFamily="2" charset="-122"/>
              </a:rPr>
              <a:t>时空脱离物质存在</a:t>
            </a:r>
            <a:endParaRPr lang="en-US" altLang="zh-CN" sz="2800" b="1" dirty="0">
              <a:latin typeface="华文楷体" panose="02010600040101010101" pitchFamily="2" charset="-122"/>
              <a:ea typeface="华文楷体" panose="02010600040101010101" pitchFamily="2" charset="-122"/>
            </a:endParaRPr>
          </a:p>
          <a:p>
            <a:pPr>
              <a:lnSpc>
                <a:spcPct val="120000"/>
              </a:lnSpc>
            </a:pPr>
            <a:r>
              <a:rPr lang="en-US" altLang="zh-CN" sz="2800" b="1" dirty="0">
                <a:latin typeface="华文楷体" panose="02010600040101010101" pitchFamily="2" charset="-122"/>
                <a:ea typeface="华文楷体" panose="02010600040101010101" pitchFamily="2" charset="-122"/>
              </a:rPr>
              <a:t>3. </a:t>
            </a:r>
            <a:r>
              <a:rPr lang="zh-CN" altLang="en-US" sz="2800" b="1" dirty="0">
                <a:latin typeface="华文楷体" panose="02010600040101010101" pitchFamily="2" charset="-122"/>
                <a:ea typeface="华文楷体" panose="02010600040101010101" pitchFamily="2" charset="-122"/>
              </a:rPr>
              <a:t>万有引力无法纳入相对论体系</a:t>
            </a:r>
          </a:p>
        </p:txBody>
      </p:sp>
      <p:sp>
        <p:nvSpPr>
          <p:cNvPr id="6" name="文本框 5">
            <a:extLst>
              <a:ext uri="{FF2B5EF4-FFF2-40B4-BE49-F238E27FC236}">
                <a16:creationId xmlns:a16="http://schemas.microsoft.com/office/drawing/2014/main" id="{73FCF7B2-260E-435D-8588-8C97F4061761}"/>
              </a:ext>
            </a:extLst>
          </p:cNvPr>
          <p:cNvSpPr txBox="1"/>
          <p:nvPr/>
        </p:nvSpPr>
        <p:spPr>
          <a:xfrm>
            <a:off x="334484" y="1956240"/>
            <a:ext cx="3416320"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狭义相对论的困难：</a:t>
            </a:r>
          </a:p>
        </p:txBody>
      </p:sp>
      <p:sp>
        <p:nvSpPr>
          <p:cNvPr id="7" name="文本框 6">
            <a:extLst>
              <a:ext uri="{FF2B5EF4-FFF2-40B4-BE49-F238E27FC236}">
                <a16:creationId xmlns:a16="http://schemas.microsoft.com/office/drawing/2014/main" id="{6492929D-F9F8-450F-B126-462F6603D8EA}"/>
              </a:ext>
            </a:extLst>
          </p:cNvPr>
          <p:cNvSpPr txBox="1"/>
          <p:nvPr/>
        </p:nvSpPr>
        <p:spPr>
          <a:xfrm>
            <a:off x="334483" y="3153018"/>
            <a:ext cx="8325735" cy="954107"/>
          </a:xfrm>
          <a:prstGeom prst="rect">
            <a:avLst/>
          </a:prstGeom>
          <a:noFill/>
        </p:spPr>
        <p:txBody>
          <a:bodyPr wrap="square" rtlCol="0">
            <a:spAutoFit/>
          </a:bodyPr>
          <a:lstStyle/>
          <a:p>
            <a:r>
              <a:rPr lang="en-US" altLang="zh-CN" sz="2800" b="1" dirty="0">
                <a:latin typeface="华文楷体" panose="02010600040101010101" pitchFamily="2" charset="-122"/>
                <a:ea typeface="华文楷体" panose="02010600040101010101" pitchFamily="2" charset="-122"/>
              </a:rPr>
              <a:t>1916</a:t>
            </a:r>
            <a:r>
              <a:rPr lang="zh-CN" altLang="en-US" sz="2800" b="1" dirty="0">
                <a:latin typeface="华文楷体" panose="02010600040101010101" pitchFamily="2" charset="-122"/>
                <a:ea typeface="华文楷体" panose="02010600040101010101" pitchFamily="2" charset="-122"/>
              </a:rPr>
              <a:t>年，爱因斯坦提出广义相对论：适用于一般参考系，并把时空与物质与运动紧密结合起来。</a:t>
            </a:r>
          </a:p>
        </p:txBody>
      </p:sp>
      <p:sp>
        <p:nvSpPr>
          <p:cNvPr id="8" name="文本框 7">
            <a:extLst>
              <a:ext uri="{FF2B5EF4-FFF2-40B4-BE49-F238E27FC236}">
                <a16:creationId xmlns:a16="http://schemas.microsoft.com/office/drawing/2014/main" id="{1F8F7CE7-794D-4C93-9308-C8AAFE23FA57}"/>
              </a:ext>
            </a:extLst>
          </p:cNvPr>
          <p:cNvSpPr txBox="1"/>
          <p:nvPr/>
        </p:nvSpPr>
        <p:spPr>
          <a:xfrm>
            <a:off x="334484" y="4258838"/>
            <a:ext cx="2698175" cy="523220"/>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两个基本假设：</a:t>
            </a:r>
          </a:p>
        </p:txBody>
      </p:sp>
      <p:sp>
        <p:nvSpPr>
          <p:cNvPr id="9" name="矩形 8">
            <a:extLst>
              <a:ext uri="{FF2B5EF4-FFF2-40B4-BE49-F238E27FC236}">
                <a16:creationId xmlns:a16="http://schemas.microsoft.com/office/drawing/2014/main" id="{1A6A0770-8934-4EC0-97A5-72FFA88E54A2}"/>
              </a:ext>
            </a:extLst>
          </p:cNvPr>
          <p:cNvSpPr/>
          <p:nvPr/>
        </p:nvSpPr>
        <p:spPr>
          <a:xfrm>
            <a:off x="2960439" y="4253499"/>
            <a:ext cx="5917747" cy="954107"/>
          </a:xfrm>
          <a:prstGeom prst="rect">
            <a:avLst/>
          </a:prstGeom>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等效原理，非惯性系的惯性力场与惯性系中的引力场是等效的。</a:t>
            </a:r>
          </a:p>
        </p:txBody>
      </p:sp>
      <p:sp>
        <p:nvSpPr>
          <p:cNvPr id="10" name="矩形 9">
            <a:extLst>
              <a:ext uri="{FF2B5EF4-FFF2-40B4-BE49-F238E27FC236}">
                <a16:creationId xmlns:a16="http://schemas.microsoft.com/office/drawing/2014/main" id="{E81014F0-6D86-4139-B00D-5F03E946CBDC}"/>
              </a:ext>
            </a:extLst>
          </p:cNvPr>
          <p:cNvSpPr/>
          <p:nvPr/>
        </p:nvSpPr>
        <p:spPr>
          <a:xfrm>
            <a:off x="2960438" y="5328683"/>
            <a:ext cx="5917747" cy="954107"/>
          </a:xfrm>
          <a:prstGeom prst="rect">
            <a:avLst/>
          </a:prstGeom>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广义相对性原理，物理规律在所有参考系都是一样的，没有特殊参考系。</a:t>
            </a:r>
          </a:p>
        </p:txBody>
      </p:sp>
    </p:spTree>
    <p:extLst>
      <p:ext uri="{BB962C8B-B14F-4D97-AF65-F5344CB8AC3E}">
        <p14:creationId xmlns:p14="http://schemas.microsoft.com/office/powerpoint/2010/main" val="1483989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3328E7B-CD3D-4196-9724-952797839227}"/>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B46C07E-0A2D-4E41-A7C4-13F4886F65AC}"/>
              </a:ext>
            </a:extLst>
          </p:cNvPr>
          <p:cNvSpPr>
            <a:spLocks noGrp="1"/>
          </p:cNvSpPr>
          <p:nvPr>
            <p:ph type="sldNum" sz="quarter" idx="12"/>
          </p:nvPr>
        </p:nvSpPr>
        <p:spPr/>
        <p:txBody>
          <a:bodyPr/>
          <a:lstStyle/>
          <a:p>
            <a:fld id="{0E81DA72-FED3-491C-8B54-9DCADA948234}" type="slidenum">
              <a:rPr lang="zh-CN" altLang="en-US" smtClean="0"/>
              <a:t>31</a:t>
            </a:fld>
            <a:endParaRPr lang="zh-CN" altLang="en-US"/>
          </a:p>
        </p:txBody>
      </p:sp>
      <p:sp>
        <p:nvSpPr>
          <p:cNvPr id="4" name="TextBox 12">
            <a:extLst>
              <a:ext uri="{FF2B5EF4-FFF2-40B4-BE49-F238E27FC236}">
                <a16:creationId xmlns:a16="http://schemas.microsoft.com/office/drawing/2014/main" id="{79D56703-38E8-480E-AB0E-8540B049E35A}"/>
              </a:ext>
            </a:extLst>
          </p:cNvPr>
          <p:cNvSpPr txBox="1">
            <a:spLocks noChangeArrowheads="1"/>
          </p:cNvSpPr>
          <p:nvPr/>
        </p:nvSpPr>
        <p:spPr bwMode="auto">
          <a:xfrm>
            <a:off x="415999" y="456157"/>
            <a:ext cx="495628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9pPr>
          </a:lstStyle>
          <a:p>
            <a:pPr>
              <a:lnSpc>
                <a:spcPct val="90000"/>
              </a:lnSpc>
              <a:spcAft>
                <a:spcPts val="600"/>
              </a:spcAft>
            </a:pPr>
            <a:r>
              <a:rPr kumimoji="0" lang="zh-CN" altLang="en-US" sz="32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基本假设 </a:t>
            </a:r>
            <a:r>
              <a:rPr kumimoji="0" lang="en-US" altLang="zh-CN" sz="32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0" lang="zh-CN" altLang="en-US" sz="32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等效原理</a:t>
            </a:r>
            <a:endParaRPr kumimoji="0" lang="en-US" altLang="zh-CN" sz="32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Text Box 12">
            <a:extLst>
              <a:ext uri="{FF2B5EF4-FFF2-40B4-BE49-F238E27FC236}">
                <a16:creationId xmlns:a16="http://schemas.microsoft.com/office/drawing/2014/main" id="{BBF0B17D-1C65-4133-A7E4-D11620114AFF}"/>
              </a:ext>
            </a:extLst>
          </p:cNvPr>
          <p:cNvSpPr txBox="1">
            <a:spLocks noChangeArrowheads="1"/>
          </p:cNvSpPr>
          <p:nvPr/>
        </p:nvSpPr>
        <p:spPr bwMode="auto">
          <a:xfrm>
            <a:off x="415999" y="1321704"/>
            <a:ext cx="8254888" cy="31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9pPr>
          </a:lstStyle>
          <a:p>
            <a:pPr algn="just">
              <a:spcBef>
                <a:spcPct val="50000"/>
              </a:spcBef>
              <a:buFont typeface="Calibri" panose="020F0502020204030204" pitchFamily="34" charset="0"/>
              <a:buAutoNum type="arabicParenBoth"/>
            </a:pPr>
            <a:r>
              <a:rPr kumimoji="0"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 弱等效原理：观测者不能在局部的区域内分辨出由加速度所产生的惯性力或由物体所产生的引力。简单地说，就是</a:t>
            </a:r>
            <a:r>
              <a:rPr kumimoji="0"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引力质量等于惯性质量。</a:t>
            </a:r>
            <a:endParaRPr kumimoji="0"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a:p>
            <a:pPr algn="just">
              <a:spcBef>
                <a:spcPts val="600"/>
              </a:spcBef>
              <a:buFont typeface="Calibri" panose="020F0502020204030204" pitchFamily="34" charset="0"/>
              <a:buAutoNum type="arabicParenBoth"/>
            </a:pPr>
            <a:r>
              <a:rPr kumimoji="0"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 强等效原理：在时空区域的一点内的引力场可用相应的局域惯性参考系去描述</a:t>
            </a:r>
            <a:r>
              <a:rPr kumimoji="0"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0"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狭义相对论在其局域惯性参考系中完全成立</a:t>
            </a:r>
            <a:r>
              <a:rPr kumimoji="0"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0"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。简单地说，就是</a:t>
            </a:r>
            <a:r>
              <a:rPr kumimoji="0"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惯性系中的引力场与非惯性系中的惯性力场等效</a:t>
            </a:r>
            <a:r>
              <a:rPr kumimoji="0"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6" name="Text Box 12">
            <a:extLst>
              <a:ext uri="{FF2B5EF4-FFF2-40B4-BE49-F238E27FC236}">
                <a16:creationId xmlns:a16="http://schemas.microsoft.com/office/drawing/2014/main" id="{D2C0DE70-1A48-42B6-B295-41857E9CBD42}"/>
              </a:ext>
            </a:extLst>
          </p:cNvPr>
          <p:cNvSpPr txBox="1">
            <a:spLocks noChangeArrowheads="1"/>
          </p:cNvSpPr>
          <p:nvPr/>
        </p:nvSpPr>
        <p:spPr bwMode="auto">
          <a:xfrm>
            <a:off x="415999" y="4954727"/>
            <a:ext cx="84105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9pPr>
          </a:lstStyle>
          <a:p>
            <a:pPr eaLnBrk="0" hangingPunct="0"/>
            <a:r>
              <a:rPr kumimoji="0" lang="zh-CN" altLang="en-US" sz="2800" b="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强等效原理不是从弱等效原理推出的，而是弱等效原理的抽象结果。</a:t>
            </a:r>
            <a:endParaRPr kumimoji="0" lang="en-US" altLang="zh-CN" sz="2800" b="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265507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FEC892D-9F7A-42AA-A568-B74287B03126}"/>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FAEE8B69-114A-4AA8-ADF5-E55B295A22C7}"/>
              </a:ext>
            </a:extLst>
          </p:cNvPr>
          <p:cNvSpPr>
            <a:spLocks noGrp="1"/>
          </p:cNvSpPr>
          <p:nvPr>
            <p:ph type="sldNum" sz="quarter" idx="12"/>
          </p:nvPr>
        </p:nvSpPr>
        <p:spPr/>
        <p:txBody>
          <a:bodyPr/>
          <a:lstStyle/>
          <a:p>
            <a:fld id="{0E81DA72-FED3-491C-8B54-9DCADA948234}" type="slidenum">
              <a:rPr lang="zh-CN" altLang="en-US" smtClean="0"/>
              <a:t>32</a:t>
            </a:fld>
            <a:endParaRPr lang="zh-CN" altLang="en-US"/>
          </a:p>
        </p:txBody>
      </p:sp>
      <p:sp>
        <p:nvSpPr>
          <p:cNvPr id="4" name="TextBox 12">
            <a:extLst>
              <a:ext uri="{FF2B5EF4-FFF2-40B4-BE49-F238E27FC236}">
                <a16:creationId xmlns:a16="http://schemas.microsoft.com/office/drawing/2014/main" id="{DCC91D21-0C42-4B41-AF64-3094B8576F23}"/>
              </a:ext>
            </a:extLst>
          </p:cNvPr>
          <p:cNvSpPr txBox="1">
            <a:spLocks noChangeArrowheads="1"/>
          </p:cNvSpPr>
          <p:nvPr/>
        </p:nvSpPr>
        <p:spPr bwMode="auto">
          <a:xfrm>
            <a:off x="329867" y="410731"/>
            <a:ext cx="5395765" cy="53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9pPr>
          </a:lstStyle>
          <a:p>
            <a:pPr>
              <a:lnSpc>
                <a:spcPct val="90000"/>
              </a:lnSpc>
              <a:spcAft>
                <a:spcPts val="600"/>
              </a:spcAft>
            </a:pPr>
            <a:r>
              <a:rPr kumimoji="0" lang="zh-CN" altLang="en-US" sz="3200" b="1" dirty="0">
                <a:solidFill>
                  <a:srgbClr val="9900CC"/>
                </a:solidFill>
                <a:latin typeface="华文楷体" panose="02010600040101010101" pitchFamily="2" charset="-122"/>
                <a:ea typeface="华文楷体" panose="02010600040101010101" pitchFamily="2" charset="-122"/>
              </a:rPr>
              <a:t>基本假设 </a:t>
            </a:r>
            <a:r>
              <a:rPr kumimoji="0" lang="en-US" altLang="zh-CN" sz="32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0" lang="zh-CN" altLang="en-US" sz="3200" b="1" dirty="0">
                <a:solidFill>
                  <a:srgbClr val="9900CC"/>
                </a:solidFill>
                <a:latin typeface="华文楷体" panose="02010600040101010101" pitchFamily="2" charset="-122"/>
                <a:ea typeface="华文楷体" panose="02010600040101010101" pitchFamily="2" charset="-122"/>
              </a:rPr>
              <a:t> 相对性原理</a:t>
            </a:r>
            <a:endParaRPr kumimoji="0" lang="en-US" altLang="zh-CN" sz="3200" b="1" dirty="0">
              <a:solidFill>
                <a:srgbClr val="9900CC"/>
              </a:solidFill>
              <a:latin typeface="华文楷体" panose="02010600040101010101" pitchFamily="2" charset="-122"/>
              <a:ea typeface="华文楷体" panose="02010600040101010101" pitchFamily="2" charset="-122"/>
            </a:endParaRPr>
          </a:p>
        </p:txBody>
      </p:sp>
      <p:sp>
        <p:nvSpPr>
          <p:cNvPr id="5" name="Text Box 12">
            <a:extLst>
              <a:ext uri="{FF2B5EF4-FFF2-40B4-BE49-F238E27FC236}">
                <a16:creationId xmlns:a16="http://schemas.microsoft.com/office/drawing/2014/main" id="{A1D04D3B-EB52-4F46-A4C3-36F739483892}"/>
              </a:ext>
            </a:extLst>
          </p:cNvPr>
          <p:cNvSpPr txBox="1">
            <a:spLocks noChangeArrowheads="1"/>
          </p:cNvSpPr>
          <p:nvPr/>
        </p:nvSpPr>
        <p:spPr bwMode="auto">
          <a:xfrm>
            <a:off x="329867" y="1074704"/>
            <a:ext cx="82581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9pPr>
          </a:lstStyle>
          <a:p>
            <a:pPr>
              <a:spcBef>
                <a:spcPts val="0"/>
              </a:spcBef>
              <a:buFont typeface="Calibri" panose="020F0502020204030204" pitchFamily="34" charset="0"/>
              <a:buAutoNum type="arabicParenBoth"/>
            </a:pPr>
            <a:r>
              <a:rPr kumimoji="0"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 狭义相对性：物理规律在任何</a:t>
            </a:r>
            <a:r>
              <a:rPr kumimoji="0" lang="zh-CN" altLang="en-US" sz="2800" b="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惯性系</a:t>
            </a:r>
            <a:r>
              <a:rPr kumimoji="0"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中形式相同。</a:t>
            </a:r>
            <a:endParaRPr kumimoji="0"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a:p>
            <a:pPr>
              <a:spcBef>
                <a:spcPts val="0"/>
              </a:spcBef>
              <a:buFont typeface="Calibri" panose="020F0502020204030204" pitchFamily="34" charset="0"/>
              <a:buAutoNum type="arabicParenBoth"/>
            </a:pPr>
            <a:r>
              <a:rPr kumimoji="0"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 广义相对性：物理规律在</a:t>
            </a:r>
            <a:r>
              <a:rPr kumimoji="0" lang="zh-CN" altLang="en-US"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任何</a:t>
            </a:r>
            <a:r>
              <a:rPr kumimoji="0" lang="zh-CN" altLang="en-US" sz="2800" b="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参考系</a:t>
            </a:r>
            <a:r>
              <a:rPr kumimoji="0"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中形式相同。</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6" name="矩形 5">
            <a:extLst>
              <a:ext uri="{FF2B5EF4-FFF2-40B4-BE49-F238E27FC236}">
                <a16:creationId xmlns:a16="http://schemas.microsoft.com/office/drawing/2014/main" id="{030B7577-BE42-4F38-B2B4-09EF89386757}"/>
              </a:ext>
            </a:extLst>
          </p:cNvPr>
          <p:cNvSpPr>
            <a:spLocks noChangeArrowheads="1"/>
          </p:cNvSpPr>
          <p:nvPr/>
        </p:nvSpPr>
        <p:spPr bwMode="auto">
          <a:xfrm>
            <a:off x="329867" y="2207422"/>
            <a:ext cx="836756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umimoji="1"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MS PGothic" panose="020B0600070205080204" pitchFamily="34" charset="-128"/>
                <a:cs typeface="+mn-cs"/>
              </a:defRPr>
            </a:lvl9pPr>
          </a:lstStyle>
          <a:p>
            <a:r>
              <a:rPr kumimoji="0" lang="zh-CN" altLang="en-US" sz="2800" b="1" dirty="0">
                <a:latin typeface="华文楷体" panose="02010600040101010101" pitchFamily="2" charset="-122"/>
                <a:ea typeface="华文楷体" panose="02010600040101010101" pitchFamily="2" charset="-122"/>
              </a:rPr>
              <a:t>狭义相对论中，若尝试定义惯性系，就会出现</a:t>
            </a:r>
            <a:r>
              <a:rPr kumimoji="0" lang="en-US" altLang="en-US" sz="2800" b="1" dirty="0" err="1">
                <a:latin typeface="华文楷体" panose="02010600040101010101" pitchFamily="2" charset="-122"/>
                <a:ea typeface="华文楷体" panose="02010600040101010101" pitchFamily="2" charset="-122"/>
              </a:rPr>
              <a:t>这种情况</a:t>
            </a:r>
            <a:r>
              <a:rPr kumimoji="0" lang="zh-CN" altLang="en-US" sz="2800" b="1" dirty="0">
                <a:latin typeface="华文楷体" panose="02010600040101010101" pitchFamily="2" charset="-122"/>
                <a:ea typeface="华文楷体" panose="02010600040101010101" pitchFamily="2" charset="-122"/>
              </a:rPr>
              <a:t>：不受外力的物体，在其保持静止或匀速直线运动状态不变的参考系是惯性系；但如何判定物体不受外力？回答只能是，当物体保持静止或匀速直线运动状态不变时，物体不受外力。很明显，逻辑出现了难以消除的</a:t>
            </a:r>
            <a:r>
              <a:rPr kumimoji="0" lang="zh-CN" altLang="en-US" sz="2800" b="1" dirty="0">
                <a:solidFill>
                  <a:srgbClr val="0000FF"/>
                </a:solidFill>
                <a:latin typeface="华文楷体" panose="02010600040101010101" pitchFamily="2" charset="-122"/>
                <a:ea typeface="华文楷体" panose="02010600040101010101" pitchFamily="2" charset="-122"/>
              </a:rPr>
              <a:t>死循环</a:t>
            </a:r>
            <a:r>
              <a:rPr kumimoji="0" lang="zh-CN" altLang="en-US" sz="2800" b="1" dirty="0">
                <a:latin typeface="华文楷体" panose="02010600040101010101" pitchFamily="2" charset="-122"/>
                <a:ea typeface="华文楷体" panose="02010600040101010101" pitchFamily="2" charset="-122"/>
              </a:rPr>
              <a:t>。这说明对于惯性系，人们无法给出严格定义，这是狭义相对论的严重缺憾。为了解决这个问题，爱因斯坦提出等效原理，直接把惯性系的概念剔除，</a:t>
            </a:r>
            <a:r>
              <a:rPr kumimoji="0" lang="zh-CN" altLang="en-US" sz="2800" b="1" dirty="0">
                <a:solidFill>
                  <a:srgbClr val="0000FF"/>
                </a:solidFill>
                <a:latin typeface="华文楷体" panose="02010600040101010101" pitchFamily="2" charset="-122"/>
                <a:ea typeface="华文楷体" panose="02010600040101010101" pitchFamily="2" charset="-122"/>
              </a:rPr>
              <a:t>从而把狭义相对性原理推广为广义相对性原理。</a:t>
            </a:r>
          </a:p>
        </p:txBody>
      </p:sp>
    </p:spTree>
    <p:extLst>
      <p:ext uri="{BB962C8B-B14F-4D97-AF65-F5344CB8AC3E}">
        <p14:creationId xmlns:p14="http://schemas.microsoft.com/office/powerpoint/2010/main" val="1701125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276E14A-3BD6-4A25-AAF8-3B6B62D902A5}"/>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2556F9FD-FCE3-4E62-8123-BEB401F02939}"/>
              </a:ext>
            </a:extLst>
          </p:cNvPr>
          <p:cNvSpPr>
            <a:spLocks noGrp="1"/>
          </p:cNvSpPr>
          <p:nvPr>
            <p:ph type="sldNum" sz="quarter" idx="12"/>
          </p:nvPr>
        </p:nvSpPr>
        <p:spPr/>
        <p:txBody>
          <a:bodyPr/>
          <a:lstStyle/>
          <a:p>
            <a:fld id="{0E81DA72-FED3-491C-8B54-9DCADA948234}" type="slidenum">
              <a:rPr lang="zh-CN" altLang="en-US" smtClean="0"/>
              <a:t>33</a:t>
            </a:fld>
            <a:endParaRPr lang="zh-CN" altLang="en-US"/>
          </a:p>
        </p:txBody>
      </p:sp>
      <p:sp>
        <p:nvSpPr>
          <p:cNvPr id="4" name="矩形 3">
            <a:extLst>
              <a:ext uri="{FF2B5EF4-FFF2-40B4-BE49-F238E27FC236}">
                <a16:creationId xmlns:a16="http://schemas.microsoft.com/office/drawing/2014/main" id="{97DFCAC5-64D5-4305-B13F-516D9E300A21}"/>
              </a:ext>
            </a:extLst>
          </p:cNvPr>
          <p:cNvSpPr/>
          <p:nvPr/>
        </p:nvSpPr>
        <p:spPr>
          <a:xfrm>
            <a:off x="556880" y="2677267"/>
            <a:ext cx="6374219" cy="3161891"/>
          </a:xfrm>
          <a:prstGeom prst="rect">
            <a:avLst/>
          </a:prstGeom>
        </p:spPr>
        <p:txBody>
          <a:bodyPr wrap="square">
            <a:spAutoFit/>
          </a:bodyPr>
          <a:lstStyle/>
          <a:p>
            <a:pPr>
              <a:lnSpc>
                <a:spcPct val="120000"/>
              </a:lnSpc>
            </a:pPr>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实验证据</a:t>
            </a:r>
            <a:endParaRPr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a:p>
            <a:pPr>
              <a:lnSpc>
                <a:spcPct val="120000"/>
              </a:lnSpc>
              <a:buFont typeface="Calibri" panose="020F0502020204030204" pitchFamily="34" charset="0"/>
              <a:buAutoNum type="arabicParenBoth"/>
            </a:pPr>
            <a:r>
              <a:rPr lang="zh-CN" altLang="en-US"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 水星近日点进动</a:t>
            </a:r>
            <a:endParaRPr lang="en-US" altLang="zh-CN"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endParaRPr>
          </a:p>
          <a:p>
            <a:pPr>
              <a:lnSpc>
                <a:spcPct val="120000"/>
              </a:lnSpc>
              <a:buFont typeface="Calibri" panose="020F0502020204030204" pitchFamily="34" charset="0"/>
              <a:buAutoNum type="arabicParenBoth"/>
            </a:pPr>
            <a:r>
              <a:rPr lang="zh-CN" altLang="en-US"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 光线在引力场中的弯曲 </a:t>
            </a:r>
            <a:r>
              <a:rPr lang="en-US" altLang="zh-CN"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引力透镜</a:t>
            </a:r>
            <a:r>
              <a:rPr lang="en-US" altLang="zh-CN"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a:t>
            </a:r>
          </a:p>
          <a:p>
            <a:pPr>
              <a:lnSpc>
                <a:spcPct val="120000"/>
              </a:lnSpc>
              <a:buFont typeface="Calibri" panose="020F0502020204030204" pitchFamily="34" charset="0"/>
              <a:buAutoNum type="arabicParenBoth"/>
            </a:pPr>
            <a:r>
              <a:rPr lang="zh-CN" altLang="en-US"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 光谱线的引力红移</a:t>
            </a:r>
            <a:endParaRPr lang="en-US" altLang="zh-CN"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endParaRPr>
          </a:p>
          <a:p>
            <a:pPr>
              <a:lnSpc>
                <a:spcPct val="120000"/>
              </a:lnSpc>
              <a:buFont typeface="Calibri" panose="020F0502020204030204" pitchFamily="34" charset="0"/>
              <a:buAutoNum type="arabicParenBoth"/>
            </a:pPr>
            <a:r>
              <a:rPr lang="en-US" altLang="en-US"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雷达回波延迟</a:t>
            </a:r>
            <a:endParaRPr lang="en-US" altLang="zh-CN"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endParaRPr>
          </a:p>
          <a:p>
            <a:pPr>
              <a:lnSpc>
                <a:spcPct val="120000"/>
              </a:lnSpc>
              <a:buFont typeface="Calibri" panose="020F0502020204030204" pitchFamily="34" charset="0"/>
              <a:buAutoNum type="arabicParenBoth"/>
            </a:pPr>
            <a:r>
              <a:rPr lang="zh-CN" altLang="en-US"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rPr>
              <a:t> 引力波</a:t>
            </a:r>
            <a:endParaRPr lang="en-US" altLang="zh-CN" sz="2800" b="1" dirty="0">
              <a:solidFill>
                <a:srgbClr val="000000"/>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文本框 4">
            <a:extLst>
              <a:ext uri="{FF2B5EF4-FFF2-40B4-BE49-F238E27FC236}">
                <a16:creationId xmlns:a16="http://schemas.microsoft.com/office/drawing/2014/main" id="{020DFCEF-6A53-4559-A119-C2E74F495B47}"/>
              </a:ext>
            </a:extLst>
          </p:cNvPr>
          <p:cNvSpPr txBox="1"/>
          <p:nvPr/>
        </p:nvSpPr>
        <p:spPr>
          <a:xfrm>
            <a:off x="556880" y="775080"/>
            <a:ext cx="8030239" cy="1384995"/>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关于时空与引力的解释：</a:t>
            </a:r>
            <a:r>
              <a:rPr lang="zh-CN" altLang="en-US" sz="2800" b="1" dirty="0">
                <a:latin typeface="华文楷体" panose="02010600040101010101" pitchFamily="2" charset="-122"/>
                <a:ea typeface="华文楷体" panose="02010600040101010101" pitchFamily="2" charset="-122"/>
              </a:rPr>
              <a:t>物质质量的存在会造成时空的弯曲，在弯曲的时空中，物体仍然顺着最短距离进行运动，引力正是时空局域几何性质的表现。</a:t>
            </a:r>
          </a:p>
        </p:txBody>
      </p:sp>
    </p:spTree>
    <p:extLst>
      <p:ext uri="{BB962C8B-B14F-4D97-AF65-F5344CB8AC3E}">
        <p14:creationId xmlns:p14="http://schemas.microsoft.com/office/powerpoint/2010/main" val="1701341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2020/4/10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34</a:t>
            </a:fld>
            <a:endParaRPr lang="zh-CN" altLang="en-US"/>
          </a:p>
        </p:txBody>
      </p:sp>
      <p:sp>
        <p:nvSpPr>
          <p:cNvPr id="8" name="Text Box 6"/>
          <p:cNvSpPr txBox="1">
            <a:spLocks noChangeArrowheads="1"/>
          </p:cNvSpPr>
          <p:nvPr/>
        </p:nvSpPr>
        <p:spPr bwMode="auto">
          <a:xfrm>
            <a:off x="5680311" y="5833131"/>
            <a:ext cx="300140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5-5</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5-6</a:t>
            </a:r>
          </a:p>
        </p:txBody>
      </p:sp>
      <p:sp>
        <p:nvSpPr>
          <p:cNvPr id="7" name="Text Box 8">
            <a:extLst>
              <a:ext uri="{FF2B5EF4-FFF2-40B4-BE49-F238E27FC236}">
                <a16:creationId xmlns:a16="http://schemas.microsoft.com/office/drawing/2014/main" id="{68E57952-331B-48CF-8819-0D6F05D8A335}"/>
              </a:ext>
            </a:extLst>
          </p:cNvPr>
          <p:cNvSpPr txBox="1">
            <a:spLocks noChangeArrowheads="1"/>
          </p:cNvSpPr>
          <p:nvPr/>
        </p:nvSpPr>
        <p:spPr bwMode="auto">
          <a:xfrm>
            <a:off x="1665605" y="2652566"/>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5.4.1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动量和相对论质量</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0" name="Text Box 8">
            <a:extLst>
              <a:ext uri="{FF2B5EF4-FFF2-40B4-BE49-F238E27FC236}">
                <a16:creationId xmlns:a16="http://schemas.microsoft.com/office/drawing/2014/main" id="{0B9B4CD1-04CC-41E9-9261-524421CDB85D}"/>
              </a:ext>
            </a:extLst>
          </p:cNvPr>
          <p:cNvSpPr txBox="1">
            <a:spLocks noChangeArrowheads="1"/>
          </p:cNvSpPr>
          <p:nvPr/>
        </p:nvSpPr>
        <p:spPr bwMode="auto">
          <a:xfrm>
            <a:off x="1665605" y="3309926"/>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5.4.2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相对论动能</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1" name="Text Box 7">
            <a:extLst>
              <a:ext uri="{FF2B5EF4-FFF2-40B4-BE49-F238E27FC236}">
                <a16:creationId xmlns:a16="http://schemas.microsoft.com/office/drawing/2014/main" id="{2CCE63D4-2B26-40AC-9F5A-56250BC8E223}"/>
              </a:ext>
            </a:extLst>
          </p:cNvPr>
          <p:cNvSpPr txBox="1">
            <a:spLocks noChangeArrowheads="1"/>
          </p:cNvSpPr>
          <p:nvPr/>
        </p:nvSpPr>
        <p:spPr bwMode="auto">
          <a:xfrm>
            <a:off x="1203325" y="1898359"/>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§5.4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相对论动力学</a:t>
            </a:r>
          </a:p>
        </p:txBody>
      </p:sp>
      <p:sp>
        <p:nvSpPr>
          <p:cNvPr id="12" name="Text Box 8">
            <a:extLst>
              <a:ext uri="{FF2B5EF4-FFF2-40B4-BE49-F238E27FC236}">
                <a16:creationId xmlns:a16="http://schemas.microsoft.com/office/drawing/2014/main" id="{0AA1E451-0E1B-4AEF-97B8-CB318482C454}"/>
              </a:ext>
            </a:extLst>
          </p:cNvPr>
          <p:cNvSpPr txBox="1">
            <a:spLocks noChangeArrowheads="1"/>
          </p:cNvSpPr>
          <p:nvPr/>
        </p:nvSpPr>
        <p:spPr bwMode="auto">
          <a:xfrm>
            <a:off x="1665605" y="3971064"/>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5.4.3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相对论能量、质能关系</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9" name="Text Box 7">
            <a:extLst>
              <a:ext uri="{FF2B5EF4-FFF2-40B4-BE49-F238E27FC236}">
                <a16:creationId xmlns:a16="http://schemas.microsoft.com/office/drawing/2014/main" id="{C79BCACA-37E3-4F24-9D92-4875FEB7A3E0}"/>
              </a:ext>
            </a:extLst>
          </p:cNvPr>
          <p:cNvSpPr txBox="1">
            <a:spLocks noChangeArrowheads="1"/>
          </p:cNvSpPr>
          <p:nvPr/>
        </p:nvSpPr>
        <p:spPr bwMode="auto">
          <a:xfrm>
            <a:off x="1203325" y="4688512"/>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§5.5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广义相对论简介</a:t>
            </a:r>
          </a:p>
        </p:txBody>
      </p:sp>
      <p:sp>
        <p:nvSpPr>
          <p:cNvPr id="13" name="Text Box 7">
            <a:extLst>
              <a:ext uri="{FF2B5EF4-FFF2-40B4-BE49-F238E27FC236}">
                <a16:creationId xmlns:a16="http://schemas.microsoft.com/office/drawing/2014/main" id="{37223885-9CEE-4D7B-B0D5-92F655B0052F}"/>
              </a:ext>
            </a:extLst>
          </p:cNvPr>
          <p:cNvSpPr txBox="1">
            <a:spLocks noChangeArrowheads="1"/>
          </p:cNvSpPr>
          <p:nvPr/>
        </p:nvSpPr>
        <p:spPr bwMode="auto">
          <a:xfrm>
            <a:off x="1180627" y="456411"/>
            <a:ext cx="673735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§5.3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狭义相对论的时空观</a:t>
            </a:r>
          </a:p>
        </p:txBody>
      </p:sp>
      <p:sp>
        <p:nvSpPr>
          <p:cNvPr id="14" name="Text Box 8">
            <a:extLst>
              <a:ext uri="{FF2B5EF4-FFF2-40B4-BE49-F238E27FC236}">
                <a16:creationId xmlns:a16="http://schemas.microsoft.com/office/drawing/2014/main" id="{38FA8178-2454-4E70-9FE2-20F8D6FEA4C7}"/>
              </a:ext>
            </a:extLst>
          </p:cNvPr>
          <p:cNvSpPr txBox="1">
            <a:spLocks noChangeArrowheads="1"/>
          </p:cNvSpPr>
          <p:nvPr/>
        </p:nvSpPr>
        <p:spPr bwMode="auto">
          <a:xfrm>
            <a:off x="1665605" y="121083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5.3.2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长度收缩</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791109333"/>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4</a:t>
            </a:fld>
            <a:endParaRPr lang="zh-CN" altLang="en-US"/>
          </a:p>
        </p:txBody>
      </p:sp>
      <p:sp>
        <p:nvSpPr>
          <p:cNvPr id="5" name="Text Box 42">
            <a:extLst>
              <a:ext uri="{FF2B5EF4-FFF2-40B4-BE49-F238E27FC236}">
                <a16:creationId xmlns:a16="http://schemas.microsoft.com/office/drawing/2014/main" id="{BD5FFAAB-A810-4367-964E-111AF761E0AF}"/>
              </a:ext>
            </a:extLst>
          </p:cNvPr>
          <p:cNvSpPr txBox="1">
            <a:spLocks noChangeArrowheads="1"/>
          </p:cNvSpPr>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spcBef>
                <a:spcPts val="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§5.3</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  狭义相对论的时空观</a:t>
            </a:r>
          </a:p>
        </p:txBody>
      </p:sp>
      <p:sp>
        <p:nvSpPr>
          <p:cNvPr id="10" name="Text Box 8">
            <a:extLst>
              <a:ext uri="{FF2B5EF4-FFF2-40B4-BE49-F238E27FC236}">
                <a16:creationId xmlns:a16="http://schemas.microsoft.com/office/drawing/2014/main" id="{45ED5C07-7602-474F-8FCE-DDC8FDD9BE7B}"/>
              </a:ext>
            </a:extLst>
          </p:cNvPr>
          <p:cNvSpPr txBox="1">
            <a:spLocks noChangeArrowheads="1"/>
          </p:cNvSpPr>
          <p:nvPr/>
        </p:nvSpPr>
        <p:spPr bwMode="auto">
          <a:xfrm>
            <a:off x="418244" y="1355394"/>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5.3.2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长度收缩</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11" name="Text Box 2">
            <a:extLst>
              <a:ext uri="{FF2B5EF4-FFF2-40B4-BE49-F238E27FC236}">
                <a16:creationId xmlns:a16="http://schemas.microsoft.com/office/drawing/2014/main" id="{1CAF37A0-BE69-48DC-A3DA-038A825680F6}"/>
              </a:ext>
            </a:extLst>
          </p:cNvPr>
          <p:cNvSpPr txBox="1">
            <a:spLocks noChangeArrowheads="1"/>
          </p:cNvSpPr>
          <p:nvPr/>
        </p:nvSpPr>
        <p:spPr bwMode="auto">
          <a:xfrm>
            <a:off x="375714" y="2029621"/>
            <a:ext cx="831986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研究某个物理过程的空间间隔，在不同惯性系中测量结果的关系。</a:t>
            </a:r>
          </a:p>
        </p:txBody>
      </p:sp>
      <p:grpSp>
        <p:nvGrpSpPr>
          <p:cNvPr id="12" name="组合 11">
            <a:extLst>
              <a:ext uri="{FF2B5EF4-FFF2-40B4-BE49-F238E27FC236}">
                <a16:creationId xmlns:a16="http://schemas.microsoft.com/office/drawing/2014/main" id="{9D7EF307-8377-4D24-B0CC-031CF583B0C4}"/>
              </a:ext>
            </a:extLst>
          </p:cNvPr>
          <p:cNvGrpSpPr/>
          <p:nvPr/>
        </p:nvGrpSpPr>
        <p:grpSpPr>
          <a:xfrm>
            <a:off x="5584744" y="2845649"/>
            <a:ext cx="2930606" cy="2461805"/>
            <a:chOff x="1878732" y="3505795"/>
            <a:chExt cx="4037517" cy="2974881"/>
          </a:xfrm>
        </p:grpSpPr>
        <p:sp>
          <p:nvSpPr>
            <p:cNvPr id="13" name="Line 16">
              <a:extLst>
                <a:ext uri="{FF2B5EF4-FFF2-40B4-BE49-F238E27FC236}">
                  <a16:creationId xmlns:a16="http://schemas.microsoft.com/office/drawing/2014/main" id="{3CB815CF-6618-4908-9A11-5F5807882DE2}"/>
                </a:ext>
              </a:extLst>
            </p:cNvPr>
            <p:cNvSpPr>
              <a:spLocks noChangeShapeType="1"/>
            </p:cNvSpPr>
            <p:nvPr/>
          </p:nvSpPr>
          <p:spPr bwMode="auto">
            <a:xfrm flipV="1">
              <a:off x="2111609" y="6474524"/>
              <a:ext cx="3804640" cy="6152"/>
            </a:xfrm>
            <a:prstGeom prst="line">
              <a:avLst/>
            </a:prstGeom>
            <a:noFill/>
            <a:ln w="38100">
              <a:solidFill>
                <a:srgbClr val="0000FF"/>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 name="Line 19">
              <a:extLst>
                <a:ext uri="{FF2B5EF4-FFF2-40B4-BE49-F238E27FC236}">
                  <a16:creationId xmlns:a16="http://schemas.microsoft.com/office/drawing/2014/main" id="{6E260C90-AAE6-4644-9408-15C893E555D9}"/>
                </a:ext>
              </a:extLst>
            </p:cNvPr>
            <p:cNvSpPr>
              <a:spLocks noChangeShapeType="1"/>
            </p:cNvSpPr>
            <p:nvPr/>
          </p:nvSpPr>
          <p:spPr bwMode="auto">
            <a:xfrm flipV="1">
              <a:off x="2111607" y="4099941"/>
              <a:ext cx="0" cy="2380735"/>
            </a:xfrm>
            <a:prstGeom prst="line">
              <a:avLst/>
            </a:prstGeom>
            <a:noFill/>
            <a:ln w="38100">
              <a:solidFill>
                <a:srgbClr val="0000FF"/>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graphicFrame>
          <p:nvGraphicFramePr>
            <p:cNvPr id="15" name="Object 24">
              <a:extLst>
                <a:ext uri="{FF2B5EF4-FFF2-40B4-BE49-F238E27FC236}">
                  <a16:creationId xmlns:a16="http://schemas.microsoft.com/office/drawing/2014/main" id="{92DAA3A4-5281-443A-B435-9D6BFF45379C}"/>
                </a:ext>
              </a:extLst>
            </p:cNvPr>
            <p:cNvGraphicFramePr>
              <a:graphicFrameLocks noChangeAspect="1"/>
            </p:cNvGraphicFramePr>
            <p:nvPr/>
          </p:nvGraphicFramePr>
          <p:xfrm>
            <a:off x="1878732" y="3505795"/>
            <a:ext cx="465750" cy="476123"/>
          </p:xfrm>
          <a:graphic>
            <a:graphicData uri="http://schemas.openxmlformats.org/presentationml/2006/ole">
              <mc:AlternateContent xmlns:mc="http://schemas.openxmlformats.org/markup-compatibility/2006">
                <mc:Choice xmlns:v="urn:schemas-microsoft-com:vml" Requires="v">
                  <p:oleObj spid="_x0000_s25680" name="Equation" r:id="rId3" imgW="152280" imgH="177480" progId="Equation.DSMT4">
                    <p:embed/>
                  </p:oleObj>
                </mc:Choice>
                <mc:Fallback>
                  <p:oleObj name="Equation" r:id="rId3" imgW="152280" imgH="177480" progId="Equation.DSMT4">
                    <p:embed/>
                    <p:pic>
                      <p:nvPicPr>
                        <p:cNvPr id="9" name="Object 24">
                          <a:extLst>
                            <a:ext uri="{FF2B5EF4-FFF2-40B4-BE49-F238E27FC236}">
                              <a16:creationId xmlns:a16="http://schemas.microsoft.com/office/drawing/2014/main" id="{B3A5C8E3-BC1D-43E7-A920-FE30A8169691}"/>
                            </a:ext>
                          </a:extLst>
                        </p:cNvPr>
                        <p:cNvPicPr>
                          <a:picLocks noChangeAspect="1" noChangeArrowheads="1"/>
                        </p:cNvPicPr>
                        <p:nvPr/>
                      </p:nvPicPr>
                      <p:blipFill>
                        <a:blip r:embed="rId4"/>
                        <a:srcRect/>
                        <a:stretch>
                          <a:fillRect/>
                        </a:stretch>
                      </p:blipFill>
                      <p:spPr bwMode="auto">
                        <a:xfrm>
                          <a:off x="1878732" y="3505795"/>
                          <a:ext cx="465750" cy="47612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6" name="组合 15">
            <a:extLst>
              <a:ext uri="{FF2B5EF4-FFF2-40B4-BE49-F238E27FC236}">
                <a16:creationId xmlns:a16="http://schemas.microsoft.com/office/drawing/2014/main" id="{72F959EC-A7FD-4F83-BE80-AF71F6478DDB}"/>
              </a:ext>
            </a:extLst>
          </p:cNvPr>
          <p:cNvGrpSpPr/>
          <p:nvPr/>
        </p:nvGrpSpPr>
        <p:grpSpPr>
          <a:xfrm>
            <a:off x="6047883" y="2920752"/>
            <a:ext cx="2467466" cy="1812290"/>
            <a:chOff x="5767447" y="2254409"/>
            <a:chExt cx="2467466" cy="1812290"/>
          </a:xfrm>
        </p:grpSpPr>
        <p:grpSp>
          <p:nvGrpSpPr>
            <p:cNvPr id="17" name="组合 16">
              <a:extLst>
                <a:ext uri="{FF2B5EF4-FFF2-40B4-BE49-F238E27FC236}">
                  <a16:creationId xmlns:a16="http://schemas.microsoft.com/office/drawing/2014/main" id="{C3C86E0E-9EB6-422B-934C-347EB4D5EA75}"/>
                </a:ext>
              </a:extLst>
            </p:cNvPr>
            <p:cNvGrpSpPr/>
            <p:nvPr/>
          </p:nvGrpSpPr>
          <p:grpSpPr>
            <a:xfrm>
              <a:off x="5767447" y="2254409"/>
              <a:ext cx="2467466" cy="1812290"/>
              <a:chOff x="3395526" y="774242"/>
              <a:chExt cx="4473513" cy="2596862"/>
            </a:xfrm>
          </p:grpSpPr>
          <p:sp>
            <p:nvSpPr>
              <p:cNvPr id="20" name="Line 17">
                <a:extLst>
                  <a:ext uri="{FF2B5EF4-FFF2-40B4-BE49-F238E27FC236}">
                    <a16:creationId xmlns:a16="http://schemas.microsoft.com/office/drawing/2014/main" id="{642248E3-78F0-419E-BF0E-81632E91B1C8}"/>
                  </a:ext>
                </a:extLst>
              </p:cNvPr>
              <p:cNvSpPr>
                <a:spLocks noChangeShapeType="1"/>
              </p:cNvSpPr>
              <p:nvPr/>
            </p:nvSpPr>
            <p:spPr bwMode="auto">
              <a:xfrm flipV="1">
                <a:off x="3670661" y="3363809"/>
                <a:ext cx="4198378" cy="7295"/>
              </a:xfrm>
              <a:prstGeom prst="line">
                <a:avLst/>
              </a:prstGeom>
              <a:noFill/>
              <a:ln w="38100">
                <a:solidFill>
                  <a:srgbClr val="9900CC"/>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1" name="Line 18">
                <a:extLst>
                  <a:ext uri="{FF2B5EF4-FFF2-40B4-BE49-F238E27FC236}">
                    <a16:creationId xmlns:a16="http://schemas.microsoft.com/office/drawing/2014/main" id="{5BBCC12E-ECB3-4286-876F-0449834502E2}"/>
                  </a:ext>
                </a:extLst>
              </p:cNvPr>
              <p:cNvSpPr>
                <a:spLocks noChangeShapeType="1"/>
              </p:cNvSpPr>
              <p:nvPr/>
            </p:nvSpPr>
            <p:spPr bwMode="auto">
              <a:xfrm flipV="1">
                <a:off x="3670661" y="1378405"/>
                <a:ext cx="0" cy="1985405"/>
              </a:xfrm>
              <a:prstGeom prst="line">
                <a:avLst/>
              </a:prstGeom>
              <a:noFill/>
              <a:ln w="38100">
                <a:solidFill>
                  <a:srgbClr val="9900CC"/>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graphicFrame>
            <p:nvGraphicFramePr>
              <p:cNvPr id="22" name="Object 25">
                <a:extLst>
                  <a:ext uri="{FF2B5EF4-FFF2-40B4-BE49-F238E27FC236}">
                    <a16:creationId xmlns:a16="http://schemas.microsoft.com/office/drawing/2014/main" id="{B3D0C346-F871-4A74-9774-CE5862786ADD}"/>
                  </a:ext>
                </a:extLst>
              </p:cNvPr>
              <p:cNvGraphicFramePr>
                <a:graphicFrameLocks noChangeAspect="1"/>
              </p:cNvGraphicFramePr>
              <p:nvPr/>
            </p:nvGraphicFramePr>
            <p:xfrm>
              <a:off x="3395526" y="774242"/>
              <a:ext cx="766494" cy="564578"/>
            </p:xfrm>
            <a:graphic>
              <a:graphicData uri="http://schemas.openxmlformats.org/presentationml/2006/ole">
                <mc:AlternateContent xmlns:mc="http://schemas.openxmlformats.org/markup-compatibility/2006">
                  <mc:Choice xmlns:v="urn:schemas-microsoft-com:vml" Requires="v">
                    <p:oleObj spid="_x0000_s25681" name="Equation" r:id="rId5" imgW="190440" imgH="177480" progId="Equation.DSMT4">
                      <p:embed/>
                    </p:oleObj>
                  </mc:Choice>
                  <mc:Fallback>
                    <p:oleObj name="Equation" r:id="rId5" imgW="190440" imgH="177480" progId="Equation.DSMT4">
                      <p:embed/>
                      <p:pic>
                        <p:nvPicPr>
                          <p:cNvPr id="15" name="Object 25">
                            <a:extLst>
                              <a:ext uri="{FF2B5EF4-FFF2-40B4-BE49-F238E27FC236}">
                                <a16:creationId xmlns:a16="http://schemas.microsoft.com/office/drawing/2014/main" id="{26FBDE97-72D7-4F13-8A64-68FE4AC72176}"/>
                              </a:ext>
                            </a:extLst>
                          </p:cNvPr>
                          <p:cNvPicPr>
                            <a:picLocks noChangeAspect="1" noChangeArrowheads="1"/>
                          </p:cNvPicPr>
                          <p:nvPr/>
                        </p:nvPicPr>
                        <p:blipFill>
                          <a:blip r:embed="rId6"/>
                          <a:srcRect/>
                          <a:stretch>
                            <a:fillRect/>
                          </a:stretch>
                        </p:blipFill>
                        <p:spPr bwMode="auto">
                          <a:xfrm>
                            <a:off x="3395526" y="774242"/>
                            <a:ext cx="766494" cy="56457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Line 36">
                <a:extLst>
                  <a:ext uri="{FF2B5EF4-FFF2-40B4-BE49-F238E27FC236}">
                    <a16:creationId xmlns:a16="http://schemas.microsoft.com/office/drawing/2014/main" id="{4FC10677-C477-44E7-8909-9B7CAE7F9745}"/>
                  </a:ext>
                </a:extLst>
              </p:cNvPr>
              <p:cNvSpPr>
                <a:spLocks noChangeShapeType="1"/>
              </p:cNvSpPr>
              <p:nvPr/>
            </p:nvSpPr>
            <p:spPr bwMode="auto">
              <a:xfrm>
                <a:off x="4221524" y="1498758"/>
                <a:ext cx="838201" cy="0"/>
              </a:xfrm>
              <a:prstGeom prst="line">
                <a:avLst/>
              </a:prstGeom>
              <a:noFill/>
              <a:ln w="38100">
                <a:solidFill>
                  <a:srgbClr val="9900CC"/>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dirty="0"/>
              </a:p>
            </p:txBody>
          </p:sp>
          <p:graphicFrame>
            <p:nvGraphicFramePr>
              <p:cNvPr id="24" name="Object 37">
                <a:extLst>
                  <a:ext uri="{FF2B5EF4-FFF2-40B4-BE49-F238E27FC236}">
                    <a16:creationId xmlns:a16="http://schemas.microsoft.com/office/drawing/2014/main" id="{2D9239BD-1E8B-4706-8C9E-93B3F919C7CC}"/>
                  </a:ext>
                </a:extLst>
              </p:cNvPr>
              <p:cNvGraphicFramePr>
                <a:graphicFrameLocks noChangeAspect="1"/>
              </p:cNvGraphicFramePr>
              <p:nvPr/>
            </p:nvGraphicFramePr>
            <p:xfrm>
              <a:off x="5160303" y="1169793"/>
              <a:ext cx="562193" cy="564578"/>
            </p:xfrm>
            <a:graphic>
              <a:graphicData uri="http://schemas.openxmlformats.org/presentationml/2006/ole">
                <mc:AlternateContent xmlns:mc="http://schemas.openxmlformats.org/markup-compatibility/2006">
                  <mc:Choice xmlns:v="urn:schemas-microsoft-com:vml" Requires="v">
                    <p:oleObj spid="_x0000_s25682" name="Equation" r:id="rId7" imgW="139680" imgH="177480" progId="Equation.DSMT4">
                      <p:embed/>
                    </p:oleObj>
                  </mc:Choice>
                  <mc:Fallback>
                    <p:oleObj name="Equation" r:id="rId7" imgW="139680" imgH="177480" progId="Equation.DSMT4">
                      <p:embed/>
                      <p:pic>
                        <p:nvPicPr>
                          <p:cNvPr id="17" name="Object 37">
                            <a:extLst>
                              <a:ext uri="{FF2B5EF4-FFF2-40B4-BE49-F238E27FC236}">
                                <a16:creationId xmlns:a16="http://schemas.microsoft.com/office/drawing/2014/main" id="{F919BFFD-099B-49F5-B30C-260C9C054D07}"/>
                              </a:ext>
                            </a:extLst>
                          </p:cNvPr>
                          <p:cNvPicPr>
                            <a:picLocks noChangeAspect="1" noChangeArrowheads="1"/>
                          </p:cNvPicPr>
                          <p:nvPr/>
                        </p:nvPicPr>
                        <p:blipFill>
                          <a:blip r:embed="rId8"/>
                          <a:srcRect/>
                          <a:stretch>
                            <a:fillRect/>
                          </a:stretch>
                        </p:blipFill>
                        <p:spPr bwMode="auto">
                          <a:xfrm>
                            <a:off x="5160303" y="1169793"/>
                            <a:ext cx="562193" cy="5645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8" name="矩形 17">
              <a:extLst>
                <a:ext uri="{FF2B5EF4-FFF2-40B4-BE49-F238E27FC236}">
                  <a16:creationId xmlns:a16="http://schemas.microsoft.com/office/drawing/2014/main" id="{4AC9E977-6E71-423C-9048-7DD3D73D4709}"/>
                </a:ext>
              </a:extLst>
            </p:cNvPr>
            <p:cNvSpPr/>
            <p:nvPr/>
          </p:nvSpPr>
          <p:spPr>
            <a:xfrm>
              <a:off x="6496493" y="3906786"/>
              <a:ext cx="1004768" cy="15482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9" name="Object 37">
              <a:extLst>
                <a:ext uri="{FF2B5EF4-FFF2-40B4-BE49-F238E27FC236}">
                  <a16:creationId xmlns:a16="http://schemas.microsoft.com/office/drawing/2014/main" id="{C8745BDB-E30D-4891-9697-ABB6A6BBD657}"/>
                </a:ext>
              </a:extLst>
            </p:cNvPr>
            <p:cNvGraphicFramePr>
              <a:graphicFrameLocks noChangeAspect="1"/>
            </p:cNvGraphicFramePr>
            <p:nvPr/>
          </p:nvGraphicFramePr>
          <p:xfrm>
            <a:off x="6854825" y="3403600"/>
            <a:ext cx="309563" cy="504825"/>
          </p:xfrm>
          <a:graphic>
            <a:graphicData uri="http://schemas.openxmlformats.org/presentationml/2006/ole">
              <mc:AlternateContent xmlns:mc="http://schemas.openxmlformats.org/markup-compatibility/2006">
                <mc:Choice xmlns:v="urn:schemas-microsoft-com:vml" Requires="v">
                  <p:oleObj spid="_x0000_s25683" name="Equation" r:id="rId9" imgW="139680" imgH="228600" progId="Equation.DSMT4">
                    <p:embed/>
                  </p:oleObj>
                </mc:Choice>
                <mc:Fallback>
                  <p:oleObj name="Equation" r:id="rId9" imgW="139680" imgH="228600" progId="Equation.DSMT4">
                    <p:embed/>
                    <p:pic>
                      <p:nvPicPr>
                        <p:cNvPr id="19" name="Object 37">
                          <a:extLst>
                            <a:ext uri="{FF2B5EF4-FFF2-40B4-BE49-F238E27FC236}">
                              <a16:creationId xmlns:a16="http://schemas.microsoft.com/office/drawing/2014/main" id="{1AA44C14-5A3F-4354-8E8A-11C277E64D24}"/>
                            </a:ext>
                          </a:extLst>
                        </p:cNvPr>
                        <p:cNvPicPr>
                          <a:picLocks noChangeAspect="1" noChangeArrowheads="1"/>
                        </p:cNvPicPr>
                        <p:nvPr/>
                      </p:nvPicPr>
                      <p:blipFill>
                        <a:blip r:embed="rId10"/>
                        <a:srcRect/>
                        <a:stretch>
                          <a:fillRect/>
                        </a:stretch>
                      </p:blipFill>
                      <p:spPr bwMode="auto">
                        <a:xfrm>
                          <a:off x="6854825" y="3403600"/>
                          <a:ext cx="3095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5" name="Text Box 3">
            <a:extLst>
              <a:ext uri="{FF2B5EF4-FFF2-40B4-BE49-F238E27FC236}">
                <a16:creationId xmlns:a16="http://schemas.microsoft.com/office/drawing/2014/main" id="{98B6516D-493E-432E-A687-FC675CC8E6C4}"/>
              </a:ext>
            </a:extLst>
          </p:cNvPr>
          <p:cNvSpPr txBox="1">
            <a:spLocks noChangeArrowheads="1"/>
          </p:cNvSpPr>
          <p:nvPr/>
        </p:nvSpPr>
        <p:spPr bwMode="auto">
          <a:xfrm>
            <a:off x="375714" y="3047887"/>
            <a:ext cx="448272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latin typeface="华文楷体" panose="02010600040101010101" pitchFamily="2" charset="-122"/>
                <a:ea typeface="华文楷体" panose="02010600040101010101" pitchFamily="2" charset="-122"/>
              </a:rPr>
              <a:t>对运动长度的测量问题。</a:t>
            </a:r>
          </a:p>
          <a:p>
            <a:r>
              <a:rPr kumimoji="1" lang="zh-CN" altLang="en-US" sz="2800" b="1" dirty="0">
                <a:latin typeface="华文楷体" panose="02010600040101010101" pitchFamily="2" charset="-122"/>
                <a:ea typeface="华文楷体" panose="02010600040101010101" pitchFamily="2" charset="-122"/>
              </a:rPr>
              <a:t>怎么测？两端的坐标必须同时测。本质是同时性问题。</a:t>
            </a:r>
          </a:p>
        </p:txBody>
      </p:sp>
      <p:sp>
        <p:nvSpPr>
          <p:cNvPr id="26" name="Text Box 15">
            <a:extLst>
              <a:ext uri="{FF2B5EF4-FFF2-40B4-BE49-F238E27FC236}">
                <a16:creationId xmlns:a16="http://schemas.microsoft.com/office/drawing/2014/main" id="{5201E029-DFDC-4F92-B6FF-81DC86C1448D}"/>
              </a:ext>
            </a:extLst>
          </p:cNvPr>
          <p:cNvSpPr txBox="1">
            <a:spLocks noChangeArrowheads="1"/>
          </p:cNvSpPr>
          <p:nvPr/>
        </p:nvSpPr>
        <p:spPr bwMode="auto">
          <a:xfrm>
            <a:off x="375714" y="4548499"/>
            <a:ext cx="485668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solidFill>
                  <a:srgbClr val="9900CC"/>
                </a:solidFill>
                <a:latin typeface="华文楷体" panose="02010600040101010101" pitchFamily="2" charset="-122"/>
                <a:ea typeface="华文楷体" panose="02010600040101010101" pitchFamily="2" charset="-122"/>
              </a:rPr>
              <a:t>尺子静止时测得它的长度，称为原长或称静长、固有长度。</a:t>
            </a:r>
          </a:p>
        </p:txBody>
      </p:sp>
      <p:grpSp>
        <p:nvGrpSpPr>
          <p:cNvPr id="27" name="组合 26">
            <a:extLst>
              <a:ext uri="{FF2B5EF4-FFF2-40B4-BE49-F238E27FC236}">
                <a16:creationId xmlns:a16="http://schemas.microsoft.com/office/drawing/2014/main" id="{09F439C0-0198-47F6-AA6D-C5A6EB7C7665}"/>
              </a:ext>
            </a:extLst>
          </p:cNvPr>
          <p:cNvGrpSpPr/>
          <p:nvPr/>
        </p:nvGrpSpPr>
        <p:grpSpPr>
          <a:xfrm>
            <a:off x="418244" y="5641811"/>
            <a:ext cx="5754966" cy="523876"/>
            <a:chOff x="468079" y="5210432"/>
            <a:chExt cx="5754966" cy="523876"/>
          </a:xfrm>
        </p:grpSpPr>
        <p:sp>
          <p:nvSpPr>
            <p:cNvPr id="28" name="Text Box 18">
              <a:extLst>
                <a:ext uri="{FF2B5EF4-FFF2-40B4-BE49-F238E27FC236}">
                  <a16:creationId xmlns:a16="http://schemas.microsoft.com/office/drawing/2014/main" id="{E4F2F5A6-6313-48BF-952C-B122842445DF}"/>
                </a:ext>
              </a:extLst>
            </p:cNvPr>
            <p:cNvSpPr txBox="1">
              <a:spLocks noChangeArrowheads="1"/>
            </p:cNvSpPr>
            <p:nvPr/>
          </p:nvSpPr>
          <p:spPr bwMode="auto">
            <a:xfrm>
              <a:off x="468079" y="5210432"/>
              <a:ext cx="5754966"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dirty="0">
                  <a:latin typeface="华文楷体" panose="02010600040101010101" pitchFamily="2" charset="-122"/>
                  <a:ea typeface="华文楷体" panose="02010600040101010101" pitchFamily="2" charset="-122"/>
                </a:rPr>
                <a:t>如尺子静止在    系中，静长为</a:t>
              </a:r>
            </a:p>
          </p:txBody>
        </p:sp>
        <p:graphicFrame>
          <p:nvGraphicFramePr>
            <p:cNvPr id="29" name="Object 25">
              <a:extLst>
                <a:ext uri="{FF2B5EF4-FFF2-40B4-BE49-F238E27FC236}">
                  <a16:creationId xmlns:a16="http://schemas.microsoft.com/office/drawing/2014/main" id="{18C90BBF-812D-4216-80A3-5B35BB7E2341}"/>
                </a:ext>
              </a:extLst>
            </p:cNvPr>
            <p:cNvGraphicFramePr>
              <a:graphicFrameLocks noChangeAspect="1"/>
            </p:cNvGraphicFramePr>
            <p:nvPr/>
          </p:nvGraphicFramePr>
          <p:xfrm>
            <a:off x="2671700" y="5278841"/>
            <a:ext cx="422777" cy="394006"/>
          </p:xfrm>
          <a:graphic>
            <a:graphicData uri="http://schemas.openxmlformats.org/presentationml/2006/ole">
              <mc:AlternateContent xmlns:mc="http://schemas.openxmlformats.org/markup-compatibility/2006">
                <mc:Choice xmlns:v="urn:schemas-microsoft-com:vml" Requires="v">
                  <p:oleObj spid="_x0000_s25684" name="Equation" r:id="rId5" imgW="190440" imgH="177480" progId="Equation.DSMT4">
                    <p:embed/>
                  </p:oleObj>
                </mc:Choice>
                <mc:Fallback>
                  <p:oleObj name="Equation" r:id="rId5" imgW="190440" imgH="177480" progId="Equation.DSMT4">
                    <p:embed/>
                    <p:pic>
                      <p:nvPicPr>
                        <p:cNvPr id="28" name="Object 25">
                          <a:extLst>
                            <a:ext uri="{FF2B5EF4-FFF2-40B4-BE49-F238E27FC236}">
                              <a16:creationId xmlns:a16="http://schemas.microsoft.com/office/drawing/2014/main" id="{4A289D96-3DA3-4168-99D2-510B783F2486}"/>
                            </a:ext>
                          </a:extLst>
                        </p:cNvPr>
                        <p:cNvPicPr>
                          <a:picLocks noChangeAspect="1" noChangeArrowheads="1"/>
                        </p:cNvPicPr>
                        <p:nvPr/>
                      </p:nvPicPr>
                      <p:blipFill>
                        <a:blip r:embed="rId6"/>
                        <a:srcRect/>
                        <a:stretch>
                          <a:fillRect/>
                        </a:stretch>
                      </p:blipFill>
                      <p:spPr bwMode="auto">
                        <a:xfrm>
                          <a:off x="2671700" y="5278841"/>
                          <a:ext cx="422777" cy="39400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 name="Object 37">
              <a:extLst>
                <a:ext uri="{FF2B5EF4-FFF2-40B4-BE49-F238E27FC236}">
                  <a16:creationId xmlns:a16="http://schemas.microsoft.com/office/drawing/2014/main" id="{82C29ACF-2FFE-4076-9B51-74146EE0BECE}"/>
                </a:ext>
              </a:extLst>
            </p:cNvPr>
            <p:cNvGraphicFramePr>
              <a:graphicFrameLocks noChangeAspect="1"/>
            </p:cNvGraphicFramePr>
            <p:nvPr/>
          </p:nvGraphicFramePr>
          <p:xfrm>
            <a:off x="5208821" y="5229483"/>
            <a:ext cx="309563" cy="504825"/>
          </p:xfrm>
          <a:graphic>
            <a:graphicData uri="http://schemas.openxmlformats.org/presentationml/2006/ole">
              <mc:AlternateContent xmlns:mc="http://schemas.openxmlformats.org/markup-compatibility/2006">
                <mc:Choice xmlns:v="urn:schemas-microsoft-com:vml" Requires="v">
                  <p:oleObj spid="_x0000_s25685" name="Equation" r:id="rId11" imgW="139680" imgH="228600" progId="Equation.DSMT4">
                    <p:embed/>
                  </p:oleObj>
                </mc:Choice>
                <mc:Fallback>
                  <p:oleObj name="Equation" r:id="rId11" imgW="139680" imgH="228600" progId="Equation.DSMT4">
                    <p:embed/>
                    <p:pic>
                      <p:nvPicPr>
                        <p:cNvPr id="29" name="Object 37">
                          <a:extLst>
                            <a:ext uri="{FF2B5EF4-FFF2-40B4-BE49-F238E27FC236}">
                              <a16:creationId xmlns:a16="http://schemas.microsoft.com/office/drawing/2014/main" id="{858C6532-62D8-4123-8963-C51F0568ECD4}"/>
                            </a:ext>
                          </a:extLst>
                        </p:cNvPr>
                        <p:cNvPicPr>
                          <a:picLocks noChangeAspect="1" noChangeArrowheads="1"/>
                        </p:cNvPicPr>
                        <p:nvPr/>
                      </p:nvPicPr>
                      <p:blipFill>
                        <a:blip r:embed="rId10"/>
                        <a:srcRect/>
                        <a:stretch>
                          <a:fillRect/>
                        </a:stretch>
                      </p:blipFill>
                      <p:spPr bwMode="auto">
                        <a:xfrm>
                          <a:off x="5208821" y="5229483"/>
                          <a:ext cx="3095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54377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63" presetClass="path" presetSubtype="0" accel="50000" decel="50000" fill="hold" nodeType="clickEffect">
                                  <p:stCondLst>
                                    <p:cond delay="0"/>
                                  </p:stCondLst>
                                  <p:childTnLst>
                                    <p:animMotion origin="layout" path="M 5E-6 3.7037E-7 L 0.05469 0.00046 " pathEditMode="relative" rAng="0" ptsTypes="AA">
                                      <p:cBhvr>
                                        <p:cTn id="21" dur="2000" fill="hold"/>
                                        <p:tgtEl>
                                          <p:spTgt spid="16"/>
                                        </p:tgtEl>
                                        <p:attrNameLst>
                                          <p:attrName>ppt_x</p:attrName>
                                          <p:attrName>ppt_y</p:attrName>
                                        </p:attrNameLst>
                                      </p:cBhvr>
                                      <p:rCtr x="2726" y="23"/>
                                    </p:animMotion>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left)">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autoUpdateAnimBg="0"/>
      <p:bldP spid="2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3328E7B-CD3D-4196-9724-952797839227}"/>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B46C07E-0A2D-4E41-A7C4-13F4886F65AC}"/>
              </a:ext>
            </a:extLst>
          </p:cNvPr>
          <p:cNvSpPr>
            <a:spLocks noGrp="1"/>
          </p:cNvSpPr>
          <p:nvPr>
            <p:ph type="sldNum" sz="quarter" idx="12"/>
          </p:nvPr>
        </p:nvSpPr>
        <p:spPr/>
        <p:txBody>
          <a:bodyPr/>
          <a:lstStyle/>
          <a:p>
            <a:fld id="{0E81DA72-FED3-491C-8B54-9DCADA948234}" type="slidenum">
              <a:rPr lang="zh-CN" altLang="en-US" smtClean="0"/>
              <a:t>5</a:t>
            </a:fld>
            <a:endParaRPr lang="zh-CN" altLang="en-US"/>
          </a:p>
        </p:txBody>
      </p:sp>
      <p:sp>
        <p:nvSpPr>
          <p:cNvPr id="4" name="文本框 3">
            <a:extLst>
              <a:ext uri="{FF2B5EF4-FFF2-40B4-BE49-F238E27FC236}">
                <a16:creationId xmlns:a16="http://schemas.microsoft.com/office/drawing/2014/main" id="{0BF19C54-11D4-483E-8876-9491BACBDC9D}"/>
              </a:ext>
            </a:extLst>
          </p:cNvPr>
          <p:cNvSpPr txBox="1"/>
          <p:nvPr/>
        </p:nvSpPr>
        <p:spPr>
          <a:xfrm>
            <a:off x="526311" y="414670"/>
            <a:ext cx="7667484" cy="954107"/>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在</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800" b="1" dirty="0">
                <a:latin typeface="华文楷体" panose="02010600040101010101" pitchFamily="2" charset="-122"/>
                <a:ea typeface="华文楷体" panose="02010600040101010101" pitchFamily="2" charset="-122"/>
              </a:rPr>
              <a:t>坐标系，尺子静止，端点坐标与时间无关，</a:t>
            </a:r>
            <a:endParaRPr lang="en-US" altLang="zh-CN" sz="2800" b="1" dirty="0">
              <a:latin typeface="华文楷体" panose="02010600040101010101" pitchFamily="2" charset="-122"/>
              <a:ea typeface="华文楷体" panose="02010600040101010101" pitchFamily="2" charset="-122"/>
            </a:endParaRPr>
          </a:p>
          <a:p>
            <a:r>
              <a:rPr lang="zh-CN" altLang="en-US" sz="2800" b="1" dirty="0">
                <a:latin typeface="华文楷体" panose="02010600040101010101" pitchFamily="2" charset="-122"/>
                <a:ea typeface="华文楷体" panose="02010600040101010101" pitchFamily="2" charset="-122"/>
              </a:rPr>
              <a:t>则：</a:t>
            </a:r>
          </a:p>
        </p:txBody>
      </p:sp>
      <p:graphicFrame>
        <p:nvGraphicFramePr>
          <p:cNvPr id="5" name="对象 4">
            <a:extLst>
              <a:ext uri="{FF2B5EF4-FFF2-40B4-BE49-F238E27FC236}">
                <a16:creationId xmlns:a16="http://schemas.microsoft.com/office/drawing/2014/main" id="{B818D46D-785A-42DB-A0C3-D108EBA94F0A}"/>
              </a:ext>
            </a:extLst>
          </p:cNvPr>
          <p:cNvGraphicFramePr>
            <a:graphicFrameLocks noChangeAspect="1"/>
          </p:cNvGraphicFramePr>
          <p:nvPr/>
        </p:nvGraphicFramePr>
        <p:xfrm>
          <a:off x="2397125" y="1114425"/>
          <a:ext cx="1157288" cy="508000"/>
        </p:xfrm>
        <a:graphic>
          <a:graphicData uri="http://schemas.openxmlformats.org/presentationml/2006/ole">
            <mc:AlternateContent xmlns:mc="http://schemas.openxmlformats.org/markup-compatibility/2006">
              <mc:Choice xmlns:v="urn:schemas-microsoft-com:vml" Requires="v">
                <p:oleObj spid="_x0000_s21611" name="Equation" r:id="rId3" imgW="520560" imgH="228600" progId="Equation.DSMT4">
                  <p:embed/>
                </p:oleObj>
              </mc:Choice>
              <mc:Fallback>
                <p:oleObj name="Equation" r:id="rId3" imgW="520560" imgH="228600" progId="Equation.DSMT4">
                  <p:embed/>
                  <p:pic>
                    <p:nvPicPr>
                      <p:cNvPr id="5" name="对象 4">
                        <a:extLst>
                          <a:ext uri="{FF2B5EF4-FFF2-40B4-BE49-F238E27FC236}">
                            <a16:creationId xmlns:a16="http://schemas.microsoft.com/office/drawing/2014/main" id="{B818D46D-785A-42DB-A0C3-D108EBA94F0A}"/>
                          </a:ext>
                        </a:extLst>
                      </p:cNvPr>
                      <p:cNvPicPr/>
                      <p:nvPr/>
                    </p:nvPicPr>
                    <p:blipFill>
                      <a:blip r:embed="rId4"/>
                      <a:stretch>
                        <a:fillRect/>
                      </a:stretch>
                    </p:blipFill>
                    <p:spPr>
                      <a:xfrm>
                        <a:off x="2397125" y="1114425"/>
                        <a:ext cx="1157288" cy="508000"/>
                      </a:xfrm>
                      <a:prstGeom prst="rect">
                        <a:avLst/>
                      </a:prstGeom>
                    </p:spPr>
                  </p:pic>
                </p:oleObj>
              </mc:Fallback>
            </mc:AlternateContent>
          </a:graphicData>
        </a:graphic>
      </p:graphicFrame>
      <p:sp>
        <p:nvSpPr>
          <p:cNvPr id="6" name="Text Box 23">
            <a:extLst>
              <a:ext uri="{FF2B5EF4-FFF2-40B4-BE49-F238E27FC236}">
                <a16:creationId xmlns:a16="http://schemas.microsoft.com/office/drawing/2014/main" id="{3693AC24-2C14-41E6-955F-AB62282F02E1}"/>
              </a:ext>
            </a:extLst>
          </p:cNvPr>
          <p:cNvSpPr txBox="1">
            <a:spLocks noChangeArrowheads="1"/>
          </p:cNvSpPr>
          <p:nvPr/>
        </p:nvSpPr>
        <p:spPr bwMode="auto">
          <a:xfrm>
            <a:off x="578293" y="1913009"/>
            <a:ext cx="51154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系中必须同时测量两端坐标：</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7" name="Object 24">
            <a:extLst>
              <a:ext uri="{FF2B5EF4-FFF2-40B4-BE49-F238E27FC236}">
                <a16:creationId xmlns:a16="http://schemas.microsoft.com/office/drawing/2014/main" id="{EF8B5B4E-1C14-44E9-A306-51466D03A4EE}"/>
              </a:ext>
            </a:extLst>
          </p:cNvPr>
          <p:cNvGraphicFramePr>
            <a:graphicFrameLocks noChangeAspect="1"/>
          </p:cNvGraphicFramePr>
          <p:nvPr/>
        </p:nvGraphicFramePr>
        <p:xfrm>
          <a:off x="2249414" y="2587515"/>
          <a:ext cx="2029968" cy="507492"/>
        </p:xfrm>
        <a:graphic>
          <a:graphicData uri="http://schemas.openxmlformats.org/presentationml/2006/ole">
            <mc:AlternateContent xmlns:mc="http://schemas.openxmlformats.org/markup-compatibility/2006">
              <mc:Choice xmlns:v="urn:schemas-microsoft-com:vml" Requires="v">
                <p:oleObj spid="_x0000_s21612" name="Equation" r:id="rId5" imgW="914400" imgH="228600" progId="Equation.DSMT4">
                  <p:embed/>
                </p:oleObj>
              </mc:Choice>
              <mc:Fallback>
                <p:oleObj name="Equation" r:id="rId5" imgW="914400" imgH="228600" progId="Equation.DSMT4">
                  <p:embed/>
                  <p:pic>
                    <p:nvPicPr>
                      <p:cNvPr id="7" name="Object 24">
                        <a:extLst>
                          <a:ext uri="{FF2B5EF4-FFF2-40B4-BE49-F238E27FC236}">
                            <a16:creationId xmlns:a16="http://schemas.microsoft.com/office/drawing/2014/main" id="{EF8B5B4E-1C14-44E9-A306-51466D03A4EE}"/>
                          </a:ext>
                        </a:extLst>
                      </p:cNvPr>
                      <p:cNvPicPr>
                        <a:picLocks noChangeAspect="1" noChangeArrowheads="1"/>
                      </p:cNvPicPr>
                      <p:nvPr/>
                    </p:nvPicPr>
                    <p:blipFill>
                      <a:blip r:embed="rId6"/>
                      <a:srcRect/>
                      <a:stretch>
                        <a:fillRect/>
                      </a:stretch>
                    </p:blipFill>
                    <p:spPr bwMode="auto">
                      <a:xfrm>
                        <a:off x="2249414" y="2587515"/>
                        <a:ext cx="2029968" cy="507492"/>
                      </a:xfrm>
                      <a:prstGeom prst="rect">
                        <a:avLst/>
                      </a:prstGeom>
                      <a:noFill/>
                      <a:ln>
                        <a:noFill/>
                      </a:ln>
                      <a:effectLst/>
                    </p:spPr>
                  </p:pic>
                </p:oleObj>
              </mc:Fallback>
            </mc:AlternateContent>
          </a:graphicData>
        </a:graphic>
      </p:graphicFrame>
      <p:graphicFrame>
        <p:nvGraphicFramePr>
          <p:cNvPr id="9" name="对象 8">
            <a:extLst>
              <a:ext uri="{FF2B5EF4-FFF2-40B4-BE49-F238E27FC236}">
                <a16:creationId xmlns:a16="http://schemas.microsoft.com/office/drawing/2014/main" id="{F51A3502-AECE-418C-990C-016E286BD432}"/>
              </a:ext>
            </a:extLst>
          </p:cNvPr>
          <p:cNvGraphicFramePr>
            <a:graphicFrameLocks noChangeAspect="1"/>
          </p:cNvGraphicFramePr>
          <p:nvPr/>
        </p:nvGraphicFramePr>
        <p:xfrm>
          <a:off x="5072063" y="2643188"/>
          <a:ext cx="960437" cy="395287"/>
        </p:xfrm>
        <a:graphic>
          <a:graphicData uri="http://schemas.openxmlformats.org/presentationml/2006/ole">
            <mc:AlternateContent xmlns:mc="http://schemas.openxmlformats.org/markup-compatibility/2006">
              <mc:Choice xmlns:v="urn:schemas-microsoft-com:vml" Requires="v">
                <p:oleObj spid="_x0000_s21613" name="Equation" r:id="rId7" imgW="431640" imgH="177480" progId="Equation.DSMT4">
                  <p:embed/>
                </p:oleObj>
              </mc:Choice>
              <mc:Fallback>
                <p:oleObj name="Equation" r:id="rId7" imgW="431640" imgH="177480" progId="Equation.DSMT4">
                  <p:embed/>
                  <p:pic>
                    <p:nvPicPr>
                      <p:cNvPr id="9" name="对象 8">
                        <a:extLst>
                          <a:ext uri="{FF2B5EF4-FFF2-40B4-BE49-F238E27FC236}">
                            <a16:creationId xmlns:a16="http://schemas.microsoft.com/office/drawing/2014/main" id="{F51A3502-AECE-418C-990C-016E286BD432}"/>
                          </a:ext>
                        </a:extLst>
                      </p:cNvPr>
                      <p:cNvPicPr/>
                      <p:nvPr/>
                    </p:nvPicPr>
                    <p:blipFill>
                      <a:blip r:embed="rId8"/>
                      <a:stretch>
                        <a:fillRect/>
                      </a:stretch>
                    </p:blipFill>
                    <p:spPr>
                      <a:xfrm>
                        <a:off x="5072063" y="2643188"/>
                        <a:ext cx="960437" cy="395287"/>
                      </a:xfrm>
                      <a:prstGeom prst="rect">
                        <a:avLst/>
                      </a:prstGeom>
                    </p:spPr>
                  </p:pic>
                </p:oleObj>
              </mc:Fallback>
            </mc:AlternateContent>
          </a:graphicData>
        </a:graphic>
      </p:graphicFrame>
      <p:sp>
        <p:nvSpPr>
          <p:cNvPr id="10" name="Text Box 5">
            <a:extLst>
              <a:ext uri="{FF2B5EF4-FFF2-40B4-BE49-F238E27FC236}">
                <a16:creationId xmlns:a16="http://schemas.microsoft.com/office/drawing/2014/main" id="{05084DEE-200F-4F68-A952-619CBE7DEE09}"/>
              </a:ext>
            </a:extLst>
          </p:cNvPr>
          <p:cNvSpPr txBox="1">
            <a:spLocks noChangeArrowheads="1"/>
          </p:cNvSpPr>
          <p:nvPr/>
        </p:nvSpPr>
        <p:spPr bwMode="auto">
          <a:xfrm>
            <a:off x="526311" y="3167390"/>
            <a:ext cx="3276600" cy="523220"/>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defRPr/>
            </a:pPr>
            <a:r>
              <a:rPr kumimoji="1" lang="zh-CN" altLang="en-US" sz="2800" b="1" dirty="0">
                <a:solidFill>
                  <a:srgbClr val="0000FF"/>
                </a:solidFill>
                <a:latin typeface="华文楷体" panose="02010600040101010101" pitchFamily="2" charset="-122"/>
                <a:ea typeface="华文楷体" panose="02010600040101010101" pitchFamily="2" charset="-122"/>
              </a:rPr>
              <a:t>由洛伦兹变换</a:t>
            </a:r>
          </a:p>
        </p:txBody>
      </p:sp>
      <p:graphicFrame>
        <p:nvGraphicFramePr>
          <p:cNvPr id="11" name="Object 6">
            <a:extLst>
              <a:ext uri="{FF2B5EF4-FFF2-40B4-BE49-F238E27FC236}">
                <a16:creationId xmlns:a16="http://schemas.microsoft.com/office/drawing/2014/main" id="{62C91604-AC75-489D-95FE-05A6EF10C27A}"/>
              </a:ext>
            </a:extLst>
          </p:cNvPr>
          <p:cNvGraphicFramePr>
            <a:graphicFrameLocks noChangeAspect="1"/>
          </p:cNvGraphicFramePr>
          <p:nvPr>
            <p:extLst>
              <p:ext uri="{D42A27DB-BD31-4B8C-83A1-F6EECF244321}">
                <p14:modId xmlns:p14="http://schemas.microsoft.com/office/powerpoint/2010/main" val="1814817140"/>
              </p:ext>
            </p:extLst>
          </p:nvPr>
        </p:nvGraphicFramePr>
        <p:xfrm>
          <a:off x="1502568" y="3874596"/>
          <a:ext cx="2366963" cy="987425"/>
        </p:xfrm>
        <a:graphic>
          <a:graphicData uri="http://schemas.openxmlformats.org/presentationml/2006/ole">
            <mc:AlternateContent xmlns:mc="http://schemas.openxmlformats.org/markup-compatibility/2006">
              <mc:Choice xmlns:v="urn:schemas-microsoft-com:vml" Requires="v">
                <p:oleObj spid="_x0000_s21614" name="Equation" r:id="rId9" imgW="1066680" imgH="444240" progId="Equation.DSMT4">
                  <p:embed/>
                </p:oleObj>
              </mc:Choice>
              <mc:Fallback>
                <p:oleObj name="Equation" r:id="rId9" imgW="1066680" imgH="444240" progId="Equation.DSMT4">
                  <p:embed/>
                  <p:pic>
                    <p:nvPicPr>
                      <p:cNvPr id="11" name="Object 6">
                        <a:extLst>
                          <a:ext uri="{FF2B5EF4-FFF2-40B4-BE49-F238E27FC236}">
                            <a16:creationId xmlns:a16="http://schemas.microsoft.com/office/drawing/2014/main" id="{62C91604-AC75-489D-95FE-05A6EF10C27A}"/>
                          </a:ext>
                        </a:extLst>
                      </p:cNvPr>
                      <p:cNvPicPr>
                        <a:picLocks noChangeAspect="1" noChangeArrowheads="1"/>
                      </p:cNvPicPr>
                      <p:nvPr/>
                    </p:nvPicPr>
                    <p:blipFill>
                      <a:blip r:embed="rId10"/>
                      <a:srcRect/>
                      <a:stretch>
                        <a:fillRect/>
                      </a:stretch>
                    </p:blipFill>
                    <p:spPr bwMode="auto">
                      <a:xfrm>
                        <a:off x="1502568" y="3874596"/>
                        <a:ext cx="2366963" cy="987425"/>
                      </a:xfrm>
                      <a:prstGeom prst="rect">
                        <a:avLst/>
                      </a:prstGeom>
                      <a:noFill/>
                      <a:ln>
                        <a:noFill/>
                      </a:ln>
                      <a:effectLst/>
                      <a:extLst>
                        <a:ext uri="{909E8E84-426E-40DD-AFC4-6F175D3DCCD1}">
                          <a14:hiddenFill xmlns:a14="http://schemas.microsoft.com/office/drawing/2010/main">
                            <a:solidFill>
                              <a:srgbClr val="66FFFF"/>
                            </a:solidFill>
                          </a14:hiddenFill>
                        </a:ext>
                        <a:ext uri="{91240B29-F687-4F45-9708-019B960494DF}">
                          <a14:hiddenLine xmlns:a14="http://schemas.microsoft.com/office/drawing/2010/main" w="9525">
                            <a:solidFill>
                              <a:srgbClr val="66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对象 12">
            <a:extLst>
              <a:ext uri="{FF2B5EF4-FFF2-40B4-BE49-F238E27FC236}">
                <a16:creationId xmlns:a16="http://schemas.microsoft.com/office/drawing/2014/main" id="{F2B7E6D9-B51C-4C28-AF67-63D21DC389D1}"/>
              </a:ext>
            </a:extLst>
          </p:cNvPr>
          <p:cNvGraphicFramePr>
            <a:graphicFrameLocks noChangeAspect="1"/>
          </p:cNvGraphicFramePr>
          <p:nvPr/>
        </p:nvGraphicFramePr>
        <p:xfrm>
          <a:off x="4572000" y="4110109"/>
          <a:ext cx="2678113" cy="508000"/>
        </p:xfrm>
        <a:graphic>
          <a:graphicData uri="http://schemas.openxmlformats.org/presentationml/2006/ole">
            <mc:AlternateContent xmlns:mc="http://schemas.openxmlformats.org/markup-compatibility/2006">
              <mc:Choice xmlns:v="urn:schemas-microsoft-com:vml" Requires="v">
                <p:oleObj spid="_x0000_s21615" name="Equation" r:id="rId11" imgW="1206360" imgH="228600" progId="Equation.DSMT4">
                  <p:embed/>
                </p:oleObj>
              </mc:Choice>
              <mc:Fallback>
                <p:oleObj name="Equation" r:id="rId11" imgW="1206360" imgH="228600" progId="Equation.DSMT4">
                  <p:embed/>
                  <p:pic>
                    <p:nvPicPr>
                      <p:cNvPr id="13" name="对象 12">
                        <a:extLst>
                          <a:ext uri="{FF2B5EF4-FFF2-40B4-BE49-F238E27FC236}">
                            <a16:creationId xmlns:a16="http://schemas.microsoft.com/office/drawing/2014/main" id="{F2B7E6D9-B51C-4C28-AF67-63D21DC389D1}"/>
                          </a:ext>
                        </a:extLst>
                      </p:cNvPr>
                      <p:cNvPicPr/>
                      <p:nvPr/>
                    </p:nvPicPr>
                    <p:blipFill>
                      <a:blip r:embed="rId12"/>
                      <a:stretch>
                        <a:fillRect/>
                      </a:stretch>
                    </p:blipFill>
                    <p:spPr>
                      <a:xfrm>
                        <a:off x="4572000" y="4110109"/>
                        <a:ext cx="2678113" cy="508000"/>
                      </a:xfrm>
                      <a:prstGeom prst="rect">
                        <a:avLst/>
                      </a:prstGeom>
                    </p:spPr>
                  </p:pic>
                </p:oleObj>
              </mc:Fallback>
            </mc:AlternateContent>
          </a:graphicData>
        </a:graphic>
      </p:graphicFrame>
      <p:graphicFrame>
        <p:nvGraphicFramePr>
          <p:cNvPr id="14" name="Object 2">
            <a:extLst>
              <a:ext uri="{FF2B5EF4-FFF2-40B4-BE49-F238E27FC236}">
                <a16:creationId xmlns:a16="http://schemas.microsoft.com/office/drawing/2014/main" id="{7C1F0A9A-322E-49A7-9E81-1EA9BA207349}"/>
              </a:ext>
            </a:extLst>
          </p:cNvPr>
          <p:cNvGraphicFramePr>
            <a:graphicFrameLocks noChangeAspect="1"/>
          </p:cNvGraphicFramePr>
          <p:nvPr/>
        </p:nvGraphicFramePr>
        <p:xfrm>
          <a:off x="2065338" y="4981575"/>
          <a:ext cx="1241425" cy="508000"/>
        </p:xfrm>
        <a:graphic>
          <a:graphicData uri="http://schemas.openxmlformats.org/presentationml/2006/ole">
            <mc:AlternateContent xmlns:mc="http://schemas.openxmlformats.org/markup-compatibility/2006">
              <mc:Choice xmlns:v="urn:schemas-microsoft-com:vml" Requires="v">
                <p:oleObj spid="_x0000_s21616" name="Equation" r:id="rId13" imgW="558720" imgH="228600" progId="Equation.DSMT4">
                  <p:embed/>
                </p:oleObj>
              </mc:Choice>
              <mc:Fallback>
                <p:oleObj name="Equation" r:id="rId13" imgW="558720" imgH="228600" progId="Equation.DSMT4">
                  <p:embed/>
                  <p:pic>
                    <p:nvPicPr>
                      <p:cNvPr id="14" name="Object 2">
                        <a:extLst>
                          <a:ext uri="{FF2B5EF4-FFF2-40B4-BE49-F238E27FC236}">
                            <a16:creationId xmlns:a16="http://schemas.microsoft.com/office/drawing/2014/main" id="{7C1F0A9A-322E-49A7-9E81-1EA9BA207349}"/>
                          </a:ext>
                        </a:extLst>
                      </p:cNvPr>
                      <p:cNvPicPr>
                        <a:picLocks noChangeAspect="1" noChangeArrowheads="1"/>
                      </p:cNvPicPr>
                      <p:nvPr/>
                    </p:nvPicPr>
                    <p:blipFill>
                      <a:blip r:embed="rId14"/>
                      <a:srcRect/>
                      <a:stretch>
                        <a:fillRect/>
                      </a:stretch>
                    </p:blipFill>
                    <p:spPr bwMode="auto">
                      <a:xfrm>
                        <a:off x="2065338" y="4981575"/>
                        <a:ext cx="1241425" cy="508000"/>
                      </a:xfrm>
                      <a:prstGeom prst="rect">
                        <a:avLst/>
                      </a:prstGeom>
                      <a:noFill/>
                      <a:ln>
                        <a:noFill/>
                      </a:ln>
                      <a:effectLst/>
                    </p:spPr>
                  </p:pic>
                </p:oleObj>
              </mc:Fallback>
            </mc:AlternateContent>
          </a:graphicData>
        </a:graphic>
      </p:graphicFrame>
      <p:graphicFrame>
        <p:nvGraphicFramePr>
          <p:cNvPr id="15" name="Object 3">
            <a:extLst>
              <a:ext uri="{FF2B5EF4-FFF2-40B4-BE49-F238E27FC236}">
                <a16:creationId xmlns:a16="http://schemas.microsoft.com/office/drawing/2014/main" id="{EAD85891-3147-40D9-B596-40F548333E93}"/>
              </a:ext>
            </a:extLst>
          </p:cNvPr>
          <p:cNvGraphicFramePr>
            <a:graphicFrameLocks noChangeAspect="1"/>
          </p:cNvGraphicFramePr>
          <p:nvPr/>
        </p:nvGraphicFramePr>
        <p:xfrm>
          <a:off x="4360053" y="5019962"/>
          <a:ext cx="1042988" cy="508000"/>
        </p:xfrm>
        <a:graphic>
          <a:graphicData uri="http://schemas.openxmlformats.org/presentationml/2006/ole">
            <mc:AlternateContent xmlns:mc="http://schemas.openxmlformats.org/markup-compatibility/2006">
              <mc:Choice xmlns:v="urn:schemas-microsoft-com:vml" Requires="v">
                <p:oleObj spid="_x0000_s21617" name="Equation" r:id="rId15" imgW="469800" imgH="228600" progId="Equation.DSMT4">
                  <p:embed/>
                </p:oleObj>
              </mc:Choice>
              <mc:Fallback>
                <p:oleObj name="Equation" r:id="rId15" imgW="469800" imgH="228600" progId="Equation.DSMT4">
                  <p:embed/>
                  <p:pic>
                    <p:nvPicPr>
                      <p:cNvPr id="15" name="Object 3">
                        <a:extLst>
                          <a:ext uri="{FF2B5EF4-FFF2-40B4-BE49-F238E27FC236}">
                            <a16:creationId xmlns:a16="http://schemas.microsoft.com/office/drawing/2014/main" id="{EAD85891-3147-40D9-B596-40F548333E93}"/>
                          </a:ext>
                        </a:extLst>
                      </p:cNvPr>
                      <p:cNvPicPr>
                        <a:picLocks noChangeAspect="1" noChangeArrowheads="1"/>
                      </p:cNvPicPr>
                      <p:nvPr/>
                    </p:nvPicPr>
                    <p:blipFill>
                      <a:blip r:embed="rId16"/>
                      <a:srcRect/>
                      <a:stretch>
                        <a:fillRect/>
                      </a:stretch>
                    </p:blipFill>
                    <p:spPr bwMode="auto">
                      <a:xfrm>
                        <a:off x="4360053" y="5019962"/>
                        <a:ext cx="1042988" cy="508000"/>
                      </a:xfrm>
                      <a:prstGeom prst="rect">
                        <a:avLst/>
                      </a:prstGeom>
                      <a:noFill/>
                      <a:ln>
                        <a:noFill/>
                      </a:ln>
                      <a:effectLst/>
                    </p:spPr>
                  </p:pic>
                </p:oleObj>
              </mc:Fallback>
            </mc:AlternateContent>
          </a:graphicData>
        </a:graphic>
      </p:graphicFrame>
      <p:sp>
        <p:nvSpPr>
          <p:cNvPr id="16" name="Text Box 4">
            <a:extLst>
              <a:ext uri="{FF2B5EF4-FFF2-40B4-BE49-F238E27FC236}">
                <a16:creationId xmlns:a16="http://schemas.microsoft.com/office/drawing/2014/main" id="{B1D614DC-AB75-488A-9E68-1964EBE96550}"/>
              </a:ext>
            </a:extLst>
          </p:cNvPr>
          <p:cNvSpPr txBox="1">
            <a:spLocks noChangeArrowheads="1"/>
          </p:cNvSpPr>
          <p:nvPr/>
        </p:nvSpPr>
        <p:spPr bwMode="auto">
          <a:xfrm>
            <a:off x="5911056" y="4943187"/>
            <a:ext cx="1905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3200" b="1" dirty="0">
                <a:solidFill>
                  <a:srgbClr val="9900CC"/>
                </a:solidFill>
                <a:latin typeface="华文楷体" panose="02010600040101010101" pitchFamily="2" charset="-122"/>
                <a:ea typeface="华文楷体" panose="02010600040101010101" pitchFamily="2" charset="-122"/>
              </a:rPr>
              <a:t>原长最长</a:t>
            </a:r>
          </a:p>
        </p:txBody>
      </p:sp>
      <p:sp>
        <p:nvSpPr>
          <p:cNvPr id="17" name="矩形 16">
            <a:extLst>
              <a:ext uri="{FF2B5EF4-FFF2-40B4-BE49-F238E27FC236}">
                <a16:creationId xmlns:a16="http://schemas.microsoft.com/office/drawing/2014/main" id="{BFB862A1-3EE0-4037-A662-EE6AC08789DE}"/>
              </a:ext>
            </a:extLst>
          </p:cNvPr>
          <p:cNvSpPr/>
          <p:nvPr/>
        </p:nvSpPr>
        <p:spPr>
          <a:xfrm>
            <a:off x="578293" y="5684354"/>
            <a:ext cx="7366119" cy="596317"/>
          </a:xfrm>
          <a:prstGeom prst="rect">
            <a:avLst/>
          </a:prstGeom>
        </p:spPr>
        <p:txBody>
          <a:bodyPr wrap="none">
            <a:spAutoFit/>
          </a:bodyPr>
          <a:lstStyle/>
          <a:p>
            <a:pPr defTabSz="762000" eaLnBrk="0" latinLnBrk="1">
              <a:lnSpc>
                <a:spcPct val="125000"/>
              </a:lnSpc>
              <a:spcBef>
                <a:spcPct val="25000"/>
              </a:spcBef>
            </a:pPr>
            <a:r>
              <a:rPr kumimoji="1" lang="zh-CN" altLang="en-US" sz="2800" b="1" dirty="0">
                <a:solidFill>
                  <a:srgbClr val="0000FF"/>
                </a:solidFill>
                <a:latin typeface="华文楷体" panose="02010600040101010101" pitchFamily="2" charset="-122"/>
                <a:ea typeface="华文楷体" panose="02010600040101010101" pitchFamily="2" charset="-122"/>
              </a:rPr>
              <a:t>这是相对效应，是同时的相对性的直接结果。</a:t>
            </a:r>
          </a:p>
        </p:txBody>
      </p:sp>
    </p:spTree>
    <p:extLst>
      <p:ext uri="{BB962C8B-B14F-4D97-AF65-F5344CB8AC3E}">
        <p14:creationId xmlns:p14="http://schemas.microsoft.com/office/powerpoint/2010/main" val="265973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utoUpdateAnimBg="0"/>
      <p:bldP spid="10" grpId="0"/>
      <p:bldP spid="16" grpId="0" autoUpdateAnimBg="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630EF4F-6AB4-4481-9D96-F66802A8CE09}"/>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5AF064A-95CF-4229-A34E-10D33D1876C1}"/>
              </a:ext>
            </a:extLst>
          </p:cNvPr>
          <p:cNvSpPr>
            <a:spLocks noGrp="1"/>
          </p:cNvSpPr>
          <p:nvPr>
            <p:ph type="sldNum" sz="quarter" idx="12"/>
          </p:nvPr>
        </p:nvSpPr>
        <p:spPr/>
        <p:txBody>
          <a:bodyPr/>
          <a:lstStyle/>
          <a:p>
            <a:fld id="{0E81DA72-FED3-491C-8B54-9DCADA948234}" type="slidenum">
              <a:rPr lang="zh-CN" altLang="en-US" smtClean="0"/>
              <a:t>6</a:t>
            </a:fld>
            <a:endParaRPr lang="zh-CN" altLang="en-US"/>
          </a:p>
        </p:txBody>
      </p:sp>
      <p:sp>
        <p:nvSpPr>
          <p:cNvPr id="17" name="Rectangle 2">
            <a:extLst>
              <a:ext uri="{FF2B5EF4-FFF2-40B4-BE49-F238E27FC236}">
                <a16:creationId xmlns:a16="http://schemas.microsoft.com/office/drawing/2014/main" id="{ED3836B3-9E10-4770-9C2E-3A2D90877CC3}"/>
              </a:ext>
            </a:extLst>
          </p:cNvPr>
          <p:cNvSpPr>
            <a:spLocks noChangeArrowheads="1"/>
          </p:cNvSpPr>
          <p:nvPr/>
        </p:nvSpPr>
        <p:spPr bwMode="auto">
          <a:xfrm>
            <a:off x="377915" y="276357"/>
            <a:ext cx="6050147" cy="762000"/>
          </a:xfrm>
          <a:prstGeom prst="rect">
            <a:avLst/>
          </a:prstGeom>
          <a:noFill/>
          <a:ln w="9525">
            <a:noFill/>
            <a:miter lim="800000"/>
            <a:headEnd/>
            <a:tailEnd/>
          </a:ln>
          <a:effectLst/>
        </p:spPr>
        <p:txBody>
          <a:bodyPr lIns="92075" tIns="46038" rIns="92075" bIns="46038" anchor="ctr"/>
          <a:lstStyle/>
          <a:p>
            <a:pPr>
              <a:defRPr/>
            </a:pPr>
            <a:r>
              <a:rPr lang="en-US" altLang="zh-CN" sz="3200" b="1" dirty="0">
                <a:solidFill>
                  <a:srgbClr val="9900CC"/>
                </a:solidFill>
                <a:effectLst>
                  <a:outerShdw blurRad="38100" dist="38100" dir="2700000" algn="tl">
                    <a:srgbClr val="FFFFFF"/>
                  </a:outerShdw>
                </a:effectLst>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a:t>
            </a:r>
            <a:r>
              <a:rPr lang="zh-CN" altLang="en-US" sz="3200" b="1" dirty="0">
                <a:solidFill>
                  <a:srgbClr val="9900CC"/>
                </a:solidFill>
                <a:effectLst>
                  <a:outerShdw blurRad="38100" dist="38100" dir="2700000" algn="tl">
                    <a:srgbClr val="FFFFFF"/>
                  </a:outerShdw>
                </a:effectLst>
                <a:latin typeface="Times New Roman" panose="02020603050405020304" pitchFamily="18" charset="0"/>
                <a:ea typeface="华文楷体" panose="02010600040101010101" pitchFamily="2" charset="-122"/>
                <a:cs typeface="Times New Roman" panose="02020603050405020304" pitchFamily="18" charset="0"/>
              </a:rPr>
              <a:t>长度收缩（从基本假设说明）</a:t>
            </a:r>
          </a:p>
        </p:txBody>
      </p:sp>
      <p:sp>
        <p:nvSpPr>
          <p:cNvPr id="18" name="Text Box 3">
            <a:extLst>
              <a:ext uri="{FF2B5EF4-FFF2-40B4-BE49-F238E27FC236}">
                <a16:creationId xmlns:a16="http://schemas.microsoft.com/office/drawing/2014/main" id="{2E31DEB5-C5B2-499A-880D-837EE11B80B5}"/>
              </a:ext>
            </a:extLst>
          </p:cNvPr>
          <p:cNvSpPr txBox="1">
            <a:spLocks noChangeArrowheads="1"/>
          </p:cNvSpPr>
          <p:nvPr/>
        </p:nvSpPr>
        <p:spPr bwMode="auto">
          <a:xfrm>
            <a:off x="444574" y="1118232"/>
            <a:ext cx="825485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3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讨论沿运动方向的长度测量，强调长度两端的坐标必须同时测量。同时是相对的，长度测量必然也是相对的。</a:t>
            </a:r>
          </a:p>
        </p:txBody>
      </p:sp>
      <p:sp>
        <p:nvSpPr>
          <p:cNvPr id="19" name="Rectangle 21">
            <a:extLst>
              <a:ext uri="{FF2B5EF4-FFF2-40B4-BE49-F238E27FC236}">
                <a16:creationId xmlns:a16="http://schemas.microsoft.com/office/drawing/2014/main" id="{418FFAC7-D020-48C9-868B-72999BFCF106}"/>
              </a:ext>
            </a:extLst>
          </p:cNvPr>
          <p:cNvSpPr>
            <a:spLocks noChangeArrowheads="1"/>
          </p:cNvSpPr>
          <p:nvPr/>
        </p:nvSpPr>
        <p:spPr bwMode="auto">
          <a:xfrm>
            <a:off x="477986" y="2520702"/>
            <a:ext cx="80373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p>
            <a:pPr defTabSz="762000" eaLnBrk="0" hangingPunct="0"/>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A</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B</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固定在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轴上，长度为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l</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0</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求</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系中的长度</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l</a:t>
            </a:r>
          </a:p>
        </p:txBody>
      </p:sp>
      <p:sp>
        <p:nvSpPr>
          <p:cNvPr id="20" name="Text Box 22">
            <a:extLst>
              <a:ext uri="{FF2B5EF4-FFF2-40B4-BE49-F238E27FC236}">
                <a16:creationId xmlns:a16="http://schemas.microsoft.com/office/drawing/2014/main" id="{FB5E313A-C826-4174-9409-27B13CB33636}"/>
              </a:ext>
            </a:extLst>
          </p:cNvPr>
          <p:cNvSpPr txBox="1">
            <a:spLocks noChangeArrowheads="1"/>
          </p:cNvSpPr>
          <p:nvPr/>
        </p:nvSpPr>
        <p:spPr bwMode="auto">
          <a:xfrm>
            <a:off x="486876" y="3748750"/>
            <a:ext cx="34720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25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系中</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t</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时刻</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B</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过</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其中棒速度为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u</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p>
        </p:txBody>
      </p:sp>
      <p:grpSp>
        <p:nvGrpSpPr>
          <p:cNvPr id="26" name="组合 25">
            <a:extLst>
              <a:ext uri="{FF2B5EF4-FFF2-40B4-BE49-F238E27FC236}">
                <a16:creationId xmlns:a16="http://schemas.microsoft.com/office/drawing/2014/main" id="{708F9B4A-FF5D-4936-9461-15A4BBC5EA42}"/>
              </a:ext>
            </a:extLst>
          </p:cNvPr>
          <p:cNvGrpSpPr/>
          <p:nvPr/>
        </p:nvGrpSpPr>
        <p:grpSpPr>
          <a:xfrm>
            <a:off x="5122394" y="4435125"/>
            <a:ext cx="1411492" cy="682260"/>
            <a:chOff x="5106446" y="4621341"/>
            <a:chExt cx="1411492" cy="682260"/>
          </a:xfrm>
        </p:grpSpPr>
        <p:graphicFrame>
          <p:nvGraphicFramePr>
            <p:cNvPr id="11" name="Object 37">
              <a:extLst>
                <a:ext uri="{FF2B5EF4-FFF2-40B4-BE49-F238E27FC236}">
                  <a16:creationId xmlns:a16="http://schemas.microsoft.com/office/drawing/2014/main" id="{EE38A2D5-DCD8-403A-9095-DB737F9986E6}"/>
                </a:ext>
              </a:extLst>
            </p:cNvPr>
            <p:cNvGraphicFramePr>
              <a:graphicFrameLocks noChangeAspect="1"/>
            </p:cNvGraphicFramePr>
            <p:nvPr/>
          </p:nvGraphicFramePr>
          <p:xfrm>
            <a:off x="5632088" y="4642020"/>
            <a:ext cx="309563" cy="504825"/>
          </p:xfrm>
          <a:graphic>
            <a:graphicData uri="http://schemas.openxmlformats.org/presentationml/2006/ole">
              <mc:AlternateContent xmlns:mc="http://schemas.openxmlformats.org/markup-compatibility/2006">
                <mc:Choice xmlns:v="urn:schemas-microsoft-com:vml" Requires="v">
                  <p:oleObj spid="_x0000_s26674" name="Equation" r:id="rId3" imgW="139680" imgH="228600" progId="Equation.DSMT4">
                    <p:embed/>
                  </p:oleObj>
                </mc:Choice>
                <mc:Fallback>
                  <p:oleObj name="Equation" r:id="rId3" imgW="139680" imgH="228600" progId="Equation.DSMT4">
                    <p:embed/>
                    <p:pic>
                      <p:nvPicPr>
                        <p:cNvPr id="11" name="Object 37">
                          <a:extLst>
                            <a:ext uri="{FF2B5EF4-FFF2-40B4-BE49-F238E27FC236}">
                              <a16:creationId xmlns:a16="http://schemas.microsoft.com/office/drawing/2014/main" id="{EE38A2D5-DCD8-403A-9095-DB737F9986E6}"/>
                            </a:ext>
                          </a:extLst>
                        </p:cNvPr>
                        <p:cNvPicPr>
                          <a:picLocks noChangeAspect="1" noChangeArrowheads="1"/>
                        </p:cNvPicPr>
                        <p:nvPr/>
                      </p:nvPicPr>
                      <p:blipFill>
                        <a:blip r:embed="rId4"/>
                        <a:srcRect/>
                        <a:stretch>
                          <a:fillRect/>
                        </a:stretch>
                      </p:blipFill>
                      <p:spPr bwMode="auto">
                        <a:xfrm>
                          <a:off x="5632088" y="4642020"/>
                          <a:ext cx="3095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Rectangle 19">
              <a:extLst>
                <a:ext uri="{FF2B5EF4-FFF2-40B4-BE49-F238E27FC236}">
                  <a16:creationId xmlns:a16="http://schemas.microsoft.com/office/drawing/2014/main" id="{B95BFAEB-048F-4D2D-A286-9075B14E51D1}"/>
                </a:ext>
              </a:extLst>
            </p:cNvPr>
            <p:cNvSpPr>
              <a:spLocks noChangeArrowheads="1"/>
            </p:cNvSpPr>
            <p:nvPr/>
          </p:nvSpPr>
          <p:spPr bwMode="auto">
            <a:xfrm>
              <a:off x="5106446" y="4621341"/>
              <a:ext cx="5020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p>
              <a:pPr defTabSz="762000" eaLnBrk="0" hangingPunct="0"/>
              <a:r>
                <a:rPr kumimoji="1" lang="en-US" altLang="zh-CN" sz="2800" b="1" i="1" dirty="0">
                  <a:solidFill>
                    <a:srgbClr val="00B050"/>
                  </a:solidFill>
                  <a:latin typeface="Times New Roman" pitchFamily="18" charset="0"/>
                  <a:ea typeface="楷体_GB2312" pitchFamily="49" charset="-122"/>
                </a:rPr>
                <a:t>A</a:t>
              </a:r>
              <a:r>
                <a:rPr kumimoji="1" lang="en-US" altLang="zh-CN" sz="2800" i="1" dirty="0">
                  <a:solidFill>
                    <a:srgbClr val="00B050"/>
                  </a:solidFill>
                  <a:latin typeface="Times New Roman" pitchFamily="18" charset="0"/>
                  <a:ea typeface="楷体_GB2312" pitchFamily="49" charset="-122"/>
                </a:rPr>
                <a:t>′</a:t>
              </a:r>
            </a:p>
          </p:txBody>
        </p:sp>
        <p:sp>
          <p:nvSpPr>
            <p:cNvPr id="22" name="Rectangle 20">
              <a:extLst>
                <a:ext uri="{FF2B5EF4-FFF2-40B4-BE49-F238E27FC236}">
                  <a16:creationId xmlns:a16="http://schemas.microsoft.com/office/drawing/2014/main" id="{BCF71F37-46ED-4356-919D-80703617F867}"/>
                </a:ext>
              </a:extLst>
            </p:cNvPr>
            <p:cNvSpPr>
              <a:spLocks noChangeArrowheads="1"/>
            </p:cNvSpPr>
            <p:nvPr/>
          </p:nvSpPr>
          <p:spPr bwMode="auto">
            <a:xfrm>
              <a:off x="6015877" y="4624593"/>
              <a:ext cx="5020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p>
              <a:pPr defTabSz="762000" eaLnBrk="0" hangingPunct="0"/>
              <a:r>
                <a:rPr kumimoji="1" lang="en-US" altLang="zh-CN" sz="2800" b="1" i="1" dirty="0">
                  <a:solidFill>
                    <a:srgbClr val="00B050"/>
                  </a:solidFill>
                  <a:latin typeface="Times New Roman" pitchFamily="18" charset="0"/>
                  <a:ea typeface="楷体_GB2312" pitchFamily="49" charset="-122"/>
                </a:rPr>
                <a:t>B</a:t>
              </a:r>
              <a:r>
                <a:rPr kumimoji="1" lang="en-US" altLang="zh-CN" sz="2800" i="1" dirty="0">
                  <a:solidFill>
                    <a:srgbClr val="00B050"/>
                  </a:solidFill>
                  <a:latin typeface="Times New Roman" pitchFamily="18" charset="0"/>
                  <a:ea typeface="楷体_GB2312" pitchFamily="49" charset="-122"/>
                </a:rPr>
                <a:t>′</a:t>
              </a:r>
            </a:p>
          </p:txBody>
        </p:sp>
        <p:sp>
          <p:nvSpPr>
            <p:cNvPr id="23" name="矩形 22">
              <a:extLst>
                <a:ext uri="{FF2B5EF4-FFF2-40B4-BE49-F238E27FC236}">
                  <a16:creationId xmlns:a16="http://schemas.microsoft.com/office/drawing/2014/main" id="{CD48F631-B30A-4B3B-A5DB-D2BD55E97224}"/>
                </a:ext>
              </a:extLst>
            </p:cNvPr>
            <p:cNvSpPr/>
            <p:nvPr/>
          </p:nvSpPr>
          <p:spPr>
            <a:xfrm>
              <a:off x="5295610" y="5148780"/>
              <a:ext cx="1004768" cy="15482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30">
            <a:extLst>
              <a:ext uri="{FF2B5EF4-FFF2-40B4-BE49-F238E27FC236}">
                <a16:creationId xmlns:a16="http://schemas.microsoft.com/office/drawing/2014/main" id="{715E30C4-AF6D-48D2-AA01-700287B45F48}"/>
              </a:ext>
            </a:extLst>
          </p:cNvPr>
          <p:cNvGrpSpPr/>
          <p:nvPr/>
        </p:nvGrpSpPr>
        <p:grpSpPr>
          <a:xfrm>
            <a:off x="4347592" y="3294536"/>
            <a:ext cx="4062759" cy="2683699"/>
            <a:chOff x="4331644" y="3480752"/>
            <a:chExt cx="4062759" cy="2683699"/>
          </a:xfrm>
        </p:grpSpPr>
        <p:grpSp>
          <p:nvGrpSpPr>
            <p:cNvPr id="27" name="组合 26">
              <a:extLst>
                <a:ext uri="{FF2B5EF4-FFF2-40B4-BE49-F238E27FC236}">
                  <a16:creationId xmlns:a16="http://schemas.microsoft.com/office/drawing/2014/main" id="{8046D9F5-429F-4037-AAF5-91B98AF4D284}"/>
                </a:ext>
              </a:extLst>
            </p:cNvPr>
            <p:cNvGrpSpPr/>
            <p:nvPr/>
          </p:nvGrpSpPr>
          <p:grpSpPr>
            <a:xfrm>
              <a:off x="4331644" y="3480752"/>
              <a:ext cx="4062759" cy="2160368"/>
              <a:chOff x="4331644" y="3480752"/>
              <a:chExt cx="4062759" cy="2160368"/>
            </a:xfrm>
          </p:grpSpPr>
          <p:grpSp>
            <p:nvGrpSpPr>
              <p:cNvPr id="4" name="组合 3">
                <a:extLst>
                  <a:ext uri="{FF2B5EF4-FFF2-40B4-BE49-F238E27FC236}">
                    <a16:creationId xmlns:a16="http://schemas.microsoft.com/office/drawing/2014/main" id="{E5B5095D-7AD3-4CE7-90D5-133123365FE4}"/>
                  </a:ext>
                </a:extLst>
              </p:cNvPr>
              <p:cNvGrpSpPr/>
              <p:nvPr/>
            </p:nvGrpSpPr>
            <p:grpSpPr>
              <a:xfrm>
                <a:off x="4331644" y="3480752"/>
                <a:ext cx="4062759" cy="2160368"/>
                <a:chOff x="1878731" y="3870055"/>
                <a:chExt cx="5597292" cy="2610620"/>
              </a:xfrm>
            </p:grpSpPr>
            <p:sp>
              <p:nvSpPr>
                <p:cNvPr id="5" name="Line 16">
                  <a:extLst>
                    <a:ext uri="{FF2B5EF4-FFF2-40B4-BE49-F238E27FC236}">
                      <a16:creationId xmlns:a16="http://schemas.microsoft.com/office/drawing/2014/main" id="{5031D85C-312B-49D8-89D1-B8FB59A952CB}"/>
                    </a:ext>
                  </a:extLst>
                </p:cNvPr>
                <p:cNvSpPr>
                  <a:spLocks noChangeShapeType="1"/>
                </p:cNvSpPr>
                <p:nvPr/>
              </p:nvSpPr>
              <p:spPr bwMode="auto">
                <a:xfrm flipV="1">
                  <a:off x="2111607" y="6474520"/>
                  <a:ext cx="5364416" cy="6154"/>
                </a:xfrm>
                <a:prstGeom prst="line">
                  <a:avLst/>
                </a:prstGeom>
                <a:noFill/>
                <a:ln w="38100">
                  <a:solidFill>
                    <a:srgbClr val="0000FF"/>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Line 19">
                  <a:extLst>
                    <a:ext uri="{FF2B5EF4-FFF2-40B4-BE49-F238E27FC236}">
                      <a16:creationId xmlns:a16="http://schemas.microsoft.com/office/drawing/2014/main" id="{D206B364-D2D8-40EE-B280-628102A69CC4}"/>
                    </a:ext>
                  </a:extLst>
                </p:cNvPr>
                <p:cNvSpPr>
                  <a:spLocks noChangeShapeType="1"/>
                </p:cNvSpPr>
                <p:nvPr/>
              </p:nvSpPr>
              <p:spPr bwMode="auto">
                <a:xfrm flipV="1">
                  <a:off x="2111606" y="4395396"/>
                  <a:ext cx="28429" cy="2085279"/>
                </a:xfrm>
                <a:prstGeom prst="line">
                  <a:avLst/>
                </a:prstGeom>
                <a:noFill/>
                <a:ln w="38100">
                  <a:solidFill>
                    <a:srgbClr val="0000FF"/>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graphicFrame>
              <p:nvGraphicFramePr>
                <p:cNvPr id="7" name="Object 24">
                  <a:extLst>
                    <a:ext uri="{FF2B5EF4-FFF2-40B4-BE49-F238E27FC236}">
                      <a16:creationId xmlns:a16="http://schemas.microsoft.com/office/drawing/2014/main" id="{89376229-BF95-4CEB-A6DB-99F578408EC0}"/>
                    </a:ext>
                  </a:extLst>
                </p:cNvPr>
                <p:cNvGraphicFramePr>
                  <a:graphicFrameLocks noChangeAspect="1"/>
                </p:cNvGraphicFramePr>
                <p:nvPr/>
              </p:nvGraphicFramePr>
              <p:xfrm>
                <a:off x="1878731" y="3870055"/>
                <a:ext cx="465750" cy="476123"/>
              </p:xfrm>
              <a:graphic>
                <a:graphicData uri="http://schemas.openxmlformats.org/presentationml/2006/ole">
                  <mc:AlternateContent xmlns:mc="http://schemas.openxmlformats.org/markup-compatibility/2006">
                    <mc:Choice xmlns:v="urn:schemas-microsoft-com:vml" Requires="v">
                      <p:oleObj spid="_x0000_s26675" name="Equation" r:id="rId5" imgW="152280" imgH="177480" progId="Equation.DSMT4">
                        <p:embed/>
                      </p:oleObj>
                    </mc:Choice>
                    <mc:Fallback>
                      <p:oleObj name="Equation" r:id="rId5" imgW="152280" imgH="177480" progId="Equation.DSMT4">
                        <p:embed/>
                        <p:pic>
                          <p:nvPicPr>
                            <p:cNvPr id="7" name="Object 24">
                              <a:extLst>
                                <a:ext uri="{FF2B5EF4-FFF2-40B4-BE49-F238E27FC236}">
                                  <a16:creationId xmlns:a16="http://schemas.microsoft.com/office/drawing/2014/main" id="{89376229-BF95-4CEB-A6DB-99F578408EC0}"/>
                                </a:ext>
                              </a:extLst>
                            </p:cNvPr>
                            <p:cNvPicPr>
                              <a:picLocks noChangeAspect="1" noChangeArrowheads="1"/>
                            </p:cNvPicPr>
                            <p:nvPr/>
                          </p:nvPicPr>
                          <p:blipFill>
                            <a:blip r:embed="rId6"/>
                            <a:srcRect/>
                            <a:stretch>
                              <a:fillRect/>
                            </a:stretch>
                          </p:blipFill>
                          <p:spPr bwMode="auto">
                            <a:xfrm>
                              <a:off x="1878731" y="3870055"/>
                              <a:ext cx="465750" cy="47612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 name="组合 8">
                <a:extLst>
                  <a:ext uri="{FF2B5EF4-FFF2-40B4-BE49-F238E27FC236}">
                    <a16:creationId xmlns:a16="http://schemas.microsoft.com/office/drawing/2014/main" id="{F0C5807D-6B71-44F4-B422-41C3BAECBF07}"/>
                  </a:ext>
                </a:extLst>
              </p:cNvPr>
              <p:cNvGrpSpPr/>
              <p:nvPr/>
            </p:nvGrpSpPr>
            <p:grpSpPr>
              <a:xfrm>
                <a:off x="4858213" y="3493857"/>
                <a:ext cx="3536190" cy="1812290"/>
                <a:chOff x="3395526" y="774242"/>
                <a:chExt cx="6411108" cy="2596862"/>
              </a:xfrm>
            </p:grpSpPr>
            <p:sp>
              <p:nvSpPr>
                <p:cNvPr id="12" name="Line 17">
                  <a:extLst>
                    <a:ext uri="{FF2B5EF4-FFF2-40B4-BE49-F238E27FC236}">
                      <a16:creationId xmlns:a16="http://schemas.microsoft.com/office/drawing/2014/main" id="{390B907D-0639-4826-A870-7E068BC96C72}"/>
                    </a:ext>
                  </a:extLst>
                </p:cNvPr>
                <p:cNvSpPr>
                  <a:spLocks noChangeShapeType="1"/>
                </p:cNvSpPr>
                <p:nvPr/>
              </p:nvSpPr>
              <p:spPr bwMode="auto">
                <a:xfrm flipV="1">
                  <a:off x="3670661" y="3363808"/>
                  <a:ext cx="6135973" cy="7296"/>
                </a:xfrm>
                <a:prstGeom prst="line">
                  <a:avLst/>
                </a:prstGeom>
                <a:noFill/>
                <a:ln w="38100">
                  <a:solidFill>
                    <a:srgbClr val="9900CC"/>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3" name="Line 18">
                  <a:extLst>
                    <a:ext uri="{FF2B5EF4-FFF2-40B4-BE49-F238E27FC236}">
                      <a16:creationId xmlns:a16="http://schemas.microsoft.com/office/drawing/2014/main" id="{D61A2497-EC95-42BB-AEE1-308FEA029E9D}"/>
                    </a:ext>
                  </a:extLst>
                </p:cNvPr>
                <p:cNvSpPr>
                  <a:spLocks noChangeShapeType="1"/>
                </p:cNvSpPr>
                <p:nvPr/>
              </p:nvSpPr>
              <p:spPr bwMode="auto">
                <a:xfrm flipV="1">
                  <a:off x="3670661" y="1378405"/>
                  <a:ext cx="0" cy="1985405"/>
                </a:xfrm>
                <a:prstGeom prst="line">
                  <a:avLst/>
                </a:prstGeom>
                <a:noFill/>
                <a:ln w="38100">
                  <a:solidFill>
                    <a:srgbClr val="9900CC"/>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a:p>
              </p:txBody>
            </p:sp>
            <p:graphicFrame>
              <p:nvGraphicFramePr>
                <p:cNvPr id="14" name="Object 25">
                  <a:extLst>
                    <a:ext uri="{FF2B5EF4-FFF2-40B4-BE49-F238E27FC236}">
                      <a16:creationId xmlns:a16="http://schemas.microsoft.com/office/drawing/2014/main" id="{0D14A202-C1F7-4CD4-B5A5-BBC42E111080}"/>
                    </a:ext>
                  </a:extLst>
                </p:cNvPr>
                <p:cNvGraphicFramePr>
                  <a:graphicFrameLocks noChangeAspect="1"/>
                </p:cNvGraphicFramePr>
                <p:nvPr/>
              </p:nvGraphicFramePr>
              <p:xfrm>
                <a:off x="3395526" y="774242"/>
                <a:ext cx="766494" cy="564578"/>
              </p:xfrm>
              <a:graphic>
                <a:graphicData uri="http://schemas.openxmlformats.org/presentationml/2006/ole">
                  <mc:AlternateContent xmlns:mc="http://schemas.openxmlformats.org/markup-compatibility/2006">
                    <mc:Choice xmlns:v="urn:schemas-microsoft-com:vml" Requires="v">
                      <p:oleObj spid="_x0000_s26676" name="Equation" r:id="rId7" imgW="190440" imgH="177480" progId="Equation.DSMT4">
                        <p:embed/>
                      </p:oleObj>
                    </mc:Choice>
                    <mc:Fallback>
                      <p:oleObj name="Equation" r:id="rId7" imgW="190440" imgH="177480" progId="Equation.DSMT4">
                        <p:embed/>
                        <p:pic>
                          <p:nvPicPr>
                            <p:cNvPr id="14" name="Object 25">
                              <a:extLst>
                                <a:ext uri="{FF2B5EF4-FFF2-40B4-BE49-F238E27FC236}">
                                  <a16:creationId xmlns:a16="http://schemas.microsoft.com/office/drawing/2014/main" id="{0D14A202-C1F7-4CD4-B5A5-BBC42E111080}"/>
                                </a:ext>
                              </a:extLst>
                            </p:cNvPr>
                            <p:cNvPicPr>
                              <a:picLocks noChangeAspect="1" noChangeArrowheads="1"/>
                            </p:cNvPicPr>
                            <p:nvPr/>
                          </p:nvPicPr>
                          <p:blipFill>
                            <a:blip r:embed="rId8"/>
                            <a:srcRect/>
                            <a:stretch>
                              <a:fillRect/>
                            </a:stretch>
                          </p:blipFill>
                          <p:spPr bwMode="auto">
                            <a:xfrm>
                              <a:off x="3395526" y="774242"/>
                              <a:ext cx="766494" cy="56457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Line 36">
                  <a:extLst>
                    <a:ext uri="{FF2B5EF4-FFF2-40B4-BE49-F238E27FC236}">
                      <a16:creationId xmlns:a16="http://schemas.microsoft.com/office/drawing/2014/main" id="{4413218D-43A3-4D7F-84A7-4F4175742FDE}"/>
                    </a:ext>
                  </a:extLst>
                </p:cNvPr>
                <p:cNvSpPr>
                  <a:spLocks noChangeShapeType="1"/>
                </p:cNvSpPr>
                <p:nvPr/>
              </p:nvSpPr>
              <p:spPr bwMode="auto">
                <a:xfrm>
                  <a:off x="4221524" y="1498758"/>
                  <a:ext cx="838201" cy="0"/>
                </a:xfrm>
                <a:prstGeom prst="line">
                  <a:avLst/>
                </a:prstGeom>
                <a:noFill/>
                <a:ln w="38100">
                  <a:solidFill>
                    <a:srgbClr val="9900CC"/>
                  </a:solidFill>
                  <a:round/>
                  <a:headEnd type="none" w="sm" len="sm"/>
                  <a:tailEnd type="arrow" w="med" len="med"/>
                </a:ln>
                <a:extLst>
                  <a:ext uri="{909E8E84-426E-40DD-AFC4-6F175D3DCCD1}">
                    <a14:hiddenFill xmlns:a14="http://schemas.microsoft.com/office/drawing/2010/main">
                      <a:noFill/>
                    </a14:hiddenFill>
                  </a:ext>
                </a:extLst>
              </p:spPr>
              <p:txBody>
                <a:bodyPr wrap="none" anchor="ctr"/>
                <a:lstStyle/>
                <a:p>
                  <a:endParaRPr lang="zh-CN" altLang="en-US" dirty="0"/>
                </a:p>
              </p:txBody>
            </p:sp>
            <p:graphicFrame>
              <p:nvGraphicFramePr>
                <p:cNvPr id="16" name="Object 37">
                  <a:extLst>
                    <a:ext uri="{FF2B5EF4-FFF2-40B4-BE49-F238E27FC236}">
                      <a16:creationId xmlns:a16="http://schemas.microsoft.com/office/drawing/2014/main" id="{149295A1-1B5C-4F1C-8845-423CEA71A105}"/>
                    </a:ext>
                  </a:extLst>
                </p:cNvPr>
                <p:cNvGraphicFramePr>
                  <a:graphicFrameLocks noChangeAspect="1"/>
                </p:cNvGraphicFramePr>
                <p:nvPr/>
              </p:nvGraphicFramePr>
              <p:xfrm>
                <a:off x="5160303" y="1169793"/>
                <a:ext cx="562193" cy="564578"/>
              </p:xfrm>
              <a:graphic>
                <a:graphicData uri="http://schemas.openxmlformats.org/presentationml/2006/ole">
                  <mc:AlternateContent xmlns:mc="http://schemas.openxmlformats.org/markup-compatibility/2006">
                    <mc:Choice xmlns:v="urn:schemas-microsoft-com:vml" Requires="v">
                      <p:oleObj spid="_x0000_s26677" name="Equation" r:id="rId9" imgW="139680" imgH="177480" progId="Equation.DSMT4">
                        <p:embed/>
                      </p:oleObj>
                    </mc:Choice>
                    <mc:Fallback>
                      <p:oleObj name="Equation" r:id="rId9" imgW="139680" imgH="177480" progId="Equation.DSMT4">
                        <p:embed/>
                        <p:pic>
                          <p:nvPicPr>
                            <p:cNvPr id="16" name="Object 37">
                              <a:extLst>
                                <a:ext uri="{FF2B5EF4-FFF2-40B4-BE49-F238E27FC236}">
                                  <a16:creationId xmlns:a16="http://schemas.microsoft.com/office/drawing/2014/main" id="{149295A1-1B5C-4F1C-8845-423CEA71A105}"/>
                                </a:ext>
                              </a:extLst>
                            </p:cNvPr>
                            <p:cNvPicPr>
                              <a:picLocks noChangeAspect="1" noChangeArrowheads="1"/>
                            </p:cNvPicPr>
                            <p:nvPr/>
                          </p:nvPicPr>
                          <p:blipFill>
                            <a:blip r:embed="rId10"/>
                            <a:srcRect/>
                            <a:stretch>
                              <a:fillRect/>
                            </a:stretch>
                          </p:blipFill>
                          <p:spPr bwMode="auto">
                            <a:xfrm>
                              <a:off x="5160303" y="1169793"/>
                              <a:ext cx="562193" cy="5645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24" name="Text Box 35">
              <a:extLst>
                <a:ext uri="{FF2B5EF4-FFF2-40B4-BE49-F238E27FC236}">
                  <a16:creationId xmlns:a16="http://schemas.microsoft.com/office/drawing/2014/main" id="{F2BEE75A-6551-46FC-BBCE-27CDD6A28449}"/>
                </a:ext>
              </a:extLst>
            </p:cNvPr>
            <p:cNvSpPr txBox="1">
              <a:spLocks noChangeArrowheads="1"/>
            </p:cNvSpPr>
            <p:nvPr/>
          </p:nvSpPr>
          <p:spPr bwMode="auto">
            <a:xfrm>
              <a:off x="6674475" y="5645339"/>
              <a:ext cx="774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i="1" dirty="0">
                  <a:solidFill>
                    <a:srgbClr val="0000FF"/>
                  </a:solidFill>
                  <a:latin typeface="Times New Roman" pitchFamily="18" charset="0"/>
                  <a:ea typeface="楷体_GB2312" pitchFamily="49" charset="-122"/>
                </a:rPr>
                <a:t>x</a:t>
              </a:r>
              <a:r>
                <a:rPr kumimoji="1" lang="en-US" altLang="zh-CN" sz="2800" b="1" baseline="-25000" dirty="0">
                  <a:solidFill>
                    <a:srgbClr val="0000FF"/>
                  </a:solidFill>
                  <a:latin typeface="Times New Roman" pitchFamily="18" charset="0"/>
                  <a:ea typeface="楷体_GB2312" pitchFamily="49" charset="-122"/>
                </a:rPr>
                <a:t>1</a:t>
              </a:r>
              <a:endParaRPr kumimoji="1" lang="en-US" altLang="zh-CN" sz="2800" b="1" dirty="0">
                <a:solidFill>
                  <a:srgbClr val="0000FF"/>
                </a:solidFill>
                <a:latin typeface="Times New Roman" pitchFamily="18" charset="0"/>
                <a:ea typeface="楷体_GB2312" pitchFamily="49" charset="-122"/>
              </a:endParaRPr>
            </a:p>
          </p:txBody>
        </p:sp>
        <p:sp>
          <p:nvSpPr>
            <p:cNvPr id="25" name="Text Box 35">
              <a:extLst>
                <a:ext uri="{FF2B5EF4-FFF2-40B4-BE49-F238E27FC236}">
                  <a16:creationId xmlns:a16="http://schemas.microsoft.com/office/drawing/2014/main" id="{8125CB52-527E-4984-B543-857DCD3805C5}"/>
                </a:ext>
              </a:extLst>
            </p:cNvPr>
            <p:cNvSpPr txBox="1">
              <a:spLocks noChangeArrowheads="1"/>
            </p:cNvSpPr>
            <p:nvPr/>
          </p:nvSpPr>
          <p:spPr bwMode="auto">
            <a:xfrm>
              <a:off x="7704967" y="5641939"/>
              <a:ext cx="553104"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i="1" dirty="0">
                  <a:solidFill>
                    <a:srgbClr val="0000FF"/>
                  </a:solidFill>
                  <a:latin typeface="Times New Roman" pitchFamily="18" charset="0"/>
                  <a:ea typeface="楷体_GB2312" pitchFamily="49" charset="-122"/>
                </a:rPr>
                <a:t>x</a:t>
              </a:r>
              <a:r>
                <a:rPr kumimoji="1" lang="en-US" altLang="zh-CN" sz="2800" b="1" baseline="-25000" dirty="0">
                  <a:solidFill>
                    <a:srgbClr val="0000FF"/>
                  </a:solidFill>
                  <a:latin typeface="Times New Roman" pitchFamily="18" charset="0"/>
                  <a:ea typeface="楷体_GB2312" pitchFamily="49" charset="-122"/>
                </a:rPr>
                <a:t>2</a:t>
              </a:r>
              <a:endParaRPr kumimoji="1" lang="en-US" altLang="zh-CN" sz="2800" b="1" dirty="0">
                <a:solidFill>
                  <a:srgbClr val="0000FF"/>
                </a:solidFill>
                <a:latin typeface="Times New Roman" pitchFamily="18" charset="0"/>
                <a:ea typeface="楷体_GB2312" pitchFamily="49" charset="-122"/>
              </a:endParaRPr>
            </a:p>
          </p:txBody>
        </p:sp>
      </p:grpSp>
      <p:cxnSp>
        <p:nvCxnSpPr>
          <p:cNvPr id="29" name="直接连接符 28">
            <a:extLst>
              <a:ext uri="{FF2B5EF4-FFF2-40B4-BE49-F238E27FC236}">
                <a16:creationId xmlns:a16="http://schemas.microsoft.com/office/drawing/2014/main" id="{DA982685-CE23-4205-9F07-CC579C00C57E}"/>
              </a:ext>
            </a:extLst>
          </p:cNvPr>
          <p:cNvCxnSpPr>
            <a:cxnSpLocks/>
          </p:cNvCxnSpPr>
          <p:nvPr/>
        </p:nvCxnSpPr>
        <p:spPr>
          <a:xfrm>
            <a:off x="6852683" y="4583579"/>
            <a:ext cx="0" cy="98241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a16="http://schemas.microsoft.com/office/drawing/2014/main" id="{F41780E5-80BB-4FE0-8C58-D7A8264CAE0F}"/>
              </a:ext>
            </a:extLst>
          </p:cNvPr>
          <p:cNvCxnSpPr>
            <a:cxnSpLocks/>
          </p:cNvCxnSpPr>
          <p:nvPr/>
        </p:nvCxnSpPr>
        <p:spPr>
          <a:xfrm>
            <a:off x="7882271" y="4583579"/>
            <a:ext cx="0" cy="98241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3" name="Text Box 23">
            <a:extLst>
              <a:ext uri="{FF2B5EF4-FFF2-40B4-BE49-F238E27FC236}">
                <a16:creationId xmlns:a16="http://schemas.microsoft.com/office/drawing/2014/main" id="{8C8BEC72-90E8-46BD-85C7-21A7789B6163}"/>
              </a:ext>
            </a:extLst>
          </p:cNvPr>
          <p:cNvSpPr txBox="1">
            <a:spLocks noChangeArrowheads="1"/>
          </p:cNvSpPr>
          <p:nvPr/>
        </p:nvSpPr>
        <p:spPr bwMode="auto">
          <a:xfrm>
            <a:off x="473145" y="5647558"/>
            <a:ext cx="5284135" cy="59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lnSpc>
                <a:spcPct val="125000"/>
              </a:lnSpc>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t</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时刻</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B</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在</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2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x</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u</a:t>
            </a:r>
            <a:r>
              <a:rPr kumimoji="1" lang="en-US" altLang="zh-CN" sz="2800" b="1" dirty="0" err="1">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处。</a:t>
            </a:r>
            <a:endParaRPr kumimoji="1" lang="zh-CN" altLang="en-US" sz="2800" b="1" i="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4" name="Text Box 36">
            <a:extLst>
              <a:ext uri="{FF2B5EF4-FFF2-40B4-BE49-F238E27FC236}">
                <a16:creationId xmlns:a16="http://schemas.microsoft.com/office/drawing/2014/main" id="{307D86DC-3D5A-4609-89EB-6947B27D2876}"/>
              </a:ext>
            </a:extLst>
          </p:cNvPr>
          <p:cNvSpPr txBox="1">
            <a:spLocks noChangeArrowheads="1"/>
          </p:cNvSpPr>
          <p:nvPr/>
        </p:nvSpPr>
        <p:spPr bwMode="auto">
          <a:xfrm>
            <a:off x="478041" y="5094901"/>
            <a:ext cx="31267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25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t</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时刻</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过</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a:t>
            </a:r>
          </a:p>
        </p:txBody>
      </p:sp>
    </p:spTree>
    <p:extLst>
      <p:ext uri="{BB962C8B-B14F-4D97-AF65-F5344CB8AC3E}">
        <p14:creationId xmlns:p14="http://schemas.microsoft.com/office/powerpoint/2010/main" val="3913831928"/>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66667E-6 2.22222E-6 L 0.05729 -0.00278 " pathEditMode="relative" rAng="0" ptsTypes="AA">
                                      <p:cBhvr>
                                        <p:cTn id="6" dur="2000" fill="hold"/>
                                        <p:tgtEl>
                                          <p:spTgt spid="26"/>
                                        </p:tgtEl>
                                        <p:attrNameLst>
                                          <p:attrName>ppt_x</p:attrName>
                                          <p:attrName>ppt_y</p:attrName>
                                        </p:attrNameLst>
                                      </p:cBhvr>
                                      <p:rCtr x="2865" y="-139"/>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0.05729 -0.00278 L 0.16962 -0.00347 " pathEditMode="relative" rAng="0" ptsTypes="AA">
                                      <p:cBhvr>
                                        <p:cTn id="10" dur="2000" fill="hold"/>
                                        <p:tgtEl>
                                          <p:spTgt spid="26"/>
                                        </p:tgtEl>
                                        <p:attrNameLst>
                                          <p:attrName>ppt_x</p:attrName>
                                          <p:attrName>ppt_y</p:attrName>
                                        </p:attrNameLst>
                                      </p:cBhvr>
                                      <p:rCtr x="5608"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FFC0621-1A7C-4E9E-84FC-C5D8B796A46D}"/>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ED22842B-A842-4D10-9ECD-35001DC27D58}"/>
              </a:ext>
            </a:extLst>
          </p:cNvPr>
          <p:cNvSpPr>
            <a:spLocks noGrp="1"/>
          </p:cNvSpPr>
          <p:nvPr>
            <p:ph type="sldNum" sz="quarter" idx="12"/>
          </p:nvPr>
        </p:nvSpPr>
        <p:spPr/>
        <p:txBody>
          <a:bodyPr/>
          <a:lstStyle/>
          <a:p>
            <a:fld id="{0E81DA72-FED3-491C-8B54-9DCADA948234}" type="slidenum">
              <a:rPr lang="zh-CN" altLang="en-US" smtClean="0"/>
              <a:t>7</a:t>
            </a:fld>
            <a:endParaRPr lang="zh-CN" altLang="en-US"/>
          </a:p>
        </p:txBody>
      </p:sp>
      <p:sp>
        <p:nvSpPr>
          <p:cNvPr id="4" name="Rectangle 33">
            <a:extLst>
              <a:ext uri="{FF2B5EF4-FFF2-40B4-BE49-F238E27FC236}">
                <a16:creationId xmlns:a16="http://schemas.microsoft.com/office/drawing/2014/main" id="{F5C80373-4D6A-4195-9A15-0BB96F9BCDFD}"/>
              </a:ext>
            </a:extLst>
          </p:cNvPr>
          <p:cNvSpPr>
            <a:spLocks noChangeArrowheads="1"/>
          </p:cNvSpPr>
          <p:nvPr/>
        </p:nvSpPr>
        <p:spPr bwMode="auto">
          <a:xfrm>
            <a:off x="703742" y="260563"/>
            <a:ext cx="7594969" cy="575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p>
            <a:pPr defTabSz="762000" eaLnBrk="0" hangingPunct="0">
              <a:lnSpc>
                <a:spcPct val="120000"/>
              </a:lnSpc>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是棒上</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B</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点</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相继通过</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S</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系中两点的时间间隔</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endParaRPr>
          </a:p>
        </p:txBody>
      </p:sp>
      <p:graphicFrame>
        <p:nvGraphicFramePr>
          <p:cNvPr id="6" name="Object 34">
            <a:extLst>
              <a:ext uri="{FF2B5EF4-FFF2-40B4-BE49-F238E27FC236}">
                <a16:creationId xmlns:a16="http://schemas.microsoft.com/office/drawing/2014/main" id="{D1AE3FAE-1C1C-4802-945F-C6811E7E3957}"/>
              </a:ext>
            </a:extLst>
          </p:cNvPr>
          <p:cNvGraphicFramePr>
            <a:graphicFrameLocks noChangeAspect="1"/>
          </p:cNvGraphicFramePr>
          <p:nvPr/>
        </p:nvGraphicFramePr>
        <p:xfrm>
          <a:off x="2646030" y="891836"/>
          <a:ext cx="2621376" cy="507492"/>
        </p:xfrm>
        <a:graphic>
          <a:graphicData uri="http://schemas.openxmlformats.org/presentationml/2006/ole">
            <mc:AlternateContent xmlns:mc="http://schemas.openxmlformats.org/markup-compatibility/2006">
              <mc:Choice xmlns:v="urn:schemas-microsoft-com:vml" Requires="v">
                <p:oleObj spid="_x0000_s27722" name="Equation" r:id="rId3" imgW="1180800" imgH="228600" progId="Equation.DSMT4">
                  <p:embed/>
                </p:oleObj>
              </mc:Choice>
              <mc:Fallback>
                <p:oleObj name="Equation" r:id="rId3" imgW="1180800" imgH="228600" progId="Equation.DSMT4">
                  <p:embed/>
                  <p:pic>
                    <p:nvPicPr>
                      <p:cNvPr id="6" name="Object 34">
                        <a:extLst>
                          <a:ext uri="{FF2B5EF4-FFF2-40B4-BE49-F238E27FC236}">
                            <a16:creationId xmlns:a16="http://schemas.microsoft.com/office/drawing/2014/main" id="{D1AE3FAE-1C1C-4802-945F-C6811E7E3957}"/>
                          </a:ext>
                        </a:extLst>
                      </p:cNvPr>
                      <p:cNvPicPr>
                        <a:picLocks noChangeAspect="1" noChangeArrowheads="1"/>
                      </p:cNvPicPr>
                      <p:nvPr/>
                    </p:nvPicPr>
                    <p:blipFill>
                      <a:blip r:embed="rId4"/>
                      <a:srcRect/>
                      <a:stretch>
                        <a:fillRect/>
                      </a:stretch>
                    </p:blipFill>
                    <p:spPr bwMode="auto">
                      <a:xfrm>
                        <a:off x="2646030" y="891836"/>
                        <a:ext cx="2621376" cy="507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2">
            <a:extLst>
              <a:ext uri="{FF2B5EF4-FFF2-40B4-BE49-F238E27FC236}">
                <a16:creationId xmlns:a16="http://schemas.microsoft.com/office/drawing/2014/main" id="{B8A37D8B-E51F-49FE-897F-9ADEC0304712}"/>
              </a:ext>
            </a:extLst>
          </p:cNvPr>
          <p:cNvSpPr>
            <a:spLocks noChangeArrowheads="1"/>
          </p:cNvSpPr>
          <p:nvPr/>
        </p:nvSpPr>
        <p:spPr bwMode="auto">
          <a:xfrm>
            <a:off x="359569" y="2853972"/>
            <a:ext cx="8643937" cy="59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p>
            <a:pPr defTabSz="762000" eaLnBrk="0" hangingPunct="0">
              <a:lnSpc>
                <a:spcPct val="125000"/>
              </a:lnSpc>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是棒的两端相继通过</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S</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系中</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x</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1</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点两事件的时间间隔</a:t>
            </a:r>
            <a:endParaRPr kumimoji="1" lang="zh-CN" altLang="en-US" sz="2800" b="1" i="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8" name="Text Box 3">
            <a:extLst>
              <a:ext uri="{FF2B5EF4-FFF2-40B4-BE49-F238E27FC236}">
                <a16:creationId xmlns:a16="http://schemas.microsoft.com/office/drawing/2014/main" id="{A4262C34-4113-4277-BA7F-5729964DCB4C}"/>
              </a:ext>
            </a:extLst>
          </p:cNvPr>
          <p:cNvSpPr txBox="1">
            <a:spLocks noChangeArrowheads="1"/>
          </p:cNvSpPr>
          <p:nvPr/>
        </p:nvSpPr>
        <p:spPr bwMode="auto">
          <a:xfrm>
            <a:off x="703742" y="1457273"/>
            <a:ext cx="75201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系中认为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B</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和</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A</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相继通过同一点的时间间隔</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9" name="Object 1024">
            <a:extLst>
              <a:ext uri="{FF2B5EF4-FFF2-40B4-BE49-F238E27FC236}">
                <a16:creationId xmlns:a16="http://schemas.microsoft.com/office/drawing/2014/main" id="{D2767338-8695-4A0A-8080-D69985AB2D8A}"/>
              </a:ext>
            </a:extLst>
          </p:cNvPr>
          <p:cNvGraphicFramePr>
            <a:graphicFrameLocks noChangeAspect="1"/>
          </p:cNvGraphicFramePr>
          <p:nvPr>
            <p:extLst>
              <p:ext uri="{D42A27DB-BD31-4B8C-83A1-F6EECF244321}">
                <p14:modId xmlns:p14="http://schemas.microsoft.com/office/powerpoint/2010/main" val="698768062"/>
              </p:ext>
            </p:extLst>
          </p:nvPr>
        </p:nvGraphicFramePr>
        <p:xfrm>
          <a:off x="1752600" y="4192588"/>
          <a:ext cx="4876800" cy="873125"/>
        </p:xfrm>
        <a:graphic>
          <a:graphicData uri="http://schemas.openxmlformats.org/presentationml/2006/ole">
            <mc:AlternateContent xmlns:mc="http://schemas.openxmlformats.org/markup-compatibility/2006">
              <mc:Choice xmlns:v="urn:schemas-microsoft-com:vml" Requires="v">
                <p:oleObj spid="_x0000_s27723" name="Equation" r:id="rId5" imgW="2197080" imgH="393480" progId="Equation.DSMT4">
                  <p:embed/>
                </p:oleObj>
              </mc:Choice>
              <mc:Fallback>
                <p:oleObj name="Equation" r:id="rId5" imgW="2197080" imgH="393480" progId="Equation.DSMT4">
                  <p:embed/>
                  <p:pic>
                    <p:nvPicPr>
                      <p:cNvPr id="9" name="Object 1024">
                        <a:extLst>
                          <a:ext uri="{FF2B5EF4-FFF2-40B4-BE49-F238E27FC236}">
                            <a16:creationId xmlns:a16="http://schemas.microsoft.com/office/drawing/2014/main" id="{D2767338-8695-4A0A-8080-D69985AB2D8A}"/>
                          </a:ext>
                        </a:extLst>
                      </p:cNvPr>
                      <p:cNvPicPr>
                        <a:picLocks noChangeAspect="1" noChangeArrowheads="1"/>
                      </p:cNvPicPr>
                      <p:nvPr/>
                    </p:nvPicPr>
                    <p:blipFill>
                      <a:blip r:embed="rId6"/>
                      <a:srcRect/>
                      <a:stretch>
                        <a:fillRect/>
                      </a:stretch>
                    </p:blipFill>
                    <p:spPr bwMode="auto">
                      <a:xfrm>
                        <a:off x="1752600" y="4192588"/>
                        <a:ext cx="487680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1025">
            <a:extLst>
              <a:ext uri="{FF2B5EF4-FFF2-40B4-BE49-F238E27FC236}">
                <a16:creationId xmlns:a16="http://schemas.microsoft.com/office/drawing/2014/main" id="{C98F313A-B5DB-4D6B-97C8-8D7B9E7DBCE5}"/>
              </a:ext>
            </a:extLst>
          </p:cNvPr>
          <p:cNvGraphicFramePr>
            <a:graphicFrameLocks noChangeAspect="1"/>
          </p:cNvGraphicFramePr>
          <p:nvPr/>
        </p:nvGraphicFramePr>
        <p:xfrm>
          <a:off x="2646030" y="1980493"/>
          <a:ext cx="1098900" cy="873526"/>
        </p:xfrm>
        <a:graphic>
          <a:graphicData uri="http://schemas.openxmlformats.org/presentationml/2006/ole">
            <mc:AlternateContent xmlns:mc="http://schemas.openxmlformats.org/markup-compatibility/2006">
              <mc:Choice xmlns:v="urn:schemas-microsoft-com:vml" Requires="v">
                <p:oleObj spid="_x0000_s27724" name="Equation" r:id="rId7" imgW="495000" imgH="393480" progId="Equation.DSMT4">
                  <p:embed/>
                </p:oleObj>
              </mc:Choice>
              <mc:Fallback>
                <p:oleObj name="Equation" r:id="rId7" imgW="495000" imgH="393480" progId="Equation.DSMT4">
                  <p:embed/>
                  <p:pic>
                    <p:nvPicPr>
                      <p:cNvPr id="10" name="Object 1025">
                        <a:extLst>
                          <a:ext uri="{FF2B5EF4-FFF2-40B4-BE49-F238E27FC236}">
                            <a16:creationId xmlns:a16="http://schemas.microsoft.com/office/drawing/2014/main" id="{C98F313A-B5DB-4D6B-97C8-8D7B9E7DBCE5}"/>
                          </a:ext>
                        </a:extLst>
                      </p:cNvPr>
                      <p:cNvPicPr>
                        <a:picLocks noChangeAspect="1" noChangeArrowheads="1"/>
                      </p:cNvPicPr>
                      <p:nvPr/>
                    </p:nvPicPr>
                    <p:blipFill>
                      <a:blip r:embed="rId8"/>
                      <a:srcRect/>
                      <a:stretch>
                        <a:fillRect/>
                      </a:stretch>
                    </p:blipFill>
                    <p:spPr bwMode="auto">
                      <a:xfrm>
                        <a:off x="2646030" y="1980493"/>
                        <a:ext cx="1098900" cy="873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14">
            <a:extLst>
              <a:ext uri="{FF2B5EF4-FFF2-40B4-BE49-F238E27FC236}">
                <a16:creationId xmlns:a16="http://schemas.microsoft.com/office/drawing/2014/main" id="{68205CF9-90EB-4BC5-8CF2-64E3D415DEFB}"/>
              </a:ext>
            </a:extLst>
          </p:cNvPr>
          <p:cNvSpPr txBox="1">
            <a:spLocks noChangeArrowheads="1"/>
          </p:cNvSpPr>
          <p:nvPr/>
        </p:nvSpPr>
        <p:spPr bwMode="auto">
          <a:xfrm>
            <a:off x="359569" y="3445288"/>
            <a:ext cx="8424862" cy="1134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lnSpc>
                <a:spcPct val="125000"/>
              </a:lnSpc>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在</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en-US" altLang="zh-CN" sz="2800" i="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参照系中看</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S</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系中</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发生的两个事件的时间间隔膨胀。</a:t>
            </a:r>
          </a:p>
        </p:txBody>
      </p:sp>
      <p:graphicFrame>
        <p:nvGraphicFramePr>
          <p:cNvPr id="12" name="Object 1026">
            <a:extLst>
              <a:ext uri="{FF2B5EF4-FFF2-40B4-BE49-F238E27FC236}">
                <a16:creationId xmlns:a16="http://schemas.microsoft.com/office/drawing/2014/main" id="{3F8C1441-CB15-48DB-AED8-D323271D4F81}"/>
              </a:ext>
            </a:extLst>
          </p:cNvPr>
          <p:cNvGraphicFramePr>
            <a:graphicFrameLocks noChangeAspect="1"/>
          </p:cNvGraphicFramePr>
          <p:nvPr/>
        </p:nvGraphicFramePr>
        <p:xfrm>
          <a:off x="4399254" y="2163510"/>
          <a:ext cx="845554" cy="507492"/>
        </p:xfrm>
        <a:graphic>
          <a:graphicData uri="http://schemas.openxmlformats.org/presentationml/2006/ole">
            <mc:AlternateContent xmlns:mc="http://schemas.openxmlformats.org/markup-compatibility/2006">
              <mc:Choice xmlns:v="urn:schemas-microsoft-com:vml" Requires="v">
                <p:oleObj spid="_x0000_s27725" name="Equation" r:id="rId9" imgW="380880" imgH="228600" progId="Equation.DSMT4">
                  <p:embed/>
                </p:oleObj>
              </mc:Choice>
              <mc:Fallback>
                <p:oleObj name="Equation" r:id="rId9" imgW="380880" imgH="228600" progId="Equation.DSMT4">
                  <p:embed/>
                  <p:pic>
                    <p:nvPicPr>
                      <p:cNvPr id="12" name="Object 1026">
                        <a:extLst>
                          <a:ext uri="{FF2B5EF4-FFF2-40B4-BE49-F238E27FC236}">
                            <a16:creationId xmlns:a16="http://schemas.microsoft.com/office/drawing/2014/main" id="{3F8C1441-CB15-48DB-AED8-D323271D4F81}"/>
                          </a:ext>
                        </a:extLst>
                      </p:cNvPr>
                      <p:cNvPicPr>
                        <a:picLocks noChangeAspect="1" noChangeArrowheads="1"/>
                      </p:cNvPicPr>
                      <p:nvPr/>
                    </p:nvPicPr>
                    <p:blipFill>
                      <a:blip r:embed="rId10"/>
                      <a:srcRect/>
                      <a:stretch>
                        <a:fillRect/>
                      </a:stretch>
                    </p:blipFill>
                    <p:spPr bwMode="auto">
                      <a:xfrm>
                        <a:off x="4399254" y="2163510"/>
                        <a:ext cx="845554" cy="507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3">
            <a:extLst>
              <a:ext uri="{FF2B5EF4-FFF2-40B4-BE49-F238E27FC236}">
                <a16:creationId xmlns:a16="http://schemas.microsoft.com/office/drawing/2014/main" id="{130F00F3-0FF0-4C1B-8F1B-F50C77563B81}"/>
              </a:ext>
            </a:extLst>
          </p:cNvPr>
          <p:cNvGraphicFramePr>
            <a:graphicFrameLocks noChangeAspect="1"/>
          </p:cNvGraphicFramePr>
          <p:nvPr>
            <p:extLst>
              <p:ext uri="{D42A27DB-BD31-4B8C-83A1-F6EECF244321}">
                <p14:modId xmlns:p14="http://schemas.microsoft.com/office/powerpoint/2010/main" val="818274354"/>
              </p:ext>
            </p:extLst>
          </p:nvPr>
        </p:nvGraphicFramePr>
        <p:xfrm>
          <a:off x="982663" y="5454650"/>
          <a:ext cx="3327400" cy="620713"/>
        </p:xfrm>
        <a:graphic>
          <a:graphicData uri="http://schemas.openxmlformats.org/presentationml/2006/ole">
            <mc:AlternateContent xmlns:mc="http://schemas.openxmlformats.org/markup-compatibility/2006">
              <mc:Choice xmlns:v="urn:schemas-microsoft-com:vml" Requires="v">
                <p:oleObj spid="_x0000_s27726" name="Equation" r:id="rId11" imgW="1498320" imgH="279360" progId="Equation.DSMT4">
                  <p:embed/>
                </p:oleObj>
              </mc:Choice>
              <mc:Fallback>
                <p:oleObj name="Equation" r:id="rId11" imgW="1498320" imgH="279360" progId="Equation.DSMT4">
                  <p:embed/>
                  <p:pic>
                    <p:nvPicPr>
                      <p:cNvPr id="13" name="Object 13">
                        <a:extLst>
                          <a:ext uri="{FF2B5EF4-FFF2-40B4-BE49-F238E27FC236}">
                            <a16:creationId xmlns:a16="http://schemas.microsoft.com/office/drawing/2014/main" id="{130F00F3-0FF0-4C1B-8F1B-F50C77563B81}"/>
                          </a:ext>
                        </a:extLst>
                      </p:cNvPr>
                      <p:cNvPicPr>
                        <a:picLocks noChangeAspect="1" noChangeArrowheads="1"/>
                      </p:cNvPicPr>
                      <p:nvPr/>
                    </p:nvPicPr>
                    <p:blipFill>
                      <a:blip r:embed="rId12"/>
                      <a:srcRect/>
                      <a:stretch>
                        <a:fillRect/>
                      </a:stretch>
                    </p:blipFill>
                    <p:spPr bwMode="auto">
                      <a:xfrm>
                        <a:off x="982663" y="5454650"/>
                        <a:ext cx="3327400" cy="620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0">
            <a:extLst>
              <a:ext uri="{FF2B5EF4-FFF2-40B4-BE49-F238E27FC236}">
                <a16:creationId xmlns:a16="http://schemas.microsoft.com/office/drawing/2014/main" id="{2D588087-C987-4A42-9CF9-C4C2B33067C5}"/>
              </a:ext>
            </a:extLst>
          </p:cNvPr>
          <p:cNvGraphicFramePr>
            <a:graphicFrameLocks noChangeAspect="1"/>
          </p:cNvGraphicFramePr>
          <p:nvPr/>
        </p:nvGraphicFramePr>
        <p:xfrm>
          <a:off x="4839006" y="5571978"/>
          <a:ext cx="856800" cy="571500"/>
        </p:xfrm>
        <a:graphic>
          <a:graphicData uri="http://schemas.openxmlformats.org/presentationml/2006/ole">
            <mc:AlternateContent xmlns:mc="http://schemas.openxmlformats.org/markup-compatibility/2006">
              <mc:Choice xmlns:v="urn:schemas-microsoft-com:vml" Requires="v">
                <p:oleObj spid="_x0000_s27727" name="Equation" r:id="rId13" imgW="342720" imgH="228600" progId="Equation.DSMT4">
                  <p:embed/>
                </p:oleObj>
              </mc:Choice>
              <mc:Fallback>
                <p:oleObj name="Equation" r:id="rId13" imgW="342720" imgH="228600" progId="Equation.DSMT4">
                  <p:embed/>
                  <p:pic>
                    <p:nvPicPr>
                      <p:cNvPr id="14" name="Object 10">
                        <a:extLst>
                          <a:ext uri="{FF2B5EF4-FFF2-40B4-BE49-F238E27FC236}">
                            <a16:creationId xmlns:a16="http://schemas.microsoft.com/office/drawing/2014/main" id="{2D588087-C987-4A42-9CF9-C4C2B33067C5}"/>
                          </a:ext>
                        </a:extLst>
                      </p:cNvPr>
                      <p:cNvPicPr>
                        <a:picLocks noChangeAspect="1" noChangeArrowheads="1"/>
                      </p:cNvPicPr>
                      <p:nvPr/>
                    </p:nvPicPr>
                    <p:blipFill>
                      <a:blip r:embed="rId14"/>
                      <a:srcRect/>
                      <a:stretch>
                        <a:fillRect/>
                      </a:stretch>
                    </p:blipFill>
                    <p:spPr bwMode="auto">
                      <a:xfrm>
                        <a:off x="4839006" y="5571978"/>
                        <a:ext cx="856800" cy="5715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Text Box 5">
            <a:extLst>
              <a:ext uri="{FF2B5EF4-FFF2-40B4-BE49-F238E27FC236}">
                <a16:creationId xmlns:a16="http://schemas.microsoft.com/office/drawing/2014/main" id="{9CFFBC3E-85A0-4684-A3A1-EB61FE1F3EA1}"/>
              </a:ext>
            </a:extLst>
          </p:cNvPr>
          <p:cNvSpPr txBox="1">
            <a:spLocks noChangeArrowheads="1"/>
          </p:cNvSpPr>
          <p:nvPr/>
        </p:nvSpPr>
        <p:spPr bwMode="auto">
          <a:xfrm>
            <a:off x="5990192" y="5523584"/>
            <a:ext cx="1828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3200" b="1" dirty="0">
                <a:solidFill>
                  <a:srgbClr val="9900CC"/>
                </a:solidFill>
                <a:latin typeface="华文楷体" panose="02010600040101010101" pitchFamily="2" charset="-122"/>
                <a:ea typeface="华文楷体" panose="02010600040101010101" pitchFamily="2" charset="-122"/>
              </a:rPr>
              <a:t>长度收缩</a:t>
            </a:r>
          </a:p>
        </p:txBody>
      </p:sp>
    </p:spTree>
    <p:extLst>
      <p:ext uri="{BB962C8B-B14F-4D97-AF65-F5344CB8AC3E}">
        <p14:creationId xmlns:p14="http://schemas.microsoft.com/office/powerpoint/2010/main" val="4119551930"/>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82410B3-BF33-4110-AAD1-568E3321DC49}"/>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AE6FD26B-4617-4B6C-B010-A7B91D1CE276}"/>
              </a:ext>
            </a:extLst>
          </p:cNvPr>
          <p:cNvSpPr>
            <a:spLocks noGrp="1"/>
          </p:cNvSpPr>
          <p:nvPr>
            <p:ph type="sldNum" sz="quarter" idx="12"/>
          </p:nvPr>
        </p:nvSpPr>
        <p:spPr/>
        <p:txBody>
          <a:bodyPr/>
          <a:lstStyle/>
          <a:p>
            <a:fld id="{0E81DA72-FED3-491C-8B54-9DCADA948234}" type="slidenum">
              <a:rPr lang="zh-CN" altLang="en-US" smtClean="0"/>
              <a:t>8</a:t>
            </a:fld>
            <a:endParaRPr lang="zh-CN" altLang="en-US"/>
          </a:p>
        </p:txBody>
      </p:sp>
      <p:sp>
        <p:nvSpPr>
          <p:cNvPr id="4" name="矩形 3">
            <a:extLst>
              <a:ext uri="{FF2B5EF4-FFF2-40B4-BE49-F238E27FC236}">
                <a16:creationId xmlns:a16="http://schemas.microsoft.com/office/drawing/2014/main" id="{4F6A17FF-A229-41B7-B175-1CAF7CEF4A68}"/>
              </a:ext>
            </a:extLst>
          </p:cNvPr>
          <p:cNvSpPr/>
          <p:nvPr/>
        </p:nvSpPr>
        <p:spPr>
          <a:xfrm>
            <a:off x="474478" y="563786"/>
            <a:ext cx="8297383" cy="5447645"/>
          </a:xfrm>
          <a:prstGeom prst="rect">
            <a:avLst/>
          </a:prstGeom>
        </p:spPr>
        <p:txBody>
          <a:bodyPr wrap="square">
            <a:spAutoFit/>
          </a:bodyPr>
          <a:lstStyle/>
          <a:p>
            <a:pPr marL="454025" lvl="0" indent="-454025" defTabSz="457200">
              <a:spcBef>
                <a:spcPts val="1200"/>
              </a:spcBef>
              <a:buFont typeface="Calibri" panose="020F0502020204030204" pitchFamily="34" charset="0"/>
              <a:buAutoNum type="arabicParenBoth"/>
              <a:defRPr/>
            </a:pP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所谓“</a:t>
            </a:r>
            <a:r>
              <a:rPr lang="en-US" altLang="en-US" sz="2800" b="1" dirty="0" err="1">
                <a:latin typeface="Times New Roman" panose="02020603050405020304" pitchFamily="18" charset="0"/>
                <a:ea typeface="华文楷体" panose="02010600040101010101" pitchFamily="2" charset="-122"/>
                <a:cs typeface="Times New Roman" panose="02020603050405020304" pitchFamily="18" charset="0"/>
              </a:rPr>
              <a:t>长度</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收缩”，指的是在实验室参考系中测量</a:t>
            </a:r>
            <a:r>
              <a:rPr lang="en-US" altLang="en-US" sz="2800" b="1" dirty="0">
                <a:latin typeface="Times New Roman" panose="02020603050405020304" pitchFamily="18" charset="0"/>
                <a:ea typeface="华文楷体" panose="02010600040101010101" pitchFamily="2" charset="-122"/>
                <a:cs typeface="Times New Roman" panose="02020603050405020304" pitchFamily="18" charset="0"/>
              </a:rPr>
              <a:t>运动</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参考系内、运动方向上的某空间间隔，结果会比运动参考系测量结果偏小的物理现象。</a:t>
            </a:r>
            <a:endParaRPr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a:p>
            <a:pPr marL="454025" lvl="0" indent="-454025" defTabSz="457200">
              <a:spcBef>
                <a:spcPts val="1200"/>
              </a:spcBef>
              <a:buFont typeface="Calibri" panose="020F0502020204030204" pitchFamily="34" charset="0"/>
              <a:buAutoNum type="arabicParenBoth"/>
              <a:defRPr/>
            </a:pP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长度收缩效应来源于时空测量的相对性，并不是实在的收缩。</a:t>
            </a:r>
            <a:endParaRPr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a:p>
            <a:pPr marL="454025" lvl="0" indent="-454025" defTabSz="457200">
              <a:spcBef>
                <a:spcPts val="1200"/>
              </a:spcBef>
              <a:buFont typeface="Calibri" panose="020F0502020204030204" pitchFamily="34" charset="0"/>
              <a:buAutoNum type="arabicParenBoth"/>
              <a:defRPr/>
            </a:pP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在运动参考系内测量得到的两个事件的空间间隔</a:t>
            </a:r>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（原长）最长</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，在其余任意有相对运动惯性系内的测量结果都偏小！</a:t>
            </a:r>
            <a:endParaRPr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endParaRPr>
          </a:p>
          <a:p>
            <a:pPr marL="454025" lvl="0" indent="-454025">
              <a:spcBef>
                <a:spcPts val="1200"/>
              </a:spcBef>
              <a:buFont typeface="Calibri" panose="020F0502020204030204" pitchFamily="34" charset="0"/>
              <a:buAutoNum type="arabicParenBoth"/>
              <a:defRPr/>
            </a:pP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运动是相对的，所以两个相对运动的惯性系测量对方的尺子都会缩短。</a:t>
            </a:r>
            <a:endParaRPr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endParaRPr>
          </a:p>
          <a:p>
            <a:pPr marL="454025" lvl="0" indent="-454025" defTabSz="457200">
              <a:spcBef>
                <a:spcPts val="1200"/>
              </a:spcBef>
              <a:buFont typeface="Calibri" panose="020F0502020204030204" pitchFamily="34" charset="0"/>
              <a:buAutoNum type="arabicParenBoth"/>
              <a:defRPr/>
            </a:pP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当</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u</a:t>
            </a:r>
            <a:r>
              <a:rPr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 &lt;&lt; </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c</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时，两个惯性系的测量结果基本相同。</a:t>
            </a:r>
            <a:endParaRPr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90373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3328E7B-CD3D-4196-9724-952797839227}"/>
              </a:ext>
            </a:extLst>
          </p:cNvPr>
          <p:cNvSpPr>
            <a:spLocks noGrp="1"/>
          </p:cNvSpPr>
          <p:nvPr>
            <p:ph type="dt" sz="half" idx="10"/>
          </p:nvPr>
        </p:nvSpPr>
        <p:spPr/>
        <p:txBody>
          <a:bodyPr/>
          <a:lstStyle/>
          <a:p>
            <a:fld id="{39EEDB76-888B-4A9D-8ECF-12D427DD77E9}" type="datetime1">
              <a:rPr lang="zh-CN" altLang="en-US" smtClean="0"/>
              <a:t>2020/4/10</a:t>
            </a:fld>
            <a:endParaRPr lang="zh-CN" altLang="en-US"/>
          </a:p>
        </p:txBody>
      </p:sp>
      <p:sp>
        <p:nvSpPr>
          <p:cNvPr id="3" name="灯片编号占位符 2">
            <a:extLst>
              <a:ext uri="{FF2B5EF4-FFF2-40B4-BE49-F238E27FC236}">
                <a16:creationId xmlns:a16="http://schemas.microsoft.com/office/drawing/2014/main" id="{BB46C07E-0A2D-4E41-A7C4-13F4886F65AC}"/>
              </a:ext>
            </a:extLst>
          </p:cNvPr>
          <p:cNvSpPr>
            <a:spLocks noGrp="1"/>
          </p:cNvSpPr>
          <p:nvPr>
            <p:ph type="sldNum" sz="quarter" idx="12"/>
          </p:nvPr>
        </p:nvSpPr>
        <p:spPr/>
        <p:txBody>
          <a:bodyPr/>
          <a:lstStyle/>
          <a:p>
            <a:fld id="{0E81DA72-FED3-491C-8B54-9DCADA948234}" type="slidenum">
              <a:rPr lang="zh-CN" altLang="en-US" smtClean="0"/>
              <a:t>9</a:t>
            </a:fld>
            <a:endParaRPr lang="zh-CN" altLang="en-US"/>
          </a:p>
        </p:txBody>
      </p:sp>
      <p:sp>
        <p:nvSpPr>
          <p:cNvPr id="4" name="Text Box 9">
            <a:extLst>
              <a:ext uri="{FF2B5EF4-FFF2-40B4-BE49-F238E27FC236}">
                <a16:creationId xmlns:a16="http://schemas.microsoft.com/office/drawing/2014/main" id="{A441E881-82AC-4AC1-90CA-845FB94E0E77}"/>
              </a:ext>
            </a:extLst>
          </p:cNvPr>
          <p:cNvSpPr txBox="1">
            <a:spLocks noChangeArrowheads="1"/>
          </p:cNvSpPr>
          <p:nvPr/>
        </p:nvSpPr>
        <p:spPr bwMode="auto">
          <a:xfrm>
            <a:off x="317388" y="305247"/>
            <a:ext cx="8509224" cy="138499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a:spAutoFit/>
          </a:bodyPr>
          <a:lstStyle>
            <a:lvl1pPr defTabSz="762000">
              <a:defRPr kumimoji="1" sz="2400">
                <a:solidFill>
                  <a:schemeClr val="tx1"/>
                </a:solidFill>
                <a:latin typeface="Arial" panose="020B0604020202020204" pitchFamily="34" charset="0"/>
                <a:ea typeface="MS PGothic" panose="020B0600070205080204" pitchFamily="34" charset="-128"/>
              </a:defRPr>
            </a:lvl1pPr>
            <a:lvl2pPr marL="742950" indent="-285750" defTabSz="762000">
              <a:defRPr kumimoji="1" sz="2400">
                <a:solidFill>
                  <a:schemeClr val="tx1"/>
                </a:solidFill>
                <a:latin typeface="Arial" panose="020B0604020202020204" pitchFamily="34" charset="0"/>
                <a:ea typeface="MS PGothic" panose="020B0600070205080204" pitchFamily="34" charset="-128"/>
              </a:defRPr>
            </a:lvl2pPr>
            <a:lvl3pPr marL="1143000" indent="-228600" defTabSz="762000">
              <a:defRPr kumimoji="1" sz="2400">
                <a:solidFill>
                  <a:schemeClr val="tx1"/>
                </a:solidFill>
                <a:latin typeface="Arial" panose="020B0604020202020204" pitchFamily="34" charset="0"/>
                <a:ea typeface="MS PGothic" panose="020B0600070205080204" pitchFamily="34" charset="-128"/>
              </a:defRPr>
            </a:lvl3pPr>
            <a:lvl4pPr marL="1600200" indent="-228600" defTabSz="762000">
              <a:defRPr kumimoji="1" sz="2400">
                <a:solidFill>
                  <a:schemeClr val="tx1"/>
                </a:solidFill>
                <a:latin typeface="Arial" panose="020B0604020202020204" pitchFamily="34" charset="0"/>
                <a:ea typeface="MS PGothic" panose="020B0600070205080204" pitchFamily="34" charset="-128"/>
              </a:defRPr>
            </a:lvl4pPr>
            <a:lvl5pPr marL="2057400" indent="-228600" defTabSz="762000">
              <a:defRPr kumimoji="1" sz="2400">
                <a:solidFill>
                  <a:schemeClr val="tx1"/>
                </a:solidFill>
                <a:latin typeface="Arial" panose="020B0604020202020204" pitchFamily="34" charset="0"/>
                <a:ea typeface="MS PGothic" panose="020B0600070205080204" pitchFamily="34" charset="-128"/>
              </a:defRPr>
            </a:lvl5pPr>
            <a:lvl6pPr marL="2514600" indent="-228600" defTabSz="762000" fontAlgn="base">
              <a:spcBef>
                <a:spcPct val="0"/>
              </a:spcBef>
              <a:spcAft>
                <a:spcPct val="0"/>
              </a:spcAft>
              <a:defRPr kumimoji="1" sz="2400">
                <a:solidFill>
                  <a:schemeClr val="tx1"/>
                </a:solidFill>
                <a:latin typeface="Arial" panose="020B0604020202020204" pitchFamily="34" charset="0"/>
                <a:ea typeface="MS PGothic" panose="020B0600070205080204" pitchFamily="34" charset="-128"/>
              </a:defRPr>
            </a:lvl6pPr>
            <a:lvl7pPr marL="2971800" indent="-228600" defTabSz="762000" fontAlgn="base">
              <a:spcBef>
                <a:spcPct val="0"/>
              </a:spcBef>
              <a:spcAft>
                <a:spcPct val="0"/>
              </a:spcAft>
              <a:defRPr kumimoji="1" sz="2400">
                <a:solidFill>
                  <a:schemeClr val="tx1"/>
                </a:solidFill>
                <a:latin typeface="Arial" panose="020B0604020202020204" pitchFamily="34" charset="0"/>
                <a:ea typeface="MS PGothic" panose="020B0600070205080204" pitchFamily="34" charset="-128"/>
              </a:defRPr>
            </a:lvl7pPr>
            <a:lvl8pPr marL="3429000" indent="-228600" defTabSz="762000" fontAlgn="base">
              <a:spcBef>
                <a:spcPct val="0"/>
              </a:spcBef>
              <a:spcAft>
                <a:spcPct val="0"/>
              </a:spcAft>
              <a:defRPr kumimoji="1" sz="2400">
                <a:solidFill>
                  <a:schemeClr val="tx1"/>
                </a:solidFill>
                <a:latin typeface="Arial" panose="020B0604020202020204" pitchFamily="34" charset="0"/>
                <a:ea typeface="MS PGothic" panose="020B0600070205080204" pitchFamily="34" charset="-128"/>
              </a:defRPr>
            </a:lvl8pPr>
            <a:lvl9pPr marL="3886200" indent="-228600" defTabSz="762000" fontAlgn="base">
              <a:spcBef>
                <a:spcPct val="0"/>
              </a:spcBef>
              <a:spcAft>
                <a:spcPct val="0"/>
              </a:spcAft>
              <a:defRPr kumimoji="1" sz="2400">
                <a:solidFill>
                  <a:schemeClr val="tx1"/>
                </a:solidFill>
                <a:latin typeface="Arial" panose="020B0604020202020204" pitchFamily="34" charset="0"/>
                <a:ea typeface="MS PGothic" panose="020B0600070205080204" pitchFamily="34" charset="-128"/>
              </a:defRPr>
            </a:lvl9pPr>
          </a:lstStyle>
          <a:p>
            <a:pPr marL="0" marR="0" lvl="0" indent="0" algn="l" defTabSz="762000" rtl="0" eaLnBrk="0" fontAlgn="base" latinLnBrk="0" hangingPunct="0">
              <a:spcAft>
                <a:spcPct val="0"/>
              </a:spcAft>
              <a:buClrTx/>
              <a:buSzTx/>
              <a:buFontTx/>
              <a:buNone/>
              <a:tabLst/>
              <a:defRPr/>
            </a:pP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4</a:t>
            </a: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：原长为 </a:t>
            </a:r>
            <a:r>
              <a:rPr kumimoji="1" lang="en-US" altLang="zh-CN"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5m</a:t>
            </a: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飞船以 </a:t>
            </a:r>
            <a:r>
              <a:rPr kumimoji="1" lang="en-US" altLang="zh-CN" sz="2800" b="1" i="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u = </a:t>
            </a:r>
            <a:r>
              <a:rPr kumimoji="1" lang="en-US" altLang="zh-CN"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9×10</a:t>
            </a:r>
            <a:r>
              <a:rPr kumimoji="1" lang="en-US" altLang="zh-CN" sz="2800" b="1" i="0" u="none" strike="noStrike" kern="1200" cap="none" spc="0" normalizeH="0" baseline="3000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3 </a:t>
            </a:r>
            <a:r>
              <a:rPr kumimoji="1" lang="en-US" altLang="zh-CN"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m/s</a:t>
            </a: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的速率相对地面匀速飞行。从地面上测量，它的长度是多少？如果飞船速度变大</a:t>
            </a:r>
            <a:r>
              <a:rPr kumimoji="1" lang="en-US" altLang="zh-CN"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100</a:t>
            </a:r>
            <a:r>
              <a:rPr kumimoji="1"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倍呢？</a:t>
            </a:r>
          </a:p>
        </p:txBody>
      </p:sp>
      <p:graphicFrame>
        <p:nvGraphicFramePr>
          <p:cNvPr id="5" name="Object 13">
            <a:extLst>
              <a:ext uri="{FF2B5EF4-FFF2-40B4-BE49-F238E27FC236}">
                <a16:creationId xmlns:a16="http://schemas.microsoft.com/office/drawing/2014/main" id="{722E0E69-C6CC-4D76-973B-5214779EC723}"/>
              </a:ext>
            </a:extLst>
          </p:cNvPr>
          <p:cNvGraphicFramePr>
            <a:graphicFrameLocks noChangeAspect="1"/>
          </p:cNvGraphicFramePr>
          <p:nvPr>
            <p:extLst>
              <p:ext uri="{D42A27DB-BD31-4B8C-83A1-F6EECF244321}">
                <p14:modId xmlns:p14="http://schemas.microsoft.com/office/powerpoint/2010/main" val="3281663022"/>
              </p:ext>
            </p:extLst>
          </p:nvPr>
        </p:nvGraphicFramePr>
        <p:xfrm>
          <a:off x="238125" y="2576513"/>
          <a:ext cx="8540750" cy="619125"/>
        </p:xfrm>
        <a:graphic>
          <a:graphicData uri="http://schemas.openxmlformats.org/presentationml/2006/ole">
            <mc:AlternateContent xmlns:mc="http://schemas.openxmlformats.org/markup-compatibility/2006">
              <mc:Choice xmlns:v="urn:schemas-microsoft-com:vml" Requires="v">
                <p:oleObj spid="_x0000_s22558" name="Equation" r:id="rId3" imgW="3848040" imgH="279360" progId="Equation.DSMT4">
                  <p:embed/>
                </p:oleObj>
              </mc:Choice>
              <mc:Fallback>
                <p:oleObj name="Equation" r:id="rId3" imgW="3848040" imgH="279360" progId="Equation.DSMT4">
                  <p:embed/>
                  <p:pic>
                    <p:nvPicPr>
                      <p:cNvPr id="5" name="Object 13">
                        <a:extLst>
                          <a:ext uri="{FF2B5EF4-FFF2-40B4-BE49-F238E27FC236}">
                            <a16:creationId xmlns:a16="http://schemas.microsoft.com/office/drawing/2014/main" id="{722E0E69-C6CC-4D76-973B-5214779EC723}"/>
                          </a:ext>
                        </a:extLst>
                      </p:cNvPr>
                      <p:cNvPicPr>
                        <a:picLocks noChangeAspect="1" noChangeArrowheads="1"/>
                      </p:cNvPicPr>
                      <p:nvPr/>
                    </p:nvPicPr>
                    <p:blipFill>
                      <a:blip r:embed="rId4"/>
                      <a:srcRect/>
                      <a:stretch>
                        <a:fillRect/>
                      </a:stretch>
                    </p:blipFill>
                    <p:spPr bwMode="auto">
                      <a:xfrm>
                        <a:off x="238125" y="2576513"/>
                        <a:ext cx="85407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13">
            <a:extLst>
              <a:ext uri="{FF2B5EF4-FFF2-40B4-BE49-F238E27FC236}">
                <a16:creationId xmlns:a16="http://schemas.microsoft.com/office/drawing/2014/main" id="{816EDF0F-8EE4-4EA8-AC12-DB750B8C8E48}"/>
              </a:ext>
            </a:extLst>
          </p:cNvPr>
          <p:cNvGraphicFramePr>
            <a:graphicFrameLocks noChangeAspect="1"/>
          </p:cNvGraphicFramePr>
          <p:nvPr>
            <p:extLst>
              <p:ext uri="{D42A27DB-BD31-4B8C-83A1-F6EECF244321}">
                <p14:modId xmlns:p14="http://schemas.microsoft.com/office/powerpoint/2010/main" val="2363716826"/>
              </p:ext>
            </p:extLst>
          </p:nvPr>
        </p:nvGraphicFramePr>
        <p:xfrm>
          <a:off x="238125" y="3971925"/>
          <a:ext cx="7866063" cy="620713"/>
        </p:xfrm>
        <a:graphic>
          <a:graphicData uri="http://schemas.openxmlformats.org/presentationml/2006/ole">
            <mc:AlternateContent xmlns:mc="http://schemas.openxmlformats.org/markup-compatibility/2006">
              <mc:Choice xmlns:v="urn:schemas-microsoft-com:vml" Requires="v">
                <p:oleObj spid="_x0000_s22559" name="Equation" r:id="rId5" imgW="3543120" imgH="279360" progId="Equation.DSMT4">
                  <p:embed/>
                </p:oleObj>
              </mc:Choice>
              <mc:Fallback>
                <p:oleObj name="Equation" r:id="rId5" imgW="3543120" imgH="279360" progId="Equation.DSMT4">
                  <p:embed/>
                  <p:pic>
                    <p:nvPicPr>
                      <p:cNvPr id="6" name="Object 13">
                        <a:extLst>
                          <a:ext uri="{FF2B5EF4-FFF2-40B4-BE49-F238E27FC236}">
                            <a16:creationId xmlns:a16="http://schemas.microsoft.com/office/drawing/2014/main" id="{816EDF0F-8EE4-4EA8-AC12-DB750B8C8E48}"/>
                          </a:ext>
                        </a:extLst>
                      </p:cNvPr>
                      <p:cNvPicPr>
                        <a:picLocks noChangeAspect="1" noChangeArrowheads="1"/>
                      </p:cNvPicPr>
                      <p:nvPr/>
                    </p:nvPicPr>
                    <p:blipFill>
                      <a:blip r:embed="rId6"/>
                      <a:srcRect/>
                      <a:stretch>
                        <a:fillRect/>
                      </a:stretch>
                    </p:blipFill>
                    <p:spPr bwMode="auto">
                      <a:xfrm>
                        <a:off x="238125" y="3971925"/>
                        <a:ext cx="786606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 Box 8">
            <a:extLst>
              <a:ext uri="{FF2B5EF4-FFF2-40B4-BE49-F238E27FC236}">
                <a16:creationId xmlns:a16="http://schemas.microsoft.com/office/drawing/2014/main" id="{B922B993-375B-4D5A-BA25-BDC1109A53EF}"/>
              </a:ext>
            </a:extLst>
          </p:cNvPr>
          <p:cNvSpPr txBox="1">
            <a:spLocks noChangeArrowheads="1"/>
          </p:cNvSpPr>
          <p:nvPr/>
        </p:nvSpPr>
        <p:spPr bwMode="auto">
          <a:xfrm>
            <a:off x="405812" y="5088722"/>
            <a:ext cx="82037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ea typeface="宋体" pitchFamily="2" charset="-122"/>
              </a:defRPr>
            </a:lvl1pPr>
            <a:lvl2pPr marL="742950" indent="-285750" defTabSz="762000" eaLnBrk="0" hangingPunct="0">
              <a:defRPr>
                <a:solidFill>
                  <a:schemeClr val="tx1"/>
                </a:solidFill>
                <a:latin typeface="Arial" charset="0"/>
                <a:ea typeface="宋体" pitchFamily="2" charset="-122"/>
              </a:defRPr>
            </a:lvl2pPr>
            <a:lvl3pPr marL="1143000" indent="-228600" defTabSz="762000" eaLnBrk="0" hangingPunct="0">
              <a:defRPr>
                <a:solidFill>
                  <a:schemeClr val="tx1"/>
                </a:solidFill>
                <a:latin typeface="Arial" charset="0"/>
                <a:ea typeface="宋体" pitchFamily="2" charset="-122"/>
              </a:defRPr>
            </a:lvl3pPr>
            <a:lvl4pPr marL="1600200" indent="-228600" defTabSz="762000" eaLnBrk="0" hangingPunct="0">
              <a:defRPr>
                <a:solidFill>
                  <a:schemeClr val="tx1"/>
                </a:solidFill>
                <a:latin typeface="Arial" charset="0"/>
                <a:ea typeface="宋体" pitchFamily="2" charset="-122"/>
              </a:defRPr>
            </a:lvl4pPr>
            <a:lvl5pPr marL="2057400" indent="-228600" defTabSz="762000" eaLnBrk="0" hangingPunct="0">
              <a:defRPr>
                <a:solidFill>
                  <a:schemeClr val="tx1"/>
                </a:solidFill>
                <a:latin typeface="Arial" charset="0"/>
                <a:ea typeface="宋体" pitchFamily="2" charset="-122"/>
              </a:defRPr>
            </a:lvl5pPr>
            <a:lvl6pPr marL="2514600" indent="-228600" defTabSz="762000" eaLnBrk="0" fontAlgn="base" hangingPunct="0">
              <a:spcBef>
                <a:spcPct val="0"/>
              </a:spcBef>
              <a:spcAft>
                <a:spcPct val="0"/>
              </a:spcAft>
              <a:defRPr>
                <a:solidFill>
                  <a:schemeClr val="tx1"/>
                </a:solidFill>
                <a:latin typeface="Arial" charset="0"/>
                <a:ea typeface="宋体" pitchFamily="2" charset="-122"/>
              </a:defRPr>
            </a:lvl6pPr>
            <a:lvl7pPr marL="2971800" indent="-228600" defTabSz="762000" eaLnBrk="0" fontAlgn="base" hangingPunct="0">
              <a:spcBef>
                <a:spcPct val="0"/>
              </a:spcBef>
              <a:spcAft>
                <a:spcPct val="0"/>
              </a:spcAft>
              <a:defRPr>
                <a:solidFill>
                  <a:schemeClr val="tx1"/>
                </a:solidFill>
                <a:latin typeface="Arial" charset="0"/>
                <a:ea typeface="宋体" pitchFamily="2" charset="-122"/>
              </a:defRPr>
            </a:lvl7pPr>
            <a:lvl8pPr marL="3429000" indent="-228600" defTabSz="762000" eaLnBrk="0" fontAlgn="base" hangingPunct="0">
              <a:spcBef>
                <a:spcPct val="0"/>
              </a:spcBef>
              <a:spcAft>
                <a:spcPct val="0"/>
              </a:spcAft>
              <a:defRPr>
                <a:solidFill>
                  <a:schemeClr val="tx1"/>
                </a:solidFill>
                <a:latin typeface="Arial" charset="0"/>
                <a:ea typeface="宋体" pitchFamily="2" charset="-122"/>
              </a:defRPr>
            </a:lvl8pPr>
            <a:lvl9pPr marL="3886200" indent="-228600" defTabSz="7620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latin typeface="华文楷体" panose="02010600040101010101" pitchFamily="2" charset="-122"/>
                <a:ea typeface="华文楷体" panose="02010600040101010101" pitchFamily="2" charset="-122"/>
              </a:rPr>
              <a:t>所以说飞船这样的速率，对应在静止参考系中的长度和其静长差别很难测出。</a:t>
            </a:r>
          </a:p>
        </p:txBody>
      </p:sp>
      <p:sp>
        <p:nvSpPr>
          <p:cNvPr id="8" name="文本框 7">
            <a:extLst>
              <a:ext uri="{FF2B5EF4-FFF2-40B4-BE49-F238E27FC236}">
                <a16:creationId xmlns:a16="http://schemas.microsoft.com/office/drawing/2014/main" id="{055A1C68-708A-4B2F-8E47-20D9CB53531E}"/>
              </a:ext>
            </a:extLst>
          </p:cNvPr>
          <p:cNvSpPr txBox="1"/>
          <p:nvPr/>
        </p:nvSpPr>
        <p:spPr>
          <a:xfrm>
            <a:off x="317388" y="1836842"/>
            <a:ext cx="902811" cy="523220"/>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解：</a:t>
            </a:r>
          </a:p>
        </p:txBody>
      </p:sp>
    </p:spTree>
    <p:extLst>
      <p:ext uri="{BB962C8B-B14F-4D97-AF65-F5344CB8AC3E}">
        <p14:creationId xmlns:p14="http://schemas.microsoft.com/office/powerpoint/2010/main" val="55731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8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strVal val="4/3*#ppt_w"/>
                                          </p:val>
                                        </p:tav>
                                        <p:tav tm="100000">
                                          <p:val>
                                            <p:strVal val="#ppt_w"/>
                                          </p:val>
                                        </p:tav>
                                      </p:tavLst>
                                    </p:anim>
                                    <p:anim calcmode="lin" valueType="num">
                                      <p:cBhvr>
                                        <p:cTn id="28" dur="500" fill="hold"/>
                                        <p:tgtEl>
                                          <p:spTgt spid="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utoUpdateAnimBg="0"/>
      <p:bldP spid="8" grpId="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2505</TotalTime>
  <Words>2216</Words>
  <Application>Microsoft Office PowerPoint</Application>
  <PresentationFormat>全屏显示(4:3)</PresentationFormat>
  <Paragraphs>269</Paragraphs>
  <Slides>34</Slides>
  <Notes>0</Notes>
  <HiddenSlides>2</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34</vt:i4>
      </vt:variant>
    </vt:vector>
  </HeadingPairs>
  <TitlesOfParts>
    <vt:vector size="43" baseType="lpstr">
      <vt:lpstr>等线</vt:lpstr>
      <vt:lpstr>黑体</vt:lpstr>
      <vt:lpstr>华文楷体</vt:lpstr>
      <vt:lpstr>Arial</vt:lpstr>
      <vt:lpstr>Calibri</vt:lpstr>
      <vt:lpstr>Calibri Light</vt:lpstr>
      <vt:lpstr>Times New Roman</vt:lpstr>
      <vt:lpstr>Office 主题​​</vt:lpstr>
      <vt:lpstr>Equation</vt:lpstr>
      <vt:lpstr>大学物理学基础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§5.4  相对论动力学</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李祖斌</dc:creator>
  <cp:lastModifiedBy>qing li</cp:lastModifiedBy>
  <cp:revision>296</cp:revision>
  <dcterms:created xsi:type="dcterms:W3CDTF">2020-01-03T06:26:40Z</dcterms:created>
  <dcterms:modified xsi:type="dcterms:W3CDTF">2020-04-10T03:42:31Z</dcterms:modified>
</cp:coreProperties>
</file>