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8" r:id="rId3"/>
    <p:sldId id="289" r:id="rId4"/>
    <p:sldId id="257" r:id="rId5"/>
    <p:sldId id="302" r:id="rId6"/>
    <p:sldId id="303" r:id="rId7"/>
    <p:sldId id="313" r:id="rId8"/>
    <p:sldId id="314" r:id="rId9"/>
    <p:sldId id="310" r:id="rId10"/>
    <p:sldId id="305" r:id="rId11"/>
    <p:sldId id="317" r:id="rId12"/>
    <p:sldId id="318" r:id="rId13"/>
    <p:sldId id="306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09" r:id="rId24"/>
    <p:sldId id="328" r:id="rId25"/>
    <p:sldId id="329" r:id="rId26"/>
    <p:sldId id="330" r:id="rId27"/>
    <p:sldId id="331" r:id="rId28"/>
    <p:sldId id="333" r:id="rId29"/>
    <p:sldId id="334" r:id="rId30"/>
    <p:sldId id="335" r:id="rId31"/>
    <p:sldId id="308" r:id="rId32"/>
    <p:sldId id="311" r:id="rId33"/>
    <p:sldId id="312" r:id="rId34"/>
    <p:sldId id="315" r:id="rId35"/>
    <p:sldId id="316" r:id="rId36"/>
    <p:sldId id="337" r:id="rId37"/>
    <p:sldId id="338" r:id="rId38"/>
    <p:sldId id="339" r:id="rId39"/>
    <p:sldId id="349" r:id="rId40"/>
    <p:sldId id="340" r:id="rId41"/>
    <p:sldId id="341" r:id="rId42"/>
    <p:sldId id="342" r:id="rId43"/>
    <p:sldId id="346" r:id="rId44"/>
    <p:sldId id="347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E5D318D4-CEA9-4B9E-BF91-D66A2EF82225}">
          <p14:sldIdLst>
            <p14:sldId id="256"/>
            <p14:sldId id="258"/>
            <p14:sldId id="289"/>
            <p14:sldId id="257"/>
            <p14:sldId id="302"/>
            <p14:sldId id="303"/>
            <p14:sldId id="313"/>
            <p14:sldId id="314"/>
            <p14:sldId id="310"/>
            <p14:sldId id="305"/>
            <p14:sldId id="317"/>
            <p14:sldId id="318"/>
            <p14:sldId id="306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09"/>
            <p14:sldId id="328"/>
            <p14:sldId id="329"/>
            <p14:sldId id="330"/>
            <p14:sldId id="331"/>
            <p14:sldId id="333"/>
            <p14:sldId id="334"/>
            <p14:sldId id="335"/>
            <p14:sldId id="308"/>
            <p14:sldId id="311"/>
            <p14:sldId id="312"/>
            <p14:sldId id="315"/>
            <p14:sldId id="316"/>
            <p14:sldId id="337"/>
            <p14:sldId id="338"/>
            <p14:sldId id="339"/>
            <p14:sldId id="349"/>
            <p14:sldId id="340"/>
            <p14:sldId id="341"/>
            <p14:sldId id="342"/>
            <p14:sldId id="346"/>
            <p14:sldId id="3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00FF"/>
    <a:srgbClr val="CC00FF"/>
    <a:srgbClr val="FF33CC"/>
    <a:srgbClr val="FF66FF"/>
    <a:srgbClr val="0000CC"/>
    <a:srgbClr val="7E0C6E"/>
    <a:srgbClr val="861054"/>
    <a:srgbClr val="8D0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4" Type="http://schemas.openxmlformats.org/officeDocument/2006/relationships/image" Target="../media/image1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7.emf"/><Relationship Id="rId7" Type="http://schemas.openxmlformats.org/officeDocument/2006/relationships/image" Target="../media/image11.wmf"/><Relationship Id="rId2" Type="http://schemas.openxmlformats.org/officeDocument/2006/relationships/image" Target="../media/image16.wmf"/><Relationship Id="rId1" Type="http://schemas.openxmlformats.org/officeDocument/2006/relationships/image" Target="../media/image2.wmf"/><Relationship Id="rId6" Type="http://schemas.openxmlformats.org/officeDocument/2006/relationships/image" Target="../media/image20.wmf"/><Relationship Id="rId11" Type="http://schemas.openxmlformats.org/officeDocument/2006/relationships/image" Target="../media/image15.wmf"/><Relationship Id="rId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1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4" Type="http://schemas.openxmlformats.org/officeDocument/2006/relationships/image" Target="../media/image12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7" Type="http://schemas.openxmlformats.org/officeDocument/2006/relationships/image" Target="../media/image145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0.wmf"/><Relationship Id="rId1" Type="http://schemas.openxmlformats.org/officeDocument/2006/relationships/image" Target="../media/image114.wmf"/><Relationship Id="rId4" Type="http://schemas.openxmlformats.org/officeDocument/2006/relationships/image" Target="../media/image1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3.wmf"/><Relationship Id="rId7" Type="http://schemas.openxmlformats.org/officeDocument/2006/relationships/image" Target="../media/image3.wmf"/><Relationship Id="rId12" Type="http://schemas.openxmlformats.org/officeDocument/2006/relationships/image" Target="../media/image15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14.wmf"/><Relationship Id="rId5" Type="http://schemas.openxmlformats.org/officeDocument/2006/relationships/image" Target="../media/image25.wmf"/><Relationship Id="rId10" Type="http://schemas.openxmlformats.org/officeDocument/2006/relationships/image" Target="../media/image12.wmf"/><Relationship Id="rId4" Type="http://schemas.openxmlformats.org/officeDocument/2006/relationships/image" Target="../media/image24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e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41.wmf"/><Relationship Id="rId5" Type="http://schemas.openxmlformats.org/officeDocument/2006/relationships/image" Target="../media/image49.wmf"/><Relationship Id="rId10" Type="http://schemas.openxmlformats.org/officeDocument/2006/relationships/image" Target="../media/image40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8B4B-65BD-4A1A-A18F-F1CB03BD043C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02D4-1B9D-4EDB-A1D6-1C808B0EF6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7AB-998B-4EFD-BC19-5A85A60D5DB4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70A9-2F2E-491C-9193-F634E8367642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3CC-115E-4087-AA9F-8E55CFFC493F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197B-465C-4CE4-A24D-68A8D4C68DE0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3644-024C-4B78-A666-1EB552C21BF8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0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A0E8-090E-4431-B641-CDA1D47E3DC8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A924-860F-4AB1-8104-CE329AA6D3A6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9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97A-A11B-4D65-9290-6F610AC64ECC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34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6F57-C25C-4012-B45D-74E2B656B094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29-9A99-4ED7-8363-F06A22251122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10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6.wmf"/><Relationship Id="rId22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0.wmf"/><Relationship Id="rId22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7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8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7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80.wmf"/><Relationship Id="rId26" Type="http://schemas.openxmlformats.org/officeDocument/2006/relationships/image" Target="../media/image84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90.bin"/><Relationship Id="rId24" Type="http://schemas.openxmlformats.org/officeDocument/2006/relationships/image" Target="../media/image83.wmf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96.bin"/><Relationship Id="rId28" Type="http://schemas.openxmlformats.org/officeDocument/2006/relationships/image" Target="../media/image85.wmf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78.wmf"/><Relationship Id="rId22" Type="http://schemas.openxmlformats.org/officeDocument/2006/relationships/image" Target="../media/image82.wmf"/><Relationship Id="rId27" Type="http://schemas.openxmlformats.org/officeDocument/2006/relationships/oleObject" Target="../embeddings/oleObject9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93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2.wmf"/><Relationship Id="rId20" Type="http://schemas.openxmlformats.org/officeDocument/2006/relationships/image" Target="../media/image94.e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89.wmf"/><Relationship Id="rId19" Type="http://schemas.openxmlformats.org/officeDocument/2006/relationships/oleObject" Target="../embeddings/oleObject107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9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0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0.wmf"/><Relationship Id="rId9" Type="http://schemas.openxmlformats.org/officeDocument/2006/relationships/image" Target="../media/image101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109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07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1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1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125.bin"/><Relationship Id="rId4" Type="http://schemas.openxmlformats.org/officeDocument/2006/relationships/image" Target="../media/image11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14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1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5" Type="http://schemas.openxmlformats.org/officeDocument/2006/relationships/oleObject" Target="../embeddings/oleObject134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31.bin"/><Relationship Id="rId14" Type="http://schemas.openxmlformats.org/officeDocument/2006/relationships/image" Target="../media/image12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3.wmf"/><Relationship Id="rId5" Type="http://schemas.openxmlformats.org/officeDocument/2006/relationships/oleObject" Target="../embeddings/oleObject136.bin"/><Relationship Id="rId4" Type="http://schemas.openxmlformats.org/officeDocument/2006/relationships/image" Target="../media/image12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24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40.bin"/><Relationship Id="rId10" Type="http://schemas.openxmlformats.org/officeDocument/2006/relationships/image" Target="../media/image129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4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jpeg"/><Relationship Id="rId7" Type="http://schemas.openxmlformats.org/officeDocument/2006/relationships/image" Target="../media/image1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4.bin"/><Relationship Id="rId5" Type="http://schemas.openxmlformats.org/officeDocument/2006/relationships/image" Target="../media/image130.wmf"/><Relationship Id="rId4" Type="http://schemas.openxmlformats.org/officeDocument/2006/relationships/oleObject" Target="../embeddings/oleObject143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oleObject" Target="../embeddings/oleObject150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6.bin"/><Relationship Id="rId15" Type="http://schemas.openxmlformats.org/officeDocument/2006/relationships/image" Target="../media/image132.jpeg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48.bin"/><Relationship Id="rId14" Type="http://schemas.openxmlformats.org/officeDocument/2006/relationships/image" Target="../media/image138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4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5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52.bin"/><Relationship Id="rId15" Type="http://schemas.openxmlformats.org/officeDocument/2006/relationships/oleObject" Target="../embeddings/oleObject157.bin"/><Relationship Id="rId10" Type="http://schemas.openxmlformats.org/officeDocument/2006/relationships/image" Target="../media/image142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144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24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63.bin"/><Relationship Id="rId5" Type="http://schemas.openxmlformats.org/officeDocument/2006/relationships/oleObject" Target="../embeddings/oleObject160.bin"/><Relationship Id="rId10" Type="http://schemas.openxmlformats.org/officeDocument/2006/relationships/image" Target="../media/image149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5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9351"/>
            <a:ext cx="9144000" cy="1802921"/>
          </a:xfr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大学物理学基础</a:t>
            </a:r>
            <a:b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4758" y="4580626"/>
            <a:ext cx="6858000" cy="18676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物理科学学院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李祖斌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zbli@nankai.edu.cn</a:t>
            </a:r>
            <a:endParaRPr lang="zh-CN" altLang="en-US" sz="36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6"/>
            <a:ext cx="9144000" cy="88696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F8F8-BBE6-4196-9BDB-D55423015B96}" type="datetime1">
              <a:rPr lang="zh-CN" altLang="en-US" smtClean="0"/>
              <a:t>2020/4/10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10</a:t>
            </a:fld>
            <a:endParaRPr lang="zh-CN" altLang="en-US"/>
          </a:p>
        </p:txBody>
      </p:sp>
      <p:grpSp>
        <p:nvGrpSpPr>
          <p:cNvPr id="4" name="Group 10">
            <a:extLst>
              <a:ext uri="{FF2B5EF4-FFF2-40B4-BE49-F238E27FC236}">
                <a16:creationId xmlns:a16="http://schemas.microsoft.com/office/drawing/2014/main" id="{59519410-EB01-4F22-8770-D1AF2FE51E28}"/>
              </a:ext>
            </a:extLst>
          </p:cNvPr>
          <p:cNvGrpSpPr>
            <a:grpSpLocks/>
          </p:cNvGrpSpPr>
          <p:nvPr/>
        </p:nvGrpSpPr>
        <p:grpSpPr bwMode="auto">
          <a:xfrm>
            <a:off x="3172489" y="277867"/>
            <a:ext cx="3849688" cy="523875"/>
            <a:chOff x="311" y="336"/>
            <a:chExt cx="2425" cy="330"/>
          </a:xfrm>
        </p:grpSpPr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C43D75A6-E8F8-4B04-B6BA-C628610A3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6"/>
              <a:ext cx="21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zh-CN" sz="2800" b="1" dirty="0">
                  <a:solidFill>
                    <a:srgbClr val="9900CC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爱因斯坦火车</a:t>
              </a:r>
              <a:endPara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6" name="Object 12">
              <a:extLst>
                <a:ext uri="{FF2B5EF4-FFF2-40B4-BE49-F238E27FC236}">
                  <a16:creationId xmlns:a16="http://schemas.microsoft.com/office/drawing/2014/main" id="{FBCBBBEC-21A3-4665-9B3C-CDCEC19327B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2737293"/>
                </p:ext>
              </p:extLst>
            </p:nvPr>
          </p:nvGraphicFramePr>
          <p:xfrm>
            <a:off x="311" y="370"/>
            <a:ext cx="30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34" name="Equation" r:id="rId3" imgW="190440" imgH="177480" progId="Equation.DSMT4">
                    <p:embed/>
                  </p:oleObj>
                </mc:Choice>
                <mc:Fallback>
                  <p:oleObj name="Equation" r:id="rId3" imgW="190440" imgH="177480" progId="Equation.DSMT4">
                    <p:embed/>
                    <p:pic>
                      <p:nvPicPr>
                        <p:cNvPr id="103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" y="370"/>
                          <a:ext cx="30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3">
            <a:extLst>
              <a:ext uri="{FF2B5EF4-FFF2-40B4-BE49-F238E27FC236}">
                <a16:creationId xmlns:a16="http://schemas.microsoft.com/office/drawing/2014/main" id="{C872A0E0-9BEC-4BB4-A449-C1C4824EE356}"/>
              </a:ext>
            </a:extLst>
          </p:cNvPr>
          <p:cNvGrpSpPr>
            <a:grpSpLocks/>
          </p:cNvGrpSpPr>
          <p:nvPr/>
        </p:nvGrpSpPr>
        <p:grpSpPr bwMode="auto">
          <a:xfrm>
            <a:off x="439139" y="300538"/>
            <a:ext cx="2859088" cy="523875"/>
            <a:chOff x="319" y="1247"/>
            <a:chExt cx="1801" cy="330"/>
          </a:xfrm>
        </p:grpSpPr>
        <p:graphicFrame>
          <p:nvGraphicFramePr>
            <p:cNvPr id="8" name="Object 14">
              <a:extLst>
                <a:ext uri="{FF2B5EF4-FFF2-40B4-BE49-F238E27FC236}">
                  <a16:creationId xmlns:a16="http://schemas.microsoft.com/office/drawing/2014/main" id="{3336703B-FD9E-4C92-88B3-A08D297247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8988375"/>
                </p:ext>
              </p:extLst>
            </p:nvPr>
          </p:nvGraphicFramePr>
          <p:xfrm>
            <a:off x="319" y="1273"/>
            <a:ext cx="24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35" name="Equation" r:id="rId5" imgW="152280" imgH="177480" progId="Equation.DSMT4">
                    <p:embed/>
                  </p:oleObj>
                </mc:Choice>
                <mc:Fallback>
                  <p:oleObj name="Equation" r:id="rId5" imgW="152280" imgH="177480" progId="Equation.DSMT4">
                    <p:embed/>
                    <p:pic>
                      <p:nvPicPr>
                        <p:cNvPr id="1031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" y="1273"/>
                          <a:ext cx="24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15">
              <a:extLst>
                <a:ext uri="{FF2B5EF4-FFF2-40B4-BE49-F238E27FC236}">
                  <a16:creationId xmlns:a16="http://schemas.microsoft.com/office/drawing/2014/main" id="{7A4B77CE-FB1F-4FA2-A939-00B1DEA161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" y="1247"/>
              <a:ext cx="15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地面参考系</a:t>
              </a:r>
            </a:p>
          </p:txBody>
        </p:sp>
      </p:grpSp>
      <p:grpSp>
        <p:nvGrpSpPr>
          <p:cNvPr id="10" name="Group 3">
            <a:extLst>
              <a:ext uri="{FF2B5EF4-FFF2-40B4-BE49-F238E27FC236}">
                <a16:creationId xmlns:a16="http://schemas.microsoft.com/office/drawing/2014/main" id="{F4059B4F-82C7-4FB7-AD18-7CC79F5797C0}"/>
              </a:ext>
            </a:extLst>
          </p:cNvPr>
          <p:cNvGrpSpPr>
            <a:grpSpLocks/>
          </p:cNvGrpSpPr>
          <p:nvPr/>
        </p:nvGrpSpPr>
        <p:grpSpPr bwMode="auto">
          <a:xfrm>
            <a:off x="336782" y="877231"/>
            <a:ext cx="6230938" cy="544615"/>
            <a:chOff x="144" y="2400"/>
            <a:chExt cx="3925" cy="391"/>
          </a:xfrm>
        </p:grpSpPr>
        <p:sp>
          <p:nvSpPr>
            <p:cNvPr id="11" name="Text Box 4">
              <a:extLst>
                <a:ext uri="{FF2B5EF4-FFF2-40B4-BE49-F238E27FC236}">
                  <a16:creationId xmlns:a16="http://schemas.microsoft.com/office/drawing/2014/main" id="{5853B55F-8B69-4381-987F-58E705AD1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400"/>
              <a:ext cx="144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在火车上，</a:t>
              </a:r>
            </a:p>
          </p:txBody>
        </p:sp>
        <p:graphicFrame>
          <p:nvGraphicFramePr>
            <p:cNvPr id="12" name="Object 5">
              <a:extLst>
                <a:ext uri="{FF2B5EF4-FFF2-40B4-BE49-F238E27FC236}">
                  <a16:creationId xmlns:a16="http://schemas.microsoft.com/office/drawing/2014/main" id="{8E2ECE27-BDE8-4CBB-863D-3C9E5F3F7B5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6286133"/>
                </p:ext>
              </p:extLst>
            </p:nvPr>
          </p:nvGraphicFramePr>
          <p:xfrm>
            <a:off x="1212" y="2441"/>
            <a:ext cx="653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36" name="Equation" r:id="rId7" imgW="431640" imgH="203040" progId="Equation.DSMT4">
                    <p:embed/>
                  </p:oleObj>
                </mc:Choice>
                <mc:Fallback>
                  <p:oleObj name="Equation" r:id="rId7" imgW="431640" imgH="203040" progId="Equation.DSMT4">
                    <p:embed/>
                    <p:pic>
                      <p:nvPicPr>
                        <p:cNvPr id="2063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2" y="2441"/>
                          <a:ext cx="653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6">
              <a:extLst>
                <a:ext uri="{FF2B5EF4-FFF2-40B4-BE49-F238E27FC236}">
                  <a16:creationId xmlns:a16="http://schemas.microsoft.com/office/drawing/2014/main" id="{F995F38D-71D0-412F-B025-FECA7D5DE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408"/>
              <a:ext cx="2245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分别放置信号接收器</a:t>
              </a:r>
            </a:p>
          </p:txBody>
        </p:sp>
      </p:grpSp>
      <p:grpSp>
        <p:nvGrpSpPr>
          <p:cNvPr id="14" name="Group 7">
            <a:extLst>
              <a:ext uri="{FF2B5EF4-FFF2-40B4-BE49-F238E27FC236}">
                <a16:creationId xmlns:a16="http://schemas.microsoft.com/office/drawing/2014/main" id="{0FF37976-B31C-40E4-A627-795F770402F1}"/>
              </a:ext>
            </a:extLst>
          </p:cNvPr>
          <p:cNvGrpSpPr>
            <a:grpSpLocks/>
          </p:cNvGrpSpPr>
          <p:nvPr/>
        </p:nvGrpSpPr>
        <p:grpSpPr bwMode="auto">
          <a:xfrm>
            <a:off x="478150" y="2050726"/>
            <a:ext cx="4307601" cy="523875"/>
            <a:chOff x="232" y="3487"/>
            <a:chExt cx="2178" cy="330"/>
          </a:xfrm>
        </p:grpSpPr>
        <p:graphicFrame>
          <p:nvGraphicFramePr>
            <p:cNvPr id="15" name="Object 8">
              <a:extLst>
                <a:ext uri="{FF2B5EF4-FFF2-40B4-BE49-F238E27FC236}">
                  <a16:creationId xmlns:a16="http://schemas.microsoft.com/office/drawing/2014/main" id="{9B677046-C662-4DD8-9BB7-1A2A6AE9E3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2838884"/>
                </p:ext>
              </p:extLst>
            </p:nvPr>
          </p:nvGraphicFramePr>
          <p:xfrm>
            <a:off x="1066" y="3523"/>
            <a:ext cx="293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37" name="Equation" r:id="rId9" imgW="241200" imgH="164880" progId="Equation.DSMT4">
                    <p:embed/>
                  </p:oleObj>
                </mc:Choice>
                <mc:Fallback>
                  <p:oleObj name="Equation" r:id="rId9" imgW="241200" imgH="164880" progId="Equation.DSMT4">
                    <p:embed/>
                    <p:pic>
                      <p:nvPicPr>
                        <p:cNvPr id="2061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3523"/>
                          <a:ext cx="293" cy="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9">
              <a:extLst>
                <a:ext uri="{FF2B5EF4-FFF2-40B4-BE49-F238E27FC236}">
                  <a16:creationId xmlns:a16="http://schemas.microsoft.com/office/drawing/2014/main" id="{69F05AE2-A91F-4A78-8D3E-50A18C3F88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2049090"/>
                </p:ext>
              </p:extLst>
            </p:nvPr>
          </p:nvGraphicFramePr>
          <p:xfrm>
            <a:off x="232" y="3511"/>
            <a:ext cx="739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38" name="Equation" r:id="rId11" imgW="609480" imgH="203040" progId="Equation.DSMT4">
                    <p:embed/>
                  </p:oleObj>
                </mc:Choice>
                <mc:Fallback>
                  <p:oleObj name="Equation" r:id="rId11" imgW="609480" imgH="203040" progId="Equation.DSMT4">
                    <p:embed/>
                    <p:pic>
                      <p:nvPicPr>
                        <p:cNvPr id="2062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" y="3511"/>
                          <a:ext cx="739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26EEA4EB-9802-4FB9-9CEF-126F23E84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4" y="3487"/>
              <a:ext cx="11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发一光信号</a:t>
              </a:r>
            </a:p>
          </p:txBody>
        </p:sp>
      </p:grpSp>
      <p:grpSp>
        <p:nvGrpSpPr>
          <p:cNvPr id="18" name="Group 11">
            <a:extLst>
              <a:ext uri="{FF2B5EF4-FFF2-40B4-BE49-F238E27FC236}">
                <a16:creationId xmlns:a16="http://schemas.microsoft.com/office/drawing/2014/main" id="{C17395C7-947A-47D9-9AF8-A74283450BEE}"/>
              </a:ext>
            </a:extLst>
          </p:cNvPr>
          <p:cNvGrpSpPr>
            <a:grpSpLocks/>
          </p:cNvGrpSpPr>
          <p:nvPr/>
        </p:nvGrpSpPr>
        <p:grpSpPr bwMode="auto">
          <a:xfrm>
            <a:off x="336782" y="1451067"/>
            <a:ext cx="4794251" cy="539334"/>
            <a:chOff x="1488" y="2928"/>
            <a:chExt cx="3020" cy="390"/>
          </a:xfrm>
        </p:grpSpPr>
        <p:sp>
          <p:nvSpPr>
            <p:cNvPr id="19" name="Text Box 12">
              <a:extLst>
                <a:ext uri="{FF2B5EF4-FFF2-40B4-BE49-F238E27FC236}">
                  <a16:creationId xmlns:a16="http://schemas.microsoft.com/office/drawing/2014/main" id="{44C74870-4DBB-42BC-A55F-5327F2FF7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928"/>
              <a:ext cx="76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中点</a:t>
              </a:r>
            </a:p>
          </p:txBody>
        </p:sp>
        <p:sp>
          <p:nvSpPr>
            <p:cNvPr id="20" name="Text Box 13">
              <a:extLst>
                <a:ext uri="{FF2B5EF4-FFF2-40B4-BE49-F238E27FC236}">
                  <a16:creationId xmlns:a16="http://schemas.microsoft.com/office/drawing/2014/main" id="{4CBEE0C5-77FA-4C09-8A26-5B258B931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2940"/>
              <a:ext cx="2160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放置光信号发生器</a:t>
              </a:r>
            </a:p>
          </p:txBody>
        </p:sp>
        <p:graphicFrame>
          <p:nvGraphicFramePr>
            <p:cNvPr id="21" name="Object 14">
              <a:extLst>
                <a:ext uri="{FF2B5EF4-FFF2-40B4-BE49-F238E27FC236}">
                  <a16:creationId xmlns:a16="http://schemas.microsoft.com/office/drawing/2014/main" id="{F2EEA5A7-8C87-47D1-86DC-3D0B502C681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4273009"/>
                </p:ext>
              </p:extLst>
            </p:nvPr>
          </p:nvGraphicFramePr>
          <p:xfrm>
            <a:off x="2037" y="2979"/>
            <a:ext cx="365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39" name="Equation" r:id="rId13" imgW="241200" imgH="164880" progId="Equation.DSMT4">
                    <p:embed/>
                  </p:oleObj>
                </mc:Choice>
                <mc:Fallback>
                  <p:oleObj name="Equation" r:id="rId13" imgW="241200" imgH="164880" progId="Equation.DSMT4">
                    <p:embed/>
                    <p:pic>
                      <p:nvPicPr>
                        <p:cNvPr id="206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7" y="2979"/>
                          <a:ext cx="365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521DFA91-9A60-423D-B59E-1E184C249121}"/>
              </a:ext>
            </a:extLst>
          </p:cNvPr>
          <p:cNvGrpSpPr/>
          <p:nvPr/>
        </p:nvGrpSpPr>
        <p:grpSpPr>
          <a:xfrm>
            <a:off x="339163" y="2614184"/>
            <a:ext cx="8078788" cy="544951"/>
            <a:chOff x="381000" y="4970569"/>
            <a:chExt cx="8078788" cy="544951"/>
          </a:xfrm>
        </p:grpSpPr>
        <p:grpSp>
          <p:nvGrpSpPr>
            <p:cNvPr id="23" name="Group 39">
              <a:extLst>
                <a:ext uri="{FF2B5EF4-FFF2-40B4-BE49-F238E27FC236}">
                  <a16:creationId xmlns:a16="http://schemas.microsoft.com/office/drawing/2014/main" id="{20A8C5DF-3C9A-4DAC-92E4-9075FE56A2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0" y="4970569"/>
              <a:ext cx="4117975" cy="544513"/>
              <a:chOff x="0" y="2064"/>
              <a:chExt cx="2594" cy="343"/>
            </a:xfrm>
          </p:grpSpPr>
          <p:sp>
            <p:nvSpPr>
              <p:cNvPr id="24" name="Text Box 40">
                <a:extLst>
                  <a:ext uri="{FF2B5EF4-FFF2-40B4-BE49-F238E27FC236}">
                    <a16:creationId xmlns:a16="http://schemas.microsoft.com/office/drawing/2014/main" id="{6CC6899F-2D10-4464-A900-861B92F10B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064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事件</a:t>
                </a:r>
                <a:r>
                  <a:rPr kumimoji="1" lang="en-US" altLang="zh-CN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</a:t>
                </a: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：</a:t>
                </a:r>
              </a:p>
            </p:txBody>
          </p:sp>
          <p:sp>
            <p:nvSpPr>
              <p:cNvPr id="25" name="Text Box 41">
                <a:extLst>
                  <a:ext uri="{FF2B5EF4-FFF2-40B4-BE49-F238E27FC236}">
                    <a16:creationId xmlns:a16="http://schemas.microsoft.com/office/drawing/2014/main" id="{B7DEBBE9-07B9-4F60-962E-4C50B427CC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6" y="2080"/>
                <a:ext cx="14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接收到闪光，</a:t>
                </a:r>
              </a:p>
            </p:txBody>
          </p:sp>
          <p:graphicFrame>
            <p:nvGraphicFramePr>
              <p:cNvPr id="26" name="Object 42">
                <a:extLst>
                  <a:ext uri="{FF2B5EF4-FFF2-40B4-BE49-F238E27FC236}">
                    <a16:creationId xmlns:a16="http://schemas.microsoft.com/office/drawing/2014/main" id="{06757F5B-ED1F-4B0E-B2C0-8BA88BB25D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60705742"/>
                  </p:ext>
                </p:extLst>
              </p:nvPr>
            </p:nvGraphicFramePr>
            <p:xfrm>
              <a:off x="829" y="2102"/>
              <a:ext cx="288" cy="2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140" name="Equation" r:id="rId15" imgW="190440" imgH="164880" progId="Equation.DSMT4">
                      <p:embed/>
                    </p:oleObj>
                  </mc:Choice>
                  <mc:Fallback>
                    <p:oleObj name="Equation" r:id="rId15" imgW="190440" imgH="164880" progId="Equation.DSMT4">
                      <p:embed/>
                      <p:pic>
                        <p:nvPicPr>
                          <p:cNvPr id="2053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9" y="2102"/>
                            <a:ext cx="288" cy="2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7" name="Group 43">
              <a:extLst>
                <a:ext uri="{FF2B5EF4-FFF2-40B4-BE49-F238E27FC236}">
                  <a16:creationId xmlns:a16="http://schemas.microsoft.com/office/drawing/2014/main" id="{CBCEECDC-AF4F-43C6-84BD-1BE8B6F1D0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6875" y="4971006"/>
              <a:ext cx="4252913" cy="544514"/>
              <a:chOff x="-160" y="2678"/>
              <a:chExt cx="2679" cy="343"/>
            </a:xfrm>
          </p:grpSpPr>
          <p:sp>
            <p:nvSpPr>
              <p:cNvPr id="28" name="Text Box 44">
                <a:extLst>
                  <a:ext uri="{FF2B5EF4-FFF2-40B4-BE49-F238E27FC236}">
                    <a16:creationId xmlns:a16="http://schemas.microsoft.com/office/drawing/2014/main" id="{6D863D57-3F5C-42A5-84DB-E4FB5AEC8C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60" y="2694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事件</a:t>
                </a:r>
                <a:r>
                  <a:rPr kumimoji="1" lang="en-US" altLang="zh-CN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</a:t>
                </a: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：</a:t>
                </a:r>
              </a:p>
            </p:txBody>
          </p:sp>
          <p:sp>
            <p:nvSpPr>
              <p:cNvPr id="29" name="Text Box 45">
                <a:extLst>
                  <a:ext uri="{FF2B5EF4-FFF2-40B4-BE49-F238E27FC236}">
                    <a16:creationId xmlns:a16="http://schemas.microsoft.com/office/drawing/2014/main" id="{E7404E12-9C8B-4704-98CF-EB933A0188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5" y="2678"/>
                <a:ext cx="15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接收到闪光</a:t>
                </a:r>
              </a:p>
            </p:txBody>
          </p:sp>
          <p:graphicFrame>
            <p:nvGraphicFramePr>
              <p:cNvPr id="30" name="Object 46">
                <a:extLst>
                  <a:ext uri="{FF2B5EF4-FFF2-40B4-BE49-F238E27FC236}">
                    <a16:creationId xmlns:a16="http://schemas.microsoft.com/office/drawing/2014/main" id="{BFCE7D0E-79D7-4465-AE8B-F1185BDA4BA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5700394"/>
                  </p:ext>
                </p:extLst>
              </p:nvPr>
            </p:nvGraphicFramePr>
            <p:xfrm>
              <a:off x="643" y="2716"/>
              <a:ext cx="288" cy="2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141" name="Equation" r:id="rId17" imgW="190440" imgH="164880" progId="Equation.DSMT4">
                      <p:embed/>
                    </p:oleObj>
                  </mc:Choice>
                  <mc:Fallback>
                    <p:oleObj name="Equation" r:id="rId17" imgW="190440" imgH="164880" progId="Equation.DSMT4">
                      <p:embed/>
                      <p:pic>
                        <p:nvPicPr>
                          <p:cNvPr id="2052" name="Object 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3" y="2716"/>
                            <a:ext cx="288" cy="2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1" name="Text Box 47">
            <a:extLst>
              <a:ext uri="{FF2B5EF4-FFF2-40B4-BE49-F238E27FC236}">
                <a16:creationId xmlns:a16="http://schemas.microsoft.com/office/drawing/2014/main" id="{D3A94585-A651-4352-8467-4774B6107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81" y="3215485"/>
            <a:ext cx="83021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研究的问题： 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系、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系中两事件发生是同时的么？</a:t>
            </a: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9102F9B9-2BBB-41CE-88BC-7E6391DDD2F1}"/>
              </a:ext>
            </a:extLst>
          </p:cNvPr>
          <p:cNvGrpSpPr/>
          <p:nvPr/>
        </p:nvGrpSpPr>
        <p:grpSpPr>
          <a:xfrm>
            <a:off x="1555982" y="4045966"/>
            <a:ext cx="4746625" cy="2434710"/>
            <a:chOff x="1555982" y="4045966"/>
            <a:chExt cx="4746625" cy="2434710"/>
          </a:xfrm>
        </p:grpSpPr>
        <p:sp>
          <p:nvSpPr>
            <p:cNvPr id="43" name="Line 16">
              <a:extLst>
                <a:ext uri="{FF2B5EF4-FFF2-40B4-BE49-F238E27FC236}">
                  <a16:creationId xmlns:a16="http://schemas.microsoft.com/office/drawing/2014/main" id="{D2ADE4BC-F440-4E80-8A09-A7B6701C0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1607" y="6480676"/>
              <a:ext cx="4191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19">
              <a:extLst>
                <a:ext uri="{FF2B5EF4-FFF2-40B4-BE49-F238E27FC236}">
                  <a16:creationId xmlns:a16="http://schemas.microsoft.com/office/drawing/2014/main" id="{E515515E-FF10-452D-A32E-86F79CC97D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1607" y="4099941"/>
              <a:ext cx="0" cy="238073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" name="Object 24">
              <a:extLst>
                <a:ext uri="{FF2B5EF4-FFF2-40B4-BE49-F238E27FC236}">
                  <a16:creationId xmlns:a16="http://schemas.microsoft.com/office/drawing/2014/main" id="{E274D539-14EF-48C2-8915-3CD2C773FC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9116661"/>
                </p:ext>
              </p:extLst>
            </p:nvPr>
          </p:nvGraphicFramePr>
          <p:xfrm>
            <a:off x="1555982" y="4045966"/>
            <a:ext cx="365125" cy="4259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42" name="Equation" r:id="rId19" imgW="152280" imgH="177480" progId="Equation.DSMT4">
                    <p:embed/>
                  </p:oleObj>
                </mc:Choice>
                <mc:Fallback>
                  <p:oleObj name="Equation" r:id="rId19" imgW="152280" imgH="177480" progId="Equation.DSMT4">
                    <p:embed/>
                    <p:pic>
                      <p:nvPicPr>
                        <p:cNvPr id="2054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5982" y="4045966"/>
                          <a:ext cx="365125" cy="4259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729FE7D1-E8E2-443C-955C-F36D5285193B}"/>
              </a:ext>
            </a:extLst>
          </p:cNvPr>
          <p:cNvGrpSpPr/>
          <p:nvPr/>
        </p:nvGrpSpPr>
        <p:grpSpPr>
          <a:xfrm>
            <a:off x="3997557" y="4508400"/>
            <a:ext cx="2466975" cy="669582"/>
            <a:chOff x="3997557" y="4508400"/>
            <a:chExt cx="2466975" cy="669582"/>
          </a:xfrm>
        </p:grpSpPr>
        <p:grpSp>
          <p:nvGrpSpPr>
            <p:cNvPr id="54" name="Group 29">
              <a:extLst>
                <a:ext uri="{FF2B5EF4-FFF2-40B4-BE49-F238E27FC236}">
                  <a16:creationId xmlns:a16="http://schemas.microsoft.com/office/drawing/2014/main" id="{0CD58B63-30C7-4A41-8394-8D1771CAD3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7557" y="4508400"/>
              <a:ext cx="457200" cy="663747"/>
              <a:chOff x="3924" y="424"/>
              <a:chExt cx="288" cy="455"/>
            </a:xfrm>
          </p:grpSpPr>
          <p:sp>
            <p:nvSpPr>
              <p:cNvPr id="61" name="Oval 30">
                <a:extLst>
                  <a:ext uri="{FF2B5EF4-FFF2-40B4-BE49-F238E27FC236}">
                    <a16:creationId xmlns:a16="http://schemas.microsoft.com/office/drawing/2014/main" id="{DC081AB9-43D2-4883-8EAB-88D3F2392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831"/>
                <a:ext cx="48" cy="48"/>
              </a:xfrm>
              <a:prstGeom prst="ellipse">
                <a:avLst/>
              </a:prstGeom>
              <a:solidFill>
                <a:srgbClr val="FF0033"/>
              </a:solidFill>
              <a:ln w="12699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62" name="Object 31">
                <a:extLst>
                  <a:ext uri="{FF2B5EF4-FFF2-40B4-BE49-F238E27FC236}">
                    <a16:creationId xmlns:a16="http://schemas.microsoft.com/office/drawing/2014/main" id="{AC8C9B9C-D880-437A-88B9-66708CF7483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03731528"/>
                  </p:ext>
                </p:extLst>
              </p:nvPr>
            </p:nvGraphicFramePr>
            <p:xfrm>
              <a:off x="3924" y="424"/>
              <a:ext cx="288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143" name="Equation" r:id="rId21" imgW="190440" imgH="164880" progId="Equation.DSMT4">
                      <p:embed/>
                    </p:oleObj>
                  </mc:Choice>
                  <mc:Fallback>
                    <p:oleObj name="Equation" r:id="rId21" imgW="190440" imgH="164880" progId="Equation.DSMT4">
                      <p:embed/>
                      <p:pic>
                        <p:nvPicPr>
                          <p:cNvPr id="2058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4" y="424"/>
                            <a:ext cx="288" cy="2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5" name="Group 32">
              <a:extLst>
                <a:ext uri="{FF2B5EF4-FFF2-40B4-BE49-F238E27FC236}">
                  <a16:creationId xmlns:a16="http://schemas.microsoft.com/office/drawing/2014/main" id="{1A9440EF-0AD1-40F5-AF59-CB4A24CCB0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07332" y="4522988"/>
              <a:ext cx="457200" cy="654994"/>
              <a:chOff x="5190" y="434"/>
              <a:chExt cx="288" cy="449"/>
            </a:xfrm>
          </p:grpSpPr>
          <p:sp>
            <p:nvSpPr>
              <p:cNvPr id="59" name="Oval 33">
                <a:extLst>
                  <a:ext uri="{FF2B5EF4-FFF2-40B4-BE49-F238E27FC236}">
                    <a16:creationId xmlns:a16="http://schemas.microsoft.com/office/drawing/2014/main" id="{372704AE-7631-4B04-8E91-3EEDE438A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9" y="835"/>
                <a:ext cx="48" cy="48"/>
              </a:xfrm>
              <a:prstGeom prst="ellipse">
                <a:avLst/>
              </a:prstGeom>
              <a:solidFill>
                <a:srgbClr val="FF0033"/>
              </a:solidFill>
              <a:ln w="12699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60" name="Object 34">
                <a:extLst>
                  <a:ext uri="{FF2B5EF4-FFF2-40B4-BE49-F238E27FC236}">
                    <a16:creationId xmlns:a16="http://schemas.microsoft.com/office/drawing/2014/main" id="{6EB4B1BA-9F42-4B51-9B55-A74D0DDEFEC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31719600"/>
                  </p:ext>
                </p:extLst>
              </p:nvPr>
            </p:nvGraphicFramePr>
            <p:xfrm>
              <a:off x="5190" y="434"/>
              <a:ext cx="288" cy="2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144" name="Equation" r:id="rId23" imgW="190440" imgH="164880" progId="Equation.DSMT4">
                      <p:embed/>
                    </p:oleObj>
                  </mc:Choice>
                  <mc:Fallback>
                    <p:oleObj name="Equation" r:id="rId23" imgW="190440" imgH="164880" progId="Equation.DSMT4">
                      <p:embed/>
                      <p:pic>
                        <p:nvPicPr>
                          <p:cNvPr id="205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0" y="434"/>
                            <a:ext cx="288" cy="2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16E9FACB-A403-4A09-B1D3-68648C7D4ABE}"/>
              </a:ext>
            </a:extLst>
          </p:cNvPr>
          <p:cNvGrpSpPr/>
          <p:nvPr/>
        </p:nvGrpSpPr>
        <p:grpSpPr>
          <a:xfrm>
            <a:off x="2417995" y="3783385"/>
            <a:ext cx="5191125" cy="2166294"/>
            <a:chOff x="2417995" y="3783385"/>
            <a:chExt cx="5191125" cy="2166294"/>
          </a:xfrm>
        </p:grpSpPr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92B7E301-A96E-401C-9E11-1C076AC8AB75}"/>
                </a:ext>
              </a:extLst>
            </p:cNvPr>
            <p:cNvGrpSpPr/>
            <p:nvPr/>
          </p:nvGrpSpPr>
          <p:grpSpPr>
            <a:xfrm>
              <a:off x="2417995" y="3783385"/>
              <a:ext cx="5191125" cy="2166294"/>
              <a:chOff x="2417995" y="3783385"/>
              <a:chExt cx="5191125" cy="2166294"/>
            </a:xfrm>
          </p:grpSpPr>
          <p:sp>
            <p:nvSpPr>
              <p:cNvPr id="44" name="Line 17">
                <a:extLst>
                  <a:ext uri="{FF2B5EF4-FFF2-40B4-BE49-F238E27FC236}">
                    <a16:creationId xmlns:a16="http://schemas.microsoft.com/office/drawing/2014/main" id="{BB5DC137-8AF4-4A5A-B737-2024EAAF0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2807" y="5942385"/>
                <a:ext cx="4786313" cy="7294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" name="Line 18">
                <a:extLst>
                  <a:ext uri="{FF2B5EF4-FFF2-40B4-BE49-F238E27FC236}">
                    <a16:creationId xmlns:a16="http://schemas.microsoft.com/office/drawing/2014/main" id="{D75DC51F-DEAA-49C7-AB4E-F502FBF07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2807" y="3956980"/>
                <a:ext cx="0" cy="1985405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2" name="Object 25">
                <a:extLst>
                  <a:ext uri="{FF2B5EF4-FFF2-40B4-BE49-F238E27FC236}">
                    <a16:creationId xmlns:a16="http://schemas.microsoft.com/office/drawing/2014/main" id="{8D939F0E-5CD7-40AF-9F18-BA3ACBA30C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88063720"/>
                  </p:ext>
                </p:extLst>
              </p:nvPr>
            </p:nvGraphicFramePr>
            <p:xfrm>
              <a:off x="2417995" y="3783385"/>
              <a:ext cx="457200" cy="4259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145" name="Equation" r:id="rId25" imgW="190440" imgH="177480" progId="Equation.DSMT4">
                      <p:embed/>
                    </p:oleObj>
                  </mc:Choice>
                  <mc:Fallback>
                    <p:oleObj name="Equation" r:id="rId25" imgW="190440" imgH="177480" progId="Equation.DSMT4">
                      <p:embed/>
                      <p:pic>
                        <p:nvPicPr>
                          <p:cNvPr id="2055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17995" y="3783385"/>
                            <a:ext cx="457200" cy="4259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6" name="Group 35">
              <a:extLst>
                <a:ext uri="{FF2B5EF4-FFF2-40B4-BE49-F238E27FC236}">
                  <a16:creationId xmlns:a16="http://schemas.microsoft.com/office/drawing/2014/main" id="{B7A2C0BB-BA5D-4D0E-AA66-5B1A06E784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8907" y="3996367"/>
              <a:ext cx="1177925" cy="427424"/>
              <a:chOff x="3528" y="73"/>
              <a:chExt cx="742" cy="293"/>
            </a:xfrm>
          </p:grpSpPr>
          <p:sp>
            <p:nvSpPr>
              <p:cNvPr id="57" name="Line 36">
                <a:extLst>
                  <a:ext uri="{FF2B5EF4-FFF2-40B4-BE49-F238E27FC236}">
                    <a16:creationId xmlns:a16="http://schemas.microsoft.com/office/drawing/2014/main" id="{49CAC2A6-8E14-4323-8A94-4E9307326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28" y="208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graphicFrame>
            <p:nvGraphicFramePr>
              <p:cNvPr id="58" name="Object 37">
                <a:extLst>
                  <a:ext uri="{FF2B5EF4-FFF2-40B4-BE49-F238E27FC236}">
                    <a16:creationId xmlns:a16="http://schemas.microsoft.com/office/drawing/2014/main" id="{0E165C6F-DDB1-44E9-8099-B0E28BD804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3504424"/>
                  </p:ext>
                </p:extLst>
              </p:nvPr>
            </p:nvGraphicFramePr>
            <p:xfrm>
              <a:off x="4059" y="73"/>
              <a:ext cx="211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146" name="Equation" r:id="rId27" imgW="139680" imgH="177480" progId="Equation.DSMT4">
                      <p:embed/>
                    </p:oleObj>
                  </mc:Choice>
                  <mc:Fallback>
                    <p:oleObj name="Equation" r:id="rId27" imgW="139680" imgH="177480" progId="Equation.DSMT4">
                      <p:embed/>
                      <p:pic>
                        <p:nvPicPr>
                          <p:cNvPr id="2056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9" y="73"/>
                            <a:ext cx="211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6" name="矩形: 圆角 65">
              <a:extLst>
                <a:ext uri="{FF2B5EF4-FFF2-40B4-BE49-F238E27FC236}">
                  <a16:creationId xmlns:a16="http://schemas.microsoft.com/office/drawing/2014/main" id="{3963E59C-5BDE-4C39-B6F2-FC6C48C57CCC}"/>
                </a:ext>
              </a:extLst>
            </p:cNvPr>
            <p:cNvSpPr/>
            <p:nvPr/>
          </p:nvSpPr>
          <p:spPr>
            <a:xfrm>
              <a:off x="3243169" y="4394027"/>
              <a:ext cx="4015120" cy="1249470"/>
            </a:xfrm>
            <a:prstGeom prst="roundRect">
              <a:avLst/>
            </a:prstGeom>
            <a:noFill/>
            <a:ln w="381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4CF12342-92F8-41CD-83A5-F3E58F56F88A}"/>
                </a:ext>
              </a:extLst>
            </p:cNvPr>
            <p:cNvSpPr/>
            <p:nvPr/>
          </p:nvSpPr>
          <p:spPr>
            <a:xfrm>
              <a:off x="3668472" y="5373497"/>
              <a:ext cx="540000" cy="5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>
              <a:extLst>
                <a:ext uri="{FF2B5EF4-FFF2-40B4-BE49-F238E27FC236}">
                  <a16:creationId xmlns:a16="http://schemas.microsoft.com/office/drawing/2014/main" id="{F0137466-02EE-4913-8E4F-C1EAAD12994D}"/>
                </a:ext>
              </a:extLst>
            </p:cNvPr>
            <p:cNvSpPr/>
            <p:nvPr/>
          </p:nvSpPr>
          <p:spPr>
            <a:xfrm>
              <a:off x="6304377" y="5370417"/>
              <a:ext cx="540000" cy="5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2B7E9538-6B16-44AA-87C8-1048BA0B2909}"/>
              </a:ext>
            </a:extLst>
          </p:cNvPr>
          <p:cNvGrpSpPr/>
          <p:nvPr/>
        </p:nvGrpSpPr>
        <p:grpSpPr>
          <a:xfrm>
            <a:off x="4951645" y="4517153"/>
            <a:ext cx="579438" cy="661439"/>
            <a:chOff x="4951645" y="4517153"/>
            <a:chExt cx="579438" cy="661439"/>
          </a:xfrm>
        </p:grpSpPr>
        <p:graphicFrame>
          <p:nvGraphicFramePr>
            <p:cNvPr id="63" name="Object 27">
              <a:extLst>
                <a:ext uri="{FF2B5EF4-FFF2-40B4-BE49-F238E27FC236}">
                  <a16:creationId xmlns:a16="http://schemas.microsoft.com/office/drawing/2014/main" id="{42CDFBD5-4CFA-4C63-AAD1-0E85E90E6FC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8820895"/>
                </p:ext>
              </p:extLst>
            </p:nvPr>
          </p:nvGraphicFramePr>
          <p:xfrm>
            <a:off x="4951645" y="4517153"/>
            <a:ext cx="579438" cy="395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47" name="Equation" r:id="rId29" imgW="241200" imgH="164880" progId="Equation.DSMT4">
                    <p:embed/>
                  </p:oleObj>
                </mc:Choice>
                <mc:Fallback>
                  <p:oleObj name="Equation" r:id="rId29" imgW="241200" imgH="164880" progId="Equation.DSMT4">
                    <p:embed/>
                    <p:pic>
                      <p:nvPicPr>
                        <p:cNvPr id="2059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645" y="4517153"/>
                          <a:ext cx="579438" cy="395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Oval 33">
              <a:extLst>
                <a:ext uri="{FF2B5EF4-FFF2-40B4-BE49-F238E27FC236}">
                  <a16:creationId xmlns:a16="http://schemas.microsoft.com/office/drawing/2014/main" id="{98DA3940-1AB3-47A0-82E1-C811D15C5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764" y="5108570"/>
              <a:ext cx="76200" cy="70022"/>
            </a:xfrm>
            <a:prstGeom prst="ellipse">
              <a:avLst/>
            </a:prstGeom>
            <a:solidFill>
              <a:srgbClr val="FF0033"/>
            </a:solidFill>
            <a:ln w="12699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5" name="太阳形 74">
            <a:extLst>
              <a:ext uri="{FF2B5EF4-FFF2-40B4-BE49-F238E27FC236}">
                <a16:creationId xmlns:a16="http://schemas.microsoft.com/office/drawing/2014/main" id="{583F04F6-FD33-40B5-A5FD-F661C93F7E27}"/>
              </a:ext>
            </a:extLst>
          </p:cNvPr>
          <p:cNvSpPr>
            <a:spLocks noChangeAspect="1"/>
          </p:cNvSpPr>
          <p:nvPr/>
        </p:nvSpPr>
        <p:spPr>
          <a:xfrm>
            <a:off x="4949855" y="4931635"/>
            <a:ext cx="457200" cy="457200"/>
          </a:xfrm>
          <a:prstGeom prst="sun">
            <a:avLst/>
          </a:prstGeom>
          <a:solidFill>
            <a:srgbClr val="FFFF00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1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4" name="Group 10">
            <a:extLst>
              <a:ext uri="{FF2B5EF4-FFF2-40B4-BE49-F238E27FC236}">
                <a16:creationId xmlns:a16="http://schemas.microsoft.com/office/drawing/2014/main" id="{AC3AC546-D881-4437-A179-35C65871450B}"/>
              </a:ext>
            </a:extLst>
          </p:cNvPr>
          <p:cNvGrpSpPr>
            <a:grpSpLocks/>
          </p:cNvGrpSpPr>
          <p:nvPr/>
        </p:nvGrpSpPr>
        <p:grpSpPr bwMode="auto">
          <a:xfrm>
            <a:off x="498660" y="352295"/>
            <a:ext cx="2744788" cy="523875"/>
            <a:chOff x="348" y="336"/>
            <a:chExt cx="1729" cy="330"/>
          </a:xfrm>
        </p:grpSpPr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AC07CC7B-0909-48CB-BB43-498E9EC68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6"/>
              <a:ext cx="150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9900CC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参考系中：</a:t>
              </a:r>
            </a:p>
          </p:txBody>
        </p:sp>
        <p:graphicFrame>
          <p:nvGraphicFramePr>
            <p:cNvPr id="6" name="Object 12">
              <a:extLst>
                <a:ext uri="{FF2B5EF4-FFF2-40B4-BE49-F238E27FC236}">
                  <a16:creationId xmlns:a16="http://schemas.microsoft.com/office/drawing/2014/main" id="{18387B35-9EF0-4267-A9C7-2DB2A0C19A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2215240"/>
                </p:ext>
              </p:extLst>
            </p:nvPr>
          </p:nvGraphicFramePr>
          <p:xfrm>
            <a:off x="348" y="361"/>
            <a:ext cx="30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4" name="Equation" r:id="rId3" imgW="190440" imgH="177480" progId="Equation.DSMT4">
                    <p:embed/>
                  </p:oleObj>
                </mc:Choice>
                <mc:Fallback>
                  <p:oleObj name="Equation" r:id="rId3" imgW="190440" imgH="177480" progId="Equation.DSMT4">
                    <p:embed/>
                    <p:pic>
                      <p:nvPicPr>
                        <p:cNvPr id="6" name="Object 12">
                          <a:extLst>
                            <a:ext uri="{FF2B5EF4-FFF2-40B4-BE49-F238E27FC236}">
                              <a16:creationId xmlns:a16="http://schemas.microsoft.com/office/drawing/2014/main" id="{FBCBBBEC-21A3-4665-9B3C-CDCEC19327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" y="361"/>
                          <a:ext cx="30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3">
            <a:extLst>
              <a:ext uri="{FF2B5EF4-FFF2-40B4-BE49-F238E27FC236}">
                <a16:creationId xmlns:a16="http://schemas.microsoft.com/office/drawing/2014/main" id="{4D74B344-2BC4-45B9-B046-2857B48BFD89}"/>
              </a:ext>
            </a:extLst>
          </p:cNvPr>
          <p:cNvGrpSpPr>
            <a:grpSpLocks/>
          </p:cNvGrpSpPr>
          <p:nvPr/>
        </p:nvGrpSpPr>
        <p:grpSpPr bwMode="auto">
          <a:xfrm>
            <a:off x="1641475" y="1129496"/>
            <a:ext cx="2255838" cy="523875"/>
            <a:chOff x="1130" y="3019"/>
            <a:chExt cx="1421" cy="330"/>
          </a:xfrm>
        </p:grpSpPr>
        <p:graphicFrame>
          <p:nvGraphicFramePr>
            <p:cNvPr id="31" name="Object 4">
              <a:extLst>
                <a:ext uri="{FF2B5EF4-FFF2-40B4-BE49-F238E27FC236}">
                  <a16:creationId xmlns:a16="http://schemas.microsoft.com/office/drawing/2014/main" id="{7C9C15D9-11B9-419E-B897-730137F7360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7594610"/>
                </p:ext>
              </p:extLst>
            </p:nvPr>
          </p:nvGraphicFramePr>
          <p:xfrm>
            <a:off x="1130" y="3055"/>
            <a:ext cx="365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5" name="Equation" r:id="rId5" imgW="241200" imgH="164880" progId="Equation.DSMT4">
                    <p:embed/>
                  </p:oleObj>
                </mc:Choice>
                <mc:Fallback>
                  <p:oleObj name="Equation" r:id="rId5" imgW="241200" imgH="164880" progId="Equation.DSMT4">
                    <p:embed/>
                    <p:pic>
                      <p:nvPicPr>
                        <p:cNvPr id="3087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0" y="3055"/>
                          <a:ext cx="365" cy="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5">
              <a:extLst>
                <a:ext uri="{FF2B5EF4-FFF2-40B4-BE49-F238E27FC236}">
                  <a16:creationId xmlns:a16="http://schemas.microsoft.com/office/drawing/2014/main" id="{D3538442-6608-4830-AE09-C05CC4C44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19"/>
              <a:ext cx="115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处闪光，</a:t>
              </a:r>
            </a:p>
          </p:txBody>
        </p:sp>
      </p:grpSp>
      <p:grpSp>
        <p:nvGrpSpPr>
          <p:cNvPr id="33" name="Group 66">
            <a:extLst>
              <a:ext uri="{FF2B5EF4-FFF2-40B4-BE49-F238E27FC236}">
                <a16:creationId xmlns:a16="http://schemas.microsoft.com/office/drawing/2014/main" id="{E1C90F62-68A8-4FDC-828C-A901C23516CF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129492"/>
            <a:ext cx="1676400" cy="523875"/>
            <a:chOff x="2304" y="192"/>
            <a:chExt cx="1056" cy="330"/>
          </a:xfrm>
        </p:grpSpPr>
        <p:sp>
          <p:nvSpPr>
            <p:cNvPr id="34" name="Text Box 7">
              <a:extLst>
                <a:ext uri="{FF2B5EF4-FFF2-40B4-BE49-F238E27FC236}">
                  <a16:creationId xmlns:a16="http://schemas.microsoft.com/office/drawing/2014/main" id="{514032F3-D235-4C1E-89C1-A193C35FF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92"/>
              <a:ext cx="10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光速为</a:t>
              </a:r>
            </a:p>
          </p:txBody>
        </p:sp>
        <p:graphicFrame>
          <p:nvGraphicFramePr>
            <p:cNvPr id="35" name="Object 8">
              <a:extLst>
                <a:ext uri="{FF2B5EF4-FFF2-40B4-BE49-F238E27FC236}">
                  <a16:creationId xmlns:a16="http://schemas.microsoft.com/office/drawing/2014/main" id="{9725FF97-BF85-48F0-9E37-A02360205C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1125283"/>
                </p:ext>
              </p:extLst>
            </p:nvPr>
          </p:nvGraphicFramePr>
          <p:xfrm>
            <a:off x="3079" y="268"/>
            <a:ext cx="19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6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308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9" y="268"/>
                          <a:ext cx="192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" name="Object 10">
            <a:extLst>
              <a:ext uri="{FF2B5EF4-FFF2-40B4-BE49-F238E27FC236}">
                <a16:creationId xmlns:a16="http://schemas.microsoft.com/office/drawing/2014/main" id="{85DC37C2-EAD3-451B-9F4D-DD4526771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213654"/>
              </p:ext>
            </p:extLst>
          </p:nvPr>
        </p:nvGraphicFramePr>
        <p:xfrm>
          <a:off x="1657350" y="1810970"/>
          <a:ext cx="2376864" cy="48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7" name="Equation" r:id="rId9" imgW="990360" imgH="203040" progId="Equation.DSMT4">
                  <p:embed/>
                </p:oleObj>
              </mc:Choice>
              <mc:Fallback>
                <p:oleObj name="Equation" r:id="rId9" imgW="990360" imgH="203040" progId="Equation.DSMT4">
                  <p:embed/>
                  <p:pic>
                    <p:nvPicPr>
                      <p:cNvPr id="308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1810970"/>
                        <a:ext cx="2376864" cy="487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12">
            <a:extLst>
              <a:ext uri="{FF2B5EF4-FFF2-40B4-BE49-F238E27FC236}">
                <a16:creationId xmlns:a16="http://schemas.microsoft.com/office/drawing/2014/main" id="{A9ADA854-45B6-441B-8C78-7C414F8CB589}"/>
              </a:ext>
            </a:extLst>
          </p:cNvPr>
          <p:cNvGrpSpPr>
            <a:grpSpLocks/>
          </p:cNvGrpSpPr>
          <p:nvPr/>
        </p:nvGrpSpPr>
        <p:grpSpPr bwMode="auto">
          <a:xfrm>
            <a:off x="1637757" y="2392574"/>
            <a:ext cx="4729586" cy="523449"/>
            <a:chOff x="616" y="2145"/>
            <a:chExt cx="2944" cy="395"/>
          </a:xfrm>
        </p:grpSpPr>
        <p:graphicFrame>
          <p:nvGraphicFramePr>
            <p:cNvPr id="40" name="Object 13">
              <a:extLst>
                <a:ext uri="{FF2B5EF4-FFF2-40B4-BE49-F238E27FC236}">
                  <a16:creationId xmlns:a16="http://schemas.microsoft.com/office/drawing/2014/main" id="{3EF45D68-CC71-43D8-BE31-234FA1D2D8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0613302"/>
                </p:ext>
              </p:extLst>
            </p:nvPr>
          </p:nvGraphicFramePr>
          <p:xfrm>
            <a:off x="616" y="2194"/>
            <a:ext cx="474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8" name="Equation" r:id="rId11" imgW="317160" imgH="164880" progId="Equation.DSMT4">
                    <p:embed/>
                  </p:oleObj>
                </mc:Choice>
                <mc:Fallback>
                  <p:oleObj name="Equation" r:id="rId11" imgW="317160" imgH="164880" progId="Equation.DSMT4">
                    <p:embed/>
                    <p:pic>
                      <p:nvPicPr>
                        <p:cNvPr id="3081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" y="2194"/>
                          <a:ext cx="474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4">
              <a:extLst>
                <a:ext uri="{FF2B5EF4-FFF2-40B4-BE49-F238E27FC236}">
                  <a16:creationId xmlns:a16="http://schemas.microsoft.com/office/drawing/2014/main" id="{4EF6DEA4-5588-4CD5-9209-D02413B57A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0735788"/>
                </p:ext>
              </p:extLst>
            </p:nvPr>
          </p:nvGraphicFramePr>
          <p:xfrm>
            <a:off x="1059" y="2187"/>
            <a:ext cx="285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39" name="Equation" r:id="rId13" imgW="190440" imgH="164880" progId="Equation.DSMT4">
                    <p:embed/>
                  </p:oleObj>
                </mc:Choice>
                <mc:Fallback>
                  <p:oleObj name="Equation" r:id="rId13" imgW="190440" imgH="164880" progId="Equation.DSMT4">
                    <p:embed/>
                    <p:pic>
                      <p:nvPicPr>
                        <p:cNvPr id="3082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9" y="2187"/>
                          <a:ext cx="285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 Box 16">
              <a:extLst>
                <a:ext uri="{FF2B5EF4-FFF2-40B4-BE49-F238E27FC236}">
                  <a16:creationId xmlns:a16="http://schemas.microsoft.com/office/drawing/2014/main" id="{5DA8D2EE-AB6F-49AA-BD5D-D20EB0D62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" y="2145"/>
              <a:ext cx="2256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同时接收到光信号</a:t>
              </a:r>
            </a:p>
          </p:txBody>
        </p:sp>
      </p:grpSp>
      <p:sp>
        <p:nvSpPr>
          <p:cNvPr id="44" name="Text Box 17">
            <a:extLst>
              <a:ext uri="{FF2B5EF4-FFF2-40B4-BE49-F238E27FC236}">
                <a16:creationId xmlns:a16="http://schemas.microsoft.com/office/drawing/2014/main" id="{C3E11E8B-84E6-4B9B-9940-5FB4EFD4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525" y="3044228"/>
            <a:ext cx="5706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所以事件</a:t>
            </a:r>
            <a:r>
              <a:rPr kumimoji="1"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、事件</a:t>
            </a:r>
            <a:r>
              <a:rPr kumimoji="1"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同时发生。</a:t>
            </a: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571EC166-8F42-4E2A-8621-6868C25A0A3C}"/>
              </a:ext>
            </a:extLst>
          </p:cNvPr>
          <p:cNvGrpSpPr/>
          <p:nvPr/>
        </p:nvGrpSpPr>
        <p:grpSpPr>
          <a:xfrm>
            <a:off x="1434483" y="3861824"/>
            <a:ext cx="5191125" cy="2166294"/>
            <a:chOff x="1434483" y="3861824"/>
            <a:chExt cx="5191125" cy="2166294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362A0C85-8215-4A00-A9CC-B52A8A729AC8}"/>
                </a:ext>
              </a:extLst>
            </p:cNvPr>
            <p:cNvGrpSpPr/>
            <p:nvPr/>
          </p:nvGrpSpPr>
          <p:grpSpPr>
            <a:xfrm>
              <a:off x="1434483" y="3861824"/>
              <a:ext cx="5191125" cy="2166294"/>
              <a:chOff x="1859785" y="3852497"/>
              <a:chExt cx="5191125" cy="2166294"/>
            </a:xfrm>
          </p:grpSpPr>
          <p:grpSp>
            <p:nvGrpSpPr>
              <p:cNvPr id="7" name="组合 6">
                <a:extLst>
                  <a:ext uri="{FF2B5EF4-FFF2-40B4-BE49-F238E27FC236}">
                    <a16:creationId xmlns:a16="http://schemas.microsoft.com/office/drawing/2014/main" id="{E00791BF-B503-4692-9D89-EB7B2433288E}"/>
                  </a:ext>
                </a:extLst>
              </p:cNvPr>
              <p:cNvGrpSpPr/>
              <p:nvPr/>
            </p:nvGrpSpPr>
            <p:grpSpPr>
              <a:xfrm>
                <a:off x="3439347" y="4577512"/>
                <a:ext cx="2466975" cy="669582"/>
                <a:chOff x="3997557" y="4508400"/>
                <a:chExt cx="2466975" cy="669582"/>
              </a:xfrm>
            </p:grpSpPr>
            <p:grpSp>
              <p:nvGrpSpPr>
                <p:cNvPr id="8" name="Group 29">
                  <a:extLst>
                    <a:ext uri="{FF2B5EF4-FFF2-40B4-BE49-F238E27FC236}">
                      <a16:creationId xmlns:a16="http://schemas.microsoft.com/office/drawing/2014/main" id="{70CD529E-7CA5-4723-9B95-799C5E91B9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97557" y="4508400"/>
                  <a:ext cx="457200" cy="663747"/>
                  <a:chOff x="3924" y="424"/>
                  <a:chExt cx="288" cy="455"/>
                </a:xfrm>
              </p:grpSpPr>
              <p:sp>
                <p:nvSpPr>
                  <p:cNvPr id="12" name="Oval 30">
                    <a:extLst>
                      <a:ext uri="{FF2B5EF4-FFF2-40B4-BE49-F238E27FC236}">
                        <a16:creationId xmlns:a16="http://schemas.microsoft.com/office/drawing/2014/main" id="{73857981-0C00-4CB8-8DD9-224173BFD3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29" y="831"/>
                    <a:ext cx="48" cy="48"/>
                  </a:xfrm>
                  <a:prstGeom prst="ellipse">
                    <a:avLst/>
                  </a:prstGeom>
                  <a:solidFill>
                    <a:srgbClr val="FF0033"/>
                  </a:solidFill>
                  <a:ln w="12699">
                    <a:solidFill>
                      <a:srgbClr val="FFFFFF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13" name="Object 31">
                    <a:extLst>
                      <a:ext uri="{FF2B5EF4-FFF2-40B4-BE49-F238E27FC236}">
                        <a16:creationId xmlns:a16="http://schemas.microsoft.com/office/drawing/2014/main" id="{A41B1AE0-E2F0-43F7-B095-9987B4FB44B5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581355343"/>
                      </p:ext>
                    </p:extLst>
                  </p:nvPr>
                </p:nvGraphicFramePr>
                <p:xfrm>
                  <a:off x="3924" y="424"/>
                  <a:ext cx="288" cy="27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2940" name="Equation" r:id="rId15" imgW="190440" imgH="164880" progId="Equation.DSMT4">
                          <p:embed/>
                        </p:oleObj>
                      </mc:Choice>
                      <mc:Fallback>
                        <p:oleObj name="Equation" r:id="rId15" imgW="190440" imgH="164880" progId="Equation.DSMT4">
                          <p:embed/>
                          <p:pic>
                            <p:nvPicPr>
                              <p:cNvPr id="62" name="Object 31">
                                <a:extLst>
                                  <a:ext uri="{FF2B5EF4-FFF2-40B4-BE49-F238E27FC236}">
                                    <a16:creationId xmlns:a16="http://schemas.microsoft.com/office/drawing/2014/main" id="{AC8C9B9C-D880-437A-88B9-66708CF7483F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924" y="424"/>
                                <a:ext cx="288" cy="27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00FF00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FFFFFF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9" name="Group 32">
                  <a:extLst>
                    <a:ext uri="{FF2B5EF4-FFF2-40B4-BE49-F238E27FC236}">
                      <a16:creationId xmlns:a16="http://schemas.microsoft.com/office/drawing/2014/main" id="{F700313E-3341-4CBF-A2EB-6732C35C0DC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07332" y="4522988"/>
                  <a:ext cx="457200" cy="654994"/>
                  <a:chOff x="5190" y="434"/>
                  <a:chExt cx="288" cy="449"/>
                </a:xfrm>
              </p:grpSpPr>
              <p:sp>
                <p:nvSpPr>
                  <p:cNvPr id="10" name="Oval 33">
                    <a:extLst>
                      <a:ext uri="{FF2B5EF4-FFF2-40B4-BE49-F238E27FC236}">
                        <a16:creationId xmlns:a16="http://schemas.microsoft.com/office/drawing/2014/main" id="{29708DB7-9E2B-4382-A22E-CC8C316050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279" y="835"/>
                    <a:ext cx="48" cy="48"/>
                  </a:xfrm>
                  <a:prstGeom prst="ellipse">
                    <a:avLst/>
                  </a:prstGeom>
                  <a:solidFill>
                    <a:srgbClr val="FF0033"/>
                  </a:solidFill>
                  <a:ln w="12699">
                    <a:solidFill>
                      <a:srgbClr val="FFFFFF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11" name="Object 34">
                    <a:extLst>
                      <a:ext uri="{FF2B5EF4-FFF2-40B4-BE49-F238E27FC236}">
                        <a16:creationId xmlns:a16="http://schemas.microsoft.com/office/drawing/2014/main" id="{DCA4E9CB-3D19-4B53-9194-D050511CA3C2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943035271"/>
                      </p:ext>
                    </p:extLst>
                  </p:nvPr>
                </p:nvGraphicFramePr>
                <p:xfrm>
                  <a:off x="5190" y="434"/>
                  <a:ext cx="288" cy="27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2941" name="Equation" r:id="rId17" imgW="190440" imgH="164880" progId="Equation.DSMT4">
                          <p:embed/>
                        </p:oleObj>
                      </mc:Choice>
                      <mc:Fallback>
                        <p:oleObj name="Equation" r:id="rId17" imgW="190440" imgH="164880" progId="Equation.DSMT4">
                          <p:embed/>
                          <p:pic>
                            <p:nvPicPr>
                              <p:cNvPr id="60" name="Object 34">
                                <a:extLst>
                                  <a:ext uri="{FF2B5EF4-FFF2-40B4-BE49-F238E27FC236}">
                                    <a16:creationId xmlns:a16="http://schemas.microsoft.com/office/drawing/2014/main" id="{6EB4B1BA-9F42-4B51-9B55-A74D0DDEFEC1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190" y="434"/>
                                <a:ext cx="288" cy="27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00FF00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FFFFFF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5BF696B8-69FD-4356-B8FD-CEBD8DE057F2}"/>
                  </a:ext>
                </a:extLst>
              </p:cNvPr>
              <p:cNvGrpSpPr/>
              <p:nvPr/>
            </p:nvGrpSpPr>
            <p:grpSpPr>
              <a:xfrm>
                <a:off x="1859785" y="3852497"/>
                <a:ext cx="5191125" cy="2166294"/>
                <a:chOff x="2417995" y="3783385"/>
                <a:chExt cx="5191125" cy="2166294"/>
              </a:xfrm>
            </p:grpSpPr>
            <p:grpSp>
              <p:nvGrpSpPr>
                <p:cNvPr id="15" name="组合 14">
                  <a:extLst>
                    <a:ext uri="{FF2B5EF4-FFF2-40B4-BE49-F238E27FC236}">
                      <a16:creationId xmlns:a16="http://schemas.microsoft.com/office/drawing/2014/main" id="{AA7852B2-469E-4EAB-870C-D66C3CCFA8F7}"/>
                    </a:ext>
                  </a:extLst>
                </p:cNvPr>
                <p:cNvGrpSpPr/>
                <p:nvPr/>
              </p:nvGrpSpPr>
              <p:grpSpPr>
                <a:xfrm>
                  <a:off x="2417995" y="3783385"/>
                  <a:ext cx="5191125" cy="2166294"/>
                  <a:chOff x="2417995" y="3783385"/>
                  <a:chExt cx="5191125" cy="2166294"/>
                </a:xfrm>
              </p:grpSpPr>
              <p:sp>
                <p:nvSpPr>
                  <p:cNvPr id="22" name="Line 17">
                    <a:extLst>
                      <a:ext uri="{FF2B5EF4-FFF2-40B4-BE49-F238E27FC236}">
                        <a16:creationId xmlns:a16="http://schemas.microsoft.com/office/drawing/2014/main" id="{7F2B5FDD-B197-4A0D-B127-6E86D9165C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22807" y="5942385"/>
                    <a:ext cx="4786313" cy="7294"/>
                  </a:xfrm>
                  <a:prstGeom prst="line">
                    <a:avLst/>
                  </a:prstGeom>
                  <a:noFill/>
                  <a:ln w="38100">
                    <a:solidFill>
                      <a:srgbClr val="9900CC"/>
                    </a:solidFill>
                    <a:round/>
                    <a:headEnd type="none" w="sm" len="sm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" name="Line 18">
                    <a:extLst>
                      <a:ext uri="{FF2B5EF4-FFF2-40B4-BE49-F238E27FC236}">
                        <a16:creationId xmlns:a16="http://schemas.microsoft.com/office/drawing/2014/main" id="{887ED3F3-5471-4B10-9AE1-199D4EBE0C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22807" y="3956980"/>
                    <a:ext cx="0" cy="1985405"/>
                  </a:xfrm>
                  <a:prstGeom prst="line">
                    <a:avLst/>
                  </a:prstGeom>
                  <a:noFill/>
                  <a:ln w="38100">
                    <a:solidFill>
                      <a:srgbClr val="9900CC"/>
                    </a:solidFill>
                    <a:round/>
                    <a:headEnd type="none" w="sm" len="sm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graphicFrame>
                <p:nvGraphicFramePr>
                  <p:cNvPr id="24" name="Object 25">
                    <a:extLst>
                      <a:ext uri="{FF2B5EF4-FFF2-40B4-BE49-F238E27FC236}">
                        <a16:creationId xmlns:a16="http://schemas.microsoft.com/office/drawing/2014/main" id="{3335D9FA-C8A2-4F11-B1CF-327E89886E7A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991552249"/>
                      </p:ext>
                    </p:extLst>
                  </p:nvPr>
                </p:nvGraphicFramePr>
                <p:xfrm>
                  <a:off x="2417995" y="3783385"/>
                  <a:ext cx="457200" cy="42596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2942" name="Equation" r:id="rId19" imgW="190440" imgH="177480" progId="Equation.DSMT4">
                          <p:embed/>
                        </p:oleObj>
                      </mc:Choice>
                      <mc:Fallback>
                        <p:oleObj name="Equation" r:id="rId19" imgW="190440" imgH="177480" progId="Equation.DSMT4">
                          <p:embed/>
                          <p:pic>
                            <p:nvPicPr>
                              <p:cNvPr id="52" name="Object 25">
                                <a:extLst>
                                  <a:ext uri="{FF2B5EF4-FFF2-40B4-BE49-F238E27FC236}">
                                    <a16:creationId xmlns:a16="http://schemas.microsoft.com/office/drawing/2014/main" id="{8D939F0E-5CD7-40AF-9F18-BA3ACBA30C21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0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17995" y="3783385"/>
                                <a:ext cx="457200" cy="42596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00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FFFFFF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16" name="Group 35">
                  <a:extLst>
                    <a:ext uri="{FF2B5EF4-FFF2-40B4-BE49-F238E27FC236}">
                      <a16:creationId xmlns:a16="http://schemas.microsoft.com/office/drawing/2014/main" id="{B73EC117-7DF7-4F40-B6EC-9CB8AD0B4D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8907" y="3996367"/>
                  <a:ext cx="1177925" cy="427424"/>
                  <a:chOff x="3528" y="73"/>
                  <a:chExt cx="742" cy="293"/>
                </a:xfrm>
              </p:grpSpPr>
              <p:sp>
                <p:nvSpPr>
                  <p:cNvPr id="20" name="Line 36">
                    <a:extLst>
                      <a:ext uri="{FF2B5EF4-FFF2-40B4-BE49-F238E27FC236}">
                        <a16:creationId xmlns:a16="http://schemas.microsoft.com/office/drawing/2014/main" id="{BEDEAA68-1481-4EC2-ADAB-5EE822997A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528" y="208"/>
                    <a:ext cx="52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9900CC"/>
                    </a:solidFill>
                    <a:round/>
                    <a:headEnd type="none" w="sm" len="sm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dirty="0"/>
                  </a:p>
                </p:txBody>
              </p:sp>
              <p:graphicFrame>
                <p:nvGraphicFramePr>
                  <p:cNvPr id="21" name="Object 37">
                    <a:extLst>
                      <a:ext uri="{FF2B5EF4-FFF2-40B4-BE49-F238E27FC236}">
                        <a16:creationId xmlns:a16="http://schemas.microsoft.com/office/drawing/2014/main" id="{3A1AD340-26EB-4898-AD9C-3A38761B589E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898778068"/>
                      </p:ext>
                    </p:extLst>
                  </p:nvPr>
                </p:nvGraphicFramePr>
                <p:xfrm>
                  <a:off x="4059" y="73"/>
                  <a:ext cx="211" cy="29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2943" name="Equation" r:id="rId21" imgW="139680" imgH="177480" progId="Equation.DSMT4">
                          <p:embed/>
                        </p:oleObj>
                      </mc:Choice>
                      <mc:Fallback>
                        <p:oleObj name="Equation" r:id="rId21" imgW="139680" imgH="177480" progId="Equation.DSMT4">
                          <p:embed/>
                          <p:pic>
                            <p:nvPicPr>
                              <p:cNvPr id="58" name="Object 37">
                                <a:extLst>
                                  <a:ext uri="{FF2B5EF4-FFF2-40B4-BE49-F238E27FC236}">
                                    <a16:creationId xmlns:a16="http://schemas.microsoft.com/office/drawing/2014/main" id="{0E165C6F-DDB1-44E9-8099-B0E28BD80460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59" y="73"/>
                                <a:ext cx="211" cy="29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FFFFFF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17" name="矩形: 圆角 16">
                  <a:extLst>
                    <a:ext uri="{FF2B5EF4-FFF2-40B4-BE49-F238E27FC236}">
                      <a16:creationId xmlns:a16="http://schemas.microsoft.com/office/drawing/2014/main" id="{D5E985E1-5622-4EF7-B9B2-263552FB2FE7}"/>
                    </a:ext>
                  </a:extLst>
                </p:cNvPr>
                <p:cNvSpPr/>
                <p:nvPr/>
              </p:nvSpPr>
              <p:spPr>
                <a:xfrm>
                  <a:off x="3243169" y="4394027"/>
                  <a:ext cx="4015120" cy="1249470"/>
                </a:xfrm>
                <a:prstGeom prst="roundRect">
                  <a:avLst/>
                </a:prstGeom>
                <a:noFill/>
                <a:ln w="38100">
                  <a:solidFill>
                    <a:srgbClr val="99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90C7EA37-5DDF-45E3-BE42-205695CB550D}"/>
                    </a:ext>
                  </a:extLst>
                </p:cNvPr>
                <p:cNvSpPr/>
                <p:nvPr/>
              </p:nvSpPr>
              <p:spPr>
                <a:xfrm>
                  <a:off x="3668472" y="5373497"/>
                  <a:ext cx="540000" cy="5400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4DF6B838-CCA4-42CD-85BA-FDE906B4EA4E}"/>
                    </a:ext>
                  </a:extLst>
                </p:cNvPr>
                <p:cNvSpPr/>
                <p:nvPr/>
              </p:nvSpPr>
              <p:spPr>
                <a:xfrm>
                  <a:off x="6304377" y="5370417"/>
                  <a:ext cx="540000" cy="54000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B64364DA-86C1-41A8-BEF3-303BB278D912}"/>
                  </a:ext>
                </a:extLst>
              </p:cNvPr>
              <p:cNvGrpSpPr/>
              <p:nvPr/>
            </p:nvGrpSpPr>
            <p:grpSpPr>
              <a:xfrm>
                <a:off x="4393435" y="4586265"/>
                <a:ext cx="579438" cy="661439"/>
                <a:chOff x="4951645" y="4517153"/>
                <a:chExt cx="579438" cy="661439"/>
              </a:xfrm>
            </p:grpSpPr>
            <p:graphicFrame>
              <p:nvGraphicFramePr>
                <p:cNvPr id="26" name="Object 27">
                  <a:extLst>
                    <a:ext uri="{FF2B5EF4-FFF2-40B4-BE49-F238E27FC236}">
                      <a16:creationId xmlns:a16="http://schemas.microsoft.com/office/drawing/2014/main" id="{F72DDC11-51E9-46A5-A8D6-7EE0354D9C8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04365061"/>
                    </p:ext>
                  </p:extLst>
                </p:nvPr>
              </p:nvGraphicFramePr>
              <p:xfrm>
                <a:off x="4951645" y="4517153"/>
                <a:ext cx="579438" cy="39533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944" name="Equation" r:id="rId23" imgW="241200" imgH="164880" progId="Equation.DSMT4">
                        <p:embed/>
                      </p:oleObj>
                    </mc:Choice>
                    <mc:Fallback>
                      <p:oleObj name="Equation" r:id="rId23" imgW="241200" imgH="164880" progId="Equation.DSMT4">
                        <p:embed/>
                        <p:pic>
                          <p:nvPicPr>
                            <p:cNvPr id="63" name="Object 27">
                              <a:extLst>
                                <a:ext uri="{FF2B5EF4-FFF2-40B4-BE49-F238E27FC236}">
                                  <a16:creationId xmlns:a16="http://schemas.microsoft.com/office/drawing/2014/main" id="{42CDFBD5-4CFA-4C63-AAD1-0E85E90E6FC7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51645" y="4517153"/>
                              <a:ext cx="579438" cy="39533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00FF00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7" name="Oval 33">
                  <a:extLst>
                    <a:ext uri="{FF2B5EF4-FFF2-40B4-BE49-F238E27FC236}">
                      <a16:creationId xmlns:a16="http://schemas.microsoft.com/office/drawing/2014/main" id="{66B2A9FE-EBD7-46DB-999C-EF897F3DCA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9764" y="5108570"/>
                  <a:ext cx="76200" cy="70022"/>
                </a:xfrm>
                <a:prstGeom prst="ellipse">
                  <a:avLst/>
                </a:prstGeom>
                <a:solidFill>
                  <a:srgbClr val="FF0033"/>
                </a:solidFill>
                <a:ln w="12699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8" name="太阳形 27">
                <a:extLst>
                  <a:ext uri="{FF2B5EF4-FFF2-40B4-BE49-F238E27FC236}">
                    <a16:creationId xmlns:a16="http://schemas.microsoft.com/office/drawing/2014/main" id="{92643972-915E-4607-8853-D08996A043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91645" y="4982873"/>
                <a:ext cx="457200" cy="457200"/>
              </a:xfrm>
              <a:prstGeom prst="sun">
                <a:avLst/>
              </a:prstGeom>
              <a:solidFill>
                <a:srgbClr val="FFFF00"/>
              </a:solidFill>
              <a:ln w="158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46" name="直接箭头连接符 45">
              <a:extLst>
                <a:ext uri="{FF2B5EF4-FFF2-40B4-BE49-F238E27FC236}">
                  <a16:creationId xmlns:a16="http://schemas.microsoft.com/office/drawing/2014/main" id="{2E9EE9DC-C175-48D4-9E5D-44BDFC1E015C}"/>
                </a:ext>
              </a:extLst>
            </p:cNvPr>
            <p:cNvCxnSpPr>
              <a:cxnSpLocks/>
            </p:cNvCxnSpPr>
            <p:nvPr/>
          </p:nvCxnSpPr>
          <p:spPr>
            <a:xfrm>
              <a:off x="4555192" y="5222019"/>
              <a:ext cx="542087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>
              <a:extLst>
                <a:ext uri="{FF2B5EF4-FFF2-40B4-BE49-F238E27FC236}">
                  <a16:creationId xmlns:a16="http://schemas.microsoft.com/office/drawing/2014/main" id="{DDB7690A-E0D2-44F3-A005-80B61A421A6E}"/>
                </a:ext>
              </a:extLst>
            </p:cNvPr>
            <p:cNvCxnSpPr>
              <a:cxnSpLocks/>
            </p:cNvCxnSpPr>
            <p:nvPr/>
          </p:nvCxnSpPr>
          <p:spPr>
            <a:xfrm>
              <a:off x="3324517" y="5222019"/>
              <a:ext cx="542087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090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E8ECD261-7EF1-46C9-A1C3-92CACF7627B1}"/>
              </a:ext>
            </a:extLst>
          </p:cNvPr>
          <p:cNvGrpSpPr/>
          <p:nvPr/>
        </p:nvGrpSpPr>
        <p:grpSpPr>
          <a:xfrm>
            <a:off x="433859" y="960154"/>
            <a:ext cx="4983618" cy="542386"/>
            <a:chOff x="1446607" y="1009208"/>
            <a:chExt cx="4983618" cy="542386"/>
          </a:xfrm>
        </p:grpSpPr>
        <p:grpSp>
          <p:nvGrpSpPr>
            <p:cNvPr id="4" name="Group 42">
              <a:extLst>
                <a:ext uri="{FF2B5EF4-FFF2-40B4-BE49-F238E27FC236}">
                  <a16:creationId xmlns:a16="http://schemas.microsoft.com/office/drawing/2014/main" id="{001E901B-9C51-48A8-BF61-B2A3570772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6607" y="1009208"/>
              <a:ext cx="2272086" cy="523875"/>
              <a:chOff x="463" y="1008"/>
              <a:chExt cx="1678" cy="330"/>
            </a:xfrm>
          </p:grpSpPr>
          <p:graphicFrame>
            <p:nvGraphicFramePr>
              <p:cNvPr id="5" name="Object 43">
                <a:extLst>
                  <a:ext uri="{FF2B5EF4-FFF2-40B4-BE49-F238E27FC236}">
                    <a16:creationId xmlns:a16="http://schemas.microsoft.com/office/drawing/2014/main" id="{3AA71E82-0B87-40F3-A02E-534E68F34DB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70797580"/>
                  </p:ext>
                </p:extLst>
              </p:nvPr>
            </p:nvGraphicFramePr>
            <p:xfrm>
              <a:off x="463" y="1036"/>
              <a:ext cx="428" cy="2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83" name="Equation" r:id="rId3" imgW="241200" imgH="164880" progId="Equation.DSMT4">
                      <p:embed/>
                    </p:oleObj>
                  </mc:Choice>
                  <mc:Fallback>
                    <p:oleObj name="Equation" r:id="rId3" imgW="241200" imgH="164880" progId="Equation.DSMT4">
                      <p:embed/>
                      <p:pic>
                        <p:nvPicPr>
                          <p:cNvPr id="4105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3" y="1036"/>
                            <a:ext cx="428" cy="2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" name="Text Box 44">
                <a:extLst>
                  <a:ext uri="{FF2B5EF4-FFF2-40B4-BE49-F238E27FC236}">
                    <a16:creationId xmlns:a16="http://schemas.microsoft.com/office/drawing/2014/main" id="{8129A953-1498-4140-BCFD-359D06034F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1008"/>
                <a:ext cx="132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处闪光，</a:t>
                </a:r>
              </a:p>
            </p:txBody>
          </p:sp>
        </p:grpSp>
        <p:grpSp>
          <p:nvGrpSpPr>
            <p:cNvPr id="7" name="Group 45">
              <a:extLst>
                <a:ext uri="{FF2B5EF4-FFF2-40B4-BE49-F238E27FC236}">
                  <a16:creationId xmlns:a16="http://schemas.microsoft.com/office/drawing/2014/main" id="{0AB574B5-22F8-4217-9743-DB7921F2A2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1834" y="1027719"/>
              <a:ext cx="3148391" cy="523875"/>
              <a:chOff x="1536" y="2112"/>
              <a:chExt cx="1539" cy="330"/>
            </a:xfrm>
          </p:grpSpPr>
          <p:sp>
            <p:nvSpPr>
              <p:cNvPr id="8" name="Text Box 46">
                <a:extLst>
                  <a:ext uri="{FF2B5EF4-FFF2-40B4-BE49-F238E27FC236}">
                    <a16:creationId xmlns:a16="http://schemas.microsoft.com/office/drawing/2014/main" id="{A4CC3DF9-F47D-4871-96BF-0D7737BA3D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112"/>
                <a:ext cx="153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光速不变也为     。</a:t>
                </a:r>
              </a:p>
            </p:txBody>
          </p:sp>
          <p:graphicFrame>
            <p:nvGraphicFramePr>
              <p:cNvPr id="9" name="Object 47">
                <a:extLst>
                  <a:ext uri="{FF2B5EF4-FFF2-40B4-BE49-F238E27FC236}">
                    <a16:creationId xmlns:a16="http://schemas.microsoft.com/office/drawing/2014/main" id="{CF9B8CD2-0BBE-40F2-B9C6-6B72A5032CE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5810104"/>
                  </p:ext>
                </p:extLst>
              </p:nvPr>
            </p:nvGraphicFramePr>
            <p:xfrm>
              <a:off x="2663" y="2183"/>
              <a:ext cx="134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84" name="Equation" r:id="rId5" imgW="114120" imgH="139680" progId="Equation.DSMT4">
                      <p:embed/>
                    </p:oleObj>
                  </mc:Choice>
                  <mc:Fallback>
                    <p:oleObj name="Equation" r:id="rId5" imgW="114120" imgH="139680" progId="Equation.DSMT4">
                      <p:embed/>
                      <p:pic>
                        <p:nvPicPr>
                          <p:cNvPr id="4104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3" y="2183"/>
                            <a:ext cx="134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8" name="Text Box 57">
            <a:extLst>
              <a:ext uri="{FF2B5EF4-FFF2-40B4-BE49-F238E27FC236}">
                <a16:creationId xmlns:a16="http://schemas.microsoft.com/office/drawing/2014/main" id="{85D098BA-E402-4914-BC83-CA4A9C5F0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4" y="2209223"/>
            <a:ext cx="7022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事件</a:t>
            </a:r>
            <a:r>
              <a:rPr kumimoji="1"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、事件</a:t>
            </a:r>
            <a:r>
              <a:rPr kumimoji="1"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不同时发生。事件</a:t>
            </a:r>
            <a:r>
              <a:rPr kumimoji="1"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先发生。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2ED2BA04-721B-458F-A7E4-DE8D33931F82}"/>
              </a:ext>
            </a:extLst>
          </p:cNvPr>
          <p:cNvGrpSpPr/>
          <p:nvPr/>
        </p:nvGrpSpPr>
        <p:grpSpPr>
          <a:xfrm>
            <a:off x="433859" y="1561368"/>
            <a:ext cx="8053353" cy="556229"/>
            <a:chOff x="1053685" y="1576411"/>
            <a:chExt cx="8053353" cy="556229"/>
          </a:xfrm>
        </p:grpSpPr>
        <p:grpSp>
          <p:nvGrpSpPr>
            <p:cNvPr id="12" name="Group 51">
              <a:extLst>
                <a:ext uri="{FF2B5EF4-FFF2-40B4-BE49-F238E27FC236}">
                  <a16:creationId xmlns:a16="http://schemas.microsoft.com/office/drawing/2014/main" id="{F8DD6C19-8459-45FD-8A04-C85F8D9181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3685" y="1594476"/>
              <a:ext cx="3200539" cy="538164"/>
              <a:chOff x="580" y="1488"/>
              <a:chExt cx="1699" cy="339"/>
            </a:xfrm>
          </p:grpSpPr>
          <p:graphicFrame>
            <p:nvGraphicFramePr>
              <p:cNvPr id="14" name="Object 53">
                <a:extLst>
                  <a:ext uri="{FF2B5EF4-FFF2-40B4-BE49-F238E27FC236}">
                    <a16:creationId xmlns:a16="http://schemas.microsoft.com/office/drawing/2014/main" id="{D0F9E795-1A15-4B93-B34F-997B1C57753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67578633"/>
                  </p:ext>
                </p:extLst>
              </p:nvPr>
            </p:nvGraphicFramePr>
            <p:xfrm>
              <a:off x="580" y="1527"/>
              <a:ext cx="421" cy="2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85" name="Equation" r:id="rId7" imgW="330120" imgH="164880" progId="Equation.DSMT4">
                      <p:embed/>
                    </p:oleObj>
                  </mc:Choice>
                  <mc:Fallback>
                    <p:oleObj name="Equation" r:id="rId7" imgW="330120" imgH="164880" progId="Equation.DSMT4">
                      <p:embed/>
                      <p:pic>
                        <p:nvPicPr>
                          <p:cNvPr id="4102" name="Object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0" y="1527"/>
                            <a:ext cx="421" cy="2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Text Box 54">
                <a:extLst>
                  <a:ext uri="{FF2B5EF4-FFF2-40B4-BE49-F238E27FC236}">
                    <a16:creationId xmlns:a16="http://schemas.microsoft.com/office/drawing/2014/main" id="{99D28A4B-F512-4476-92F2-5141EFF6EE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5" y="1488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随</a:t>
                </a:r>
              </a:p>
            </p:txBody>
          </p:sp>
          <p:graphicFrame>
            <p:nvGraphicFramePr>
              <p:cNvPr id="16" name="Object 55">
                <a:extLst>
                  <a:ext uri="{FF2B5EF4-FFF2-40B4-BE49-F238E27FC236}">
                    <a16:creationId xmlns:a16="http://schemas.microsoft.com/office/drawing/2014/main" id="{D0DC25CD-354A-4B74-BA55-71CE96A7D7B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7566901"/>
                  </p:ext>
                </p:extLst>
              </p:nvPr>
            </p:nvGraphicFramePr>
            <p:xfrm>
              <a:off x="1229" y="1536"/>
              <a:ext cx="243" cy="2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86" name="Equation" r:id="rId9" imgW="190440" imgH="177480" progId="Equation.DSMT4">
                      <p:embed/>
                    </p:oleObj>
                  </mc:Choice>
                  <mc:Fallback>
                    <p:oleObj name="Equation" r:id="rId9" imgW="190440" imgH="177480" progId="Equation.DSMT4">
                      <p:embed/>
                      <p:pic>
                        <p:nvPicPr>
                          <p:cNvPr id="4103" name="Object 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29" y="1536"/>
                            <a:ext cx="243" cy="2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Text Box 56">
                <a:extLst>
                  <a:ext uri="{FF2B5EF4-FFF2-40B4-BE49-F238E27FC236}">
                    <a16:creationId xmlns:a16="http://schemas.microsoft.com/office/drawing/2014/main" id="{E0DD6B4D-A781-4105-ABB5-F8ED448C2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5" y="1497"/>
                <a:ext cx="86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运动，</a:t>
                </a:r>
              </a:p>
            </p:txBody>
          </p:sp>
        </p:grpSp>
        <p:grpSp>
          <p:nvGrpSpPr>
            <p:cNvPr id="20" name="Group 59">
              <a:extLst>
                <a:ext uri="{FF2B5EF4-FFF2-40B4-BE49-F238E27FC236}">
                  <a16:creationId xmlns:a16="http://schemas.microsoft.com/office/drawing/2014/main" id="{8B34F266-A6DD-4008-AFDE-F7F9B1A74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0191" y="1576411"/>
              <a:ext cx="5416847" cy="538163"/>
              <a:chOff x="340" y="1922"/>
              <a:chExt cx="2657" cy="339"/>
            </a:xfrm>
          </p:grpSpPr>
          <p:grpSp>
            <p:nvGrpSpPr>
              <p:cNvPr id="21" name="Group 60">
                <a:extLst>
                  <a:ext uri="{FF2B5EF4-FFF2-40B4-BE49-F238E27FC236}">
                    <a16:creationId xmlns:a16="http://schemas.microsoft.com/office/drawing/2014/main" id="{CCE10B44-912D-43D8-8084-7CFC16150D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0" y="1931"/>
                <a:ext cx="1834" cy="330"/>
                <a:chOff x="1447" y="1499"/>
                <a:chExt cx="1442" cy="330"/>
              </a:xfrm>
            </p:grpSpPr>
            <p:sp>
              <p:nvSpPr>
                <p:cNvPr id="24" name="Text Box 61">
                  <a:extLst>
                    <a:ext uri="{FF2B5EF4-FFF2-40B4-BE49-F238E27FC236}">
                      <a16:creationId xmlns:a16="http://schemas.microsoft.com/office/drawing/2014/main" id="{3FD1159F-8007-4E64-9AAF-E45B417666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93" y="1499"/>
                  <a:ext cx="1296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762000" eaLnBrk="0" hangingPunct="0"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1pPr>
                  <a:lvl2pPr marL="742950" indent="-285750" defTabSz="762000" eaLnBrk="0" hangingPunct="0"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2pPr>
                  <a:lvl3pPr marL="1143000" indent="-228600" defTabSz="762000" eaLnBrk="0" hangingPunct="0"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3pPr>
                  <a:lvl4pPr marL="1600200" indent="-228600" defTabSz="762000" eaLnBrk="0" hangingPunct="0"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4pPr>
                  <a:lvl5pPr marL="2057400" indent="-228600" defTabSz="762000" eaLnBrk="0" hangingPunct="0"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5pPr>
                  <a:lvl6pPr marL="25146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6pPr>
                  <a:lvl7pPr marL="29718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7pPr>
                  <a:lvl8pPr marL="34290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8pPr>
                  <a:lvl9pPr marL="38862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charset="0"/>
                      <a:ea typeface="楷体_GB2312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zh-CN" altLang="en-US" b="1" dirty="0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迎着光，应比</a:t>
                  </a:r>
                </a:p>
              </p:txBody>
            </p:sp>
            <p:graphicFrame>
              <p:nvGraphicFramePr>
                <p:cNvPr id="25" name="Object 62">
                  <a:extLst>
                    <a:ext uri="{FF2B5EF4-FFF2-40B4-BE49-F238E27FC236}">
                      <a16:creationId xmlns:a16="http://schemas.microsoft.com/office/drawing/2014/main" id="{DD6B853D-3EF6-42C7-81D6-08586450090E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62932906"/>
                    </p:ext>
                  </p:extLst>
                </p:nvPr>
              </p:nvGraphicFramePr>
              <p:xfrm>
                <a:off x="1447" y="1531"/>
                <a:ext cx="176" cy="24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987" name="Equation" r:id="rId11" imgW="190440" imgH="164880" progId="Equation.DSMT4">
                        <p:embed/>
                      </p:oleObj>
                    </mc:Choice>
                    <mc:Fallback>
                      <p:oleObj name="Equation" r:id="rId11" imgW="190440" imgH="164880" progId="Equation.DSMT4">
                        <p:embed/>
                        <p:pic>
                          <p:nvPicPr>
                            <p:cNvPr id="4100" name="Object 6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47" y="1531"/>
                              <a:ext cx="176" cy="24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2" name="Object 63">
                <a:extLst>
                  <a:ext uri="{FF2B5EF4-FFF2-40B4-BE49-F238E27FC236}">
                    <a16:creationId xmlns:a16="http://schemas.microsoft.com/office/drawing/2014/main" id="{48439D6C-89BF-4C43-B43F-FD1E05C4722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63018031"/>
                  </p:ext>
                </p:extLst>
              </p:nvPr>
            </p:nvGraphicFramePr>
            <p:xfrm>
              <a:off x="1656" y="1971"/>
              <a:ext cx="224" cy="2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88" name="Equation" r:id="rId13" imgW="190440" imgH="164880" progId="Equation.DSMT4">
                      <p:embed/>
                    </p:oleObj>
                  </mc:Choice>
                  <mc:Fallback>
                    <p:oleObj name="Equation" r:id="rId13" imgW="190440" imgH="164880" progId="Equation.DSMT4">
                      <p:embed/>
                      <p:pic>
                        <p:nvPicPr>
                          <p:cNvPr id="4099" name="Object 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6" y="1971"/>
                            <a:ext cx="224" cy="2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Text Box 64">
                <a:extLst>
                  <a:ext uri="{FF2B5EF4-FFF2-40B4-BE49-F238E27FC236}">
                    <a16:creationId xmlns:a16="http://schemas.microsoft.com/office/drawing/2014/main" id="{D6765EC0-71AE-4B67-95A9-FCF4A8C496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6" y="1922"/>
                <a:ext cx="11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早接收到光。</a:t>
                </a:r>
              </a:p>
            </p:txBody>
          </p:sp>
        </p:grpSp>
      </p:grpSp>
      <p:sp>
        <p:nvSpPr>
          <p:cNvPr id="26" name="Rectangle 65">
            <a:extLst>
              <a:ext uri="{FF2B5EF4-FFF2-40B4-BE49-F238E27FC236}">
                <a16:creationId xmlns:a16="http://schemas.microsoft.com/office/drawing/2014/main" id="{D667BD10-EDAF-476B-A7B5-478A09E25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28" y="2853303"/>
            <a:ext cx="7575726" cy="106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spcBef>
                <a:spcPct val="25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不同的惯性系，“同时”是相对的。</a:t>
            </a:r>
            <a:endParaRPr kumimoji="1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defTabSz="762000" eaLnBrk="0" hangingPunct="0">
              <a:spcBef>
                <a:spcPts val="6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同时的相对性是光速不变原理的直接结果</a:t>
            </a:r>
          </a:p>
        </p:txBody>
      </p:sp>
      <p:grpSp>
        <p:nvGrpSpPr>
          <p:cNvPr id="27" name="Group 13">
            <a:extLst>
              <a:ext uri="{FF2B5EF4-FFF2-40B4-BE49-F238E27FC236}">
                <a16:creationId xmlns:a16="http://schemas.microsoft.com/office/drawing/2014/main" id="{17F0CE94-BAAC-42B9-B347-1F7393BBBCA5}"/>
              </a:ext>
            </a:extLst>
          </p:cNvPr>
          <p:cNvGrpSpPr>
            <a:grpSpLocks/>
          </p:cNvGrpSpPr>
          <p:nvPr/>
        </p:nvGrpSpPr>
        <p:grpSpPr bwMode="auto">
          <a:xfrm>
            <a:off x="433859" y="300179"/>
            <a:ext cx="5381625" cy="523875"/>
            <a:chOff x="386" y="1247"/>
            <a:chExt cx="3390" cy="330"/>
          </a:xfrm>
        </p:grpSpPr>
        <p:graphicFrame>
          <p:nvGraphicFramePr>
            <p:cNvPr id="28" name="Object 14">
              <a:extLst>
                <a:ext uri="{FF2B5EF4-FFF2-40B4-BE49-F238E27FC236}">
                  <a16:creationId xmlns:a16="http://schemas.microsoft.com/office/drawing/2014/main" id="{2C2AFFE4-8025-4627-9F14-0DECB43D4F8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343159"/>
                </p:ext>
              </p:extLst>
            </p:nvPr>
          </p:nvGraphicFramePr>
          <p:xfrm>
            <a:off x="386" y="1272"/>
            <a:ext cx="24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89" name="Equation" r:id="rId15" imgW="152280" imgH="177480" progId="Equation.DSMT4">
                    <p:embed/>
                  </p:oleObj>
                </mc:Choice>
                <mc:Fallback>
                  <p:oleObj name="Equation" r:id="rId15" imgW="152280" imgH="177480" progId="Equation.DSMT4">
                    <p:embed/>
                    <p:pic>
                      <p:nvPicPr>
                        <p:cNvPr id="8" name="Object 14">
                          <a:extLst>
                            <a:ext uri="{FF2B5EF4-FFF2-40B4-BE49-F238E27FC236}">
                              <a16:creationId xmlns:a16="http://schemas.microsoft.com/office/drawing/2014/main" id="{3336703B-FD9E-4C92-88B3-A08D2972470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" y="1272"/>
                          <a:ext cx="24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 Box 15">
              <a:extLst>
                <a:ext uri="{FF2B5EF4-FFF2-40B4-BE49-F238E27FC236}">
                  <a16:creationId xmlns:a16="http://schemas.microsoft.com/office/drawing/2014/main" id="{97ED2F8F-209E-4F70-A84D-F6C22329B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" y="1247"/>
              <a:ext cx="3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参考系中</a:t>
              </a: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观察者又如何看呢？</a:t>
              </a:r>
              <a:endParaRPr kumimoji="1" lang="zh-CN" altLang="en-US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167AACD2-912D-4F62-9170-3B9E8B977BE7}"/>
              </a:ext>
            </a:extLst>
          </p:cNvPr>
          <p:cNvGrpSpPr/>
          <p:nvPr/>
        </p:nvGrpSpPr>
        <p:grpSpPr>
          <a:xfrm>
            <a:off x="1555982" y="4045966"/>
            <a:ext cx="5273915" cy="2434710"/>
            <a:chOff x="1555982" y="4045966"/>
            <a:chExt cx="5273915" cy="2434710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3DD0BE6E-80BD-4FD5-8A22-BC1FDBEC1951}"/>
                </a:ext>
              </a:extLst>
            </p:cNvPr>
            <p:cNvGrpSpPr/>
            <p:nvPr/>
          </p:nvGrpSpPr>
          <p:grpSpPr>
            <a:xfrm>
              <a:off x="1555982" y="4045966"/>
              <a:ext cx="4746625" cy="2434710"/>
              <a:chOff x="1555982" y="4045966"/>
              <a:chExt cx="4746625" cy="2434710"/>
            </a:xfrm>
          </p:grpSpPr>
          <p:sp>
            <p:nvSpPr>
              <p:cNvPr id="31" name="Line 16">
                <a:extLst>
                  <a:ext uri="{FF2B5EF4-FFF2-40B4-BE49-F238E27FC236}">
                    <a16:creationId xmlns:a16="http://schemas.microsoft.com/office/drawing/2014/main" id="{16DA1AFE-A68D-44C7-BF3A-6FF924863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1607" y="6480676"/>
                <a:ext cx="419100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Line 19">
                <a:extLst>
                  <a:ext uri="{FF2B5EF4-FFF2-40B4-BE49-F238E27FC236}">
                    <a16:creationId xmlns:a16="http://schemas.microsoft.com/office/drawing/2014/main" id="{EEB265E7-8C43-4B46-A6F0-EA12BFC0C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1607" y="4099941"/>
                <a:ext cx="0" cy="238073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3" name="Object 24">
                <a:extLst>
                  <a:ext uri="{FF2B5EF4-FFF2-40B4-BE49-F238E27FC236}">
                    <a16:creationId xmlns:a16="http://schemas.microsoft.com/office/drawing/2014/main" id="{274F44C3-8F3F-4C0C-923F-5EB072A8F0A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49062737"/>
                  </p:ext>
                </p:extLst>
              </p:nvPr>
            </p:nvGraphicFramePr>
            <p:xfrm>
              <a:off x="1555982" y="4045966"/>
              <a:ext cx="365125" cy="4259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90" name="Equation" r:id="rId17" imgW="152280" imgH="177480" progId="Equation.DSMT4">
                      <p:embed/>
                    </p:oleObj>
                  </mc:Choice>
                  <mc:Fallback>
                    <p:oleObj name="Equation" r:id="rId17" imgW="152280" imgH="177480" progId="Equation.DSMT4">
                      <p:embed/>
                      <p:pic>
                        <p:nvPicPr>
                          <p:cNvPr id="51" name="Object 24">
                            <a:extLst>
                              <a:ext uri="{FF2B5EF4-FFF2-40B4-BE49-F238E27FC236}">
                                <a16:creationId xmlns:a16="http://schemas.microsoft.com/office/drawing/2014/main" id="{E274D539-14EF-48C2-8915-3CD2C773FC6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5982" y="4045966"/>
                            <a:ext cx="365125" cy="4259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2DD5626A-DA73-4FC1-B241-114A1C50DCFC}"/>
                </a:ext>
              </a:extLst>
            </p:cNvPr>
            <p:cNvGrpSpPr/>
            <p:nvPr/>
          </p:nvGrpSpPr>
          <p:grpSpPr>
            <a:xfrm>
              <a:off x="3569165" y="4662690"/>
              <a:ext cx="2466975" cy="663747"/>
              <a:chOff x="3997557" y="4508400"/>
              <a:chExt cx="2466975" cy="663747"/>
            </a:xfrm>
          </p:grpSpPr>
          <p:grpSp>
            <p:nvGrpSpPr>
              <p:cNvPr id="35" name="Group 29">
                <a:extLst>
                  <a:ext uri="{FF2B5EF4-FFF2-40B4-BE49-F238E27FC236}">
                    <a16:creationId xmlns:a16="http://schemas.microsoft.com/office/drawing/2014/main" id="{9E41FE36-4A3C-4C9F-80C9-731B36F3A4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97557" y="4508400"/>
                <a:ext cx="457200" cy="663747"/>
                <a:chOff x="3924" y="424"/>
                <a:chExt cx="288" cy="455"/>
              </a:xfrm>
            </p:grpSpPr>
            <p:sp>
              <p:nvSpPr>
                <p:cNvPr id="39" name="Oval 30">
                  <a:extLst>
                    <a:ext uri="{FF2B5EF4-FFF2-40B4-BE49-F238E27FC236}">
                      <a16:creationId xmlns:a16="http://schemas.microsoft.com/office/drawing/2014/main" id="{00B2578B-56A2-4BB8-85E3-F3A22F59A8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9" y="831"/>
                  <a:ext cx="48" cy="48"/>
                </a:xfrm>
                <a:prstGeom prst="ellipse">
                  <a:avLst/>
                </a:prstGeom>
                <a:solidFill>
                  <a:srgbClr val="FF0033"/>
                </a:solidFill>
                <a:ln w="12699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40" name="Object 31">
                  <a:extLst>
                    <a:ext uri="{FF2B5EF4-FFF2-40B4-BE49-F238E27FC236}">
                      <a16:creationId xmlns:a16="http://schemas.microsoft.com/office/drawing/2014/main" id="{4299977A-C623-4F78-911B-91C9C609DF3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56283372"/>
                    </p:ext>
                  </p:extLst>
                </p:nvPr>
              </p:nvGraphicFramePr>
              <p:xfrm>
                <a:off x="3924" y="424"/>
                <a:ext cx="288" cy="27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991" name="Equation" r:id="rId19" imgW="190440" imgH="164880" progId="Equation.DSMT4">
                        <p:embed/>
                      </p:oleObj>
                    </mc:Choice>
                    <mc:Fallback>
                      <p:oleObj name="Equation" r:id="rId19" imgW="190440" imgH="164880" progId="Equation.DSMT4">
                        <p:embed/>
                        <p:pic>
                          <p:nvPicPr>
                            <p:cNvPr id="62" name="Object 31">
                              <a:extLst>
                                <a:ext uri="{FF2B5EF4-FFF2-40B4-BE49-F238E27FC236}">
                                  <a16:creationId xmlns:a16="http://schemas.microsoft.com/office/drawing/2014/main" id="{AC8C9B9C-D880-437A-88B9-66708CF7483F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24" y="424"/>
                              <a:ext cx="288" cy="27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00FF00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36" name="Group 32">
                <a:extLst>
                  <a:ext uri="{FF2B5EF4-FFF2-40B4-BE49-F238E27FC236}">
                    <a16:creationId xmlns:a16="http://schemas.microsoft.com/office/drawing/2014/main" id="{EEB7BD1D-6815-4A63-A42E-AEDE8D6297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07332" y="4522988"/>
                <a:ext cx="457200" cy="643322"/>
                <a:chOff x="5190" y="434"/>
                <a:chExt cx="288" cy="441"/>
              </a:xfrm>
            </p:grpSpPr>
            <p:sp>
              <p:nvSpPr>
                <p:cNvPr id="37" name="Oval 33">
                  <a:extLst>
                    <a:ext uri="{FF2B5EF4-FFF2-40B4-BE49-F238E27FC236}">
                      <a16:creationId xmlns:a16="http://schemas.microsoft.com/office/drawing/2014/main" id="{B5FF8054-51A7-4EA9-B33B-7CAB98CA85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9" y="827"/>
                  <a:ext cx="48" cy="48"/>
                </a:xfrm>
                <a:prstGeom prst="ellipse">
                  <a:avLst/>
                </a:prstGeom>
                <a:solidFill>
                  <a:srgbClr val="FF0033"/>
                </a:solidFill>
                <a:ln w="12699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38" name="Object 34">
                  <a:extLst>
                    <a:ext uri="{FF2B5EF4-FFF2-40B4-BE49-F238E27FC236}">
                      <a16:creationId xmlns:a16="http://schemas.microsoft.com/office/drawing/2014/main" id="{1294A239-8BCC-4509-B953-E26C7D484CD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10579718"/>
                    </p:ext>
                  </p:extLst>
                </p:nvPr>
              </p:nvGraphicFramePr>
              <p:xfrm>
                <a:off x="5190" y="434"/>
                <a:ext cx="288" cy="27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992" name="Equation" r:id="rId21" imgW="190440" imgH="164880" progId="Equation.DSMT4">
                        <p:embed/>
                      </p:oleObj>
                    </mc:Choice>
                    <mc:Fallback>
                      <p:oleObj name="Equation" r:id="rId21" imgW="190440" imgH="164880" progId="Equation.DSMT4">
                        <p:embed/>
                        <p:pic>
                          <p:nvPicPr>
                            <p:cNvPr id="60" name="Object 34">
                              <a:extLst>
                                <a:ext uri="{FF2B5EF4-FFF2-40B4-BE49-F238E27FC236}">
                                  <a16:creationId xmlns:a16="http://schemas.microsoft.com/office/drawing/2014/main" id="{6EB4B1BA-9F42-4B51-9B55-A74D0DDEFEC1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90" y="434"/>
                              <a:ext cx="288" cy="27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00FF00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77B40C94-A1BD-4657-B041-E5ACF4640D2E}"/>
                </a:ext>
              </a:extLst>
            </p:cNvPr>
            <p:cNvGrpSpPr/>
            <p:nvPr/>
          </p:nvGrpSpPr>
          <p:grpSpPr>
            <a:xfrm>
              <a:off x="2814777" y="4150657"/>
              <a:ext cx="4015120" cy="1917130"/>
              <a:chOff x="3243169" y="3996367"/>
              <a:chExt cx="4015120" cy="1917130"/>
            </a:xfrm>
          </p:grpSpPr>
          <p:grpSp>
            <p:nvGrpSpPr>
              <p:cNvPr id="43" name="Group 35">
                <a:extLst>
                  <a:ext uri="{FF2B5EF4-FFF2-40B4-BE49-F238E27FC236}">
                    <a16:creationId xmlns:a16="http://schemas.microsoft.com/office/drawing/2014/main" id="{BD3D064D-82F2-44BD-B2D9-42EA64EA5C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8907" y="3996367"/>
                <a:ext cx="1177925" cy="427424"/>
                <a:chOff x="3528" y="73"/>
                <a:chExt cx="742" cy="293"/>
              </a:xfrm>
            </p:grpSpPr>
            <p:sp>
              <p:nvSpPr>
                <p:cNvPr id="47" name="Line 36">
                  <a:extLst>
                    <a:ext uri="{FF2B5EF4-FFF2-40B4-BE49-F238E27FC236}">
                      <a16:creationId xmlns:a16="http://schemas.microsoft.com/office/drawing/2014/main" id="{A13311B5-0F23-416D-A62A-C8D3E5DB8C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28" y="20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9900CC"/>
                  </a:solidFill>
                  <a:round/>
                  <a:headEnd type="none" w="sm" len="sm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dirty="0"/>
                </a:p>
              </p:txBody>
            </p:sp>
            <p:graphicFrame>
              <p:nvGraphicFramePr>
                <p:cNvPr id="48" name="Object 37">
                  <a:extLst>
                    <a:ext uri="{FF2B5EF4-FFF2-40B4-BE49-F238E27FC236}">
                      <a16:creationId xmlns:a16="http://schemas.microsoft.com/office/drawing/2014/main" id="{BDC38255-E1C0-45D6-89E9-C52CCD796BE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85545430"/>
                    </p:ext>
                  </p:extLst>
                </p:nvPr>
              </p:nvGraphicFramePr>
              <p:xfrm>
                <a:off x="4059" y="73"/>
                <a:ext cx="211" cy="29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993" name="Equation" r:id="rId23" imgW="139680" imgH="177480" progId="Equation.DSMT4">
                        <p:embed/>
                      </p:oleObj>
                    </mc:Choice>
                    <mc:Fallback>
                      <p:oleObj name="Equation" r:id="rId23" imgW="139680" imgH="177480" progId="Equation.DSMT4">
                        <p:embed/>
                        <p:pic>
                          <p:nvPicPr>
                            <p:cNvPr id="58" name="Object 37">
                              <a:extLst>
                                <a:ext uri="{FF2B5EF4-FFF2-40B4-BE49-F238E27FC236}">
                                  <a16:creationId xmlns:a16="http://schemas.microsoft.com/office/drawing/2014/main" id="{0E165C6F-DDB1-44E9-8099-B0E28BD80460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59" y="73"/>
                              <a:ext cx="211" cy="29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4" name="矩形: 圆角 43">
                <a:extLst>
                  <a:ext uri="{FF2B5EF4-FFF2-40B4-BE49-F238E27FC236}">
                    <a16:creationId xmlns:a16="http://schemas.microsoft.com/office/drawing/2014/main" id="{B3D4B49B-D4FF-4AAC-B8B0-698D271EC1A6}"/>
                  </a:ext>
                </a:extLst>
              </p:cNvPr>
              <p:cNvSpPr/>
              <p:nvPr/>
            </p:nvSpPr>
            <p:spPr>
              <a:xfrm>
                <a:off x="3243169" y="4394027"/>
                <a:ext cx="4015120" cy="1249470"/>
              </a:xfrm>
              <a:prstGeom prst="roundRect">
                <a:avLst/>
              </a:prstGeom>
              <a:noFill/>
              <a:ln w="381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6E2C3639-F82A-4D8C-94A2-ADC1AE8B1998}"/>
                  </a:ext>
                </a:extLst>
              </p:cNvPr>
              <p:cNvSpPr/>
              <p:nvPr/>
            </p:nvSpPr>
            <p:spPr>
              <a:xfrm>
                <a:off x="3668472" y="5373497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06D409D8-A534-444F-9915-F4C07B953467}"/>
                  </a:ext>
                </a:extLst>
              </p:cNvPr>
              <p:cNvSpPr/>
              <p:nvPr/>
            </p:nvSpPr>
            <p:spPr>
              <a:xfrm>
                <a:off x="6304377" y="5370417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10A99AEF-B08F-407F-92FE-E93727A5F9AF}"/>
                </a:ext>
              </a:extLst>
            </p:cNvPr>
            <p:cNvGrpSpPr/>
            <p:nvPr/>
          </p:nvGrpSpPr>
          <p:grpSpPr>
            <a:xfrm>
              <a:off x="4523253" y="4671443"/>
              <a:ext cx="579438" cy="661439"/>
              <a:chOff x="4951645" y="4517153"/>
              <a:chExt cx="579438" cy="661439"/>
            </a:xfrm>
          </p:grpSpPr>
          <p:graphicFrame>
            <p:nvGraphicFramePr>
              <p:cNvPr id="53" name="Object 27">
                <a:extLst>
                  <a:ext uri="{FF2B5EF4-FFF2-40B4-BE49-F238E27FC236}">
                    <a16:creationId xmlns:a16="http://schemas.microsoft.com/office/drawing/2014/main" id="{E91D0431-368C-4893-B6DE-46F4B22AE00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06711316"/>
                  </p:ext>
                </p:extLst>
              </p:nvPr>
            </p:nvGraphicFramePr>
            <p:xfrm>
              <a:off x="4951645" y="4517153"/>
              <a:ext cx="579438" cy="3953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94" name="Equation" r:id="rId25" imgW="241200" imgH="164880" progId="Equation.DSMT4">
                      <p:embed/>
                    </p:oleObj>
                  </mc:Choice>
                  <mc:Fallback>
                    <p:oleObj name="Equation" r:id="rId25" imgW="241200" imgH="164880" progId="Equation.DSMT4">
                      <p:embed/>
                      <p:pic>
                        <p:nvPicPr>
                          <p:cNvPr id="63" name="Object 27">
                            <a:extLst>
                              <a:ext uri="{FF2B5EF4-FFF2-40B4-BE49-F238E27FC236}">
                                <a16:creationId xmlns:a16="http://schemas.microsoft.com/office/drawing/2014/main" id="{42CDFBD5-4CFA-4C63-AAD1-0E85E90E6FC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1645" y="4517153"/>
                            <a:ext cx="579438" cy="3953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4" name="Oval 33">
                <a:extLst>
                  <a:ext uri="{FF2B5EF4-FFF2-40B4-BE49-F238E27FC236}">
                    <a16:creationId xmlns:a16="http://schemas.microsoft.com/office/drawing/2014/main" id="{1D1D928A-97F2-4536-A16F-34EFCAF4B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9764" y="5108570"/>
                <a:ext cx="76200" cy="70022"/>
              </a:xfrm>
              <a:prstGeom prst="ellipse">
                <a:avLst/>
              </a:prstGeom>
              <a:solidFill>
                <a:srgbClr val="FF0033"/>
              </a:solidFill>
              <a:ln w="12699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5" name="太阳形 54">
              <a:extLst>
                <a:ext uri="{FF2B5EF4-FFF2-40B4-BE49-F238E27FC236}">
                  <a16:creationId xmlns:a16="http://schemas.microsoft.com/office/drawing/2014/main" id="{E10F0628-0C48-4133-905A-7EAB3DBBFA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21463" y="5085925"/>
              <a:ext cx="457200" cy="457200"/>
            </a:xfrm>
            <a:prstGeom prst="sun">
              <a:avLst/>
            </a:prstGeom>
            <a:solidFill>
              <a:srgbClr val="FFFF00"/>
            </a:solidFill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EEC50A3F-702E-44DF-8073-CE9B33C29415}"/>
              </a:ext>
            </a:extLst>
          </p:cNvPr>
          <p:cNvGrpSpPr/>
          <p:nvPr/>
        </p:nvGrpSpPr>
        <p:grpSpPr>
          <a:xfrm>
            <a:off x="4035655" y="5254707"/>
            <a:ext cx="2125391" cy="74341"/>
            <a:chOff x="4001962" y="5262860"/>
            <a:chExt cx="2125391" cy="74341"/>
          </a:xfrm>
        </p:grpSpPr>
        <p:sp>
          <p:nvSpPr>
            <p:cNvPr id="56" name="Oval 30">
              <a:extLst>
                <a:ext uri="{FF2B5EF4-FFF2-40B4-BE49-F238E27FC236}">
                  <a16:creationId xmlns:a16="http://schemas.microsoft.com/office/drawing/2014/main" id="{9204369A-66F7-4A50-BB9B-5C92B5451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962" y="5262860"/>
              <a:ext cx="76200" cy="70022"/>
            </a:xfrm>
            <a:prstGeom prst="ellipse">
              <a:avLst/>
            </a:prstGeom>
            <a:solidFill>
              <a:srgbClr val="FF0033"/>
            </a:solidFill>
            <a:ln w="12699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58" name="直接箭头连接符 57">
              <a:extLst>
                <a:ext uri="{FF2B5EF4-FFF2-40B4-BE49-F238E27FC236}">
                  <a16:creationId xmlns:a16="http://schemas.microsoft.com/office/drawing/2014/main" id="{B62BC85B-199C-4389-9CAD-E6ACC9B1018F}"/>
                </a:ext>
              </a:extLst>
            </p:cNvPr>
            <p:cNvCxnSpPr/>
            <p:nvPr/>
          </p:nvCxnSpPr>
          <p:spPr>
            <a:xfrm flipH="1">
              <a:off x="4141635" y="5326437"/>
              <a:ext cx="287780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FF35A946-BC2D-4718-9353-CDF74DB9BBEB}"/>
                </a:ext>
              </a:extLst>
            </p:cNvPr>
            <p:cNvCxnSpPr/>
            <p:nvPr/>
          </p:nvCxnSpPr>
          <p:spPr>
            <a:xfrm>
              <a:off x="5102691" y="5337201"/>
              <a:ext cx="888954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589C9315-CFE9-4BC8-9790-6EED0D47C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1153" y="5266336"/>
              <a:ext cx="76200" cy="70022"/>
            </a:xfrm>
            <a:prstGeom prst="ellipse">
              <a:avLst/>
            </a:prstGeom>
            <a:solidFill>
              <a:srgbClr val="FF0033"/>
            </a:solidFill>
            <a:ln w="12699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6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54246EF-57AB-4E3A-930F-06DAF352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B858495-F152-49F9-A3AE-C28DAADF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CFAA5FFB-B3DD-4C5A-9737-D2A3D1912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" y="386992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洛伦兹变换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1C6E09A-A4BF-4F43-96CE-84C9DBB5B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79" y="1413608"/>
            <a:ext cx="839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新的时空变换关系，必须满足以下两个条件：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92F20AB-6DD6-4049-A7FD-DE3003650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" y="2503670"/>
            <a:ext cx="80492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、满足相对性原理和光速不变原理（基本假设）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33DDC44-A00A-4921-A43F-28428579A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" y="3791816"/>
            <a:ext cx="8049260" cy="18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、当质点的速率远远小于真空中的光速 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时，该变换应能使伽利略变换重新成立（对应原理）</a:t>
            </a:r>
          </a:p>
        </p:txBody>
      </p:sp>
    </p:spTree>
    <p:extLst>
      <p:ext uri="{BB962C8B-B14F-4D97-AF65-F5344CB8AC3E}">
        <p14:creationId xmlns:p14="http://schemas.microsoft.com/office/powerpoint/2010/main" val="175672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5D919C5A-E401-4312-8A72-0A642CE3FB95}"/>
              </a:ext>
            </a:extLst>
          </p:cNvPr>
          <p:cNvSpPr txBox="1"/>
          <p:nvPr/>
        </p:nvSpPr>
        <p:spPr>
          <a:xfrm>
            <a:off x="301613" y="347415"/>
            <a:ext cx="423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设惯性系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与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的坐标轴在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0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时刻重合，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系相对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系以速率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u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沿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轴运动。</a:t>
            </a:r>
          </a:p>
        </p:txBody>
      </p: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092DC799-4FF3-4FFA-8DA4-82427F4F6B0F}"/>
              </a:ext>
            </a:extLst>
          </p:cNvPr>
          <p:cNvGrpSpPr/>
          <p:nvPr/>
        </p:nvGrpSpPr>
        <p:grpSpPr>
          <a:xfrm>
            <a:off x="4935992" y="290841"/>
            <a:ext cx="4002089" cy="3030538"/>
            <a:chOff x="4729008" y="265814"/>
            <a:chExt cx="4002089" cy="3030538"/>
          </a:xfrm>
        </p:grpSpPr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248C66D6-5379-43C1-ADD1-4D21ADF72D93}"/>
                </a:ext>
              </a:extLst>
            </p:cNvPr>
            <p:cNvGrpSpPr/>
            <p:nvPr/>
          </p:nvGrpSpPr>
          <p:grpSpPr>
            <a:xfrm>
              <a:off x="4729008" y="265814"/>
              <a:ext cx="4002089" cy="3030538"/>
              <a:chOff x="4487863" y="2682071"/>
              <a:chExt cx="4002089" cy="3030538"/>
            </a:xfrm>
          </p:grpSpPr>
          <p:grpSp>
            <p:nvGrpSpPr>
              <p:cNvPr id="46" name="Group 8">
                <a:extLst>
                  <a:ext uri="{FF2B5EF4-FFF2-40B4-BE49-F238E27FC236}">
                    <a16:creationId xmlns:a16="http://schemas.microsoft.com/office/drawing/2014/main" id="{6266AFFB-FCC6-4DDC-A417-6064025DF9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82315" y="2857468"/>
                <a:ext cx="612776" cy="444500"/>
                <a:chOff x="2174" y="1272"/>
                <a:chExt cx="386" cy="280"/>
              </a:xfrm>
            </p:grpSpPr>
            <p:graphicFrame>
              <p:nvGraphicFramePr>
                <p:cNvPr id="79" name="Object 9">
                  <a:extLst>
                    <a:ext uri="{FF2B5EF4-FFF2-40B4-BE49-F238E27FC236}">
                      <a16:creationId xmlns:a16="http://schemas.microsoft.com/office/drawing/2014/main" id="{231C347C-F004-47FE-9514-94E46AFA4F7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98597385"/>
                    </p:ext>
                  </p:extLst>
                </p:nvPr>
              </p:nvGraphicFramePr>
              <p:xfrm>
                <a:off x="2300" y="1272"/>
                <a:ext cx="260" cy="2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015" name="Equation" r:id="rId3" imgW="164880" imgH="164880" progId="Equation.DSMT4">
                        <p:embed/>
                      </p:oleObj>
                    </mc:Choice>
                    <mc:Fallback>
                      <p:oleObj name="Equation" r:id="rId3" imgW="164880" imgH="164880" progId="Equation.DSMT4">
                        <p:embed/>
                        <p:pic>
                          <p:nvPicPr>
                            <p:cNvPr id="42" name="Object 9">
                              <a:extLst>
                                <a:ext uri="{FF2B5EF4-FFF2-40B4-BE49-F238E27FC236}">
                                  <a16:creationId xmlns:a16="http://schemas.microsoft.com/office/drawing/2014/main" id="{69A1AF4D-9B9F-4190-8707-D5501D247836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00" y="1272"/>
                              <a:ext cx="260" cy="2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CC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0" name="Oval 10">
                  <a:extLst>
                    <a:ext uri="{FF2B5EF4-FFF2-40B4-BE49-F238E27FC236}">
                      <a16:creationId xmlns:a16="http://schemas.microsoft.com/office/drawing/2014/main" id="{95E84288-3B7E-422A-B425-D3926D3E0B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4" y="1484"/>
                  <a:ext cx="68" cy="68"/>
                </a:xfrm>
                <a:prstGeom prst="ellipse">
                  <a:avLst/>
                </a:prstGeom>
                <a:solidFill>
                  <a:schemeClr val="hlink"/>
                </a:solidFill>
                <a:ln w="22225">
                  <a:solidFill>
                    <a:schemeClr val="tx1">
                      <a:lumMod val="85000"/>
                      <a:lumOff val="15000"/>
                    </a:schemeClr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7" name="Group 11">
                <a:extLst>
                  <a:ext uri="{FF2B5EF4-FFF2-40B4-BE49-F238E27FC236}">
                    <a16:creationId xmlns:a16="http://schemas.microsoft.com/office/drawing/2014/main" id="{DE7F7589-30FF-492E-86FF-5B9EF8414A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64188" y="3255560"/>
                <a:ext cx="1934918" cy="1360879"/>
                <a:chOff x="790" y="1264"/>
                <a:chExt cx="1103" cy="1014"/>
              </a:xfrm>
            </p:grpSpPr>
            <p:sp>
              <p:nvSpPr>
                <p:cNvPr id="77" name="Line 12">
                  <a:extLst>
                    <a:ext uri="{FF2B5EF4-FFF2-40B4-BE49-F238E27FC236}">
                      <a16:creationId xmlns:a16="http://schemas.microsoft.com/office/drawing/2014/main" id="{DE5EA4A3-B7E5-4A02-ABCD-EAE700F1FF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90" y="1264"/>
                  <a:ext cx="1103" cy="1014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 type="none" w="sm" len="sm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78" name="Object 13">
                  <a:extLst>
                    <a:ext uri="{FF2B5EF4-FFF2-40B4-BE49-F238E27FC236}">
                      <a16:creationId xmlns:a16="http://schemas.microsoft.com/office/drawing/2014/main" id="{64D02A93-56B6-4F0A-A6E1-302488EFD6C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18034303"/>
                    </p:ext>
                  </p:extLst>
                </p:nvPr>
              </p:nvGraphicFramePr>
              <p:xfrm>
                <a:off x="1370" y="1337"/>
                <a:ext cx="181" cy="30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016" name="Equation" r:id="rId5" imgW="126720" imgH="164880" progId="Equation.DSMT4">
                        <p:embed/>
                      </p:oleObj>
                    </mc:Choice>
                    <mc:Fallback>
                      <p:oleObj name="Equation" r:id="rId5" imgW="126720" imgH="164880" progId="Equation.DSMT4">
                        <p:embed/>
                        <p:pic>
                          <p:nvPicPr>
                            <p:cNvPr id="41" name="Object 13">
                              <a:extLst>
                                <a:ext uri="{FF2B5EF4-FFF2-40B4-BE49-F238E27FC236}">
                                  <a16:creationId xmlns:a16="http://schemas.microsoft.com/office/drawing/2014/main" id="{B20E554D-00EB-4F2D-9EE9-CD3D65FAB8F4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370" y="1337"/>
                              <a:ext cx="181" cy="30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CC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8" name="Group 14">
                <a:extLst>
                  <a:ext uri="{FF2B5EF4-FFF2-40B4-BE49-F238E27FC236}">
                    <a16:creationId xmlns:a16="http://schemas.microsoft.com/office/drawing/2014/main" id="{5831E8B7-8AFE-4487-AB17-D7642458F2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87863" y="2682071"/>
                <a:ext cx="3441701" cy="2922588"/>
                <a:chOff x="139" y="1039"/>
                <a:chExt cx="2168" cy="1841"/>
              </a:xfrm>
            </p:grpSpPr>
            <p:graphicFrame>
              <p:nvGraphicFramePr>
                <p:cNvPr id="64" name="Object 15">
                  <a:extLst>
                    <a:ext uri="{FF2B5EF4-FFF2-40B4-BE49-F238E27FC236}">
                      <a16:creationId xmlns:a16="http://schemas.microsoft.com/office/drawing/2014/main" id="{FFABB571-1641-47FC-A8EB-620E5C5FFC07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864" y="1248"/>
                <a:ext cx="247" cy="3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017" name="公式" r:id="rId7" imgW="139680" imgH="177480" progId="Equation.3">
                        <p:embed/>
                      </p:oleObj>
                    </mc:Choice>
                    <mc:Fallback>
                      <p:oleObj name="公式" r:id="rId7" imgW="139680" imgH="177480" progId="Equation.3">
                        <p:embed/>
                        <p:pic>
                          <p:nvPicPr>
                            <p:cNvPr id="27" name="Object 15">
                              <a:extLst>
                                <a:ext uri="{FF2B5EF4-FFF2-40B4-BE49-F238E27FC236}">
                                  <a16:creationId xmlns:a16="http://schemas.microsoft.com/office/drawing/2014/main" id="{BB245701-821B-47F7-AD47-AF6324D58A9D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64" y="1248"/>
                              <a:ext cx="247" cy="3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CCE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5" name="Freeform 16">
                  <a:extLst>
                    <a:ext uri="{FF2B5EF4-FFF2-40B4-BE49-F238E27FC236}">
                      <a16:creationId xmlns:a16="http://schemas.microsoft.com/office/drawing/2014/main" id="{C42D88A1-AE88-4160-945F-8A64DCF03F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3" y="1239"/>
                  <a:ext cx="4" cy="1028"/>
                </a:xfrm>
                <a:custGeom>
                  <a:avLst/>
                  <a:gdLst>
                    <a:gd name="T0" fmla="*/ 0 w 4"/>
                    <a:gd name="T1" fmla="*/ 1028 h 1028"/>
                    <a:gd name="T2" fmla="*/ 4 w 4"/>
                    <a:gd name="T3" fmla="*/ 0 h 10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" h="1028">
                      <a:moveTo>
                        <a:pt x="0" y="1028"/>
                      </a:moveTo>
                      <a:lnTo>
                        <a:pt x="4" y="0"/>
                      </a:lnTo>
                    </a:path>
                  </a:pathLst>
                </a:custGeom>
                <a:noFill/>
                <a:ln w="38100">
                  <a:solidFill>
                    <a:srgbClr val="FFFFFF"/>
                  </a:solidFill>
                  <a:round/>
                  <a:headEnd type="none" w="sm" len="sm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Text Box 17">
                  <a:extLst>
                    <a:ext uri="{FF2B5EF4-FFF2-40B4-BE49-F238E27FC236}">
                      <a16:creationId xmlns:a16="http://schemas.microsoft.com/office/drawing/2014/main" id="{74D95032-4169-43EF-899A-866E5FD2DB5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" y="2055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67" name="Freeform 18">
                  <a:extLst>
                    <a:ext uri="{FF2B5EF4-FFF2-40B4-BE49-F238E27FC236}">
                      <a16:creationId xmlns:a16="http://schemas.microsoft.com/office/drawing/2014/main" id="{1D9092A5-1394-4560-BC89-9C798A9D9A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0" y="2265"/>
                  <a:ext cx="1517" cy="610"/>
                </a:xfrm>
                <a:custGeom>
                  <a:avLst/>
                  <a:gdLst>
                    <a:gd name="T0" fmla="*/ 0 w 1517"/>
                    <a:gd name="T1" fmla="*/ 0 h 610"/>
                    <a:gd name="T2" fmla="*/ 1517 w 1517"/>
                    <a:gd name="T3" fmla="*/ 610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517" h="610">
                      <a:moveTo>
                        <a:pt x="0" y="0"/>
                      </a:moveTo>
                      <a:lnTo>
                        <a:pt x="1517" y="61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8" name="Line 20">
                  <a:extLst>
                    <a:ext uri="{FF2B5EF4-FFF2-40B4-BE49-F238E27FC236}">
                      <a16:creationId xmlns:a16="http://schemas.microsoft.com/office/drawing/2014/main" id="{F05EDB1C-0C9E-42A5-A184-15F15FB0F3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2" y="2256"/>
                  <a:ext cx="62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Text Box 21">
                  <a:extLst>
                    <a:ext uri="{FF2B5EF4-FFF2-40B4-BE49-F238E27FC236}">
                      <a16:creationId xmlns:a16="http://schemas.microsoft.com/office/drawing/2014/main" id="{2D18FC5A-B2AC-4458-B45F-AB569945ED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89" y="2450"/>
                  <a:ext cx="288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graphicFrame>
              <p:nvGraphicFramePr>
                <p:cNvPr id="70" name="Object 22">
                  <a:extLst>
                    <a:ext uri="{FF2B5EF4-FFF2-40B4-BE49-F238E27FC236}">
                      <a16:creationId xmlns:a16="http://schemas.microsoft.com/office/drawing/2014/main" id="{298CDD0B-EC10-492F-9297-AA3088455F6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78263859"/>
                    </p:ext>
                  </p:extLst>
                </p:nvPr>
              </p:nvGraphicFramePr>
              <p:xfrm>
                <a:off x="837" y="1039"/>
                <a:ext cx="240" cy="27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018" name="Equation" r:id="rId9" imgW="152280" imgH="177480" progId="Equation.DSMT4">
                        <p:embed/>
                      </p:oleObj>
                    </mc:Choice>
                    <mc:Fallback>
                      <p:oleObj name="Equation" r:id="rId9" imgW="152280" imgH="177480" progId="Equation.DSMT4">
                        <p:embed/>
                        <p:pic>
                          <p:nvPicPr>
                            <p:cNvPr id="33" name="Object 22">
                              <a:extLst>
                                <a:ext uri="{FF2B5EF4-FFF2-40B4-BE49-F238E27FC236}">
                                  <a16:creationId xmlns:a16="http://schemas.microsoft.com/office/drawing/2014/main" id="{84E1AB99-5F38-42F4-8C5F-2AFF9EDD7246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37" y="1039"/>
                              <a:ext cx="240" cy="27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CCE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1" name="Freeform 23">
                  <a:extLst>
                    <a:ext uri="{FF2B5EF4-FFF2-40B4-BE49-F238E27FC236}">
                      <a16:creationId xmlns:a16="http://schemas.microsoft.com/office/drawing/2014/main" id="{7E30C6F3-2944-4947-A15E-76ACC46F2A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3" y="1239"/>
                  <a:ext cx="4" cy="1028"/>
                </a:xfrm>
                <a:custGeom>
                  <a:avLst/>
                  <a:gdLst>
                    <a:gd name="T0" fmla="*/ 0 w 4"/>
                    <a:gd name="T1" fmla="*/ 1028 h 1028"/>
                    <a:gd name="T2" fmla="*/ 4 w 4"/>
                    <a:gd name="T3" fmla="*/ 0 h 10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" h="1028">
                      <a:moveTo>
                        <a:pt x="0" y="1028"/>
                      </a:moveTo>
                      <a:lnTo>
                        <a:pt x="4" y="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 type="none" w="sm" len="sm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" name="Text Box 24">
                  <a:extLst>
                    <a:ext uri="{FF2B5EF4-FFF2-40B4-BE49-F238E27FC236}">
                      <a16:creationId xmlns:a16="http://schemas.microsoft.com/office/drawing/2014/main" id="{98603449-E53E-4B5F-9E4F-49377B84CA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" y="2055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73" name="Freeform 25">
                  <a:extLst>
                    <a:ext uri="{FF2B5EF4-FFF2-40B4-BE49-F238E27FC236}">
                      <a16:creationId xmlns:a16="http://schemas.microsoft.com/office/drawing/2014/main" id="{0BB6726D-1115-45A5-8FFB-204AC2CF96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0" y="2265"/>
                  <a:ext cx="1517" cy="610"/>
                </a:xfrm>
                <a:custGeom>
                  <a:avLst/>
                  <a:gdLst>
                    <a:gd name="T0" fmla="*/ 0 w 1517"/>
                    <a:gd name="T1" fmla="*/ 0 h 610"/>
                    <a:gd name="T2" fmla="*/ 1517 w 1517"/>
                    <a:gd name="T3" fmla="*/ 610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517" h="610">
                      <a:moveTo>
                        <a:pt x="0" y="0"/>
                      </a:moveTo>
                      <a:lnTo>
                        <a:pt x="1517" y="61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 type="none" w="sm" len="sm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Text Box 26">
                  <a:extLst>
                    <a:ext uri="{FF2B5EF4-FFF2-40B4-BE49-F238E27FC236}">
                      <a16:creationId xmlns:a16="http://schemas.microsoft.com/office/drawing/2014/main" id="{23B2CE6B-727F-4E5E-8093-E9E19D3EA2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5" y="1131"/>
                  <a:ext cx="288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  <p:sp>
              <p:nvSpPr>
                <p:cNvPr id="75" name="Line 27">
                  <a:extLst>
                    <a:ext uri="{FF2B5EF4-FFF2-40B4-BE49-F238E27FC236}">
                      <a16:creationId xmlns:a16="http://schemas.microsoft.com/office/drawing/2014/main" id="{C63C1E1A-64E2-446B-AE45-66A6FDE524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2" y="2256"/>
                  <a:ext cx="624" cy="624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Text Box 28">
                  <a:extLst>
                    <a:ext uri="{FF2B5EF4-FFF2-40B4-BE49-F238E27FC236}">
                      <a16:creationId xmlns:a16="http://schemas.microsoft.com/office/drawing/2014/main" id="{6C86B599-1F41-4354-8D24-C93DC1112F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9" y="2434"/>
                  <a:ext cx="324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</a:t>
                  </a:r>
                </a:p>
              </p:txBody>
            </p:sp>
          </p:grpSp>
          <p:grpSp>
            <p:nvGrpSpPr>
              <p:cNvPr id="49" name="Group 29">
                <a:extLst>
                  <a:ext uri="{FF2B5EF4-FFF2-40B4-BE49-F238E27FC236}">
                    <a16:creationId xmlns:a16="http://schemas.microsoft.com/office/drawing/2014/main" id="{ECBAD72C-9689-48BF-9108-A5E57BBAB3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3201" y="3007508"/>
                <a:ext cx="3206751" cy="2705101"/>
                <a:chOff x="555" y="1426"/>
                <a:chExt cx="2020" cy="1704"/>
              </a:xfrm>
            </p:grpSpPr>
            <p:sp>
              <p:nvSpPr>
                <p:cNvPr id="56" name="Text Box 30">
                  <a:extLst>
                    <a:ext uri="{FF2B5EF4-FFF2-40B4-BE49-F238E27FC236}">
                      <a16:creationId xmlns:a16="http://schemas.microsoft.com/office/drawing/2014/main" id="{52511F7F-8658-408F-8116-FFC1B4D6E8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5" y="1516"/>
                  <a:ext cx="35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99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y′</a:t>
                  </a:r>
                </a:p>
              </p:txBody>
            </p:sp>
            <p:graphicFrame>
              <p:nvGraphicFramePr>
                <p:cNvPr id="57" name="Object 31">
                  <a:extLst>
                    <a:ext uri="{FF2B5EF4-FFF2-40B4-BE49-F238E27FC236}">
                      <a16:creationId xmlns:a16="http://schemas.microsoft.com/office/drawing/2014/main" id="{150F53AF-3667-4121-96BC-60BE3F1B33D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92192171"/>
                    </p:ext>
                  </p:extLst>
                </p:nvPr>
              </p:nvGraphicFramePr>
              <p:xfrm>
                <a:off x="1141" y="1426"/>
                <a:ext cx="300" cy="27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019" name="Equation" r:id="rId11" imgW="190440" imgH="177480" progId="Equation.DSMT4">
                        <p:embed/>
                      </p:oleObj>
                    </mc:Choice>
                    <mc:Fallback>
                      <p:oleObj name="Equation" r:id="rId11" imgW="190440" imgH="177480" progId="Equation.DSMT4">
                        <p:embed/>
                        <p:pic>
                          <p:nvPicPr>
                            <p:cNvPr id="20" name="Object 31">
                              <a:extLst>
                                <a:ext uri="{FF2B5EF4-FFF2-40B4-BE49-F238E27FC236}">
                                  <a16:creationId xmlns:a16="http://schemas.microsoft.com/office/drawing/2014/main" id="{17791B64-801D-4AF1-BCA6-9B2AEE931449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41" y="1426"/>
                              <a:ext cx="300" cy="27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8" name="Text Box 32">
                  <a:extLst>
                    <a:ext uri="{FF2B5EF4-FFF2-40B4-BE49-F238E27FC236}">
                      <a16:creationId xmlns:a16="http://schemas.microsoft.com/office/drawing/2014/main" id="{96B496D5-1DF4-4259-A45B-1587AC09D5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" y="2585"/>
                  <a:ext cx="576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99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O′</a:t>
                  </a:r>
                </a:p>
              </p:txBody>
            </p:sp>
            <p:sp>
              <p:nvSpPr>
                <p:cNvPr id="59" name="Text Box 33">
                  <a:extLst>
                    <a:ext uri="{FF2B5EF4-FFF2-40B4-BE49-F238E27FC236}">
                      <a16:creationId xmlns:a16="http://schemas.microsoft.com/office/drawing/2014/main" id="{979AC182-59BC-4C33-82CE-A86A91F83C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40" y="2738"/>
                  <a:ext cx="33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99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x′</a:t>
                  </a:r>
                </a:p>
              </p:txBody>
            </p:sp>
            <p:sp>
              <p:nvSpPr>
                <p:cNvPr id="60" name="Freeform 34">
                  <a:extLst>
                    <a:ext uri="{FF2B5EF4-FFF2-40B4-BE49-F238E27FC236}">
                      <a16:creationId xmlns:a16="http://schemas.microsoft.com/office/drawing/2014/main" id="{ED798EC2-CA44-4F93-99ED-2BFF5C8FFE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0" y="2586"/>
                  <a:ext cx="1367" cy="544"/>
                </a:xfrm>
                <a:custGeom>
                  <a:avLst/>
                  <a:gdLst>
                    <a:gd name="T0" fmla="*/ 0 w 1254"/>
                    <a:gd name="T1" fmla="*/ 0 h 514"/>
                    <a:gd name="T2" fmla="*/ 1254 w 1254"/>
                    <a:gd name="T3" fmla="*/ 514 h 5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254" h="514">
                      <a:moveTo>
                        <a:pt x="0" y="0"/>
                      </a:moveTo>
                      <a:lnTo>
                        <a:pt x="1254" y="514"/>
                      </a:lnTo>
                    </a:path>
                  </a:pathLst>
                </a:custGeom>
                <a:noFill/>
                <a:ln w="38100" cmpd="sng">
                  <a:solidFill>
                    <a:srgbClr val="9900CC"/>
                  </a:solidFill>
                  <a:round/>
                  <a:headEnd type="none" w="sm" len="sm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Freeform 35">
                  <a:extLst>
                    <a:ext uri="{FF2B5EF4-FFF2-40B4-BE49-F238E27FC236}">
                      <a16:creationId xmlns:a16="http://schemas.microsoft.com/office/drawing/2014/main" id="{9BC6D705-DF17-4099-9A10-34CE305A63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3" y="1643"/>
                  <a:ext cx="1" cy="946"/>
                </a:xfrm>
                <a:custGeom>
                  <a:avLst/>
                  <a:gdLst>
                    <a:gd name="T0" fmla="*/ 0 w 1"/>
                    <a:gd name="T1" fmla="*/ 946 h 946"/>
                    <a:gd name="T2" fmla="*/ 1 w 1"/>
                    <a:gd name="T3" fmla="*/ 0 h 9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946">
                      <a:moveTo>
                        <a:pt x="0" y="946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38100">
                  <a:solidFill>
                    <a:srgbClr val="9900CC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Line 36">
                  <a:extLst>
                    <a:ext uri="{FF2B5EF4-FFF2-40B4-BE49-F238E27FC236}">
                      <a16:creationId xmlns:a16="http://schemas.microsoft.com/office/drawing/2014/main" id="{E8481FB3-3FA4-4FF2-A295-B25FB8A420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03" y="2588"/>
                  <a:ext cx="480" cy="480"/>
                </a:xfrm>
                <a:prstGeom prst="line">
                  <a:avLst/>
                </a:prstGeom>
                <a:noFill/>
                <a:ln w="38100">
                  <a:solidFill>
                    <a:srgbClr val="9900CC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solidFill>
                      <a:srgbClr val="99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Text Box 37">
                  <a:extLst>
                    <a:ext uri="{FF2B5EF4-FFF2-40B4-BE49-F238E27FC236}">
                      <a16:creationId xmlns:a16="http://schemas.microsoft.com/office/drawing/2014/main" id="{26F78A76-F3ED-43AD-9E02-924ADB8F22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" y="2634"/>
                  <a:ext cx="350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99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z′</a:t>
                  </a:r>
                </a:p>
              </p:txBody>
            </p:sp>
          </p:grpSp>
          <p:grpSp>
            <p:nvGrpSpPr>
              <p:cNvPr id="50" name="Group 39">
                <a:extLst>
                  <a:ext uri="{FF2B5EF4-FFF2-40B4-BE49-F238E27FC236}">
                    <a16:creationId xmlns:a16="http://schemas.microsoft.com/office/drawing/2014/main" id="{66F133B6-0149-45FC-A518-8DA7C40266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6481" y="3296918"/>
                <a:ext cx="1359266" cy="1527878"/>
                <a:chOff x="935" y="1535"/>
                <a:chExt cx="1260" cy="1030"/>
              </a:xfrm>
            </p:grpSpPr>
            <p:graphicFrame>
              <p:nvGraphicFramePr>
                <p:cNvPr id="54" name="Object 40">
                  <a:extLst>
                    <a:ext uri="{FF2B5EF4-FFF2-40B4-BE49-F238E27FC236}">
                      <a16:creationId xmlns:a16="http://schemas.microsoft.com/office/drawing/2014/main" id="{82FFEF47-B814-464B-B6CD-F6B4FFC3459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78935489"/>
                    </p:ext>
                  </p:extLst>
                </p:nvPr>
              </p:nvGraphicFramePr>
              <p:xfrm>
                <a:off x="1544" y="1950"/>
                <a:ext cx="353" cy="2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020" name="Equation" r:id="rId13" imgW="152280" imgH="164880" progId="Equation.DSMT4">
                        <p:embed/>
                      </p:oleObj>
                    </mc:Choice>
                    <mc:Fallback>
                      <p:oleObj name="Equation" r:id="rId13" imgW="152280" imgH="164880" progId="Equation.DSMT4">
                        <p:embed/>
                        <p:pic>
                          <p:nvPicPr>
                            <p:cNvPr id="17" name="Object 40">
                              <a:extLst>
                                <a:ext uri="{FF2B5EF4-FFF2-40B4-BE49-F238E27FC236}">
                                  <a16:creationId xmlns:a16="http://schemas.microsoft.com/office/drawing/2014/main" id="{17BF0738-9717-4635-8AC7-69280B576D96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44" y="1950"/>
                              <a:ext cx="353" cy="27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5" name="Line 41">
                  <a:extLst>
                    <a:ext uri="{FF2B5EF4-FFF2-40B4-BE49-F238E27FC236}">
                      <a16:creationId xmlns:a16="http://schemas.microsoft.com/office/drawing/2014/main" id="{6B08CB7A-F872-4112-A80B-8F40FD80AB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35" y="1535"/>
                  <a:ext cx="1260" cy="1030"/>
                </a:xfrm>
                <a:prstGeom prst="line">
                  <a:avLst/>
                </a:prstGeom>
                <a:noFill/>
                <a:ln w="38100">
                  <a:solidFill>
                    <a:srgbClr val="9900CC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1" name="组合 50">
                <a:extLst>
                  <a:ext uri="{FF2B5EF4-FFF2-40B4-BE49-F238E27FC236}">
                    <a16:creationId xmlns:a16="http://schemas.microsoft.com/office/drawing/2014/main" id="{540DAA73-9C9B-48C3-BECE-528D4573DCB9}"/>
                  </a:ext>
                </a:extLst>
              </p:cNvPr>
              <p:cNvGrpSpPr/>
              <p:nvPr/>
            </p:nvGrpSpPr>
            <p:grpSpPr>
              <a:xfrm>
                <a:off x="5529578" y="4256871"/>
                <a:ext cx="643416" cy="585788"/>
                <a:chOff x="1675779" y="3432848"/>
                <a:chExt cx="643416" cy="585788"/>
              </a:xfrm>
            </p:grpSpPr>
            <p:sp>
              <p:nvSpPr>
                <p:cNvPr id="52" name="Freeform 38">
                  <a:extLst>
                    <a:ext uri="{FF2B5EF4-FFF2-40B4-BE49-F238E27FC236}">
                      <a16:creationId xmlns:a16="http://schemas.microsoft.com/office/drawing/2014/main" id="{B9B1DD5C-815C-41EE-B3C0-8B666CF472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5779" y="3800354"/>
                  <a:ext cx="571185" cy="218282"/>
                </a:xfrm>
                <a:custGeom>
                  <a:avLst/>
                  <a:gdLst>
                    <a:gd name="T0" fmla="*/ 0 w 429"/>
                    <a:gd name="T1" fmla="*/ 0 h 188"/>
                    <a:gd name="T2" fmla="*/ 429 w 429"/>
                    <a:gd name="T3" fmla="*/ 188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29" h="188">
                      <a:moveTo>
                        <a:pt x="0" y="0"/>
                      </a:moveTo>
                      <a:lnTo>
                        <a:pt x="429" y="188"/>
                      </a:ln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53" name="Object 22">
                  <a:extLst>
                    <a:ext uri="{FF2B5EF4-FFF2-40B4-BE49-F238E27FC236}">
                      <a16:creationId xmlns:a16="http://schemas.microsoft.com/office/drawing/2014/main" id="{B065AF5E-72CE-461E-AA8F-1D683F14B3C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81851810"/>
                    </p:ext>
                  </p:extLst>
                </p:nvPr>
              </p:nvGraphicFramePr>
              <p:xfrm>
                <a:off x="1906445" y="3432848"/>
                <a:ext cx="412750" cy="4746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021" name="Equation" r:id="rId15" imgW="164880" imgH="190440" progId="Equation.DSMT4">
                        <p:embed/>
                      </p:oleObj>
                    </mc:Choice>
                    <mc:Fallback>
                      <p:oleObj name="Equation" r:id="rId15" imgW="164880" imgH="190440" progId="Equation.DSMT4">
                        <p:embed/>
                        <p:pic>
                          <p:nvPicPr>
                            <p:cNvPr id="16" name="Object 22">
                              <a:extLst>
                                <a:ext uri="{FF2B5EF4-FFF2-40B4-BE49-F238E27FC236}">
                                  <a16:creationId xmlns:a16="http://schemas.microsoft.com/office/drawing/2014/main" id="{086BC295-2419-4739-9DB9-294BC7D3C2C4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06445" y="3432848"/>
                              <a:ext cx="412750" cy="4746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CCE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cxnSp>
          <p:nvCxnSpPr>
            <p:cNvPr id="84" name="直接箭头连接符 83">
              <a:extLst>
                <a:ext uri="{FF2B5EF4-FFF2-40B4-BE49-F238E27FC236}">
                  <a16:creationId xmlns:a16="http://schemas.microsoft.com/office/drawing/2014/main" id="{2D7E13C4-0153-4AA7-A663-5F68083321B1}"/>
                </a:ext>
              </a:extLst>
            </p:cNvPr>
            <p:cNvCxnSpPr>
              <a:cxnSpLocks/>
            </p:cNvCxnSpPr>
            <p:nvPr/>
          </p:nvCxnSpPr>
          <p:spPr>
            <a:xfrm>
              <a:off x="6370876" y="1887474"/>
              <a:ext cx="769428" cy="2757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6" name="对象 85">
              <a:extLst>
                <a:ext uri="{FF2B5EF4-FFF2-40B4-BE49-F238E27FC236}">
                  <a16:creationId xmlns:a16="http://schemas.microsoft.com/office/drawing/2014/main" id="{34888415-7C82-46BB-9D69-A124CC3DB7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9686408"/>
                </p:ext>
              </p:extLst>
            </p:nvPr>
          </p:nvGraphicFramePr>
          <p:xfrm>
            <a:off x="7165821" y="1986270"/>
            <a:ext cx="349200" cy="44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22" name="Equation" r:id="rId17" imgW="139680" imgH="177480" progId="Equation.DSMT4">
                    <p:embed/>
                  </p:oleObj>
                </mc:Choice>
                <mc:Fallback>
                  <p:oleObj name="Equation" r:id="rId17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165821" y="1986270"/>
                          <a:ext cx="349200" cy="44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" name="Text Box 21">
            <a:extLst>
              <a:ext uri="{FF2B5EF4-FFF2-40B4-BE49-F238E27FC236}">
                <a16:creationId xmlns:a16="http://schemas.microsoft.com/office/drawing/2014/main" id="{B049CCE2-6E55-47ED-8C85-A8E2F7957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34" y="2240601"/>
            <a:ext cx="44534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假定两个观察者在 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= t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 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kumimoji="1"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，从两个观察者重合点 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处发出一个闪光，经一段时间，光传到 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 </a:t>
            </a: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点。</a:t>
            </a:r>
          </a:p>
        </p:txBody>
      </p:sp>
      <p:graphicFrame>
        <p:nvGraphicFramePr>
          <p:cNvPr id="99" name="对象 98">
            <a:extLst>
              <a:ext uri="{FF2B5EF4-FFF2-40B4-BE49-F238E27FC236}">
                <a16:creationId xmlns:a16="http://schemas.microsoft.com/office/drawing/2014/main" id="{8CB77621-3116-4C4B-8A7B-E909CC832F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27444"/>
              </p:ext>
            </p:extLst>
          </p:nvPr>
        </p:nvGraphicFramePr>
        <p:xfrm>
          <a:off x="421315" y="4580122"/>
          <a:ext cx="2889000" cy="107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3" name="Equation" r:id="rId19" imgW="1155600" imgH="431640" progId="Equation.DSMT4">
                  <p:embed/>
                </p:oleObj>
              </mc:Choice>
              <mc:Fallback>
                <p:oleObj name="Equation" r:id="rId19" imgW="1155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21315" y="4580122"/>
                        <a:ext cx="2889000" cy="107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箭头: 右 99">
            <a:extLst>
              <a:ext uri="{FF2B5EF4-FFF2-40B4-BE49-F238E27FC236}">
                <a16:creationId xmlns:a16="http://schemas.microsoft.com/office/drawing/2014/main" id="{93872F91-C20B-4DC1-8575-7F629F67A419}"/>
              </a:ext>
            </a:extLst>
          </p:cNvPr>
          <p:cNvSpPr/>
          <p:nvPr/>
        </p:nvSpPr>
        <p:spPr>
          <a:xfrm>
            <a:off x="3641651" y="4843131"/>
            <a:ext cx="563526" cy="467832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78C4BE7E-2270-4945-8BAF-B91D63D7721C}"/>
              </a:ext>
            </a:extLst>
          </p:cNvPr>
          <p:cNvSpPr/>
          <p:nvPr/>
        </p:nvSpPr>
        <p:spPr>
          <a:xfrm>
            <a:off x="4437205" y="4427174"/>
            <a:ext cx="42551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寻找把两个观察者（参考系）的观测结果（时空坐标）联系起来的变换。</a:t>
            </a:r>
          </a:p>
        </p:txBody>
      </p:sp>
    </p:spTree>
    <p:extLst>
      <p:ext uri="{BB962C8B-B14F-4D97-AF65-F5344CB8AC3E}">
        <p14:creationId xmlns:p14="http://schemas.microsoft.com/office/powerpoint/2010/main" val="259393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92" grpId="0"/>
      <p:bldP spid="100" grpId="0" animBg="1"/>
      <p:bldP spid="1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15</a:t>
            </a:fld>
            <a:endParaRPr lang="zh-CN" altLang="en-US"/>
          </a:p>
        </p:txBody>
      </p:sp>
      <p:graphicFrame>
        <p:nvGraphicFramePr>
          <p:cNvPr id="4" name="Object 42">
            <a:extLst>
              <a:ext uri="{FF2B5EF4-FFF2-40B4-BE49-F238E27FC236}">
                <a16:creationId xmlns:a16="http://schemas.microsoft.com/office/drawing/2014/main" id="{49B2D6CC-160F-4294-866A-5BF7FDEE95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996399"/>
              </p:ext>
            </p:extLst>
          </p:nvPr>
        </p:nvGraphicFramePr>
        <p:xfrm>
          <a:off x="1623422" y="946938"/>
          <a:ext cx="34734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2" name="Equation" r:id="rId3" imgW="1447560" imgH="228600" progId="Equation.DSMT4">
                  <p:embed/>
                </p:oleObj>
              </mc:Choice>
              <mc:Fallback>
                <p:oleObj name="Equation" r:id="rId3" imgW="1447560" imgH="228600" progId="Equation.DSMT4">
                  <p:embed/>
                  <p:pic>
                    <p:nvPicPr>
                      <p:cNvPr id="81" name="Object 42">
                        <a:extLst>
                          <a:ext uri="{FF2B5EF4-FFF2-40B4-BE49-F238E27FC236}">
                            <a16:creationId xmlns:a16="http://schemas.microsoft.com/office/drawing/2014/main" id="{10871A44-37CB-49EE-8B6E-38CE42607A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422" y="946938"/>
                        <a:ext cx="347345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3">
            <a:extLst>
              <a:ext uri="{FF2B5EF4-FFF2-40B4-BE49-F238E27FC236}">
                <a16:creationId xmlns:a16="http://schemas.microsoft.com/office/drawing/2014/main" id="{179A79B3-84AE-4C58-8E4D-859F5E43C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00668"/>
              </p:ext>
            </p:extLst>
          </p:nvPr>
        </p:nvGraphicFramePr>
        <p:xfrm>
          <a:off x="1538361" y="1537279"/>
          <a:ext cx="38703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3" name="Equation" r:id="rId5" imgW="1612800" imgH="228600" progId="Equation.DSMT4">
                  <p:embed/>
                </p:oleObj>
              </mc:Choice>
              <mc:Fallback>
                <p:oleObj name="Equation" r:id="rId5" imgW="1612800" imgH="228600" progId="Equation.DSMT4">
                  <p:embed/>
                  <p:pic>
                    <p:nvPicPr>
                      <p:cNvPr id="82" name="Object 43">
                        <a:extLst>
                          <a:ext uri="{FF2B5EF4-FFF2-40B4-BE49-F238E27FC236}">
                            <a16:creationId xmlns:a16="http://schemas.microsoft.com/office/drawing/2014/main" id="{FC10C84E-3A99-4E86-9E31-5F1922EF71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361" y="1537279"/>
                        <a:ext cx="38703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5">
            <a:extLst>
              <a:ext uri="{FF2B5EF4-FFF2-40B4-BE49-F238E27FC236}">
                <a16:creationId xmlns:a16="http://schemas.microsoft.com/office/drawing/2014/main" id="{3E106340-6277-4AC9-BB98-06F8FDFD9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358" y="325993"/>
            <a:ext cx="381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由光速不变原理：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CF3FF161-AFEC-4BEB-B924-70DE46722C76}"/>
              </a:ext>
            </a:extLst>
          </p:cNvPr>
          <p:cNvGrpSpPr/>
          <p:nvPr/>
        </p:nvGrpSpPr>
        <p:grpSpPr>
          <a:xfrm>
            <a:off x="352358" y="2195705"/>
            <a:ext cx="7886545" cy="954107"/>
            <a:chOff x="428115" y="2201021"/>
            <a:chExt cx="7886545" cy="954107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9900652-62DD-4BBF-A337-47596FE882A6}"/>
                </a:ext>
              </a:extLst>
            </p:cNvPr>
            <p:cNvSpPr/>
            <p:nvPr/>
          </p:nvSpPr>
          <p:spPr>
            <a:xfrm>
              <a:off x="428115" y="2201021"/>
              <a:ext cx="788654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考虑 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S′ </a:t>
              </a:r>
              <a:r>
                <a:rPr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系与 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 </a:t>
              </a:r>
              <a:r>
                <a:rPr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系只在 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 </a:t>
              </a:r>
              <a:r>
                <a:rPr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轴方向有相对运动，所以其他轴坐标与参考系运动无关，即</a:t>
              </a:r>
              <a:endParaRPr lang="zh-CN" altLang="en-US" sz="2800" dirty="0"/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id="{AC6C1268-40F4-47A0-9107-4E49EFF4EE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8252146"/>
                </p:ext>
              </p:extLst>
            </p:nvPr>
          </p:nvGraphicFramePr>
          <p:xfrm>
            <a:off x="5892210" y="2667832"/>
            <a:ext cx="2011392" cy="487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54" name="Equation" r:id="rId7" imgW="838080" imgH="203040" progId="Equation.DSMT4">
                    <p:embed/>
                  </p:oleObj>
                </mc:Choice>
                <mc:Fallback>
                  <p:oleObj name="Equation" r:id="rId7" imgW="8380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892210" y="2667832"/>
                          <a:ext cx="2011392" cy="487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23">
            <a:extLst>
              <a:ext uri="{FF2B5EF4-FFF2-40B4-BE49-F238E27FC236}">
                <a16:creationId xmlns:a16="http://schemas.microsoft.com/office/drawing/2014/main" id="{2342B010-5BCB-460A-B8AD-EEE7BE84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358" y="3258963"/>
            <a:ext cx="81629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根据相对性原理，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的变换必须是线性的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F202AF04-4B57-413A-90E4-B3A1BD1BBA78}"/>
              </a:ext>
            </a:extLst>
          </p:cNvPr>
          <p:cNvGrpSpPr/>
          <p:nvPr/>
        </p:nvGrpSpPr>
        <p:grpSpPr>
          <a:xfrm>
            <a:off x="352358" y="3891334"/>
            <a:ext cx="6019597" cy="554944"/>
            <a:chOff x="350348" y="4050831"/>
            <a:chExt cx="6019597" cy="554944"/>
          </a:xfrm>
        </p:grpSpPr>
        <p:graphicFrame>
          <p:nvGraphicFramePr>
            <p:cNvPr id="11" name="Object 1025">
              <a:extLst>
                <a:ext uri="{FF2B5EF4-FFF2-40B4-BE49-F238E27FC236}">
                  <a16:creationId xmlns:a16="http://schemas.microsoft.com/office/drawing/2014/main" id="{D208CD95-1B48-4958-9B76-2CC157A08A2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4313869"/>
                </p:ext>
              </p:extLst>
            </p:nvPr>
          </p:nvGraphicFramePr>
          <p:xfrm>
            <a:off x="1936101" y="4118479"/>
            <a:ext cx="2133216" cy="487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55" name="Equation" r:id="rId9" imgW="888840" imgH="203040" progId="Equation.DSMT4">
                    <p:embed/>
                  </p:oleObj>
                </mc:Choice>
                <mc:Fallback>
                  <p:oleObj name="Equation" r:id="rId9" imgW="888840" imgH="203040" progId="Equation.DSMT4">
                    <p:embed/>
                    <p:pic>
                      <p:nvPicPr>
                        <p:cNvPr id="293889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6101" y="4118479"/>
                          <a:ext cx="2133216" cy="487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2473EAE-E326-4653-BC0F-C78FBAE0820F}"/>
                </a:ext>
              </a:extLst>
            </p:cNvPr>
            <p:cNvSpPr txBox="1"/>
            <p:nvPr/>
          </p:nvSpPr>
          <p:spPr>
            <a:xfrm>
              <a:off x="350348" y="4050831"/>
              <a:ext cx="6019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又考虑到                         ，可以假定：</a:t>
              </a:r>
            </a:p>
          </p:txBody>
        </p:sp>
      </p:grpSp>
      <p:graphicFrame>
        <p:nvGraphicFramePr>
          <p:cNvPr id="14" name="Object 1026">
            <a:extLst>
              <a:ext uri="{FF2B5EF4-FFF2-40B4-BE49-F238E27FC236}">
                <a16:creationId xmlns:a16="http://schemas.microsoft.com/office/drawing/2014/main" id="{F58E1659-ABE8-4999-8126-3C29FF51B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648871"/>
              </p:ext>
            </p:extLst>
          </p:nvPr>
        </p:nvGraphicFramePr>
        <p:xfrm>
          <a:off x="1384312" y="4712403"/>
          <a:ext cx="2133216" cy="48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6" name="Equation" r:id="rId11" imgW="888840" imgH="203040" progId="Equation.DSMT4">
                  <p:embed/>
                </p:oleObj>
              </mc:Choice>
              <mc:Fallback>
                <p:oleObj name="Equation" r:id="rId11" imgW="888840" imgH="203040" progId="Equation.DSMT4">
                  <p:embed/>
                  <p:pic>
                    <p:nvPicPr>
                      <p:cNvPr id="29389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12" y="4712403"/>
                        <a:ext cx="2133216" cy="487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27">
            <a:extLst>
              <a:ext uri="{FF2B5EF4-FFF2-40B4-BE49-F238E27FC236}">
                <a16:creationId xmlns:a16="http://schemas.microsoft.com/office/drawing/2014/main" id="{082380BE-916D-429D-87A3-7645BF4DE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389250"/>
              </p:ext>
            </p:extLst>
          </p:nvPr>
        </p:nvGraphicFramePr>
        <p:xfrm>
          <a:off x="1455827" y="5242621"/>
          <a:ext cx="1981152" cy="48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7" name="Equation" r:id="rId13" imgW="825480" imgH="203040" progId="Equation.DSMT4">
                  <p:embed/>
                </p:oleObj>
              </mc:Choice>
              <mc:Fallback>
                <p:oleObj name="Equation" r:id="rId13" imgW="825480" imgH="203040" progId="Equation.DSMT4">
                  <p:embed/>
                  <p:pic>
                    <p:nvPicPr>
                      <p:cNvPr id="29389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827" y="5242621"/>
                        <a:ext cx="1981152" cy="487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9">
            <a:extLst>
              <a:ext uri="{FF2B5EF4-FFF2-40B4-BE49-F238E27FC236}">
                <a16:creationId xmlns:a16="http://schemas.microsoft.com/office/drawing/2014/main" id="{6A814F31-BCF4-41F5-9E31-2A3C59F0BE02}"/>
              </a:ext>
            </a:extLst>
          </p:cNvPr>
          <p:cNvGrpSpPr>
            <a:grpSpLocks/>
          </p:cNvGrpSpPr>
          <p:nvPr/>
        </p:nvGrpSpPr>
        <p:grpSpPr bwMode="auto">
          <a:xfrm>
            <a:off x="4497611" y="4660722"/>
            <a:ext cx="3392488" cy="530226"/>
            <a:chOff x="3403" y="1152"/>
            <a:chExt cx="2137" cy="334"/>
          </a:xfrm>
        </p:grpSpPr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280C175D-90DC-4630-8539-C17344E95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152"/>
              <a:ext cx="14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r>
                <a:rPr kumimoji="1" lang="zh-CN" altLang="zh-CN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均为待定常数</a:t>
              </a:r>
              <a:endPara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18" name="Object 1032">
              <a:extLst>
                <a:ext uri="{FF2B5EF4-FFF2-40B4-BE49-F238E27FC236}">
                  <a16:creationId xmlns:a16="http://schemas.microsoft.com/office/drawing/2014/main" id="{0B8028CD-6B92-439D-AB92-D7838BB33C7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1336858"/>
                </p:ext>
              </p:extLst>
            </p:nvPr>
          </p:nvGraphicFramePr>
          <p:xfrm>
            <a:off x="3403" y="1179"/>
            <a:ext cx="748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58" name="Equation" r:id="rId15" imgW="495000" imgH="203040" progId="Equation.DSMT4">
                    <p:embed/>
                  </p:oleObj>
                </mc:Choice>
                <mc:Fallback>
                  <p:oleObj name="Equation" r:id="rId15" imgW="495000" imgH="203040" progId="Equation.DSMT4">
                    <p:embed/>
                    <p:pic>
                      <p:nvPicPr>
                        <p:cNvPr id="7178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1179"/>
                          <a:ext cx="748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3">
            <a:extLst>
              <a:ext uri="{FF2B5EF4-FFF2-40B4-BE49-F238E27FC236}">
                <a16:creationId xmlns:a16="http://schemas.microsoft.com/office/drawing/2014/main" id="{5F086737-496E-4F88-ACED-ED531C7467FC}"/>
              </a:ext>
            </a:extLst>
          </p:cNvPr>
          <p:cNvGrpSpPr>
            <a:grpSpLocks/>
          </p:cNvGrpSpPr>
          <p:nvPr/>
        </p:nvGrpSpPr>
        <p:grpSpPr bwMode="auto">
          <a:xfrm>
            <a:off x="4821461" y="5280967"/>
            <a:ext cx="2481263" cy="971550"/>
            <a:chOff x="3245" y="1668"/>
            <a:chExt cx="1563" cy="612"/>
          </a:xfrm>
        </p:grpSpPr>
        <p:sp>
          <p:nvSpPr>
            <p:cNvPr id="21" name="Text Box 15">
              <a:extLst>
                <a:ext uri="{FF2B5EF4-FFF2-40B4-BE49-F238E27FC236}">
                  <a16:creationId xmlns:a16="http://schemas.microsoft.com/office/drawing/2014/main" id="{BF800B7E-5592-43BA-BA48-1D616F902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6" y="1668"/>
              <a:ext cx="14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伽利略变换中</a:t>
              </a:r>
            </a:p>
          </p:txBody>
        </p:sp>
        <p:graphicFrame>
          <p:nvGraphicFramePr>
            <p:cNvPr id="22" name="Object 1031">
              <a:extLst>
                <a:ext uri="{FF2B5EF4-FFF2-40B4-BE49-F238E27FC236}">
                  <a16:creationId xmlns:a16="http://schemas.microsoft.com/office/drawing/2014/main" id="{81E97424-008F-4520-8DE7-D10D80D73CB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3167632"/>
                </p:ext>
              </p:extLst>
            </p:nvPr>
          </p:nvGraphicFramePr>
          <p:xfrm>
            <a:off x="3245" y="1996"/>
            <a:ext cx="1563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59" name="Equation" r:id="rId17" imgW="1117440" imgH="203040" progId="Equation.DSMT4">
                    <p:embed/>
                  </p:oleObj>
                </mc:Choice>
                <mc:Fallback>
                  <p:oleObj name="Equation" r:id="rId17" imgW="1117440" imgH="203040" progId="Equation.DSMT4">
                    <p:embed/>
                    <p:pic>
                      <p:nvPicPr>
                        <p:cNvPr id="7177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5" y="1996"/>
                          <a:ext cx="1563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id="{3F1E7F3D-5A59-4330-B72A-32466591C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286555"/>
              </p:ext>
            </p:extLst>
          </p:nvPr>
        </p:nvGraphicFramePr>
        <p:xfrm>
          <a:off x="1384312" y="5729917"/>
          <a:ext cx="2011392" cy="48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0" name="Equation" r:id="rId19" imgW="838080" imgH="203040" progId="Equation.DSMT4">
                  <p:embed/>
                </p:oleObj>
              </mc:Choice>
              <mc:Fallback>
                <p:oleObj name="Equation" r:id="rId19" imgW="838080" imgH="2030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AC6C1268-40F4-47A0-9107-4E49EFF4EE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384312" y="5729917"/>
                        <a:ext cx="2011392" cy="487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50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16</a:t>
            </a:fld>
            <a:endParaRPr lang="zh-CN" altLang="en-US"/>
          </a:p>
        </p:txBody>
      </p:sp>
      <p:graphicFrame>
        <p:nvGraphicFramePr>
          <p:cNvPr id="4" name="Object 12">
            <a:extLst>
              <a:ext uri="{FF2B5EF4-FFF2-40B4-BE49-F238E27FC236}">
                <a16:creationId xmlns:a16="http://schemas.microsoft.com/office/drawing/2014/main" id="{B705457B-F537-45BA-B47E-7576A30644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902643"/>
              </p:ext>
            </p:extLst>
          </p:nvPr>
        </p:nvGraphicFramePr>
        <p:xfrm>
          <a:off x="507429" y="1159781"/>
          <a:ext cx="7470922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80" name="Equation" r:id="rId3" imgW="3365280" imgH="228600" progId="Equation.DSMT4">
                  <p:embed/>
                </p:oleObj>
              </mc:Choice>
              <mc:Fallback>
                <p:oleObj name="Equation" r:id="rId3" imgW="3365280" imgH="228600" progId="Equation.DSMT4">
                  <p:embed/>
                  <p:pic>
                    <p:nvPicPr>
                      <p:cNvPr id="265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29" y="1159781"/>
                        <a:ext cx="7470922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">
            <a:extLst>
              <a:ext uri="{FF2B5EF4-FFF2-40B4-BE49-F238E27FC236}">
                <a16:creationId xmlns:a16="http://schemas.microsoft.com/office/drawing/2014/main" id="{56A864B9-6A19-4EC3-81ED-A1319DF0A3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386063"/>
              </p:ext>
            </p:extLst>
          </p:nvPr>
        </p:nvGraphicFramePr>
        <p:xfrm>
          <a:off x="507429" y="1851051"/>
          <a:ext cx="8458201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81" name="Equation" r:id="rId5" imgW="3809880" imgH="228600" progId="Equation.DSMT4">
                  <p:embed/>
                </p:oleObj>
              </mc:Choice>
              <mc:Fallback>
                <p:oleObj name="Equation" r:id="rId5" imgW="3809880" imgH="228600" progId="Equation.DSMT4">
                  <p:embed/>
                  <p:pic>
                    <p:nvPicPr>
                      <p:cNvPr id="819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29" y="1851051"/>
                        <a:ext cx="8458201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46">
            <a:extLst>
              <a:ext uri="{FF2B5EF4-FFF2-40B4-BE49-F238E27FC236}">
                <a16:creationId xmlns:a16="http://schemas.microsoft.com/office/drawing/2014/main" id="{D15FA15C-8AC9-4D6B-9B1C-3099DD9F1488}"/>
              </a:ext>
            </a:extLst>
          </p:cNvPr>
          <p:cNvGrpSpPr>
            <a:grpSpLocks/>
          </p:cNvGrpSpPr>
          <p:nvPr/>
        </p:nvGrpSpPr>
        <p:grpSpPr bwMode="auto">
          <a:xfrm>
            <a:off x="828967" y="3493521"/>
            <a:ext cx="2593974" cy="1819275"/>
            <a:chOff x="480" y="1488"/>
            <a:chExt cx="1634" cy="1146"/>
          </a:xfrm>
        </p:grpSpPr>
        <p:graphicFrame>
          <p:nvGraphicFramePr>
            <p:cNvPr id="16" name="Object 47">
              <a:extLst>
                <a:ext uri="{FF2B5EF4-FFF2-40B4-BE49-F238E27FC236}">
                  <a16:creationId xmlns:a16="http://schemas.microsoft.com/office/drawing/2014/main" id="{0798B096-34EF-4B78-AB8E-CC9F08965AD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0092089"/>
                </p:ext>
              </p:extLst>
            </p:nvPr>
          </p:nvGraphicFramePr>
          <p:xfrm>
            <a:off x="480" y="1488"/>
            <a:ext cx="1456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2" name="Equation" r:id="rId7" imgW="1041120" imgH="228600" progId="Equation.DSMT4">
                    <p:embed/>
                  </p:oleObj>
                </mc:Choice>
                <mc:Fallback>
                  <p:oleObj name="Equation" r:id="rId7" imgW="1041120" imgH="228600" progId="Equation.DSMT4">
                    <p:embed/>
                    <p:pic>
                      <p:nvPicPr>
                        <p:cNvPr id="8195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488"/>
                          <a:ext cx="1456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48">
              <a:extLst>
                <a:ext uri="{FF2B5EF4-FFF2-40B4-BE49-F238E27FC236}">
                  <a16:creationId xmlns:a16="http://schemas.microsoft.com/office/drawing/2014/main" id="{55705A9F-352B-44ED-9DCE-D39DFC6361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2161871"/>
                </p:ext>
              </p:extLst>
            </p:nvPr>
          </p:nvGraphicFramePr>
          <p:xfrm>
            <a:off x="510" y="2350"/>
            <a:ext cx="1474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3" name="Equation" r:id="rId9" imgW="1054080" imgH="203040" progId="Equation.DSMT4">
                    <p:embed/>
                  </p:oleObj>
                </mc:Choice>
                <mc:Fallback>
                  <p:oleObj name="Equation" r:id="rId9" imgW="1054080" imgH="203040" progId="Equation.DSMT4">
                    <p:embed/>
                    <p:pic>
                      <p:nvPicPr>
                        <p:cNvPr id="8196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" y="2350"/>
                          <a:ext cx="1474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49">
              <a:extLst>
                <a:ext uri="{FF2B5EF4-FFF2-40B4-BE49-F238E27FC236}">
                  <a16:creationId xmlns:a16="http://schemas.microsoft.com/office/drawing/2014/main" id="{F9A0F76E-B959-4FC9-A645-ACB1B5BB61B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8726636"/>
                </p:ext>
              </p:extLst>
            </p:nvPr>
          </p:nvGraphicFramePr>
          <p:xfrm>
            <a:off x="480" y="1919"/>
            <a:ext cx="1634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4" name="Equation" r:id="rId11" imgW="1168200" imgH="228600" progId="Equation.DSMT4">
                    <p:embed/>
                  </p:oleObj>
                </mc:Choice>
                <mc:Fallback>
                  <p:oleObj name="Equation" r:id="rId11" imgW="1168200" imgH="228600" progId="Equation.DSMT4">
                    <p:embed/>
                    <p:pic>
                      <p:nvPicPr>
                        <p:cNvPr id="8197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919"/>
                          <a:ext cx="1634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8FFD8092-4265-49D5-9F1F-21905DFB0458}"/>
              </a:ext>
            </a:extLst>
          </p:cNvPr>
          <p:cNvGrpSpPr/>
          <p:nvPr/>
        </p:nvGrpSpPr>
        <p:grpSpPr>
          <a:xfrm>
            <a:off x="441695" y="449063"/>
            <a:ext cx="5785699" cy="549275"/>
            <a:chOff x="361950" y="235446"/>
            <a:chExt cx="5785699" cy="549275"/>
          </a:xfrm>
        </p:grpSpPr>
        <p:sp>
          <p:nvSpPr>
            <p:cNvPr id="6" name="Text Box 18">
              <a:extLst>
                <a:ext uri="{FF2B5EF4-FFF2-40B4-BE49-F238E27FC236}">
                  <a16:creationId xmlns:a16="http://schemas.microsoft.com/office/drawing/2014/main" id="{336D7F4F-F55C-470A-81A5-31FB80BF3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50" y="235446"/>
              <a:ext cx="1980236" cy="522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将上式带入</a:t>
              </a:r>
            </a:p>
          </p:txBody>
        </p:sp>
        <p:graphicFrame>
          <p:nvGraphicFramePr>
            <p:cNvPr id="19" name="Object 43">
              <a:extLst>
                <a:ext uri="{FF2B5EF4-FFF2-40B4-BE49-F238E27FC236}">
                  <a16:creationId xmlns:a16="http://schemas.microsoft.com/office/drawing/2014/main" id="{81508052-A857-49AC-8CC0-C781873CD6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1228828"/>
                </p:ext>
              </p:extLst>
            </p:nvPr>
          </p:nvGraphicFramePr>
          <p:xfrm>
            <a:off x="2277324" y="235446"/>
            <a:ext cx="387032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5" name="Equation" r:id="rId13" imgW="1612800" imgH="228600" progId="Equation.DSMT4">
                    <p:embed/>
                  </p:oleObj>
                </mc:Choice>
                <mc:Fallback>
                  <p:oleObj name="Equation" r:id="rId13" imgW="1612800" imgH="228600" progId="Equation.DSMT4">
                    <p:embed/>
                    <p:pic>
                      <p:nvPicPr>
                        <p:cNvPr id="5" name="Object 43">
                          <a:extLst>
                            <a:ext uri="{FF2B5EF4-FFF2-40B4-BE49-F238E27FC236}">
                              <a16:creationId xmlns:a16="http://schemas.microsoft.com/office/drawing/2014/main" id="{179A79B3-84AE-4C58-8E4D-859F5E43CA5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324" y="235446"/>
                          <a:ext cx="3870325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B223F6DD-D0C4-4937-891F-45D72587D0E6}"/>
              </a:ext>
            </a:extLst>
          </p:cNvPr>
          <p:cNvGrpSpPr/>
          <p:nvPr/>
        </p:nvGrpSpPr>
        <p:grpSpPr>
          <a:xfrm>
            <a:off x="441695" y="2549340"/>
            <a:ext cx="6392862" cy="613990"/>
            <a:chOff x="694531" y="3409548"/>
            <a:chExt cx="6392862" cy="613990"/>
          </a:xfrm>
        </p:grpSpPr>
        <p:graphicFrame>
          <p:nvGraphicFramePr>
            <p:cNvPr id="20" name="Object 42">
              <a:extLst>
                <a:ext uri="{FF2B5EF4-FFF2-40B4-BE49-F238E27FC236}">
                  <a16:creationId xmlns:a16="http://schemas.microsoft.com/office/drawing/2014/main" id="{D327184D-7DB9-4145-83B6-E20257B20C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8513789"/>
                </p:ext>
              </p:extLst>
            </p:nvPr>
          </p:nvGraphicFramePr>
          <p:xfrm>
            <a:off x="2426420" y="3475851"/>
            <a:ext cx="3473450" cy="547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6" name="Equation" r:id="rId15" imgW="1447560" imgH="228600" progId="Equation.DSMT4">
                    <p:embed/>
                  </p:oleObj>
                </mc:Choice>
                <mc:Fallback>
                  <p:oleObj name="Equation" r:id="rId15" imgW="1447560" imgH="228600" progId="Equation.DSMT4">
                    <p:embed/>
                    <p:pic>
                      <p:nvPicPr>
                        <p:cNvPr id="4" name="Object 42">
                          <a:extLst>
                            <a:ext uri="{FF2B5EF4-FFF2-40B4-BE49-F238E27FC236}">
                              <a16:creationId xmlns:a16="http://schemas.microsoft.com/office/drawing/2014/main" id="{49B2D6CC-160F-4294-866A-5BF7FDEE957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420" y="3475851"/>
                          <a:ext cx="3473450" cy="547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24">
              <a:extLst>
                <a:ext uri="{FF2B5EF4-FFF2-40B4-BE49-F238E27FC236}">
                  <a16:creationId xmlns:a16="http://schemas.microsoft.com/office/drawing/2014/main" id="{A026B64F-5198-4033-9141-B9CAE51543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531" y="3409548"/>
              <a:ext cx="6392862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考虑到式                                          得：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E5D4811A-34C9-498F-92ED-A1202F5E4EC9}"/>
              </a:ext>
            </a:extLst>
          </p:cNvPr>
          <p:cNvGrpSpPr/>
          <p:nvPr/>
        </p:nvGrpSpPr>
        <p:grpSpPr>
          <a:xfrm>
            <a:off x="4572000" y="3453266"/>
            <a:ext cx="3884104" cy="986213"/>
            <a:chOff x="4684347" y="3445520"/>
            <a:chExt cx="3884104" cy="986213"/>
          </a:xfrm>
        </p:grpSpPr>
        <p:graphicFrame>
          <p:nvGraphicFramePr>
            <p:cNvPr id="25" name="Object 24">
              <a:extLst>
                <a:ext uri="{FF2B5EF4-FFF2-40B4-BE49-F238E27FC236}">
                  <a16:creationId xmlns:a16="http://schemas.microsoft.com/office/drawing/2014/main" id="{B4D8FF09-B05B-4E5C-94A4-F6B2E6BF1A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9477323"/>
                </p:ext>
              </p:extLst>
            </p:nvPr>
          </p:nvGraphicFramePr>
          <p:xfrm>
            <a:off x="4684347" y="3445520"/>
            <a:ext cx="2621376" cy="986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7" name="Equation" r:id="rId17" imgW="1180800" imgH="444240" progId="Equation.DSMT4">
                    <p:embed/>
                  </p:oleObj>
                </mc:Choice>
                <mc:Fallback>
                  <p:oleObj name="Equation" r:id="rId17" imgW="1180800" imgH="444240" progId="Equation.DSMT4">
                    <p:embed/>
                    <p:pic>
                      <p:nvPicPr>
                        <p:cNvPr id="196632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4347" y="3445520"/>
                          <a:ext cx="2621376" cy="986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>
              <a:extLst>
                <a:ext uri="{FF2B5EF4-FFF2-40B4-BE49-F238E27FC236}">
                  <a16:creationId xmlns:a16="http://schemas.microsoft.com/office/drawing/2014/main" id="{22488086-7916-423F-AFE9-0BBD27EFDCB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293420"/>
                </p:ext>
              </p:extLst>
            </p:nvPr>
          </p:nvGraphicFramePr>
          <p:xfrm>
            <a:off x="7610210" y="3484175"/>
            <a:ext cx="958241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8" name="Equation" r:id="rId19" imgW="431640" imgH="393480" progId="Equation.DSMT4">
                    <p:embed/>
                  </p:oleObj>
                </mc:Choice>
                <mc:Fallback>
                  <p:oleObj name="Equation" r:id="rId19" imgW="431640" imgH="393480" progId="Equation.DSMT4">
                    <p:embed/>
                    <p:pic>
                      <p:nvPicPr>
                        <p:cNvPr id="196633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0210" y="3484175"/>
                          <a:ext cx="958241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箭头: 右 26">
            <a:extLst>
              <a:ext uri="{FF2B5EF4-FFF2-40B4-BE49-F238E27FC236}">
                <a16:creationId xmlns:a16="http://schemas.microsoft.com/office/drawing/2014/main" id="{BAE587BB-0E8D-429F-9542-34A2F036D567}"/>
              </a:ext>
            </a:extLst>
          </p:cNvPr>
          <p:cNvSpPr/>
          <p:nvPr/>
        </p:nvSpPr>
        <p:spPr>
          <a:xfrm>
            <a:off x="3740287" y="3630047"/>
            <a:ext cx="340043" cy="547687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9BE10413-3D69-4957-AB92-3B7877CEB59D}"/>
              </a:ext>
            </a:extLst>
          </p:cNvPr>
          <p:cNvGrpSpPr/>
          <p:nvPr/>
        </p:nvGrpSpPr>
        <p:grpSpPr>
          <a:xfrm>
            <a:off x="4386430" y="5420925"/>
            <a:ext cx="4415581" cy="487296"/>
            <a:chOff x="4353347" y="5323333"/>
            <a:chExt cx="4415581" cy="487296"/>
          </a:xfrm>
        </p:grpSpPr>
        <p:graphicFrame>
          <p:nvGraphicFramePr>
            <p:cNvPr id="28" name="Object 1026">
              <a:extLst>
                <a:ext uri="{FF2B5EF4-FFF2-40B4-BE49-F238E27FC236}">
                  <a16:creationId xmlns:a16="http://schemas.microsoft.com/office/drawing/2014/main" id="{892D6E79-4783-42BD-862E-E856A454468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6663111"/>
                </p:ext>
              </p:extLst>
            </p:nvPr>
          </p:nvGraphicFramePr>
          <p:xfrm>
            <a:off x="4353347" y="5323333"/>
            <a:ext cx="2133216" cy="487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89" name="Equation" r:id="rId21" imgW="888840" imgH="203040" progId="Equation.DSMT4">
                    <p:embed/>
                  </p:oleObj>
                </mc:Choice>
                <mc:Fallback>
                  <p:oleObj name="Equation" r:id="rId21" imgW="888840" imgH="203040" progId="Equation.DSMT4">
                    <p:embed/>
                    <p:pic>
                      <p:nvPicPr>
                        <p:cNvPr id="14" name="Object 1026">
                          <a:extLst>
                            <a:ext uri="{FF2B5EF4-FFF2-40B4-BE49-F238E27FC236}">
                              <a16:creationId xmlns:a16="http://schemas.microsoft.com/office/drawing/2014/main" id="{F58E1659-ABE8-4999-8126-3C29FF51B0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3347" y="5323333"/>
                          <a:ext cx="2133216" cy="487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027">
              <a:extLst>
                <a:ext uri="{FF2B5EF4-FFF2-40B4-BE49-F238E27FC236}">
                  <a16:creationId xmlns:a16="http://schemas.microsoft.com/office/drawing/2014/main" id="{34D1D227-795D-4EA8-93E1-33B98C2E36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6352219"/>
                </p:ext>
              </p:extLst>
            </p:nvPr>
          </p:nvGraphicFramePr>
          <p:xfrm>
            <a:off x="6787776" y="5323333"/>
            <a:ext cx="1981152" cy="487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0" name="Equation" r:id="rId23" imgW="825480" imgH="203040" progId="Equation.DSMT4">
                    <p:embed/>
                  </p:oleObj>
                </mc:Choice>
                <mc:Fallback>
                  <p:oleObj name="Equation" r:id="rId23" imgW="825480" imgH="203040" progId="Equation.DSMT4">
                    <p:embed/>
                    <p:pic>
                      <p:nvPicPr>
                        <p:cNvPr id="15" name="Object 1027">
                          <a:extLst>
                            <a:ext uri="{FF2B5EF4-FFF2-40B4-BE49-F238E27FC236}">
                              <a16:creationId xmlns:a16="http://schemas.microsoft.com/office/drawing/2014/main" id="{082380BE-916D-429D-87A3-7645BF4DE60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7776" y="5323333"/>
                          <a:ext cx="1981152" cy="487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箭头: 下 29">
            <a:extLst>
              <a:ext uri="{FF2B5EF4-FFF2-40B4-BE49-F238E27FC236}">
                <a16:creationId xmlns:a16="http://schemas.microsoft.com/office/drawing/2014/main" id="{2874D09D-EA65-4745-B0C1-9CBEEEB5DBE7}"/>
              </a:ext>
            </a:extLst>
          </p:cNvPr>
          <p:cNvSpPr/>
          <p:nvPr/>
        </p:nvSpPr>
        <p:spPr>
          <a:xfrm>
            <a:off x="6101294" y="4722246"/>
            <a:ext cx="703078" cy="365125"/>
          </a:xfrm>
          <a:prstGeom prst="down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5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17</a:t>
            </a:fld>
            <a:endParaRPr lang="zh-CN" altLang="en-US"/>
          </a:p>
        </p:txBody>
      </p:sp>
      <p:graphicFrame>
        <p:nvGraphicFramePr>
          <p:cNvPr id="4" name="Object 1024">
            <a:extLst>
              <a:ext uri="{FF2B5EF4-FFF2-40B4-BE49-F238E27FC236}">
                <a16:creationId xmlns:a16="http://schemas.microsoft.com/office/drawing/2014/main" id="{CC385E13-61AA-4C09-B696-EAA336F648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765601"/>
              </p:ext>
            </p:extLst>
          </p:nvPr>
        </p:nvGraphicFramePr>
        <p:xfrm>
          <a:off x="620713" y="1390650"/>
          <a:ext cx="2366962" cy="343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7" name="Equation" r:id="rId3" imgW="1066680" imgH="1549080" progId="Equation.DSMT4">
                  <p:embed/>
                </p:oleObj>
              </mc:Choice>
              <mc:Fallback>
                <p:oleObj name="Equation" r:id="rId3" imgW="1066680" imgH="1549080" progId="Equation.DSMT4">
                  <p:embed/>
                  <p:pic>
                    <p:nvPicPr>
                      <p:cNvPr id="294912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390650"/>
                        <a:ext cx="2366962" cy="343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EB1CD991-F132-47A3-8846-FBB881081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55" y="444207"/>
            <a:ext cx="4346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zh-CN" altLang="en-US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得洛伦兹变换为</a:t>
            </a:r>
            <a:r>
              <a:rPr kumimoji="1" lang="zh-CN" altLang="en-US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：</a:t>
            </a:r>
            <a:r>
              <a:rPr kumimoji="1" lang="en-US" altLang="zh-CN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(</a:t>
            </a:r>
            <a:r>
              <a:rPr kumimoji="1" lang="zh-CN" altLang="en-US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正变换</a:t>
            </a:r>
            <a:r>
              <a:rPr kumimoji="1" lang="en-US" altLang="zh-CN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)</a:t>
            </a:r>
            <a:endParaRPr kumimoji="1" lang="zh-CN" altLang="en-US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A3337009-FCCE-4D87-AD91-8B65EB123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55" y="5238533"/>
            <a:ext cx="84312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zh-CN" altLang="en-US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逆变换：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从观察者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来看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是以 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-u </a:t>
            </a:r>
            <a:r>
              <a:rPr kumimoji="1" lang="zh-CN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沿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负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方向运动，所以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观察者所测得的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 , t </a:t>
            </a:r>
            <a:r>
              <a:rPr kumimoji="1" lang="zh-CN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作为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的函数为：</a:t>
            </a:r>
            <a:endParaRPr kumimoji="1" lang="zh-CN" altLang="en-US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024">
            <a:extLst>
              <a:ext uri="{FF2B5EF4-FFF2-40B4-BE49-F238E27FC236}">
                <a16:creationId xmlns:a16="http://schemas.microsoft.com/office/drawing/2014/main" id="{9E1FC21C-18BA-451D-9A58-7117142870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732364"/>
              </p:ext>
            </p:extLst>
          </p:nvPr>
        </p:nvGraphicFramePr>
        <p:xfrm>
          <a:off x="5988050" y="1354138"/>
          <a:ext cx="2281238" cy="343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8" name="Equation" r:id="rId5" imgW="1028520" imgH="1549080" progId="Equation.DSMT4">
                  <p:embed/>
                </p:oleObj>
              </mc:Choice>
              <mc:Fallback>
                <p:oleObj name="Equation" r:id="rId5" imgW="1028520" imgH="1549080" progId="Equation.DSMT4">
                  <p:embed/>
                  <p:pic>
                    <p:nvPicPr>
                      <p:cNvPr id="4" name="Object 1024">
                        <a:extLst>
                          <a:ext uri="{FF2B5EF4-FFF2-40B4-BE49-F238E27FC236}">
                            <a16:creationId xmlns:a16="http://schemas.microsoft.com/office/drawing/2014/main" id="{CC385E13-61AA-4C09-B696-EAA336F648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1354138"/>
                        <a:ext cx="2281238" cy="343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组合 21">
            <a:extLst>
              <a:ext uri="{FF2B5EF4-FFF2-40B4-BE49-F238E27FC236}">
                <a16:creationId xmlns:a16="http://schemas.microsoft.com/office/drawing/2014/main" id="{4936B21C-8712-4556-BAA3-30696771F842}"/>
              </a:ext>
            </a:extLst>
          </p:cNvPr>
          <p:cNvGrpSpPr/>
          <p:nvPr/>
        </p:nvGrpSpPr>
        <p:grpSpPr>
          <a:xfrm>
            <a:off x="3546698" y="1353343"/>
            <a:ext cx="1989106" cy="3583006"/>
            <a:chOff x="3546698" y="1353343"/>
            <a:chExt cx="1989106" cy="358300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93C9D95-0757-4719-AF66-4C08834593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6698" y="1353343"/>
              <a:ext cx="1461653" cy="523874"/>
              <a:chOff x="470" y="2155"/>
              <a:chExt cx="769" cy="330"/>
            </a:xfrm>
          </p:grpSpPr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50051A2B-A96F-4DF5-83F4-7CDAFBD332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" y="2155"/>
                <a:ext cx="28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1pPr>
                <a:lvl2pPr marL="742950" indent="-28575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2pPr>
                <a:lvl3pPr marL="11430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3pPr>
                <a:lvl4pPr marL="16002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4pPr>
                <a:lvl5pPr marL="2057400" indent="-228600" defTabSz="762000" eaLnBrk="0" hangingPunct="0"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charset="0"/>
                    <a:ea typeface="楷体_GB2312" pitchFamily="49" charset="-122"/>
                  </a:defRPr>
                </a:lvl9pPr>
              </a:lstStyle>
              <a:p>
                <a:r>
                  <a:rPr kumimoji="1" lang="zh-CN" altLang="en-US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当</a:t>
                </a:r>
              </a:p>
            </p:txBody>
          </p:sp>
          <p:graphicFrame>
            <p:nvGraphicFramePr>
              <p:cNvPr id="15" name="Object 1032">
                <a:extLst>
                  <a:ext uri="{FF2B5EF4-FFF2-40B4-BE49-F238E27FC236}">
                    <a16:creationId xmlns:a16="http://schemas.microsoft.com/office/drawing/2014/main" id="{27F22514-5A9B-413D-8802-72A35BA9DE4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12847"/>
                  </p:ext>
                </p:extLst>
              </p:nvPr>
            </p:nvGraphicFramePr>
            <p:xfrm>
              <a:off x="765" y="2226"/>
              <a:ext cx="474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59" name="Equation" r:id="rId7" imgW="406080" imgH="152280" progId="Equation.DSMT4">
                      <p:embed/>
                    </p:oleObj>
                  </mc:Choice>
                  <mc:Fallback>
                    <p:oleObj name="Equation" r:id="rId7" imgW="406080" imgH="152280" progId="Equation.DSMT4">
                      <p:embed/>
                      <p:pic>
                        <p:nvPicPr>
                          <p:cNvPr id="10250" name="Object 10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5" y="2226"/>
                            <a:ext cx="474" cy="2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0FA4D9B9-F0E0-4191-A4B3-6740CE60B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698" y="1877217"/>
              <a:ext cx="198910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退化为伽利略变换：</a:t>
              </a:r>
            </a:p>
          </p:txBody>
        </p:sp>
        <p:graphicFrame>
          <p:nvGraphicFramePr>
            <p:cNvPr id="21" name="Object 1031">
              <a:extLst>
                <a:ext uri="{FF2B5EF4-FFF2-40B4-BE49-F238E27FC236}">
                  <a16:creationId xmlns:a16="http://schemas.microsoft.com/office/drawing/2014/main" id="{DB6097DB-01CF-4B62-8453-93036C591E3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4726784"/>
                </p:ext>
              </p:extLst>
            </p:nvPr>
          </p:nvGraphicFramePr>
          <p:xfrm>
            <a:off x="3576978" y="2904349"/>
            <a:ext cx="1719263" cy="203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60" name="Equation" r:id="rId9" imgW="774360" imgH="914400" progId="Equation.DSMT4">
                    <p:embed/>
                  </p:oleObj>
                </mc:Choice>
                <mc:Fallback>
                  <p:oleObj name="Equation" r:id="rId9" imgW="774360" imgH="914400" progId="Equation.DSMT4">
                    <p:embed/>
                    <p:pic>
                      <p:nvPicPr>
                        <p:cNvPr id="10249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6978" y="2904349"/>
                          <a:ext cx="1719263" cy="203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192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0321B01-6E4A-4710-A3A2-7AA05CB4D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025" y="5140593"/>
            <a:ext cx="6980237" cy="109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洛伦兹变换中时空坐标互相关联；在相对论中，时间和空间的测量是不能互相分离的。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D82DBDE2-D093-4C1B-9CD8-D9E5BC0DE566}"/>
              </a:ext>
            </a:extLst>
          </p:cNvPr>
          <p:cNvGrpSpPr/>
          <p:nvPr/>
        </p:nvGrpSpPr>
        <p:grpSpPr>
          <a:xfrm>
            <a:off x="1081881" y="200050"/>
            <a:ext cx="6243184" cy="986213"/>
            <a:chOff x="743539" y="185426"/>
            <a:chExt cx="6243184" cy="986213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C940F1DA-EDD8-432B-B137-826741A9FE3E}"/>
                </a:ext>
              </a:extLst>
            </p:cNvPr>
            <p:cNvSpPr txBox="1"/>
            <p:nvPr/>
          </p:nvSpPr>
          <p:spPr>
            <a:xfrm>
              <a:off x="743539" y="390973"/>
              <a:ext cx="53648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令                           （速度因子），</a:t>
              </a:r>
            </a:p>
          </p:txBody>
        </p:sp>
        <p:graphicFrame>
          <p:nvGraphicFramePr>
            <p:cNvPr id="5" name="Object 18">
              <a:extLst>
                <a:ext uri="{FF2B5EF4-FFF2-40B4-BE49-F238E27FC236}">
                  <a16:creationId xmlns:a16="http://schemas.microsoft.com/office/drawing/2014/main" id="{B44E0708-6126-478B-88FA-8DCE9E3920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3346564"/>
                </p:ext>
              </p:extLst>
            </p:nvPr>
          </p:nvGraphicFramePr>
          <p:xfrm>
            <a:off x="1434144" y="185426"/>
            <a:ext cx="2198599" cy="986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0" name="Equation" r:id="rId3" imgW="990360" imgH="444240" progId="Equation.DSMT4">
                    <p:embed/>
                  </p:oleObj>
                </mc:Choice>
                <mc:Fallback>
                  <p:oleObj name="Equation" r:id="rId3" imgW="990360" imgH="444240" progId="Equation.DSMT4">
                    <p:embed/>
                    <p:pic>
                      <p:nvPicPr>
                        <p:cNvPr id="19969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144" y="185426"/>
                          <a:ext cx="2198599" cy="986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9">
              <a:extLst>
                <a:ext uri="{FF2B5EF4-FFF2-40B4-BE49-F238E27FC236}">
                  <a16:creationId xmlns:a16="http://schemas.microsoft.com/office/drawing/2014/main" id="{E702C1B4-760B-49FB-B5DC-A0ADE3F809A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6207580"/>
                </p:ext>
              </p:extLst>
            </p:nvPr>
          </p:nvGraphicFramePr>
          <p:xfrm>
            <a:off x="6056454" y="215820"/>
            <a:ext cx="930269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1" name="Equation" r:id="rId5" imgW="419040" imgH="393480" progId="Equation.DSMT4">
                    <p:embed/>
                  </p:oleObj>
                </mc:Choice>
                <mc:Fallback>
                  <p:oleObj name="Equation" r:id="rId5" imgW="419040" imgH="393480" progId="Equation.DSMT4">
                    <p:embed/>
                    <p:pic>
                      <p:nvPicPr>
                        <p:cNvPr id="199699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6454" y="215820"/>
                          <a:ext cx="930269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 3">
            <a:extLst>
              <a:ext uri="{FF2B5EF4-FFF2-40B4-BE49-F238E27FC236}">
                <a16:creationId xmlns:a16="http://schemas.microsoft.com/office/drawing/2014/main" id="{C7718A21-300B-432F-8147-7178EDCE080A}"/>
              </a:ext>
            </a:extLst>
          </p:cNvPr>
          <p:cNvGrpSpPr>
            <a:grpSpLocks/>
          </p:cNvGrpSpPr>
          <p:nvPr/>
        </p:nvGrpSpPr>
        <p:grpSpPr bwMode="auto">
          <a:xfrm>
            <a:off x="4763419" y="1429528"/>
            <a:ext cx="2841469" cy="3463553"/>
            <a:chOff x="4223946" y="2765349"/>
            <a:chExt cx="2841829" cy="3463201"/>
          </a:xfrm>
        </p:grpSpPr>
        <p:graphicFrame>
          <p:nvGraphicFramePr>
            <p:cNvPr id="8" name="Object 8">
              <a:extLst>
                <a:ext uri="{FF2B5EF4-FFF2-40B4-BE49-F238E27FC236}">
                  <a16:creationId xmlns:a16="http://schemas.microsoft.com/office/drawing/2014/main" id="{9F2C0D66-B45E-469D-AA83-EE416478D8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5038780"/>
                </p:ext>
              </p:extLst>
            </p:nvPr>
          </p:nvGraphicFramePr>
          <p:xfrm>
            <a:off x="4494770" y="3357822"/>
            <a:ext cx="2438517" cy="2803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2" name="Equation" r:id="rId7" imgW="1015920" imgH="1168200" progId="Equation.DSMT4">
                    <p:embed/>
                  </p:oleObj>
                </mc:Choice>
                <mc:Fallback>
                  <p:oleObj name="Equation" r:id="rId7" imgW="1015920" imgH="1168200" progId="Equation.DSMT4">
                    <p:embed/>
                    <p:pic>
                      <p:nvPicPr>
                        <p:cNvPr id="1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4770" y="3357822"/>
                          <a:ext cx="2438517" cy="28033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0F58F51D-7609-4662-8060-44DAB0328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5510" y="2800918"/>
              <a:ext cx="1905241" cy="523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7620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9900CC"/>
                  </a:solidFill>
                  <a:effectLst/>
                  <a:uLnTx/>
                  <a:uFillTx/>
                  <a:latin typeface="华文楷体" panose="02010600040101010101" pitchFamily="2" charset="-122"/>
                  <a:ea typeface="华文楷体" panose="02010600040101010101" pitchFamily="2" charset="-122"/>
                </a:rPr>
                <a:t>逆变换</a:t>
              </a:r>
            </a:p>
          </p:txBody>
        </p:sp>
        <p:sp>
          <p:nvSpPr>
            <p:cNvPr id="10" name="圆角矩形 15">
              <a:extLst>
                <a:ext uri="{FF2B5EF4-FFF2-40B4-BE49-F238E27FC236}">
                  <a16:creationId xmlns:a16="http://schemas.microsoft.com/office/drawing/2014/main" id="{1ACC01B6-FEBB-4987-ACE9-26D4EF85A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946" y="2765349"/>
              <a:ext cx="2841829" cy="346320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1" name="组 3">
            <a:extLst>
              <a:ext uri="{FF2B5EF4-FFF2-40B4-BE49-F238E27FC236}">
                <a16:creationId xmlns:a16="http://schemas.microsoft.com/office/drawing/2014/main" id="{45051D8F-4E1D-44F2-8723-03B96AB31A30}"/>
              </a:ext>
            </a:extLst>
          </p:cNvPr>
          <p:cNvGrpSpPr>
            <a:grpSpLocks/>
          </p:cNvGrpSpPr>
          <p:nvPr/>
        </p:nvGrpSpPr>
        <p:grpSpPr bwMode="auto">
          <a:xfrm>
            <a:off x="1081881" y="1457593"/>
            <a:ext cx="2841469" cy="3463553"/>
            <a:chOff x="4592132" y="1781964"/>
            <a:chExt cx="2841829" cy="3463201"/>
          </a:xfrm>
        </p:grpSpPr>
        <p:graphicFrame>
          <p:nvGraphicFramePr>
            <p:cNvPr id="12" name="Object 8">
              <a:extLst>
                <a:ext uri="{FF2B5EF4-FFF2-40B4-BE49-F238E27FC236}">
                  <a16:creationId xmlns:a16="http://schemas.microsoft.com/office/drawing/2014/main" id="{31664674-AA1F-4C65-BAE2-7453469F9F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8340155"/>
                </p:ext>
              </p:extLst>
            </p:nvPr>
          </p:nvGraphicFramePr>
          <p:xfrm>
            <a:off x="4863566" y="2357861"/>
            <a:ext cx="2346921" cy="2803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3" name="Equation" r:id="rId9" imgW="977760" imgH="1168200" progId="Equation.DSMT4">
                    <p:embed/>
                  </p:oleObj>
                </mc:Choice>
                <mc:Fallback>
                  <p:oleObj name="Equation" r:id="rId9" imgW="977760" imgH="1168200" progId="Equation.DSMT4">
                    <p:embed/>
                    <p:pic>
                      <p:nvPicPr>
                        <p:cNvPr id="1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3566" y="2357861"/>
                          <a:ext cx="2346921" cy="28033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2C8C60BB-9DF6-4675-91F0-F99A92FA3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309" y="1813288"/>
              <a:ext cx="1355325" cy="523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7620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7620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800" b="1" dirty="0">
                  <a:solidFill>
                    <a:srgbClr val="9900CC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正</a:t>
              </a:r>
              <a:r>
                <a:rPr kumimoji="1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9900CC"/>
                  </a:solidFill>
                  <a:effectLst/>
                  <a:uLnTx/>
                  <a:uFillTx/>
                  <a:latin typeface="华文楷体" panose="02010600040101010101" pitchFamily="2" charset="-122"/>
                  <a:ea typeface="华文楷体" panose="02010600040101010101" pitchFamily="2" charset="-122"/>
                </a:rPr>
                <a:t>变换</a:t>
              </a:r>
            </a:p>
          </p:txBody>
        </p:sp>
        <p:sp>
          <p:nvSpPr>
            <p:cNvPr id="14" name="圆角矩形 19">
              <a:extLst>
                <a:ext uri="{FF2B5EF4-FFF2-40B4-BE49-F238E27FC236}">
                  <a16:creationId xmlns:a16="http://schemas.microsoft.com/office/drawing/2014/main" id="{B5EFC6E8-9B08-42D9-85A6-F44BA6AFF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132" y="1781964"/>
              <a:ext cx="2841829" cy="346320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439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59E3F507-E565-4334-B19B-46FEA3A81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786" y="343907"/>
            <a:ext cx="36168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相对论速度变换</a:t>
            </a:r>
          </a:p>
        </p:txBody>
      </p:sp>
      <p:graphicFrame>
        <p:nvGraphicFramePr>
          <p:cNvPr id="7" name="Object 1026">
            <a:extLst>
              <a:ext uri="{FF2B5EF4-FFF2-40B4-BE49-F238E27FC236}">
                <a16:creationId xmlns:a16="http://schemas.microsoft.com/office/drawing/2014/main" id="{127B7A45-498F-45D7-A14F-83C478F8F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316860"/>
              </p:ext>
            </p:extLst>
          </p:nvPr>
        </p:nvGraphicFramePr>
        <p:xfrm>
          <a:off x="1502035" y="3020654"/>
          <a:ext cx="2368030" cy="101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7" name="Equation" r:id="rId3" imgW="1066680" imgH="457200" progId="Equation.DSMT4">
                  <p:embed/>
                </p:oleObj>
              </mc:Choice>
              <mc:Fallback>
                <p:oleObj name="Equation" r:id="rId3" imgW="1066680" imgH="457200" progId="Equation.DSMT4">
                  <p:embed/>
                  <p:pic>
                    <p:nvPicPr>
                      <p:cNvPr id="296962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035" y="3020654"/>
                        <a:ext cx="2368030" cy="1014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27">
            <a:extLst>
              <a:ext uri="{FF2B5EF4-FFF2-40B4-BE49-F238E27FC236}">
                <a16:creationId xmlns:a16="http://schemas.microsoft.com/office/drawing/2014/main" id="{57A8B50D-FF6F-400F-9872-884C8B5A63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954756"/>
              </p:ext>
            </p:extLst>
          </p:nvPr>
        </p:nvGraphicFramePr>
        <p:xfrm>
          <a:off x="4680516" y="2654620"/>
          <a:ext cx="2311286" cy="138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8" name="Equation" r:id="rId5" imgW="1041120" imgH="622080" progId="Equation.DSMT4">
                  <p:embed/>
                </p:oleObj>
              </mc:Choice>
              <mc:Fallback>
                <p:oleObj name="Equation" r:id="rId5" imgW="1041120" imgH="622080" progId="Equation.DSMT4">
                  <p:embed/>
                  <p:pic>
                    <p:nvPicPr>
                      <p:cNvPr id="296963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516" y="2654620"/>
                        <a:ext cx="2311286" cy="1381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8">
            <a:extLst>
              <a:ext uri="{FF2B5EF4-FFF2-40B4-BE49-F238E27FC236}">
                <a16:creationId xmlns:a16="http://schemas.microsoft.com/office/drawing/2014/main" id="{AF4B1E3F-8356-497D-900A-462CE69D17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872488"/>
              </p:ext>
            </p:extLst>
          </p:nvPr>
        </p:nvGraphicFramePr>
        <p:xfrm>
          <a:off x="3473948" y="4468383"/>
          <a:ext cx="315753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9" name="Equation" r:id="rId7" imgW="1422360" imgH="596880" progId="Equation.DSMT4">
                  <p:embed/>
                </p:oleObj>
              </mc:Choice>
              <mc:Fallback>
                <p:oleObj name="Equation" r:id="rId7" imgW="1422360" imgH="596880" progId="Equation.DSMT4">
                  <p:embed/>
                  <p:pic>
                    <p:nvPicPr>
                      <p:cNvPr id="296964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948" y="4468383"/>
                        <a:ext cx="315753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>
            <a:extLst>
              <a:ext uri="{FF2B5EF4-FFF2-40B4-BE49-F238E27FC236}">
                <a16:creationId xmlns:a16="http://schemas.microsoft.com/office/drawing/2014/main" id="{175864EC-AA1E-480D-B6E4-AED2E35E6E61}"/>
              </a:ext>
            </a:extLst>
          </p:cNvPr>
          <p:cNvGrpSpPr/>
          <p:nvPr/>
        </p:nvGrpSpPr>
        <p:grpSpPr>
          <a:xfrm>
            <a:off x="697348" y="1191120"/>
            <a:ext cx="4482272" cy="873526"/>
            <a:chOff x="1536479" y="1015599"/>
            <a:chExt cx="4482272" cy="873526"/>
          </a:xfrm>
        </p:grpSpPr>
        <p:graphicFrame>
          <p:nvGraphicFramePr>
            <p:cNvPr id="5" name="Object 1024">
              <a:extLst>
                <a:ext uri="{FF2B5EF4-FFF2-40B4-BE49-F238E27FC236}">
                  <a16:creationId xmlns:a16="http://schemas.microsoft.com/office/drawing/2014/main" id="{20D8B65A-BCB2-4AE6-B121-A30283E4C1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42442"/>
                </p:ext>
              </p:extLst>
            </p:nvPr>
          </p:nvGraphicFramePr>
          <p:xfrm>
            <a:off x="4778393" y="1015599"/>
            <a:ext cx="1240358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0" name="Equation" r:id="rId9" imgW="558720" imgH="393480" progId="Equation.DSMT4">
                    <p:embed/>
                  </p:oleObj>
                </mc:Choice>
                <mc:Fallback>
                  <p:oleObj name="Equation" r:id="rId9" imgW="558720" imgH="393480" progId="Equation.DSMT4">
                    <p:embed/>
                    <p:pic>
                      <p:nvPicPr>
                        <p:cNvPr id="29696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8393" y="1015599"/>
                          <a:ext cx="1240358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025">
              <a:extLst>
                <a:ext uri="{FF2B5EF4-FFF2-40B4-BE49-F238E27FC236}">
                  <a16:creationId xmlns:a16="http://schemas.microsoft.com/office/drawing/2014/main" id="{49F5E92D-01BD-48BE-B29B-C1A34E5738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7039561"/>
                </p:ext>
              </p:extLst>
            </p:nvPr>
          </p:nvGraphicFramePr>
          <p:xfrm>
            <a:off x="3157436" y="1015599"/>
            <a:ext cx="1155643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1" name="Equation" r:id="rId11" imgW="520560" imgH="393480" progId="Equation.DSMT4">
                    <p:embed/>
                  </p:oleObj>
                </mc:Choice>
                <mc:Fallback>
                  <p:oleObj name="Equation" r:id="rId11" imgW="520560" imgH="393480" progId="Equation.DSMT4">
                    <p:embed/>
                    <p:pic>
                      <p:nvPicPr>
                        <p:cNvPr id="296961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7436" y="1015599"/>
                          <a:ext cx="1155643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99ADF91C-43A2-4AC3-8D72-0904AC33A3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479" y="1189238"/>
              <a:ext cx="16209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由定义：</a:t>
              </a: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5F3C928C-8D38-4920-824D-4CCF241C4D39}"/>
              </a:ext>
            </a:extLst>
          </p:cNvPr>
          <p:cNvSpPr/>
          <p:nvPr/>
        </p:nvSpPr>
        <p:spPr>
          <a:xfrm>
            <a:off x="697348" y="2293430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 eaLnBrk="0" hangingPunct="0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由洛伦兹变换：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65D1A61E-17A4-42F4-B438-ADBDBA6BC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48" y="4679722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上面两式之比</a:t>
            </a:r>
          </a:p>
        </p:txBody>
      </p:sp>
    </p:spTree>
    <p:extLst>
      <p:ext uri="{BB962C8B-B14F-4D97-AF65-F5344CB8AC3E}">
        <p14:creationId xmlns:p14="http://schemas.microsoft.com/office/powerpoint/2010/main" val="10961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第五章 狭义相对论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2020/4/10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90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20</a:t>
            </a:fld>
            <a:endParaRPr lang="zh-CN" altLang="en-US"/>
          </a:p>
        </p:txBody>
      </p:sp>
      <p:graphicFrame>
        <p:nvGraphicFramePr>
          <p:cNvPr id="4" name="Object 1024">
            <a:extLst>
              <a:ext uri="{FF2B5EF4-FFF2-40B4-BE49-F238E27FC236}">
                <a16:creationId xmlns:a16="http://schemas.microsoft.com/office/drawing/2014/main" id="{76617DFF-8EB4-4414-94AD-7B3F1889B2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159978"/>
              </p:ext>
            </p:extLst>
          </p:nvPr>
        </p:nvGraphicFramePr>
        <p:xfrm>
          <a:off x="2576319" y="2986019"/>
          <a:ext cx="32702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2" name="Equation" r:id="rId3" imgW="1473120" imgH="634680" progId="Equation.DSMT4">
                  <p:embed/>
                </p:oleObj>
              </mc:Choice>
              <mc:Fallback>
                <p:oleObj name="Equation" r:id="rId3" imgW="1473120" imgH="634680" progId="Equation.DSMT4">
                  <p:embed/>
                  <p:pic>
                    <p:nvPicPr>
                      <p:cNvPr id="29798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319" y="2986019"/>
                        <a:ext cx="327025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DD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25">
            <a:extLst>
              <a:ext uri="{FF2B5EF4-FFF2-40B4-BE49-F238E27FC236}">
                <a16:creationId xmlns:a16="http://schemas.microsoft.com/office/drawing/2014/main" id="{53FBA6D4-5603-4B09-9867-FDF4DE518E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460811"/>
              </p:ext>
            </p:extLst>
          </p:nvPr>
        </p:nvGraphicFramePr>
        <p:xfrm>
          <a:off x="2806109" y="4751167"/>
          <a:ext cx="2988209" cy="140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3" name="Equation" r:id="rId5" imgW="1346040" imgH="634680" progId="Equation.DSMT4">
                  <p:embed/>
                </p:oleObj>
              </mc:Choice>
              <mc:Fallback>
                <p:oleObj name="Equation" r:id="rId5" imgW="1346040" imgH="634680" progId="Equation.DSMT4">
                  <p:embed/>
                  <p:pic>
                    <p:nvPicPr>
                      <p:cNvPr id="297985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109" y="4751167"/>
                        <a:ext cx="2988209" cy="1408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DD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>
            <a:extLst>
              <a:ext uri="{FF2B5EF4-FFF2-40B4-BE49-F238E27FC236}">
                <a16:creationId xmlns:a16="http://schemas.microsoft.com/office/drawing/2014/main" id="{E7CBAAA2-9AC6-4973-9133-6F6EF2A2B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66" y="476096"/>
            <a:ext cx="3330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由洛伦兹变换知</a:t>
            </a:r>
          </a:p>
        </p:txBody>
      </p:sp>
      <p:graphicFrame>
        <p:nvGraphicFramePr>
          <p:cNvPr id="7" name="Object 1026">
            <a:extLst>
              <a:ext uri="{FF2B5EF4-FFF2-40B4-BE49-F238E27FC236}">
                <a16:creationId xmlns:a16="http://schemas.microsoft.com/office/drawing/2014/main" id="{43C443F4-9228-4D19-B68D-12DDE9CD8B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130747"/>
              </p:ext>
            </p:extLst>
          </p:nvPr>
        </p:nvGraphicFramePr>
        <p:xfrm>
          <a:off x="1209288" y="1333105"/>
          <a:ext cx="2734063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4" name="Equation" r:id="rId7" imgW="1231560" imgH="419040" progId="Equation.DSMT4">
                  <p:embed/>
                </p:oleObj>
              </mc:Choice>
              <mc:Fallback>
                <p:oleObj name="Equation" r:id="rId7" imgW="1231560" imgH="419040" progId="Equation.DSMT4">
                  <p:embed/>
                  <p:pic>
                    <p:nvPicPr>
                      <p:cNvPr id="297986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288" y="1333105"/>
                        <a:ext cx="2734063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8">
            <a:extLst>
              <a:ext uri="{FF2B5EF4-FFF2-40B4-BE49-F238E27FC236}">
                <a16:creationId xmlns:a16="http://schemas.microsoft.com/office/drawing/2014/main" id="{1D87B5D9-2FCD-45E8-82BA-7E93757757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424978"/>
              </p:ext>
            </p:extLst>
          </p:nvPr>
        </p:nvGraphicFramePr>
        <p:xfrm>
          <a:off x="4660864" y="948587"/>
          <a:ext cx="2595562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5" name="Equation" r:id="rId9" imgW="1168200" imgH="622080" progId="Equation.DSMT4">
                  <p:embed/>
                </p:oleObj>
              </mc:Choice>
              <mc:Fallback>
                <p:oleObj name="Equation" r:id="rId9" imgW="1168200" imgH="622080" progId="Equation.DSMT4">
                  <p:embed/>
                  <p:pic>
                    <p:nvPicPr>
                      <p:cNvPr id="297988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864" y="948587"/>
                        <a:ext cx="2595562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3">
            <a:extLst>
              <a:ext uri="{FF2B5EF4-FFF2-40B4-BE49-F238E27FC236}">
                <a16:creationId xmlns:a16="http://schemas.microsoft.com/office/drawing/2014/main" id="{52BD2A80-52C3-4F52-940B-CF4B96E0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859" y="5005352"/>
            <a:ext cx="2000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同样得</a:t>
            </a:r>
          </a:p>
        </p:txBody>
      </p:sp>
    </p:spTree>
    <p:extLst>
      <p:ext uri="{BB962C8B-B14F-4D97-AF65-F5344CB8AC3E}">
        <p14:creationId xmlns:p14="http://schemas.microsoft.com/office/powerpoint/2010/main" val="66011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D95C546-0017-44AE-AF50-8ADC4BA97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242" y="272053"/>
            <a:ext cx="3505200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洛伦兹速度变换式</a:t>
            </a:r>
          </a:p>
        </p:txBody>
      </p:sp>
      <p:graphicFrame>
        <p:nvGraphicFramePr>
          <p:cNvPr id="5" name="Object 1024">
            <a:extLst>
              <a:ext uri="{FF2B5EF4-FFF2-40B4-BE49-F238E27FC236}">
                <a16:creationId xmlns:a16="http://schemas.microsoft.com/office/drawing/2014/main" id="{10B6D92E-9297-442A-8A51-2E4D37009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208451"/>
              </p:ext>
            </p:extLst>
          </p:nvPr>
        </p:nvGraphicFramePr>
        <p:xfrm>
          <a:off x="993317" y="1302764"/>
          <a:ext cx="3184525" cy="468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6" name="Equation" r:id="rId3" imgW="1434960" imgH="2108160" progId="Equation.DSMT4">
                  <p:embed/>
                </p:oleObj>
              </mc:Choice>
              <mc:Fallback>
                <p:oleObj name="Equation" r:id="rId3" imgW="1434960" imgH="2108160" progId="Equation.DSMT4">
                  <p:embed/>
                  <p:pic>
                    <p:nvPicPr>
                      <p:cNvPr id="29900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317" y="1302764"/>
                        <a:ext cx="3184525" cy="468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>
            <a:extLst>
              <a:ext uri="{FF2B5EF4-FFF2-40B4-BE49-F238E27FC236}">
                <a16:creationId xmlns:a16="http://schemas.microsoft.com/office/drawing/2014/main" id="{EE9B99F7-D148-4298-8BF6-834B354AE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073" y="1004271"/>
            <a:ext cx="1938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正变换                                       </a:t>
            </a:r>
          </a:p>
        </p:txBody>
      </p:sp>
      <p:graphicFrame>
        <p:nvGraphicFramePr>
          <p:cNvPr id="9" name="Object 1027">
            <a:extLst>
              <a:ext uri="{FF2B5EF4-FFF2-40B4-BE49-F238E27FC236}">
                <a16:creationId xmlns:a16="http://schemas.microsoft.com/office/drawing/2014/main" id="{536D9ED2-8B90-488D-BD04-73F22DDE7F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183400"/>
              </p:ext>
            </p:extLst>
          </p:nvPr>
        </p:nvGraphicFramePr>
        <p:xfrm>
          <a:off x="5210230" y="1302764"/>
          <a:ext cx="3184525" cy="468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7" name="Equation" r:id="rId5" imgW="1434960" imgH="2108160" progId="Equation.DSMT4">
                  <p:embed/>
                </p:oleObj>
              </mc:Choice>
              <mc:Fallback>
                <p:oleObj name="Equation" r:id="rId5" imgW="1434960" imgH="2108160" progId="Equation.DSMT4">
                  <p:embed/>
                  <p:pic>
                    <p:nvPicPr>
                      <p:cNvPr id="29901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230" y="1302764"/>
                        <a:ext cx="3184525" cy="468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>
            <a:extLst>
              <a:ext uri="{FF2B5EF4-FFF2-40B4-BE49-F238E27FC236}">
                <a16:creationId xmlns:a16="http://schemas.microsoft.com/office/drawing/2014/main" id="{2A885A9D-7CB3-4CA6-BB5B-0C8F48303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591" y="1014398"/>
            <a:ext cx="1706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逆变换</a:t>
            </a:r>
          </a:p>
        </p:txBody>
      </p:sp>
    </p:spTree>
    <p:extLst>
      <p:ext uri="{BB962C8B-B14F-4D97-AF65-F5344CB8AC3E}">
        <p14:creationId xmlns:p14="http://schemas.microsoft.com/office/powerpoint/2010/main" val="25879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5E5DDD9-86DA-439B-916A-9E7EF42C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203181"/>
            <a:ext cx="8553132" cy="161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1" lang="zh-CN" altLang="en-US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：设想一飞船以</a:t>
            </a:r>
            <a:r>
              <a:rPr kumimoji="1" lang="en-US" altLang="zh-CN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0.80c</a:t>
            </a:r>
            <a:r>
              <a:rPr kumimoji="1" lang="zh-CN" altLang="en-US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的速度在地球上空飞行， 如果这时从飞船上沿速度方向抛出一物体，物体相对飞船速度为</a:t>
            </a:r>
            <a:r>
              <a:rPr kumimoji="1" lang="en-US" altLang="zh-CN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0.90c </a:t>
            </a:r>
            <a:r>
              <a:rPr kumimoji="1" lang="zh-CN" altLang="en-US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。问：从地面上看，物体速度多大？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D8A0267F-4AA9-42BF-AC2B-66022529F3D3}"/>
              </a:ext>
            </a:extLst>
          </p:cNvPr>
          <p:cNvGrpSpPr>
            <a:grpSpLocks/>
          </p:cNvGrpSpPr>
          <p:nvPr/>
        </p:nvGrpSpPr>
        <p:grpSpPr bwMode="auto">
          <a:xfrm>
            <a:off x="306388" y="1945073"/>
            <a:ext cx="5029200" cy="519112"/>
            <a:chOff x="114" y="1440"/>
            <a:chExt cx="3168" cy="327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FF712C8D-4641-4023-BB39-3F9DB000B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" y="1440"/>
              <a:ext cx="31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解：</a:t>
              </a: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选飞船参考系为     系</a:t>
              </a:r>
            </a:p>
          </p:txBody>
        </p:sp>
        <p:graphicFrame>
          <p:nvGraphicFramePr>
            <p:cNvPr id="7" name="Object 12">
              <a:extLst>
                <a:ext uri="{FF2B5EF4-FFF2-40B4-BE49-F238E27FC236}">
                  <a16:creationId xmlns:a16="http://schemas.microsoft.com/office/drawing/2014/main" id="{4326D543-71BD-42F9-B6D5-5FA59A8097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0117272"/>
                </p:ext>
              </p:extLst>
            </p:nvPr>
          </p:nvGraphicFramePr>
          <p:xfrm>
            <a:off x="2201" y="1472"/>
            <a:ext cx="288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3" name="Equation" r:id="rId3" imgW="190440" imgH="177480" progId="Equation.DSMT4">
                    <p:embed/>
                  </p:oleObj>
                </mc:Choice>
                <mc:Fallback>
                  <p:oleObj name="Equation" r:id="rId3" imgW="190440" imgH="177480" progId="Equation.DSMT4">
                    <p:embed/>
                    <p:pic>
                      <p:nvPicPr>
                        <p:cNvPr id="1742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1" y="1472"/>
                          <a:ext cx="288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FA89FCBC-D8AD-49B8-B8BB-D16F4058E5FC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537510"/>
            <a:ext cx="3810000" cy="519112"/>
            <a:chOff x="528" y="1968"/>
            <a:chExt cx="2400" cy="327"/>
          </a:xfrm>
        </p:grpSpPr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C76CAA61-B004-467E-A1BF-47B9594B2E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968"/>
              <a:ext cx="24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地面参考系为     系</a:t>
              </a:r>
            </a:p>
          </p:txBody>
        </p:sp>
        <p:graphicFrame>
          <p:nvGraphicFramePr>
            <p:cNvPr id="10" name="Object 11">
              <a:extLst>
                <a:ext uri="{FF2B5EF4-FFF2-40B4-BE49-F238E27FC236}">
                  <a16:creationId xmlns:a16="http://schemas.microsoft.com/office/drawing/2014/main" id="{9421FFC0-421E-493F-B64D-E71C5C9914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3333438"/>
                </p:ext>
              </p:extLst>
            </p:nvPr>
          </p:nvGraphicFramePr>
          <p:xfrm>
            <a:off x="1973" y="2002"/>
            <a:ext cx="230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4" name="Equation" r:id="rId5" imgW="152280" imgH="177480" progId="Equation.DSMT4">
                    <p:embed/>
                  </p:oleObj>
                </mc:Choice>
                <mc:Fallback>
                  <p:oleObj name="Equation" r:id="rId5" imgW="152280" imgH="177480" progId="Equation.DSMT4">
                    <p:embed/>
                    <p:pic>
                      <p:nvPicPr>
                        <p:cNvPr id="17421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2002"/>
                          <a:ext cx="230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0">
            <a:extLst>
              <a:ext uri="{FF2B5EF4-FFF2-40B4-BE49-F238E27FC236}">
                <a16:creationId xmlns:a16="http://schemas.microsoft.com/office/drawing/2014/main" id="{5E35F535-5097-4A98-A5E9-90CBFDBB2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328569"/>
              </p:ext>
            </p:extLst>
          </p:nvPr>
        </p:nvGraphicFramePr>
        <p:xfrm>
          <a:off x="1114536" y="3395215"/>
          <a:ext cx="1381018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30003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536" y="3395215"/>
                        <a:ext cx="1381018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DD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>
            <a:extLst>
              <a:ext uri="{FF2B5EF4-FFF2-40B4-BE49-F238E27FC236}">
                <a16:creationId xmlns:a16="http://schemas.microsoft.com/office/drawing/2014/main" id="{91309747-07E2-4F93-81E8-4B684C451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146235"/>
              </p:ext>
            </p:extLst>
          </p:nvPr>
        </p:nvGraphicFramePr>
        <p:xfrm>
          <a:off x="3177451" y="3383346"/>
          <a:ext cx="1493705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Equation" r:id="rId9" imgW="672840" imgH="228600" progId="Equation.DSMT4">
                  <p:embed/>
                </p:oleObj>
              </mc:Choice>
              <mc:Fallback>
                <p:oleObj name="Equation" r:id="rId9" imgW="672840" imgH="228600" progId="Equation.DSMT4">
                  <p:embed/>
                  <p:pic>
                    <p:nvPicPr>
                      <p:cNvPr id="30003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451" y="3383346"/>
                        <a:ext cx="1493705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DD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CA8DD5B8-BB07-4574-B069-5527C2B4D6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21798"/>
              </p:ext>
            </p:extLst>
          </p:nvPr>
        </p:nvGraphicFramePr>
        <p:xfrm>
          <a:off x="1093417" y="4222413"/>
          <a:ext cx="1916482" cy="1325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Equation" r:id="rId11" imgW="863280" imgH="596880" progId="Equation.DSMT4">
                  <p:embed/>
                </p:oleObj>
              </mc:Choice>
              <mc:Fallback>
                <p:oleObj name="Equation" r:id="rId11" imgW="863280" imgH="596880" progId="Equation.DSMT4">
                  <p:embed/>
                  <p:pic>
                    <p:nvPicPr>
                      <p:cNvPr id="3000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417" y="4222413"/>
                        <a:ext cx="1916482" cy="1325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E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209F531D-CBE9-464D-AB5B-945B02C91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297874"/>
              </p:ext>
            </p:extLst>
          </p:nvPr>
        </p:nvGraphicFramePr>
        <p:xfrm>
          <a:off x="3106199" y="4269723"/>
          <a:ext cx="2255342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Equation" r:id="rId13" imgW="1015920" imgH="393480" progId="Equation.DSMT4">
                  <p:embed/>
                </p:oleObj>
              </mc:Choice>
              <mc:Fallback>
                <p:oleObj name="Equation" r:id="rId13" imgW="1015920" imgH="393480" progId="Equation.DSMT4">
                  <p:embed/>
                  <p:pic>
                    <p:nvPicPr>
                      <p:cNvPr id="3000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199" y="4269723"/>
                        <a:ext cx="2255342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E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B4B92888-D79D-45EA-9FBD-B0311BF268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676446"/>
              </p:ext>
            </p:extLst>
          </p:nvPr>
        </p:nvGraphicFramePr>
        <p:xfrm>
          <a:off x="3130122" y="5499373"/>
          <a:ext cx="1127671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15" imgW="507960" imgH="177480" progId="Equation.DSMT4">
                  <p:embed/>
                </p:oleObj>
              </mc:Choice>
              <mc:Fallback>
                <p:oleObj name="Equation" r:id="rId15" imgW="507960" imgH="177480" progId="Equation.DSMT4">
                  <p:embed/>
                  <p:pic>
                    <p:nvPicPr>
                      <p:cNvPr id="300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122" y="5499373"/>
                        <a:ext cx="1127671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E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4">
            <a:extLst>
              <a:ext uri="{FF2B5EF4-FFF2-40B4-BE49-F238E27FC236}">
                <a16:creationId xmlns:a16="http://schemas.microsoft.com/office/drawing/2014/main" id="{58BC3FC4-0938-4A8F-B717-0DBB632D7D44}"/>
              </a:ext>
            </a:extLst>
          </p:cNvPr>
          <p:cNvGrpSpPr>
            <a:grpSpLocks/>
          </p:cNvGrpSpPr>
          <p:nvPr/>
        </p:nvGrpSpPr>
        <p:grpSpPr bwMode="auto">
          <a:xfrm>
            <a:off x="6127750" y="2660993"/>
            <a:ext cx="2387600" cy="2256455"/>
            <a:chOff x="4320" y="1680"/>
            <a:chExt cx="1248" cy="1275"/>
          </a:xfrm>
        </p:grpSpPr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993ACB36-400A-46F7-A921-7CEB9537CC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85"/>
              <a:ext cx="480" cy="359"/>
              <a:chOff x="5088" y="2185"/>
              <a:chExt cx="480" cy="359"/>
            </a:xfrm>
          </p:grpSpPr>
          <p:sp>
            <p:nvSpPr>
              <p:cNvPr id="29" name="Line 16">
                <a:extLst>
                  <a:ext uri="{FF2B5EF4-FFF2-40B4-BE49-F238E27FC236}">
                    <a16:creationId xmlns:a16="http://schemas.microsoft.com/office/drawing/2014/main" id="{8AD389C3-0E6F-45A9-AECC-5C17D0641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8" y="2544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graphicFrame>
            <p:nvGraphicFramePr>
              <p:cNvPr id="30" name="Object 10">
                <a:extLst>
                  <a:ext uri="{FF2B5EF4-FFF2-40B4-BE49-F238E27FC236}">
                    <a16:creationId xmlns:a16="http://schemas.microsoft.com/office/drawing/2014/main" id="{FA413177-9189-4753-B6D4-7E153147164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21959376"/>
                  </p:ext>
                </p:extLst>
              </p:nvPr>
            </p:nvGraphicFramePr>
            <p:xfrm>
              <a:off x="5227" y="2185"/>
              <a:ext cx="223" cy="3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30" name="Equation" r:id="rId17" imgW="177480" imgH="228600" progId="Equation.DSMT4">
                      <p:embed/>
                    </p:oleObj>
                  </mc:Choice>
                  <mc:Fallback>
                    <p:oleObj name="Equation" r:id="rId17" imgW="177480" imgH="228600" progId="Equation.DSMT4">
                      <p:embed/>
                      <p:pic>
                        <p:nvPicPr>
                          <p:cNvPr id="1742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27" y="2185"/>
                            <a:ext cx="223" cy="3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8" name="Object 5">
              <a:extLst>
                <a:ext uri="{FF2B5EF4-FFF2-40B4-BE49-F238E27FC236}">
                  <a16:creationId xmlns:a16="http://schemas.microsoft.com/office/drawing/2014/main" id="{980DD235-E27E-41C8-8D59-A6471E77F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5263568"/>
                </p:ext>
              </p:extLst>
            </p:nvPr>
          </p:nvGraphicFramePr>
          <p:xfrm>
            <a:off x="4694" y="1681"/>
            <a:ext cx="239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1" name="Equation" r:id="rId19" imgW="190440" imgH="177480" progId="Equation.DSMT4">
                    <p:embed/>
                  </p:oleObj>
                </mc:Choice>
                <mc:Fallback>
                  <p:oleObj name="Equation" r:id="rId19" imgW="190440" imgH="177480" progId="Equation.DSMT4">
                    <p:embed/>
                    <p:pic>
                      <p:nvPicPr>
                        <p:cNvPr id="1741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1681"/>
                          <a:ext cx="239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6">
              <a:extLst>
                <a:ext uri="{FF2B5EF4-FFF2-40B4-BE49-F238E27FC236}">
                  <a16:creationId xmlns:a16="http://schemas.microsoft.com/office/drawing/2014/main" id="{BE3215CE-CE1E-425E-B089-FDB13A13C66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2369325"/>
                </p:ext>
              </p:extLst>
            </p:nvPr>
          </p:nvGraphicFramePr>
          <p:xfrm>
            <a:off x="4329" y="1680"/>
            <a:ext cx="19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2" name="Equation" r:id="rId21" imgW="152280" imgH="177480" progId="Equation.DSMT4">
                    <p:embed/>
                  </p:oleObj>
                </mc:Choice>
                <mc:Fallback>
                  <p:oleObj name="Equation" r:id="rId21" imgW="152280" imgH="177480" progId="Equation.DSMT4">
                    <p:embed/>
                    <p:pic>
                      <p:nvPicPr>
                        <p:cNvPr id="17416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9" y="1680"/>
                          <a:ext cx="19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8FBCDB2F-551C-4C8B-ACA7-8E5ABC168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0" cy="9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0C6B12A8-844A-4A6D-B4A2-2D9DDC2272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776"/>
              <a:ext cx="0" cy="91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9281C497-3448-4C71-8EF4-A5AEF68E0A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2688"/>
              <a:ext cx="12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23" name="Group 23">
              <a:extLst>
                <a:ext uri="{FF2B5EF4-FFF2-40B4-BE49-F238E27FC236}">
                  <a16:creationId xmlns:a16="http://schemas.microsoft.com/office/drawing/2014/main" id="{8743D247-7675-44AA-B3EB-111633533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1996"/>
              <a:ext cx="353" cy="212"/>
              <a:chOff x="4656" y="1996"/>
              <a:chExt cx="353" cy="212"/>
            </a:xfrm>
          </p:grpSpPr>
          <p:sp>
            <p:nvSpPr>
              <p:cNvPr id="27" name="Line 24">
                <a:extLst>
                  <a:ext uri="{FF2B5EF4-FFF2-40B4-BE49-F238E27FC236}">
                    <a16:creationId xmlns:a16="http://schemas.microsoft.com/office/drawing/2014/main" id="{7DBCD3E4-0CEE-47C9-8D37-3FBDAE1729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6" y="2208"/>
                <a:ext cx="336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graphicFrame>
            <p:nvGraphicFramePr>
              <p:cNvPr id="28" name="Object 9">
                <a:extLst>
                  <a:ext uri="{FF2B5EF4-FFF2-40B4-BE49-F238E27FC236}">
                    <a16:creationId xmlns:a16="http://schemas.microsoft.com/office/drawing/2014/main" id="{9B263D38-B905-4ACE-8524-49EB0349696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02832715"/>
                  </p:ext>
                </p:extLst>
              </p:nvPr>
            </p:nvGraphicFramePr>
            <p:xfrm>
              <a:off x="4850" y="1996"/>
              <a:ext cx="159" cy="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33" name="Equation" r:id="rId23" imgW="126720" imgH="139680" progId="Equation.DSMT4">
                      <p:embed/>
                    </p:oleObj>
                  </mc:Choice>
                  <mc:Fallback>
                    <p:oleObj name="Equation" r:id="rId23" imgW="126720" imgH="139680" progId="Equation.DSMT4">
                      <p:embed/>
                      <p:pic>
                        <p:nvPicPr>
                          <p:cNvPr id="17419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50" y="1996"/>
                            <a:ext cx="159" cy="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4" name="Object 7">
              <a:extLst>
                <a:ext uri="{FF2B5EF4-FFF2-40B4-BE49-F238E27FC236}">
                  <a16:creationId xmlns:a16="http://schemas.microsoft.com/office/drawing/2014/main" id="{03C94695-C2E9-47B7-B6BF-A9B82FA798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2704529"/>
                </p:ext>
              </p:extLst>
            </p:nvPr>
          </p:nvGraphicFramePr>
          <p:xfrm>
            <a:off x="5321" y="2766"/>
            <a:ext cx="175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4" name="Equation" r:id="rId25" imgW="139680" imgH="139680" progId="Equation.DSMT4">
                    <p:embed/>
                  </p:oleObj>
                </mc:Choice>
                <mc:Fallback>
                  <p:oleObj name="Equation" r:id="rId25" imgW="139680" imgH="139680" progId="Equation.DSMT4">
                    <p:embed/>
                    <p:pic>
                      <p:nvPicPr>
                        <p:cNvPr id="17417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1" y="2766"/>
                          <a:ext cx="175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Line 27">
              <a:extLst>
                <a:ext uri="{FF2B5EF4-FFF2-40B4-BE49-F238E27FC236}">
                  <a16:creationId xmlns:a16="http://schemas.microsoft.com/office/drawing/2014/main" id="{E4885418-D7F6-4980-A738-CB676A966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688"/>
              <a:ext cx="672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26" name="Object 8">
              <a:extLst>
                <a:ext uri="{FF2B5EF4-FFF2-40B4-BE49-F238E27FC236}">
                  <a16:creationId xmlns:a16="http://schemas.microsoft.com/office/drawing/2014/main" id="{B2F8FAEA-89CA-4C06-A988-CA88D8ABCB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9979435"/>
                </p:ext>
              </p:extLst>
            </p:nvPr>
          </p:nvGraphicFramePr>
          <p:xfrm>
            <a:off x="4898" y="2714"/>
            <a:ext cx="223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5" name="Equation" r:id="rId27" imgW="177480" imgH="177480" progId="Equation.DSMT4">
                    <p:embed/>
                  </p:oleObj>
                </mc:Choice>
                <mc:Fallback>
                  <p:oleObj name="Equation" r:id="rId27" imgW="177480" imgH="177480" progId="Equation.DSMT4">
                    <p:embed/>
                    <p:pic>
                      <p:nvPicPr>
                        <p:cNvPr id="1741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8" y="2714"/>
                          <a:ext cx="223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181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5FE5D5A-330B-460A-800C-D26099AD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649DADA-374F-4E86-B87D-6DDC4B15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5" name="Text Box 42">
            <a:extLst>
              <a:ext uri="{FF2B5EF4-FFF2-40B4-BE49-F238E27FC236}">
                <a16:creationId xmlns:a16="http://schemas.microsoft.com/office/drawing/2014/main" id="{BD5FFAAB-A810-4367-964E-111AF761E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§5.3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狭义相对论的时空观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0B86996-1132-4999-AB24-1EFE0547A514}"/>
              </a:ext>
            </a:extLst>
          </p:cNvPr>
          <p:cNvSpPr txBox="1"/>
          <p:nvPr/>
        </p:nvSpPr>
        <p:spPr>
          <a:xfrm>
            <a:off x="369481" y="1591853"/>
            <a:ext cx="8405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狭义相对论中，同时性、时间间隔和空间间隔都与观测者以及被观测对象的运动状态相联系，它们都是相对的而不是绝对的。</a:t>
            </a:r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时空测量与运动直接相关联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031E819-0F2A-46C4-89AD-81AE28C42499}"/>
              </a:ext>
            </a:extLst>
          </p:cNvPr>
          <p:cNvSpPr/>
          <p:nvPr/>
        </p:nvSpPr>
        <p:spPr>
          <a:xfrm>
            <a:off x="369480" y="3145726"/>
            <a:ext cx="84050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时间膨胀：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在实验室参考系中测量运动参考系内某个时间间隔，会比在运动参考系内测量的结果偏大。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D5AF0E6-1A8E-4860-A439-F592A1BBEC6C}"/>
              </a:ext>
            </a:extLst>
          </p:cNvPr>
          <p:cNvSpPr/>
          <p:nvPr/>
        </p:nvSpPr>
        <p:spPr>
          <a:xfrm>
            <a:off x="369480" y="4268711"/>
            <a:ext cx="84050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长度收缩：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在实验室参考系中测量</a:t>
            </a:r>
            <a:r>
              <a:rPr lang="en-US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运动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参考系内、运动方向上的某个空间间隔，会比在运动参考系内测量的结果偏小。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C9EB245-B904-48CD-9988-BF20772F22DA}"/>
              </a:ext>
            </a:extLst>
          </p:cNvPr>
          <p:cNvSpPr/>
          <p:nvPr/>
        </p:nvSpPr>
        <p:spPr>
          <a:xfrm>
            <a:off x="2840222" y="5433021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9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时长尺短</a:t>
            </a:r>
          </a:p>
        </p:txBody>
      </p:sp>
    </p:spTree>
    <p:extLst>
      <p:ext uri="{BB962C8B-B14F-4D97-AF65-F5344CB8AC3E}">
        <p14:creationId xmlns:p14="http://schemas.microsoft.com/office/powerpoint/2010/main" val="31467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D2B84832-4915-4038-939C-378009B5A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3" y="328330"/>
            <a:ext cx="673215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5.3.1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从洛伦兹变换看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同时的相对性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D5B2DCC-548D-44D7-881D-9E37C7DAC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581681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事件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1A76EAD-435D-41A4-B740-7436E6A4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43" y="3318569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事件</a:t>
            </a:r>
            <a:r>
              <a:rPr kumimoji="1" lang="en-US" altLang="zh-CN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7" name="Object 1024">
            <a:extLst>
              <a:ext uri="{FF2B5EF4-FFF2-40B4-BE49-F238E27FC236}">
                <a16:creationId xmlns:a16="http://schemas.microsoft.com/office/drawing/2014/main" id="{228C2E82-AA25-4674-B5AE-92A3EF722F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841607"/>
              </p:ext>
            </p:extLst>
          </p:nvPr>
        </p:nvGraphicFramePr>
        <p:xfrm>
          <a:off x="5855673" y="2130620"/>
          <a:ext cx="338062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5" name="Equation" r:id="rId3" imgW="152280" imgH="177480" progId="Equation.DSMT4">
                  <p:embed/>
                </p:oleObj>
              </mc:Choice>
              <mc:Fallback>
                <p:oleObj name="Equation" r:id="rId3" imgW="152280" imgH="177480" progId="Equation.DSMT4">
                  <p:embed/>
                  <p:pic>
                    <p:nvPicPr>
                      <p:cNvPr id="30412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673" y="2130620"/>
                        <a:ext cx="338062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25">
            <a:extLst>
              <a:ext uri="{FF2B5EF4-FFF2-40B4-BE49-F238E27FC236}">
                <a16:creationId xmlns:a16="http://schemas.microsoft.com/office/drawing/2014/main" id="{B46B001F-A695-423F-B4A9-189727A6A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000710"/>
              </p:ext>
            </p:extLst>
          </p:nvPr>
        </p:nvGraphicFramePr>
        <p:xfrm>
          <a:off x="3047951" y="2130620"/>
          <a:ext cx="422777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6" name="Equation" r:id="rId5" imgW="190440" imgH="177480" progId="Equation.DSMT4">
                  <p:embed/>
                </p:oleObj>
              </mc:Choice>
              <mc:Fallback>
                <p:oleObj name="Equation" r:id="rId5" imgW="190440" imgH="177480" progId="Equation.DSMT4">
                  <p:embed/>
                  <p:pic>
                    <p:nvPicPr>
                      <p:cNvPr id="30412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51" y="2130620"/>
                        <a:ext cx="422777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6">
            <a:extLst>
              <a:ext uri="{FF2B5EF4-FFF2-40B4-BE49-F238E27FC236}">
                <a16:creationId xmlns:a16="http://schemas.microsoft.com/office/drawing/2014/main" id="{41E6F78A-8FA8-488A-A116-D338C6EB60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507366"/>
              </p:ext>
            </p:extLst>
          </p:nvPr>
        </p:nvGraphicFramePr>
        <p:xfrm>
          <a:off x="5534803" y="2576918"/>
          <a:ext cx="107092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30413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803" y="2576918"/>
                        <a:ext cx="107092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7">
            <a:extLst>
              <a:ext uri="{FF2B5EF4-FFF2-40B4-BE49-F238E27FC236}">
                <a16:creationId xmlns:a16="http://schemas.microsoft.com/office/drawing/2014/main" id="{765F8F67-BA24-4602-9748-3CB83E917F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392417"/>
              </p:ext>
            </p:extLst>
          </p:nvPr>
        </p:nvGraphicFramePr>
        <p:xfrm>
          <a:off x="2660386" y="2616067"/>
          <a:ext cx="107092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" name="Equation" r:id="rId9" imgW="482400" imgH="228600" progId="Equation.DSMT4">
                  <p:embed/>
                </p:oleObj>
              </mc:Choice>
              <mc:Fallback>
                <p:oleObj name="Equation" r:id="rId9" imgW="482400" imgH="228600" progId="Equation.DSMT4">
                  <p:embed/>
                  <p:pic>
                    <p:nvPicPr>
                      <p:cNvPr id="30413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386" y="2616067"/>
                        <a:ext cx="107092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28">
            <a:extLst>
              <a:ext uri="{FF2B5EF4-FFF2-40B4-BE49-F238E27FC236}">
                <a16:creationId xmlns:a16="http://schemas.microsoft.com/office/drawing/2014/main" id="{B8EAFF9D-15A6-4E2E-A480-327394A94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05065"/>
              </p:ext>
            </p:extLst>
          </p:nvPr>
        </p:nvGraphicFramePr>
        <p:xfrm>
          <a:off x="5534803" y="3317916"/>
          <a:ext cx="1127671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9" name="Equation" r:id="rId11" imgW="507960" imgH="228600" progId="Equation.DSMT4">
                  <p:embed/>
                </p:oleObj>
              </mc:Choice>
              <mc:Fallback>
                <p:oleObj name="Equation" r:id="rId11" imgW="507960" imgH="228600" progId="Equation.DSMT4">
                  <p:embed/>
                  <p:pic>
                    <p:nvPicPr>
                      <p:cNvPr id="304132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803" y="3317916"/>
                        <a:ext cx="1127671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29">
            <a:extLst>
              <a:ext uri="{FF2B5EF4-FFF2-40B4-BE49-F238E27FC236}">
                <a16:creationId xmlns:a16="http://schemas.microsoft.com/office/drawing/2014/main" id="{79A28DAA-30DD-489B-BEE7-D986779E6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270020"/>
              </p:ext>
            </p:extLst>
          </p:nvPr>
        </p:nvGraphicFramePr>
        <p:xfrm>
          <a:off x="2660386" y="3340178"/>
          <a:ext cx="1127671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0" name="Equation" r:id="rId13" imgW="507960" imgH="228600" progId="Equation.DSMT4">
                  <p:embed/>
                </p:oleObj>
              </mc:Choice>
              <mc:Fallback>
                <p:oleObj name="Equation" r:id="rId13" imgW="507960" imgH="228600" progId="Equation.DSMT4">
                  <p:embed/>
                  <p:pic>
                    <p:nvPicPr>
                      <p:cNvPr id="304133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386" y="3340178"/>
                        <a:ext cx="1127671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1">
            <a:extLst>
              <a:ext uri="{FF2B5EF4-FFF2-40B4-BE49-F238E27FC236}">
                <a16:creationId xmlns:a16="http://schemas.microsoft.com/office/drawing/2014/main" id="{CF09A52C-3F89-483F-8FFF-4D281862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104557"/>
            <a:ext cx="3271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两事件同时发生</a:t>
            </a:r>
          </a:p>
        </p:txBody>
      </p:sp>
      <p:graphicFrame>
        <p:nvGraphicFramePr>
          <p:cNvPr id="14" name="Object 1030">
            <a:extLst>
              <a:ext uri="{FF2B5EF4-FFF2-40B4-BE49-F238E27FC236}">
                <a16:creationId xmlns:a16="http://schemas.microsoft.com/office/drawing/2014/main" id="{C06D4487-88AE-4240-9692-DA2340686B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2368"/>
              </p:ext>
            </p:extLst>
          </p:nvPr>
        </p:nvGraphicFramePr>
        <p:xfrm>
          <a:off x="2122026" y="4814096"/>
          <a:ext cx="2085912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1" name="Equation" r:id="rId15" imgW="939600" imgH="228600" progId="Equation.DSMT4">
                  <p:embed/>
                </p:oleObj>
              </mc:Choice>
              <mc:Fallback>
                <p:oleObj name="Equation" r:id="rId15" imgW="939600" imgH="228600" progId="Equation.DSMT4">
                  <p:embed/>
                  <p:pic>
                    <p:nvPicPr>
                      <p:cNvPr id="304134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026" y="4814096"/>
                        <a:ext cx="2085912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31">
            <a:extLst>
              <a:ext uri="{FF2B5EF4-FFF2-40B4-BE49-F238E27FC236}">
                <a16:creationId xmlns:a16="http://schemas.microsoft.com/office/drawing/2014/main" id="{66489DE5-B055-4791-9D79-339B4A6BD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580654"/>
              </p:ext>
            </p:extLst>
          </p:nvPr>
        </p:nvGraphicFramePr>
        <p:xfrm>
          <a:off x="5238037" y="4840770"/>
          <a:ext cx="2001197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2" name="Equation" r:id="rId17" imgW="901440" imgH="228600" progId="Equation.DSMT4">
                  <p:embed/>
                </p:oleObj>
              </mc:Choice>
              <mc:Fallback>
                <p:oleObj name="Equation" r:id="rId17" imgW="901440" imgH="228600" progId="Equation.DSMT4">
                  <p:embed/>
                  <p:pic>
                    <p:nvPicPr>
                      <p:cNvPr id="304135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037" y="4840770"/>
                        <a:ext cx="2001197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4">
            <a:extLst>
              <a:ext uri="{FF2B5EF4-FFF2-40B4-BE49-F238E27FC236}">
                <a16:creationId xmlns:a16="http://schemas.microsoft.com/office/drawing/2014/main" id="{447CD892-3D89-4204-A4F0-4E1B8ACCAF78}"/>
              </a:ext>
            </a:extLst>
          </p:cNvPr>
          <p:cNvSpPr>
            <a:spLocks/>
          </p:cNvSpPr>
          <p:nvPr/>
        </p:nvSpPr>
        <p:spPr bwMode="auto">
          <a:xfrm>
            <a:off x="4639781" y="2206462"/>
            <a:ext cx="7938" cy="3081338"/>
          </a:xfrm>
          <a:custGeom>
            <a:avLst/>
            <a:gdLst>
              <a:gd name="T0" fmla="*/ 0 w 5"/>
              <a:gd name="T1" fmla="*/ 0 h 1941"/>
              <a:gd name="T2" fmla="*/ 7938 w 5"/>
              <a:gd name="T3" fmla="*/ 3081338 h 1941"/>
              <a:gd name="T4" fmla="*/ 0 60000 65536"/>
              <a:gd name="T5" fmla="*/ 0 60000 65536"/>
              <a:gd name="T6" fmla="*/ 0 w 5"/>
              <a:gd name="T7" fmla="*/ 0 h 1941"/>
              <a:gd name="T8" fmla="*/ 5 w 5"/>
              <a:gd name="T9" fmla="*/ 1941 h 19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941">
                <a:moveTo>
                  <a:pt x="0" y="0"/>
                </a:moveTo>
                <a:lnTo>
                  <a:pt x="5" y="1941"/>
                </a:lnTo>
              </a:path>
            </a:pathLst>
          </a:custGeom>
          <a:noFill/>
          <a:ln w="38100">
            <a:solidFill>
              <a:srgbClr val="0000FF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80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51CA1F05-6A7E-480C-A1D6-E287F53A4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5087" y="4103351"/>
            <a:ext cx="39147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两事件是否同时发生？</a:t>
            </a:r>
          </a:p>
        </p:txBody>
      </p:sp>
      <p:graphicFrame>
        <p:nvGraphicFramePr>
          <p:cNvPr id="18" name="Object 1032">
            <a:extLst>
              <a:ext uri="{FF2B5EF4-FFF2-40B4-BE49-F238E27FC236}">
                <a16:creationId xmlns:a16="http://schemas.microsoft.com/office/drawing/2014/main" id="{BD8E7E62-2CC3-46C9-B090-1C558EDF69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271157"/>
              </p:ext>
            </p:extLst>
          </p:nvPr>
        </p:nvGraphicFramePr>
        <p:xfrm>
          <a:off x="6830664" y="6085681"/>
          <a:ext cx="10906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3" name="Equation" r:id="rId19" imgW="431640" imgH="177480" progId="Equation.3">
                  <p:embed/>
                </p:oleObj>
              </mc:Choice>
              <mc:Fallback>
                <p:oleObj name="Equation" r:id="rId19" imgW="431640" imgH="177480" progId="Equation.3">
                  <p:embed/>
                  <p:pic>
                    <p:nvPicPr>
                      <p:cNvPr id="304136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0664" y="6085681"/>
                        <a:ext cx="10906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C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670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13" grpId="0" autoUpdateAnimBg="0"/>
      <p:bldP spid="16" grpId="0" animBg="1"/>
      <p:bldP spid="1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25</a:t>
            </a:fld>
            <a:endParaRPr lang="zh-CN" altLang="en-US"/>
          </a:p>
        </p:txBody>
      </p:sp>
      <p:graphicFrame>
        <p:nvGraphicFramePr>
          <p:cNvPr id="4" name="Object 1033">
            <a:extLst>
              <a:ext uri="{FF2B5EF4-FFF2-40B4-BE49-F238E27FC236}">
                <a16:creationId xmlns:a16="http://schemas.microsoft.com/office/drawing/2014/main" id="{C4E19A3A-FDDB-4F86-A3A8-3D3CABAE72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70668"/>
              </p:ext>
            </p:extLst>
          </p:nvPr>
        </p:nvGraphicFramePr>
        <p:xfrm>
          <a:off x="2022384" y="1783394"/>
          <a:ext cx="4680115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8" name="Equation" r:id="rId3" imgW="2108160" imgH="393480" progId="Equation.DSMT4">
                  <p:embed/>
                </p:oleObj>
              </mc:Choice>
              <mc:Fallback>
                <p:oleObj name="Equation" r:id="rId3" imgW="2108160" imgH="393480" progId="Equation.DSMT4">
                  <p:embed/>
                  <p:pic>
                    <p:nvPicPr>
                      <p:cNvPr id="19" name="Object 1033">
                        <a:extLst>
                          <a:ext uri="{FF2B5EF4-FFF2-40B4-BE49-F238E27FC236}">
                            <a16:creationId xmlns:a16="http://schemas.microsoft.com/office/drawing/2014/main" id="{CF5D6A1E-C6C3-48FF-95B5-F55811091D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384" y="1783394"/>
                        <a:ext cx="4680115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>
            <a:extLst>
              <a:ext uri="{FF2B5EF4-FFF2-40B4-BE49-F238E27FC236}">
                <a16:creationId xmlns:a16="http://schemas.microsoft.com/office/drawing/2014/main" id="{BC0A251D-CEA7-473D-B6C2-C9BDF3AD2B85}"/>
              </a:ext>
            </a:extLst>
          </p:cNvPr>
          <p:cNvGrpSpPr/>
          <p:nvPr/>
        </p:nvGrpSpPr>
        <p:grpSpPr>
          <a:xfrm>
            <a:off x="1280787" y="2926968"/>
            <a:ext cx="1934495" cy="1014984"/>
            <a:chOff x="1036238" y="2783429"/>
            <a:chExt cx="1934495" cy="1014984"/>
          </a:xfrm>
        </p:grpSpPr>
        <p:graphicFrame>
          <p:nvGraphicFramePr>
            <p:cNvPr id="7" name="Object 2">
              <a:extLst>
                <a:ext uri="{FF2B5EF4-FFF2-40B4-BE49-F238E27FC236}">
                  <a16:creationId xmlns:a16="http://schemas.microsoft.com/office/drawing/2014/main" id="{3A263E8F-AA9C-4E5B-BC2F-B9B1147B5F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3780345"/>
                </p:ext>
              </p:extLst>
            </p:nvPr>
          </p:nvGraphicFramePr>
          <p:xfrm>
            <a:off x="1730375" y="2783429"/>
            <a:ext cx="1240358" cy="1014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9" name="Equation" r:id="rId5" imgW="558720" imgH="457200" progId="Equation.DSMT4">
                    <p:embed/>
                  </p:oleObj>
                </mc:Choice>
                <mc:Fallback>
                  <p:oleObj name="Equation" r:id="rId5" imgW="558720" imgH="457200" progId="Equation.DSMT4">
                    <p:embed/>
                    <p:pic>
                      <p:nvPicPr>
                        <p:cNvPr id="30515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0375" y="2783429"/>
                          <a:ext cx="1240358" cy="10149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A9FE5167-64C6-461F-8BD8-5E26C1A43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238" y="3006251"/>
              <a:ext cx="990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若</a:t>
              </a:r>
            </a:p>
          </p:txBody>
        </p:sp>
      </p:grpSp>
      <p:sp>
        <p:nvSpPr>
          <p:cNvPr id="9" name="Text Box 6">
            <a:extLst>
              <a:ext uri="{FF2B5EF4-FFF2-40B4-BE49-F238E27FC236}">
                <a16:creationId xmlns:a16="http://schemas.microsoft.com/office/drawing/2014/main" id="{4FF99296-1DCA-4353-83D5-83902640D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576" y="3450188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即同时的相对性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862059AD-AAC7-4F2A-A1EA-4865F9DD1899}"/>
              </a:ext>
            </a:extLst>
          </p:cNvPr>
          <p:cNvGrpSpPr/>
          <p:nvPr/>
        </p:nvGrpSpPr>
        <p:grpSpPr>
          <a:xfrm>
            <a:off x="3975576" y="2926968"/>
            <a:ext cx="1502080" cy="523220"/>
            <a:chOff x="3390088" y="2991959"/>
            <a:chExt cx="1502080" cy="523220"/>
          </a:xfrm>
        </p:grpSpPr>
        <p:graphicFrame>
          <p:nvGraphicFramePr>
            <p:cNvPr id="5" name="Object 0">
              <a:extLst>
                <a:ext uri="{FF2B5EF4-FFF2-40B4-BE49-F238E27FC236}">
                  <a16:creationId xmlns:a16="http://schemas.microsoft.com/office/drawing/2014/main" id="{7FB6A841-3183-4C4A-8AE3-A463B7A93A8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178203"/>
                </p:ext>
              </p:extLst>
            </p:nvPr>
          </p:nvGraphicFramePr>
          <p:xfrm>
            <a:off x="3961899" y="3070858"/>
            <a:ext cx="930269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0" name="Equation" r:id="rId7" imgW="419040" imgH="177480" progId="Equation.DSMT4">
                    <p:embed/>
                  </p:oleObj>
                </mc:Choice>
                <mc:Fallback>
                  <p:oleObj name="Equation" r:id="rId7" imgW="419040" imgH="177480" progId="Equation.DSMT4">
                    <p:embed/>
                    <p:pic>
                      <p:nvPicPr>
                        <p:cNvPr id="305152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1899" y="3070858"/>
                          <a:ext cx="930269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67942972-A5B3-499E-929A-C6FAA045E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0088" y="2991959"/>
              <a:ext cx="990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则</a:t>
              </a:r>
            </a:p>
          </p:txBody>
        </p:sp>
      </p:grpSp>
      <p:sp>
        <p:nvSpPr>
          <p:cNvPr id="11" name="Rectangle 11">
            <a:extLst>
              <a:ext uri="{FF2B5EF4-FFF2-40B4-BE49-F238E27FC236}">
                <a16:creationId xmlns:a16="http://schemas.microsoft.com/office/drawing/2014/main" id="{08DD5038-9DED-4FE6-9D62-9A0009C60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017" y="5448510"/>
            <a:ext cx="6848794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/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同时的相对性是光速不变原理的直接结果</a:t>
            </a:r>
          </a:p>
        </p:txBody>
      </p:sp>
      <p:grpSp>
        <p:nvGrpSpPr>
          <p:cNvPr id="12" name="Group 18">
            <a:extLst>
              <a:ext uri="{FF2B5EF4-FFF2-40B4-BE49-F238E27FC236}">
                <a16:creationId xmlns:a16="http://schemas.microsoft.com/office/drawing/2014/main" id="{F9CBB761-5B82-4BA7-B1F8-A34FCBC4A460}"/>
              </a:ext>
            </a:extLst>
          </p:cNvPr>
          <p:cNvGrpSpPr>
            <a:grpSpLocks/>
          </p:cNvGrpSpPr>
          <p:nvPr/>
        </p:nvGrpSpPr>
        <p:grpSpPr bwMode="auto">
          <a:xfrm>
            <a:off x="1232017" y="874051"/>
            <a:ext cx="2855786" cy="523984"/>
            <a:chOff x="198" y="2910"/>
            <a:chExt cx="1223" cy="238"/>
          </a:xfrm>
        </p:grpSpPr>
        <p:graphicFrame>
          <p:nvGraphicFramePr>
            <p:cNvPr id="13" name="Object 1035">
              <a:extLst>
                <a:ext uri="{FF2B5EF4-FFF2-40B4-BE49-F238E27FC236}">
                  <a16:creationId xmlns:a16="http://schemas.microsoft.com/office/drawing/2014/main" id="{B46EE35F-97F2-4D41-AB66-2F20BC32A2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1719106"/>
                </p:ext>
              </p:extLst>
            </p:nvPr>
          </p:nvGraphicFramePr>
          <p:xfrm>
            <a:off x="431" y="2917"/>
            <a:ext cx="990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1" name="Equation" r:id="rId9" imgW="1041120" imgH="228600" progId="Equation.DSMT4">
                    <p:embed/>
                  </p:oleObj>
                </mc:Choice>
                <mc:Fallback>
                  <p:oleObj name="Equation" r:id="rId9" imgW="1041120" imgH="228600" progId="Equation.DSMT4">
                    <p:embed/>
                    <p:pic>
                      <p:nvPicPr>
                        <p:cNvPr id="21" name="Object 1035">
                          <a:extLst>
                            <a:ext uri="{FF2B5EF4-FFF2-40B4-BE49-F238E27FC236}">
                              <a16:creationId xmlns:a16="http://schemas.microsoft.com/office/drawing/2014/main" id="{EC2C1D53-3E5E-4DB6-8F69-A41416C5BF6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2917"/>
                          <a:ext cx="990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CCCC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20">
              <a:extLst>
                <a:ext uri="{FF2B5EF4-FFF2-40B4-BE49-F238E27FC236}">
                  <a16:creationId xmlns:a16="http://schemas.microsoft.com/office/drawing/2014/main" id="{C9AE1159-D49A-4803-A660-6ADF02446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" y="2910"/>
              <a:ext cx="233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若</a:t>
              </a:r>
            </a:p>
          </p:txBody>
        </p:sp>
      </p:grpSp>
      <p:graphicFrame>
        <p:nvGraphicFramePr>
          <p:cNvPr id="15" name="Object 1034">
            <a:extLst>
              <a:ext uri="{FF2B5EF4-FFF2-40B4-BE49-F238E27FC236}">
                <a16:creationId xmlns:a16="http://schemas.microsoft.com/office/drawing/2014/main" id="{5E70D544-C8D7-4650-BF8A-54D57D6F2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739848"/>
              </p:ext>
            </p:extLst>
          </p:nvPr>
        </p:nvGraphicFramePr>
        <p:xfrm>
          <a:off x="4726616" y="272681"/>
          <a:ext cx="2284413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2" name="Equation" r:id="rId11" imgW="1028520" imgH="622080" progId="Equation.DSMT4">
                  <p:embed/>
                </p:oleObj>
              </mc:Choice>
              <mc:Fallback>
                <p:oleObj name="Equation" r:id="rId11" imgW="1028520" imgH="622080" progId="Equation.DSMT4">
                  <p:embed/>
                  <p:pic>
                    <p:nvPicPr>
                      <p:cNvPr id="23" name="Object 1034">
                        <a:extLst>
                          <a:ext uri="{FF2B5EF4-FFF2-40B4-BE49-F238E27FC236}">
                            <a16:creationId xmlns:a16="http://schemas.microsoft.com/office/drawing/2014/main" id="{8A4FC28B-F32C-45D8-B824-D27D3A103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616" y="272681"/>
                        <a:ext cx="2284413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>
            <a:extLst>
              <a:ext uri="{FF2B5EF4-FFF2-40B4-BE49-F238E27FC236}">
                <a16:creationId xmlns:a16="http://schemas.microsoft.com/office/drawing/2014/main" id="{1DF9A307-B575-407C-A2EA-76045681B2A5}"/>
              </a:ext>
            </a:extLst>
          </p:cNvPr>
          <p:cNvGrpSpPr/>
          <p:nvPr/>
        </p:nvGrpSpPr>
        <p:grpSpPr>
          <a:xfrm>
            <a:off x="1304139" y="4201081"/>
            <a:ext cx="2104616" cy="1014984"/>
            <a:chOff x="1036238" y="2778848"/>
            <a:chExt cx="2104616" cy="1014984"/>
          </a:xfrm>
        </p:grpSpPr>
        <p:graphicFrame>
          <p:nvGraphicFramePr>
            <p:cNvPr id="19" name="Object 2">
              <a:extLst>
                <a:ext uri="{FF2B5EF4-FFF2-40B4-BE49-F238E27FC236}">
                  <a16:creationId xmlns:a16="http://schemas.microsoft.com/office/drawing/2014/main" id="{5BBB9919-8064-4037-A768-A8ABFFD4DA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493764"/>
                </p:ext>
              </p:extLst>
            </p:nvPr>
          </p:nvGraphicFramePr>
          <p:xfrm>
            <a:off x="1900496" y="2778848"/>
            <a:ext cx="1240358" cy="1014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3" name="Equation" r:id="rId13" imgW="558720" imgH="457200" progId="Equation.DSMT4">
                    <p:embed/>
                  </p:oleObj>
                </mc:Choice>
                <mc:Fallback>
                  <p:oleObj name="Equation" r:id="rId13" imgW="558720" imgH="457200" progId="Equation.DSMT4">
                    <p:embed/>
                    <p:pic>
                      <p:nvPicPr>
                        <p:cNvPr id="7" name="Object 2">
                          <a:extLst>
                            <a:ext uri="{FF2B5EF4-FFF2-40B4-BE49-F238E27FC236}">
                              <a16:creationId xmlns:a16="http://schemas.microsoft.com/office/drawing/2014/main" id="{3A263E8F-AA9C-4E5B-BC2F-B9B1147B5F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0496" y="2778848"/>
                          <a:ext cx="1240358" cy="10149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5">
              <a:extLst>
                <a:ext uri="{FF2B5EF4-FFF2-40B4-BE49-F238E27FC236}">
                  <a16:creationId xmlns:a16="http://schemas.microsoft.com/office/drawing/2014/main" id="{4003EBB8-C43B-4214-999E-002D931A2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238" y="3006251"/>
              <a:ext cx="990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只有</a:t>
              </a:r>
            </a:p>
          </p:txBody>
        </p:sp>
      </p:grpSp>
      <p:sp>
        <p:nvSpPr>
          <p:cNvPr id="21" name="Text Box 6">
            <a:extLst>
              <a:ext uri="{FF2B5EF4-FFF2-40B4-BE49-F238E27FC236}">
                <a16:creationId xmlns:a16="http://schemas.microsoft.com/office/drawing/2014/main" id="{C12D78A2-3995-4B40-AB56-C81B991F5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576" y="4213040"/>
            <a:ext cx="41052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即同时同地的同一事件，同时性才有绝对意义。</a:t>
            </a:r>
          </a:p>
        </p:txBody>
      </p:sp>
    </p:spTree>
    <p:extLst>
      <p:ext uri="{BB962C8B-B14F-4D97-AF65-F5344CB8AC3E}">
        <p14:creationId xmlns:p14="http://schemas.microsoft.com/office/powerpoint/2010/main" val="26266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2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845079FE-0E0D-4EDF-A42C-24AC5314C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4" y="338165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时间膨胀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81E8571-F6A6-41DB-B1F1-338E00853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4" y="1018701"/>
            <a:ext cx="83198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研究某个物理过程的时间间隔，在不同惯性系中测量结果的关系。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2CB8A406-7399-4A53-B796-192FE7FFC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4" y="2084420"/>
            <a:ext cx="451526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考察一只钟，研究的问题是：在某惯性系中，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同一地点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先后发生的两个事件的时间间隔（同一只钟测量），与在另一参考系中观察（发生在两个地点的两个事件）的时间间隔的关系。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D3AD54E-5F9B-4CC6-952A-82F0ED9B3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4" y="5304576"/>
            <a:ext cx="80296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207000" algn="l"/>
              </a:tabLs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在某一惯性系中，同一地点先后发生的两个事件之间的时间间隔叫原时（固有时间）。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0C3ACC4C-3D12-4E88-82C6-730975FA2474}"/>
              </a:ext>
            </a:extLst>
          </p:cNvPr>
          <p:cNvGrpSpPr/>
          <p:nvPr/>
        </p:nvGrpSpPr>
        <p:grpSpPr>
          <a:xfrm>
            <a:off x="5304308" y="2179306"/>
            <a:ext cx="2930606" cy="2461805"/>
            <a:chOff x="1878732" y="3505795"/>
            <a:chExt cx="4037517" cy="2974881"/>
          </a:xfrm>
        </p:grpSpPr>
        <p:sp>
          <p:nvSpPr>
            <p:cNvPr id="10" name="Line 16">
              <a:extLst>
                <a:ext uri="{FF2B5EF4-FFF2-40B4-BE49-F238E27FC236}">
                  <a16:creationId xmlns:a16="http://schemas.microsoft.com/office/drawing/2014/main" id="{F83C0DBC-6E28-4994-A6CC-8CF2FAFB9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1609" y="6474524"/>
              <a:ext cx="3804640" cy="6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9">
              <a:extLst>
                <a:ext uri="{FF2B5EF4-FFF2-40B4-BE49-F238E27FC236}">
                  <a16:creationId xmlns:a16="http://schemas.microsoft.com/office/drawing/2014/main" id="{5BD11442-9E3A-4F19-8B73-2B917AA6F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1607" y="4099941"/>
              <a:ext cx="0" cy="238073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" name="Object 24">
              <a:extLst>
                <a:ext uri="{FF2B5EF4-FFF2-40B4-BE49-F238E27FC236}">
                  <a16:creationId xmlns:a16="http://schemas.microsoft.com/office/drawing/2014/main" id="{D5746ED2-84AE-4DD8-B29F-1F761A4B24B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3365498"/>
                </p:ext>
              </p:extLst>
            </p:nvPr>
          </p:nvGraphicFramePr>
          <p:xfrm>
            <a:off x="1878732" y="3505795"/>
            <a:ext cx="465750" cy="476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5" name="Equation" r:id="rId3" imgW="152280" imgH="177480" progId="Equation.DSMT4">
                    <p:embed/>
                  </p:oleObj>
                </mc:Choice>
                <mc:Fallback>
                  <p:oleObj name="Equation" r:id="rId3" imgW="152280" imgH="177480" progId="Equation.DSMT4">
                    <p:embed/>
                    <p:pic>
                      <p:nvPicPr>
                        <p:cNvPr id="51" name="Object 24">
                          <a:extLst>
                            <a:ext uri="{FF2B5EF4-FFF2-40B4-BE49-F238E27FC236}">
                              <a16:creationId xmlns:a16="http://schemas.microsoft.com/office/drawing/2014/main" id="{E274D539-14EF-48C2-8915-3CD2C773FC6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8732" y="3505795"/>
                          <a:ext cx="465750" cy="4761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39D699ED-064B-4E31-A9DB-272CFD2E7ACC}"/>
              </a:ext>
            </a:extLst>
          </p:cNvPr>
          <p:cNvGrpSpPr/>
          <p:nvPr/>
        </p:nvGrpSpPr>
        <p:grpSpPr>
          <a:xfrm>
            <a:off x="5767447" y="2254409"/>
            <a:ext cx="2467466" cy="1812290"/>
            <a:chOff x="5767447" y="2254409"/>
            <a:chExt cx="2467466" cy="1812290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E13238B5-8720-492C-A845-29742D1979BD}"/>
                </a:ext>
              </a:extLst>
            </p:cNvPr>
            <p:cNvGrpSpPr/>
            <p:nvPr/>
          </p:nvGrpSpPr>
          <p:grpSpPr>
            <a:xfrm>
              <a:off x="5767447" y="2254409"/>
              <a:ext cx="2467466" cy="1812290"/>
              <a:chOff x="3395526" y="774242"/>
              <a:chExt cx="4473513" cy="2596862"/>
            </a:xfrm>
          </p:grpSpPr>
          <p:sp>
            <p:nvSpPr>
              <p:cNvPr id="13" name="Line 17">
                <a:extLst>
                  <a:ext uri="{FF2B5EF4-FFF2-40B4-BE49-F238E27FC236}">
                    <a16:creationId xmlns:a16="http://schemas.microsoft.com/office/drawing/2014/main" id="{18F553F0-7EE1-4E17-803A-C40D20A663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0661" y="3363809"/>
                <a:ext cx="4198378" cy="7295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Line 18">
                <a:extLst>
                  <a:ext uri="{FF2B5EF4-FFF2-40B4-BE49-F238E27FC236}">
                    <a16:creationId xmlns:a16="http://schemas.microsoft.com/office/drawing/2014/main" id="{093E66A4-EB15-4A3E-B4A8-808D8CF30F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0661" y="1378405"/>
                <a:ext cx="0" cy="1985405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5" name="Object 25">
                <a:extLst>
                  <a:ext uri="{FF2B5EF4-FFF2-40B4-BE49-F238E27FC236}">
                    <a16:creationId xmlns:a16="http://schemas.microsoft.com/office/drawing/2014/main" id="{19FE8D84-3E73-4474-998F-A7B0D587CD7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2161620"/>
                  </p:ext>
                </p:extLst>
              </p:nvPr>
            </p:nvGraphicFramePr>
            <p:xfrm>
              <a:off x="3395526" y="774242"/>
              <a:ext cx="766494" cy="5645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66" name="Equation" r:id="rId5" imgW="190440" imgH="177480" progId="Equation.DSMT4">
                      <p:embed/>
                    </p:oleObj>
                  </mc:Choice>
                  <mc:Fallback>
                    <p:oleObj name="Equation" r:id="rId5" imgW="190440" imgH="177480" progId="Equation.DSMT4">
                      <p:embed/>
                      <p:pic>
                        <p:nvPicPr>
                          <p:cNvPr id="24" name="Object 25">
                            <a:extLst>
                              <a:ext uri="{FF2B5EF4-FFF2-40B4-BE49-F238E27FC236}">
                                <a16:creationId xmlns:a16="http://schemas.microsoft.com/office/drawing/2014/main" id="{3335D9FA-C8A2-4F11-B1CF-327E89886E7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5526" y="774242"/>
                            <a:ext cx="766494" cy="56457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Line 36">
                <a:extLst>
                  <a:ext uri="{FF2B5EF4-FFF2-40B4-BE49-F238E27FC236}">
                    <a16:creationId xmlns:a16="http://schemas.microsoft.com/office/drawing/2014/main" id="{C98B6DB9-8C3A-44AE-BC96-A411B92A95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1524" y="1498758"/>
                <a:ext cx="838201" cy="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graphicFrame>
            <p:nvGraphicFramePr>
              <p:cNvPr id="17" name="Object 37">
                <a:extLst>
                  <a:ext uri="{FF2B5EF4-FFF2-40B4-BE49-F238E27FC236}">
                    <a16:creationId xmlns:a16="http://schemas.microsoft.com/office/drawing/2014/main" id="{838F98BC-D2E2-420F-A458-ABA2517F7DE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4301226"/>
                  </p:ext>
                </p:extLst>
              </p:nvPr>
            </p:nvGraphicFramePr>
            <p:xfrm>
              <a:off x="5160303" y="1169793"/>
              <a:ext cx="562193" cy="5645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67" name="Equation" r:id="rId7" imgW="139680" imgH="177480" progId="Equation.DSMT4">
                      <p:embed/>
                    </p:oleObj>
                  </mc:Choice>
                  <mc:Fallback>
                    <p:oleObj name="Equation" r:id="rId7" imgW="139680" imgH="177480" progId="Equation.DSMT4">
                      <p:embed/>
                      <p:pic>
                        <p:nvPicPr>
                          <p:cNvPr id="21" name="Object 37">
                            <a:extLst>
                              <a:ext uri="{FF2B5EF4-FFF2-40B4-BE49-F238E27FC236}">
                                <a16:creationId xmlns:a16="http://schemas.microsoft.com/office/drawing/2014/main" id="{3A1AD340-26EB-4898-AD9C-3A38761B589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303" y="1169793"/>
                            <a:ext cx="562193" cy="56457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6E4E13F3-646E-424E-9EDE-D32E06FD8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0849" y="3616829"/>
              <a:ext cx="444211" cy="4237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358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03959 3.7037E-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27</a:t>
            </a:fld>
            <a:endParaRPr lang="zh-CN" altLang="en-US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43EEF543-0D8C-4C2F-9313-334F4E07EBEB}"/>
              </a:ext>
            </a:extLst>
          </p:cNvPr>
          <p:cNvGrpSpPr>
            <a:grpSpLocks/>
          </p:cNvGrpSpPr>
          <p:nvPr/>
        </p:nvGrpSpPr>
        <p:grpSpPr bwMode="auto">
          <a:xfrm>
            <a:off x="353789" y="367287"/>
            <a:ext cx="5967413" cy="523875"/>
            <a:chOff x="384" y="1824"/>
            <a:chExt cx="3759" cy="330"/>
          </a:xfrm>
        </p:grpSpPr>
        <p:sp>
          <p:nvSpPr>
            <p:cNvPr id="5" name="Text Box 8">
              <a:extLst>
                <a:ext uri="{FF2B5EF4-FFF2-40B4-BE49-F238E27FC236}">
                  <a16:creationId xmlns:a16="http://schemas.microsoft.com/office/drawing/2014/main" id="{96E79926-DA0E-4026-8031-B53CEF92C0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824"/>
              <a:ext cx="7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考察</a:t>
              </a:r>
            </a:p>
          </p:txBody>
        </p:sp>
        <p:grpSp>
          <p:nvGrpSpPr>
            <p:cNvPr id="6" name="Group 9">
              <a:extLst>
                <a:ext uri="{FF2B5EF4-FFF2-40B4-BE49-F238E27FC236}">
                  <a16:creationId xmlns:a16="http://schemas.microsoft.com/office/drawing/2014/main" id="{F68294A7-186F-40DB-8571-92C2DD9185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4" y="1824"/>
              <a:ext cx="3209" cy="330"/>
              <a:chOff x="982" y="1872"/>
              <a:chExt cx="3209" cy="330"/>
            </a:xfrm>
          </p:grpSpPr>
          <p:graphicFrame>
            <p:nvGraphicFramePr>
              <p:cNvPr id="7" name="Object 10">
                <a:extLst>
                  <a:ext uri="{FF2B5EF4-FFF2-40B4-BE49-F238E27FC236}">
                    <a16:creationId xmlns:a16="http://schemas.microsoft.com/office/drawing/2014/main" id="{4F7CAFC3-6478-4151-BA27-2D37C08ECD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9462070"/>
                  </p:ext>
                </p:extLst>
              </p:nvPr>
            </p:nvGraphicFramePr>
            <p:xfrm>
              <a:off x="982" y="1920"/>
              <a:ext cx="288" cy="2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12" name="Equation" r:id="rId3" imgW="190440" imgH="177480" progId="Equation.DSMT4">
                      <p:embed/>
                    </p:oleObj>
                  </mc:Choice>
                  <mc:Fallback>
                    <p:oleObj name="Equation" r:id="rId3" imgW="190440" imgH="177480" progId="Equation.DSMT4">
                      <p:embed/>
                      <p:pic>
                        <p:nvPicPr>
                          <p:cNvPr id="11269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82" y="1920"/>
                            <a:ext cx="288" cy="2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91411E0D-39CA-4B48-ABA5-50BA537DDC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7" y="1872"/>
                <a:ext cx="298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699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2800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系中的固定位置的一个钟：</a:t>
                </a:r>
              </a:p>
            </p:txBody>
          </p:sp>
        </p:grp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E9BCED9F-9E17-40A2-8854-3D6F2F3B0E9A}"/>
              </a:ext>
            </a:extLst>
          </p:cNvPr>
          <p:cNvGrpSpPr/>
          <p:nvPr/>
        </p:nvGrpSpPr>
        <p:grpSpPr>
          <a:xfrm>
            <a:off x="1333239" y="1067520"/>
            <a:ext cx="6885543" cy="523220"/>
            <a:chOff x="1455514" y="1196206"/>
            <a:chExt cx="6885543" cy="523220"/>
          </a:xfrm>
        </p:grpSpPr>
        <p:graphicFrame>
          <p:nvGraphicFramePr>
            <p:cNvPr id="9" name="Object 12">
              <a:extLst>
                <a:ext uri="{FF2B5EF4-FFF2-40B4-BE49-F238E27FC236}">
                  <a16:creationId xmlns:a16="http://schemas.microsoft.com/office/drawing/2014/main" id="{2467D216-E26D-4458-82B7-4AB7A38339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9644860"/>
                </p:ext>
              </p:extLst>
            </p:nvPr>
          </p:nvGraphicFramePr>
          <p:xfrm>
            <a:off x="1455514" y="1244840"/>
            <a:ext cx="1157760" cy="425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3" name="Equation" r:id="rId5" imgW="482400" imgH="177480" progId="Equation.DSMT4">
                    <p:embed/>
                  </p:oleObj>
                </mc:Choice>
                <mc:Fallback>
                  <p:oleObj name="Equation" r:id="rId5" imgW="482400" imgH="177480" progId="Equation.DSMT4">
                    <p:embed/>
                    <p:pic>
                      <p:nvPicPr>
                        <p:cNvPr id="27546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5514" y="1244840"/>
                          <a:ext cx="1157760" cy="425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95F02962-A298-4582-86A9-78EA8E041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532" y="1196206"/>
              <a:ext cx="53435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（两事件发生在同一地点）</a:t>
              </a:r>
              <a:endPara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ADF4BBFF-1B78-4B91-95EE-0A3691E51C17}"/>
              </a:ext>
            </a:extLst>
          </p:cNvPr>
          <p:cNvGrpSpPr/>
          <p:nvPr/>
        </p:nvGrpSpPr>
        <p:grpSpPr>
          <a:xfrm>
            <a:off x="1333239" y="1696751"/>
            <a:ext cx="6635864" cy="549629"/>
            <a:chOff x="1455514" y="1926229"/>
            <a:chExt cx="6635864" cy="549629"/>
          </a:xfrm>
        </p:grpSpPr>
        <p:graphicFrame>
          <p:nvGraphicFramePr>
            <p:cNvPr id="11" name="Object 14">
              <a:extLst>
                <a:ext uri="{FF2B5EF4-FFF2-40B4-BE49-F238E27FC236}">
                  <a16:creationId xmlns:a16="http://schemas.microsoft.com/office/drawing/2014/main" id="{DEF7E6F3-F4AE-4297-AC3E-90A96FFE2BE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1807601"/>
                </p:ext>
              </p:extLst>
            </p:nvPr>
          </p:nvGraphicFramePr>
          <p:xfrm>
            <a:off x="1455514" y="2001272"/>
            <a:ext cx="1097280" cy="425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4" name="Equation" r:id="rId7" imgW="457200" imgH="177480" progId="Equation.DSMT4">
                    <p:embed/>
                  </p:oleObj>
                </mc:Choice>
                <mc:Fallback>
                  <p:oleObj name="Equation" r:id="rId7" imgW="457200" imgH="177480" progId="Equation.DSMT4">
                    <p:embed/>
                    <p:pic>
                      <p:nvPicPr>
                        <p:cNvPr id="27547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5514" y="2001272"/>
                          <a:ext cx="1097280" cy="425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15">
              <a:extLst>
                <a:ext uri="{FF2B5EF4-FFF2-40B4-BE49-F238E27FC236}">
                  <a16:creationId xmlns:a16="http://schemas.microsoft.com/office/drawing/2014/main" id="{D65059A2-8C9D-4518-B21C-2C021B8AF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6872" y="1926229"/>
              <a:ext cx="42645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（钟测出的时间间隔）</a:t>
              </a:r>
              <a:endPara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5A72BA9F-BBF2-4916-A1DF-01EA05C82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532" y="1952638"/>
              <a:ext cx="1066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原时</a:t>
              </a:r>
            </a:p>
          </p:txBody>
        </p:sp>
      </p:grpSp>
      <p:grpSp>
        <p:nvGrpSpPr>
          <p:cNvPr id="14" name="Group 17">
            <a:extLst>
              <a:ext uri="{FF2B5EF4-FFF2-40B4-BE49-F238E27FC236}">
                <a16:creationId xmlns:a16="http://schemas.microsoft.com/office/drawing/2014/main" id="{3E3F1D49-63DB-4413-B3ED-5B37069D4247}"/>
              </a:ext>
            </a:extLst>
          </p:cNvPr>
          <p:cNvGrpSpPr>
            <a:grpSpLocks/>
          </p:cNvGrpSpPr>
          <p:nvPr/>
        </p:nvGrpSpPr>
        <p:grpSpPr bwMode="auto">
          <a:xfrm>
            <a:off x="1333239" y="2430758"/>
            <a:ext cx="6440033" cy="523876"/>
            <a:chOff x="371" y="192"/>
            <a:chExt cx="3487" cy="330"/>
          </a:xfrm>
        </p:grpSpPr>
        <p:graphicFrame>
          <p:nvGraphicFramePr>
            <p:cNvPr id="15" name="Object 18">
              <a:extLst>
                <a:ext uri="{FF2B5EF4-FFF2-40B4-BE49-F238E27FC236}">
                  <a16:creationId xmlns:a16="http://schemas.microsoft.com/office/drawing/2014/main" id="{BBEC6191-1A48-461E-9243-7A69B29AEC5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5033714"/>
                </p:ext>
              </p:extLst>
            </p:nvPr>
          </p:nvGraphicFramePr>
          <p:xfrm>
            <a:off x="371" y="209"/>
            <a:ext cx="247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5" name="Equation" r:id="rId9" imgW="190440" imgH="177480" progId="Equation.DSMT4">
                    <p:embed/>
                  </p:oleObj>
                </mc:Choice>
                <mc:Fallback>
                  <p:oleObj name="Equation" r:id="rId9" imgW="190440" imgH="177480" progId="Equation.DSMT4">
                    <p:embed/>
                    <p:pic>
                      <p:nvPicPr>
                        <p:cNvPr id="1126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" y="209"/>
                          <a:ext cx="247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9">
              <a:extLst>
                <a:ext uri="{FF2B5EF4-FFF2-40B4-BE49-F238E27FC236}">
                  <a16:creationId xmlns:a16="http://schemas.microsoft.com/office/drawing/2014/main" id="{80E148A0-D098-4E58-A768-4978844C1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92"/>
              <a:ext cx="32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为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1" lang="en-US" altLang="zh-CN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系中的测出的两事件时间间隔 </a:t>
              </a:r>
            </a:p>
          </p:txBody>
        </p:sp>
      </p:grpSp>
      <p:sp>
        <p:nvSpPr>
          <p:cNvPr id="17" name="Text Box 5">
            <a:extLst>
              <a:ext uri="{FF2B5EF4-FFF2-40B4-BE49-F238E27FC236}">
                <a16:creationId xmlns:a16="http://schemas.microsoft.com/office/drawing/2014/main" id="{616460A8-2C2F-4804-9925-9E40895E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1" y="3081918"/>
            <a:ext cx="3276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由洛伦兹逆变换</a:t>
            </a:r>
          </a:p>
        </p:txBody>
      </p:sp>
      <p:graphicFrame>
        <p:nvGraphicFramePr>
          <p:cNvPr id="18" name="Object 6">
            <a:extLst>
              <a:ext uri="{FF2B5EF4-FFF2-40B4-BE49-F238E27FC236}">
                <a16:creationId xmlns:a16="http://schemas.microsoft.com/office/drawing/2014/main" id="{94CDE030-1031-4244-94AB-091969150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822876"/>
              </p:ext>
            </p:extLst>
          </p:nvPr>
        </p:nvGraphicFramePr>
        <p:xfrm>
          <a:off x="1308595" y="3567941"/>
          <a:ext cx="2396002" cy="138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6" name="Equation" r:id="rId11" imgW="1079280" imgH="622080" progId="Equation.DSMT4">
                  <p:embed/>
                </p:oleObj>
              </mc:Choice>
              <mc:Fallback>
                <p:oleObj name="Equation" r:id="rId11" imgW="1079280" imgH="622080" progId="Equation.DSMT4">
                  <p:embed/>
                  <p:pic>
                    <p:nvPicPr>
                      <p:cNvPr id="2396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595" y="3567941"/>
                        <a:ext cx="2396002" cy="1381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>
            <a:extLst>
              <a:ext uri="{FF2B5EF4-FFF2-40B4-BE49-F238E27FC236}">
                <a16:creationId xmlns:a16="http://schemas.microsoft.com/office/drawing/2014/main" id="{4F687BF2-4458-46ED-8BF3-0D156C5EA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704814"/>
              </p:ext>
            </p:extLst>
          </p:nvPr>
        </p:nvGraphicFramePr>
        <p:xfrm>
          <a:off x="4223783" y="3961534"/>
          <a:ext cx="31575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" name="Equation" r:id="rId13" imgW="1422360" imgH="444240" progId="Equation.DSMT4">
                  <p:embed/>
                </p:oleObj>
              </mc:Choice>
              <mc:Fallback>
                <p:oleObj name="Equation" r:id="rId13" imgW="1422360" imgH="444240" progId="Equation.DSMT4">
                  <p:embed/>
                  <p:pic>
                    <p:nvPicPr>
                      <p:cNvPr id="2396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783" y="3961534"/>
                        <a:ext cx="31575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0">
            <a:extLst>
              <a:ext uri="{FF2B5EF4-FFF2-40B4-BE49-F238E27FC236}">
                <a16:creationId xmlns:a16="http://schemas.microsoft.com/office/drawing/2014/main" id="{6C97ECDB-E80F-4BCA-8B7A-A117E923E2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98118"/>
              </p:ext>
            </p:extLst>
          </p:nvPr>
        </p:nvGraphicFramePr>
        <p:xfrm>
          <a:off x="4223783" y="5144932"/>
          <a:ext cx="1211587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2396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783" y="5144932"/>
                        <a:ext cx="1211587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>
            <a:extLst>
              <a:ext uri="{FF2B5EF4-FFF2-40B4-BE49-F238E27FC236}">
                <a16:creationId xmlns:a16="http://schemas.microsoft.com/office/drawing/2014/main" id="{656FF441-E9F9-4744-9374-ACB090F1EA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040857"/>
              </p:ext>
            </p:extLst>
          </p:nvPr>
        </p:nvGraphicFramePr>
        <p:xfrm>
          <a:off x="2107721" y="5116561"/>
          <a:ext cx="1014984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" name="Equation" r:id="rId17" imgW="457200" imgH="203040" progId="Equation.DSMT4">
                  <p:embed/>
                </p:oleObj>
              </mc:Choice>
              <mc:Fallback>
                <p:oleObj name="Equation" r:id="rId17" imgW="457200" imgH="203040" progId="Equation.DSMT4">
                  <p:embed/>
                  <p:pic>
                    <p:nvPicPr>
                      <p:cNvPr id="2396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721" y="5116561"/>
                        <a:ext cx="1014984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D392CD36-564A-475B-A8E6-363D5406D1A6}"/>
              </a:ext>
            </a:extLst>
          </p:cNvPr>
          <p:cNvSpPr/>
          <p:nvPr/>
        </p:nvSpPr>
        <p:spPr>
          <a:xfrm>
            <a:off x="5856786" y="5049547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原时最短</a:t>
            </a:r>
            <a:endParaRPr lang="zh-CN" altLang="en-US" sz="3200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D2A2104A-5E75-420C-976D-DDBA6A408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65" y="5804759"/>
            <a:ext cx="7017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 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运动时钟变慢效应是时间本身的客观特征</a:t>
            </a:r>
          </a:p>
        </p:txBody>
      </p:sp>
    </p:spTree>
    <p:extLst>
      <p:ext uri="{BB962C8B-B14F-4D97-AF65-F5344CB8AC3E}">
        <p14:creationId xmlns:p14="http://schemas.microsoft.com/office/powerpoint/2010/main" val="20743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3B7CC2C-3759-41E9-9283-4631F7403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9" y="412059"/>
            <a:ext cx="8198653" cy="58785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4025" indent="-4540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4025" marR="0" lvl="0" indent="-454025" algn="l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arenBoth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所谓“时间膨胀</a:t>
            </a:r>
            <a:r>
              <a:rPr kumimoji="0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，指的是在实验室参考系中测量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运动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参考系内某时间间隔，结果会偏大的物理现象。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4025" marR="0" lvl="0" indent="-454025" algn="l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arenBoth"/>
              <a:tabLst/>
              <a:defRPr/>
            </a:pPr>
            <a:r>
              <a:rPr kumimoji="0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时间膨胀涉及到了时间的定义问题，时间只能由运动定义，而运动必然是相对性的，所以才会产生时间膨胀效应。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4025" marR="0" lvl="0" indent="-454025" algn="l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arenBoth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在运动参考系内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同一地点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测量得到的两个事件的时间间隔</a:t>
            </a:r>
            <a:r>
              <a:rPr kumimoji="0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原时</a:t>
            </a:r>
            <a:r>
              <a:rPr kumimoji="0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最短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，在其余任意</a:t>
            </a:r>
            <a:r>
              <a:rPr kumimoji="0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有相对运动的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惯性系内的测量结果都偏大！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4025" marR="0" lvl="0" indent="-454025" algn="l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arenBoth"/>
              <a:tabLst/>
              <a:defRPr/>
            </a:pPr>
            <a:r>
              <a:rPr kumimoji="0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运动是相对的，所以两个相对运动的惯性系测量对方的时钟都会变慢。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4025" marR="0" lvl="0" indent="-454025" algn="l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arenBoth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当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u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&lt;&lt; </a:t>
            </a:r>
            <a:r>
              <a:rPr kumimoji="0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时，两个惯性系的测量结果基本相同。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6589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29</a:t>
            </a:fld>
            <a:endParaRPr lang="zh-CN" altLang="en-US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32034CC5-6E02-462D-AEB0-C5C404043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32" y="301523"/>
            <a:ext cx="8468056" cy="1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762000" rtl="0" eaLnBrk="0" fontAlgn="base" latinLnBrk="0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：一飞船以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 = 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9×10</a:t>
            </a:r>
            <a:r>
              <a:rPr kumimoji="1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 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m/s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的速率相对地面匀速飞行。飞船上的钟走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了</a:t>
            </a: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的时候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地面上的钟经过了多少时间？如果飞船速度变大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100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倍呢？</a:t>
            </a:r>
          </a:p>
        </p:txBody>
      </p:sp>
      <p:graphicFrame>
        <p:nvGraphicFramePr>
          <p:cNvPr id="6" name="Object 13">
            <a:extLst>
              <a:ext uri="{FF2B5EF4-FFF2-40B4-BE49-F238E27FC236}">
                <a16:creationId xmlns:a16="http://schemas.microsoft.com/office/drawing/2014/main" id="{69BEFE15-59F1-4E57-8A25-51855E9914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335499"/>
              </p:ext>
            </p:extLst>
          </p:nvPr>
        </p:nvGraphicFramePr>
        <p:xfrm>
          <a:off x="1432617" y="3610464"/>
          <a:ext cx="6512681" cy="16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4" name="Equation" r:id="rId3" imgW="2933640" imgH="736560" progId="Equation.DSMT4">
                  <p:embed/>
                </p:oleObj>
              </mc:Choice>
              <mc:Fallback>
                <p:oleObj name="Equation" r:id="rId3" imgW="2933640" imgH="736560" progId="Equation.DSMT4">
                  <p:embed/>
                  <p:pic>
                    <p:nvPicPr>
                      <p:cNvPr id="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617" y="3610464"/>
                        <a:ext cx="6512681" cy="16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>
            <a:extLst>
              <a:ext uri="{FF2B5EF4-FFF2-40B4-BE49-F238E27FC236}">
                <a16:creationId xmlns:a16="http://schemas.microsoft.com/office/drawing/2014/main" id="{DACFC160-DB12-4DC9-B122-8BE75E0DD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053801"/>
              </p:ext>
            </p:extLst>
          </p:nvPr>
        </p:nvGraphicFramePr>
        <p:xfrm>
          <a:off x="1394768" y="1885534"/>
          <a:ext cx="6848475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5" name="Equation" r:id="rId5" imgW="3085920" imgH="736560" progId="Equation.DSMT4">
                  <p:embed/>
                </p:oleObj>
              </mc:Choice>
              <mc:Fallback>
                <p:oleObj name="Equation" r:id="rId5" imgW="3085920" imgH="736560" progId="Equation.DSMT4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768" y="1885534"/>
                        <a:ext cx="6848475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2">
            <a:extLst>
              <a:ext uri="{FF2B5EF4-FFF2-40B4-BE49-F238E27FC236}">
                <a16:creationId xmlns:a16="http://schemas.microsoft.com/office/drawing/2014/main" id="{0F220206-16FD-43A7-9EFA-12566ACF7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280" y="5347398"/>
            <a:ext cx="73477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所以说飞船这样的速率，对应的时间膨胀效应实际上很难测到。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F6A3873-C4F6-4C9B-B738-DE7E45110D99}"/>
              </a:ext>
            </a:extLst>
          </p:cNvPr>
          <p:cNvSpPr txBox="1"/>
          <p:nvPr/>
        </p:nvSpPr>
        <p:spPr>
          <a:xfrm>
            <a:off x="410132" y="199007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</a:p>
        </p:txBody>
      </p:sp>
    </p:spTree>
    <p:extLst>
      <p:ext uri="{BB962C8B-B14F-4D97-AF65-F5344CB8AC3E}">
        <p14:creationId xmlns:p14="http://schemas.microsoft.com/office/powerpoint/2010/main" val="246729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utoUpdateAnimBg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852271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5-2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5-3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5-4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19057" y="458909"/>
            <a:ext cx="6737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§5.1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狭义相对论的基本假设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1893328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绝对时空观的失效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251453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洛伦兹变换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2CCE63D4-2B26-40AC-9F5A-56250BC8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057" y="1203228"/>
            <a:ext cx="6737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相对论运动学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4EA00F48-89D5-48F3-9816-B77B514BF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057" y="3182230"/>
            <a:ext cx="6737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§5.3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狭义相对论的时空观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4F71AC58-7CF5-4E23-9B1F-BD179DB90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3916818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同时的相对性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DEAE76AC-BE5A-4B12-9D2C-924A33FD0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453802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时间膨胀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DF3D64DF-0EED-4EBB-BD35-0CE321D1D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51557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长度收缩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5242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33301A-AF06-4FCF-93C0-54B9E8E0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D05C7B-D150-4B16-AFCF-8AFABC72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30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E7009CA-4580-4131-854A-EEEDEA2B9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" y="254000"/>
            <a:ext cx="8229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：带正电的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 介子是一种不稳定的粒子，当它静止时，平均寿命为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2.5×10</a:t>
            </a:r>
            <a:r>
              <a:rPr kumimoji="1" lang="en-US" altLang="zh-CN" sz="2800" b="1" baseline="30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-8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，之后即衰变成一个 介子和一个中微子。今产生一束  介子，在实验室测得它的速率为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u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= 0.99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并测得它在衰变前通过的平均距离为 52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m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这些测量结果是否一致？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1CD2880-D0A6-4A8E-9722-F3653385D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" y="2517193"/>
            <a:ext cx="812927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若用平均寿命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′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= 2.5 ×10</a:t>
            </a:r>
            <a:r>
              <a:rPr kumimoji="1" lang="en-US" altLang="zh-CN" sz="2800" b="1" baseline="30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-8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和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u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相乘，得7.4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，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与实验结果不符。应考虑相对论的时间膨胀效应， 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</a:t>
            </a:r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′</a:t>
            </a:r>
            <a:r>
              <a:rPr kumimoji="1"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是静止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 </a:t>
            </a:r>
            <a:r>
              <a:rPr kumimoji="1"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介子的平均寿命，是原时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。当介子运动时，在实验室测得的平均寿命应是：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E966BFD-B5D4-4ABB-B09F-BE412250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" y="5392455"/>
            <a:ext cx="83508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实验室测得它通过的平均距离应该是：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53 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与实验结果符合得很好。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E20B5C28-E70B-40F9-85CF-0428D67421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126786"/>
              </p:ext>
            </p:extLst>
          </p:nvPr>
        </p:nvGraphicFramePr>
        <p:xfrm>
          <a:off x="3181350" y="4349750"/>
          <a:ext cx="36941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" name="Equation" r:id="rId3" imgW="1663560" imgH="469800" progId="Equation.DSMT4">
                  <p:embed/>
                </p:oleObj>
              </mc:Choice>
              <mc:Fallback>
                <p:oleObj name="Equation" r:id="rId3" imgW="1663560" imgH="469800" progId="Equation.DSMT4">
                  <p:embed/>
                  <p:pic>
                    <p:nvPicPr>
                      <p:cNvPr id="283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4349750"/>
                        <a:ext cx="3694113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E458E131-32B6-4673-8E96-4200F337B1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340376"/>
              </p:ext>
            </p:extLst>
          </p:nvPr>
        </p:nvGraphicFramePr>
        <p:xfrm>
          <a:off x="2037899" y="4626765"/>
          <a:ext cx="1296302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7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2836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899" y="4626765"/>
                        <a:ext cx="1296302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C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083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090DED0-ED81-414B-BAB5-F9303493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2C0249-9B50-4181-A760-F0F4D110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31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DA8F2908-0B4A-483C-908A-8E2A4D81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244" y="344474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长度收缩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B777C9B-F1C8-4832-9A83-25F3815A0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4" y="1018701"/>
            <a:ext cx="83198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研究某个物理过程的空间间隔，在不同惯性系中测量结果的关系。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DFF34F36-C79E-468F-B587-09B4D8C098E0}"/>
              </a:ext>
            </a:extLst>
          </p:cNvPr>
          <p:cNvGrpSpPr/>
          <p:nvPr/>
        </p:nvGrpSpPr>
        <p:grpSpPr>
          <a:xfrm>
            <a:off x="5304308" y="2179306"/>
            <a:ext cx="2930606" cy="2461805"/>
            <a:chOff x="1878732" y="3505795"/>
            <a:chExt cx="4037517" cy="2974881"/>
          </a:xfrm>
        </p:grpSpPr>
        <p:sp>
          <p:nvSpPr>
            <p:cNvPr id="7" name="Line 16">
              <a:extLst>
                <a:ext uri="{FF2B5EF4-FFF2-40B4-BE49-F238E27FC236}">
                  <a16:creationId xmlns:a16="http://schemas.microsoft.com/office/drawing/2014/main" id="{32C369E1-EE6A-45C8-A5F9-B4A9BAB464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1609" y="6474524"/>
              <a:ext cx="3804640" cy="6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19">
              <a:extLst>
                <a:ext uri="{FF2B5EF4-FFF2-40B4-BE49-F238E27FC236}">
                  <a16:creationId xmlns:a16="http://schemas.microsoft.com/office/drawing/2014/main" id="{DA66084F-3DD2-4993-B376-7F94B33EB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1607" y="4099941"/>
              <a:ext cx="0" cy="238073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9" name="Object 24">
              <a:extLst>
                <a:ext uri="{FF2B5EF4-FFF2-40B4-BE49-F238E27FC236}">
                  <a16:creationId xmlns:a16="http://schemas.microsoft.com/office/drawing/2014/main" id="{B3A5C8E3-BC1D-43E7-A920-FE30A81696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1795757"/>
                </p:ext>
              </p:extLst>
            </p:nvPr>
          </p:nvGraphicFramePr>
          <p:xfrm>
            <a:off x="1878732" y="3505795"/>
            <a:ext cx="465750" cy="476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30" name="Equation" r:id="rId3" imgW="152280" imgH="177480" progId="Equation.DSMT4">
                    <p:embed/>
                  </p:oleObj>
                </mc:Choice>
                <mc:Fallback>
                  <p:oleObj name="Equation" r:id="rId3" imgW="152280" imgH="177480" progId="Equation.DSMT4">
                    <p:embed/>
                    <p:pic>
                      <p:nvPicPr>
                        <p:cNvPr id="12" name="Object 24">
                          <a:extLst>
                            <a:ext uri="{FF2B5EF4-FFF2-40B4-BE49-F238E27FC236}">
                              <a16:creationId xmlns:a16="http://schemas.microsoft.com/office/drawing/2014/main" id="{D5746ED2-84AE-4DD8-B29F-1F761A4B24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8732" y="3505795"/>
                          <a:ext cx="465750" cy="4761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314C6E0-9E34-4CA3-9267-62F25CBC4E7A}"/>
              </a:ext>
            </a:extLst>
          </p:cNvPr>
          <p:cNvGrpSpPr/>
          <p:nvPr/>
        </p:nvGrpSpPr>
        <p:grpSpPr>
          <a:xfrm>
            <a:off x="5767447" y="2254409"/>
            <a:ext cx="2467466" cy="1812290"/>
            <a:chOff x="5767447" y="2254409"/>
            <a:chExt cx="2467466" cy="1812290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C2F961A9-7464-42D2-80D2-4180342A7D1A}"/>
                </a:ext>
              </a:extLst>
            </p:cNvPr>
            <p:cNvGrpSpPr/>
            <p:nvPr/>
          </p:nvGrpSpPr>
          <p:grpSpPr>
            <a:xfrm>
              <a:off x="5767447" y="2254409"/>
              <a:ext cx="2467466" cy="1812290"/>
              <a:chOff x="3395526" y="774242"/>
              <a:chExt cx="4473513" cy="2596862"/>
            </a:xfrm>
          </p:grpSpPr>
          <p:sp>
            <p:nvSpPr>
              <p:cNvPr id="13" name="Line 17">
                <a:extLst>
                  <a:ext uri="{FF2B5EF4-FFF2-40B4-BE49-F238E27FC236}">
                    <a16:creationId xmlns:a16="http://schemas.microsoft.com/office/drawing/2014/main" id="{CCA8B62A-39D5-4037-8A0F-8FF98AACB3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0661" y="3363809"/>
                <a:ext cx="4198378" cy="7295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Line 18">
                <a:extLst>
                  <a:ext uri="{FF2B5EF4-FFF2-40B4-BE49-F238E27FC236}">
                    <a16:creationId xmlns:a16="http://schemas.microsoft.com/office/drawing/2014/main" id="{352210DE-171A-4E55-875B-93C73BF2D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0661" y="1378405"/>
                <a:ext cx="0" cy="1985405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5" name="Object 25">
                <a:extLst>
                  <a:ext uri="{FF2B5EF4-FFF2-40B4-BE49-F238E27FC236}">
                    <a16:creationId xmlns:a16="http://schemas.microsoft.com/office/drawing/2014/main" id="{26FBDE97-72D7-4F13-8A64-68FE4AC7217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13442562"/>
                  </p:ext>
                </p:extLst>
              </p:nvPr>
            </p:nvGraphicFramePr>
            <p:xfrm>
              <a:off x="3395526" y="774242"/>
              <a:ext cx="766494" cy="5645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31" name="Equation" r:id="rId5" imgW="190440" imgH="177480" progId="Equation.DSMT4">
                      <p:embed/>
                    </p:oleObj>
                  </mc:Choice>
                  <mc:Fallback>
                    <p:oleObj name="Equation" r:id="rId5" imgW="190440" imgH="177480" progId="Equation.DSMT4">
                      <p:embed/>
                      <p:pic>
                        <p:nvPicPr>
                          <p:cNvPr id="15" name="Object 25">
                            <a:extLst>
                              <a:ext uri="{FF2B5EF4-FFF2-40B4-BE49-F238E27FC236}">
                                <a16:creationId xmlns:a16="http://schemas.microsoft.com/office/drawing/2014/main" id="{19FE8D84-3E73-4474-998F-A7B0D587CD7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5526" y="774242"/>
                            <a:ext cx="766494" cy="56457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Line 36">
                <a:extLst>
                  <a:ext uri="{FF2B5EF4-FFF2-40B4-BE49-F238E27FC236}">
                    <a16:creationId xmlns:a16="http://schemas.microsoft.com/office/drawing/2014/main" id="{7764AED6-0229-4385-9AA8-33A416E0DB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1524" y="1498758"/>
                <a:ext cx="838201" cy="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graphicFrame>
            <p:nvGraphicFramePr>
              <p:cNvPr id="17" name="Object 37">
                <a:extLst>
                  <a:ext uri="{FF2B5EF4-FFF2-40B4-BE49-F238E27FC236}">
                    <a16:creationId xmlns:a16="http://schemas.microsoft.com/office/drawing/2014/main" id="{F919BFFD-099B-49F5-B30C-260C9C054D0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54840613"/>
                  </p:ext>
                </p:extLst>
              </p:nvPr>
            </p:nvGraphicFramePr>
            <p:xfrm>
              <a:off x="5160303" y="1169793"/>
              <a:ext cx="562193" cy="5645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32" name="Equation" r:id="rId7" imgW="139680" imgH="177480" progId="Equation.DSMT4">
                      <p:embed/>
                    </p:oleObj>
                  </mc:Choice>
                  <mc:Fallback>
                    <p:oleObj name="Equation" r:id="rId7" imgW="139680" imgH="177480" progId="Equation.DSMT4">
                      <p:embed/>
                      <p:pic>
                        <p:nvPicPr>
                          <p:cNvPr id="17" name="Object 37">
                            <a:extLst>
                              <a:ext uri="{FF2B5EF4-FFF2-40B4-BE49-F238E27FC236}">
                                <a16:creationId xmlns:a16="http://schemas.microsoft.com/office/drawing/2014/main" id="{838F98BC-D2E2-420F-A458-ABA2517F7DE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303" y="1169793"/>
                            <a:ext cx="562193" cy="56457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96C04A59-4F95-4828-AD7E-E6EE9C241FB4}"/>
                </a:ext>
              </a:extLst>
            </p:cNvPr>
            <p:cNvSpPr/>
            <p:nvPr/>
          </p:nvSpPr>
          <p:spPr>
            <a:xfrm>
              <a:off x="6496493" y="3906786"/>
              <a:ext cx="1004768" cy="15482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9" name="Object 37">
              <a:extLst>
                <a:ext uri="{FF2B5EF4-FFF2-40B4-BE49-F238E27FC236}">
                  <a16:creationId xmlns:a16="http://schemas.microsoft.com/office/drawing/2014/main" id="{1AA44C14-5A3F-4354-8E8A-11C277E64D2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9057378"/>
                </p:ext>
              </p:extLst>
            </p:nvPr>
          </p:nvGraphicFramePr>
          <p:xfrm>
            <a:off x="6854825" y="3403600"/>
            <a:ext cx="309563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33" name="Equation" r:id="rId9" imgW="139680" imgH="228600" progId="Equation.DSMT4">
                    <p:embed/>
                  </p:oleObj>
                </mc:Choice>
                <mc:Fallback>
                  <p:oleObj name="Equation" r:id="rId9" imgW="139680" imgH="228600" progId="Equation.DSMT4">
                    <p:embed/>
                    <p:pic>
                      <p:nvPicPr>
                        <p:cNvPr id="17" name="Object 37">
                          <a:extLst>
                            <a:ext uri="{FF2B5EF4-FFF2-40B4-BE49-F238E27FC236}">
                              <a16:creationId xmlns:a16="http://schemas.microsoft.com/office/drawing/2014/main" id="{F919BFFD-099B-49F5-B30C-260C9C054D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4825" y="3403600"/>
                          <a:ext cx="309563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3">
            <a:extLst>
              <a:ext uri="{FF2B5EF4-FFF2-40B4-BE49-F238E27FC236}">
                <a16:creationId xmlns:a16="http://schemas.microsoft.com/office/drawing/2014/main" id="{50CB50D1-B407-484E-9FD6-EA8E92BF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4" y="2130189"/>
            <a:ext cx="448272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对运动长度的测量问题。</a:t>
            </a:r>
          </a:p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怎么测？两端的坐标必须同时测。本质是同时性问题。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FCD91641-58BC-4E8D-A80B-55F1FAB1E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14" y="3670487"/>
            <a:ext cx="48001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尺子静止时测得它的长度，称为原长或称静长、固有长度。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5AC399F9-AB62-4B36-9C83-883763F159DF}"/>
              </a:ext>
            </a:extLst>
          </p:cNvPr>
          <p:cNvGrpSpPr/>
          <p:nvPr/>
        </p:nvGrpSpPr>
        <p:grpSpPr>
          <a:xfrm>
            <a:off x="418244" y="5212863"/>
            <a:ext cx="5754966" cy="523876"/>
            <a:chOff x="468079" y="5210432"/>
            <a:chExt cx="5754966" cy="523876"/>
          </a:xfrm>
        </p:grpSpPr>
        <p:sp>
          <p:nvSpPr>
            <p:cNvPr id="25" name="Text Box 18">
              <a:extLst>
                <a:ext uri="{FF2B5EF4-FFF2-40B4-BE49-F238E27FC236}">
                  <a16:creationId xmlns:a16="http://schemas.microsoft.com/office/drawing/2014/main" id="{21DF4745-4832-4DA8-99D6-689114739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079" y="5210432"/>
              <a:ext cx="5754966" cy="52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如尺子静止在    系中，静长为</a:t>
              </a:r>
            </a:p>
          </p:txBody>
        </p:sp>
        <p:graphicFrame>
          <p:nvGraphicFramePr>
            <p:cNvPr id="28" name="Object 25">
              <a:extLst>
                <a:ext uri="{FF2B5EF4-FFF2-40B4-BE49-F238E27FC236}">
                  <a16:creationId xmlns:a16="http://schemas.microsoft.com/office/drawing/2014/main" id="{4A289D96-3DA3-4168-99D2-510B783F24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8248787"/>
                </p:ext>
              </p:extLst>
            </p:nvPr>
          </p:nvGraphicFramePr>
          <p:xfrm>
            <a:off x="2671700" y="5278841"/>
            <a:ext cx="422777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34" name="Equation" r:id="rId5" imgW="190440" imgH="177480" progId="Equation.DSMT4">
                    <p:embed/>
                  </p:oleObj>
                </mc:Choice>
                <mc:Fallback>
                  <p:oleObj name="Equation" r:id="rId5" imgW="190440" imgH="177480" progId="Equation.DSMT4">
                    <p:embed/>
                    <p:pic>
                      <p:nvPicPr>
                        <p:cNvPr id="15" name="Object 25">
                          <a:extLst>
                            <a:ext uri="{FF2B5EF4-FFF2-40B4-BE49-F238E27FC236}">
                              <a16:creationId xmlns:a16="http://schemas.microsoft.com/office/drawing/2014/main" id="{26FBDE97-72D7-4F13-8A64-68FE4AC7217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1700" y="5278841"/>
                          <a:ext cx="422777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7">
              <a:extLst>
                <a:ext uri="{FF2B5EF4-FFF2-40B4-BE49-F238E27FC236}">
                  <a16:creationId xmlns:a16="http://schemas.microsoft.com/office/drawing/2014/main" id="{858C6532-62D8-4123-8963-C51F0568ECD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0086494"/>
                </p:ext>
              </p:extLst>
            </p:nvPr>
          </p:nvGraphicFramePr>
          <p:xfrm>
            <a:off x="5208821" y="5229483"/>
            <a:ext cx="309563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35" name="Equation" r:id="rId11" imgW="139680" imgH="228600" progId="Equation.DSMT4">
                    <p:embed/>
                  </p:oleObj>
                </mc:Choice>
                <mc:Fallback>
                  <p:oleObj name="Equation" r:id="rId11" imgW="139680" imgH="228600" progId="Equation.DSMT4">
                    <p:embed/>
                    <p:pic>
                      <p:nvPicPr>
                        <p:cNvPr id="19" name="Object 37">
                          <a:extLst>
                            <a:ext uri="{FF2B5EF4-FFF2-40B4-BE49-F238E27FC236}">
                              <a16:creationId xmlns:a16="http://schemas.microsoft.com/office/drawing/2014/main" id="{1AA44C14-5A3F-4354-8E8A-11C277E64D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8821" y="5229483"/>
                          <a:ext cx="309563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2559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05469 0.0004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 autoUpdateAnimBg="0"/>
      <p:bldP spid="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328E7B-CD3D-4196-9724-95279783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B46C07E-0A2D-4E41-A7C4-13F4886F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32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BF19C54-11D4-483E-8876-9491BACBDC9D}"/>
              </a:ext>
            </a:extLst>
          </p:cNvPr>
          <p:cNvSpPr txBox="1"/>
          <p:nvPr/>
        </p:nvSpPr>
        <p:spPr>
          <a:xfrm>
            <a:off x="526311" y="414670"/>
            <a:ext cx="76674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坐标系，尺子静止，端点坐标与时间无关，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则：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B818D46D-785A-42DB-A0C3-D108EBA94F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846790"/>
              </p:ext>
            </p:extLst>
          </p:nvPr>
        </p:nvGraphicFramePr>
        <p:xfrm>
          <a:off x="2397125" y="1114425"/>
          <a:ext cx="1157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2" name="Equation" r:id="rId3" imgW="520560" imgH="228600" progId="Equation.DSMT4">
                  <p:embed/>
                </p:oleObj>
              </mc:Choice>
              <mc:Fallback>
                <p:oleObj name="Equation" r:id="rId3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7125" y="1114425"/>
                        <a:ext cx="1157288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3">
            <a:extLst>
              <a:ext uri="{FF2B5EF4-FFF2-40B4-BE49-F238E27FC236}">
                <a16:creationId xmlns:a16="http://schemas.microsoft.com/office/drawing/2014/main" id="{3693AC24-2C14-41E6-955F-AB62282F0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93" y="1913009"/>
            <a:ext cx="51154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系中必须同时测量两端坐标：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24">
            <a:extLst>
              <a:ext uri="{FF2B5EF4-FFF2-40B4-BE49-F238E27FC236}">
                <a16:creationId xmlns:a16="http://schemas.microsoft.com/office/drawing/2014/main" id="{EF8B5B4E-1C14-44E9-A306-51466D03A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835186"/>
              </p:ext>
            </p:extLst>
          </p:nvPr>
        </p:nvGraphicFramePr>
        <p:xfrm>
          <a:off x="2249414" y="2587515"/>
          <a:ext cx="202996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3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2867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14" y="2587515"/>
                        <a:ext cx="202996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F51A3502-AECE-418C-990C-016E286BD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212027"/>
              </p:ext>
            </p:extLst>
          </p:nvPr>
        </p:nvGraphicFramePr>
        <p:xfrm>
          <a:off x="5072063" y="2643188"/>
          <a:ext cx="96043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4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B818D46D-785A-42DB-A0C3-D108EBA94F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2063" y="2643188"/>
                        <a:ext cx="960437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5">
            <a:extLst>
              <a:ext uri="{FF2B5EF4-FFF2-40B4-BE49-F238E27FC236}">
                <a16:creationId xmlns:a16="http://schemas.microsoft.com/office/drawing/2014/main" id="{05084DEE-200F-4F68-A952-619CBE7DE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11" y="3167390"/>
            <a:ext cx="3276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由洛伦兹变换</a:t>
            </a:r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62C91604-AC75-489D-95FE-05A6EF10C2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79811"/>
              </p:ext>
            </p:extLst>
          </p:nvPr>
        </p:nvGraphicFramePr>
        <p:xfrm>
          <a:off x="1502568" y="3874596"/>
          <a:ext cx="23669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5" name="Equation" r:id="rId9" imgW="1066680" imgH="444240" progId="Equation.DSMT4">
                  <p:embed/>
                </p:oleObj>
              </mc:Choice>
              <mc:Fallback>
                <p:oleObj name="Equation" r:id="rId9" imgW="1066680" imgH="444240" progId="Equation.DSMT4">
                  <p:embed/>
                  <p:pic>
                    <p:nvPicPr>
                      <p:cNvPr id="18" name="Object 6">
                        <a:extLst>
                          <a:ext uri="{FF2B5EF4-FFF2-40B4-BE49-F238E27FC236}">
                            <a16:creationId xmlns:a16="http://schemas.microsoft.com/office/drawing/2014/main" id="{94CDE030-1031-4244-94AB-091969150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568" y="3874596"/>
                        <a:ext cx="23669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F2B7E6D9-B51C-4C28-AF67-63D21DC389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121464"/>
              </p:ext>
            </p:extLst>
          </p:nvPr>
        </p:nvGraphicFramePr>
        <p:xfrm>
          <a:off x="4572000" y="4110109"/>
          <a:ext cx="26781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6" name="Equation" r:id="rId11" imgW="1206360" imgH="228600" progId="Equation.DSMT4">
                  <p:embed/>
                </p:oleObj>
              </mc:Choice>
              <mc:Fallback>
                <p:oleObj name="Equation" r:id="rId11" imgW="1206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72000" y="4110109"/>
                        <a:ext cx="26781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7C1F0A9A-322E-49A7-9E81-1EA9BA2073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47357"/>
              </p:ext>
            </p:extLst>
          </p:nvPr>
        </p:nvGraphicFramePr>
        <p:xfrm>
          <a:off x="2065338" y="4981575"/>
          <a:ext cx="12414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7" name="Equation" r:id="rId13" imgW="558720" imgH="228600" progId="Equation.DSMT4">
                  <p:embed/>
                </p:oleObj>
              </mc:Choice>
              <mc:Fallback>
                <p:oleObj name="Equation" r:id="rId13" imgW="558720" imgH="228600" progId="Equation.DSMT4">
                  <p:embed/>
                  <p:pic>
                    <p:nvPicPr>
                      <p:cNvPr id="279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4981575"/>
                        <a:ext cx="12414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EAD85891-3147-40D9-B596-40F548333E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130753"/>
              </p:ext>
            </p:extLst>
          </p:nvPr>
        </p:nvGraphicFramePr>
        <p:xfrm>
          <a:off x="4360053" y="5019962"/>
          <a:ext cx="10429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8" name="Equation" r:id="rId15" imgW="469800" imgH="228600" progId="Equation.DSMT4">
                  <p:embed/>
                </p:oleObj>
              </mc:Choice>
              <mc:Fallback>
                <p:oleObj name="Equation" r:id="rId15" imgW="469800" imgH="228600" progId="Equation.DSMT4">
                  <p:embed/>
                  <p:pic>
                    <p:nvPicPr>
                      <p:cNvPr id="279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053" y="5019962"/>
                        <a:ext cx="10429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>
            <a:extLst>
              <a:ext uri="{FF2B5EF4-FFF2-40B4-BE49-F238E27FC236}">
                <a16:creationId xmlns:a16="http://schemas.microsoft.com/office/drawing/2014/main" id="{B1D614DC-AB75-488A-9E68-1964EBE96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056" y="4943187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原长最长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FB862A1-3EE0-4037-A662-EE6AC08789DE}"/>
              </a:ext>
            </a:extLst>
          </p:cNvPr>
          <p:cNvSpPr/>
          <p:nvPr/>
        </p:nvSpPr>
        <p:spPr>
          <a:xfrm>
            <a:off x="578293" y="5684354"/>
            <a:ext cx="7366119" cy="596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 eaLnBrk="0" latinLnBrk="1">
              <a:lnSpc>
                <a:spcPct val="125000"/>
              </a:lnSpc>
              <a:spcBef>
                <a:spcPct val="25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这是相对效应，是同时的相对性的直接结果。</a:t>
            </a:r>
          </a:p>
        </p:txBody>
      </p:sp>
    </p:spTree>
    <p:extLst>
      <p:ext uri="{BB962C8B-B14F-4D97-AF65-F5344CB8AC3E}">
        <p14:creationId xmlns:p14="http://schemas.microsoft.com/office/powerpoint/2010/main" val="40401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utoUpdateAnimBg="0"/>
      <p:bldP spid="10" grpId="0"/>
      <p:bldP spid="16" grpId="0" autoUpdateAnimBg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82410B3-BF33-4110-AAD1-568E3321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E6FD26B-4617-4B6C-B010-A7B91D1C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33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F6A17FF-A229-41B7-B175-1CAF7CEF4A68}"/>
              </a:ext>
            </a:extLst>
          </p:cNvPr>
          <p:cNvSpPr/>
          <p:nvPr/>
        </p:nvSpPr>
        <p:spPr>
          <a:xfrm>
            <a:off x="474478" y="563786"/>
            <a:ext cx="829738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4025" lvl="0" indent="-454025" defTabSz="457200">
              <a:spcBef>
                <a:spcPts val="1200"/>
              </a:spcBef>
              <a:buFont typeface="Calibri" panose="020F0502020204030204" pitchFamily="34" charset="0"/>
              <a:buAutoNum type="arabicParenBoth"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所谓“</a:t>
            </a:r>
            <a:r>
              <a:rPr lang="en-US" altLang="en-US" sz="28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长度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收缩”，指的是在实验室参考系中测量</a:t>
            </a:r>
            <a:r>
              <a:rPr lang="en-US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运动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参考系内、运动方向上的某空间间隔，结果会比运动参考系测量结果偏小的物理现象。</a:t>
            </a:r>
            <a:endParaRPr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4025" lvl="0" indent="-454025" defTabSz="457200">
              <a:spcBef>
                <a:spcPts val="1200"/>
              </a:spcBef>
              <a:buFont typeface="Calibri" panose="020F0502020204030204" pitchFamily="34" charset="0"/>
              <a:buAutoNum type="arabicParenBoth"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长度收缩效应来源于时空测量的相对性，并不是实在的收缩。</a:t>
            </a:r>
            <a:endParaRPr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4025" lvl="0" indent="-454025" defTabSz="457200">
              <a:spcBef>
                <a:spcPts val="1200"/>
              </a:spcBef>
              <a:buFont typeface="Calibri" panose="020F0502020204030204" pitchFamily="34" charset="0"/>
              <a:buAutoNum type="arabicParenBoth"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在运动参考系内测量得到的两个事件的空间间隔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（原长）最长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，在其余任意有相对运动惯性系内的测量结果都偏小！</a:t>
            </a:r>
            <a:endParaRPr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4025" lvl="0" indent="-454025">
              <a:spcBef>
                <a:spcPts val="1200"/>
              </a:spcBef>
              <a:buFont typeface="Calibri" panose="020F0502020204030204" pitchFamily="34" charset="0"/>
              <a:buAutoNum type="arabicParenBoth"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运动是相对的，所以两个相对运动的惯性系测量对方的尺子都会缩短。</a:t>
            </a:r>
            <a:endParaRPr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4025" lvl="0" indent="-454025" defTabSz="457200">
              <a:spcBef>
                <a:spcPts val="1200"/>
              </a:spcBef>
              <a:buFont typeface="Calibri" panose="020F0502020204030204" pitchFamily="34" charset="0"/>
              <a:buAutoNum type="arabicParenBoth"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当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u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&lt;&lt;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时，两个惯性系的测量结果基本相同。</a:t>
            </a:r>
            <a:endParaRPr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02659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328E7B-CD3D-4196-9724-95279783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B46C07E-0A2D-4E41-A7C4-13F4886F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A441E881-82AC-4AC1-90CA-845FB94E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88" y="305247"/>
            <a:ext cx="850922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62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7620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：原长为 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5m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飞船以 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 = 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9×10</a:t>
            </a:r>
            <a:r>
              <a:rPr kumimoji="1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 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m/s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的速率相对地面匀速飞行。从地面上测量，它的长度是多少？如果飞船速度变大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100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倍呢？</a:t>
            </a:r>
          </a:p>
        </p:txBody>
      </p:sp>
      <p:graphicFrame>
        <p:nvGraphicFramePr>
          <p:cNvPr id="5" name="Object 13">
            <a:extLst>
              <a:ext uri="{FF2B5EF4-FFF2-40B4-BE49-F238E27FC236}">
                <a16:creationId xmlns:a16="http://schemas.microsoft.com/office/drawing/2014/main" id="{722E0E69-C6CC-4D76-973B-5214779EC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048788"/>
              </p:ext>
            </p:extLst>
          </p:nvPr>
        </p:nvGraphicFramePr>
        <p:xfrm>
          <a:off x="307975" y="2393950"/>
          <a:ext cx="8399463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Equation" r:id="rId3" imgW="3784320" imgH="444240" progId="Equation.DSMT4">
                  <p:embed/>
                </p:oleObj>
              </mc:Choice>
              <mc:Fallback>
                <p:oleObj name="Equation" r:id="rId3" imgW="3784320" imgH="444240" progId="Equation.DSMT4">
                  <p:embed/>
                  <p:pic>
                    <p:nvPicPr>
                      <p:cNvPr id="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2393950"/>
                        <a:ext cx="8399463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>
            <a:extLst>
              <a:ext uri="{FF2B5EF4-FFF2-40B4-BE49-F238E27FC236}">
                <a16:creationId xmlns:a16="http://schemas.microsoft.com/office/drawing/2014/main" id="{816EDF0F-8EE4-4EA8-AC12-DB750B8C8E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68147"/>
              </p:ext>
            </p:extLst>
          </p:nvPr>
        </p:nvGraphicFramePr>
        <p:xfrm>
          <a:off x="293688" y="3789363"/>
          <a:ext cx="775335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Equation" r:id="rId5" imgW="3492360" imgH="444240" progId="Equation.DSMT4">
                  <p:embed/>
                </p:oleObj>
              </mc:Choice>
              <mc:Fallback>
                <p:oleObj name="Equation" r:id="rId5" imgW="3492360" imgH="444240" progId="Equation.DSMT4">
                  <p:embed/>
                  <p:pic>
                    <p:nvPicPr>
                      <p:cNvPr id="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3789363"/>
                        <a:ext cx="775335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>
            <a:extLst>
              <a:ext uri="{FF2B5EF4-FFF2-40B4-BE49-F238E27FC236}">
                <a16:creationId xmlns:a16="http://schemas.microsoft.com/office/drawing/2014/main" id="{B922B993-375B-4D5A-BA25-BDC1109A5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58" y="4961640"/>
            <a:ext cx="8203788" cy="113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所以说飞船这样的速率，对应在静止参考系中的长度和其静长差别很难测出。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55A1C68-708A-4B2F-8E47-20D9CB53531E}"/>
              </a:ext>
            </a:extLst>
          </p:cNvPr>
          <p:cNvSpPr txBox="1"/>
          <p:nvPr/>
        </p:nvSpPr>
        <p:spPr>
          <a:xfrm>
            <a:off x="317388" y="183684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</a:p>
        </p:txBody>
      </p:sp>
    </p:spTree>
    <p:extLst>
      <p:ext uri="{BB962C8B-B14F-4D97-AF65-F5344CB8AC3E}">
        <p14:creationId xmlns:p14="http://schemas.microsoft.com/office/powerpoint/2010/main" val="55731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utoUpdateAnimBg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82410B3-BF33-4110-AAD1-568E3321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E6FD26B-4617-4B6C-B010-A7B91D1C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5E1DB93E-6440-4C4C-A772-C7228190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3" y="306019"/>
            <a:ext cx="85201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：试从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π 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介子在其中静止的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系来考虑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π 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介子的平均寿命。已知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在实验室测得它的速率为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u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= 0.99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并测得它在衰变前通过的平均距离为 52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m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。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50A6600-5DE6-430D-8B27-04D06A0B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3" y="1756233"/>
            <a:ext cx="85201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从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π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介子的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系看来，实验室的运动速率为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0.99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实验室中测得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它在衰变前通过的平均距离为 52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m</a:t>
            </a:r>
            <a:r>
              <a:rPr kumimoji="1" lang="zh-CN" altLang="en-US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，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π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系中测量此距离应为：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63DBA25E-E4FC-43C8-85B2-5C996EE89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115170"/>
              </p:ext>
            </p:extLst>
          </p:nvPr>
        </p:nvGraphicFramePr>
        <p:xfrm>
          <a:off x="1591469" y="3217503"/>
          <a:ext cx="6062662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Equation" r:id="rId3" imgW="2730240" imgH="444240" progId="Equation.DSMT4">
                  <p:embed/>
                </p:oleObj>
              </mc:Choice>
              <mc:Fallback>
                <p:oleObj name="Equation" r:id="rId3" imgW="2730240" imgH="444240" progId="Equation.DSMT4">
                  <p:embed/>
                  <p:pic>
                    <p:nvPicPr>
                      <p:cNvPr id="1945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469" y="3217503"/>
                        <a:ext cx="6062662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4">
            <a:extLst>
              <a:ext uri="{FF2B5EF4-FFF2-40B4-BE49-F238E27FC236}">
                <a16:creationId xmlns:a16="http://schemas.microsoft.com/office/drawing/2014/main" id="{49E04E4E-AC8F-46B9-80C4-968012A42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3" y="4180364"/>
            <a:ext cx="8563934" cy="59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25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π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介子的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系看来，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相对飞过此距离所用时间为：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2E846D4A-F529-4A98-A81E-CCCC0803E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5874663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这就是静止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π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介子的平均寿命。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D2DF4DE6-387B-4552-9905-A8B419B7DF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041781"/>
              </p:ext>
            </p:extLst>
          </p:nvPr>
        </p:nvGraphicFramePr>
        <p:xfrm>
          <a:off x="2000024" y="4849365"/>
          <a:ext cx="4256539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Equation" r:id="rId5" imgW="1917360" imgH="393480" progId="Equation.DSMT4">
                  <p:embed/>
                </p:oleObj>
              </mc:Choice>
              <mc:Fallback>
                <p:oleObj name="Equation" r:id="rId5" imgW="1917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0024" y="4849365"/>
                        <a:ext cx="4256539" cy="873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9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9" grpId="0" autoUpdateAnimBg="0"/>
      <p:bldP spid="1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328E7B-CD3D-4196-9724-95279783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B46C07E-0A2D-4E41-A7C4-13F4886F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36</a:t>
            </a:fld>
            <a:endParaRPr lang="zh-CN" altLang="en-US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AB783C9D-5B2F-46FF-9EB1-CE4AFA42E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83" y="301762"/>
            <a:ext cx="8387833" cy="113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15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也可以用时间膨胀来解题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kumimoji="1" lang="en-US" altLang="en-US" sz="2800" b="1" i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在实验室参考系中某一固定点测量一个长度通过的时间。</a:t>
            </a:r>
          </a:p>
        </p:txBody>
      </p:sp>
      <p:graphicFrame>
        <p:nvGraphicFramePr>
          <p:cNvPr id="5" name="Object 10">
            <a:extLst>
              <a:ext uri="{FF2B5EF4-FFF2-40B4-BE49-F238E27FC236}">
                <a16:creationId xmlns:a16="http://schemas.microsoft.com/office/drawing/2014/main" id="{44738985-66A2-4E9A-9DB9-291FB22AA9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100920"/>
              </p:ext>
            </p:extLst>
          </p:nvPr>
        </p:nvGraphicFramePr>
        <p:xfrm>
          <a:off x="1301093" y="1535654"/>
          <a:ext cx="1014984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4" name="Equation" r:id="rId3" imgW="457200" imgH="393480" progId="Equation.DSMT4">
                  <p:embed/>
                </p:oleObj>
              </mc:Choice>
              <mc:Fallback>
                <p:oleObj name="Equation" r:id="rId3" imgW="457200" imgH="393480" progId="Equation.DSMT4">
                  <p:embed/>
                  <p:pic>
                    <p:nvPicPr>
                      <p:cNvPr id="2826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093" y="1535654"/>
                        <a:ext cx="1014984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1">
            <a:extLst>
              <a:ext uri="{FF2B5EF4-FFF2-40B4-BE49-F238E27FC236}">
                <a16:creationId xmlns:a16="http://schemas.microsoft.com/office/drawing/2014/main" id="{3AEC277C-9628-492A-B4B6-21A12464E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566" y="1717037"/>
            <a:ext cx="63065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即是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π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介子在实验室系中测得的寿命。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31A3FA62-AFD5-40F7-9BDC-846BD46C53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197886"/>
              </p:ext>
            </p:extLst>
          </p:nvPr>
        </p:nvGraphicFramePr>
        <p:xfrm>
          <a:off x="1260475" y="3268663"/>
          <a:ext cx="510381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5" name="Equation" r:id="rId5" imgW="2298600" imgH="444240" progId="Equation.DSMT4">
                  <p:embed/>
                </p:oleObj>
              </mc:Choice>
              <mc:Fallback>
                <p:oleObj name="Equation" r:id="rId5" imgW="2298600" imgH="444240" progId="Equation.DSMT4">
                  <p:embed/>
                  <p:pic>
                    <p:nvPicPr>
                      <p:cNvPr id="2908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268663"/>
                        <a:ext cx="510381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25B56B2F-671C-4CF6-84A7-5D0402566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03063"/>
              </p:ext>
            </p:extLst>
          </p:nvPr>
        </p:nvGraphicFramePr>
        <p:xfrm>
          <a:off x="1986406" y="4449221"/>
          <a:ext cx="4959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6" name="Equation" r:id="rId7" imgW="2234880" imgH="393480" progId="Equation.DSMT4">
                  <p:embed/>
                </p:oleObj>
              </mc:Choice>
              <mc:Fallback>
                <p:oleObj name="Equation" r:id="rId7" imgW="2234880" imgH="393480" progId="Equation.DSMT4">
                  <p:embed/>
                  <p:pic>
                    <p:nvPicPr>
                      <p:cNvPr id="2908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406" y="4449221"/>
                        <a:ext cx="49593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6">
            <a:extLst>
              <a:ext uri="{FF2B5EF4-FFF2-40B4-BE49-F238E27FC236}">
                <a16:creationId xmlns:a16="http://schemas.microsoft.com/office/drawing/2014/main" id="{12C6BA25-2917-4DE6-B95C-424656C51A50}"/>
              </a:ext>
            </a:extLst>
          </p:cNvPr>
          <p:cNvGrpSpPr>
            <a:grpSpLocks/>
          </p:cNvGrpSpPr>
          <p:nvPr/>
        </p:nvGrpSpPr>
        <p:grpSpPr bwMode="auto">
          <a:xfrm>
            <a:off x="378083" y="5639019"/>
            <a:ext cx="7991476" cy="523875"/>
            <a:chOff x="1287" y="3663"/>
            <a:chExt cx="5034" cy="330"/>
          </a:xfrm>
        </p:grpSpPr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31B7877B-A295-4406-92CC-F01D8A049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663"/>
              <a:ext cx="473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是在相对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π 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介子静止的参考系中测得的寿命。</a:t>
              </a:r>
            </a:p>
          </p:txBody>
        </p:sp>
        <p:graphicFrame>
          <p:nvGraphicFramePr>
            <p:cNvPr id="14" name="Object 8">
              <a:extLst>
                <a:ext uri="{FF2B5EF4-FFF2-40B4-BE49-F238E27FC236}">
                  <a16:creationId xmlns:a16="http://schemas.microsoft.com/office/drawing/2014/main" id="{5F029181-1F1D-4DA7-9DDE-54E861D234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0380787"/>
                </p:ext>
              </p:extLst>
            </p:nvPr>
          </p:nvGraphicFramePr>
          <p:xfrm>
            <a:off x="1287" y="3692"/>
            <a:ext cx="34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7" name="Equation" r:id="rId9" imgW="228600" imgH="177480" progId="Equation.DSMT4">
                    <p:embed/>
                  </p:oleObj>
                </mc:Choice>
                <mc:Fallback>
                  <p:oleObj name="Equation" r:id="rId9" imgW="228600" imgH="177480" progId="Equation.DSMT4">
                    <p:embed/>
                    <p:pic>
                      <p:nvPicPr>
                        <p:cNvPr id="22533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7" y="3692"/>
                          <a:ext cx="34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 Box 15">
            <a:extLst>
              <a:ext uri="{FF2B5EF4-FFF2-40B4-BE49-F238E27FC236}">
                <a16:creationId xmlns:a16="http://schemas.microsoft.com/office/drawing/2014/main" id="{05D324AC-A8E0-4AA5-87E0-67135DFEE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83" y="2533786"/>
            <a:ext cx="8437563" cy="59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π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介子静止的参考系中测得的寿命最短（原时）。</a:t>
            </a:r>
          </a:p>
        </p:txBody>
      </p:sp>
    </p:spTree>
    <p:extLst>
      <p:ext uri="{BB962C8B-B14F-4D97-AF65-F5344CB8AC3E}">
        <p14:creationId xmlns:p14="http://schemas.microsoft.com/office/powerpoint/2010/main" val="30945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/>
      <p:bldP spid="1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82410B3-BF33-4110-AAD1-568E3321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2020/4/10</a:t>
            </a:fld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E6FD26B-4617-4B6C-B010-A7B91D1C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fld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079D5A5-1699-4A39-B844-066F23F5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71500"/>
            <a:ext cx="8382000" cy="30431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85000"/>
              </a:lnSpc>
              <a:spcBef>
                <a:spcPts val="12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在狭义相对论中讨论运动学问题的思路如下：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、确定两个作相对运动的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惯性参考系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、确定所讨论的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两个事件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；</a:t>
            </a:r>
          </a:p>
          <a:p>
            <a:pPr>
              <a:spcBef>
                <a:spcPts val="1200"/>
              </a:spcBef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、表示两个事件分别在两个参考系中的时空坐标或其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时空间隔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，注意区分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原时和原长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、用洛伦兹变换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讨论。</a:t>
            </a: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04262EB-1131-46AC-B4A5-E49A1F424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69" y="203262"/>
            <a:ext cx="1371600" cy="685800"/>
          </a:xfrm>
          <a:prstGeom prst="wave">
            <a:avLst>
              <a:gd name="adj1" fmla="val 13005"/>
              <a:gd name="adj2" fmla="val 0"/>
            </a:avLst>
          </a:prstGeom>
          <a:noFill/>
          <a:ln>
            <a:noFill/>
          </a:ln>
        </p:spPr>
        <p:txBody>
          <a:bodyPr wrap="none" anchor="ctr"/>
          <a:lstStyle/>
          <a:p>
            <a:pPr algn="ctr" defTabSz="762000" eaLnBrk="0" hangingPunct="0"/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总结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94D1A171-09BC-4953-9794-BFF6CEB1D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69" y="4183912"/>
            <a:ext cx="1371600" cy="685800"/>
          </a:xfrm>
          <a:prstGeom prst="wave">
            <a:avLst>
              <a:gd name="adj1" fmla="val 13005"/>
              <a:gd name="adj2" fmla="val 0"/>
            </a:avLst>
          </a:prstGeom>
          <a:noFill/>
          <a:ln>
            <a:noFill/>
          </a:ln>
        </p:spPr>
        <p:txBody>
          <a:bodyPr wrap="none" anchor="ctr"/>
          <a:lstStyle/>
          <a:p>
            <a:pPr algn="ctr" defTabSz="762000" eaLnBrk="0" hangingPunct="0"/>
            <a:r>
              <a:rPr kumimoji="1" lang="zh-CN" altLang="en-US" sz="3200" b="1" dirty="0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注意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A6AF237-912A-4506-9245-84E7AF5FE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20534"/>
            <a:ext cx="8382000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原时一定是在某坐标系中同一地点发生的两个事件的时间间隔；原长一定是物体相对某参考系静止时两端的空间间隔。</a:t>
            </a:r>
          </a:p>
        </p:txBody>
      </p:sp>
    </p:spTree>
    <p:extLst>
      <p:ext uri="{BB962C8B-B14F-4D97-AF65-F5344CB8AC3E}">
        <p14:creationId xmlns:p14="http://schemas.microsoft.com/office/powerpoint/2010/main" val="405226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/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852271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5-2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5-3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5-4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19057" y="458909"/>
            <a:ext cx="6737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§5.1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狭义相对论的基本假设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1893328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绝对时空观的失效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251453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洛伦兹变换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2CCE63D4-2B26-40AC-9F5A-56250BC8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057" y="1203228"/>
            <a:ext cx="6737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相对论运动学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4EA00F48-89D5-48F3-9816-B77B514BF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057" y="3182230"/>
            <a:ext cx="6737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§5.3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狭义相对论的时空观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4F71AC58-7CF5-4E23-9B1F-BD179DB90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3916818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同时的相对性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DEAE76AC-BE5A-4B12-9D2C-924A33FD0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453802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时间膨胀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DF3D64DF-0EED-4EBB-BD35-0CE321D1D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234" y="51557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长度收缩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68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39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附录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2020/4/10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9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§5.1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狭义相对论的基本假设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AED613D4-7106-4C28-B124-B90C555C2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04" y="2686940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牛顿力学</a:t>
            </a:r>
          </a:p>
        </p:txBody>
      </p:sp>
      <p:grpSp>
        <p:nvGrpSpPr>
          <p:cNvPr id="10" name="Group 44">
            <a:extLst>
              <a:ext uri="{FF2B5EF4-FFF2-40B4-BE49-F238E27FC236}">
                <a16:creationId xmlns:a16="http://schemas.microsoft.com/office/drawing/2014/main" id="{62633AB7-2121-42CD-BA62-CA158DCAC4D9}"/>
              </a:ext>
            </a:extLst>
          </p:cNvPr>
          <p:cNvGrpSpPr>
            <a:grpSpLocks/>
          </p:cNvGrpSpPr>
          <p:nvPr/>
        </p:nvGrpSpPr>
        <p:grpSpPr bwMode="auto">
          <a:xfrm>
            <a:off x="2749551" y="2345481"/>
            <a:ext cx="2169159" cy="1267692"/>
            <a:chOff x="144" y="2160"/>
            <a:chExt cx="1536" cy="1152"/>
          </a:xfrm>
        </p:grpSpPr>
        <p:sp>
          <p:nvSpPr>
            <p:cNvPr id="11" name="Text Box 45">
              <a:extLst>
                <a:ext uri="{FF2B5EF4-FFF2-40B4-BE49-F238E27FC236}">
                  <a16:creationId xmlns:a16="http://schemas.microsoft.com/office/drawing/2014/main" id="{DF628E39-F46A-4DA7-9C63-7A8B62F05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206"/>
              <a:ext cx="1440" cy="737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绝对时空观</a:t>
              </a:r>
              <a:endPara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 eaLnBrk="0" hangingPunct="0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相对性原理</a:t>
              </a:r>
            </a:p>
          </p:txBody>
        </p:sp>
        <p:sp>
          <p:nvSpPr>
            <p:cNvPr id="12" name="AutoShape 46">
              <a:extLst>
                <a:ext uri="{FF2B5EF4-FFF2-40B4-BE49-F238E27FC236}">
                  <a16:creationId xmlns:a16="http://schemas.microsoft.com/office/drawing/2014/main" id="{A831E229-633E-44CE-9494-F3CC3F964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160"/>
              <a:ext cx="1536" cy="1152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4" name="Text Box 10">
            <a:extLst>
              <a:ext uri="{FF2B5EF4-FFF2-40B4-BE49-F238E27FC236}">
                <a16:creationId xmlns:a16="http://schemas.microsoft.com/office/drawing/2014/main" id="{38A3ABE2-F7E6-49E8-AFFA-CEC99A437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4155226"/>
            <a:ext cx="78498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对于力学以外的物理规律，相对性原理是否仍然成立？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89D54E36-40E7-413F-87C6-5D2AF42BF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5206970"/>
            <a:ext cx="76837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r>
              <a:rPr kumimoji="1"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伽利略变换是绝对时空观的必然推论，长度和时间的测量与参考系无关。绝对时空是否正确？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AD68ACA-ECD8-4EF0-BFCD-409C7BBBAD29}"/>
              </a:ext>
            </a:extLst>
          </p:cNvPr>
          <p:cNvSpPr/>
          <p:nvPr/>
        </p:nvSpPr>
        <p:spPr>
          <a:xfrm>
            <a:off x="628650" y="1468303"/>
            <a:ext cx="7560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问题：如何在不同惯性系中研究同一物理事件？</a:t>
            </a: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3ACC0710-723B-48DF-8697-27387E65A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870" y="2686940"/>
            <a:ext cx="2467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伽利略变换</a:t>
            </a:r>
          </a:p>
        </p:txBody>
      </p:sp>
    </p:spTree>
    <p:extLst>
      <p:ext uri="{BB962C8B-B14F-4D97-AF65-F5344CB8AC3E}">
        <p14:creationId xmlns:p14="http://schemas.microsoft.com/office/powerpoint/2010/main" val="22941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30EF4F-6AB4-4481-9D96-F66802A8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5AF064A-95CF-4229-A34E-10D33D18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40</a:t>
            </a:fld>
            <a:endParaRPr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3CDC7-EBF4-4E34-9A77-33C01CAA2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32" y="324361"/>
            <a:ext cx="6397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  <a:defRPr/>
            </a:pPr>
            <a:r>
              <a:rPr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 </a:t>
            </a:r>
            <a:r>
              <a:rPr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时间膨胀</a:t>
            </a:r>
            <a:r>
              <a:rPr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（从基本假设说明）</a:t>
            </a:r>
            <a:endParaRPr lang="en-US" altLang="zh-CN" sz="32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998D6AC-5D8B-42BE-9EE5-66F1754DA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74" y="1151250"/>
            <a:ext cx="4405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系中，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'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处有闪光光源及时钟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kumimoji="1" lang="zh-CN" altLang="en-US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为反射镜。</a:t>
            </a:r>
            <a:endParaRPr kumimoji="1" lang="zh-CN" altLang="en-US" sz="2800" b="1" i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579FD9A0-F4A6-46A7-A013-A80B3BBEE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30" y="2209167"/>
            <a:ext cx="46711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第一事件：闪光从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发出</a:t>
            </a:r>
          </a:p>
          <a:p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第二事件：经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反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射返回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BEF57181-62B6-44A7-9A5B-CBFACFF66A8E}"/>
              </a:ext>
            </a:extLst>
          </p:cNvPr>
          <p:cNvGrpSpPr/>
          <p:nvPr/>
        </p:nvGrpSpPr>
        <p:grpSpPr>
          <a:xfrm>
            <a:off x="5547538" y="1249946"/>
            <a:ext cx="3057436" cy="3379082"/>
            <a:chOff x="5547538" y="1249946"/>
            <a:chExt cx="3057436" cy="3379082"/>
          </a:xfrm>
        </p:grpSpPr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id="{6F63A7BB-E3C0-4946-99D4-A0C3B732F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3388" y="4033565"/>
              <a:ext cx="624175" cy="595463"/>
            </a:xfrm>
            <a:prstGeom prst="rect">
              <a:avLst/>
            </a:prstGeom>
          </p:spPr>
        </p:pic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4D57A59E-E431-44C6-A23B-87934396AD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47538" y="1249946"/>
              <a:ext cx="3057436" cy="3356853"/>
              <a:chOff x="3469" y="129"/>
              <a:chExt cx="1430" cy="1722"/>
            </a:xfrm>
          </p:grpSpPr>
          <p:sp>
            <p:nvSpPr>
              <p:cNvPr id="8" name="Text Box 10">
                <a:extLst>
                  <a:ext uri="{FF2B5EF4-FFF2-40B4-BE49-F238E27FC236}">
                    <a16:creationId xmlns:a16="http://schemas.microsoft.com/office/drawing/2014/main" id="{91C1118C-751B-4334-8C23-E44E338AE2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3" y="129"/>
                <a:ext cx="43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kumimoji="1" lang="en-US" altLang="zh-CN" sz="2800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′</a:t>
                </a:r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453709C0-531D-406D-B3A7-814291B69D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3" y="1536"/>
                <a:ext cx="1016" cy="5"/>
              </a:xfrm>
              <a:custGeom>
                <a:avLst/>
                <a:gdLst>
                  <a:gd name="T0" fmla="*/ 0 w 1016"/>
                  <a:gd name="T1" fmla="*/ 0 h 5"/>
                  <a:gd name="T2" fmla="*/ 1016 w 1016"/>
                  <a:gd name="T3" fmla="*/ 5 h 5"/>
                  <a:gd name="T4" fmla="*/ 0 60000 65536"/>
                  <a:gd name="T5" fmla="*/ 0 60000 65536"/>
                  <a:gd name="T6" fmla="*/ 0 w 1016"/>
                  <a:gd name="T7" fmla="*/ 0 h 5"/>
                  <a:gd name="T8" fmla="*/ 1016 w 1016"/>
                  <a:gd name="T9" fmla="*/ 5 h 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16" h="5">
                    <a:moveTo>
                      <a:pt x="0" y="0"/>
                    </a:moveTo>
                    <a:lnTo>
                      <a:pt x="1016" y="5"/>
                    </a:lnTo>
                  </a:path>
                </a:pathLst>
              </a:cu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12">
                <a:extLst>
                  <a:ext uri="{FF2B5EF4-FFF2-40B4-BE49-F238E27FC236}">
                    <a16:creationId xmlns:a16="http://schemas.microsoft.com/office/drawing/2014/main" id="{DB0B1184-8440-4EF9-A2F0-03D7099994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5" y="585"/>
                <a:ext cx="576" cy="96"/>
                <a:chOff x="3072" y="2352"/>
                <a:chExt cx="576" cy="96"/>
              </a:xfrm>
            </p:grpSpPr>
            <p:sp>
              <p:nvSpPr>
                <p:cNvPr id="27" name="Rectangle 13" descr="宽上对角线">
                  <a:extLst>
                    <a:ext uri="{FF2B5EF4-FFF2-40B4-BE49-F238E27FC236}">
                      <a16:creationId xmlns:a16="http://schemas.microsoft.com/office/drawing/2014/main" id="{89B190A7-D1E8-4B3A-936C-F20999998D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" y="2352"/>
                  <a:ext cx="576" cy="96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rgbClr val="0000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Line 14">
                  <a:extLst>
                    <a:ext uri="{FF2B5EF4-FFF2-40B4-BE49-F238E27FC236}">
                      <a16:creationId xmlns:a16="http://schemas.microsoft.com/office/drawing/2014/main" id="{609FBB57-57B7-4C12-A84F-2F979381D7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" name="Line 15">
                <a:extLst>
                  <a:ext uri="{FF2B5EF4-FFF2-40B4-BE49-F238E27FC236}">
                    <a16:creationId xmlns:a16="http://schemas.microsoft.com/office/drawing/2014/main" id="{43A5AC73-23AF-4052-B898-DD6C62AA5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5" y="153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Freeform 16">
                <a:extLst>
                  <a:ext uri="{FF2B5EF4-FFF2-40B4-BE49-F238E27FC236}">
                    <a16:creationId xmlns:a16="http://schemas.microsoft.com/office/drawing/2014/main" id="{95D9ABC0-0D80-4D17-B21F-AB7BFDAC8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680"/>
                <a:ext cx="1" cy="861"/>
              </a:xfrm>
              <a:custGeom>
                <a:avLst/>
                <a:gdLst>
                  <a:gd name="T0" fmla="*/ 0 w 1"/>
                  <a:gd name="T1" fmla="*/ 861 h 861"/>
                  <a:gd name="T2" fmla="*/ 0 w 1"/>
                  <a:gd name="T3" fmla="*/ 0 h 861"/>
                  <a:gd name="T4" fmla="*/ 0 60000 65536"/>
                  <a:gd name="T5" fmla="*/ 0 60000 65536"/>
                  <a:gd name="T6" fmla="*/ 0 w 1"/>
                  <a:gd name="T7" fmla="*/ 0 h 861"/>
                  <a:gd name="T8" fmla="*/ 1 w 1"/>
                  <a:gd name="T9" fmla="*/ 861 h 8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61">
                    <a:moveTo>
                      <a:pt x="0" y="861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>
                <a:solidFill>
                  <a:schemeClr val="tx1"/>
                </a:solidFill>
                <a:prstDash val="sysDot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7">
                <a:extLst>
                  <a:ext uri="{FF2B5EF4-FFF2-40B4-BE49-F238E27FC236}">
                    <a16:creationId xmlns:a16="http://schemas.microsoft.com/office/drawing/2014/main" id="{7C6721DD-FF1C-4E7A-B256-52BE052AE9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9" y="960"/>
                <a:ext cx="288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grpSp>
            <p:nvGrpSpPr>
              <p:cNvPr id="14" name="Group 18">
                <a:extLst>
                  <a:ext uri="{FF2B5EF4-FFF2-40B4-BE49-F238E27FC236}">
                    <a16:creationId xmlns:a16="http://schemas.microsoft.com/office/drawing/2014/main" id="{1151EE99-9BA8-4FA4-8A4A-2AD6B627A7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28" y="192"/>
                <a:ext cx="571" cy="268"/>
                <a:chOff x="1322" y="78"/>
                <a:chExt cx="571" cy="268"/>
              </a:xfrm>
            </p:grpSpPr>
            <p:sp>
              <p:nvSpPr>
                <p:cNvPr id="25" name="Text Box 19">
                  <a:extLst>
                    <a:ext uri="{FF2B5EF4-FFF2-40B4-BE49-F238E27FC236}">
                      <a16:creationId xmlns:a16="http://schemas.microsoft.com/office/drawing/2014/main" id="{B7006C02-4EA0-4F83-8C1F-B5977AA40F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22" y="78"/>
                  <a:ext cx="384" cy="2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defTabSz="7620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defTabSz="7620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defTabSz="7620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defTabSz="7620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defTabSz="7620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9900CC"/>
                      </a:solidFill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rPr>
                    <a:t>u</a:t>
                  </a:r>
                </a:p>
              </p:txBody>
            </p:sp>
            <p:sp>
              <p:nvSpPr>
                <p:cNvPr id="26" name="Freeform 20">
                  <a:extLst>
                    <a:ext uri="{FF2B5EF4-FFF2-40B4-BE49-F238E27FC236}">
                      <a16:creationId xmlns:a16="http://schemas.microsoft.com/office/drawing/2014/main" id="{23C87ED3-8DCC-4351-B0C2-B1C4453A8A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6" y="240"/>
                  <a:ext cx="357" cy="1"/>
                </a:xfrm>
                <a:custGeom>
                  <a:avLst/>
                  <a:gdLst>
                    <a:gd name="T0" fmla="*/ 0 w 357"/>
                    <a:gd name="T1" fmla="*/ 0 h 1"/>
                    <a:gd name="T2" fmla="*/ 357 w 357"/>
                    <a:gd name="T3" fmla="*/ 1 h 1"/>
                    <a:gd name="T4" fmla="*/ 0 60000 65536"/>
                    <a:gd name="T5" fmla="*/ 0 60000 65536"/>
                    <a:gd name="T6" fmla="*/ 0 w 357"/>
                    <a:gd name="T7" fmla="*/ 0 h 1"/>
                    <a:gd name="T8" fmla="*/ 357 w 357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57" h="1">
                      <a:moveTo>
                        <a:pt x="0" y="0"/>
                      </a:moveTo>
                      <a:lnTo>
                        <a:pt x="357" y="1"/>
                      </a:lnTo>
                    </a:path>
                  </a:pathLst>
                </a:custGeom>
                <a:noFill/>
                <a:ln w="38100">
                  <a:solidFill>
                    <a:srgbClr val="9900CC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" name="Text Box 21">
                <a:extLst>
                  <a:ext uri="{FF2B5EF4-FFF2-40B4-BE49-F238E27FC236}">
                    <a16:creationId xmlns:a16="http://schemas.microsoft.com/office/drawing/2014/main" id="{453C6861-07A3-43FF-8BD6-85B1E0235B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5" y="480"/>
                <a:ext cx="480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M</a:t>
                </a:r>
                <a:r>
                  <a:rPr kumimoji="1" lang="en-US" altLang="zh-CN" sz="2800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′</a:t>
                </a:r>
              </a:p>
            </p:txBody>
          </p:sp>
          <p:sp>
            <p:nvSpPr>
              <p:cNvPr id="16" name="Text Box 22">
                <a:extLst>
                  <a:ext uri="{FF2B5EF4-FFF2-40B4-BE49-F238E27FC236}">
                    <a16:creationId xmlns:a16="http://schemas.microsoft.com/office/drawing/2014/main" id="{B45A6791-59B1-4802-8078-74F53AB71F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3" y="1523"/>
                <a:ext cx="31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O</a:t>
                </a:r>
                <a:r>
                  <a:rPr kumimoji="1" lang="en-US" altLang="zh-CN" sz="2800" i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′</a:t>
                </a:r>
              </a:p>
            </p:txBody>
          </p:sp>
          <p:sp>
            <p:nvSpPr>
              <p:cNvPr id="23" name="Text Box 24">
                <a:extLst>
                  <a:ext uri="{FF2B5EF4-FFF2-40B4-BE49-F238E27FC236}">
                    <a16:creationId xmlns:a16="http://schemas.microsoft.com/office/drawing/2014/main" id="{6A36FA54-98DA-4884-B951-9E89E0BFA2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08" y="1585"/>
                <a:ext cx="337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kumimoji="1" lang="en-US" altLang="zh-C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′</a:t>
                </a:r>
              </a:p>
            </p:txBody>
          </p:sp>
          <p:sp>
            <p:nvSpPr>
              <p:cNvPr id="18" name="Freeform 26">
                <a:extLst>
                  <a:ext uri="{FF2B5EF4-FFF2-40B4-BE49-F238E27FC236}">
                    <a16:creationId xmlns:a16="http://schemas.microsoft.com/office/drawing/2014/main" id="{D2FE9D47-9AA7-4371-AC7B-06F1017DD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9" y="681"/>
                <a:ext cx="1" cy="834"/>
              </a:xfrm>
              <a:custGeom>
                <a:avLst/>
                <a:gdLst>
                  <a:gd name="T0" fmla="*/ 0 w 1"/>
                  <a:gd name="T1" fmla="*/ 834 h 834"/>
                  <a:gd name="T2" fmla="*/ 1 w 1"/>
                  <a:gd name="T3" fmla="*/ 0 h 834"/>
                  <a:gd name="T4" fmla="*/ 0 60000 65536"/>
                  <a:gd name="T5" fmla="*/ 0 60000 65536"/>
                  <a:gd name="T6" fmla="*/ 0 w 1"/>
                  <a:gd name="T7" fmla="*/ 0 h 834"/>
                  <a:gd name="T8" fmla="*/ 1 w 1"/>
                  <a:gd name="T9" fmla="*/ 834 h 8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34">
                    <a:moveTo>
                      <a:pt x="0" y="834"/>
                    </a:moveTo>
                    <a:lnTo>
                      <a:pt x="1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prstDash val="dash"/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Freeform 27">
                <a:extLst>
                  <a:ext uri="{FF2B5EF4-FFF2-40B4-BE49-F238E27FC236}">
                    <a16:creationId xmlns:a16="http://schemas.microsoft.com/office/drawing/2014/main" id="{B5F5D1A3-BC90-48B8-B3EC-DE896FB64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2" y="681"/>
                <a:ext cx="3" cy="834"/>
              </a:xfrm>
              <a:custGeom>
                <a:avLst/>
                <a:gdLst>
                  <a:gd name="T0" fmla="*/ 3 w 3"/>
                  <a:gd name="T1" fmla="*/ 0 h 834"/>
                  <a:gd name="T2" fmla="*/ 0 w 3"/>
                  <a:gd name="T3" fmla="*/ 834 h 834"/>
                  <a:gd name="T4" fmla="*/ 0 60000 65536"/>
                  <a:gd name="T5" fmla="*/ 0 60000 65536"/>
                  <a:gd name="T6" fmla="*/ 0 w 3"/>
                  <a:gd name="T7" fmla="*/ 0 h 834"/>
                  <a:gd name="T8" fmla="*/ 3 w 3"/>
                  <a:gd name="T9" fmla="*/ 834 h 8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834">
                    <a:moveTo>
                      <a:pt x="3" y="0"/>
                    </a:moveTo>
                    <a:lnTo>
                      <a:pt x="0" y="834"/>
                    </a:lnTo>
                  </a:path>
                </a:pathLst>
              </a:custGeom>
              <a:noFill/>
              <a:ln w="38100">
                <a:solidFill>
                  <a:srgbClr val="00B050"/>
                </a:solidFill>
                <a:prstDash val="dash"/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28">
                <a:extLst>
                  <a:ext uri="{FF2B5EF4-FFF2-40B4-BE49-F238E27FC236}">
                    <a16:creationId xmlns:a16="http://schemas.microsoft.com/office/drawing/2014/main" id="{17B9693A-C7A0-45B8-81B4-E7634D53A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190"/>
                <a:ext cx="3" cy="1338"/>
              </a:xfrm>
              <a:custGeom>
                <a:avLst/>
                <a:gdLst>
                  <a:gd name="T0" fmla="*/ 0 w 3"/>
                  <a:gd name="T1" fmla="*/ 1338 h 1338"/>
                  <a:gd name="T2" fmla="*/ 3 w 3"/>
                  <a:gd name="T3" fmla="*/ 0 h 1338"/>
                  <a:gd name="T4" fmla="*/ 0 60000 65536"/>
                  <a:gd name="T5" fmla="*/ 0 60000 65536"/>
                  <a:gd name="T6" fmla="*/ 0 w 3"/>
                  <a:gd name="T7" fmla="*/ 0 h 1338"/>
                  <a:gd name="T8" fmla="*/ 3 w 3"/>
                  <a:gd name="T9" fmla="*/ 1338 h 13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1338">
                    <a:moveTo>
                      <a:pt x="0" y="1338"/>
                    </a:moveTo>
                    <a:lnTo>
                      <a:pt x="3" y="0"/>
                    </a:lnTo>
                  </a:path>
                </a:pathLst>
              </a:custGeom>
              <a:noFill/>
              <a:ln w="38100" cmpd="sng">
                <a:solidFill>
                  <a:srgbClr val="9900CC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 Box 29">
                <a:extLst>
                  <a:ext uri="{FF2B5EF4-FFF2-40B4-BE49-F238E27FC236}">
                    <a16:creationId xmlns:a16="http://schemas.microsoft.com/office/drawing/2014/main" id="{B7D4FF4E-7417-48AD-B377-95B3A562BE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0" y="1254"/>
                <a:ext cx="249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zh-CN" sz="2800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'</a:t>
                </a:r>
              </a:p>
            </p:txBody>
          </p:sp>
          <p:sp>
            <p:nvSpPr>
              <p:cNvPr id="22" name="Text Box 30">
                <a:extLst>
                  <a:ext uri="{FF2B5EF4-FFF2-40B4-BE49-F238E27FC236}">
                    <a16:creationId xmlns:a16="http://schemas.microsoft.com/office/drawing/2014/main" id="{DD393C6E-5B5F-48E8-9EE0-969EB5BD5D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0" y="130"/>
                <a:ext cx="217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</a:t>
                </a:r>
                <a:r>
                  <a:rPr kumimoji="1" lang="en-US" altLang="zh-CN" sz="2800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′</a:t>
                </a:r>
              </a:p>
            </p:txBody>
          </p:sp>
        </p:grpSp>
      </p:grpSp>
      <p:sp>
        <p:nvSpPr>
          <p:cNvPr id="32" name="Text Box 5">
            <a:extLst>
              <a:ext uri="{FF2B5EF4-FFF2-40B4-BE49-F238E27FC236}">
                <a16:creationId xmlns:a16="http://schemas.microsoft.com/office/drawing/2014/main" id="{F384B3B6-13D7-4908-8CEC-A5CCC7D15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74" y="3210191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S′</a:t>
            </a:r>
            <a:r>
              <a:rPr kumimoji="1"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系中:</a:t>
            </a:r>
            <a:endParaRPr kumimoji="1" lang="en-US" altLang="zh-CN" sz="2800" i="1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3" name="Object 1024">
            <a:extLst>
              <a:ext uri="{FF2B5EF4-FFF2-40B4-BE49-F238E27FC236}">
                <a16:creationId xmlns:a16="http://schemas.microsoft.com/office/drawing/2014/main" id="{D8E35BA8-A632-4095-A7E7-D8CF4789DD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37626"/>
              </p:ext>
            </p:extLst>
          </p:nvPr>
        </p:nvGraphicFramePr>
        <p:xfrm>
          <a:off x="1743235" y="5542155"/>
          <a:ext cx="2931466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name="Equation" r:id="rId4" imgW="1320480" imgH="393480" progId="Equation.DSMT4">
                  <p:embed/>
                </p:oleObj>
              </mc:Choice>
              <mc:Fallback>
                <p:oleObj name="Equation" r:id="rId4" imgW="1320480" imgH="393480" progId="Equation.DSMT4">
                  <p:embed/>
                  <p:pic>
                    <p:nvPicPr>
                      <p:cNvPr id="301056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235" y="5542155"/>
                        <a:ext cx="2931466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C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72">
            <a:extLst>
              <a:ext uri="{FF2B5EF4-FFF2-40B4-BE49-F238E27FC236}">
                <a16:creationId xmlns:a16="http://schemas.microsoft.com/office/drawing/2014/main" id="{5DF3490D-FE5F-4380-97E6-C2D6564B9E87}"/>
              </a:ext>
            </a:extLst>
          </p:cNvPr>
          <p:cNvGrpSpPr>
            <a:grpSpLocks/>
          </p:cNvGrpSpPr>
          <p:nvPr/>
        </p:nvGrpSpPr>
        <p:grpSpPr bwMode="auto">
          <a:xfrm>
            <a:off x="419130" y="3716492"/>
            <a:ext cx="5030926" cy="1816100"/>
            <a:chOff x="136" y="2386"/>
            <a:chExt cx="3250" cy="1144"/>
          </a:xfrm>
        </p:grpSpPr>
        <p:sp>
          <p:nvSpPr>
            <p:cNvPr id="35" name="Text Box 7">
              <a:extLst>
                <a:ext uri="{FF2B5EF4-FFF2-40B4-BE49-F238E27FC236}">
                  <a16:creationId xmlns:a16="http://schemas.microsoft.com/office/drawing/2014/main" id="{DC00E3D4-1A0B-4042-B10D-CC33D65F3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" y="2386"/>
              <a:ext cx="3250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假定在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1" lang="en-US" altLang="zh-CN" sz="2800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′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系和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系的原点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 </a:t>
              </a:r>
              <a:r>
                <a:rPr kumimoji="1" lang="zh-CN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和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1" lang="en-US" altLang="zh-CN" sz="2800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′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重合时一个光信号从原点发出经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1" lang="en-US" altLang="zh-CN" sz="2800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′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反射回到了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1" lang="en-US" altLang="zh-CN" sz="2800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′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点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，所经历的时间间隔为</a:t>
              </a:r>
            </a:p>
          </p:txBody>
        </p:sp>
        <p:graphicFrame>
          <p:nvGraphicFramePr>
            <p:cNvPr id="36" name="Object 1025">
              <a:extLst>
                <a:ext uri="{FF2B5EF4-FFF2-40B4-BE49-F238E27FC236}">
                  <a16:creationId xmlns:a16="http://schemas.microsoft.com/office/drawing/2014/main" id="{BF6B61DF-4E54-4C68-B2C1-4D16AEF4FC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4629126"/>
                </p:ext>
              </p:extLst>
            </p:nvPr>
          </p:nvGraphicFramePr>
          <p:xfrm>
            <a:off x="1835" y="3239"/>
            <a:ext cx="3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01" name="Equation" r:id="rId6" imgW="228600" imgH="177480" progId="Equation.DSMT4">
                    <p:embed/>
                  </p:oleObj>
                </mc:Choice>
                <mc:Fallback>
                  <p:oleObj name="Equation" r:id="rId6" imgW="228600" imgH="177480" progId="Equation.DSMT4">
                    <p:embed/>
                    <p:pic>
                      <p:nvPicPr>
                        <p:cNvPr id="1027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" y="3239"/>
                          <a:ext cx="32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751755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FC0621-1A7C-4E9E-84FC-C5D8B796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D22842B-A842-4D10-9ECD-35001DC2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41</a:t>
            </a:fld>
            <a:endParaRPr lang="zh-CN" altLang="en-US"/>
          </a:p>
        </p:txBody>
      </p:sp>
      <p:grpSp>
        <p:nvGrpSpPr>
          <p:cNvPr id="4" name="Group 92">
            <a:extLst>
              <a:ext uri="{FF2B5EF4-FFF2-40B4-BE49-F238E27FC236}">
                <a16:creationId xmlns:a16="http://schemas.microsoft.com/office/drawing/2014/main" id="{5B55CA9E-3B98-4285-8099-E746A9A9D58F}"/>
              </a:ext>
            </a:extLst>
          </p:cNvPr>
          <p:cNvGrpSpPr>
            <a:grpSpLocks/>
          </p:cNvGrpSpPr>
          <p:nvPr/>
        </p:nvGrpSpPr>
        <p:grpSpPr bwMode="auto">
          <a:xfrm>
            <a:off x="496842" y="424120"/>
            <a:ext cx="8362950" cy="1815660"/>
            <a:chOff x="240" y="96"/>
            <a:chExt cx="5268" cy="1074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1421F478-9026-4E7A-818C-3F80D06C7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96"/>
              <a:ext cx="5268" cy="1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但在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系的观察者看来      随着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1" lang="en-US" altLang="zh-CN" sz="2800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′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运动，光信号必须成一角度射出，经      反射后在离原点为        的地方穿过    轴，经历的时间间隔     ，根据光速不变原理有：</a:t>
              </a:r>
            </a:p>
          </p:txBody>
        </p:sp>
        <p:graphicFrame>
          <p:nvGraphicFramePr>
            <p:cNvPr id="6" name="Object 4">
              <a:extLst>
                <a:ext uri="{FF2B5EF4-FFF2-40B4-BE49-F238E27FC236}">
                  <a16:creationId xmlns:a16="http://schemas.microsoft.com/office/drawing/2014/main" id="{461B2088-7C6C-45DF-97CB-D03844FCD7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3773521"/>
                </p:ext>
              </p:extLst>
            </p:nvPr>
          </p:nvGraphicFramePr>
          <p:xfrm>
            <a:off x="2088" y="390"/>
            <a:ext cx="365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54" name="Equation" r:id="rId3" imgW="241200" imgH="164880" progId="Equation.DSMT4">
                    <p:embed/>
                  </p:oleObj>
                </mc:Choice>
                <mc:Fallback>
                  <p:oleObj name="Equation" r:id="rId3" imgW="241200" imgH="164880" progId="Equation.DSMT4">
                    <p:embed/>
                    <p:pic>
                      <p:nvPicPr>
                        <p:cNvPr id="205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8" y="390"/>
                          <a:ext cx="365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>
              <a:extLst>
                <a:ext uri="{FF2B5EF4-FFF2-40B4-BE49-F238E27FC236}">
                  <a16:creationId xmlns:a16="http://schemas.microsoft.com/office/drawing/2014/main" id="{48C1D485-60F4-4B45-949A-5A32FB0364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7636442"/>
                </p:ext>
              </p:extLst>
            </p:nvPr>
          </p:nvGraphicFramePr>
          <p:xfrm>
            <a:off x="2541" y="141"/>
            <a:ext cx="365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55" name="Equation" r:id="rId5" imgW="241200" imgH="164880" progId="Equation.DSMT4">
                    <p:embed/>
                  </p:oleObj>
                </mc:Choice>
                <mc:Fallback>
                  <p:oleObj name="Equation" r:id="rId5" imgW="241200" imgH="164880" progId="Equation.DSMT4">
                    <p:embed/>
                    <p:pic>
                      <p:nvPicPr>
                        <p:cNvPr id="205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1" y="141"/>
                          <a:ext cx="365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8">
              <a:extLst>
                <a:ext uri="{FF2B5EF4-FFF2-40B4-BE49-F238E27FC236}">
                  <a16:creationId xmlns:a16="http://schemas.microsoft.com/office/drawing/2014/main" id="{5532E77B-839E-429C-ADA5-DFA993DCE1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7610077"/>
                </p:ext>
              </p:extLst>
            </p:nvPr>
          </p:nvGraphicFramePr>
          <p:xfrm>
            <a:off x="4217" y="372"/>
            <a:ext cx="422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56" name="Equation" r:id="rId7" imgW="279360" imgH="177480" progId="Equation.DSMT4">
                    <p:embed/>
                  </p:oleObj>
                </mc:Choice>
                <mc:Fallback>
                  <p:oleObj name="Equation" r:id="rId7" imgW="279360" imgH="177480" progId="Equation.DSMT4">
                    <p:embed/>
                    <p:pic>
                      <p:nvPicPr>
                        <p:cNvPr id="2052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7" y="372"/>
                          <a:ext cx="422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9">
              <a:extLst>
                <a:ext uri="{FF2B5EF4-FFF2-40B4-BE49-F238E27FC236}">
                  <a16:creationId xmlns:a16="http://schemas.microsoft.com/office/drawing/2014/main" id="{21388FB0-F803-4C19-BEAA-00F76701366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4931005"/>
                </p:ext>
              </p:extLst>
            </p:nvPr>
          </p:nvGraphicFramePr>
          <p:xfrm>
            <a:off x="2998" y="633"/>
            <a:ext cx="28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57" name="Equation" r:id="rId9" imgW="190440" imgH="177480" progId="Equation.DSMT4">
                    <p:embed/>
                  </p:oleObj>
                </mc:Choice>
                <mc:Fallback>
                  <p:oleObj name="Equation" r:id="rId9" imgW="190440" imgH="177480" progId="Equation.DSMT4">
                    <p:embed/>
                    <p:pic>
                      <p:nvPicPr>
                        <p:cNvPr id="2053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" y="633"/>
                          <a:ext cx="288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0">
              <a:extLst>
                <a:ext uri="{FF2B5EF4-FFF2-40B4-BE49-F238E27FC236}">
                  <a16:creationId xmlns:a16="http://schemas.microsoft.com/office/drawing/2014/main" id="{EE3736CF-496C-4B79-BAC6-BC5E13EBD4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3335507"/>
                </p:ext>
              </p:extLst>
            </p:nvPr>
          </p:nvGraphicFramePr>
          <p:xfrm>
            <a:off x="738" y="669"/>
            <a:ext cx="211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58" name="Equation" r:id="rId11" imgW="139680" imgH="139680" progId="Equation.DSMT4">
                    <p:embed/>
                  </p:oleObj>
                </mc:Choice>
                <mc:Fallback>
                  <p:oleObj name="Equation" r:id="rId11" imgW="139680" imgH="139680" progId="Equation.DSMT4">
                    <p:embed/>
                    <p:pic>
                      <p:nvPicPr>
                        <p:cNvPr id="2054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" y="669"/>
                          <a:ext cx="211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2">
              <a:extLst>
                <a:ext uri="{FF2B5EF4-FFF2-40B4-BE49-F238E27FC236}">
                  <a16:creationId xmlns:a16="http://schemas.microsoft.com/office/drawing/2014/main" id="{C842D2AB-74D3-48BF-A994-280229E3BA2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281733"/>
                </p:ext>
              </p:extLst>
            </p:nvPr>
          </p:nvGraphicFramePr>
          <p:xfrm>
            <a:off x="694" y="901"/>
            <a:ext cx="69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59" name="Equation" r:id="rId13" imgW="457200" imgH="177480" progId="Equation.DSMT4">
                    <p:embed/>
                  </p:oleObj>
                </mc:Choice>
                <mc:Fallback>
                  <p:oleObj name="Equation" r:id="rId13" imgW="457200" imgH="177480" progId="Equation.DSMT4">
                    <p:embed/>
                    <p:pic>
                      <p:nvPicPr>
                        <p:cNvPr id="2055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" y="901"/>
                          <a:ext cx="691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5D67B76E-3720-4144-A3B3-F2CD02ED3679}"/>
              </a:ext>
            </a:extLst>
          </p:cNvPr>
          <p:cNvGrpSpPr/>
          <p:nvPr/>
        </p:nvGrpSpPr>
        <p:grpSpPr>
          <a:xfrm>
            <a:off x="2214209" y="2488806"/>
            <a:ext cx="4841380" cy="3509443"/>
            <a:chOff x="2214209" y="2488806"/>
            <a:chExt cx="4841380" cy="3509443"/>
          </a:xfrm>
        </p:grpSpPr>
        <p:pic>
          <p:nvPicPr>
            <p:cNvPr id="51" name="图片 50">
              <a:extLst>
                <a:ext uri="{FF2B5EF4-FFF2-40B4-BE49-F238E27FC236}">
                  <a16:creationId xmlns:a16="http://schemas.microsoft.com/office/drawing/2014/main" id="{738622A3-D1B0-467D-A1A7-D647B08A6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5585" y="5370889"/>
              <a:ext cx="624175" cy="595463"/>
            </a:xfrm>
            <a:prstGeom prst="rect">
              <a:avLst/>
            </a:prstGeom>
          </p:spPr>
        </p:pic>
        <p:pic>
          <p:nvPicPr>
            <p:cNvPr id="50" name="图片 49">
              <a:extLst>
                <a:ext uri="{FF2B5EF4-FFF2-40B4-BE49-F238E27FC236}">
                  <a16:creationId xmlns:a16="http://schemas.microsoft.com/office/drawing/2014/main" id="{B23A872F-44FB-4E90-824F-769713D7C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6951" y="5402786"/>
              <a:ext cx="624175" cy="595463"/>
            </a:xfrm>
            <a:prstGeom prst="rect">
              <a:avLst/>
            </a:prstGeom>
          </p:spPr>
        </p:pic>
        <p:grpSp>
          <p:nvGrpSpPr>
            <p:cNvPr id="12" name="Group 54">
              <a:extLst>
                <a:ext uri="{FF2B5EF4-FFF2-40B4-BE49-F238E27FC236}">
                  <a16:creationId xmlns:a16="http://schemas.microsoft.com/office/drawing/2014/main" id="{6647E144-2568-4F13-9777-431E6EE111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4209" y="2488806"/>
              <a:ext cx="4841380" cy="3451735"/>
              <a:chOff x="2847" y="1920"/>
              <a:chExt cx="2638" cy="1873"/>
            </a:xfrm>
          </p:grpSpPr>
          <p:sp>
            <p:nvSpPr>
              <p:cNvPr id="13" name="Text Box 55">
                <a:extLst>
                  <a:ext uri="{FF2B5EF4-FFF2-40B4-BE49-F238E27FC236}">
                    <a16:creationId xmlns:a16="http://schemas.microsoft.com/office/drawing/2014/main" id="{514D0C25-D048-47C8-9025-67DCBBA15B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7" y="1959"/>
                <a:ext cx="3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14" name="Text Box 56">
                <a:extLst>
                  <a:ext uri="{FF2B5EF4-FFF2-40B4-BE49-F238E27FC236}">
                    <a16:creationId xmlns:a16="http://schemas.microsoft.com/office/drawing/2014/main" id="{65A716E6-E240-4C47-885A-654EB89972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" y="2998"/>
                <a:ext cx="43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5" name="Text Box 57">
                <a:extLst>
                  <a:ext uri="{FF2B5EF4-FFF2-40B4-BE49-F238E27FC236}">
                    <a16:creationId xmlns:a16="http://schemas.microsoft.com/office/drawing/2014/main" id="{300BCD4E-986A-41F8-BA41-F36A7DC8B8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920"/>
                <a:ext cx="3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itchFamily="18" charset="0"/>
                  </a:rPr>
                  <a:t>u</a:t>
                </a:r>
              </a:p>
            </p:txBody>
          </p:sp>
          <p:sp>
            <p:nvSpPr>
              <p:cNvPr id="16" name="Freeform 58">
                <a:extLst>
                  <a:ext uri="{FF2B5EF4-FFF2-40B4-BE49-F238E27FC236}">
                    <a16:creationId xmlns:a16="http://schemas.microsoft.com/office/drawing/2014/main" id="{40623945-C235-4A21-B9A5-A9AADC48FC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6" y="2086"/>
                <a:ext cx="4" cy="1269"/>
              </a:xfrm>
              <a:custGeom>
                <a:avLst/>
                <a:gdLst>
                  <a:gd name="T0" fmla="*/ 0 w 4"/>
                  <a:gd name="T1" fmla="*/ 1269 h 1269"/>
                  <a:gd name="T2" fmla="*/ 4 w 4"/>
                  <a:gd name="T3" fmla="*/ 0 h 1269"/>
                  <a:gd name="T4" fmla="*/ 0 60000 65536"/>
                  <a:gd name="T5" fmla="*/ 0 60000 65536"/>
                  <a:gd name="T6" fmla="*/ 0 w 4"/>
                  <a:gd name="T7" fmla="*/ 0 h 1269"/>
                  <a:gd name="T8" fmla="*/ 4 w 4"/>
                  <a:gd name="T9" fmla="*/ 1269 h 12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1269">
                    <a:moveTo>
                      <a:pt x="0" y="1269"/>
                    </a:moveTo>
                    <a:lnTo>
                      <a:pt x="4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grpSp>
            <p:nvGrpSpPr>
              <p:cNvPr id="17" name="Group 59">
                <a:extLst>
                  <a:ext uri="{FF2B5EF4-FFF2-40B4-BE49-F238E27FC236}">
                    <a16:creationId xmlns:a16="http://schemas.microsoft.com/office/drawing/2014/main" id="{6DEAD18A-BF43-4C79-92F1-A976190539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1" y="2326"/>
                <a:ext cx="576" cy="96"/>
                <a:chOff x="3072" y="2352"/>
                <a:chExt cx="576" cy="96"/>
              </a:xfrm>
            </p:grpSpPr>
            <p:sp>
              <p:nvSpPr>
                <p:cNvPr id="48" name="Rectangle 60" descr="宽上对角线">
                  <a:extLst>
                    <a:ext uri="{FF2B5EF4-FFF2-40B4-BE49-F238E27FC236}">
                      <a16:creationId xmlns:a16="http://schemas.microsoft.com/office/drawing/2014/main" id="{FCB8BE7E-0C27-4D1C-9B89-D9B67047FD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" y="2352"/>
                  <a:ext cx="576" cy="96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rgbClr val="0000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/>
                </a:p>
              </p:txBody>
            </p:sp>
            <p:sp>
              <p:nvSpPr>
                <p:cNvPr id="49" name="Line 61">
                  <a:extLst>
                    <a:ext uri="{FF2B5EF4-FFF2-40B4-BE49-F238E27FC236}">
                      <a16:creationId xmlns:a16="http://schemas.microsoft.com/office/drawing/2014/main" id="{C7D715BF-BB7E-462E-9191-0324E0668C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/>
                </a:p>
              </p:txBody>
            </p:sp>
          </p:grpSp>
          <p:grpSp>
            <p:nvGrpSpPr>
              <p:cNvPr id="18" name="Group 62">
                <a:extLst>
                  <a:ext uri="{FF2B5EF4-FFF2-40B4-BE49-F238E27FC236}">
                    <a16:creationId xmlns:a16="http://schemas.microsoft.com/office/drawing/2014/main" id="{43BA1CD2-4AA8-4460-8E64-37B3C043AC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57" y="2326"/>
                <a:ext cx="576" cy="96"/>
                <a:chOff x="3072" y="2352"/>
                <a:chExt cx="576" cy="96"/>
              </a:xfrm>
            </p:grpSpPr>
            <p:sp>
              <p:nvSpPr>
                <p:cNvPr id="46" name="Rectangle 63" descr="宽上对角线">
                  <a:extLst>
                    <a:ext uri="{FF2B5EF4-FFF2-40B4-BE49-F238E27FC236}">
                      <a16:creationId xmlns:a16="http://schemas.microsoft.com/office/drawing/2014/main" id="{A9DA6EED-6E55-41D5-8239-100C5A6A1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" y="2352"/>
                  <a:ext cx="576" cy="96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rgbClr val="0000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/>
                </a:p>
              </p:txBody>
            </p:sp>
            <p:sp>
              <p:nvSpPr>
                <p:cNvPr id="47" name="Line 64">
                  <a:extLst>
                    <a:ext uri="{FF2B5EF4-FFF2-40B4-BE49-F238E27FC236}">
                      <a16:creationId xmlns:a16="http://schemas.microsoft.com/office/drawing/2014/main" id="{6C3C58C3-1C5B-4F57-9E27-8D3A61A390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/>
                </a:p>
              </p:txBody>
            </p:sp>
          </p:grpSp>
          <p:grpSp>
            <p:nvGrpSpPr>
              <p:cNvPr id="19" name="Group 65">
                <a:extLst>
                  <a:ext uri="{FF2B5EF4-FFF2-40B4-BE49-F238E27FC236}">
                    <a16:creationId xmlns:a16="http://schemas.microsoft.com/office/drawing/2014/main" id="{6099958B-9BEE-4435-83DF-FC0D9A2AD9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3" y="2326"/>
                <a:ext cx="576" cy="96"/>
                <a:chOff x="3072" y="2352"/>
                <a:chExt cx="576" cy="96"/>
              </a:xfrm>
            </p:grpSpPr>
            <p:sp>
              <p:nvSpPr>
                <p:cNvPr id="44" name="Rectangle 66" descr="宽上对角线">
                  <a:extLst>
                    <a:ext uri="{FF2B5EF4-FFF2-40B4-BE49-F238E27FC236}">
                      <a16:creationId xmlns:a16="http://schemas.microsoft.com/office/drawing/2014/main" id="{F165BD3E-CEB4-4213-8BBD-44F327BB9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" y="2352"/>
                  <a:ext cx="576" cy="96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rgbClr val="0000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/>
                </a:p>
              </p:txBody>
            </p:sp>
            <p:sp>
              <p:nvSpPr>
                <p:cNvPr id="45" name="Line 67">
                  <a:extLst>
                    <a:ext uri="{FF2B5EF4-FFF2-40B4-BE49-F238E27FC236}">
                      <a16:creationId xmlns:a16="http://schemas.microsoft.com/office/drawing/2014/main" id="{C26F25A4-7431-4C06-9DD2-3856E59A32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244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/>
                </a:p>
              </p:txBody>
            </p:sp>
          </p:grpSp>
          <p:sp>
            <p:nvSpPr>
              <p:cNvPr id="20" name="Freeform 68">
                <a:extLst>
                  <a:ext uri="{FF2B5EF4-FFF2-40B4-BE49-F238E27FC236}">
                    <a16:creationId xmlns:a16="http://schemas.microsoft.com/office/drawing/2014/main" id="{FFEFC1F4-70FE-496D-8A6B-EA1F52345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0" y="2422"/>
                <a:ext cx="5" cy="920"/>
              </a:xfrm>
              <a:custGeom>
                <a:avLst/>
                <a:gdLst>
                  <a:gd name="T0" fmla="*/ 5 w 5"/>
                  <a:gd name="T1" fmla="*/ 0 h 920"/>
                  <a:gd name="T2" fmla="*/ 0 w 5"/>
                  <a:gd name="T3" fmla="*/ 920 h 920"/>
                  <a:gd name="T4" fmla="*/ 0 60000 65536"/>
                  <a:gd name="T5" fmla="*/ 0 60000 65536"/>
                  <a:gd name="T6" fmla="*/ 0 w 5"/>
                  <a:gd name="T7" fmla="*/ 0 h 920"/>
                  <a:gd name="T8" fmla="*/ 5 w 5"/>
                  <a:gd name="T9" fmla="*/ 920 h 9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920">
                    <a:moveTo>
                      <a:pt x="5" y="0"/>
                    </a:moveTo>
                    <a:lnTo>
                      <a:pt x="0" y="92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21" name="Freeform 69">
                <a:extLst>
                  <a:ext uri="{FF2B5EF4-FFF2-40B4-BE49-F238E27FC236}">
                    <a16:creationId xmlns:a16="http://schemas.microsoft.com/office/drawing/2014/main" id="{2A9FFFAF-55C8-4169-B782-032A4F494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2422"/>
                <a:ext cx="795" cy="880"/>
              </a:xfrm>
              <a:custGeom>
                <a:avLst/>
                <a:gdLst>
                  <a:gd name="T0" fmla="*/ 795 w 795"/>
                  <a:gd name="T1" fmla="*/ 880 h 880"/>
                  <a:gd name="T2" fmla="*/ 0 w 795"/>
                  <a:gd name="T3" fmla="*/ 0 h 880"/>
                  <a:gd name="T4" fmla="*/ 0 60000 65536"/>
                  <a:gd name="T5" fmla="*/ 0 60000 65536"/>
                  <a:gd name="T6" fmla="*/ 0 w 795"/>
                  <a:gd name="T7" fmla="*/ 0 h 880"/>
                  <a:gd name="T8" fmla="*/ 795 w 795"/>
                  <a:gd name="T9" fmla="*/ 880 h 8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5" h="880">
                    <a:moveTo>
                      <a:pt x="795" y="88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22" name="Freeform 70">
                <a:extLst>
                  <a:ext uri="{FF2B5EF4-FFF2-40B4-BE49-F238E27FC236}">
                    <a16:creationId xmlns:a16="http://schemas.microsoft.com/office/drawing/2014/main" id="{2221F988-600C-438B-8242-3EB120E6C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1" y="2422"/>
                <a:ext cx="5" cy="907"/>
              </a:xfrm>
              <a:custGeom>
                <a:avLst/>
                <a:gdLst>
                  <a:gd name="T0" fmla="*/ 0 w 5"/>
                  <a:gd name="T1" fmla="*/ 0 h 907"/>
                  <a:gd name="T2" fmla="*/ 5 w 5"/>
                  <a:gd name="T3" fmla="*/ 907 h 907"/>
                  <a:gd name="T4" fmla="*/ 0 60000 65536"/>
                  <a:gd name="T5" fmla="*/ 0 60000 65536"/>
                  <a:gd name="T6" fmla="*/ 0 w 5"/>
                  <a:gd name="T7" fmla="*/ 0 h 907"/>
                  <a:gd name="T8" fmla="*/ 5 w 5"/>
                  <a:gd name="T9" fmla="*/ 907 h 90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907">
                    <a:moveTo>
                      <a:pt x="0" y="0"/>
                    </a:moveTo>
                    <a:lnTo>
                      <a:pt x="5" y="907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23" name="Line 71">
                <a:extLst>
                  <a:ext uri="{FF2B5EF4-FFF2-40B4-BE49-F238E27FC236}">
                    <a16:creationId xmlns:a16="http://schemas.microsoft.com/office/drawing/2014/main" id="{BF558FB1-3A80-4A4E-A23B-E19E022EF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1" y="333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24" name="Line 72">
                <a:extLst>
                  <a:ext uri="{FF2B5EF4-FFF2-40B4-BE49-F238E27FC236}">
                    <a16:creationId xmlns:a16="http://schemas.microsoft.com/office/drawing/2014/main" id="{3EBA37EF-996E-43A0-BC69-1FECEB4815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109" y="345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25" name="Line 73">
                <a:extLst>
                  <a:ext uri="{FF2B5EF4-FFF2-40B4-BE49-F238E27FC236}">
                    <a16:creationId xmlns:a16="http://schemas.microsoft.com/office/drawing/2014/main" id="{B32A5DA6-E029-434C-B544-2866447BA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2" y="3465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26" name="Text Box 74">
                <a:extLst>
                  <a:ext uri="{FF2B5EF4-FFF2-40B4-BE49-F238E27FC236}">
                    <a16:creationId xmlns:a16="http://schemas.microsoft.com/office/drawing/2014/main" id="{7A192562-9EFA-4C35-BE5C-D5B7C372FD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7" y="2712"/>
                <a:ext cx="28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27" name="Text Box 75">
                <a:extLst>
                  <a:ext uri="{FF2B5EF4-FFF2-40B4-BE49-F238E27FC236}">
                    <a16:creationId xmlns:a16="http://schemas.microsoft.com/office/drawing/2014/main" id="{23CBA6B1-1421-41F2-94B1-ACB1D0D917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7" y="3478"/>
                <a:ext cx="67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itchFamily="18" charset="0"/>
                  </a:rPr>
                  <a:t>u</a:t>
                </a:r>
                <a:r>
                  <a:rPr kumimoji="1" lang="en-US" altLang="zh-CN" sz="2800" b="1">
                    <a:latin typeface="Times New Roman" pitchFamily="18" charset="0"/>
                    <a:sym typeface="Symbol" pitchFamily="18" charset="2"/>
                  </a:rPr>
                  <a:t> </a:t>
                </a:r>
                <a:r>
                  <a:rPr kumimoji="1" lang="en-US" altLang="zh-CN" sz="2800" b="1" i="1">
                    <a:latin typeface="Times New Roman" pitchFamily="18" charset="0"/>
                    <a:sym typeface="Symbol" pitchFamily="18" charset="2"/>
                  </a:rPr>
                  <a:t>t</a:t>
                </a:r>
                <a:endParaRPr kumimoji="1" lang="en-US" altLang="zh-CN" sz="2800" b="1" i="1">
                  <a:latin typeface="Times New Roman" pitchFamily="18" charset="0"/>
                </a:endParaRPr>
              </a:p>
            </p:txBody>
          </p:sp>
          <p:sp>
            <p:nvSpPr>
              <p:cNvPr id="28" name="Text Box 76">
                <a:extLst>
                  <a:ext uri="{FF2B5EF4-FFF2-40B4-BE49-F238E27FC236}">
                    <a16:creationId xmlns:a16="http://schemas.microsoft.com/office/drawing/2014/main" id="{2D31A568-F40C-482F-A4DD-4884496053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4" y="2760"/>
                <a:ext cx="28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29" name="Text Box 77">
                <a:extLst>
                  <a:ext uri="{FF2B5EF4-FFF2-40B4-BE49-F238E27FC236}">
                    <a16:creationId xmlns:a16="http://schemas.microsoft.com/office/drawing/2014/main" id="{A92C7CE0-8C5A-44E6-997D-84056EFF12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9" y="2649"/>
                <a:ext cx="28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itchFamily="18" charset="0"/>
                  </a:rPr>
                  <a:t>l</a:t>
                </a:r>
              </a:p>
            </p:txBody>
          </p:sp>
          <p:sp>
            <p:nvSpPr>
              <p:cNvPr id="30" name="Freeform 78">
                <a:extLst>
                  <a:ext uri="{FF2B5EF4-FFF2-40B4-BE49-F238E27FC236}">
                    <a16:creationId xmlns:a16="http://schemas.microsoft.com/office/drawing/2014/main" id="{D7D2B46D-2035-4F79-AC31-F9DDD3457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3" y="2159"/>
                <a:ext cx="357" cy="1"/>
              </a:xfrm>
              <a:custGeom>
                <a:avLst/>
                <a:gdLst>
                  <a:gd name="T0" fmla="*/ 0 w 357"/>
                  <a:gd name="T1" fmla="*/ 0 h 1"/>
                  <a:gd name="T2" fmla="*/ 357 w 357"/>
                  <a:gd name="T3" fmla="*/ 1 h 1"/>
                  <a:gd name="T4" fmla="*/ 0 60000 65536"/>
                  <a:gd name="T5" fmla="*/ 0 60000 65536"/>
                  <a:gd name="T6" fmla="*/ 0 w 357"/>
                  <a:gd name="T7" fmla="*/ 0 h 1"/>
                  <a:gd name="T8" fmla="*/ 357 w 35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7" h="1">
                    <a:moveTo>
                      <a:pt x="0" y="0"/>
                    </a:moveTo>
                    <a:lnTo>
                      <a:pt x="357" y="1"/>
                    </a:lnTo>
                  </a:path>
                </a:pathLst>
              </a:custGeom>
              <a:noFill/>
              <a:ln w="38100">
                <a:solidFill>
                  <a:srgbClr val="99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31" name="Text Box 79">
                <a:extLst>
                  <a:ext uri="{FF2B5EF4-FFF2-40B4-BE49-F238E27FC236}">
                    <a16:creationId xmlns:a16="http://schemas.microsoft.com/office/drawing/2014/main" id="{329C6E60-9CD7-4EEE-9D60-0AE47FAFF7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7" y="2042"/>
                <a:ext cx="62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itchFamily="18" charset="0"/>
                  </a:rPr>
                  <a:t>M</a:t>
                </a:r>
                <a:r>
                  <a:rPr kumimoji="1" lang="en-US" altLang="zh-CN" sz="2800" i="1" dirty="0">
                    <a:latin typeface="Times New Roman" pitchFamily="18" charset="0"/>
                  </a:rPr>
                  <a:t>′</a:t>
                </a:r>
              </a:p>
            </p:txBody>
          </p:sp>
          <p:sp>
            <p:nvSpPr>
              <p:cNvPr id="32" name="Text Box 80">
                <a:extLst>
                  <a:ext uri="{FF2B5EF4-FFF2-40B4-BE49-F238E27FC236}">
                    <a16:creationId xmlns:a16="http://schemas.microsoft.com/office/drawing/2014/main" id="{2D4E1B2D-7D5E-45C4-A79B-C243D4D69C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8" y="3324"/>
                <a:ext cx="260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楷体_GB2312" pitchFamily="49" charset="-122"/>
                    <a:cs typeface="Times New Roman" panose="02020603050405020304" pitchFamily="18" charset="0"/>
                  </a:rPr>
                  <a:t>O</a:t>
                </a:r>
                <a:r>
                  <a:rPr kumimoji="1" lang="en-US" altLang="zh-C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43" name="Text Box 83">
                <a:extLst>
                  <a:ext uri="{FF2B5EF4-FFF2-40B4-BE49-F238E27FC236}">
                    <a16:creationId xmlns:a16="http://schemas.microsoft.com/office/drawing/2014/main" id="{6F685C0A-45C3-462A-B532-6EC4346877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1" y="3483"/>
                <a:ext cx="41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itchFamily="18" charset="0"/>
                  </a:rPr>
                  <a:t>C</a:t>
                </a:r>
                <a:r>
                  <a:rPr kumimoji="1" lang="en-US" altLang="zh-CN" sz="2800" b="1" baseline="-25000" dirty="0">
                    <a:latin typeface="Times New Roman" pitchFamily="18" charset="0"/>
                  </a:rPr>
                  <a:t>2</a:t>
                </a:r>
                <a:endParaRPr kumimoji="1" lang="en-US" altLang="zh-CN" sz="2800" b="1" dirty="0">
                  <a:latin typeface="Times New Roman" pitchFamily="18" charset="0"/>
                </a:endParaRPr>
              </a:p>
            </p:txBody>
          </p:sp>
          <p:sp>
            <p:nvSpPr>
              <p:cNvPr id="34" name="Line 84">
                <a:extLst>
                  <a:ext uri="{FF2B5EF4-FFF2-40B4-BE49-F238E27FC236}">
                    <a16:creationId xmlns:a16="http://schemas.microsoft.com/office/drawing/2014/main" id="{7E7781E1-FD26-4777-9218-BD4FE115A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9" y="3334"/>
                <a:ext cx="2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35" name="Freeform 85">
                <a:extLst>
                  <a:ext uri="{FF2B5EF4-FFF2-40B4-BE49-F238E27FC236}">
                    <a16:creationId xmlns:a16="http://schemas.microsoft.com/office/drawing/2014/main" id="{99BD617F-DB89-434F-BF34-EB839E45CD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2452"/>
                <a:ext cx="1" cy="861"/>
              </a:xfrm>
              <a:custGeom>
                <a:avLst/>
                <a:gdLst>
                  <a:gd name="T0" fmla="*/ 0 w 1"/>
                  <a:gd name="T1" fmla="*/ 861 h 861"/>
                  <a:gd name="T2" fmla="*/ 0 w 1"/>
                  <a:gd name="T3" fmla="*/ 0 h 861"/>
                  <a:gd name="T4" fmla="*/ 0 60000 65536"/>
                  <a:gd name="T5" fmla="*/ 0 60000 65536"/>
                  <a:gd name="T6" fmla="*/ 0 w 1"/>
                  <a:gd name="T7" fmla="*/ 0 h 861"/>
                  <a:gd name="T8" fmla="*/ 1 w 1"/>
                  <a:gd name="T9" fmla="*/ 861 h 8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61">
                    <a:moveTo>
                      <a:pt x="0" y="861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>
                <a:solidFill>
                  <a:schemeClr val="tx1"/>
                </a:solidFill>
                <a:prstDash val="sysDot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36" name="Freeform 86">
                <a:extLst>
                  <a:ext uri="{FF2B5EF4-FFF2-40B4-BE49-F238E27FC236}">
                    <a16:creationId xmlns:a16="http://schemas.microsoft.com/office/drawing/2014/main" id="{0838B805-4920-4BD7-AB39-37DD132CE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6" y="2444"/>
                <a:ext cx="768" cy="871"/>
              </a:xfrm>
              <a:custGeom>
                <a:avLst/>
                <a:gdLst>
                  <a:gd name="T0" fmla="*/ 768 w 768"/>
                  <a:gd name="T1" fmla="*/ 0 h 871"/>
                  <a:gd name="T2" fmla="*/ 0 w 768"/>
                  <a:gd name="T3" fmla="*/ 871 h 871"/>
                  <a:gd name="T4" fmla="*/ 0 60000 65536"/>
                  <a:gd name="T5" fmla="*/ 0 60000 65536"/>
                  <a:gd name="T6" fmla="*/ 0 w 768"/>
                  <a:gd name="T7" fmla="*/ 0 h 871"/>
                  <a:gd name="T8" fmla="*/ 768 w 768"/>
                  <a:gd name="T9" fmla="*/ 871 h 87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68" h="871">
                    <a:moveTo>
                      <a:pt x="768" y="0"/>
                    </a:moveTo>
                    <a:lnTo>
                      <a:pt x="0" y="871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40" name="Text Box 88">
                <a:extLst>
                  <a:ext uri="{FF2B5EF4-FFF2-40B4-BE49-F238E27FC236}">
                    <a16:creationId xmlns:a16="http://schemas.microsoft.com/office/drawing/2014/main" id="{255DD2A5-76BC-4B92-B131-6A0D577091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1" y="3509"/>
                <a:ext cx="29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itchFamily="18" charset="0"/>
                  </a:rPr>
                  <a:t>C</a:t>
                </a:r>
                <a:r>
                  <a:rPr kumimoji="1" lang="en-US" altLang="zh-CN" sz="2800" b="1" baseline="-25000" dirty="0">
                    <a:latin typeface="Times New Roman" pitchFamily="18" charset="0"/>
                  </a:rPr>
                  <a:t>1</a:t>
                </a:r>
                <a:endParaRPr kumimoji="1" lang="en-US" altLang="zh-CN" sz="2800" b="1" dirty="0">
                  <a:latin typeface="Times New Roman" pitchFamily="18" charset="0"/>
                </a:endParaRPr>
              </a:p>
            </p:txBody>
          </p:sp>
          <p:sp>
            <p:nvSpPr>
              <p:cNvPr id="38" name="Line 90">
                <a:extLst>
                  <a:ext uri="{FF2B5EF4-FFF2-40B4-BE49-F238E27FC236}">
                    <a16:creationId xmlns:a16="http://schemas.microsoft.com/office/drawing/2014/main" id="{925DC427-50E1-4D0B-A3F0-634E393BA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4741" y="345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/>
              </a:p>
            </p:txBody>
          </p:sp>
          <p:sp>
            <p:nvSpPr>
              <p:cNvPr id="39" name="Text Box 91">
                <a:extLst>
                  <a:ext uri="{FF2B5EF4-FFF2-40B4-BE49-F238E27FC236}">
                    <a16:creationId xmlns:a16="http://schemas.microsoft.com/office/drawing/2014/main" id="{09EAFF8F-0C32-4487-B67F-3B48DF2EBF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54" y="1977"/>
                <a:ext cx="34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7620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800" b="1" i="1" dirty="0">
                    <a:latin typeface="Times New Roman" panose="02020603050405020304" pitchFamily="18" charset="0"/>
                    <a:ea typeface="楷体_GB2312" pitchFamily="49" charset="-122"/>
                    <a:cs typeface="Times New Roman" panose="02020603050405020304" pitchFamily="18" charset="0"/>
                  </a:rPr>
                  <a:t>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1232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8E0B6D-8ED5-42B4-9903-C484BEE6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1BCDB7C-9ECD-4857-B2D8-09355F25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42</a:t>
            </a:fld>
            <a:endParaRPr lang="zh-CN" altLang="en-US"/>
          </a:p>
        </p:txBody>
      </p:sp>
      <p:graphicFrame>
        <p:nvGraphicFramePr>
          <p:cNvPr id="4" name="Object 0">
            <a:extLst>
              <a:ext uri="{FF2B5EF4-FFF2-40B4-BE49-F238E27FC236}">
                <a16:creationId xmlns:a16="http://schemas.microsoft.com/office/drawing/2014/main" id="{1534B503-F525-4FC0-9D7E-2459408ED4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208609"/>
              </p:ext>
            </p:extLst>
          </p:nvPr>
        </p:nvGraphicFramePr>
        <p:xfrm>
          <a:off x="752519" y="349122"/>
          <a:ext cx="3552444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18" name="Equation" r:id="rId3" imgW="1600200" imgH="444240" progId="Equation.DSMT4">
                  <p:embed/>
                </p:oleObj>
              </mc:Choice>
              <mc:Fallback>
                <p:oleObj name="Equation" r:id="rId3" imgW="1600200" imgH="444240" progId="Equation.DSMT4">
                  <p:embed/>
                  <p:pic>
                    <p:nvPicPr>
                      <p:cNvPr id="30208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519" y="349122"/>
                        <a:ext cx="3552444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>
            <a:extLst>
              <a:ext uri="{FF2B5EF4-FFF2-40B4-BE49-F238E27FC236}">
                <a16:creationId xmlns:a16="http://schemas.microsoft.com/office/drawing/2014/main" id="{2223F5CF-2A7C-4E51-B7EB-82AB5B3184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011137"/>
              </p:ext>
            </p:extLst>
          </p:nvPr>
        </p:nvGraphicFramePr>
        <p:xfrm>
          <a:off x="2826654" y="2749905"/>
          <a:ext cx="2508689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19" name="Equation" r:id="rId5" imgW="1130040" imgH="444240" progId="Equation.DSMT4">
                  <p:embed/>
                </p:oleObj>
              </mc:Choice>
              <mc:Fallback>
                <p:oleObj name="Equation" r:id="rId5" imgW="1130040" imgH="444240" progId="Equation.DSMT4">
                  <p:embed/>
                  <p:pic>
                    <p:nvPicPr>
                      <p:cNvPr id="3020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6654" y="2749905"/>
                        <a:ext cx="2508689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A7B6F58A-4B48-469F-9DC5-2CEF91B3E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962663"/>
              </p:ext>
            </p:extLst>
          </p:nvPr>
        </p:nvGraphicFramePr>
        <p:xfrm>
          <a:off x="4711700" y="404812"/>
          <a:ext cx="3580416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20" name="Equation" r:id="rId7" imgW="1612800" imgH="393480" progId="Equation.DSMT4">
                  <p:embed/>
                </p:oleObj>
              </mc:Choice>
              <mc:Fallback>
                <p:oleObj name="Equation" r:id="rId7" imgW="1612800" imgH="393480" progId="Equation.DSMT4">
                  <p:embed/>
                  <p:pic>
                    <p:nvPicPr>
                      <p:cNvPr id="302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04812"/>
                        <a:ext cx="3580416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9BA51BBE-084B-42BF-AE26-B4CCE3191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954173"/>
              </p:ext>
            </p:extLst>
          </p:nvPr>
        </p:nvGraphicFramePr>
        <p:xfrm>
          <a:off x="2402068" y="1545492"/>
          <a:ext cx="3805790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21" name="Equation" r:id="rId9" imgW="1714320" imgH="419040" progId="Equation.DSMT4">
                  <p:embed/>
                </p:oleObj>
              </mc:Choice>
              <mc:Fallback>
                <p:oleObj name="Equation" r:id="rId9" imgW="1714320" imgH="419040" progId="Equation.DSMT4">
                  <p:embed/>
                  <p:pic>
                    <p:nvPicPr>
                      <p:cNvPr id="3020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068" y="1545492"/>
                        <a:ext cx="3805790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24">
            <a:extLst>
              <a:ext uri="{FF2B5EF4-FFF2-40B4-BE49-F238E27FC236}">
                <a16:creationId xmlns:a16="http://schemas.microsoft.com/office/drawing/2014/main" id="{A85B9673-AE85-4544-801E-4290ADBFD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490116"/>
              </p:ext>
            </p:extLst>
          </p:nvPr>
        </p:nvGraphicFramePr>
        <p:xfrm>
          <a:off x="1984511" y="4078722"/>
          <a:ext cx="1550448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22" name="Equation" r:id="rId11" imgW="698400" imgH="393480" progId="Equation.DSMT4">
                  <p:embed/>
                </p:oleObj>
              </mc:Choice>
              <mc:Fallback>
                <p:oleObj name="Equation" r:id="rId11" imgW="698400" imgH="393480" progId="Equation.DSMT4">
                  <p:embed/>
                  <p:pic>
                    <p:nvPicPr>
                      <p:cNvPr id="33" name="Object 1024">
                        <a:extLst>
                          <a:ext uri="{FF2B5EF4-FFF2-40B4-BE49-F238E27FC236}">
                            <a16:creationId xmlns:a16="http://schemas.microsoft.com/office/drawing/2014/main" id="{D8E35BA8-A632-4095-A7E7-D8CF4789DD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511" y="4078722"/>
                        <a:ext cx="1550448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CC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>
            <a:extLst>
              <a:ext uri="{FF2B5EF4-FFF2-40B4-BE49-F238E27FC236}">
                <a16:creationId xmlns:a16="http://schemas.microsoft.com/office/drawing/2014/main" id="{4410E69E-2D0B-4DFB-8776-FC77481F59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937617"/>
              </p:ext>
            </p:extLst>
          </p:nvPr>
        </p:nvGraphicFramePr>
        <p:xfrm>
          <a:off x="4257117" y="4022378"/>
          <a:ext cx="2508689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23" name="Equation" r:id="rId13" imgW="1130040" imgH="444240" progId="Equation.DSMT4">
                  <p:embed/>
                </p:oleObj>
              </mc:Choice>
              <mc:Fallback>
                <p:oleObj name="Equation" r:id="rId13" imgW="1130040" imgH="444240" progId="Equation.DSMT4">
                  <p:embed/>
                  <p:pic>
                    <p:nvPicPr>
                      <p:cNvPr id="5" name="Object 1">
                        <a:extLst>
                          <a:ext uri="{FF2B5EF4-FFF2-40B4-BE49-F238E27FC236}">
                            <a16:creationId xmlns:a16="http://schemas.microsoft.com/office/drawing/2014/main" id="{2223F5CF-2A7C-4E51-B7EB-82AB5B3184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117" y="4022378"/>
                        <a:ext cx="2508689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6E6BD4B7-837B-4608-A835-26726E6B8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970317"/>
              </p:ext>
            </p:extLst>
          </p:nvPr>
        </p:nvGraphicFramePr>
        <p:xfrm>
          <a:off x="2093285" y="5485495"/>
          <a:ext cx="1332900" cy="44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24" name="Equation" r:id="rId15" imgW="533160" imgH="177480" progId="Equation.DSMT4">
                  <p:embed/>
                </p:oleObj>
              </mc:Choice>
              <mc:Fallback>
                <p:oleObj name="Equation" r:id="rId15" imgW="533160" imgH="177480" progId="Equation.DSMT4">
                  <p:embed/>
                  <p:pic>
                    <p:nvPicPr>
                      <p:cNvPr id="2314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285" y="5485495"/>
                        <a:ext cx="1332900" cy="44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>
            <a:extLst>
              <a:ext uri="{FF2B5EF4-FFF2-40B4-BE49-F238E27FC236}">
                <a16:creationId xmlns:a16="http://schemas.microsoft.com/office/drawing/2014/main" id="{D07F7395-42CB-4AA3-87D8-7E8F54954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266" y="5367313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时间膨胀</a:t>
            </a:r>
          </a:p>
        </p:txBody>
      </p:sp>
    </p:spTree>
    <p:extLst>
      <p:ext uri="{BB962C8B-B14F-4D97-AF65-F5344CB8AC3E}">
        <p14:creationId xmlns:p14="http://schemas.microsoft.com/office/powerpoint/2010/main" val="23340359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30EF4F-6AB4-4481-9D96-F66802A8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5AF064A-95CF-4229-A34E-10D33D18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43</a:t>
            </a:fld>
            <a:endParaRPr lang="zh-CN" alt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ED3836B3-9E10-4770-9C2E-3A2D90877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15" y="276357"/>
            <a:ext cx="605014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 </a:t>
            </a:r>
            <a:r>
              <a:rPr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长度收缩（从基本假设说明）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E31DEB5-C5B2-499A-880D-837EE11B8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74" y="1118232"/>
            <a:ext cx="82548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讨论沿运动方向的长度测量，强调长度两端的坐标必须同时测量。同时是相对的，长度测量必然也是相对的。</a:t>
            </a:r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418FFAC7-D020-48C9-868B-72999BFC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86" y="2520702"/>
            <a:ext cx="8037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defTabSz="762000" eaLnBrk="0" hangingPunct="0"/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固定在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轴上，长度为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求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系中的长度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FB5E313A-C826-4174-9409-27B13CB33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76" y="3748750"/>
            <a:ext cx="34720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过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其中棒速度为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708F9B4A-FF5D-4936-9461-15A4BBC5EA42}"/>
              </a:ext>
            </a:extLst>
          </p:cNvPr>
          <p:cNvGrpSpPr/>
          <p:nvPr/>
        </p:nvGrpSpPr>
        <p:grpSpPr>
          <a:xfrm>
            <a:off x="5122394" y="4435125"/>
            <a:ext cx="1411492" cy="682260"/>
            <a:chOff x="5106446" y="4621341"/>
            <a:chExt cx="1411492" cy="682260"/>
          </a:xfrm>
        </p:grpSpPr>
        <p:graphicFrame>
          <p:nvGraphicFramePr>
            <p:cNvPr id="11" name="Object 37">
              <a:extLst>
                <a:ext uri="{FF2B5EF4-FFF2-40B4-BE49-F238E27FC236}">
                  <a16:creationId xmlns:a16="http://schemas.microsoft.com/office/drawing/2014/main" id="{EE38A2D5-DCD8-403A-9095-DB737F9986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4742198"/>
                </p:ext>
              </p:extLst>
            </p:nvPr>
          </p:nvGraphicFramePr>
          <p:xfrm>
            <a:off x="5632088" y="4642020"/>
            <a:ext cx="309563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26" name="Equation" r:id="rId3" imgW="139680" imgH="228600" progId="Equation.DSMT4">
                    <p:embed/>
                  </p:oleObj>
                </mc:Choice>
                <mc:Fallback>
                  <p:oleObj name="Equation" r:id="rId3" imgW="139680" imgH="228600" progId="Equation.DSMT4">
                    <p:embed/>
                    <p:pic>
                      <p:nvPicPr>
                        <p:cNvPr id="19" name="Object 37">
                          <a:extLst>
                            <a:ext uri="{FF2B5EF4-FFF2-40B4-BE49-F238E27FC236}">
                              <a16:creationId xmlns:a16="http://schemas.microsoft.com/office/drawing/2014/main" id="{1AA44C14-5A3F-4354-8E8A-11C277E64D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2088" y="4642020"/>
                          <a:ext cx="309563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B95BFAEB-048F-4D2D-A286-9075B14E5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446" y="4621341"/>
              <a:ext cx="5020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762000" eaLnBrk="0" hangingPunct="0"/>
              <a:r>
                <a:rPr kumimoji="1" lang="en-US" altLang="zh-CN" sz="2800" b="1" i="1" dirty="0">
                  <a:solidFill>
                    <a:srgbClr val="00B050"/>
                  </a:solidFill>
                  <a:latin typeface="Times New Roman" pitchFamily="18" charset="0"/>
                  <a:ea typeface="楷体_GB2312" pitchFamily="49" charset="-122"/>
                </a:rPr>
                <a:t>A</a:t>
              </a:r>
              <a:r>
                <a:rPr kumimoji="1" lang="en-US" altLang="zh-CN" sz="2800" i="1" dirty="0">
                  <a:solidFill>
                    <a:srgbClr val="00B050"/>
                  </a:solidFill>
                  <a:latin typeface="Times New Roman" pitchFamily="18" charset="0"/>
                  <a:ea typeface="楷体_GB2312" pitchFamily="49" charset="-122"/>
                </a:rPr>
                <a:t>′</a:t>
              </a: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BCF71F37-46ED-4356-919D-80703617F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5877" y="4624593"/>
              <a:ext cx="5020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762000" eaLnBrk="0" hangingPunct="0"/>
              <a:r>
                <a:rPr kumimoji="1" lang="en-US" altLang="zh-CN" sz="2800" b="1" i="1" dirty="0">
                  <a:solidFill>
                    <a:srgbClr val="00B050"/>
                  </a:solidFill>
                  <a:latin typeface="Times New Roman" pitchFamily="18" charset="0"/>
                  <a:ea typeface="楷体_GB2312" pitchFamily="49" charset="-122"/>
                </a:rPr>
                <a:t>B</a:t>
              </a:r>
              <a:r>
                <a:rPr kumimoji="1" lang="en-US" altLang="zh-CN" sz="2800" i="1" dirty="0">
                  <a:solidFill>
                    <a:srgbClr val="00B050"/>
                  </a:solidFill>
                  <a:latin typeface="Times New Roman" pitchFamily="18" charset="0"/>
                  <a:ea typeface="楷体_GB2312" pitchFamily="49" charset="-122"/>
                </a:rPr>
                <a:t>′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CD48F631-B30A-4B3B-A5DB-D2BD55E97224}"/>
                </a:ext>
              </a:extLst>
            </p:cNvPr>
            <p:cNvSpPr/>
            <p:nvPr/>
          </p:nvSpPr>
          <p:spPr>
            <a:xfrm>
              <a:off x="5295610" y="5148780"/>
              <a:ext cx="1004768" cy="15482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715E30C4-AF6D-48D2-AA01-700287B45F48}"/>
              </a:ext>
            </a:extLst>
          </p:cNvPr>
          <p:cNvGrpSpPr/>
          <p:nvPr/>
        </p:nvGrpSpPr>
        <p:grpSpPr>
          <a:xfrm>
            <a:off x="4347592" y="3294536"/>
            <a:ext cx="4062759" cy="2683699"/>
            <a:chOff x="4331644" y="3480752"/>
            <a:chExt cx="4062759" cy="2683699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046D9F5-429F-4037-AAF5-91B98AF4D284}"/>
                </a:ext>
              </a:extLst>
            </p:cNvPr>
            <p:cNvGrpSpPr/>
            <p:nvPr/>
          </p:nvGrpSpPr>
          <p:grpSpPr>
            <a:xfrm>
              <a:off x="4331644" y="3480752"/>
              <a:ext cx="4062759" cy="2160368"/>
              <a:chOff x="4331644" y="3480752"/>
              <a:chExt cx="4062759" cy="2160368"/>
            </a:xfrm>
          </p:grpSpPr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E5B5095D-7AD3-4CE7-90D5-133123365FE4}"/>
                  </a:ext>
                </a:extLst>
              </p:cNvPr>
              <p:cNvGrpSpPr/>
              <p:nvPr/>
            </p:nvGrpSpPr>
            <p:grpSpPr>
              <a:xfrm>
                <a:off x="4331644" y="3480752"/>
                <a:ext cx="4062759" cy="2160368"/>
                <a:chOff x="1878731" y="3870055"/>
                <a:chExt cx="5597292" cy="2610620"/>
              </a:xfrm>
            </p:grpSpPr>
            <p:sp>
              <p:nvSpPr>
                <p:cNvPr id="5" name="Line 16">
                  <a:extLst>
                    <a:ext uri="{FF2B5EF4-FFF2-40B4-BE49-F238E27FC236}">
                      <a16:creationId xmlns:a16="http://schemas.microsoft.com/office/drawing/2014/main" id="{5031D85C-312B-49D8-89D1-B8FB59A952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11607" y="6474520"/>
                  <a:ext cx="5364416" cy="6154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 type="none" w="sm" len="sm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" name="Line 19">
                  <a:extLst>
                    <a:ext uri="{FF2B5EF4-FFF2-40B4-BE49-F238E27FC236}">
                      <a16:creationId xmlns:a16="http://schemas.microsoft.com/office/drawing/2014/main" id="{D206B364-D2D8-40EE-B280-628102A69C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11606" y="4395396"/>
                  <a:ext cx="28429" cy="2085279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 type="none" w="sm" len="sm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7" name="Object 24">
                  <a:extLst>
                    <a:ext uri="{FF2B5EF4-FFF2-40B4-BE49-F238E27FC236}">
                      <a16:creationId xmlns:a16="http://schemas.microsoft.com/office/drawing/2014/main" id="{89376229-BF95-4CEB-A6DB-99F578408EC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15161288"/>
                    </p:ext>
                  </p:extLst>
                </p:nvPr>
              </p:nvGraphicFramePr>
              <p:xfrm>
                <a:off x="1878731" y="3870055"/>
                <a:ext cx="465750" cy="47612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9827" name="Equation" r:id="rId5" imgW="152280" imgH="177480" progId="Equation.DSMT4">
                        <p:embed/>
                      </p:oleObj>
                    </mc:Choice>
                    <mc:Fallback>
                      <p:oleObj name="Equation" r:id="rId5" imgW="152280" imgH="177480" progId="Equation.DSMT4">
                        <p:embed/>
                        <p:pic>
                          <p:nvPicPr>
                            <p:cNvPr id="9" name="Object 24">
                              <a:extLst>
                                <a:ext uri="{FF2B5EF4-FFF2-40B4-BE49-F238E27FC236}">
                                  <a16:creationId xmlns:a16="http://schemas.microsoft.com/office/drawing/2014/main" id="{B3A5C8E3-BC1D-43E7-A920-FE30A8169691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78731" y="3870055"/>
                              <a:ext cx="465750" cy="47612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00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F0C5807D-6B71-44F4-B422-41C3BAECBF07}"/>
                  </a:ext>
                </a:extLst>
              </p:cNvPr>
              <p:cNvGrpSpPr/>
              <p:nvPr/>
            </p:nvGrpSpPr>
            <p:grpSpPr>
              <a:xfrm>
                <a:off x="4858213" y="3493857"/>
                <a:ext cx="3536190" cy="1812290"/>
                <a:chOff x="3395526" y="774242"/>
                <a:chExt cx="6411108" cy="2596862"/>
              </a:xfrm>
            </p:grpSpPr>
            <p:sp>
              <p:nvSpPr>
                <p:cNvPr id="12" name="Line 17">
                  <a:extLst>
                    <a:ext uri="{FF2B5EF4-FFF2-40B4-BE49-F238E27FC236}">
                      <a16:creationId xmlns:a16="http://schemas.microsoft.com/office/drawing/2014/main" id="{390B907D-0639-4826-A870-7E068BC96C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70661" y="3363808"/>
                  <a:ext cx="6135973" cy="7296"/>
                </a:xfrm>
                <a:prstGeom prst="line">
                  <a:avLst/>
                </a:prstGeom>
                <a:noFill/>
                <a:ln w="38100">
                  <a:solidFill>
                    <a:srgbClr val="9900CC"/>
                  </a:solidFill>
                  <a:round/>
                  <a:headEnd type="none" w="sm" len="sm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" name="Line 18">
                  <a:extLst>
                    <a:ext uri="{FF2B5EF4-FFF2-40B4-BE49-F238E27FC236}">
                      <a16:creationId xmlns:a16="http://schemas.microsoft.com/office/drawing/2014/main" id="{D61A2497-EC95-42BB-AEE1-308FEA029E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70661" y="1378405"/>
                  <a:ext cx="0" cy="1985405"/>
                </a:xfrm>
                <a:prstGeom prst="line">
                  <a:avLst/>
                </a:prstGeom>
                <a:noFill/>
                <a:ln w="38100">
                  <a:solidFill>
                    <a:srgbClr val="9900CC"/>
                  </a:solidFill>
                  <a:round/>
                  <a:headEnd type="none" w="sm" len="sm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14" name="Object 25">
                  <a:extLst>
                    <a:ext uri="{FF2B5EF4-FFF2-40B4-BE49-F238E27FC236}">
                      <a16:creationId xmlns:a16="http://schemas.microsoft.com/office/drawing/2014/main" id="{0D14A202-C1F7-4CD4-B5A5-BBC42E11108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99248746"/>
                    </p:ext>
                  </p:extLst>
                </p:nvPr>
              </p:nvGraphicFramePr>
              <p:xfrm>
                <a:off x="3395526" y="774242"/>
                <a:ext cx="766494" cy="5645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9828" name="Equation" r:id="rId7" imgW="190440" imgH="177480" progId="Equation.DSMT4">
                        <p:embed/>
                      </p:oleObj>
                    </mc:Choice>
                    <mc:Fallback>
                      <p:oleObj name="Equation" r:id="rId7" imgW="190440" imgH="177480" progId="Equation.DSMT4">
                        <p:embed/>
                        <p:pic>
                          <p:nvPicPr>
                            <p:cNvPr id="15" name="Object 25">
                              <a:extLst>
                                <a:ext uri="{FF2B5EF4-FFF2-40B4-BE49-F238E27FC236}">
                                  <a16:creationId xmlns:a16="http://schemas.microsoft.com/office/drawing/2014/main" id="{26FBDE97-72D7-4F13-8A64-68FE4AC72176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95526" y="774242"/>
                              <a:ext cx="766494" cy="56457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00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5" name="Line 36">
                  <a:extLst>
                    <a:ext uri="{FF2B5EF4-FFF2-40B4-BE49-F238E27FC236}">
                      <a16:creationId xmlns:a16="http://schemas.microsoft.com/office/drawing/2014/main" id="{4413218D-43A3-4D7F-84A7-4F4175742F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1524" y="1498758"/>
                  <a:ext cx="838201" cy="0"/>
                </a:xfrm>
                <a:prstGeom prst="line">
                  <a:avLst/>
                </a:prstGeom>
                <a:noFill/>
                <a:ln w="38100">
                  <a:solidFill>
                    <a:srgbClr val="9900CC"/>
                  </a:solidFill>
                  <a:round/>
                  <a:headEnd type="none" w="sm" len="sm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dirty="0"/>
                </a:p>
              </p:txBody>
            </p:sp>
            <p:graphicFrame>
              <p:nvGraphicFramePr>
                <p:cNvPr id="16" name="Object 37">
                  <a:extLst>
                    <a:ext uri="{FF2B5EF4-FFF2-40B4-BE49-F238E27FC236}">
                      <a16:creationId xmlns:a16="http://schemas.microsoft.com/office/drawing/2014/main" id="{149295A1-1B5C-4F1C-8845-423CEA71A1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55176963"/>
                    </p:ext>
                  </p:extLst>
                </p:nvPr>
              </p:nvGraphicFramePr>
              <p:xfrm>
                <a:off x="5160303" y="1169793"/>
                <a:ext cx="562193" cy="5645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9829" name="Equation" r:id="rId9" imgW="139680" imgH="177480" progId="Equation.DSMT4">
                        <p:embed/>
                      </p:oleObj>
                    </mc:Choice>
                    <mc:Fallback>
                      <p:oleObj name="Equation" r:id="rId9" imgW="139680" imgH="177480" progId="Equation.DSMT4">
                        <p:embed/>
                        <p:pic>
                          <p:nvPicPr>
                            <p:cNvPr id="17" name="Object 37">
                              <a:extLst>
                                <a:ext uri="{FF2B5EF4-FFF2-40B4-BE49-F238E27FC236}">
                                  <a16:creationId xmlns:a16="http://schemas.microsoft.com/office/drawing/2014/main" id="{F919BFFD-099B-49F5-B30C-260C9C054D07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60303" y="1169793"/>
                              <a:ext cx="562193" cy="56457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24" name="Text Box 35">
              <a:extLst>
                <a:ext uri="{FF2B5EF4-FFF2-40B4-BE49-F238E27FC236}">
                  <a16:creationId xmlns:a16="http://schemas.microsoft.com/office/drawing/2014/main" id="{F2BEE75A-6551-46FC-BBCE-27CDD6A28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4475" y="5645339"/>
              <a:ext cx="7747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kumimoji="1" lang="en-US" altLang="zh-CN" sz="2800" b="1" baseline="-25000" dirty="0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1</a:t>
              </a:r>
              <a:endPara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25" name="Text Box 35">
              <a:extLst>
                <a:ext uri="{FF2B5EF4-FFF2-40B4-BE49-F238E27FC236}">
                  <a16:creationId xmlns:a16="http://schemas.microsoft.com/office/drawing/2014/main" id="{8125CB52-527E-4984-B543-857DCD380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4967" y="5641939"/>
              <a:ext cx="553104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kumimoji="1" lang="en-US" altLang="zh-CN" sz="2800" b="1" baseline="-25000" dirty="0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2</a:t>
              </a:r>
              <a:endPara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DA982685-CE23-4205-9F07-CC579C00C57E}"/>
              </a:ext>
            </a:extLst>
          </p:cNvPr>
          <p:cNvCxnSpPr>
            <a:cxnSpLocks/>
          </p:cNvCxnSpPr>
          <p:nvPr/>
        </p:nvCxnSpPr>
        <p:spPr>
          <a:xfrm>
            <a:off x="6852683" y="4583579"/>
            <a:ext cx="0" cy="98241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F41780E5-80BB-4FE0-8C58-D7A8264CAE0F}"/>
              </a:ext>
            </a:extLst>
          </p:cNvPr>
          <p:cNvCxnSpPr>
            <a:cxnSpLocks/>
          </p:cNvCxnSpPr>
          <p:nvPr/>
        </p:nvCxnSpPr>
        <p:spPr>
          <a:xfrm>
            <a:off x="7882271" y="4583579"/>
            <a:ext cx="0" cy="98241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3">
            <a:extLst>
              <a:ext uri="{FF2B5EF4-FFF2-40B4-BE49-F238E27FC236}">
                <a16:creationId xmlns:a16="http://schemas.microsoft.com/office/drawing/2014/main" id="{8C8BEC72-90E8-46BD-85C7-21A7789B6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145" y="5647558"/>
            <a:ext cx="5284135" cy="59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25000"/>
              </a:lnSpc>
              <a:spcBef>
                <a:spcPct val="50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800" b="1" i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时刻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′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x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 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处。</a:t>
            </a:r>
            <a:endParaRPr kumimoji="1" lang="zh-CN" altLang="en-US" sz="2800" b="1" i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4" name="Text Box 36">
            <a:extLst>
              <a:ext uri="{FF2B5EF4-FFF2-40B4-BE49-F238E27FC236}">
                <a16:creationId xmlns:a16="http://schemas.microsoft.com/office/drawing/2014/main" id="{307D86DC-3D5A-4609-89EB-6947B27D2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041" y="5094901"/>
            <a:ext cx="31267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时刻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A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′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过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38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5729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29 -0.00278 L 0.16962 -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FC0621-1A7C-4E9E-84FC-C5D8B796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D22842B-A842-4D10-9ECD-35001DC2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44</a:t>
            </a:fld>
            <a:endParaRPr lang="zh-CN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F5C80373-4D6A-4195-9A15-0BB96F9BC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42" y="260563"/>
            <a:ext cx="7594969" cy="57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defTabSz="762000" eaLnBrk="0" hangingPunct="0">
              <a:lnSpc>
                <a:spcPct val="120000"/>
              </a:lnSpc>
            </a:pP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是棒上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相继通过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系中两点的时间间隔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6" name="Object 34">
            <a:extLst>
              <a:ext uri="{FF2B5EF4-FFF2-40B4-BE49-F238E27FC236}">
                <a16:creationId xmlns:a16="http://schemas.microsoft.com/office/drawing/2014/main" id="{D1AE3FAE-1C1C-4802-945F-C6811E7E39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493764"/>
              </p:ext>
            </p:extLst>
          </p:nvPr>
        </p:nvGraphicFramePr>
        <p:xfrm>
          <a:off x="2646030" y="891836"/>
          <a:ext cx="2621376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6" name="Equation" r:id="rId3" imgW="1180800" imgH="228600" progId="Equation.DSMT4">
                  <p:embed/>
                </p:oleObj>
              </mc:Choice>
              <mc:Fallback>
                <p:oleObj name="Equation" r:id="rId3" imgW="1180800" imgH="228600" progId="Equation.DSMT4">
                  <p:embed/>
                  <p:pic>
                    <p:nvPicPr>
                      <p:cNvPr id="23248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030" y="891836"/>
                        <a:ext cx="2621376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B8A37D8B-E51F-49FE-897F-9ADEC0304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9" y="2853972"/>
            <a:ext cx="8643937" cy="59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defTabSz="762000" eaLnBrk="0" hangingPunct="0">
              <a:lnSpc>
                <a:spcPct val="125000"/>
              </a:lnSpc>
            </a:pP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是棒的两端相继通过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系中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1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点两事件的时间间隔</a:t>
            </a:r>
            <a:endParaRPr kumimoji="1" lang="zh-CN" altLang="en-US" sz="2800" b="1" i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4262C34-4113-4277-BA7F-5729964DC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742" y="1457273"/>
            <a:ext cx="75201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系中认为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相继通过同一点的时间间隔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1024">
            <a:extLst>
              <a:ext uri="{FF2B5EF4-FFF2-40B4-BE49-F238E27FC236}">
                <a16:creationId xmlns:a16="http://schemas.microsoft.com/office/drawing/2014/main" id="{D2767338-8695-4A0A-8080-D69985AB2D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78782"/>
              </p:ext>
            </p:extLst>
          </p:nvPr>
        </p:nvGraphicFramePr>
        <p:xfrm>
          <a:off x="1879167" y="4137049"/>
          <a:ext cx="4623372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7" name="Equation" r:id="rId5" imgW="2082600" imgH="444240" progId="Equation.DSMT4">
                  <p:embed/>
                </p:oleObj>
              </mc:Choice>
              <mc:Fallback>
                <p:oleObj name="Equation" r:id="rId5" imgW="2082600" imgH="444240" progId="Equation.DSMT4">
                  <p:embed/>
                  <p:pic>
                    <p:nvPicPr>
                      <p:cNvPr id="30310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167" y="4137049"/>
                        <a:ext cx="4623372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5">
            <a:extLst>
              <a:ext uri="{FF2B5EF4-FFF2-40B4-BE49-F238E27FC236}">
                <a16:creationId xmlns:a16="http://schemas.microsoft.com/office/drawing/2014/main" id="{C98F313A-B5DB-4D6B-97C8-8D7B9E7DB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556696"/>
              </p:ext>
            </p:extLst>
          </p:nvPr>
        </p:nvGraphicFramePr>
        <p:xfrm>
          <a:off x="2646030" y="1980493"/>
          <a:ext cx="1098900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8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303105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030" y="1980493"/>
                        <a:ext cx="1098900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4">
            <a:extLst>
              <a:ext uri="{FF2B5EF4-FFF2-40B4-BE49-F238E27FC236}">
                <a16:creationId xmlns:a16="http://schemas.microsoft.com/office/drawing/2014/main" id="{68205CF9-90EB-4BC5-8CF2-64E3D415D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9" y="3445288"/>
            <a:ext cx="8424862" cy="113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参照系中看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系中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发生的两个事件的时间间隔膨胀。</a:t>
            </a:r>
          </a:p>
        </p:txBody>
      </p:sp>
      <p:graphicFrame>
        <p:nvGraphicFramePr>
          <p:cNvPr id="12" name="Object 1026">
            <a:extLst>
              <a:ext uri="{FF2B5EF4-FFF2-40B4-BE49-F238E27FC236}">
                <a16:creationId xmlns:a16="http://schemas.microsoft.com/office/drawing/2014/main" id="{3F8C1441-CB15-48DB-AED8-D323271D4F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330320"/>
              </p:ext>
            </p:extLst>
          </p:nvPr>
        </p:nvGraphicFramePr>
        <p:xfrm>
          <a:off x="4399254" y="2163510"/>
          <a:ext cx="845554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9" name="Equation" r:id="rId9" imgW="380880" imgH="228600" progId="Equation.DSMT4">
                  <p:embed/>
                </p:oleObj>
              </mc:Choice>
              <mc:Fallback>
                <p:oleObj name="Equation" r:id="rId9" imgW="380880" imgH="228600" progId="Equation.DSMT4">
                  <p:embed/>
                  <p:pic>
                    <p:nvPicPr>
                      <p:cNvPr id="303106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254" y="2163510"/>
                        <a:ext cx="845554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130F00F3-0FF0-4C1B-8F1B-F50C77563B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745309"/>
              </p:ext>
            </p:extLst>
          </p:nvPr>
        </p:nvGraphicFramePr>
        <p:xfrm>
          <a:off x="1038686" y="5271975"/>
          <a:ext cx="3214687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0" name="Equation" r:id="rId11" imgW="1447560" imgH="444240" progId="Equation.DSMT4">
                  <p:embed/>
                </p:oleObj>
              </mc:Choice>
              <mc:Fallback>
                <p:oleObj name="Equation" r:id="rId11" imgW="1447560" imgH="444240" progId="Equation.DSMT4">
                  <p:embed/>
                  <p:pic>
                    <p:nvPicPr>
                      <p:cNvPr id="6" name="Object 13">
                        <a:extLst>
                          <a:ext uri="{FF2B5EF4-FFF2-40B4-BE49-F238E27FC236}">
                            <a16:creationId xmlns:a16="http://schemas.microsoft.com/office/drawing/2014/main" id="{0DDF14DF-117F-4EEE-BA58-C365242C28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686" y="5271975"/>
                        <a:ext cx="3214687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>
            <a:extLst>
              <a:ext uri="{FF2B5EF4-FFF2-40B4-BE49-F238E27FC236}">
                <a16:creationId xmlns:a16="http://schemas.microsoft.com/office/drawing/2014/main" id="{2D588087-C987-4A42-9CF9-C4C2B33067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916067"/>
              </p:ext>
            </p:extLst>
          </p:nvPr>
        </p:nvGraphicFramePr>
        <p:xfrm>
          <a:off x="4839006" y="5571978"/>
          <a:ext cx="856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1" name="Equation" r:id="rId13" imgW="342720" imgH="228600" progId="Equation.DSMT4">
                  <p:embed/>
                </p:oleObj>
              </mc:Choice>
              <mc:Fallback>
                <p:oleObj name="Equation" r:id="rId13" imgW="342720" imgH="228600" progId="Equation.DSMT4">
                  <p:embed/>
                  <p:pic>
                    <p:nvPicPr>
                      <p:cNvPr id="2713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9006" y="5571978"/>
                        <a:ext cx="856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5">
            <a:extLst>
              <a:ext uri="{FF2B5EF4-FFF2-40B4-BE49-F238E27FC236}">
                <a16:creationId xmlns:a16="http://schemas.microsoft.com/office/drawing/2014/main" id="{9CFFBC3E-85A0-4684-A3A1-EB61FE1F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0192" y="5523584"/>
            <a:ext cx="182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长度收缩</a:t>
            </a:r>
          </a:p>
        </p:txBody>
      </p:sp>
    </p:spTree>
    <p:extLst>
      <p:ext uri="{BB962C8B-B14F-4D97-AF65-F5344CB8AC3E}">
        <p14:creationId xmlns:p14="http://schemas.microsoft.com/office/powerpoint/2010/main" val="41195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58692D-E211-4477-B90A-59EF2DF6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F51394E-31EC-4946-B865-3C0F9F47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09E0E4B-2F51-4950-8DDE-AE877F6ED664}"/>
              </a:ext>
            </a:extLst>
          </p:cNvPr>
          <p:cNvSpPr/>
          <p:nvPr/>
        </p:nvSpPr>
        <p:spPr>
          <a:xfrm>
            <a:off x="345134" y="352948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电磁学的问题：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C9EAF3E-A726-4C02-A83B-0F121D33936E}"/>
              </a:ext>
            </a:extLst>
          </p:cNvPr>
          <p:cNvSpPr/>
          <p:nvPr/>
        </p:nvSpPr>
        <p:spPr>
          <a:xfrm>
            <a:off x="460530" y="1209527"/>
            <a:ext cx="8124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1865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年麦克斯韦建立的电磁场方程预言了电磁波的存在，并得出其</a:t>
            </a:r>
            <a:r>
              <a:rPr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速度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光速</a:t>
            </a:r>
            <a:r>
              <a:rPr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是真空介电常数与真空磁导率乘积的根号分之一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。可见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是一个与参考系无关的量。这表明电磁场理论不满足伽利略协变性，即牛顿时空观不适用于电磁现象。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659549F-00D6-4E50-A953-26E7E55DCC84}"/>
              </a:ext>
            </a:extLst>
          </p:cNvPr>
          <p:cNvSpPr/>
          <p:nvPr/>
        </p:nvSpPr>
        <p:spPr>
          <a:xfrm>
            <a:off x="460530" y="4949296"/>
            <a:ext cx="8124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绝对时空观中，速度是相对坐标系的，与光速不变矛盾，光速不变与伽利略变换矛盾。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FE9341B-6A09-47A1-AC78-23DB7228AB2B}"/>
              </a:ext>
            </a:extLst>
          </p:cNvPr>
          <p:cNvGrpSpPr/>
          <p:nvPr/>
        </p:nvGrpSpPr>
        <p:grpSpPr>
          <a:xfrm>
            <a:off x="2485630" y="3429000"/>
            <a:ext cx="3428345" cy="1174569"/>
            <a:chOff x="2469682" y="3550435"/>
            <a:chExt cx="3428345" cy="1174569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71B4C2AF-904D-4652-82EC-AD9CA2CDCC08}"/>
                </a:ext>
              </a:extLst>
            </p:cNvPr>
            <p:cNvGrpSpPr/>
            <p:nvPr/>
          </p:nvGrpSpPr>
          <p:grpSpPr>
            <a:xfrm>
              <a:off x="2469682" y="3550435"/>
              <a:ext cx="3428345" cy="956104"/>
              <a:chOff x="2180433" y="2827495"/>
              <a:chExt cx="3428345" cy="981512"/>
            </a:xfrm>
          </p:grpSpPr>
          <p:cxnSp>
            <p:nvCxnSpPr>
              <p:cNvPr id="10" name="直接箭头连接符 9">
                <a:extLst>
                  <a:ext uri="{FF2B5EF4-FFF2-40B4-BE49-F238E27FC236}">
                    <a16:creationId xmlns:a16="http://schemas.microsoft.com/office/drawing/2014/main" id="{60134420-411C-46F6-B516-6AFC09630A8C}"/>
                  </a:ext>
                </a:extLst>
              </p:cNvPr>
              <p:cNvCxnSpPr/>
              <p:nvPr/>
            </p:nvCxnSpPr>
            <p:spPr bwMode="auto">
              <a:xfrm>
                <a:off x="3857554" y="3377152"/>
                <a:ext cx="731130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8420F6E-15BF-47FC-AEA0-1C51D26FA3D3}"/>
                  </a:ext>
                </a:extLst>
              </p:cNvPr>
              <p:cNvSpPr txBox="1"/>
              <p:nvPr/>
            </p:nvSpPr>
            <p:spPr>
              <a:xfrm>
                <a:off x="3948702" y="2827495"/>
                <a:ext cx="457200" cy="53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u</a:t>
                </a:r>
                <a:endParaRPr lang="zh-CN" altLang="en-US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直接箭头连接符 11">
                <a:extLst>
                  <a:ext uri="{FF2B5EF4-FFF2-40B4-BE49-F238E27FC236}">
                    <a16:creationId xmlns:a16="http://schemas.microsoft.com/office/drawing/2014/main" id="{1315D87D-99AD-43A7-AAD6-1D6B2DAEEEAA}"/>
                  </a:ext>
                </a:extLst>
              </p:cNvPr>
              <p:cNvCxnSpPr/>
              <p:nvPr/>
            </p:nvCxnSpPr>
            <p:spPr bwMode="auto">
              <a:xfrm flipH="1">
                <a:off x="2330099" y="3809007"/>
                <a:ext cx="1176009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3" name="直接箭头连接符 12">
                <a:extLst>
                  <a:ext uri="{FF2B5EF4-FFF2-40B4-BE49-F238E27FC236}">
                    <a16:creationId xmlns:a16="http://schemas.microsoft.com/office/drawing/2014/main" id="{29A00B99-9AA9-4E0E-9CE4-C6F192533EA7}"/>
                  </a:ext>
                </a:extLst>
              </p:cNvPr>
              <p:cNvCxnSpPr/>
              <p:nvPr/>
            </p:nvCxnSpPr>
            <p:spPr bwMode="auto">
              <a:xfrm>
                <a:off x="4233616" y="3809006"/>
                <a:ext cx="1139253" cy="1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0CAADD5-5194-4D9A-B5E0-B075F66CFE73}"/>
                  </a:ext>
                </a:extLst>
              </p:cNvPr>
              <p:cNvSpPr txBox="1"/>
              <p:nvPr/>
            </p:nvSpPr>
            <p:spPr>
              <a:xfrm>
                <a:off x="2180433" y="3227745"/>
                <a:ext cx="843501" cy="537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 - u</a:t>
                </a:r>
                <a:endParaRPr lang="zh-CN" altLang="en-US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B8562D83-0B40-4265-A6CF-28AA0D09B56E}"/>
                  </a:ext>
                </a:extLst>
              </p:cNvPr>
              <p:cNvSpPr txBox="1"/>
              <p:nvPr/>
            </p:nvSpPr>
            <p:spPr>
              <a:xfrm>
                <a:off x="4680319" y="3246815"/>
                <a:ext cx="928459" cy="537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 + u</a:t>
                </a:r>
                <a:endParaRPr lang="zh-CN" altLang="en-US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" name="太阳形 15">
              <a:extLst>
                <a:ext uri="{FF2B5EF4-FFF2-40B4-BE49-F238E27FC236}">
                  <a16:creationId xmlns:a16="http://schemas.microsoft.com/office/drawing/2014/main" id="{FEE9E5C8-6AB4-424E-8557-203B7B44A3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63533" y="4267804"/>
              <a:ext cx="457200" cy="457200"/>
            </a:xfrm>
            <a:prstGeom prst="sun">
              <a:avLst/>
            </a:prstGeom>
            <a:solidFill>
              <a:srgbClr val="FFFF00"/>
            </a:solidFill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36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4881375-DCB6-4AE9-B331-1DB01233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143A87E-D41B-406A-A913-76C8F5D88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C9C2A13-9B61-498D-AE10-1CE97F60669D}"/>
              </a:ext>
            </a:extLst>
          </p:cNvPr>
          <p:cNvSpPr/>
          <p:nvPr/>
        </p:nvSpPr>
        <p:spPr>
          <a:xfrm>
            <a:off x="345134" y="337005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电磁学不满足相对性原理么？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F74D92C-211B-4A18-955E-2B2C9426BC24}"/>
              </a:ext>
            </a:extLst>
          </p:cNvPr>
          <p:cNvSpPr txBox="1"/>
          <p:nvPr/>
        </p:nvSpPr>
        <p:spPr>
          <a:xfrm>
            <a:off x="419985" y="1079658"/>
            <a:ext cx="8240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）认为伽利略变换不容置疑，假设存在一个绝对参考系“以太”，电磁理论在以太中才成立。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C7B7C61-FF7C-4EE6-9ED8-D349AF70B526}"/>
              </a:ext>
            </a:extLst>
          </p:cNvPr>
          <p:cNvSpPr txBox="1"/>
          <p:nvPr/>
        </p:nvSpPr>
        <p:spPr>
          <a:xfrm>
            <a:off x="419985" y="2191643"/>
            <a:ext cx="8240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然而，大量实验表明并不存在以太这种特殊参考系。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0B54064-1D59-4CB4-BF57-E21D0931F08D}"/>
              </a:ext>
            </a:extLst>
          </p:cNvPr>
          <p:cNvSpPr txBox="1"/>
          <p:nvPr/>
        </p:nvSpPr>
        <p:spPr>
          <a:xfrm>
            <a:off x="419985" y="2872741"/>
            <a:ext cx="8240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）洛伦兹提出了长度收缩假说，用以解释以太漂移的零结果。建立了洛伦兹变换。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CE60A55-0889-45BA-B362-BCDC7222779D}"/>
              </a:ext>
            </a:extLst>
          </p:cNvPr>
          <p:cNvSpPr txBox="1"/>
          <p:nvPr/>
        </p:nvSpPr>
        <p:spPr>
          <a:xfrm>
            <a:off x="419985" y="3984726"/>
            <a:ext cx="8399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洛伦兹走到了相对论的边缘，却没有跳出绝对时空观的框架。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A47534E-5355-48F0-820F-E0FB919B971C}"/>
              </a:ext>
            </a:extLst>
          </p:cNvPr>
          <p:cNvSpPr txBox="1"/>
          <p:nvPr/>
        </p:nvSpPr>
        <p:spPr>
          <a:xfrm>
            <a:off x="419985" y="5134956"/>
            <a:ext cx="8399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光速测量精度的提高为光速不变提供了实验依据。开始怀疑以太是否存在。</a:t>
            </a:r>
          </a:p>
        </p:txBody>
      </p:sp>
    </p:spTree>
    <p:extLst>
      <p:ext uri="{BB962C8B-B14F-4D97-AF65-F5344CB8AC3E}">
        <p14:creationId xmlns:p14="http://schemas.microsoft.com/office/powerpoint/2010/main" val="131472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58E10D5-4C51-4D65-AEF6-830F1603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A2E3E84-8496-423B-BB58-D3F1965B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0106B31-43E1-45E1-9F95-0CB2548F8383}"/>
              </a:ext>
            </a:extLst>
          </p:cNvPr>
          <p:cNvSpPr/>
          <p:nvPr/>
        </p:nvSpPr>
        <p:spPr>
          <a:xfrm>
            <a:off x="584974" y="581553"/>
            <a:ext cx="81964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1905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年，爱因斯坦</a:t>
            </a: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论动体的电动力学</a:t>
            </a: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altLang="zh-CN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提出了狭义相对论的两个基本假设：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CD69DFA-723B-4E4B-916B-0865EAC3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227493"/>
            <a:ext cx="8153400" cy="301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45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(1)  </a:t>
            </a:r>
            <a:r>
              <a:rPr kumimoji="1"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一切物理规律在任何惯性系中形式相同</a:t>
            </a:r>
          </a:p>
          <a:p>
            <a:pPr defTabSz="762000" eaLnBrk="0" hangingPunct="0">
              <a:spcBef>
                <a:spcPts val="12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                  </a:t>
            </a:r>
            <a:r>
              <a:rPr kumimoji="1"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——  </a:t>
            </a:r>
            <a:r>
              <a:rPr kumimoji="1"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Monotype Sorts" pitchFamily="2" charset="2"/>
              </a:rPr>
              <a:t> </a:t>
            </a:r>
            <a:r>
              <a:rPr kumimoji="1"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相对性原理</a:t>
            </a:r>
            <a:endParaRPr kumimoji="1" lang="en-US" altLang="zh-CN" sz="32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defTabSz="762000" eaLnBrk="0" hangingPunct="0">
              <a:spcBef>
                <a:spcPts val="18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(2)  </a:t>
            </a:r>
            <a:r>
              <a:rPr kumimoji="1"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在任何惯性参考系，光在真空中的传播速率都相等。</a:t>
            </a:r>
            <a:endParaRPr kumimoji="1" lang="en-US" altLang="zh-CN" sz="32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defTabSz="762000" eaLnBrk="0" hangingPunct="0">
              <a:spcBef>
                <a:spcPts val="6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               —— </a:t>
            </a:r>
            <a:r>
              <a:rPr kumimoji="1"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Monotype Sorts" pitchFamily="2" charset="2"/>
              </a:rPr>
              <a:t> </a:t>
            </a:r>
            <a:r>
              <a:rPr kumimoji="1"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光速不变原理</a:t>
            </a:r>
          </a:p>
        </p:txBody>
      </p:sp>
    </p:spTree>
    <p:extLst>
      <p:ext uri="{BB962C8B-B14F-4D97-AF65-F5344CB8AC3E}">
        <p14:creationId xmlns:p14="http://schemas.microsoft.com/office/powerpoint/2010/main" val="172790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AF2F651-26FA-4266-9983-0163E397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17C430B-ED76-44C9-A159-E805D779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5DAB9191-F2DB-434D-8B08-76E05576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37" y="561434"/>
            <a:ext cx="67056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光速不变与伽利略变换矛盾</a:t>
            </a:r>
          </a:p>
          <a:p>
            <a:pPr>
              <a:spcBef>
                <a:spcPts val="6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新的时空变换公式：洛伦兹变换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19795A4-F195-478E-9688-46CC4306B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37" y="2294012"/>
            <a:ext cx="280167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观念上的变革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B797D30-585A-48CE-B16C-5B5D1D61E3F5}"/>
              </a:ext>
            </a:extLst>
          </p:cNvPr>
          <p:cNvGrpSpPr/>
          <p:nvPr/>
        </p:nvGrpSpPr>
        <p:grpSpPr>
          <a:xfrm>
            <a:off x="480237" y="3048157"/>
            <a:ext cx="8422102" cy="1343095"/>
            <a:chOff x="480237" y="3048157"/>
            <a:chExt cx="8422102" cy="1343095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79747478-450C-4693-A50A-98A39A4DD4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237" y="3427444"/>
              <a:ext cx="19812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牛顿力学</a:t>
              </a: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346FB603-537E-4277-8514-6DAFEB770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8539" y="3050827"/>
              <a:ext cx="39751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运动与参考系有关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EAF8B495-8921-4E2F-B649-EC26E2F55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8001" y="3048157"/>
              <a:ext cx="27806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(</a:t>
              </a: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运动相对性</a:t>
              </a:r>
              <a:r>
                <a:rPr kumimoji="1" lang="en-US" altLang="zh-CN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)</a:t>
              </a: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8CF5074E-930D-4886-B7DE-0003CD90C5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8539" y="3806477"/>
              <a:ext cx="4749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测量与参考系无关</a:t>
              </a:r>
            </a:p>
          </p:txBody>
        </p:sp>
        <p:sp>
          <p:nvSpPr>
            <p:cNvPr id="20" name="Text Box 6">
              <a:extLst>
                <a:ext uri="{FF2B5EF4-FFF2-40B4-BE49-F238E27FC236}">
                  <a16:creationId xmlns:a16="http://schemas.microsoft.com/office/drawing/2014/main" id="{10F817D8-18AD-4EA5-A5B5-3A735D99D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8001" y="3791998"/>
              <a:ext cx="29143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1pPr>
              <a:lvl2pPr marL="742950" indent="-28575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2pPr>
              <a:lvl3pPr marL="11430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3pPr>
              <a:lvl4pPr marL="16002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4pPr>
              <a:lvl5pPr marL="2057400" indent="-228600" defTabSz="762000" eaLnBrk="0" hangingPunct="0"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(</a:t>
              </a: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绝对时空观</a:t>
              </a:r>
              <a:r>
                <a:rPr kumimoji="1" lang="en-US" altLang="zh-CN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)</a:t>
              </a:r>
            </a:p>
          </p:txBody>
        </p:sp>
        <p:sp>
          <p:nvSpPr>
            <p:cNvPr id="22" name="左大括号 21">
              <a:extLst>
                <a:ext uri="{FF2B5EF4-FFF2-40B4-BE49-F238E27FC236}">
                  <a16:creationId xmlns:a16="http://schemas.microsoft.com/office/drawing/2014/main" id="{6C504BCD-3CE7-4BC0-9861-4C0137C5BDA9}"/>
                </a:ext>
              </a:extLst>
            </p:cNvPr>
            <p:cNvSpPr/>
            <p:nvPr/>
          </p:nvSpPr>
          <p:spPr>
            <a:xfrm>
              <a:off x="2437247" y="3259963"/>
              <a:ext cx="155448" cy="9144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A7EA80D3-BB91-4121-B701-AC07246B6BEE}"/>
              </a:ext>
            </a:extLst>
          </p:cNvPr>
          <p:cNvGrpSpPr/>
          <p:nvPr/>
        </p:nvGrpSpPr>
        <p:grpSpPr>
          <a:xfrm>
            <a:off x="519115" y="4728357"/>
            <a:ext cx="7911934" cy="1323439"/>
            <a:chOff x="519115" y="4728357"/>
            <a:chExt cx="7911934" cy="1323439"/>
          </a:xfrm>
        </p:grpSpPr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74DAACA-8430-4E10-9177-C9F38D89B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5" y="4831775"/>
              <a:ext cx="2903999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狭义相对论力学，光速不变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297C382D-9454-4607-A7F0-B538D63A3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4953" y="4728357"/>
              <a:ext cx="4886096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长度、时间测量的相对性</a:t>
              </a:r>
              <a:endPara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defTabSz="762000" eaLnBrk="0" hangingPunct="0">
                <a:spcBef>
                  <a:spcPct val="50000"/>
                </a:spcBef>
              </a:pPr>
              <a:r>
                <a:rPr kumimoji="1"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（相对论时空观）</a:t>
              </a:r>
            </a:p>
          </p:txBody>
        </p:sp>
        <p:sp>
          <p:nvSpPr>
            <p:cNvPr id="24" name="左大括号 23">
              <a:extLst>
                <a:ext uri="{FF2B5EF4-FFF2-40B4-BE49-F238E27FC236}">
                  <a16:creationId xmlns:a16="http://schemas.microsoft.com/office/drawing/2014/main" id="{8084249A-5B0F-441F-8C7E-26ADAF9CE3A4}"/>
                </a:ext>
              </a:extLst>
            </p:cNvPr>
            <p:cNvSpPr/>
            <p:nvPr/>
          </p:nvSpPr>
          <p:spPr>
            <a:xfrm>
              <a:off x="3367455" y="4902698"/>
              <a:ext cx="155448" cy="9144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680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§5.2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相对论运动学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3A379528-0CAE-4D2D-B63C-FCFC16EDC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70" y="1523641"/>
            <a:ext cx="762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绝对时空观的失效（同时的相对性）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E440458-EB42-48CC-8EF6-B9B2BC9BF0E1}"/>
              </a:ext>
            </a:extLst>
          </p:cNvPr>
          <p:cNvSpPr txBox="1"/>
          <p:nvPr/>
        </p:nvSpPr>
        <p:spPr>
          <a:xfrm>
            <a:off x="445770" y="2462198"/>
            <a:ext cx="78600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绝对时空观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：时间测量与参考系无关，惯性系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中，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。在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系两事件同时发生，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，在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系也必然同时发生，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lang="en-US" altLang="zh-CN" sz="28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AF62EFA-4B71-4C8A-AF55-BD9E19E201F7}"/>
              </a:ext>
            </a:extLst>
          </p:cNvPr>
          <p:cNvSpPr txBox="1"/>
          <p:nvPr/>
        </p:nvSpPr>
        <p:spPr>
          <a:xfrm>
            <a:off x="445770" y="4155440"/>
            <a:ext cx="8169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相对论时空观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：同时的相对性，这是光速不变原理的必然结果，以爱因斯坦火车为例说明。</a:t>
            </a:r>
          </a:p>
        </p:txBody>
      </p:sp>
    </p:spTree>
    <p:extLst>
      <p:ext uri="{BB962C8B-B14F-4D97-AF65-F5344CB8AC3E}">
        <p14:creationId xmlns:p14="http://schemas.microsoft.com/office/powerpoint/2010/main" val="397260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3556</TotalTime>
  <Words>2719</Words>
  <Application>Microsoft Office PowerPoint</Application>
  <PresentationFormat>全屏显示(4:3)</PresentationFormat>
  <Paragraphs>344</Paragraphs>
  <Slides>44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44</vt:i4>
      </vt:variant>
    </vt:vector>
  </HeadingPairs>
  <TitlesOfParts>
    <vt:vector size="55" baseType="lpstr">
      <vt:lpstr>等线</vt:lpstr>
      <vt:lpstr>黑体</vt:lpstr>
      <vt:lpstr>华文行楷</vt:lpstr>
      <vt:lpstr>华文楷体</vt:lpstr>
      <vt:lpstr>Arial</vt:lpstr>
      <vt:lpstr>Calibri</vt:lpstr>
      <vt:lpstr>Calibri Light</vt:lpstr>
      <vt:lpstr>Times New Roman</vt:lpstr>
      <vt:lpstr>Office 主题​​</vt:lpstr>
      <vt:lpstr>Equation</vt:lpstr>
      <vt:lpstr>公式</vt:lpstr>
      <vt:lpstr>大学物理学基础   </vt:lpstr>
      <vt:lpstr>PowerPoint 演示文稿</vt:lpstr>
      <vt:lpstr>PowerPoint 演示文稿</vt:lpstr>
      <vt:lpstr>§5.1  狭义相对论的基本假设</vt:lpstr>
      <vt:lpstr>PowerPoint 演示文稿</vt:lpstr>
      <vt:lpstr>PowerPoint 演示文稿</vt:lpstr>
      <vt:lpstr>PowerPoint 演示文稿</vt:lpstr>
      <vt:lpstr>PowerPoint 演示文稿</vt:lpstr>
      <vt:lpstr>§5.2  相对论运动学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李祖斌</dc:creator>
  <cp:lastModifiedBy>qing li</cp:lastModifiedBy>
  <cp:revision>343</cp:revision>
  <dcterms:created xsi:type="dcterms:W3CDTF">2020-01-03T06:26:40Z</dcterms:created>
  <dcterms:modified xsi:type="dcterms:W3CDTF">2020-04-10T03:43:14Z</dcterms:modified>
</cp:coreProperties>
</file>