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60" r:id="rId3"/>
    <p:sldId id="266" r:id="rId4"/>
    <p:sldId id="258" r:id="rId5"/>
    <p:sldId id="259" r:id="rId6"/>
    <p:sldId id="257" r:id="rId7"/>
    <p:sldId id="268" r:id="rId8"/>
    <p:sldId id="269" r:id="rId9"/>
    <p:sldId id="289" r:id="rId10"/>
    <p:sldId id="270" r:id="rId11"/>
    <p:sldId id="261" r:id="rId12"/>
    <p:sldId id="271" r:id="rId13"/>
    <p:sldId id="267" r:id="rId14"/>
    <p:sldId id="272" r:id="rId15"/>
    <p:sldId id="273" r:id="rId16"/>
    <p:sldId id="274" r:id="rId17"/>
    <p:sldId id="262" r:id="rId18"/>
    <p:sldId id="263" r:id="rId19"/>
    <p:sldId id="264" r:id="rId20"/>
    <p:sldId id="275" r:id="rId21"/>
    <p:sldId id="276" r:id="rId22"/>
    <p:sldId id="277" r:id="rId23"/>
    <p:sldId id="278" r:id="rId24"/>
    <p:sldId id="279" r:id="rId25"/>
    <p:sldId id="280" r:id="rId26"/>
    <p:sldId id="282" r:id="rId27"/>
    <p:sldId id="283" r:id="rId28"/>
    <p:sldId id="281" r:id="rId29"/>
    <p:sldId id="286" r:id="rId30"/>
    <p:sldId id="287" r:id="rId31"/>
    <p:sldId id="284" r:id="rId32"/>
    <p:sldId id="285" r:id="rId33"/>
    <p:sldId id="28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CC"/>
    <a:srgbClr val="0000FF"/>
    <a:srgbClr val="0000CC"/>
    <a:srgbClr val="7E0C6E"/>
    <a:srgbClr val="861054"/>
    <a:srgbClr val="8D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7025" autoAdjust="0"/>
    <p:restoredTop sz="94660"/>
  </p:normalViewPr>
  <p:slideViewPr>
    <p:cSldViewPr snapToGrid="0">
      <p:cViewPr varScale="1">
        <p:scale>
          <a:sx n="73" d="100"/>
          <a:sy n="73" d="100"/>
        </p:scale>
        <p:origin x="-306"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01511B-37D9-401B-9A87-A4CACA9C74E2}" type="doc">
      <dgm:prSet loTypeId="urn:microsoft.com/office/officeart/2005/8/layout/process2" loCatId="process" qsTypeId="urn:microsoft.com/office/officeart/2005/8/quickstyle/simple1" qsCatId="simple" csTypeId="urn:microsoft.com/office/officeart/2005/8/colors/accent1_2" csCatId="accent1" phldr="1"/>
      <dgm:spPr/>
    </dgm:pt>
    <dgm:pt modelId="{3929DB7C-3A24-4601-9AF8-60AF9B921028}">
      <dgm:prSet phldrT="[文本]" custT="1"/>
      <dgm:spPr/>
      <dgm:t>
        <a:bodyPr/>
        <a:lstStyle/>
        <a:p>
          <a:r>
            <a:rPr lang="zh-CN" altLang="en-US" sz="2400" b="1" dirty="0">
              <a:solidFill>
                <a:schemeClr val="bg1"/>
              </a:solidFill>
            </a:rPr>
            <a:t>提出命题</a:t>
          </a:r>
        </a:p>
      </dgm:t>
    </dgm:pt>
    <dgm:pt modelId="{3243C73E-7083-4416-9DD0-4B84E85C5CCC}" type="parTrans" cxnId="{E388C6A1-E663-4F93-8CC2-D3AC786BAAE6}">
      <dgm:prSet/>
      <dgm:spPr/>
      <dgm:t>
        <a:bodyPr/>
        <a:lstStyle/>
        <a:p>
          <a:endParaRPr lang="zh-CN" altLang="en-US"/>
        </a:p>
      </dgm:t>
    </dgm:pt>
    <dgm:pt modelId="{16EB1694-F05D-4D66-86EC-C9CCD0FF5B52}" type="sibTrans" cxnId="{E388C6A1-E663-4F93-8CC2-D3AC786BAAE6}">
      <dgm:prSet/>
      <dgm:spPr>
        <a:solidFill>
          <a:srgbClr val="FFC000"/>
        </a:solidFill>
      </dgm:spPr>
      <dgm:t>
        <a:bodyPr/>
        <a:lstStyle/>
        <a:p>
          <a:endParaRPr lang="zh-CN" altLang="en-US"/>
        </a:p>
      </dgm:t>
    </dgm:pt>
    <dgm:pt modelId="{80E37AA9-CB58-462D-9EAC-949D050231E0}">
      <dgm:prSet phldrT="[文本]"/>
      <dgm:spPr/>
      <dgm:t>
        <a:bodyPr/>
        <a:lstStyle/>
        <a:p>
          <a:r>
            <a:rPr lang="zh-CN" altLang="en-US" b="1" dirty="0"/>
            <a:t>推测答案</a:t>
          </a:r>
        </a:p>
      </dgm:t>
    </dgm:pt>
    <dgm:pt modelId="{F056A8AC-9F30-44A8-9A7E-EE304AE8B3B5}" type="parTrans" cxnId="{00353BB2-5408-4209-9EC2-F2251E962319}">
      <dgm:prSet/>
      <dgm:spPr/>
      <dgm:t>
        <a:bodyPr/>
        <a:lstStyle/>
        <a:p>
          <a:endParaRPr lang="zh-CN" altLang="en-US"/>
        </a:p>
      </dgm:t>
    </dgm:pt>
    <dgm:pt modelId="{2738631C-8BBC-4552-A3ED-7A3282864A8F}" type="sibTrans" cxnId="{00353BB2-5408-4209-9EC2-F2251E962319}">
      <dgm:prSet/>
      <dgm:spPr>
        <a:solidFill>
          <a:srgbClr val="FFC000"/>
        </a:solidFill>
      </dgm:spPr>
      <dgm:t>
        <a:bodyPr/>
        <a:lstStyle/>
        <a:p>
          <a:endParaRPr lang="zh-CN" altLang="en-US"/>
        </a:p>
      </dgm:t>
    </dgm:pt>
    <dgm:pt modelId="{CBEBA382-6E09-48D2-9A10-352B426D6D74}">
      <dgm:prSet phldrT="[文本]"/>
      <dgm:spPr/>
      <dgm:t>
        <a:bodyPr/>
        <a:lstStyle/>
        <a:p>
          <a:r>
            <a:rPr lang="zh-CN" altLang="en-US" b="1" dirty="0"/>
            <a:t>理论预言</a:t>
          </a:r>
        </a:p>
      </dgm:t>
    </dgm:pt>
    <dgm:pt modelId="{8E7BB89F-ADBA-4FA4-A166-057D1267F555}" type="parTrans" cxnId="{7B1AC286-E311-40A1-BD8F-7D52DB605707}">
      <dgm:prSet/>
      <dgm:spPr/>
      <dgm:t>
        <a:bodyPr/>
        <a:lstStyle/>
        <a:p>
          <a:endParaRPr lang="zh-CN" altLang="en-US"/>
        </a:p>
      </dgm:t>
    </dgm:pt>
    <dgm:pt modelId="{1F8760D5-0AF5-44F5-B886-2686ADA6579D}" type="sibTrans" cxnId="{7B1AC286-E311-40A1-BD8F-7D52DB605707}">
      <dgm:prSet/>
      <dgm:spPr>
        <a:solidFill>
          <a:srgbClr val="FFC000"/>
        </a:solidFill>
      </dgm:spPr>
      <dgm:t>
        <a:bodyPr/>
        <a:lstStyle/>
        <a:p>
          <a:endParaRPr lang="zh-CN" altLang="en-US"/>
        </a:p>
      </dgm:t>
    </dgm:pt>
    <dgm:pt modelId="{5C760056-4B6B-40C1-818D-72AF53E0BDD9}">
      <dgm:prSet phldrT="[文本]"/>
      <dgm:spPr/>
      <dgm:t>
        <a:bodyPr/>
        <a:lstStyle/>
        <a:p>
          <a:r>
            <a:rPr lang="zh-CN" altLang="en-US" b="1" dirty="0"/>
            <a:t>实验验证</a:t>
          </a:r>
        </a:p>
      </dgm:t>
    </dgm:pt>
    <dgm:pt modelId="{ECD9C0BD-FEF4-4DC4-B4E1-F9ED1FE4E883}" type="parTrans" cxnId="{BB275097-242D-42DD-9A87-B54A60FA8548}">
      <dgm:prSet/>
      <dgm:spPr/>
      <dgm:t>
        <a:bodyPr/>
        <a:lstStyle/>
        <a:p>
          <a:endParaRPr lang="zh-CN" altLang="en-US"/>
        </a:p>
      </dgm:t>
    </dgm:pt>
    <dgm:pt modelId="{A45E3AA4-1DEC-40DA-BE40-A2DC963B51FF}" type="sibTrans" cxnId="{BB275097-242D-42DD-9A87-B54A60FA8548}">
      <dgm:prSet/>
      <dgm:spPr>
        <a:solidFill>
          <a:srgbClr val="FFC000"/>
        </a:solidFill>
      </dgm:spPr>
      <dgm:t>
        <a:bodyPr/>
        <a:lstStyle/>
        <a:p>
          <a:endParaRPr lang="zh-CN" altLang="en-US"/>
        </a:p>
      </dgm:t>
    </dgm:pt>
    <dgm:pt modelId="{DCD833F6-1CBB-4E44-9C75-CBFC6470D0FB}">
      <dgm:prSet phldrT="[文本]"/>
      <dgm:spPr/>
      <dgm:t>
        <a:bodyPr/>
        <a:lstStyle/>
        <a:p>
          <a:r>
            <a:rPr lang="zh-CN" altLang="en-US" b="1" dirty="0"/>
            <a:t>修改完善</a:t>
          </a:r>
        </a:p>
      </dgm:t>
    </dgm:pt>
    <dgm:pt modelId="{AE1B7D9C-58B8-4565-982D-D0305A60072D}" type="parTrans" cxnId="{A1CA5B6C-97A8-458A-ABDD-8220523D9A54}">
      <dgm:prSet/>
      <dgm:spPr/>
      <dgm:t>
        <a:bodyPr/>
        <a:lstStyle/>
        <a:p>
          <a:endParaRPr lang="zh-CN" altLang="en-US"/>
        </a:p>
      </dgm:t>
    </dgm:pt>
    <dgm:pt modelId="{C151FA91-6410-4665-918B-FE82ADAB0155}" type="sibTrans" cxnId="{A1CA5B6C-97A8-458A-ABDD-8220523D9A54}">
      <dgm:prSet/>
      <dgm:spPr/>
      <dgm:t>
        <a:bodyPr/>
        <a:lstStyle/>
        <a:p>
          <a:endParaRPr lang="zh-CN" altLang="en-US"/>
        </a:p>
      </dgm:t>
    </dgm:pt>
    <dgm:pt modelId="{04379305-8B9A-4DA0-8E87-66F1830DE802}" type="pres">
      <dgm:prSet presAssocID="{A801511B-37D9-401B-9A87-A4CACA9C74E2}" presName="linearFlow" presStyleCnt="0">
        <dgm:presLayoutVars>
          <dgm:resizeHandles val="exact"/>
        </dgm:presLayoutVars>
      </dgm:prSet>
      <dgm:spPr/>
    </dgm:pt>
    <dgm:pt modelId="{CE9321F8-21D7-4CCA-90CD-8197F25FD49D}" type="pres">
      <dgm:prSet presAssocID="{3929DB7C-3A24-4601-9AF8-60AF9B921028}" presName="node" presStyleLbl="node1" presStyleIdx="0" presStyleCnt="5">
        <dgm:presLayoutVars>
          <dgm:bulletEnabled val="1"/>
        </dgm:presLayoutVars>
      </dgm:prSet>
      <dgm:spPr/>
      <dgm:t>
        <a:bodyPr/>
        <a:lstStyle/>
        <a:p>
          <a:endParaRPr lang="zh-CN" altLang="en-US"/>
        </a:p>
      </dgm:t>
    </dgm:pt>
    <dgm:pt modelId="{873280EB-E853-4756-80B3-7BDD78954F7E}" type="pres">
      <dgm:prSet presAssocID="{16EB1694-F05D-4D66-86EC-C9CCD0FF5B52}" presName="sibTrans" presStyleLbl="sibTrans2D1" presStyleIdx="0" presStyleCnt="4"/>
      <dgm:spPr/>
      <dgm:t>
        <a:bodyPr/>
        <a:lstStyle/>
        <a:p>
          <a:endParaRPr lang="zh-CN" altLang="en-US"/>
        </a:p>
      </dgm:t>
    </dgm:pt>
    <dgm:pt modelId="{14EB27FB-887D-41ED-B9F6-0D5D054E24EC}" type="pres">
      <dgm:prSet presAssocID="{16EB1694-F05D-4D66-86EC-C9CCD0FF5B52}" presName="connectorText" presStyleLbl="sibTrans2D1" presStyleIdx="0" presStyleCnt="4"/>
      <dgm:spPr/>
      <dgm:t>
        <a:bodyPr/>
        <a:lstStyle/>
        <a:p>
          <a:endParaRPr lang="zh-CN" altLang="en-US"/>
        </a:p>
      </dgm:t>
    </dgm:pt>
    <dgm:pt modelId="{BB2C338C-5DFE-41C3-83CD-ECA8315F335E}" type="pres">
      <dgm:prSet presAssocID="{80E37AA9-CB58-462D-9EAC-949D050231E0}" presName="node" presStyleLbl="node1" presStyleIdx="1" presStyleCnt="5">
        <dgm:presLayoutVars>
          <dgm:bulletEnabled val="1"/>
        </dgm:presLayoutVars>
      </dgm:prSet>
      <dgm:spPr/>
      <dgm:t>
        <a:bodyPr/>
        <a:lstStyle/>
        <a:p>
          <a:endParaRPr lang="zh-CN" altLang="en-US"/>
        </a:p>
      </dgm:t>
    </dgm:pt>
    <dgm:pt modelId="{65AD786C-460F-4D95-8E74-A413FF555422}" type="pres">
      <dgm:prSet presAssocID="{2738631C-8BBC-4552-A3ED-7A3282864A8F}" presName="sibTrans" presStyleLbl="sibTrans2D1" presStyleIdx="1" presStyleCnt="4"/>
      <dgm:spPr/>
      <dgm:t>
        <a:bodyPr/>
        <a:lstStyle/>
        <a:p>
          <a:endParaRPr lang="zh-CN" altLang="en-US"/>
        </a:p>
      </dgm:t>
    </dgm:pt>
    <dgm:pt modelId="{9C48C580-A305-4DB1-9B96-7B2B2066A0B2}" type="pres">
      <dgm:prSet presAssocID="{2738631C-8BBC-4552-A3ED-7A3282864A8F}" presName="connectorText" presStyleLbl="sibTrans2D1" presStyleIdx="1" presStyleCnt="4"/>
      <dgm:spPr/>
      <dgm:t>
        <a:bodyPr/>
        <a:lstStyle/>
        <a:p>
          <a:endParaRPr lang="zh-CN" altLang="en-US"/>
        </a:p>
      </dgm:t>
    </dgm:pt>
    <dgm:pt modelId="{9BBD6DC4-D733-4863-8111-967E0C829BBC}" type="pres">
      <dgm:prSet presAssocID="{CBEBA382-6E09-48D2-9A10-352B426D6D74}" presName="node" presStyleLbl="node1" presStyleIdx="2" presStyleCnt="5">
        <dgm:presLayoutVars>
          <dgm:bulletEnabled val="1"/>
        </dgm:presLayoutVars>
      </dgm:prSet>
      <dgm:spPr/>
      <dgm:t>
        <a:bodyPr/>
        <a:lstStyle/>
        <a:p>
          <a:endParaRPr lang="zh-CN" altLang="en-US"/>
        </a:p>
      </dgm:t>
    </dgm:pt>
    <dgm:pt modelId="{48843462-7C66-45E7-8C3B-7CC3E6B02475}" type="pres">
      <dgm:prSet presAssocID="{1F8760D5-0AF5-44F5-B886-2686ADA6579D}" presName="sibTrans" presStyleLbl="sibTrans2D1" presStyleIdx="2" presStyleCnt="4"/>
      <dgm:spPr/>
      <dgm:t>
        <a:bodyPr/>
        <a:lstStyle/>
        <a:p>
          <a:endParaRPr lang="zh-CN" altLang="en-US"/>
        </a:p>
      </dgm:t>
    </dgm:pt>
    <dgm:pt modelId="{6B3D8FC7-4A0B-497C-B00E-C9CCF623AB17}" type="pres">
      <dgm:prSet presAssocID="{1F8760D5-0AF5-44F5-B886-2686ADA6579D}" presName="connectorText" presStyleLbl="sibTrans2D1" presStyleIdx="2" presStyleCnt="4"/>
      <dgm:spPr/>
      <dgm:t>
        <a:bodyPr/>
        <a:lstStyle/>
        <a:p>
          <a:endParaRPr lang="zh-CN" altLang="en-US"/>
        </a:p>
      </dgm:t>
    </dgm:pt>
    <dgm:pt modelId="{EC679542-77E2-4D6C-826A-96C10DF3B30C}" type="pres">
      <dgm:prSet presAssocID="{5C760056-4B6B-40C1-818D-72AF53E0BDD9}" presName="node" presStyleLbl="node1" presStyleIdx="3" presStyleCnt="5">
        <dgm:presLayoutVars>
          <dgm:bulletEnabled val="1"/>
        </dgm:presLayoutVars>
      </dgm:prSet>
      <dgm:spPr/>
      <dgm:t>
        <a:bodyPr/>
        <a:lstStyle/>
        <a:p>
          <a:endParaRPr lang="zh-CN" altLang="en-US"/>
        </a:p>
      </dgm:t>
    </dgm:pt>
    <dgm:pt modelId="{9ECEDFE6-DA63-450D-A3C5-69A5C9A2E96C}" type="pres">
      <dgm:prSet presAssocID="{A45E3AA4-1DEC-40DA-BE40-A2DC963B51FF}" presName="sibTrans" presStyleLbl="sibTrans2D1" presStyleIdx="3" presStyleCnt="4"/>
      <dgm:spPr/>
      <dgm:t>
        <a:bodyPr/>
        <a:lstStyle/>
        <a:p>
          <a:endParaRPr lang="zh-CN" altLang="en-US"/>
        </a:p>
      </dgm:t>
    </dgm:pt>
    <dgm:pt modelId="{088FADCF-2EB1-45D6-A687-51D0D4BDF4D1}" type="pres">
      <dgm:prSet presAssocID="{A45E3AA4-1DEC-40DA-BE40-A2DC963B51FF}" presName="connectorText" presStyleLbl="sibTrans2D1" presStyleIdx="3" presStyleCnt="4"/>
      <dgm:spPr/>
      <dgm:t>
        <a:bodyPr/>
        <a:lstStyle/>
        <a:p>
          <a:endParaRPr lang="zh-CN" altLang="en-US"/>
        </a:p>
      </dgm:t>
    </dgm:pt>
    <dgm:pt modelId="{B2C5E433-982D-4675-994C-FB4C16CAFD1E}" type="pres">
      <dgm:prSet presAssocID="{DCD833F6-1CBB-4E44-9C75-CBFC6470D0FB}" presName="node" presStyleLbl="node1" presStyleIdx="4" presStyleCnt="5">
        <dgm:presLayoutVars>
          <dgm:bulletEnabled val="1"/>
        </dgm:presLayoutVars>
      </dgm:prSet>
      <dgm:spPr/>
      <dgm:t>
        <a:bodyPr/>
        <a:lstStyle/>
        <a:p>
          <a:endParaRPr lang="zh-CN" altLang="en-US"/>
        </a:p>
      </dgm:t>
    </dgm:pt>
  </dgm:ptLst>
  <dgm:cxnLst>
    <dgm:cxn modelId="{A11B7279-DA44-4C82-A340-9963067ADD07}" type="presOf" srcId="{80E37AA9-CB58-462D-9EAC-949D050231E0}" destId="{BB2C338C-5DFE-41C3-83CD-ECA8315F335E}" srcOrd="0" destOrd="0" presId="urn:microsoft.com/office/officeart/2005/8/layout/process2"/>
    <dgm:cxn modelId="{A1CA5B6C-97A8-458A-ABDD-8220523D9A54}" srcId="{A801511B-37D9-401B-9A87-A4CACA9C74E2}" destId="{DCD833F6-1CBB-4E44-9C75-CBFC6470D0FB}" srcOrd="4" destOrd="0" parTransId="{AE1B7D9C-58B8-4565-982D-D0305A60072D}" sibTransId="{C151FA91-6410-4665-918B-FE82ADAB0155}"/>
    <dgm:cxn modelId="{1A3BE939-AED8-4083-A098-FDE0C102FC24}" type="presOf" srcId="{3929DB7C-3A24-4601-9AF8-60AF9B921028}" destId="{CE9321F8-21D7-4CCA-90CD-8197F25FD49D}" srcOrd="0" destOrd="0" presId="urn:microsoft.com/office/officeart/2005/8/layout/process2"/>
    <dgm:cxn modelId="{3C427F04-D6B4-41E2-A34C-3352B48F7670}" type="presOf" srcId="{2738631C-8BBC-4552-A3ED-7A3282864A8F}" destId="{65AD786C-460F-4D95-8E74-A413FF555422}" srcOrd="0" destOrd="0" presId="urn:microsoft.com/office/officeart/2005/8/layout/process2"/>
    <dgm:cxn modelId="{638F6353-6FF3-4105-90D1-C3EA6AB88CE3}" type="presOf" srcId="{A45E3AA4-1DEC-40DA-BE40-A2DC963B51FF}" destId="{088FADCF-2EB1-45D6-A687-51D0D4BDF4D1}" srcOrd="1" destOrd="0" presId="urn:microsoft.com/office/officeart/2005/8/layout/process2"/>
    <dgm:cxn modelId="{65A587FF-2A8E-43F9-AB39-CA068CA1268D}" type="presOf" srcId="{A45E3AA4-1DEC-40DA-BE40-A2DC963B51FF}" destId="{9ECEDFE6-DA63-450D-A3C5-69A5C9A2E96C}" srcOrd="0" destOrd="0" presId="urn:microsoft.com/office/officeart/2005/8/layout/process2"/>
    <dgm:cxn modelId="{919825FB-8579-4AF2-829F-FC4B11D226CC}" type="presOf" srcId="{A801511B-37D9-401B-9A87-A4CACA9C74E2}" destId="{04379305-8B9A-4DA0-8E87-66F1830DE802}" srcOrd="0" destOrd="0" presId="urn:microsoft.com/office/officeart/2005/8/layout/process2"/>
    <dgm:cxn modelId="{00353BB2-5408-4209-9EC2-F2251E962319}" srcId="{A801511B-37D9-401B-9A87-A4CACA9C74E2}" destId="{80E37AA9-CB58-462D-9EAC-949D050231E0}" srcOrd="1" destOrd="0" parTransId="{F056A8AC-9F30-44A8-9A7E-EE304AE8B3B5}" sibTransId="{2738631C-8BBC-4552-A3ED-7A3282864A8F}"/>
    <dgm:cxn modelId="{FB71A4E4-AB1A-4697-AC68-27F01F7F36D1}" type="presOf" srcId="{1F8760D5-0AF5-44F5-B886-2686ADA6579D}" destId="{48843462-7C66-45E7-8C3B-7CC3E6B02475}" srcOrd="0" destOrd="0" presId="urn:microsoft.com/office/officeart/2005/8/layout/process2"/>
    <dgm:cxn modelId="{C8A11044-E92D-4435-BD13-21606E3CE780}" type="presOf" srcId="{5C760056-4B6B-40C1-818D-72AF53E0BDD9}" destId="{EC679542-77E2-4D6C-826A-96C10DF3B30C}" srcOrd="0" destOrd="0" presId="urn:microsoft.com/office/officeart/2005/8/layout/process2"/>
    <dgm:cxn modelId="{BB275097-242D-42DD-9A87-B54A60FA8548}" srcId="{A801511B-37D9-401B-9A87-A4CACA9C74E2}" destId="{5C760056-4B6B-40C1-818D-72AF53E0BDD9}" srcOrd="3" destOrd="0" parTransId="{ECD9C0BD-FEF4-4DC4-B4E1-F9ED1FE4E883}" sibTransId="{A45E3AA4-1DEC-40DA-BE40-A2DC963B51FF}"/>
    <dgm:cxn modelId="{7B1AC286-E311-40A1-BD8F-7D52DB605707}" srcId="{A801511B-37D9-401B-9A87-A4CACA9C74E2}" destId="{CBEBA382-6E09-48D2-9A10-352B426D6D74}" srcOrd="2" destOrd="0" parTransId="{8E7BB89F-ADBA-4FA4-A166-057D1267F555}" sibTransId="{1F8760D5-0AF5-44F5-B886-2686ADA6579D}"/>
    <dgm:cxn modelId="{8B190261-F894-4966-9A2D-DA31568B49FB}" type="presOf" srcId="{16EB1694-F05D-4D66-86EC-C9CCD0FF5B52}" destId="{14EB27FB-887D-41ED-B9F6-0D5D054E24EC}" srcOrd="1" destOrd="0" presId="urn:microsoft.com/office/officeart/2005/8/layout/process2"/>
    <dgm:cxn modelId="{3B9BA653-E8CD-4D3F-A959-5E3852D751FB}" type="presOf" srcId="{DCD833F6-1CBB-4E44-9C75-CBFC6470D0FB}" destId="{B2C5E433-982D-4675-994C-FB4C16CAFD1E}" srcOrd="0" destOrd="0" presId="urn:microsoft.com/office/officeart/2005/8/layout/process2"/>
    <dgm:cxn modelId="{0F50CDF4-B023-433E-B011-61397B8D3A81}" type="presOf" srcId="{16EB1694-F05D-4D66-86EC-C9CCD0FF5B52}" destId="{873280EB-E853-4756-80B3-7BDD78954F7E}" srcOrd="0" destOrd="0" presId="urn:microsoft.com/office/officeart/2005/8/layout/process2"/>
    <dgm:cxn modelId="{21582E7C-6315-451F-8953-60C4F07E690B}" type="presOf" srcId="{2738631C-8BBC-4552-A3ED-7A3282864A8F}" destId="{9C48C580-A305-4DB1-9B96-7B2B2066A0B2}" srcOrd="1" destOrd="0" presId="urn:microsoft.com/office/officeart/2005/8/layout/process2"/>
    <dgm:cxn modelId="{753623E0-E7EF-4856-8114-D110660A3AE2}" type="presOf" srcId="{CBEBA382-6E09-48D2-9A10-352B426D6D74}" destId="{9BBD6DC4-D733-4863-8111-967E0C829BBC}" srcOrd="0" destOrd="0" presId="urn:microsoft.com/office/officeart/2005/8/layout/process2"/>
    <dgm:cxn modelId="{54A9AACB-5470-4EF7-99A8-DD7B21AD990D}" type="presOf" srcId="{1F8760D5-0AF5-44F5-B886-2686ADA6579D}" destId="{6B3D8FC7-4A0B-497C-B00E-C9CCF623AB17}" srcOrd="1" destOrd="0" presId="urn:microsoft.com/office/officeart/2005/8/layout/process2"/>
    <dgm:cxn modelId="{E388C6A1-E663-4F93-8CC2-D3AC786BAAE6}" srcId="{A801511B-37D9-401B-9A87-A4CACA9C74E2}" destId="{3929DB7C-3A24-4601-9AF8-60AF9B921028}" srcOrd="0" destOrd="0" parTransId="{3243C73E-7083-4416-9DD0-4B84E85C5CCC}" sibTransId="{16EB1694-F05D-4D66-86EC-C9CCD0FF5B52}"/>
    <dgm:cxn modelId="{F97C966D-5587-42EC-92D4-8B524AEBA1E3}" type="presParOf" srcId="{04379305-8B9A-4DA0-8E87-66F1830DE802}" destId="{CE9321F8-21D7-4CCA-90CD-8197F25FD49D}" srcOrd="0" destOrd="0" presId="urn:microsoft.com/office/officeart/2005/8/layout/process2"/>
    <dgm:cxn modelId="{89B3144B-1DDF-42CA-9185-CD813B314E3F}" type="presParOf" srcId="{04379305-8B9A-4DA0-8E87-66F1830DE802}" destId="{873280EB-E853-4756-80B3-7BDD78954F7E}" srcOrd="1" destOrd="0" presId="urn:microsoft.com/office/officeart/2005/8/layout/process2"/>
    <dgm:cxn modelId="{876F6C58-D05A-4597-9A63-04846CD8B596}" type="presParOf" srcId="{873280EB-E853-4756-80B3-7BDD78954F7E}" destId="{14EB27FB-887D-41ED-B9F6-0D5D054E24EC}" srcOrd="0" destOrd="0" presId="urn:microsoft.com/office/officeart/2005/8/layout/process2"/>
    <dgm:cxn modelId="{64AFF50E-B3A5-4416-8A4E-49BD568D92EF}" type="presParOf" srcId="{04379305-8B9A-4DA0-8E87-66F1830DE802}" destId="{BB2C338C-5DFE-41C3-83CD-ECA8315F335E}" srcOrd="2" destOrd="0" presId="urn:microsoft.com/office/officeart/2005/8/layout/process2"/>
    <dgm:cxn modelId="{7BAB636C-26AE-4E7C-9FC1-1A2A78922B53}" type="presParOf" srcId="{04379305-8B9A-4DA0-8E87-66F1830DE802}" destId="{65AD786C-460F-4D95-8E74-A413FF555422}" srcOrd="3" destOrd="0" presId="urn:microsoft.com/office/officeart/2005/8/layout/process2"/>
    <dgm:cxn modelId="{A47AE04E-02EE-4A27-B7FB-FBB493C5895B}" type="presParOf" srcId="{65AD786C-460F-4D95-8E74-A413FF555422}" destId="{9C48C580-A305-4DB1-9B96-7B2B2066A0B2}" srcOrd="0" destOrd="0" presId="urn:microsoft.com/office/officeart/2005/8/layout/process2"/>
    <dgm:cxn modelId="{AD76DFBF-23D1-4821-A77C-7B5211259EDF}" type="presParOf" srcId="{04379305-8B9A-4DA0-8E87-66F1830DE802}" destId="{9BBD6DC4-D733-4863-8111-967E0C829BBC}" srcOrd="4" destOrd="0" presId="urn:microsoft.com/office/officeart/2005/8/layout/process2"/>
    <dgm:cxn modelId="{D1409519-CCA4-4403-A21D-31D0EE2BE8C7}" type="presParOf" srcId="{04379305-8B9A-4DA0-8E87-66F1830DE802}" destId="{48843462-7C66-45E7-8C3B-7CC3E6B02475}" srcOrd="5" destOrd="0" presId="urn:microsoft.com/office/officeart/2005/8/layout/process2"/>
    <dgm:cxn modelId="{A0389B50-6EFB-4529-B626-0F15EBDC5181}" type="presParOf" srcId="{48843462-7C66-45E7-8C3B-7CC3E6B02475}" destId="{6B3D8FC7-4A0B-497C-B00E-C9CCF623AB17}" srcOrd="0" destOrd="0" presId="urn:microsoft.com/office/officeart/2005/8/layout/process2"/>
    <dgm:cxn modelId="{A3A049E5-8B1B-4FE2-B1DC-232CABB0156F}" type="presParOf" srcId="{04379305-8B9A-4DA0-8E87-66F1830DE802}" destId="{EC679542-77E2-4D6C-826A-96C10DF3B30C}" srcOrd="6" destOrd="0" presId="urn:microsoft.com/office/officeart/2005/8/layout/process2"/>
    <dgm:cxn modelId="{0E5A7874-B7FA-42B3-84D8-295A3C5658BD}" type="presParOf" srcId="{04379305-8B9A-4DA0-8E87-66F1830DE802}" destId="{9ECEDFE6-DA63-450D-A3C5-69A5C9A2E96C}" srcOrd="7" destOrd="0" presId="urn:microsoft.com/office/officeart/2005/8/layout/process2"/>
    <dgm:cxn modelId="{078E5AFA-7B79-48F4-98A3-7C60CB23704D}" type="presParOf" srcId="{9ECEDFE6-DA63-450D-A3C5-69A5C9A2E96C}" destId="{088FADCF-2EB1-45D6-A687-51D0D4BDF4D1}" srcOrd="0" destOrd="0" presId="urn:microsoft.com/office/officeart/2005/8/layout/process2"/>
    <dgm:cxn modelId="{4B907F09-ACEC-46DD-8A3E-7B49DD36659B}" type="presParOf" srcId="{04379305-8B9A-4DA0-8E87-66F1830DE802}" destId="{B2C5E433-982D-4675-994C-FB4C16CAFD1E}"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9321F8-21D7-4CCA-90CD-8197F25FD49D}">
      <dsp:nvSpPr>
        <dsp:cNvPr id="0" name=""/>
        <dsp:cNvSpPr/>
      </dsp:nvSpPr>
      <dsp:spPr>
        <a:xfrm>
          <a:off x="677007" y="496"/>
          <a:ext cx="1443818" cy="58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solidFill>
                <a:schemeClr val="bg1"/>
              </a:solidFill>
            </a:rPr>
            <a:t>提出命题</a:t>
          </a:r>
        </a:p>
      </dsp:txBody>
      <dsp:txXfrm>
        <a:off x="694007" y="17496"/>
        <a:ext cx="1409818" cy="546429"/>
      </dsp:txXfrm>
    </dsp:sp>
    <dsp:sp modelId="{873280EB-E853-4756-80B3-7BDD78954F7E}">
      <dsp:nvSpPr>
        <dsp:cNvPr id="0" name=""/>
        <dsp:cNvSpPr/>
      </dsp:nvSpPr>
      <dsp:spPr>
        <a:xfrm rot="5400000">
          <a:off x="1290086" y="595436"/>
          <a:ext cx="217661" cy="26119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rot="-5400000">
        <a:off x="1320559" y="617202"/>
        <a:ext cx="156715" cy="152363"/>
      </dsp:txXfrm>
    </dsp:sp>
    <dsp:sp modelId="{BB2C338C-5DFE-41C3-83CD-ECA8315F335E}">
      <dsp:nvSpPr>
        <dsp:cNvPr id="0" name=""/>
        <dsp:cNvSpPr/>
      </dsp:nvSpPr>
      <dsp:spPr>
        <a:xfrm>
          <a:off x="677007" y="871140"/>
          <a:ext cx="1443818" cy="58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t>推测答案</a:t>
          </a:r>
        </a:p>
      </dsp:txBody>
      <dsp:txXfrm>
        <a:off x="694007" y="888140"/>
        <a:ext cx="1409818" cy="546429"/>
      </dsp:txXfrm>
    </dsp:sp>
    <dsp:sp modelId="{65AD786C-460F-4D95-8E74-A413FF555422}">
      <dsp:nvSpPr>
        <dsp:cNvPr id="0" name=""/>
        <dsp:cNvSpPr/>
      </dsp:nvSpPr>
      <dsp:spPr>
        <a:xfrm rot="5400000">
          <a:off x="1290086" y="1466081"/>
          <a:ext cx="217661" cy="26119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rot="-5400000">
        <a:off x="1320559" y="1487847"/>
        <a:ext cx="156715" cy="152363"/>
      </dsp:txXfrm>
    </dsp:sp>
    <dsp:sp modelId="{9BBD6DC4-D733-4863-8111-967E0C829BBC}">
      <dsp:nvSpPr>
        <dsp:cNvPr id="0" name=""/>
        <dsp:cNvSpPr/>
      </dsp:nvSpPr>
      <dsp:spPr>
        <a:xfrm>
          <a:off x="677007" y="1741785"/>
          <a:ext cx="1443818" cy="58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t>理论预言</a:t>
          </a:r>
        </a:p>
      </dsp:txBody>
      <dsp:txXfrm>
        <a:off x="694007" y="1758785"/>
        <a:ext cx="1409818" cy="546429"/>
      </dsp:txXfrm>
    </dsp:sp>
    <dsp:sp modelId="{48843462-7C66-45E7-8C3B-7CC3E6B02475}">
      <dsp:nvSpPr>
        <dsp:cNvPr id="0" name=""/>
        <dsp:cNvSpPr/>
      </dsp:nvSpPr>
      <dsp:spPr>
        <a:xfrm rot="5400000">
          <a:off x="1290086" y="2336725"/>
          <a:ext cx="217661" cy="26119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rot="-5400000">
        <a:off x="1320559" y="2358491"/>
        <a:ext cx="156715" cy="152363"/>
      </dsp:txXfrm>
    </dsp:sp>
    <dsp:sp modelId="{EC679542-77E2-4D6C-826A-96C10DF3B30C}">
      <dsp:nvSpPr>
        <dsp:cNvPr id="0" name=""/>
        <dsp:cNvSpPr/>
      </dsp:nvSpPr>
      <dsp:spPr>
        <a:xfrm>
          <a:off x="677007" y="2612429"/>
          <a:ext cx="1443818" cy="58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t>实验验证</a:t>
          </a:r>
        </a:p>
      </dsp:txBody>
      <dsp:txXfrm>
        <a:off x="694007" y="2629429"/>
        <a:ext cx="1409818" cy="546429"/>
      </dsp:txXfrm>
    </dsp:sp>
    <dsp:sp modelId="{9ECEDFE6-DA63-450D-A3C5-69A5C9A2E96C}">
      <dsp:nvSpPr>
        <dsp:cNvPr id="0" name=""/>
        <dsp:cNvSpPr/>
      </dsp:nvSpPr>
      <dsp:spPr>
        <a:xfrm rot="5400000">
          <a:off x="1290086" y="3207370"/>
          <a:ext cx="217661" cy="261193"/>
        </a:xfrm>
        <a:prstGeom prst="rightArrow">
          <a:avLst>
            <a:gd name="adj1" fmla="val 60000"/>
            <a:gd name="adj2" fmla="val 50000"/>
          </a:avLst>
        </a:prstGeom>
        <a:solidFill>
          <a:srgbClr val="FFC00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zh-CN" altLang="en-US" sz="1000" kern="1200"/>
        </a:p>
      </dsp:txBody>
      <dsp:txXfrm rot="-5400000">
        <a:off x="1320559" y="3229136"/>
        <a:ext cx="156715" cy="152363"/>
      </dsp:txXfrm>
    </dsp:sp>
    <dsp:sp modelId="{B2C5E433-982D-4675-994C-FB4C16CAFD1E}">
      <dsp:nvSpPr>
        <dsp:cNvPr id="0" name=""/>
        <dsp:cNvSpPr/>
      </dsp:nvSpPr>
      <dsp:spPr>
        <a:xfrm>
          <a:off x="677007" y="3483074"/>
          <a:ext cx="1443818" cy="58042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zh-CN" altLang="en-US" sz="2400" b="1" kern="1200" dirty="0"/>
            <a:t>修改完善</a:t>
          </a:r>
        </a:p>
      </dsp:txBody>
      <dsp:txXfrm>
        <a:off x="694007" y="3500074"/>
        <a:ext cx="1409818" cy="546429"/>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 Id="rId9" Type="http://schemas.openxmlformats.org/officeDocument/2006/relationships/image" Target="../media/image17.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10" Type="http://schemas.openxmlformats.org/officeDocument/2006/relationships/image" Target="../media/image27.wmf"/><Relationship Id="rId4" Type="http://schemas.openxmlformats.org/officeDocument/2006/relationships/image" Target="../media/image21.wmf"/><Relationship Id="rId9" Type="http://schemas.openxmlformats.org/officeDocument/2006/relationships/image" Target="../media/image2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9B8B4B-65BD-4A1A-A18F-F1CB03BD043C}" type="datetimeFigureOut">
              <a:rPr lang="zh-CN" altLang="en-US" smtClean="0"/>
              <a:t>2021-2-20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7602D4-1B9D-4EDB-A1D6-1C808B0EF636}" type="slidenum">
              <a:rPr lang="zh-CN" altLang="en-US" smtClean="0"/>
              <a:t>‹#›</a:t>
            </a:fld>
            <a:endParaRPr lang="zh-CN" altLang="en-US"/>
          </a:p>
        </p:txBody>
      </p:sp>
    </p:spTree>
    <p:extLst>
      <p:ext uri="{BB962C8B-B14F-4D97-AF65-F5344CB8AC3E}">
        <p14:creationId xmlns:p14="http://schemas.microsoft.com/office/powerpoint/2010/main" val="588886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09CB37AB-998B-4EFD-BC19-5A85A60D5DB4}"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584232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2B270A9-2F2E-491C-9193-F634E8367642}"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734000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D04973CC-115E-4087-AA9F-8E55CFFC493F}"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431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190104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F13A197B-465C-4CE4-A24D-68A8D4C68DE0}" type="datetime1">
              <a:rPr lang="zh-CN" altLang="en-US" smtClean="0"/>
              <a:t>2021-2-20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67957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DC83644-024C-4B78-A666-1EB552C21BF8}" type="datetime1">
              <a:rPr lang="zh-CN" altLang="en-US" smtClean="0"/>
              <a:t>2021-2-20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49005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FEB9A0E8-090E-4431-B641-CDA1D47E3DC8}" type="datetime1">
              <a:rPr lang="zh-CN" altLang="en-US" smtClean="0"/>
              <a:t>2021-2-20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246020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D400A924-860F-4AB1-8104-CE329AA6D3A6}" type="datetime1">
              <a:rPr lang="zh-CN" altLang="en-US" smtClean="0"/>
              <a:t>2021-2-20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3936433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360951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9A6797A-A11B-4D65-9290-6F610AC64ECC}" type="datetime1">
              <a:rPr lang="zh-CN" altLang="en-US" smtClean="0"/>
              <a:t>2021-2-20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895349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38F06F57-C25C-4012-B45D-74E2B656B094}" type="datetime1">
              <a:rPr lang="zh-CN" altLang="en-US" smtClean="0"/>
              <a:t>2021-2-20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28836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BE229-9A99-4ED7-8363-F06A22251122}" type="datetime1">
              <a:rPr lang="zh-CN" altLang="en-US" smtClean="0"/>
              <a:t>2021-2-20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81DA72-FED3-491C-8B54-9DCADA948234}" type="slidenum">
              <a:rPr lang="zh-CN" altLang="en-US" smtClean="0"/>
              <a:t>‹#›</a:t>
            </a:fld>
            <a:endParaRPr lang="zh-CN" altLang="en-US"/>
          </a:p>
        </p:txBody>
      </p:sp>
    </p:spTree>
    <p:extLst>
      <p:ext uri="{BB962C8B-B14F-4D97-AF65-F5344CB8AC3E}">
        <p14:creationId xmlns:p14="http://schemas.microsoft.com/office/powerpoint/2010/main" val="1626903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6.bin"/><Relationship Id="rId18" Type="http://schemas.openxmlformats.org/officeDocument/2006/relationships/image" Target="../media/image16.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3.wmf"/><Relationship Id="rId17" Type="http://schemas.openxmlformats.org/officeDocument/2006/relationships/oleObject" Target="../embeddings/oleObject8.bin"/><Relationship Id="rId2" Type="http://schemas.openxmlformats.org/officeDocument/2006/relationships/slideLayout" Target="../slideLayouts/slideLayout7.xml"/><Relationship Id="rId16" Type="http://schemas.openxmlformats.org/officeDocument/2006/relationships/image" Target="../media/image15.wmf"/><Relationship Id="rId20" Type="http://schemas.openxmlformats.org/officeDocument/2006/relationships/image" Target="../media/image17.wmf"/><Relationship Id="rId1" Type="http://schemas.openxmlformats.org/officeDocument/2006/relationships/vmlDrawing" Target="../drawings/vmlDrawing1.vml"/><Relationship Id="rId6" Type="http://schemas.openxmlformats.org/officeDocument/2006/relationships/image" Target="../media/image10.wmf"/><Relationship Id="rId11" Type="http://schemas.openxmlformats.org/officeDocument/2006/relationships/oleObject" Target="../embeddings/oleObject5.bin"/><Relationship Id="rId5" Type="http://schemas.openxmlformats.org/officeDocument/2006/relationships/oleObject" Target="../embeddings/oleObject2.bin"/><Relationship Id="rId15" Type="http://schemas.openxmlformats.org/officeDocument/2006/relationships/oleObject" Target="../embeddings/oleObject7.bin"/><Relationship Id="rId10" Type="http://schemas.openxmlformats.org/officeDocument/2006/relationships/image" Target="../media/image12.wmf"/><Relationship Id="rId19" Type="http://schemas.openxmlformats.org/officeDocument/2006/relationships/oleObject" Target="../embeddings/oleObject9.bin"/><Relationship Id="rId4" Type="http://schemas.openxmlformats.org/officeDocument/2006/relationships/image" Target="../media/image9.wmf"/><Relationship Id="rId9" Type="http://schemas.openxmlformats.org/officeDocument/2006/relationships/oleObject" Target="../embeddings/oleObject4.bin"/><Relationship Id="rId14" Type="http://schemas.openxmlformats.org/officeDocument/2006/relationships/image" Target="../media/image14.wmf"/></Relationships>
</file>

<file path=ppt/slides/_rels/slide26.xml.rels><?xml version="1.0" encoding="UTF-8" standalone="yes"?>
<Relationships xmlns="http://schemas.openxmlformats.org/package/2006/relationships"><Relationship Id="rId8" Type="http://schemas.openxmlformats.org/officeDocument/2006/relationships/image" Target="../media/image20.wmf"/><Relationship Id="rId13" Type="http://schemas.openxmlformats.org/officeDocument/2006/relationships/oleObject" Target="../embeddings/oleObject15.bin"/><Relationship Id="rId18" Type="http://schemas.openxmlformats.org/officeDocument/2006/relationships/image" Target="../media/image25.wmf"/><Relationship Id="rId3" Type="http://schemas.openxmlformats.org/officeDocument/2006/relationships/oleObject" Target="../embeddings/oleObject10.bin"/><Relationship Id="rId21" Type="http://schemas.openxmlformats.org/officeDocument/2006/relationships/oleObject" Target="../embeddings/oleObject19.bin"/><Relationship Id="rId7" Type="http://schemas.openxmlformats.org/officeDocument/2006/relationships/oleObject" Target="../embeddings/oleObject12.bin"/><Relationship Id="rId12" Type="http://schemas.openxmlformats.org/officeDocument/2006/relationships/image" Target="../media/image22.wmf"/><Relationship Id="rId17" Type="http://schemas.openxmlformats.org/officeDocument/2006/relationships/oleObject" Target="../embeddings/oleObject17.bin"/><Relationship Id="rId2" Type="http://schemas.openxmlformats.org/officeDocument/2006/relationships/slideLayout" Target="../slideLayouts/slideLayout7.xml"/><Relationship Id="rId16" Type="http://schemas.openxmlformats.org/officeDocument/2006/relationships/image" Target="../media/image24.wmf"/><Relationship Id="rId20" Type="http://schemas.openxmlformats.org/officeDocument/2006/relationships/image" Target="../media/image26.wmf"/><Relationship Id="rId1" Type="http://schemas.openxmlformats.org/officeDocument/2006/relationships/vmlDrawing" Target="../drawings/vmlDrawing2.vml"/><Relationship Id="rId6" Type="http://schemas.openxmlformats.org/officeDocument/2006/relationships/image" Target="../media/image19.wmf"/><Relationship Id="rId11" Type="http://schemas.openxmlformats.org/officeDocument/2006/relationships/oleObject" Target="../embeddings/oleObject14.bin"/><Relationship Id="rId5" Type="http://schemas.openxmlformats.org/officeDocument/2006/relationships/oleObject" Target="../embeddings/oleObject11.bin"/><Relationship Id="rId15" Type="http://schemas.openxmlformats.org/officeDocument/2006/relationships/oleObject" Target="../embeddings/oleObject16.bin"/><Relationship Id="rId10" Type="http://schemas.openxmlformats.org/officeDocument/2006/relationships/image" Target="../media/image21.wmf"/><Relationship Id="rId19" Type="http://schemas.openxmlformats.org/officeDocument/2006/relationships/oleObject" Target="../embeddings/oleObject18.bin"/><Relationship Id="rId4" Type="http://schemas.openxmlformats.org/officeDocument/2006/relationships/image" Target="../media/image18.wmf"/><Relationship Id="rId9" Type="http://schemas.openxmlformats.org/officeDocument/2006/relationships/oleObject" Target="../embeddings/oleObject13.bin"/><Relationship Id="rId14" Type="http://schemas.openxmlformats.org/officeDocument/2006/relationships/image" Target="../media/image23.wmf"/><Relationship Id="rId22" Type="http://schemas.openxmlformats.org/officeDocument/2006/relationships/image" Target="../media/image2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139351"/>
            <a:ext cx="9144000" cy="1802921"/>
          </a:xfr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a:normAutofit/>
          </a:bodyPr>
          <a:lstStyle/>
          <a:p>
            <a:pPr>
              <a:lnSpc>
                <a:spcPct val="100000"/>
              </a:lnSpc>
            </a:pPr>
            <a:r>
              <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大学物理学基础</a:t>
            </a:r>
            <a:r>
              <a:rPr lang="en-US" altLang="zh-CN" dirty="0">
                <a:solidFill>
                  <a:schemeClr val="bg1"/>
                </a:solidFill>
                <a:latin typeface="黑体" panose="02010609060101010101" pitchFamily="49" charset="-122"/>
                <a:ea typeface="黑体" panose="02010609060101010101" pitchFamily="49" charset="-122"/>
              </a:rPr>
              <a:t/>
            </a:r>
            <a:br>
              <a:rPr lang="en-US" altLang="zh-CN" dirty="0">
                <a:solidFill>
                  <a:schemeClr val="bg1"/>
                </a:solidFill>
                <a:latin typeface="黑体" panose="02010609060101010101" pitchFamily="49" charset="-122"/>
                <a:ea typeface="黑体" panose="02010609060101010101" pitchFamily="49" charset="-122"/>
              </a:rPr>
            </a:br>
            <a:r>
              <a:rPr lang="en-US" altLang="zh-CN" sz="800" b="1" dirty="0">
                <a:solidFill>
                  <a:schemeClr val="bg1"/>
                </a:solidFill>
                <a:latin typeface="黑体" panose="02010609060101010101" pitchFamily="49" charset="-122"/>
                <a:ea typeface="黑体" panose="02010609060101010101" pitchFamily="49" charset="-122"/>
              </a:rPr>
              <a:t> </a:t>
            </a:r>
            <a:r>
              <a:rPr lang="en-US" altLang="zh-CN" sz="2800" b="1" dirty="0">
                <a:solidFill>
                  <a:schemeClr val="bg1"/>
                </a:solidFill>
                <a:latin typeface="黑体" panose="02010609060101010101" pitchFamily="49" charset="-122"/>
                <a:ea typeface="黑体" panose="02010609060101010101" pitchFamily="49" charset="-122"/>
              </a:rPr>
              <a:t> </a:t>
            </a:r>
            <a:endParaRPr lang="zh-CN" altLang="en-US" b="1" dirty="0">
              <a:solidFill>
                <a:schemeClr val="bg1"/>
              </a:solidFill>
              <a:latin typeface="黑体" panose="02010609060101010101" pitchFamily="49" charset="-122"/>
              <a:ea typeface="黑体" panose="02010609060101010101" pitchFamily="49" charset="-122"/>
            </a:endParaRPr>
          </a:p>
        </p:txBody>
      </p:sp>
      <p:sp>
        <p:nvSpPr>
          <p:cNvPr id="3" name="副标题 2"/>
          <p:cNvSpPr>
            <a:spLocks noGrp="1"/>
          </p:cNvSpPr>
          <p:nvPr>
            <p:ph type="subTitle" idx="1"/>
          </p:nvPr>
        </p:nvSpPr>
        <p:spPr>
          <a:xfrm>
            <a:off x="1194758" y="4580626"/>
            <a:ext cx="6858000" cy="1867619"/>
          </a:xfrm>
        </p:spPr>
        <p:txBody>
          <a:bodyPr>
            <a:normAutofit/>
          </a:bodyPr>
          <a:lstStyle/>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物理科学学院</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zh-CN" altLang="en-US" sz="3600" b="1" dirty="0">
                <a:latin typeface="华文楷体" panose="02010600040101010101" pitchFamily="2" charset="-122"/>
                <a:ea typeface="华文楷体" panose="02010600040101010101" pitchFamily="2" charset="-122"/>
                <a:cs typeface="Times New Roman" panose="02020603050405020304" pitchFamily="18" charset="0"/>
              </a:rPr>
              <a:t>李祖斌</a:t>
            </a:r>
            <a:endParaRPr lang="en-US" altLang="zh-CN" sz="3600" b="1" dirty="0">
              <a:latin typeface="华文楷体" panose="02010600040101010101" pitchFamily="2" charset="-122"/>
              <a:ea typeface="华文楷体" panose="02010600040101010101" pitchFamily="2" charset="-122"/>
              <a:cs typeface="Times New Roman" panose="02020603050405020304" pitchFamily="18" charset="0"/>
            </a:endParaRPr>
          </a:p>
          <a:p>
            <a:r>
              <a:rPr lang="en-US" altLang="zh-CN" sz="3600" b="1" dirty="0">
                <a:latin typeface="Times New Roman" panose="02020603050405020304" pitchFamily="18" charset="0"/>
                <a:ea typeface="楷体" panose="02010609060101010101" pitchFamily="49" charset="-122"/>
                <a:cs typeface="Times New Roman" panose="02020603050405020304" pitchFamily="18" charset="0"/>
              </a:rPr>
              <a:t>zbli@nankai.edu.cn</a:t>
            </a:r>
            <a:endParaRPr lang="zh-CN" altLang="en-US" sz="3600" b="1" dirty="0">
              <a:latin typeface="Times New Roman" panose="02020603050405020304" pitchFamily="18" charset="0"/>
              <a:ea typeface="楷体" panose="02010609060101010101" pitchFamily="49" charset="-122"/>
              <a:cs typeface="Times New Roman" panose="02020603050405020304" pitchFamily="18" charset="0"/>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626"/>
            <a:ext cx="9144000" cy="886968"/>
          </a:xfrm>
          <a:prstGeom prst="rect">
            <a:avLst/>
          </a:prstGeom>
        </p:spPr>
      </p:pic>
      <p:sp>
        <p:nvSpPr>
          <p:cNvPr id="5" name="灯片编号占位符 4"/>
          <p:cNvSpPr>
            <a:spLocks noGrp="1"/>
          </p:cNvSpPr>
          <p:nvPr>
            <p:ph type="sldNum" sz="quarter" idx="12"/>
          </p:nvPr>
        </p:nvSpPr>
        <p:spPr/>
        <p:txBody>
          <a:bodyPr/>
          <a:lstStyle/>
          <a:p>
            <a:fld id="{0E81DA72-FED3-491C-8B54-9DCADA948234}" type="slidenum">
              <a:rPr lang="zh-CN" altLang="en-US" smtClean="0"/>
              <a:t>1</a:t>
            </a:fld>
            <a:endParaRPr lang="zh-CN" altLang="en-US"/>
          </a:p>
        </p:txBody>
      </p:sp>
      <p:sp>
        <p:nvSpPr>
          <p:cNvPr id="6" name="日期占位符 5"/>
          <p:cNvSpPr>
            <a:spLocks noGrp="1"/>
          </p:cNvSpPr>
          <p:nvPr>
            <p:ph type="dt" sz="half" idx="10"/>
          </p:nvPr>
        </p:nvSpPr>
        <p:spPr/>
        <p:txBody>
          <a:bodyPr/>
          <a:lstStyle/>
          <a:p>
            <a:fld id="{BFC7F8F8-BBE6-4196-9BDB-D55423015B96}" type="datetime1">
              <a:rPr lang="zh-CN" altLang="en-US" smtClean="0"/>
              <a:t>2021-2-20</a:t>
            </a:fld>
            <a:endParaRPr lang="zh-CN" altLang="en-US"/>
          </a:p>
        </p:txBody>
      </p:sp>
    </p:spTree>
    <p:extLst>
      <p:ext uri="{BB962C8B-B14F-4D97-AF65-F5344CB8AC3E}">
        <p14:creationId xmlns:p14="http://schemas.microsoft.com/office/powerpoint/2010/main" val="3723960662"/>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10</a:t>
            </a:fld>
            <a:endParaRPr lang="zh-CN" altLang="en-US"/>
          </a:p>
        </p:txBody>
      </p:sp>
      <p:sp>
        <p:nvSpPr>
          <p:cNvPr id="4" name="文本框 3"/>
          <p:cNvSpPr txBox="1"/>
          <p:nvPr/>
        </p:nvSpPr>
        <p:spPr>
          <a:xfrm>
            <a:off x="404359" y="362309"/>
            <a:ext cx="3057247"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四、科学的局限</a:t>
            </a:r>
          </a:p>
        </p:txBody>
      </p:sp>
      <p:sp>
        <p:nvSpPr>
          <p:cNvPr id="5" name="文本框 4"/>
          <p:cNvSpPr txBox="1"/>
          <p:nvPr/>
        </p:nvSpPr>
        <p:spPr>
          <a:xfrm>
            <a:off x="628650" y="1101156"/>
            <a:ext cx="8244565" cy="2277547"/>
          </a:xfrm>
          <a:prstGeom prst="rect">
            <a:avLst/>
          </a:prstGeom>
          <a:noFill/>
        </p:spPr>
        <p:txBody>
          <a:bodyPr wrap="none" rtlCol="0">
            <a:spAutoFit/>
          </a:bodyPr>
          <a:lstStyle/>
          <a:p>
            <a:pPr marL="514350" indent="-514350">
              <a:spcBef>
                <a:spcPts val="1000"/>
              </a:spcBef>
              <a:buFont typeface="+mj-lt"/>
              <a:buAutoNum type="arabicPeriod"/>
            </a:pPr>
            <a:r>
              <a:rPr lang="zh-CN" altLang="en-US" sz="2800" b="1" dirty="0">
                <a:latin typeface="华文楷体" panose="02010600040101010101" pitchFamily="2" charset="-122"/>
                <a:ea typeface="华文楷体" panose="02010600040101010101" pitchFamily="2" charset="-122"/>
              </a:rPr>
              <a:t>暂时没有完美的科学理论（终极理论不存在？）</a:t>
            </a:r>
            <a:endParaRPr lang="en-US" altLang="zh-CN" sz="2800" b="1" dirty="0">
              <a:latin typeface="华文楷体" panose="02010600040101010101" pitchFamily="2" charset="-122"/>
              <a:ea typeface="华文楷体" panose="02010600040101010101" pitchFamily="2" charset="-122"/>
            </a:endParaRPr>
          </a:p>
          <a:p>
            <a:pPr marL="514350" indent="-514350">
              <a:spcBef>
                <a:spcPts val="1000"/>
              </a:spcBef>
              <a:buFont typeface="+mj-lt"/>
              <a:buAutoNum type="arabicPeriod"/>
            </a:pPr>
            <a:r>
              <a:rPr lang="zh-CN" altLang="en-US" sz="2800" b="1" dirty="0">
                <a:latin typeface="华文楷体" panose="02010600040101010101" pitchFamily="2" charset="-122"/>
                <a:ea typeface="华文楷体" panose="02010600040101010101" pitchFamily="2" charset="-122"/>
              </a:rPr>
              <a:t>不能解决哲学大问题（宇宙有没有意义？）</a:t>
            </a:r>
            <a:endParaRPr lang="en-US" altLang="zh-CN" sz="2800" b="1" dirty="0">
              <a:latin typeface="华文楷体" panose="02010600040101010101" pitchFamily="2" charset="-122"/>
              <a:ea typeface="华文楷体" panose="02010600040101010101" pitchFamily="2" charset="-122"/>
            </a:endParaRPr>
          </a:p>
          <a:p>
            <a:pPr marL="514350" indent="-514350">
              <a:spcBef>
                <a:spcPts val="1000"/>
              </a:spcBef>
              <a:buFont typeface="+mj-lt"/>
              <a:buAutoNum type="arabicPeriod"/>
            </a:pPr>
            <a:r>
              <a:rPr lang="zh-CN" altLang="en-US" sz="2800" b="1" dirty="0">
                <a:latin typeface="华文楷体" panose="02010600040101010101" pitchFamily="2" charset="-122"/>
                <a:ea typeface="华文楷体" panose="02010600040101010101" pitchFamily="2" charset="-122"/>
              </a:rPr>
              <a:t>是对客观世界的解释，与精神世界无关</a:t>
            </a:r>
            <a:endParaRPr lang="en-US" altLang="zh-CN" sz="2800" b="1" dirty="0">
              <a:latin typeface="华文楷体" panose="02010600040101010101" pitchFamily="2" charset="-122"/>
              <a:ea typeface="华文楷体" panose="02010600040101010101" pitchFamily="2" charset="-122"/>
            </a:endParaRPr>
          </a:p>
          <a:p>
            <a:pPr marL="514350" indent="-514350">
              <a:spcBef>
                <a:spcPts val="1000"/>
              </a:spcBef>
              <a:buFont typeface="+mj-lt"/>
              <a:buAutoNum type="arabicPeriod"/>
            </a:pPr>
            <a:r>
              <a:rPr lang="zh-CN" altLang="en-US" sz="2800" b="1" dirty="0">
                <a:latin typeface="华文楷体" panose="02010600040101010101" pitchFamily="2" charset="-122"/>
                <a:ea typeface="华文楷体" panose="02010600040101010101" pitchFamily="2" charset="-122"/>
              </a:rPr>
              <a:t>本身没有道德属性，不保证对人类有利</a:t>
            </a:r>
            <a:endParaRPr lang="en-US" altLang="zh-CN" sz="2800" b="1" dirty="0">
              <a:latin typeface="华文楷体" panose="02010600040101010101" pitchFamily="2" charset="-122"/>
              <a:ea typeface="华文楷体" panose="02010600040101010101" pitchFamily="2" charset="-122"/>
            </a:endParaRPr>
          </a:p>
        </p:txBody>
      </p:sp>
      <p:sp>
        <p:nvSpPr>
          <p:cNvPr id="6" name="文本框 5"/>
          <p:cNvSpPr txBox="1"/>
          <p:nvPr/>
        </p:nvSpPr>
        <p:spPr>
          <a:xfrm>
            <a:off x="529263" y="3565014"/>
            <a:ext cx="8114405" cy="1892826"/>
          </a:xfrm>
          <a:prstGeom prst="rect">
            <a:avLst/>
          </a:prstGeom>
          <a:noFill/>
        </p:spPr>
        <p:txBody>
          <a:bodyPr wrap="square" rtlCol="0">
            <a:spAutoFit/>
          </a:bodyPr>
          <a:lstStyle/>
          <a:p>
            <a:pPr>
              <a:spcBef>
                <a:spcPts val="600"/>
              </a:spcBef>
            </a:pPr>
            <a:r>
              <a:rPr lang="zh-CN" altLang="en-US" sz="2800" b="1" dirty="0">
                <a:solidFill>
                  <a:srgbClr val="9900CC"/>
                </a:solidFill>
                <a:latin typeface="华文楷体" panose="02010600040101010101" pitchFamily="2" charset="-122"/>
                <a:ea typeface="华文楷体" panose="02010600040101010101" pitchFamily="2" charset="-122"/>
              </a:rPr>
              <a:t>科学不是生而完美的，但却是不断发展没有止境的，它是人类理性和探索精神的体现。</a:t>
            </a:r>
            <a:endParaRPr lang="en-US" altLang="zh-CN" sz="2800" b="1" dirty="0">
              <a:solidFill>
                <a:srgbClr val="9900CC"/>
              </a:solidFill>
              <a:latin typeface="华文楷体" panose="02010600040101010101" pitchFamily="2" charset="-122"/>
              <a:ea typeface="华文楷体" panose="02010600040101010101" pitchFamily="2" charset="-122"/>
            </a:endParaRPr>
          </a:p>
          <a:p>
            <a:pPr>
              <a:spcBef>
                <a:spcPts val="600"/>
              </a:spcBef>
            </a:pPr>
            <a:r>
              <a:rPr lang="zh-CN" altLang="en-US" sz="2800" b="1" dirty="0">
                <a:solidFill>
                  <a:srgbClr val="9900CC"/>
                </a:solidFill>
                <a:latin typeface="华文楷体" panose="02010600040101010101" pitchFamily="2" charset="-122"/>
                <a:ea typeface="华文楷体" panose="02010600040101010101" pitchFamily="2" charset="-122"/>
              </a:rPr>
              <a:t>科学是目前人类认知世界的最好理论体系，但它不是人类唯一的精神追求，唯科学论亦不可取。</a:t>
            </a:r>
          </a:p>
        </p:txBody>
      </p:sp>
      <p:sp>
        <p:nvSpPr>
          <p:cNvPr id="7" name="文本框 6"/>
          <p:cNvSpPr txBox="1"/>
          <p:nvPr/>
        </p:nvSpPr>
        <p:spPr>
          <a:xfrm>
            <a:off x="529263" y="5560546"/>
            <a:ext cx="5929828"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科学的补充：哲学、艺术、文化等等</a:t>
            </a:r>
          </a:p>
        </p:txBody>
      </p:sp>
    </p:spTree>
    <p:extLst>
      <p:ext uri="{BB962C8B-B14F-4D97-AF65-F5344CB8AC3E}">
        <p14:creationId xmlns:p14="http://schemas.microsoft.com/office/powerpoint/2010/main" val="150385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§0.2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什么是物理学</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11</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2" name="矩形 1"/>
          <p:cNvSpPr/>
          <p:nvPr/>
        </p:nvSpPr>
        <p:spPr>
          <a:xfrm>
            <a:off x="473374" y="2256184"/>
            <a:ext cx="7886700" cy="1384995"/>
          </a:xfrm>
          <a:prstGeom prst="rect">
            <a:avLst/>
          </a:prstGeom>
        </p:spPr>
        <p:txBody>
          <a:bodyPr wrap="square">
            <a:spAutoFit/>
          </a:bodyPr>
          <a:lstStyle/>
          <a:p>
            <a:pPr algn="just"/>
            <a:r>
              <a:rPr lang="zh-CN" altLang="en-US" sz="2800" b="1" dirty="0">
                <a:solidFill>
                  <a:srgbClr val="9900CC"/>
                </a:solidFill>
                <a:latin typeface="华文楷体" panose="02010600040101010101" pitchFamily="2" charset="-122"/>
                <a:ea typeface="华文楷体" panose="02010600040101010101" pitchFamily="2" charset="-122"/>
              </a:rPr>
              <a:t>物理学</a:t>
            </a:r>
            <a:r>
              <a:rPr lang="zh-CN" altLang="en-US" sz="2800" b="1" dirty="0">
                <a:solidFill>
                  <a:srgbClr val="0000FF"/>
                </a:solidFill>
                <a:latin typeface="华文楷体" panose="02010600040101010101" pitchFamily="2" charset="-122"/>
                <a:ea typeface="华文楷体" panose="02010600040101010101" pitchFamily="2" charset="-122"/>
              </a:rPr>
              <a:t>：是探索物质结构</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物</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及其运动规律</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理</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的科学；是所有自然科学的基础；是人类文明的重要组成部分；是公众</a:t>
            </a:r>
            <a:r>
              <a:rPr lang="en-US" altLang="zh-CN" sz="2800" b="1" dirty="0">
                <a:solidFill>
                  <a:srgbClr val="0000FF"/>
                </a:solidFill>
                <a:latin typeface="华文楷体" panose="02010600040101010101" pitchFamily="2" charset="-122"/>
                <a:ea typeface="华文楷体" panose="02010600040101010101" pitchFamily="2" charset="-122"/>
              </a:rPr>
              <a:t>/</a:t>
            </a:r>
            <a:r>
              <a:rPr lang="zh-CN" altLang="en-US" sz="2800" b="1" dirty="0">
                <a:solidFill>
                  <a:srgbClr val="0000FF"/>
                </a:solidFill>
                <a:latin typeface="华文楷体" panose="02010600040101010101" pitchFamily="2" charset="-122"/>
                <a:ea typeface="华文楷体" panose="02010600040101010101" pitchFamily="2" charset="-122"/>
              </a:rPr>
              <a:t>通识教育不可缺少的环节。</a:t>
            </a:r>
          </a:p>
        </p:txBody>
      </p:sp>
      <p:sp>
        <p:nvSpPr>
          <p:cNvPr id="3" name="矩形 2"/>
          <p:cNvSpPr/>
          <p:nvPr/>
        </p:nvSpPr>
        <p:spPr>
          <a:xfrm>
            <a:off x="473374" y="3872715"/>
            <a:ext cx="7800436" cy="954107"/>
          </a:xfrm>
          <a:prstGeom prst="rect">
            <a:avLst/>
          </a:prstGeom>
        </p:spPr>
        <p:txBody>
          <a:bodyPr wrap="square">
            <a:spAutoFit/>
          </a:bodyPr>
          <a:lstStyle/>
          <a:p>
            <a:r>
              <a:rPr lang="zh-CN" altLang="en-US" sz="2800" b="1" dirty="0">
                <a:latin typeface="华文楷体" panose="02010600040101010101" pitchFamily="2" charset="-122"/>
                <a:ea typeface="华文楷体" panose="02010600040101010101" pitchFamily="2" charset="-122"/>
              </a:rPr>
              <a:t>物理学的理论结构充分运用</a:t>
            </a:r>
            <a:r>
              <a:rPr lang="zh-CN" altLang="en-US" sz="2800" b="1" dirty="0">
                <a:solidFill>
                  <a:srgbClr val="0000FF"/>
                </a:solidFill>
                <a:latin typeface="华文楷体" panose="02010600040101010101" pitchFamily="2" charset="-122"/>
                <a:ea typeface="华文楷体" panose="02010600040101010101" pitchFamily="2" charset="-122"/>
              </a:rPr>
              <a:t>数学</a:t>
            </a:r>
            <a:r>
              <a:rPr lang="zh-CN" altLang="en-US" sz="2800" b="1" dirty="0">
                <a:latin typeface="华文楷体" panose="02010600040101010101" pitchFamily="2" charset="-122"/>
                <a:ea typeface="华文楷体" panose="02010600040101010101" pitchFamily="2" charset="-122"/>
              </a:rPr>
              <a:t>作为自己的工作语言，以</a:t>
            </a:r>
            <a:r>
              <a:rPr lang="zh-CN" altLang="en-US" sz="2800" b="1" dirty="0">
                <a:solidFill>
                  <a:srgbClr val="0000FF"/>
                </a:solidFill>
                <a:latin typeface="华文楷体" panose="02010600040101010101" pitchFamily="2" charset="-122"/>
                <a:ea typeface="华文楷体" panose="02010600040101010101" pitchFamily="2" charset="-122"/>
              </a:rPr>
              <a:t>实验</a:t>
            </a:r>
            <a:r>
              <a:rPr lang="zh-CN" altLang="en-US" sz="2800" b="1" dirty="0">
                <a:latin typeface="华文楷体" panose="02010600040101010101" pitchFamily="2" charset="-122"/>
                <a:ea typeface="华文楷体" panose="02010600040101010101" pitchFamily="2" charset="-122"/>
              </a:rPr>
              <a:t>作为检验理论正确性的唯一标准。</a:t>
            </a:r>
          </a:p>
        </p:txBody>
      </p:sp>
      <p:sp>
        <p:nvSpPr>
          <p:cNvPr id="8" name="文本框 7"/>
          <p:cNvSpPr txBox="1"/>
          <p:nvPr/>
        </p:nvSpPr>
        <p:spPr>
          <a:xfrm>
            <a:off x="516506" y="1526875"/>
            <a:ext cx="5519460"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一、物理学：万物运行的原理</a:t>
            </a:r>
          </a:p>
        </p:txBody>
      </p:sp>
      <p:sp>
        <p:nvSpPr>
          <p:cNvPr id="5" name="圆角矩形标注 4"/>
          <p:cNvSpPr/>
          <p:nvPr/>
        </p:nvSpPr>
        <p:spPr>
          <a:xfrm>
            <a:off x="4224786" y="5061637"/>
            <a:ext cx="4071668" cy="954253"/>
          </a:xfrm>
          <a:prstGeom prst="wedgeRoundRectCallout">
            <a:avLst>
              <a:gd name="adj1" fmla="val -25140"/>
              <a:gd name="adj2" fmla="val -125612"/>
              <a:gd name="adj3" fmla="val 16667"/>
            </a:avLst>
          </a:prstGeom>
          <a:no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rgbClr val="9900CC"/>
                </a:solidFill>
                <a:latin typeface="华文楷体" panose="02010600040101010101" pitchFamily="2" charset="-122"/>
                <a:ea typeface="华文楷体" panose="02010600040101010101" pitchFamily="2" charset="-122"/>
              </a:rPr>
              <a:t>用数学推理演绎物理的原理</a:t>
            </a:r>
            <a:endParaRPr lang="en-US" altLang="zh-CN" sz="2400" b="1" dirty="0">
              <a:solidFill>
                <a:srgbClr val="9900CC"/>
              </a:solidFill>
              <a:latin typeface="华文楷体" panose="02010600040101010101" pitchFamily="2" charset="-122"/>
              <a:ea typeface="华文楷体" panose="02010600040101010101" pitchFamily="2" charset="-122"/>
            </a:endParaRPr>
          </a:p>
          <a:p>
            <a:pPr algn="ctr"/>
            <a:r>
              <a:rPr lang="en-US" altLang="zh-CN" sz="2400" b="1" dirty="0">
                <a:solidFill>
                  <a:srgbClr val="9900CC"/>
                </a:solidFill>
                <a:latin typeface="华文楷体" panose="02010600040101010101" pitchFamily="2" charset="-122"/>
                <a:ea typeface="华文楷体" panose="02010600040101010101" pitchFamily="2" charset="-122"/>
              </a:rPr>
              <a:t>《</a:t>
            </a:r>
            <a:r>
              <a:rPr lang="zh-CN" altLang="en-US" sz="2400" b="1" dirty="0">
                <a:solidFill>
                  <a:srgbClr val="9900CC"/>
                </a:solidFill>
                <a:latin typeface="华文楷体" panose="02010600040101010101" pitchFamily="2" charset="-122"/>
                <a:ea typeface="华文楷体" panose="02010600040101010101" pitchFamily="2" charset="-122"/>
              </a:rPr>
              <a:t>大学物理基础</a:t>
            </a:r>
            <a:r>
              <a:rPr lang="en-US" altLang="zh-CN" sz="2400" b="1" dirty="0">
                <a:solidFill>
                  <a:srgbClr val="9900CC"/>
                </a:solidFill>
                <a:latin typeface="华文楷体" panose="02010600040101010101" pitchFamily="2" charset="-122"/>
                <a:ea typeface="华文楷体" panose="02010600040101010101" pitchFamily="2" charset="-122"/>
              </a:rPr>
              <a:t>》</a:t>
            </a:r>
            <a:r>
              <a:rPr lang="zh-CN" altLang="en-US" sz="2400" b="1" dirty="0">
                <a:solidFill>
                  <a:srgbClr val="9900CC"/>
                </a:solidFill>
                <a:latin typeface="华文楷体" panose="02010600040101010101" pitchFamily="2" charset="-122"/>
                <a:ea typeface="华文楷体" panose="02010600040101010101" pitchFamily="2" charset="-122"/>
              </a:rPr>
              <a:t>的内容</a:t>
            </a:r>
          </a:p>
        </p:txBody>
      </p:sp>
      <p:sp>
        <p:nvSpPr>
          <p:cNvPr id="10" name="圆角矩形标注 9"/>
          <p:cNvSpPr/>
          <p:nvPr/>
        </p:nvSpPr>
        <p:spPr>
          <a:xfrm>
            <a:off x="1017916" y="5061637"/>
            <a:ext cx="2578219" cy="954253"/>
          </a:xfrm>
          <a:prstGeom prst="wedgeRoundRectCallout">
            <a:avLst>
              <a:gd name="adj1" fmla="val -5649"/>
              <a:gd name="adj2" fmla="val -84028"/>
              <a:gd name="adj3" fmla="val 16667"/>
            </a:avLst>
          </a:prstGeom>
          <a:no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400" b="1" dirty="0">
                <a:solidFill>
                  <a:srgbClr val="9900CC"/>
                </a:solidFill>
                <a:latin typeface="华文楷体" panose="02010600040101010101" pitchFamily="2" charset="-122"/>
                <a:ea typeface="华文楷体" panose="02010600040101010101" pitchFamily="2" charset="-122"/>
              </a:rPr>
              <a:t>《</a:t>
            </a:r>
            <a:r>
              <a:rPr lang="zh-CN" altLang="en-US" sz="2400" b="1" dirty="0">
                <a:solidFill>
                  <a:srgbClr val="9900CC"/>
                </a:solidFill>
                <a:latin typeface="华文楷体" panose="02010600040101010101" pitchFamily="2" charset="-122"/>
                <a:ea typeface="华文楷体" panose="02010600040101010101" pitchFamily="2" charset="-122"/>
              </a:rPr>
              <a:t>基础物理实验</a:t>
            </a:r>
            <a:r>
              <a:rPr lang="en-US" altLang="zh-CN" sz="2400" b="1" dirty="0">
                <a:solidFill>
                  <a:srgbClr val="9900CC"/>
                </a:solidFill>
                <a:latin typeface="华文楷体" panose="02010600040101010101" pitchFamily="2" charset="-122"/>
                <a:ea typeface="华文楷体" panose="02010600040101010101" pitchFamily="2" charset="-122"/>
              </a:rPr>
              <a:t>》</a:t>
            </a:r>
            <a:endParaRPr lang="zh-CN" altLang="en-US" sz="24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53013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up)">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righ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8" grpId="0"/>
      <p:bldP spid="5"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12</a:t>
            </a:fld>
            <a:endParaRPr lang="zh-CN" altLang="en-US" dirty="0"/>
          </a:p>
        </p:txBody>
      </p:sp>
      <p:sp>
        <p:nvSpPr>
          <p:cNvPr id="6" name="文本框 5"/>
          <p:cNvSpPr txBox="1"/>
          <p:nvPr/>
        </p:nvSpPr>
        <p:spPr>
          <a:xfrm>
            <a:off x="447495" y="396653"/>
            <a:ext cx="4288353"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二、物理学的研究对象</a:t>
            </a:r>
          </a:p>
        </p:txBody>
      </p:sp>
      <p:sp>
        <p:nvSpPr>
          <p:cNvPr id="7" name="矩形 6"/>
          <p:cNvSpPr/>
          <p:nvPr/>
        </p:nvSpPr>
        <p:spPr>
          <a:xfrm>
            <a:off x="628650" y="1330807"/>
            <a:ext cx="8134710" cy="2105192"/>
          </a:xfrm>
          <a:prstGeom prst="rect">
            <a:avLst/>
          </a:prstGeom>
        </p:spPr>
        <p:txBody>
          <a:bodyPr wrap="square">
            <a:spAutoFit/>
          </a:bodyPr>
          <a:lstStyle/>
          <a:p>
            <a:pPr>
              <a:lnSpc>
                <a:spcPct val="90000"/>
              </a:lnSpc>
              <a:spcBef>
                <a:spcPts val="600"/>
              </a:spcBef>
              <a:spcAft>
                <a:spcPts val="600"/>
              </a:spcAft>
            </a:pPr>
            <a:r>
              <a:rPr lang="zh-CN" altLang="en-US" sz="2800" b="1" dirty="0">
                <a:solidFill>
                  <a:srgbClr val="000000"/>
                </a:solidFill>
                <a:latin typeface="华文楷体" panose="02010600040101010101" pitchFamily="2" charset="-122"/>
                <a:ea typeface="华文楷体" panose="02010600040101010101" pitchFamily="2" charset="-122"/>
              </a:rPr>
              <a:t>空间尺度：</a:t>
            </a:r>
            <a:r>
              <a:rPr lang="en-US" altLang="zh-CN" sz="2400" b="1" dirty="0">
                <a:solidFill>
                  <a:srgbClr val="000000"/>
                </a:solidFill>
                <a:latin typeface="华文楷体" panose="02010600040101010101" pitchFamily="2" charset="-122"/>
                <a:ea typeface="华文楷体" panose="02010600040101010101" pitchFamily="2" charset="-122"/>
              </a:rPr>
              <a:t>10</a:t>
            </a:r>
            <a:r>
              <a:rPr lang="en-US" altLang="zh-CN" sz="2400" b="1" baseline="30000" dirty="0">
                <a:solidFill>
                  <a:srgbClr val="000000"/>
                </a:solidFill>
                <a:latin typeface="华文楷体" panose="02010600040101010101" pitchFamily="2" charset="-122"/>
                <a:ea typeface="华文楷体" panose="02010600040101010101" pitchFamily="2" charset="-122"/>
              </a:rPr>
              <a:t>26 </a:t>
            </a:r>
            <a:r>
              <a:rPr lang="en-US" altLang="zh-CN" sz="2400" b="1" dirty="0">
                <a:solidFill>
                  <a:srgbClr val="000000"/>
                </a:solidFill>
                <a:latin typeface="华文楷体" panose="02010600040101010101" pitchFamily="2" charset="-122"/>
                <a:ea typeface="华文楷体" panose="02010600040101010101" pitchFamily="2" charset="-122"/>
              </a:rPr>
              <a:t>m</a:t>
            </a:r>
            <a:r>
              <a:rPr lang="zh-CN" altLang="en-US" sz="2400" b="1" dirty="0">
                <a:solidFill>
                  <a:srgbClr val="000000"/>
                </a:solidFill>
                <a:latin typeface="华文楷体" panose="02010600040101010101" pitchFamily="2" charset="-122"/>
                <a:ea typeface="华文楷体" panose="02010600040101010101" pitchFamily="2" charset="-122"/>
              </a:rPr>
              <a:t> (约</a:t>
            </a:r>
            <a:r>
              <a:rPr lang="en-US" altLang="zh-CN" sz="2400" b="1" dirty="0">
                <a:solidFill>
                  <a:srgbClr val="000000"/>
                </a:solidFill>
                <a:latin typeface="华文楷体" panose="02010600040101010101" pitchFamily="2" charset="-122"/>
                <a:ea typeface="华文楷体" panose="02010600040101010101" pitchFamily="2" charset="-122"/>
              </a:rPr>
              <a:t>150</a:t>
            </a:r>
            <a:r>
              <a:rPr lang="zh-CN" altLang="en-US" sz="2400" b="1" dirty="0">
                <a:solidFill>
                  <a:srgbClr val="000000"/>
                </a:solidFill>
                <a:latin typeface="华文楷体" panose="02010600040101010101" pitchFamily="2" charset="-122"/>
                <a:ea typeface="华文楷体" panose="02010600040101010101" pitchFamily="2" charset="-122"/>
              </a:rPr>
              <a:t>亿光年</a:t>
            </a:r>
            <a:r>
              <a:rPr lang="en-US" altLang="zh-CN" sz="2400" b="1" dirty="0">
                <a:solidFill>
                  <a:srgbClr val="000000"/>
                </a:solidFill>
                <a:latin typeface="华文楷体" panose="02010600040101010101" pitchFamily="2" charset="-122"/>
                <a:ea typeface="华文楷体" panose="02010600040101010101" pitchFamily="2" charset="-122"/>
              </a:rPr>
              <a:t>) - 10</a:t>
            </a:r>
            <a:r>
              <a:rPr lang="en-US" altLang="zh-CN" sz="2400" b="1" baseline="30000" dirty="0">
                <a:solidFill>
                  <a:srgbClr val="000000"/>
                </a:solidFill>
                <a:latin typeface="华文楷体" panose="02010600040101010101" pitchFamily="2" charset="-122"/>
                <a:ea typeface="华文楷体" panose="02010600040101010101" pitchFamily="2" charset="-122"/>
              </a:rPr>
              <a:t>-20</a:t>
            </a:r>
            <a:r>
              <a:rPr lang="zh-CN" altLang="en-US" sz="2400" b="1" baseline="30000"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m</a:t>
            </a:r>
            <a:r>
              <a:rPr lang="zh-CN" altLang="en-US" sz="2400" b="1"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a:t>
            </a:r>
            <a:r>
              <a:rPr lang="zh-CN" altLang="en-US" sz="2400" b="1" dirty="0">
                <a:solidFill>
                  <a:srgbClr val="000000"/>
                </a:solidFill>
                <a:latin typeface="华文楷体" panose="02010600040101010101" pitchFamily="2" charset="-122"/>
                <a:ea typeface="华文楷体" panose="02010600040101010101" pitchFamily="2" charset="-122"/>
              </a:rPr>
              <a:t>夸克半径</a:t>
            </a:r>
            <a:r>
              <a:rPr lang="en-US" altLang="zh-CN" sz="2400" b="1" dirty="0">
                <a:solidFill>
                  <a:srgbClr val="000000"/>
                </a:solidFill>
                <a:latin typeface="华文楷体" panose="02010600040101010101" pitchFamily="2" charset="-122"/>
                <a:ea typeface="华文楷体" panose="02010600040101010101" pitchFamily="2" charset="-122"/>
              </a:rPr>
              <a:t>)</a:t>
            </a:r>
          </a:p>
          <a:p>
            <a:pPr>
              <a:lnSpc>
                <a:spcPct val="90000"/>
              </a:lnSpc>
              <a:spcBef>
                <a:spcPts val="600"/>
              </a:spcBef>
              <a:spcAft>
                <a:spcPts val="600"/>
              </a:spcAft>
            </a:pPr>
            <a:r>
              <a:rPr lang="zh-CN" altLang="en-US" sz="2800" b="1" dirty="0">
                <a:solidFill>
                  <a:srgbClr val="000000"/>
                </a:solidFill>
                <a:latin typeface="华文楷体" panose="02010600040101010101" pitchFamily="2" charset="-122"/>
                <a:ea typeface="华文楷体" panose="02010600040101010101" pitchFamily="2" charset="-122"/>
              </a:rPr>
              <a:t>时间尺度：</a:t>
            </a:r>
            <a:r>
              <a:rPr lang="en-US" altLang="zh-CN" sz="2400" b="1" dirty="0">
                <a:solidFill>
                  <a:srgbClr val="000000"/>
                </a:solidFill>
                <a:latin typeface="华文楷体" panose="02010600040101010101" pitchFamily="2" charset="-122"/>
                <a:ea typeface="华文楷体" panose="02010600040101010101" pitchFamily="2" charset="-122"/>
              </a:rPr>
              <a:t>10</a:t>
            </a:r>
            <a:r>
              <a:rPr lang="en-US" altLang="zh-CN" sz="2400" b="1" baseline="30000" dirty="0">
                <a:solidFill>
                  <a:srgbClr val="000000"/>
                </a:solidFill>
                <a:latin typeface="华文楷体" panose="02010600040101010101" pitchFamily="2" charset="-122"/>
                <a:ea typeface="华文楷体" panose="02010600040101010101" pitchFamily="2" charset="-122"/>
              </a:rPr>
              <a:t>18 </a:t>
            </a:r>
            <a:r>
              <a:rPr lang="en-US" altLang="zh-CN" sz="2400" b="1" dirty="0">
                <a:solidFill>
                  <a:srgbClr val="000000"/>
                </a:solidFill>
                <a:latin typeface="华文楷体" panose="02010600040101010101" pitchFamily="2" charset="-122"/>
                <a:ea typeface="华文楷体" panose="02010600040101010101" pitchFamily="2" charset="-122"/>
              </a:rPr>
              <a:t>s</a:t>
            </a:r>
            <a:r>
              <a:rPr lang="zh-CN" altLang="en-US" sz="2400" b="1"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a:t>
            </a:r>
            <a:r>
              <a:rPr lang="zh-CN" altLang="en-US" sz="2400" b="1" dirty="0">
                <a:solidFill>
                  <a:srgbClr val="000000"/>
                </a:solidFill>
                <a:latin typeface="华文楷体" panose="02010600040101010101" pitchFamily="2" charset="-122"/>
                <a:ea typeface="华文楷体" panose="02010600040101010101" pitchFamily="2" charset="-122"/>
              </a:rPr>
              <a:t>宇宙年龄</a:t>
            </a:r>
            <a:r>
              <a:rPr lang="en-US" altLang="zh-CN" sz="2400" b="1" dirty="0">
                <a:solidFill>
                  <a:srgbClr val="000000"/>
                </a:solidFill>
                <a:latin typeface="华文楷体" panose="02010600040101010101" pitchFamily="2" charset="-122"/>
                <a:ea typeface="华文楷体" panose="02010600040101010101" pitchFamily="2" charset="-122"/>
              </a:rPr>
              <a:t>) - 10</a:t>
            </a:r>
            <a:r>
              <a:rPr lang="en-US" altLang="zh-CN" sz="2400" b="1" baseline="30000" dirty="0">
                <a:solidFill>
                  <a:srgbClr val="000000"/>
                </a:solidFill>
                <a:latin typeface="华文楷体" panose="02010600040101010101" pitchFamily="2" charset="-122"/>
                <a:ea typeface="华文楷体" panose="02010600040101010101" pitchFamily="2" charset="-122"/>
              </a:rPr>
              <a:t>-27</a:t>
            </a:r>
            <a:r>
              <a:rPr lang="zh-CN" altLang="en-US" sz="2400" b="1" baseline="30000"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s</a:t>
            </a:r>
            <a:r>
              <a:rPr lang="zh-CN" altLang="en-US" sz="2400" b="1"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a:t>
            </a:r>
            <a:r>
              <a:rPr lang="zh-CN" altLang="en-US" sz="2400" b="1" dirty="0">
                <a:solidFill>
                  <a:srgbClr val="000000"/>
                </a:solidFill>
                <a:latin typeface="华文楷体" panose="02010600040101010101" pitchFamily="2" charset="-122"/>
                <a:ea typeface="华文楷体" panose="02010600040101010101" pitchFamily="2" charset="-122"/>
              </a:rPr>
              <a:t>高能光子频率</a:t>
            </a:r>
            <a:r>
              <a:rPr lang="en-US" altLang="zh-CN" sz="2400" b="1" baseline="30000" dirty="0">
                <a:solidFill>
                  <a:srgbClr val="000000"/>
                </a:solidFill>
                <a:latin typeface="华文楷体" panose="02010600040101010101" pitchFamily="2" charset="-122"/>
                <a:ea typeface="华文楷体" panose="02010600040101010101" pitchFamily="2" charset="-122"/>
              </a:rPr>
              <a:t>-1</a:t>
            </a:r>
            <a:r>
              <a:rPr lang="en-US" altLang="zh-CN" sz="2400" b="1" dirty="0">
                <a:solidFill>
                  <a:srgbClr val="000000"/>
                </a:solidFill>
                <a:latin typeface="华文楷体" panose="02010600040101010101" pitchFamily="2" charset="-122"/>
                <a:ea typeface="华文楷体" panose="02010600040101010101" pitchFamily="2" charset="-122"/>
              </a:rPr>
              <a:t>)</a:t>
            </a:r>
            <a:endParaRPr lang="en-US" altLang="zh-CN" sz="2400" b="1" dirty="0">
              <a:solidFill>
                <a:srgbClr val="7F7F7F"/>
              </a:solidFill>
              <a:latin typeface="华文楷体" panose="02010600040101010101" pitchFamily="2" charset="-122"/>
              <a:ea typeface="华文楷体" panose="02010600040101010101" pitchFamily="2" charset="-122"/>
            </a:endParaRPr>
          </a:p>
          <a:p>
            <a:pPr>
              <a:lnSpc>
                <a:spcPct val="90000"/>
              </a:lnSpc>
              <a:spcBef>
                <a:spcPts val="600"/>
              </a:spcBef>
              <a:spcAft>
                <a:spcPts val="600"/>
              </a:spcAft>
            </a:pPr>
            <a:r>
              <a:rPr lang="zh-CN" altLang="en-US" sz="2800" b="1" dirty="0">
                <a:solidFill>
                  <a:srgbClr val="000000"/>
                </a:solidFill>
                <a:latin typeface="华文楷体" panose="02010600040101010101" pitchFamily="2" charset="-122"/>
                <a:ea typeface="华文楷体" panose="02010600040101010101" pitchFamily="2" charset="-122"/>
              </a:rPr>
              <a:t>速度范围：</a:t>
            </a:r>
            <a:r>
              <a:rPr lang="en-US" altLang="zh-CN" sz="2400" b="1" dirty="0">
                <a:solidFill>
                  <a:srgbClr val="000000"/>
                </a:solidFill>
                <a:latin typeface="华文楷体" panose="02010600040101010101" pitchFamily="2" charset="-122"/>
                <a:ea typeface="华文楷体" panose="02010600040101010101" pitchFamily="2" charset="-122"/>
              </a:rPr>
              <a:t>0</a:t>
            </a:r>
            <a:r>
              <a:rPr lang="zh-CN" altLang="en-US" sz="2400" b="1"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m/s</a:t>
            </a:r>
            <a:r>
              <a:rPr lang="zh-CN" altLang="en-US" sz="2400" b="1"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a:t>
            </a:r>
            <a:r>
              <a:rPr lang="zh-CN" altLang="en-US" sz="2400" b="1" dirty="0">
                <a:solidFill>
                  <a:srgbClr val="000000"/>
                </a:solidFill>
                <a:latin typeface="华文楷体" panose="02010600040101010101" pitchFamily="2" charset="-122"/>
                <a:ea typeface="华文楷体" panose="02010600040101010101" pitchFamily="2" charset="-122"/>
              </a:rPr>
              <a:t>静止</a:t>
            </a:r>
            <a:r>
              <a:rPr lang="en-US" altLang="zh-CN" sz="2400" b="1" dirty="0">
                <a:solidFill>
                  <a:srgbClr val="000000"/>
                </a:solidFill>
                <a:latin typeface="华文楷体" panose="02010600040101010101" pitchFamily="2" charset="-122"/>
                <a:ea typeface="华文楷体" panose="02010600040101010101" pitchFamily="2" charset="-122"/>
              </a:rPr>
              <a:t>) - 3×10</a:t>
            </a:r>
            <a:r>
              <a:rPr lang="en-US" altLang="zh-CN" sz="2400" b="1" baseline="30000" dirty="0">
                <a:solidFill>
                  <a:srgbClr val="000000"/>
                </a:solidFill>
                <a:latin typeface="华文楷体" panose="02010600040101010101" pitchFamily="2" charset="-122"/>
                <a:ea typeface="华文楷体" panose="02010600040101010101" pitchFamily="2" charset="-122"/>
              </a:rPr>
              <a:t>8</a:t>
            </a:r>
            <a:r>
              <a:rPr lang="zh-CN" altLang="en-US" sz="2400" b="1" baseline="30000"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m/s</a:t>
            </a:r>
            <a:r>
              <a:rPr lang="zh-CN" altLang="en-US" sz="2400" b="1"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a:t>
            </a:r>
            <a:r>
              <a:rPr lang="zh-CN" altLang="en-US" sz="2400" b="1" dirty="0">
                <a:solidFill>
                  <a:srgbClr val="000000"/>
                </a:solidFill>
                <a:latin typeface="华文楷体" panose="02010600040101010101" pitchFamily="2" charset="-122"/>
                <a:ea typeface="华文楷体" panose="02010600040101010101" pitchFamily="2" charset="-122"/>
              </a:rPr>
              <a:t>真空光速</a:t>
            </a:r>
            <a:r>
              <a:rPr lang="en-US" altLang="zh-CN" sz="2400" b="1" dirty="0">
                <a:solidFill>
                  <a:srgbClr val="000000"/>
                </a:solidFill>
                <a:latin typeface="华文楷体" panose="02010600040101010101" pitchFamily="2" charset="-122"/>
                <a:ea typeface="华文楷体" panose="02010600040101010101" pitchFamily="2" charset="-122"/>
              </a:rPr>
              <a:t>)</a:t>
            </a:r>
          </a:p>
          <a:p>
            <a:pPr>
              <a:lnSpc>
                <a:spcPct val="90000"/>
              </a:lnSpc>
              <a:spcBef>
                <a:spcPts val="600"/>
              </a:spcBef>
              <a:spcAft>
                <a:spcPts val="600"/>
              </a:spcAft>
            </a:pPr>
            <a:r>
              <a:rPr lang="zh-CN" altLang="en-US" sz="2800" b="1" dirty="0">
                <a:solidFill>
                  <a:srgbClr val="000000"/>
                </a:solidFill>
                <a:latin typeface="华文楷体" panose="02010600040101010101" pitchFamily="2" charset="-122"/>
                <a:ea typeface="华文楷体" panose="02010600040101010101" pitchFamily="2" charset="-122"/>
              </a:rPr>
              <a:t>质量范围：</a:t>
            </a:r>
            <a:r>
              <a:rPr lang="en-US" altLang="zh-CN" sz="2400" b="1" dirty="0">
                <a:solidFill>
                  <a:srgbClr val="000000"/>
                </a:solidFill>
                <a:latin typeface="华文楷体" panose="02010600040101010101" pitchFamily="2" charset="-122"/>
                <a:ea typeface="华文楷体" panose="02010600040101010101" pitchFamily="2" charset="-122"/>
              </a:rPr>
              <a:t>10</a:t>
            </a:r>
            <a:r>
              <a:rPr lang="en-US" altLang="zh-CN" sz="2400" b="1" baseline="30000" dirty="0">
                <a:solidFill>
                  <a:srgbClr val="000000"/>
                </a:solidFill>
                <a:latin typeface="华文楷体" panose="02010600040101010101" pitchFamily="2" charset="-122"/>
                <a:ea typeface="华文楷体" panose="02010600040101010101" pitchFamily="2" charset="-122"/>
              </a:rPr>
              <a:t>41</a:t>
            </a:r>
            <a:r>
              <a:rPr lang="zh-CN" altLang="en-US" sz="2400" b="1" baseline="30000"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kg (</a:t>
            </a:r>
            <a:r>
              <a:rPr lang="zh-CN" altLang="en-US" sz="2400" b="1" dirty="0">
                <a:solidFill>
                  <a:srgbClr val="000000"/>
                </a:solidFill>
                <a:latin typeface="华文楷体" panose="02010600040101010101" pitchFamily="2" charset="-122"/>
                <a:ea typeface="华文楷体" panose="02010600040101010101" pitchFamily="2" charset="-122"/>
              </a:rPr>
              <a:t>银河系质量</a:t>
            </a:r>
            <a:r>
              <a:rPr lang="en-US" altLang="zh-CN" sz="2400" b="1" dirty="0">
                <a:solidFill>
                  <a:srgbClr val="000000"/>
                </a:solidFill>
                <a:latin typeface="华文楷体" panose="02010600040101010101" pitchFamily="2" charset="-122"/>
                <a:ea typeface="华文楷体" panose="02010600040101010101" pitchFamily="2" charset="-122"/>
              </a:rPr>
              <a:t>) - 10</a:t>
            </a:r>
            <a:r>
              <a:rPr lang="en-US" altLang="zh-CN" sz="2400" b="1" baseline="30000" dirty="0">
                <a:solidFill>
                  <a:srgbClr val="000000"/>
                </a:solidFill>
                <a:latin typeface="华文楷体" panose="02010600040101010101" pitchFamily="2" charset="-122"/>
                <a:ea typeface="华文楷体" panose="02010600040101010101" pitchFamily="2" charset="-122"/>
              </a:rPr>
              <a:t>-36</a:t>
            </a:r>
            <a:r>
              <a:rPr lang="zh-CN" altLang="en-US" sz="2400" b="1" baseline="30000" dirty="0">
                <a:solidFill>
                  <a:srgbClr val="000000"/>
                </a:solidFill>
                <a:latin typeface="华文楷体" panose="02010600040101010101" pitchFamily="2" charset="-122"/>
                <a:ea typeface="华文楷体" panose="02010600040101010101" pitchFamily="2" charset="-122"/>
              </a:rPr>
              <a:t> </a:t>
            </a:r>
            <a:r>
              <a:rPr lang="en-US" altLang="zh-CN" sz="2400" b="1" dirty="0">
                <a:solidFill>
                  <a:srgbClr val="000000"/>
                </a:solidFill>
                <a:latin typeface="华文楷体" panose="02010600040101010101" pitchFamily="2" charset="-122"/>
                <a:ea typeface="华文楷体" panose="02010600040101010101" pitchFamily="2" charset="-122"/>
              </a:rPr>
              <a:t>kg (</a:t>
            </a:r>
            <a:r>
              <a:rPr lang="zh-CN" altLang="en-US" sz="2400" b="1" dirty="0">
                <a:solidFill>
                  <a:srgbClr val="000000"/>
                </a:solidFill>
                <a:latin typeface="华文楷体" panose="02010600040101010101" pitchFamily="2" charset="-122"/>
                <a:ea typeface="华文楷体" panose="02010600040101010101" pitchFamily="2" charset="-122"/>
              </a:rPr>
              <a:t>中微子质量上限</a:t>
            </a:r>
            <a:r>
              <a:rPr lang="en-US" altLang="zh-CN" sz="2400" b="1" dirty="0">
                <a:solidFill>
                  <a:srgbClr val="000000"/>
                </a:solidFill>
                <a:latin typeface="华文楷体" panose="02010600040101010101" pitchFamily="2" charset="-122"/>
                <a:ea typeface="华文楷体" panose="02010600040101010101" pitchFamily="2" charset="-122"/>
              </a:rPr>
              <a:t>)</a:t>
            </a:r>
          </a:p>
        </p:txBody>
      </p:sp>
      <p:sp>
        <p:nvSpPr>
          <p:cNvPr id="9" name="矩形 8"/>
          <p:cNvSpPr/>
          <p:nvPr/>
        </p:nvSpPr>
        <p:spPr>
          <a:xfrm>
            <a:off x="628650" y="3884934"/>
            <a:ext cx="8006392" cy="1615827"/>
          </a:xfrm>
          <a:prstGeom prst="rect">
            <a:avLst/>
          </a:prstGeom>
        </p:spPr>
        <p:txBody>
          <a:bodyPr wrap="square">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不同尺度和速度范围下，物理学规律也不同：</a:t>
            </a:r>
            <a:endParaRPr lang="en-US" altLang="zh-CN" sz="2800" b="1" dirty="0">
              <a:solidFill>
                <a:srgbClr val="9900CC"/>
              </a:solidFill>
              <a:latin typeface="华文楷体" panose="02010600040101010101" pitchFamily="2" charset="-122"/>
              <a:ea typeface="华文楷体" panose="02010600040101010101" pitchFamily="2" charset="-122"/>
            </a:endParaRPr>
          </a:p>
          <a:p>
            <a:pPr>
              <a:spcBef>
                <a:spcPts val="1800"/>
              </a:spcBef>
            </a:pPr>
            <a:r>
              <a:rPr lang="zh-CN" altLang="en-US" sz="2800" b="1" dirty="0">
                <a:solidFill>
                  <a:srgbClr val="000000"/>
                </a:solidFill>
                <a:latin typeface="华文楷体" panose="02010600040101010101" pitchFamily="2" charset="-122"/>
                <a:ea typeface="华文楷体" panose="02010600040101010101" pitchFamily="2" charset="-122"/>
              </a:rPr>
              <a:t>宏观低速的经典力学、宏观高速的相对论力学、微观低速的量子力学、微观高速的量子场论等</a:t>
            </a:r>
            <a:endParaRPr lang="zh-CN" altLang="en-US" sz="2800" b="1" dirty="0">
              <a:solidFill>
                <a:srgbClr val="9900CC"/>
              </a:solidFill>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48996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13</a:t>
            </a:fld>
            <a:endParaRPr lang="zh-CN" altLang="en-US"/>
          </a:p>
        </p:txBody>
      </p:sp>
      <p:sp>
        <p:nvSpPr>
          <p:cNvPr id="2" name="文本框 1"/>
          <p:cNvSpPr txBox="1"/>
          <p:nvPr/>
        </p:nvSpPr>
        <p:spPr>
          <a:xfrm>
            <a:off x="464235" y="396815"/>
            <a:ext cx="4288353"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三、物理学的研究方法</a:t>
            </a:r>
          </a:p>
        </p:txBody>
      </p:sp>
      <p:grpSp>
        <p:nvGrpSpPr>
          <p:cNvPr id="40" name="组合 39"/>
          <p:cNvGrpSpPr/>
          <p:nvPr/>
        </p:nvGrpSpPr>
        <p:grpSpPr>
          <a:xfrm>
            <a:off x="902906" y="1578153"/>
            <a:ext cx="2797834" cy="4064000"/>
            <a:chOff x="902906" y="1578153"/>
            <a:chExt cx="2797834" cy="4064000"/>
          </a:xfrm>
        </p:grpSpPr>
        <p:graphicFrame>
          <p:nvGraphicFramePr>
            <p:cNvPr id="3" name="图示 2"/>
            <p:cNvGraphicFramePr/>
            <p:nvPr>
              <p:extLst>
                <p:ext uri="{D42A27DB-BD31-4B8C-83A1-F6EECF244321}">
                  <p14:modId xmlns:p14="http://schemas.microsoft.com/office/powerpoint/2010/main" val="3092563945"/>
                </p:ext>
              </p:extLst>
            </p:nvPr>
          </p:nvGraphicFramePr>
          <p:xfrm>
            <a:off x="902906" y="1578153"/>
            <a:ext cx="2797834"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9" name="手杖形箭头 38"/>
            <p:cNvSpPr/>
            <p:nvPr/>
          </p:nvSpPr>
          <p:spPr>
            <a:xfrm rot="16200000">
              <a:off x="730677" y="4561356"/>
              <a:ext cx="1082898" cy="603849"/>
            </a:xfrm>
            <a:prstGeom prst="uturnArrow">
              <a:avLst>
                <a:gd name="adj1" fmla="val 25000"/>
                <a:gd name="adj2" fmla="val 25000"/>
                <a:gd name="adj3" fmla="val 19286"/>
                <a:gd name="adj4" fmla="val 43750"/>
                <a:gd name="adj5" fmla="val 100000"/>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42" name="矩形 41"/>
          <p:cNvSpPr/>
          <p:nvPr/>
        </p:nvSpPr>
        <p:spPr>
          <a:xfrm>
            <a:off x="3821510" y="1432310"/>
            <a:ext cx="4572000" cy="954107"/>
          </a:xfrm>
          <a:prstGeom prst="rect">
            <a:avLst/>
          </a:prstGeom>
        </p:spPr>
        <p:txBody>
          <a:bodyPr>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物理学是一门理论和实验高度结合的精确科学。</a:t>
            </a:r>
            <a:endParaRPr lang="zh-CN" altLang="en-US" sz="2800" dirty="0">
              <a:solidFill>
                <a:srgbClr val="0000FF"/>
              </a:solidFill>
              <a:latin typeface="华文楷体" panose="02010600040101010101" pitchFamily="2" charset="-122"/>
              <a:ea typeface="华文楷体" panose="02010600040101010101" pitchFamily="2" charset="-122"/>
            </a:endParaRPr>
          </a:p>
        </p:txBody>
      </p:sp>
      <p:sp>
        <p:nvSpPr>
          <p:cNvPr id="43" name="文本框 42"/>
          <p:cNvSpPr txBox="1"/>
          <p:nvPr/>
        </p:nvSpPr>
        <p:spPr>
          <a:xfrm>
            <a:off x="3821510" y="2884140"/>
            <a:ext cx="3416320"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最常用的研究方法：</a:t>
            </a:r>
          </a:p>
        </p:txBody>
      </p:sp>
      <p:sp>
        <p:nvSpPr>
          <p:cNvPr id="44" name="文本框 43"/>
          <p:cNvSpPr txBox="1"/>
          <p:nvPr/>
        </p:nvSpPr>
        <p:spPr>
          <a:xfrm>
            <a:off x="4284461" y="3586554"/>
            <a:ext cx="4350581" cy="954107"/>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归纳法，从实验结果或原有理论推出结论。</a:t>
            </a:r>
          </a:p>
        </p:txBody>
      </p:sp>
      <p:sp>
        <p:nvSpPr>
          <p:cNvPr id="45" name="文本框 44"/>
          <p:cNvSpPr txBox="1"/>
          <p:nvPr/>
        </p:nvSpPr>
        <p:spPr>
          <a:xfrm>
            <a:off x="4282659" y="4786691"/>
            <a:ext cx="4350581" cy="954107"/>
          </a:xfrm>
          <a:prstGeom prst="rect">
            <a:avLst/>
          </a:prstGeom>
          <a:noFill/>
        </p:spPr>
        <p:txBody>
          <a:bodyPr wrap="squar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演绎法，从原有理论推出新的理论。</a:t>
            </a:r>
          </a:p>
        </p:txBody>
      </p:sp>
    </p:spTree>
    <p:extLst>
      <p:ext uri="{BB962C8B-B14F-4D97-AF65-F5344CB8AC3E}">
        <p14:creationId xmlns:p14="http://schemas.microsoft.com/office/powerpoint/2010/main" val="90896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up)">
                                      <p:cBhvr>
                                        <p:cTn id="7" dur="500"/>
                                        <p:tgtEl>
                                          <p:spTgt spid="4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wipe(up)">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animEffect transition="in" filter="wipe(left)">
                                      <p:cBhvr>
                                        <p:cTn id="17" dur="500"/>
                                        <p:tgtEl>
                                          <p:spTgt spid="4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4"/>
                                        </p:tgtEl>
                                        <p:attrNameLst>
                                          <p:attrName>style.visibility</p:attrName>
                                        </p:attrNameLst>
                                      </p:cBhvr>
                                      <p:to>
                                        <p:strVal val="visible"/>
                                      </p:to>
                                    </p:set>
                                    <p:animEffect transition="in" filter="wipe(up)">
                                      <p:cBhvr>
                                        <p:cTn id="22" dur="500"/>
                                        <p:tgtEl>
                                          <p:spTgt spid="4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wipe(up)">
                                      <p:cBhvr>
                                        <p:cTn id="27"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3" grpId="0"/>
      <p:bldP spid="44" grpId="0"/>
      <p:bldP spid="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14</a:t>
            </a:fld>
            <a:endParaRPr lang="zh-CN" altLang="en-US"/>
          </a:p>
        </p:txBody>
      </p:sp>
      <p:sp>
        <p:nvSpPr>
          <p:cNvPr id="4" name="内容占位符 10"/>
          <p:cNvSpPr txBox="1">
            <a:spLocks/>
          </p:cNvSpPr>
          <p:nvPr/>
        </p:nvSpPr>
        <p:spPr>
          <a:xfrm>
            <a:off x="986886" y="791728"/>
            <a:ext cx="5871114" cy="5005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1200"/>
              </a:spcBef>
              <a:buNone/>
            </a:pPr>
            <a:r>
              <a:rPr lang="zh-CN" altLang="en-US" b="1" dirty="0">
                <a:latin typeface="华文楷体" panose="02010600040101010101" pitchFamily="2" charset="-122"/>
                <a:ea typeface="华文楷体" panose="02010600040101010101" pitchFamily="2" charset="-122"/>
              </a:rPr>
              <a:t>    </a:t>
            </a:r>
            <a:r>
              <a:rPr lang="zh-CN" altLang="en-US" b="1" dirty="0">
                <a:solidFill>
                  <a:srgbClr val="0000FF"/>
                </a:solidFill>
                <a:latin typeface="华文楷体" panose="02010600040101010101" pitchFamily="2" charset="-122"/>
                <a:ea typeface="华文楷体" panose="02010600040101010101" pitchFamily="2" charset="-122"/>
              </a:rPr>
              <a:t>物理学的特色方法</a:t>
            </a:r>
            <a:endParaRPr lang="en-US" altLang="zh-CN" b="1" dirty="0">
              <a:solidFill>
                <a:srgbClr val="0000FF"/>
              </a:solidFill>
              <a:latin typeface="华文楷体" panose="02010600040101010101" pitchFamily="2" charset="-122"/>
              <a:ea typeface="华文楷体" panose="02010600040101010101" pitchFamily="2" charset="-122"/>
            </a:endParaRP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对称性分析</a:t>
            </a: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守恒量的利用</a:t>
            </a: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简化模型的选取</a:t>
            </a: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概念和方法的类比</a:t>
            </a: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定性和半定量分析</a:t>
            </a: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量纲分析</a:t>
            </a:r>
          </a:p>
          <a:p>
            <a:pPr lvl="1">
              <a:lnSpc>
                <a:spcPct val="100000"/>
              </a:lnSpc>
              <a:spcBef>
                <a:spcPts val="1200"/>
              </a:spcBef>
            </a:pPr>
            <a:r>
              <a:rPr lang="zh-CN" altLang="en-US" sz="2800" b="1" dirty="0">
                <a:latin typeface="华文楷体" panose="02010600040101010101" pitchFamily="2" charset="-122"/>
                <a:ea typeface="华文楷体" panose="02010600040101010101" pitchFamily="2" charset="-122"/>
              </a:rPr>
              <a:t>能量分析     </a:t>
            </a:r>
            <a:r>
              <a:rPr lang="en-US" altLang="zh-CN" sz="2800" b="1" dirty="0">
                <a:latin typeface="华文楷体" panose="02010600040101010101" pitchFamily="2" charset="-122"/>
                <a:ea typeface="华文楷体" panose="02010600040101010101" pitchFamily="2" charset="-122"/>
              </a:rPr>
              <a:t>……</a:t>
            </a:r>
            <a:endParaRPr lang="zh-CN" altLang="en-US" sz="28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637556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15</a:t>
            </a:fld>
            <a:endParaRPr lang="zh-CN" altLang="en-US"/>
          </a:p>
        </p:txBody>
      </p:sp>
      <p:sp>
        <p:nvSpPr>
          <p:cNvPr id="4" name="文本框 3"/>
          <p:cNvSpPr txBox="1"/>
          <p:nvPr/>
        </p:nvSpPr>
        <p:spPr>
          <a:xfrm>
            <a:off x="464235" y="396815"/>
            <a:ext cx="3467616"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四、物理学与技术</a:t>
            </a:r>
          </a:p>
        </p:txBody>
      </p:sp>
      <p:sp>
        <p:nvSpPr>
          <p:cNvPr id="5" name="矩形 4"/>
          <p:cNvSpPr/>
          <p:nvPr/>
        </p:nvSpPr>
        <p:spPr>
          <a:xfrm>
            <a:off x="628649" y="1224323"/>
            <a:ext cx="8084029" cy="1815882"/>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“物理学是我们认识世界的基础，是其他科学和绝大部分技术发展的直接的或不可缺少的基础，物理学曾经是、现在是、将来也是全球技术和经济发展的主要驱动力。”第三次世界物理学会大会决议。</a:t>
            </a:r>
          </a:p>
        </p:txBody>
      </p:sp>
      <p:sp>
        <p:nvSpPr>
          <p:cNvPr id="6" name="矩形 5"/>
          <p:cNvSpPr/>
          <p:nvPr/>
        </p:nvSpPr>
        <p:spPr>
          <a:xfrm>
            <a:off x="628649" y="3282938"/>
            <a:ext cx="8117457" cy="2677656"/>
          </a:xfrm>
          <a:prstGeom prst="rect">
            <a:avLst/>
          </a:prstGeom>
        </p:spPr>
        <p:txBody>
          <a:bodyPr wrap="square">
            <a:spAutoFit/>
          </a:bodyPr>
          <a:lstStyle/>
          <a:p>
            <a:r>
              <a:rPr lang="zh-CN" altLang="en-US" sz="2800" b="1" dirty="0">
                <a:latin typeface="华文楷体" panose="02010600040101010101" pitchFamily="2" charset="-122"/>
                <a:ea typeface="华文楷体" panose="02010600040101010101" pitchFamily="2" charset="-122"/>
              </a:rPr>
              <a:t>历史上物理与技术的关系大致有两种模式：</a:t>
            </a:r>
          </a:p>
          <a:p>
            <a:r>
              <a:rPr lang="zh-CN" altLang="en-US" sz="2800" b="1" dirty="0">
                <a:latin typeface="华文楷体" panose="02010600040101010101" pitchFamily="2" charset="-122"/>
                <a:ea typeface="华文楷体" panose="02010600040101010101" pitchFamily="2" charset="-122"/>
              </a:rPr>
              <a:t>技术－物理－技术</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以第一次工业革命为标志</a:t>
            </a:r>
            <a:r>
              <a:rPr lang="en-US" altLang="zh-CN" sz="2800" b="1" dirty="0">
                <a:latin typeface="华文楷体" panose="02010600040101010101" pitchFamily="2" charset="-122"/>
                <a:ea typeface="华文楷体" panose="02010600040101010101" pitchFamily="2" charset="-122"/>
              </a:rPr>
              <a:t>)</a:t>
            </a:r>
          </a:p>
          <a:p>
            <a:r>
              <a:rPr lang="zh-CN" altLang="en-US" sz="2800" b="1" dirty="0">
                <a:latin typeface="华文楷体" panose="02010600040101010101" pitchFamily="2" charset="-122"/>
                <a:ea typeface="华文楷体" panose="02010600040101010101" pitchFamily="2" charset="-122"/>
              </a:rPr>
              <a:t>物理－技术－物理</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以电气化进程为标志</a:t>
            </a:r>
            <a:r>
              <a:rPr lang="en-US" altLang="zh-CN" sz="2800" b="1" dirty="0">
                <a:latin typeface="华文楷体" panose="02010600040101010101" pitchFamily="2" charset="-122"/>
                <a:ea typeface="华文楷体" panose="02010600040101010101" pitchFamily="2" charset="-122"/>
              </a:rPr>
              <a:t>)</a:t>
            </a:r>
          </a:p>
          <a:p>
            <a:endParaRPr lang="en-US" altLang="zh-CN" sz="2800" b="1" dirty="0">
              <a:latin typeface="华文楷体" panose="02010600040101010101" pitchFamily="2" charset="-122"/>
              <a:ea typeface="华文楷体" panose="02010600040101010101" pitchFamily="2" charset="-122"/>
            </a:endParaRPr>
          </a:p>
          <a:p>
            <a:r>
              <a:rPr lang="en-US" altLang="zh-CN" sz="2800" b="1" dirty="0">
                <a:latin typeface="华文楷体" panose="02010600040101010101" pitchFamily="2" charset="-122"/>
                <a:ea typeface="华文楷体" panose="02010600040101010101" pitchFamily="2" charset="-122"/>
              </a:rPr>
              <a:t>20</a:t>
            </a:r>
            <a:r>
              <a:rPr lang="zh-CN" altLang="en-US" sz="2800" b="1" dirty="0">
                <a:latin typeface="华文楷体" panose="02010600040101010101" pitchFamily="2" charset="-122"/>
                <a:ea typeface="华文楷体" panose="02010600040101010101" pitchFamily="2" charset="-122"/>
              </a:rPr>
              <a:t>世纪两种模式并存、交叉，但几乎所有重大新技术的创立，都是以物理学的发展为先导的。</a:t>
            </a:r>
          </a:p>
        </p:txBody>
      </p:sp>
    </p:spTree>
    <p:extLst>
      <p:ext uri="{BB962C8B-B14F-4D97-AF65-F5344CB8AC3E}">
        <p14:creationId xmlns:p14="http://schemas.microsoft.com/office/powerpoint/2010/main" val="406781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16</a:t>
            </a:fld>
            <a:endParaRPr lang="zh-CN" altLang="en-US"/>
          </a:p>
        </p:txBody>
      </p:sp>
      <p:sp>
        <p:nvSpPr>
          <p:cNvPr id="37" name="Text Box 43"/>
          <p:cNvSpPr txBox="1">
            <a:spLocks noChangeArrowheads="1"/>
          </p:cNvSpPr>
          <p:nvPr/>
        </p:nvSpPr>
        <p:spPr bwMode="auto">
          <a:xfrm>
            <a:off x="723900" y="1047750"/>
            <a:ext cx="2503488" cy="896938"/>
          </a:xfrm>
          <a:prstGeom prst="rect">
            <a:avLst/>
          </a:prstGeom>
          <a:solidFill>
            <a:srgbClr val="FFFFFF"/>
          </a:solidFill>
          <a:ln w="28575">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爱因斯坦受激辐</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射理论（</a:t>
            </a:r>
            <a:r>
              <a:rPr kumimoji="1" lang="en-US" altLang="zh-CN" sz="2400" b="1" dirty="0">
                <a:solidFill>
                  <a:srgbClr val="0000FF"/>
                </a:solidFill>
                <a:latin typeface="华文楷体" panose="02010600040101010101" pitchFamily="2" charset="-122"/>
                <a:ea typeface="华文楷体" panose="02010600040101010101" pitchFamily="2" charset="-122"/>
              </a:rPr>
              <a:t>1917</a:t>
            </a:r>
            <a:r>
              <a:rPr kumimoji="1" lang="zh-CN" altLang="en-US" sz="2400" b="1" dirty="0">
                <a:solidFill>
                  <a:srgbClr val="0000FF"/>
                </a:solidFill>
                <a:latin typeface="华文楷体" panose="02010600040101010101" pitchFamily="2" charset="-122"/>
                <a:ea typeface="华文楷体" panose="02010600040101010101" pitchFamily="2" charset="-122"/>
              </a:rPr>
              <a:t>）</a:t>
            </a:r>
          </a:p>
        </p:txBody>
      </p:sp>
      <p:sp>
        <p:nvSpPr>
          <p:cNvPr id="38" name="Text Box 45"/>
          <p:cNvSpPr txBox="1">
            <a:spLocks noChangeArrowheads="1"/>
          </p:cNvSpPr>
          <p:nvPr/>
        </p:nvSpPr>
        <p:spPr bwMode="auto">
          <a:xfrm>
            <a:off x="1143000" y="1962150"/>
            <a:ext cx="1822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b="1" dirty="0">
                <a:solidFill>
                  <a:srgbClr val="FF0000"/>
                </a:solidFill>
                <a:latin typeface="楷体_GB2312" pitchFamily="49" charset="-122"/>
                <a:ea typeface="楷体_GB2312" pitchFamily="49" charset="-122"/>
              </a:rPr>
              <a:t>（物理）</a:t>
            </a:r>
          </a:p>
        </p:txBody>
      </p:sp>
      <p:sp>
        <p:nvSpPr>
          <p:cNvPr id="39" name="AutoShape 48"/>
          <p:cNvSpPr>
            <a:spLocks noChangeArrowheads="1"/>
          </p:cNvSpPr>
          <p:nvPr/>
        </p:nvSpPr>
        <p:spPr bwMode="auto">
          <a:xfrm>
            <a:off x="3352800" y="1276350"/>
            <a:ext cx="381000" cy="381000"/>
          </a:xfrm>
          <a:prstGeom prst="rightArrow">
            <a:avLst>
              <a:gd name="adj1" fmla="val 50000"/>
              <a:gd name="adj2" fmla="val 25000"/>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762000" eaLnBrk="0" hangingPunct="0">
              <a:defRPr kumimoji="1" sz="2400">
                <a:solidFill>
                  <a:schemeClr val="tx1"/>
                </a:solidFill>
                <a:latin typeface="Times New Roman" panose="02020603050405020304" pitchFamily="18" charset="0"/>
                <a:ea typeface="宋体" panose="02010600030101010101" pitchFamily="2" charset="-122"/>
              </a:defRPr>
            </a:lvl1pPr>
            <a:lvl2pPr marL="571500" defTabSz="762000" eaLnBrk="0" hangingPunct="0">
              <a:defRPr kumimoji="1" sz="2400">
                <a:solidFill>
                  <a:schemeClr val="tx1"/>
                </a:solidFill>
                <a:latin typeface="Times New Roman" panose="02020603050405020304" pitchFamily="18" charset="0"/>
                <a:ea typeface="宋体" panose="02010600030101010101" pitchFamily="2" charset="-122"/>
              </a:defRPr>
            </a:lvl2pPr>
            <a:lvl3pPr marL="1143000" defTabSz="762000" eaLnBrk="0" hangingPunct="0">
              <a:defRPr kumimoji="1" sz="2400">
                <a:solidFill>
                  <a:schemeClr val="tx1"/>
                </a:solidFill>
                <a:latin typeface="Times New Roman" panose="02020603050405020304" pitchFamily="18" charset="0"/>
                <a:ea typeface="宋体" panose="02010600030101010101" pitchFamily="2" charset="-122"/>
              </a:defRPr>
            </a:lvl3pPr>
            <a:lvl4pPr marL="1714500" defTabSz="762000" eaLnBrk="0" hangingPunct="0">
              <a:defRPr kumimoji="1" sz="2400">
                <a:solidFill>
                  <a:schemeClr val="tx1"/>
                </a:solidFill>
                <a:latin typeface="Times New Roman" panose="02020603050405020304" pitchFamily="18" charset="0"/>
                <a:ea typeface="宋体" panose="02010600030101010101" pitchFamily="2" charset="-122"/>
              </a:defRPr>
            </a:lvl4pPr>
            <a:lvl5pPr marL="2286000" defTabSz="762000" eaLnBrk="0" hangingPunct="0">
              <a:defRPr kumimoji="1" sz="2400">
                <a:solidFill>
                  <a:schemeClr val="tx1"/>
                </a:solidFill>
                <a:latin typeface="Times New Roman" panose="02020603050405020304" pitchFamily="18" charset="0"/>
                <a:ea typeface="宋体" panose="02010600030101010101" pitchFamily="2" charset="-122"/>
              </a:defRPr>
            </a:lvl5pPr>
            <a:lvl6pPr marL="2743200" defTabSz="7620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6pPr>
            <a:lvl7pPr marL="3200400" defTabSz="7620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7pPr>
            <a:lvl8pPr marL="3657600" defTabSz="7620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8pPr>
            <a:lvl9pPr marL="4114800" defTabSz="762000" eaLnBrk="0" fontAlgn="base" hangingPunct="0">
              <a:spcBef>
                <a:spcPct val="0"/>
              </a:spcBef>
              <a:spcAft>
                <a:spcPct val="0"/>
              </a:spcAft>
              <a:defRPr kumimoji="1" sz="2400">
                <a:solidFill>
                  <a:schemeClr val="tx1"/>
                </a:solidFill>
                <a:latin typeface="Times New Roman" panose="02020603050405020304" pitchFamily="18" charset="0"/>
                <a:ea typeface="宋体" panose="02010600030101010101" pitchFamily="2" charset="-122"/>
              </a:defRPr>
            </a:lvl9pPr>
          </a:lstStyle>
          <a:p>
            <a:pPr algn="ctr"/>
            <a:endParaRPr lang="zh-CN" altLang="zh-CN" sz="2800" b="1">
              <a:solidFill>
                <a:schemeClr val="accent1"/>
              </a:solidFill>
              <a:latin typeface="楷体_GB2312" pitchFamily="49" charset="-122"/>
              <a:ea typeface="楷体_GB2312" pitchFamily="49" charset="-122"/>
            </a:endParaRPr>
          </a:p>
        </p:txBody>
      </p:sp>
      <p:sp>
        <p:nvSpPr>
          <p:cNvPr id="40" name="Text Box 49"/>
          <p:cNvSpPr txBox="1">
            <a:spLocks noChangeArrowheads="1"/>
          </p:cNvSpPr>
          <p:nvPr/>
        </p:nvSpPr>
        <p:spPr bwMode="auto">
          <a:xfrm>
            <a:off x="3810000" y="1047750"/>
            <a:ext cx="2133600" cy="896938"/>
          </a:xfrm>
          <a:prstGeom prst="rect">
            <a:avLst/>
          </a:prstGeom>
          <a:solidFill>
            <a:srgbClr val="FFFFFF"/>
          </a:solidFill>
          <a:ln w="28575">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第一台激光器</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诞生（</a:t>
            </a:r>
            <a:r>
              <a:rPr kumimoji="1" lang="en-US" altLang="zh-CN" sz="2400" b="1" dirty="0">
                <a:solidFill>
                  <a:srgbClr val="0000FF"/>
                </a:solidFill>
                <a:latin typeface="华文楷体" panose="02010600040101010101" pitchFamily="2" charset="-122"/>
                <a:ea typeface="华文楷体" panose="02010600040101010101" pitchFamily="2" charset="-122"/>
              </a:rPr>
              <a:t>1960</a:t>
            </a:r>
            <a:r>
              <a:rPr kumimoji="1" lang="zh-CN" altLang="en-US" sz="2400" b="1" dirty="0">
                <a:solidFill>
                  <a:srgbClr val="0000FF"/>
                </a:solidFill>
                <a:latin typeface="华文楷体" panose="02010600040101010101" pitchFamily="2" charset="-122"/>
                <a:ea typeface="华文楷体" panose="02010600040101010101" pitchFamily="2" charset="-122"/>
              </a:rPr>
              <a:t>）</a:t>
            </a:r>
            <a:endParaRPr kumimoji="1" lang="zh-CN" altLang="en-US" sz="2400" dirty="0">
              <a:solidFill>
                <a:srgbClr val="0000FF"/>
              </a:solidFill>
              <a:latin typeface="华文楷体" panose="02010600040101010101" pitchFamily="2" charset="-122"/>
              <a:ea typeface="华文楷体" panose="02010600040101010101" pitchFamily="2" charset="-122"/>
            </a:endParaRPr>
          </a:p>
        </p:txBody>
      </p:sp>
      <p:sp>
        <p:nvSpPr>
          <p:cNvPr id="41" name="Text Box 50"/>
          <p:cNvSpPr txBox="1">
            <a:spLocks noChangeArrowheads="1"/>
          </p:cNvSpPr>
          <p:nvPr/>
        </p:nvSpPr>
        <p:spPr bwMode="auto">
          <a:xfrm>
            <a:off x="4114800" y="1962150"/>
            <a:ext cx="18462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b="1" dirty="0">
                <a:latin typeface="楷体_GB2312" pitchFamily="49" charset="-122"/>
                <a:ea typeface="楷体_GB2312" pitchFamily="49" charset="-122"/>
              </a:rPr>
              <a:t>（技术）</a:t>
            </a:r>
          </a:p>
        </p:txBody>
      </p:sp>
      <p:sp>
        <p:nvSpPr>
          <p:cNvPr id="42" name="AutoShape 53"/>
          <p:cNvSpPr>
            <a:spLocks noChangeArrowheads="1"/>
          </p:cNvSpPr>
          <p:nvPr/>
        </p:nvSpPr>
        <p:spPr bwMode="auto">
          <a:xfrm>
            <a:off x="6096000" y="1276350"/>
            <a:ext cx="381000" cy="381000"/>
          </a:xfrm>
          <a:prstGeom prst="rightArrow">
            <a:avLst>
              <a:gd name="adj1" fmla="val 50000"/>
              <a:gd name="adj2" fmla="val 25000"/>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3" name="Text Box 54"/>
          <p:cNvSpPr txBox="1">
            <a:spLocks noChangeArrowheads="1"/>
          </p:cNvSpPr>
          <p:nvPr/>
        </p:nvSpPr>
        <p:spPr bwMode="auto">
          <a:xfrm>
            <a:off x="6629401" y="1167606"/>
            <a:ext cx="1677838" cy="523220"/>
          </a:xfrm>
          <a:prstGeom prst="rect">
            <a:avLst/>
          </a:prstGeom>
          <a:solidFill>
            <a:srgbClr val="FFFF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现代光学</a:t>
            </a:r>
          </a:p>
        </p:txBody>
      </p:sp>
      <p:sp>
        <p:nvSpPr>
          <p:cNvPr id="44" name="Text Box 55"/>
          <p:cNvSpPr txBox="1">
            <a:spLocks noChangeArrowheads="1"/>
          </p:cNvSpPr>
          <p:nvPr/>
        </p:nvSpPr>
        <p:spPr bwMode="auto">
          <a:xfrm>
            <a:off x="6710362" y="1944688"/>
            <a:ext cx="1552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b="1" dirty="0">
                <a:solidFill>
                  <a:srgbClr val="FF0000"/>
                </a:solidFill>
                <a:latin typeface="楷体_GB2312" pitchFamily="49" charset="-122"/>
                <a:ea typeface="楷体_GB2312" pitchFamily="49" charset="-122"/>
              </a:rPr>
              <a:t>（物理）</a:t>
            </a:r>
          </a:p>
        </p:txBody>
      </p:sp>
      <p:sp>
        <p:nvSpPr>
          <p:cNvPr id="45" name="矩形 44"/>
          <p:cNvSpPr/>
          <p:nvPr/>
        </p:nvSpPr>
        <p:spPr>
          <a:xfrm>
            <a:off x="653810" y="2907285"/>
            <a:ext cx="7531579" cy="830997"/>
          </a:xfrm>
          <a:prstGeom prst="rect">
            <a:avLst/>
          </a:prstGeom>
        </p:spPr>
        <p:txBody>
          <a:bodyPr wrap="square">
            <a:spAutoFit/>
          </a:bodyPr>
          <a:lstStyle/>
          <a:p>
            <a:r>
              <a:rPr lang="zh-CN" altLang="en-US" sz="2400" b="1" dirty="0">
                <a:latin typeface="华文楷体" panose="02010600040101010101" pitchFamily="2" charset="-122"/>
                <a:ea typeface="华文楷体" panose="02010600040101010101" pitchFamily="2" charset="-122"/>
              </a:rPr>
              <a:t>被誉为第三次工业革命的信息技术的发生、发展，其硬件部分几乎都以物理学成果为基础：</a:t>
            </a:r>
          </a:p>
        </p:txBody>
      </p:sp>
      <p:sp>
        <p:nvSpPr>
          <p:cNvPr id="46" name="Text Box 57"/>
          <p:cNvSpPr txBox="1">
            <a:spLocks noChangeArrowheads="1"/>
          </p:cNvSpPr>
          <p:nvPr/>
        </p:nvSpPr>
        <p:spPr bwMode="auto">
          <a:xfrm>
            <a:off x="644525" y="3979977"/>
            <a:ext cx="2582863" cy="1738313"/>
          </a:xfrm>
          <a:prstGeom prst="rect">
            <a:avLst/>
          </a:prstGeom>
          <a:solidFill>
            <a:srgbClr val="FFFFFF"/>
          </a:solidFill>
          <a:ln w="28575">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量子力学</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费米</a:t>
            </a:r>
            <a:r>
              <a:rPr kumimoji="1" lang="en-US" altLang="zh-CN" sz="2400" b="1" dirty="0">
                <a:solidFill>
                  <a:srgbClr val="0000FF"/>
                </a:solidFill>
                <a:latin typeface="华文楷体" panose="02010600040101010101" pitchFamily="2" charset="-122"/>
                <a:ea typeface="华文楷体" panose="02010600040101010101" pitchFamily="2" charset="-122"/>
              </a:rPr>
              <a:t>-</a:t>
            </a:r>
            <a:r>
              <a:rPr kumimoji="1" lang="zh-CN" altLang="en-US" sz="2400" b="1" dirty="0">
                <a:solidFill>
                  <a:srgbClr val="0000FF"/>
                </a:solidFill>
                <a:latin typeface="华文楷体" panose="02010600040101010101" pitchFamily="2" charset="-122"/>
                <a:ea typeface="华文楷体" panose="02010600040101010101" pitchFamily="2" charset="-122"/>
              </a:rPr>
              <a:t>狄拉克统计</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固体能带理论</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a:t>
            </a:r>
            <a:r>
              <a:rPr kumimoji="1" lang="en-US" altLang="zh-CN" sz="2400" b="1" dirty="0">
                <a:solidFill>
                  <a:srgbClr val="0000FF"/>
                </a:solidFill>
                <a:latin typeface="华文楷体" panose="02010600040101010101" pitchFamily="2" charset="-122"/>
                <a:ea typeface="华文楷体" panose="02010600040101010101" pitchFamily="2" charset="-122"/>
              </a:rPr>
              <a:t>20</a:t>
            </a:r>
            <a:r>
              <a:rPr kumimoji="1" lang="zh-CN" altLang="en-US" sz="2400" b="1" dirty="0">
                <a:solidFill>
                  <a:srgbClr val="0000FF"/>
                </a:solidFill>
                <a:latin typeface="华文楷体" panose="02010600040101010101" pitchFamily="2" charset="-122"/>
                <a:ea typeface="华文楷体" panose="02010600040101010101" pitchFamily="2" charset="-122"/>
              </a:rPr>
              <a:t>世纪</a:t>
            </a:r>
            <a:r>
              <a:rPr kumimoji="1" lang="en-US" altLang="zh-CN" sz="2400" b="1" dirty="0">
                <a:solidFill>
                  <a:srgbClr val="0000FF"/>
                </a:solidFill>
                <a:latin typeface="华文楷体" panose="02010600040101010101" pitchFamily="2" charset="-122"/>
                <a:ea typeface="华文楷体" panose="02010600040101010101" pitchFamily="2" charset="-122"/>
              </a:rPr>
              <a:t>20</a:t>
            </a:r>
            <a:r>
              <a:rPr kumimoji="1" lang="zh-CN" altLang="en-US" sz="2400" b="1" dirty="0">
                <a:solidFill>
                  <a:srgbClr val="0000FF"/>
                </a:solidFill>
                <a:latin typeface="华文楷体" panose="02010600040101010101" pitchFamily="2" charset="-122"/>
                <a:ea typeface="华文楷体" panose="02010600040101010101" pitchFamily="2" charset="-122"/>
              </a:rPr>
              <a:t>年代）</a:t>
            </a:r>
          </a:p>
        </p:txBody>
      </p:sp>
      <p:sp>
        <p:nvSpPr>
          <p:cNvPr id="47" name="Text Box 58"/>
          <p:cNvSpPr txBox="1">
            <a:spLocks noChangeArrowheads="1"/>
          </p:cNvSpPr>
          <p:nvPr/>
        </p:nvSpPr>
        <p:spPr bwMode="auto">
          <a:xfrm>
            <a:off x="1143000" y="5722730"/>
            <a:ext cx="1944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b="1" dirty="0">
                <a:solidFill>
                  <a:srgbClr val="FF0000"/>
                </a:solidFill>
                <a:latin typeface="楷体_GB2312" pitchFamily="49" charset="-122"/>
                <a:ea typeface="楷体_GB2312" pitchFamily="49" charset="-122"/>
              </a:rPr>
              <a:t>（物理）</a:t>
            </a:r>
          </a:p>
        </p:txBody>
      </p:sp>
      <p:sp>
        <p:nvSpPr>
          <p:cNvPr id="48" name="AutoShape 61"/>
          <p:cNvSpPr>
            <a:spLocks noChangeArrowheads="1"/>
          </p:cNvSpPr>
          <p:nvPr/>
        </p:nvSpPr>
        <p:spPr bwMode="auto">
          <a:xfrm>
            <a:off x="3363973" y="4648786"/>
            <a:ext cx="381000" cy="381000"/>
          </a:xfrm>
          <a:prstGeom prst="rightArrow">
            <a:avLst>
              <a:gd name="adj1" fmla="val 50000"/>
              <a:gd name="adj2" fmla="val 25000"/>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49" name="Text Box 62"/>
          <p:cNvSpPr txBox="1">
            <a:spLocks noChangeArrowheads="1"/>
          </p:cNvSpPr>
          <p:nvPr/>
        </p:nvSpPr>
        <p:spPr bwMode="auto">
          <a:xfrm>
            <a:off x="3834995" y="3990722"/>
            <a:ext cx="2429220" cy="1738313"/>
          </a:xfrm>
          <a:prstGeom prst="rect">
            <a:avLst/>
          </a:prstGeom>
          <a:solidFill>
            <a:srgbClr val="FFFFFF"/>
          </a:solidFill>
          <a:ln w="28575">
            <a:solidFill>
              <a:srgbClr val="99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晶体管诞生</a:t>
            </a:r>
            <a:r>
              <a:rPr kumimoji="1" lang="en-US" altLang="zh-CN" sz="2400" b="1" dirty="0">
                <a:solidFill>
                  <a:srgbClr val="0000FF"/>
                </a:solidFill>
                <a:latin typeface="华文楷体" panose="02010600040101010101" pitchFamily="2" charset="-122"/>
                <a:ea typeface="华文楷体" panose="02010600040101010101" pitchFamily="2" charset="-122"/>
              </a:rPr>
              <a:t>(1947)</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集成电路</a:t>
            </a:r>
            <a:r>
              <a:rPr kumimoji="1" lang="en-US" altLang="zh-CN" sz="2400" b="1" dirty="0">
                <a:solidFill>
                  <a:srgbClr val="0000FF"/>
                </a:solidFill>
                <a:latin typeface="华文楷体" panose="02010600040101010101" pitchFamily="2" charset="-122"/>
                <a:ea typeface="华文楷体" panose="02010600040101010101" pitchFamily="2" charset="-122"/>
              </a:rPr>
              <a:t>(1962)</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大规模集成电路</a:t>
            </a:r>
          </a:p>
          <a:p>
            <a:pPr>
              <a:spcBef>
                <a:spcPct val="15000"/>
              </a:spcBef>
            </a:pPr>
            <a:r>
              <a:rPr kumimoji="1" lang="zh-CN" altLang="en-US" sz="2400" b="1" dirty="0">
                <a:solidFill>
                  <a:srgbClr val="0000FF"/>
                </a:solidFill>
                <a:latin typeface="华文楷体" panose="02010600040101010101" pitchFamily="2" charset="-122"/>
                <a:ea typeface="华文楷体" panose="02010600040101010101" pitchFamily="2" charset="-122"/>
              </a:rPr>
              <a:t>微纳加工技术</a:t>
            </a:r>
          </a:p>
        </p:txBody>
      </p:sp>
      <p:sp>
        <p:nvSpPr>
          <p:cNvPr id="50" name="Text Box 63"/>
          <p:cNvSpPr txBox="1">
            <a:spLocks noChangeArrowheads="1"/>
          </p:cNvSpPr>
          <p:nvPr/>
        </p:nvSpPr>
        <p:spPr bwMode="auto">
          <a:xfrm>
            <a:off x="4419600" y="5722730"/>
            <a:ext cx="16875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b="1" dirty="0">
                <a:latin typeface="楷体_GB2312" pitchFamily="49" charset="-122"/>
                <a:ea typeface="楷体_GB2312" pitchFamily="49" charset="-122"/>
              </a:rPr>
              <a:t>（技术）</a:t>
            </a:r>
          </a:p>
        </p:txBody>
      </p:sp>
      <p:sp>
        <p:nvSpPr>
          <p:cNvPr id="51" name="AutoShape 66"/>
          <p:cNvSpPr>
            <a:spLocks noChangeArrowheads="1"/>
          </p:cNvSpPr>
          <p:nvPr/>
        </p:nvSpPr>
        <p:spPr bwMode="auto">
          <a:xfrm>
            <a:off x="6398823" y="4666316"/>
            <a:ext cx="381000" cy="381000"/>
          </a:xfrm>
          <a:prstGeom prst="rightArrow">
            <a:avLst>
              <a:gd name="adj1" fmla="val 50000"/>
              <a:gd name="adj2" fmla="val 25000"/>
            </a:avLst>
          </a:prstGeom>
          <a:solidFill>
            <a:srgbClr val="00CC00"/>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52" name="Text Box 67"/>
          <p:cNvSpPr txBox="1">
            <a:spLocks noChangeArrowheads="1"/>
          </p:cNvSpPr>
          <p:nvPr/>
        </p:nvSpPr>
        <p:spPr bwMode="auto">
          <a:xfrm>
            <a:off x="7015792" y="4362232"/>
            <a:ext cx="1499558" cy="954107"/>
          </a:xfrm>
          <a:prstGeom prst="rect">
            <a:avLst/>
          </a:prstGeom>
          <a:solidFill>
            <a:srgbClr val="FFFFCC"/>
          </a:solidFill>
          <a:ln w="28575">
            <a:solidFill>
              <a:srgbClr val="FF33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kumimoji="1" lang="zh-CN" altLang="en-US" sz="2800" b="1" dirty="0">
                <a:solidFill>
                  <a:srgbClr val="FF3300"/>
                </a:solidFill>
                <a:latin typeface="华文楷体" panose="02010600040101010101" pitchFamily="2" charset="-122"/>
                <a:ea typeface="华文楷体" panose="02010600040101010101" pitchFamily="2" charset="-122"/>
              </a:rPr>
              <a:t>微结构物理</a:t>
            </a:r>
          </a:p>
        </p:txBody>
      </p:sp>
      <p:sp>
        <p:nvSpPr>
          <p:cNvPr id="53" name="Text Box 68"/>
          <p:cNvSpPr txBox="1">
            <a:spLocks noChangeArrowheads="1"/>
          </p:cNvSpPr>
          <p:nvPr/>
        </p:nvSpPr>
        <p:spPr bwMode="auto">
          <a:xfrm>
            <a:off x="7054371" y="5730130"/>
            <a:ext cx="142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kumimoji="1" lang="zh-CN" altLang="en-US" sz="2400" b="1" dirty="0">
                <a:solidFill>
                  <a:srgbClr val="FF0000"/>
                </a:solidFill>
                <a:latin typeface="楷体_GB2312" pitchFamily="49" charset="-122"/>
                <a:ea typeface="楷体_GB2312" pitchFamily="49" charset="-122"/>
              </a:rPr>
              <a:t>（物理）</a:t>
            </a:r>
          </a:p>
        </p:txBody>
      </p:sp>
    </p:spTree>
    <p:extLst>
      <p:ext uri="{BB962C8B-B14F-4D97-AF65-F5344CB8AC3E}">
        <p14:creationId xmlns:p14="http://schemas.microsoft.com/office/powerpoint/2010/main" val="4125814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up)">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animEffect transition="in" filter="wipe(left)">
                                      <p:cBhvr>
                                        <p:cTn id="16" dur="500"/>
                                        <p:tgtEl>
                                          <p:spTgt spid="3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wipe(up)">
                                      <p:cBhvr>
                                        <p:cTn id="21" dur="500"/>
                                        <p:tgtEl>
                                          <p:spTgt spid="40"/>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4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42"/>
                                        </p:tgtEl>
                                        <p:attrNameLst>
                                          <p:attrName>style.visibility</p:attrName>
                                        </p:attrNameLst>
                                      </p:cBhvr>
                                      <p:to>
                                        <p:strVal val="visible"/>
                                      </p:to>
                                    </p:set>
                                    <p:animEffect transition="in" filter="wipe(left)">
                                      <p:cBhvr>
                                        <p:cTn id="30" dur="500"/>
                                        <p:tgtEl>
                                          <p:spTgt spid="4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43"/>
                                        </p:tgtEl>
                                        <p:attrNameLst>
                                          <p:attrName>style.visibility</p:attrName>
                                        </p:attrNameLst>
                                      </p:cBhvr>
                                      <p:to>
                                        <p:strVal val="visible"/>
                                      </p:to>
                                    </p:set>
                                    <p:animEffect transition="in" filter="wipe(left)">
                                      <p:cBhvr>
                                        <p:cTn id="35" dur="500"/>
                                        <p:tgtEl>
                                          <p:spTgt spid="43"/>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44"/>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5"/>
                                        </p:tgtEl>
                                        <p:attrNameLst>
                                          <p:attrName>style.visibility</p:attrName>
                                        </p:attrNameLst>
                                      </p:cBhvr>
                                      <p:to>
                                        <p:strVal val="visible"/>
                                      </p:to>
                                    </p:set>
                                    <p:animEffect transition="in" filter="wipe(left)">
                                      <p:cBhvr>
                                        <p:cTn id="44" dur="500"/>
                                        <p:tgtEl>
                                          <p:spTgt spid="4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wipe(up)">
                                      <p:cBhvr>
                                        <p:cTn id="49" dur="500"/>
                                        <p:tgtEl>
                                          <p:spTgt spid="46"/>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47"/>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8" fill="hold" grpId="0" nodeType="click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left)">
                                      <p:cBhvr>
                                        <p:cTn id="58" dur="500"/>
                                        <p:tgtEl>
                                          <p:spTgt spid="48"/>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up)">
                                      <p:cBhvr>
                                        <p:cTn id="63" dur="500"/>
                                        <p:tgtEl>
                                          <p:spTgt spid="49"/>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50"/>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wipe(left)">
                                      <p:cBhvr>
                                        <p:cTn id="72" dur="500"/>
                                        <p:tgtEl>
                                          <p:spTgt spid="51"/>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wipe(up)">
                                      <p:cBhvr>
                                        <p:cTn id="77" dur="500"/>
                                        <p:tgtEl>
                                          <p:spTgt spid="52"/>
                                        </p:tgtEl>
                                      </p:cBhvr>
                                    </p:animEffec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p:bldP spid="39" grpId="0" animBg="1"/>
      <p:bldP spid="40" grpId="0" animBg="1"/>
      <p:bldP spid="41" grpId="0"/>
      <p:bldP spid="42" grpId="0" animBg="1"/>
      <p:bldP spid="43" grpId="0" animBg="1"/>
      <p:bldP spid="44" grpId="0"/>
      <p:bldP spid="45" grpId="0"/>
      <p:bldP spid="46" grpId="0" animBg="1"/>
      <p:bldP spid="47" grpId="0"/>
      <p:bldP spid="48" grpId="0" animBg="1"/>
      <p:bldP spid="49" grpId="0" animBg="1"/>
      <p:bldP spid="50" grpId="0"/>
      <p:bldP spid="51" grpId="0" animBg="1"/>
      <p:bldP spid="52" grpId="0" animBg="1"/>
      <p:bldP spid="5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§0.3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为什么学习物理</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17</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5" name="文本框 4"/>
          <p:cNvSpPr txBox="1"/>
          <p:nvPr/>
        </p:nvSpPr>
        <p:spPr>
          <a:xfrm>
            <a:off x="1382261" y="1612042"/>
            <a:ext cx="4294765" cy="2862322"/>
          </a:xfrm>
          <a:prstGeom prst="rect">
            <a:avLst/>
          </a:prstGeom>
          <a:noFill/>
        </p:spPr>
        <p:txBody>
          <a:bodyPr wrap="none" rtlCol="0">
            <a:spAutoFit/>
          </a:bodyPr>
          <a:lstStyle/>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掌握基本的物理知识</a:t>
            </a:r>
            <a:endParaRPr lang="en-US" altLang="zh-CN" sz="2800" b="1" dirty="0">
              <a:latin typeface="华文楷体" panose="02010600040101010101" pitchFamily="2" charset="-122"/>
              <a:ea typeface="华文楷体" panose="02010600040101010101" pitchFamily="2" charset="-122"/>
            </a:endParaRPr>
          </a:p>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培养基本的科学素养</a:t>
            </a:r>
            <a:endParaRPr lang="en-US" altLang="zh-CN" sz="2800" b="1" dirty="0">
              <a:latin typeface="华文楷体" panose="02010600040101010101" pitchFamily="2" charset="-122"/>
              <a:ea typeface="华文楷体" panose="02010600040101010101" pitchFamily="2" charset="-122"/>
            </a:endParaRPr>
          </a:p>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学会物理的思想和方法</a:t>
            </a:r>
            <a:endParaRPr lang="en-US" altLang="zh-CN" sz="2800" b="1" dirty="0">
              <a:latin typeface="华文楷体" panose="02010600040101010101" pitchFamily="2" charset="-122"/>
              <a:ea typeface="华文楷体" panose="02010600040101010101" pitchFamily="2" charset="-122"/>
            </a:endParaRPr>
          </a:p>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科学的数理逻辑训练</a:t>
            </a:r>
            <a:endParaRPr lang="en-US" altLang="zh-CN" sz="2800" b="1" dirty="0">
              <a:latin typeface="华文楷体" panose="02010600040101010101" pitchFamily="2" charset="-122"/>
              <a:ea typeface="华文楷体" panose="02010600040101010101" pitchFamily="2" charset="-122"/>
            </a:endParaRPr>
          </a:p>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培养探索与创新精神</a:t>
            </a:r>
            <a:endParaRPr lang="en-US" altLang="zh-CN" sz="2800" b="1" dirty="0">
              <a:latin typeface="华文楷体" panose="02010600040101010101" pitchFamily="2" charset="-122"/>
              <a:ea typeface="华文楷体" panose="02010600040101010101" pitchFamily="2" charset="-122"/>
            </a:endParaRPr>
          </a:p>
        </p:txBody>
      </p:sp>
      <p:sp>
        <p:nvSpPr>
          <p:cNvPr id="2" name="文本框 1"/>
          <p:cNvSpPr txBox="1"/>
          <p:nvPr/>
        </p:nvSpPr>
        <p:spPr>
          <a:xfrm>
            <a:off x="1382261" y="4871012"/>
            <a:ext cx="6647974"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提高全民科学素质，是国家发展的需要。</a:t>
            </a:r>
          </a:p>
        </p:txBody>
      </p:sp>
      <p:sp>
        <p:nvSpPr>
          <p:cNvPr id="8" name="矩形 7"/>
          <p:cNvSpPr/>
          <p:nvPr/>
        </p:nvSpPr>
        <p:spPr>
          <a:xfrm>
            <a:off x="448573" y="5540398"/>
            <a:ext cx="8515350" cy="523220"/>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以科学的世界观思考问题，以科学的方法论解决问题。</a:t>
            </a:r>
          </a:p>
        </p:txBody>
      </p:sp>
    </p:spTree>
    <p:extLst>
      <p:ext uri="{BB962C8B-B14F-4D97-AF65-F5344CB8AC3E}">
        <p14:creationId xmlns:p14="http://schemas.microsoft.com/office/powerpoint/2010/main" val="2327512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§0.4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大学物理与中学物理</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18</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11" name="Text Box 2"/>
          <p:cNvSpPr txBox="1">
            <a:spLocks noChangeArrowheads="1"/>
          </p:cNvSpPr>
          <p:nvPr/>
        </p:nvSpPr>
        <p:spPr bwMode="auto">
          <a:xfrm>
            <a:off x="382079" y="1523073"/>
            <a:ext cx="8563514"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eaLnBrk="0" hangingPunct="0">
              <a:defRPr kumimoji="1" sz="2400">
                <a:solidFill>
                  <a:schemeClr val="tx1"/>
                </a:solidFill>
                <a:latin typeface="Times New Roman" pitchFamily="18" charset="0"/>
                <a:ea typeface="宋体" pitchFamily="2" charset="-122"/>
              </a:defRPr>
            </a:lvl1pPr>
            <a:lvl2pPr marL="571500" defTabSz="762000" eaLnBrk="0" hangingPunct="0">
              <a:defRPr kumimoji="1" sz="2400">
                <a:solidFill>
                  <a:schemeClr val="tx1"/>
                </a:solidFill>
                <a:latin typeface="Times New Roman" pitchFamily="18" charset="0"/>
                <a:ea typeface="宋体" pitchFamily="2" charset="-122"/>
              </a:defRPr>
            </a:lvl2pPr>
            <a:lvl3pPr marL="1143000" defTabSz="762000" eaLnBrk="0" hangingPunct="0">
              <a:defRPr kumimoji="1" sz="2400">
                <a:solidFill>
                  <a:schemeClr val="tx1"/>
                </a:solidFill>
                <a:latin typeface="Times New Roman" pitchFamily="18" charset="0"/>
                <a:ea typeface="宋体" pitchFamily="2" charset="-122"/>
              </a:defRPr>
            </a:lvl3pPr>
            <a:lvl4pPr marL="1714500" defTabSz="762000" eaLnBrk="0" hangingPunct="0">
              <a:defRPr kumimoji="1" sz="2400">
                <a:solidFill>
                  <a:schemeClr val="tx1"/>
                </a:solidFill>
                <a:latin typeface="Times New Roman" pitchFamily="18" charset="0"/>
                <a:ea typeface="宋体" pitchFamily="2" charset="-122"/>
              </a:defRPr>
            </a:lvl4pPr>
            <a:lvl5pPr marL="2286000" defTabSz="762000" eaLnBrk="0" hangingPunct="0">
              <a:defRPr kumimoji="1" sz="2400">
                <a:solidFill>
                  <a:schemeClr val="tx1"/>
                </a:solidFill>
                <a:latin typeface="Times New Roman" pitchFamily="18" charset="0"/>
                <a:ea typeface="宋体" pitchFamily="2" charset="-122"/>
              </a:defRPr>
            </a:lvl5pPr>
            <a:lvl6pPr marL="27432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32004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6576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41148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a:spcBef>
                <a:spcPct val="50000"/>
              </a:spcBef>
            </a:pPr>
            <a:r>
              <a:rPr lang="zh-CN" altLang="en-US" sz="2800" b="1" dirty="0">
                <a:solidFill>
                  <a:srgbClr val="0000FF"/>
                </a:solidFill>
                <a:latin typeface="华文楷体" panose="02010600040101010101" pitchFamily="2" charset="-122"/>
                <a:ea typeface="华文楷体" panose="02010600040101010101" pitchFamily="2" charset="-122"/>
              </a:rPr>
              <a:t>大学物理的深度</a:t>
            </a:r>
            <a:r>
              <a:rPr lang="zh-CN" altLang="en-US" sz="2800" b="1" dirty="0">
                <a:latin typeface="华文楷体" panose="02010600040101010101" pitchFamily="2" charset="-122"/>
                <a:ea typeface="华文楷体" panose="02010600040101010101" pitchFamily="2" charset="-122"/>
              </a:rPr>
              <a:t>：</a:t>
            </a:r>
            <a:endParaRPr lang="en-US" altLang="zh-CN" sz="2800" b="1" dirty="0">
              <a:latin typeface="华文楷体" panose="02010600040101010101" pitchFamily="2" charset="-122"/>
              <a:ea typeface="华文楷体" panose="02010600040101010101" pitchFamily="2" charset="-122"/>
            </a:endParaRPr>
          </a:p>
          <a:p>
            <a:pPr>
              <a:spcBef>
                <a:spcPct val="50000"/>
              </a:spcBef>
            </a:pPr>
            <a:r>
              <a:rPr lang="zh-CN" altLang="en-US" sz="2800" b="1" dirty="0">
                <a:latin typeface="华文楷体" panose="02010600040101010101" pitchFamily="2" charset="-122"/>
                <a:ea typeface="华文楷体" panose="02010600040101010101" pitchFamily="2" charset="-122"/>
              </a:rPr>
              <a:t>用更准确、更普适的方式引入概念和理论，</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用更准确、更普适的数学形式描述和求解物理问题。</a:t>
            </a:r>
          </a:p>
        </p:txBody>
      </p:sp>
      <p:sp>
        <p:nvSpPr>
          <p:cNvPr id="13" name="Text Box 2"/>
          <p:cNvSpPr txBox="1">
            <a:spLocks noChangeArrowheads="1"/>
          </p:cNvSpPr>
          <p:nvPr/>
        </p:nvSpPr>
        <p:spPr bwMode="auto">
          <a:xfrm>
            <a:off x="382079" y="3377307"/>
            <a:ext cx="8563514" cy="246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eaLnBrk="0" hangingPunct="0">
              <a:defRPr kumimoji="1" sz="2400">
                <a:solidFill>
                  <a:schemeClr val="tx1"/>
                </a:solidFill>
                <a:latin typeface="Times New Roman" pitchFamily="18" charset="0"/>
                <a:ea typeface="宋体" pitchFamily="2" charset="-122"/>
              </a:defRPr>
            </a:lvl1pPr>
            <a:lvl2pPr marL="571500" defTabSz="762000" eaLnBrk="0" hangingPunct="0">
              <a:defRPr kumimoji="1" sz="2400">
                <a:solidFill>
                  <a:schemeClr val="tx1"/>
                </a:solidFill>
                <a:latin typeface="Times New Roman" pitchFamily="18" charset="0"/>
                <a:ea typeface="宋体" pitchFamily="2" charset="-122"/>
              </a:defRPr>
            </a:lvl2pPr>
            <a:lvl3pPr marL="1143000" defTabSz="762000" eaLnBrk="0" hangingPunct="0">
              <a:defRPr kumimoji="1" sz="2400">
                <a:solidFill>
                  <a:schemeClr val="tx1"/>
                </a:solidFill>
                <a:latin typeface="Times New Roman" pitchFamily="18" charset="0"/>
                <a:ea typeface="宋体" pitchFamily="2" charset="-122"/>
              </a:defRPr>
            </a:lvl3pPr>
            <a:lvl4pPr marL="1714500" defTabSz="762000" eaLnBrk="0" hangingPunct="0">
              <a:defRPr kumimoji="1" sz="2400">
                <a:solidFill>
                  <a:schemeClr val="tx1"/>
                </a:solidFill>
                <a:latin typeface="Times New Roman" pitchFamily="18" charset="0"/>
                <a:ea typeface="宋体" pitchFamily="2" charset="-122"/>
              </a:defRPr>
            </a:lvl4pPr>
            <a:lvl5pPr marL="2286000" defTabSz="762000" eaLnBrk="0" hangingPunct="0">
              <a:defRPr kumimoji="1" sz="2400">
                <a:solidFill>
                  <a:schemeClr val="tx1"/>
                </a:solidFill>
                <a:latin typeface="Times New Roman" pitchFamily="18" charset="0"/>
                <a:ea typeface="宋体" pitchFamily="2" charset="-122"/>
              </a:defRPr>
            </a:lvl5pPr>
            <a:lvl6pPr marL="27432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32004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6576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41148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a:spcBef>
                <a:spcPct val="50000"/>
              </a:spcBef>
            </a:pPr>
            <a:r>
              <a:rPr lang="zh-CN" altLang="en-US" sz="2800" b="1" dirty="0">
                <a:solidFill>
                  <a:srgbClr val="0000FF"/>
                </a:solidFill>
                <a:latin typeface="华文楷体" panose="02010600040101010101" pitchFamily="2" charset="-122"/>
                <a:ea typeface="华文楷体" panose="02010600040101010101" pitchFamily="2" charset="-122"/>
              </a:rPr>
              <a:t>最大区别在于数学形式：</a:t>
            </a:r>
            <a:endParaRPr lang="en-US" altLang="zh-CN" sz="2800" b="1" dirty="0">
              <a:solidFill>
                <a:srgbClr val="0000FF"/>
              </a:solidFill>
              <a:latin typeface="华文楷体" panose="02010600040101010101" pitchFamily="2" charset="-122"/>
              <a:ea typeface="华文楷体" panose="02010600040101010101" pitchFamily="2" charset="-122"/>
            </a:endParaRPr>
          </a:p>
          <a:p>
            <a:pPr marL="514350" indent="-514350">
              <a:spcBef>
                <a:spcPct val="50000"/>
              </a:spcBef>
              <a:buFont typeface="+mj-lt"/>
              <a:buAutoNum type="arabicPeriod"/>
            </a:pPr>
            <a:r>
              <a:rPr lang="zh-CN" altLang="en-US" sz="2800" b="1" dirty="0">
                <a:latin typeface="华文楷体" panose="02010600040101010101" pitchFamily="2" charset="-122"/>
                <a:ea typeface="华文楷体" panose="02010600040101010101" pitchFamily="2" charset="-122"/>
              </a:rPr>
              <a:t>矢量的运用</a:t>
            </a:r>
            <a:endParaRPr lang="en-US" altLang="zh-CN" sz="2800" b="1" dirty="0">
              <a:latin typeface="华文楷体" panose="02010600040101010101" pitchFamily="2" charset="-122"/>
              <a:ea typeface="华文楷体" panose="02010600040101010101" pitchFamily="2" charset="-122"/>
            </a:endParaRPr>
          </a:p>
          <a:p>
            <a:pPr marL="514350" indent="-514350">
              <a:spcBef>
                <a:spcPct val="50000"/>
              </a:spcBef>
              <a:buFont typeface="+mj-lt"/>
              <a:buAutoNum type="arabicPeriod"/>
            </a:pPr>
            <a:r>
              <a:rPr lang="zh-CN" altLang="en-US" sz="2800" b="1" dirty="0">
                <a:latin typeface="华文楷体" panose="02010600040101010101" pitchFamily="2" charset="-122"/>
                <a:ea typeface="华文楷体" panose="02010600040101010101" pitchFamily="2" charset="-122"/>
              </a:rPr>
              <a:t>坐标系的扩展</a:t>
            </a:r>
            <a:endParaRPr lang="en-US" altLang="zh-CN" sz="2800" b="1" dirty="0">
              <a:latin typeface="华文楷体" panose="02010600040101010101" pitchFamily="2" charset="-122"/>
              <a:ea typeface="华文楷体" panose="02010600040101010101" pitchFamily="2" charset="-122"/>
            </a:endParaRPr>
          </a:p>
          <a:p>
            <a:pPr marL="514350" indent="-514350">
              <a:spcBef>
                <a:spcPct val="50000"/>
              </a:spcBef>
              <a:buFont typeface="+mj-lt"/>
              <a:buAutoNum type="arabicPeriod"/>
            </a:pPr>
            <a:r>
              <a:rPr lang="zh-CN" altLang="en-US" sz="2800" b="1" dirty="0">
                <a:solidFill>
                  <a:srgbClr val="9900CC"/>
                </a:solidFill>
                <a:latin typeface="华文楷体" panose="02010600040101010101" pitchFamily="2" charset="-122"/>
                <a:ea typeface="华文楷体" panose="02010600040101010101" pitchFamily="2" charset="-122"/>
              </a:rPr>
              <a:t>微积分</a:t>
            </a:r>
            <a:r>
              <a:rPr lang="zh-CN" altLang="en-US" sz="2800" b="1" dirty="0">
                <a:latin typeface="华文楷体" panose="02010600040101010101" pitchFamily="2" charset="-122"/>
                <a:ea typeface="华文楷体" panose="02010600040101010101" pitchFamily="2" charset="-122"/>
              </a:rPr>
              <a:t>的运用</a:t>
            </a:r>
            <a:endParaRPr lang="en-US" altLang="zh-CN" sz="2800" b="1" dirty="0">
              <a:latin typeface="华文楷体" panose="02010600040101010101" pitchFamily="2" charset="-122"/>
              <a:ea typeface="华文楷体" panose="02010600040101010101" pitchFamily="2" charset="-122"/>
            </a:endParaRPr>
          </a:p>
        </p:txBody>
      </p:sp>
      <p:sp>
        <p:nvSpPr>
          <p:cNvPr id="3" name="圆角矩形标注 2"/>
          <p:cNvSpPr/>
          <p:nvPr/>
        </p:nvSpPr>
        <p:spPr>
          <a:xfrm>
            <a:off x="4376019" y="4608413"/>
            <a:ext cx="4353644" cy="1267513"/>
          </a:xfrm>
          <a:prstGeom prst="wedgeRoundRectCallout">
            <a:avLst>
              <a:gd name="adj1" fmla="val -102125"/>
              <a:gd name="adj2" fmla="val 19291"/>
              <a:gd name="adj3" fmla="val 16667"/>
            </a:avLst>
          </a:prstGeom>
          <a:no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800" b="1" dirty="0">
                <a:solidFill>
                  <a:srgbClr val="9900CC"/>
                </a:solidFill>
                <a:latin typeface="华文楷体" panose="02010600040101010101" pitchFamily="2" charset="-122"/>
                <a:ea typeface="华文楷体" panose="02010600040101010101" pitchFamily="2" charset="-122"/>
              </a:rPr>
              <a:t>微分：微元、质点的思想</a:t>
            </a:r>
            <a:endParaRPr lang="en-US" altLang="zh-CN" sz="2800" b="1" dirty="0">
              <a:solidFill>
                <a:srgbClr val="9900CC"/>
              </a:solidFill>
              <a:latin typeface="华文楷体" panose="02010600040101010101" pitchFamily="2" charset="-122"/>
              <a:ea typeface="华文楷体" panose="02010600040101010101" pitchFamily="2" charset="-122"/>
            </a:endParaRPr>
          </a:p>
          <a:p>
            <a:r>
              <a:rPr lang="zh-CN" altLang="en-US" sz="2800" b="1" dirty="0">
                <a:solidFill>
                  <a:srgbClr val="9900CC"/>
                </a:solidFill>
                <a:latin typeface="华文楷体" panose="02010600040101010101" pitchFamily="2" charset="-122"/>
                <a:ea typeface="华文楷体" panose="02010600040101010101" pitchFamily="2" charset="-122"/>
              </a:rPr>
              <a:t>积分：叠加原理的体现</a:t>
            </a:r>
          </a:p>
        </p:txBody>
      </p:sp>
    </p:spTree>
    <p:extLst>
      <p:ext uri="{BB962C8B-B14F-4D97-AF65-F5344CB8AC3E}">
        <p14:creationId xmlns:p14="http://schemas.microsoft.com/office/powerpoint/2010/main" val="2062937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up)">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utoUpdateAnimBg="0"/>
      <p:bldP spid="13" grpId="0" autoUpdateAnimBg="0"/>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§0.5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如何学习大学物理</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19</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5" name="文本框 4"/>
          <p:cNvSpPr txBox="1"/>
          <p:nvPr/>
        </p:nvSpPr>
        <p:spPr>
          <a:xfrm>
            <a:off x="1147315" y="1339593"/>
            <a:ext cx="4038285" cy="5016758"/>
          </a:xfrm>
          <a:prstGeom prst="rect">
            <a:avLst/>
          </a:prstGeom>
          <a:noFill/>
        </p:spPr>
        <p:txBody>
          <a:bodyPr wrap="none" rtlCol="0">
            <a:spAutoFit/>
          </a:bodyPr>
          <a:lstStyle/>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要有正确的目的</a:t>
            </a:r>
            <a:endParaRPr lang="en-US" altLang="zh-CN" sz="2800" b="1" dirty="0">
              <a:latin typeface="华文楷体" panose="02010600040101010101" pitchFamily="2" charset="-122"/>
              <a:ea typeface="华文楷体" panose="02010600040101010101" pitchFamily="2" charset="-122"/>
            </a:endParaRPr>
          </a:p>
          <a:p>
            <a:pPr marL="971550" lvl="1" indent="-514350">
              <a:spcBef>
                <a:spcPts val="1200"/>
              </a:spcBef>
              <a:buFont typeface="Arial" panose="020B0604020202020204" pitchFamily="34" charset="0"/>
              <a:buChar char="•"/>
            </a:pPr>
            <a:r>
              <a:rPr lang="zh-CN" altLang="en-US" sz="2400" b="1" dirty="0">
                <a:latin typeface="华文楷体" panose="02010600040101010101" pitchFamily="2" charset="-122"/>
                <a:ea typeface="华文楷体" panose="02010600040101010101" pitchFamily="2" charset="-122"/>
              </a:rPr>
              <a:t>对世界有客观认识</a:t>
            </a:r>
            <a:endParaRPr lang="en-US" altLang="zh-CN" sz="2400" b="1" dirty="0">
              <a:latin typeface="华文楷体" panose="02010600040101010101" pitchFamily="2" charset="-122"/>
              <a:ea typeface="华文楷体" panose="02010600040101010101" pitchFamily="2" charset="-122"/>
            </a:endParaRPr>
          </a:p>
          <a:p>
            <a:pPr marL="971550" lvl="1" indent="-514350">
              <a:spcBef>
                <a:spcPts val="1200"/>
              </a:spcBef>
              <a:buFont typeface="Arial" panose="020B0604020202020204" pitchFamily="34" charset="0"/>
              <a:buChar char="•"/>
            </a:pPr>
            <a:r>
              <a:rPr lang="zh-CN" altLang="en-US" sz="2400" b="1" dirty="0">
                <a:latin typeface="华文楷体" panose="02010600040101010101" pitchFamily="2" charset="-122"/>
                <a:ea typeface="华文楷体" panose="02010600040101010101" pitchFamily="2" charset="-122"/>
              </a:rPr>
              <a:t>培养探索精神</a:t>
            </a:r>
            <a:endParaRPr lang="en-US" altLang="zh-CN" sz="2400" b="1" dirty="0">
              <a:latin typeface="华文楷体" panose="02010600040101010101" pitchFamily="2" charset="-122"/>
              <a:ea typeface="华文楷体" panose="02010600040101010101" pitchFamily="2" charset="-122"/>
            </a:endParaRPr>
          </a:p>
          <a:p>
            <a:pPr marL="971550" lvl="1" indent="-514350">
              <a:spcBef>
                <a:spcPts val="1200"/>
              </a:spcBef>
              <a:buFont typeface="Arial" panose="020B0604020202020204" pitchFamily="34" charset="0"/>
              <a:buChar char="•"/>
            </a:pPr>
            <a:r>
              <a:rPr lang="zh-CN" altLang="en-US" sz="2400" b="1" dirty="0">
                <a:latin typeface="华文楷体" panose="02010600040101010101" pitchFamily="2" charset="-122"/>
                <a:ea typeface="华文楷体" panose="02010600040101010101" pitchFamily="2" charset="-122"/>
              </a:rPr>
              <a:t>分析演绎的数学能力</a:t>
            </a:r>
            <a:endParaRPr lang="en-US" altLang="zh-CN" sz="2400" b="1" dirty="0">
              <a:latin typeface="华文楷体" panose="02010600040101010101" pitchFamily="2" charset="-122"/>
              <a:ea typeface="华文楷体" panose="02010600040101010101" pitchFamily="2" charset="-122"/>
            </a:endParaRPr>
          </a:p>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学习方法和学风</a:t>
            </a:r>
            <a:endParaRPr lang="en-US" altLang="zh-CN" sz="2800" b="1" dirty="0">
              <a:latin typeface="华文楷体" panose="02010600040101010101" pitchFamily="2" charset="-122"/>
              <a:ea typeface="华文楷体" panose="02010600040101010101" pitchFamily="2" charset="-122"/>
            </a:endParaRPr>
          </a:p>
          <a:p>
            <a:pPr marL="971550" lvl="1" indent="-514350">
              <a:spcBef>
                <a:spcPts val="1200"/>
              </a:spcBef>
              <a:buFont typeface="Arial" panose="020B0604020202020204" pitchFamily="34" charset="0"/>
              <a:buChar char="•"/>
            </a:pPr>
            <a:r>
              <a:rPr lang="zh-CN" altLang="en-US" sz="2400" b="1" dirty="0">
                <a:latin typeface="华文楷体" panose="02010600040101010101" pitchFamily="2" charset="-122"/>
                <a:ea typeface="华文楷体" panose="02010600040101010101" pitchFamily="2" charset="-122"/>
              </a:rPr>
              <a:t>认真听讲做作业</a:t>
            </a:r>
          </a:p>
          <a:p>
            <a:pPr marL="971550" lvl="1" indent="-514350">
              <a:spcBef>
                <a:spcPts val="1200"/>
              </a:spcBef>
              <a:buFont typeface="Arial" panose="020B0604020202020204" pitchFamily="34" charset="0"/>
              <a:buChar char="•"/>
            </a:pPr>
            <a:r>
              <a:rPr lang="zh-CN" altLang="en-US" sz="2400" b="1" dirty="0">
                <a:latin typeface="华文楷体" panose="02010600040101010101" pitchFamily="2" charset="-122"/>
                <a:ea typeface="华文楷体" panose="02010600040101010101" pitchFamily="2" charset="-122"/>
              </a:rPr>
              <a:t>预习复习</a:t>
            </a:r>
            <a:endParaRPr lang="en-US" altLang="zh-CN" sz="2400" b="1" dirty="0">
              <a:latin typeface="华文楷体" panose="02010600040101010101" pitchFamily="2" charset="-122"/>
              <a:ea typeface="华文楷体" panose="02010600040101010101" pitchFamily="2" charset="-122"/>
            </a:endParaRPr>
          </a:p>
          <a:p>
            <a:pPr marL="971550" lvl="1" indent="-514350">
              <a:spcBef>
                <a:spcPts val="1200"/>
              </a:spcBef>
              <a:buFont typeface="Arial" panose="020B0604020202020204" pitchFamily="34" charset="0"/>
              <a:buChar char="•"/>
            </a:pPr>
            <a:r>
              <a:rPr lang="zh-CN" altLang="en-US" sz="2400" b="1" dirty="0">
                <a:latin typeface="华文楷体" panose="02010600040101010101" pitchFamily="2" charset="-122"/>
                <a:ea typeface="华文楷体" panose="02010600040101010101" pitchFamily="2" charset="-122"/>
              </a:rPr>
              <a:t>勤于思考</a:t>
            </a:r>
            <a:endParaRPr lang="en-US" altLang="zh-CN" sz="2400" b="1" dirty="0">
              <a:latin typeface="华文楷体" panose="02010600040101010101" pitchFamily="2" charset="-122"/>
              <a:ea typeface="华文楷体" panose="02010600040101010101" pitchFamily="2" charset="-122"/>
            </a:endParaRPr>
          </a:p>
          <a:p>
            <a:pPr marL="514350" indent="-514350">
              <a:spcBef>
                <a:spcPts val="1200"/>
              </a:spcBef>
              <a:buFont typeface="+mj-lt"/>
              <a:buAutoNum type="arabicPeriod"/>
            </a:pPr>
            <a:r>
              <a:rPr lang="zh-CN" altLang="en-US" sz="2800" b="1" dirty="0">
                <a:latin typeface="华文楷体" panose="02010600040101010101" pitchFamily="2" charset="-122"/>
                <a:ea typeface="华文楷体" panose="02010600040101010101" pitchFamily="2" charset="-122"/>
              </a:rPr>
              <a:t>自学能力的培养</a:t>
            </a:r>
            <a:endParaRPr lang="en-US" altLang="zh-CN" sz="28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1633854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latin typeface="华文楷体" panose="02010600040101010101" pitchFamily="2" charset="-122"/>
                <a:ea typeface="华文楷体" panose="02010600040101010101" pitchFamily="2" charset="-122"/>
              </a:rPr>
              <a:t>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关于课程</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2</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5" name="Rectangle 3"/>
          <p:cNvSpPr txBox="1">
            <a:spLocks noChangeArrowheads="1"/>
          </p:cNvSpPr>
          <p:nvPr/>
        </p:nvSpPr>
        <p:spPr>
          <a:xfrm>
            <a:off x="628650" y="1670350"/>
            <a:ext cx="3395663" cy="4530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800"/>
              </a:spcBef>
              <a:defRPr/>
            </a:pPr>
            <a:r>
              <a:rPr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 </a:t>
            </a: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力学</a:t>
            </a:r>
          </a:p>
          <a:p>
            <a:pPr>
              <a:spcBef>
                <a:spcPts val="1800"/>
              </a:spcBef>
              <a:defRPr/>
            </a:pP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 振动和波</a:t>
            </a:r>
          </a:p>
          <a:p>
            <a:pPr>
              <a:spcBef>
                <a:spcPts val="1800"/>
              </a:spcBef>
              <a:defRPr/>
            </a:pP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 热学</a:t>
            </a:r>
          </a:p>
          <a:p>
            <a:pPr>
              <a:spcBef>
                <a:spcPts val="1800"/>
              </a:spcBef>
              <a:defRPr/>
            </a:pP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 电磁学</a:t>
            </a:r>
          </a:p>
          <a:p>
            <a:pPr>
              <a:spcBef>
                <a:spcPts val="1800"/>
              </a:spcBef>
              <a:defRPr/>
            </a:pP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 光学</a:t>
            </a:r>
          </a:p>
          <a:p>
            <a:pPr>
              <a:spcBef>
                <a:spcPts val="1800"/>
              </a:spcBef>
              <a:defRPr/>
            </a:pP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 量子物理</a:t>
            </a:r>
          </a:p>
        </p:txBody>
      </p:sp>
      <p:sp>
        <p:nvSpPr>
          <p:cNvPr id="8" name="Text Box 5"/>
          <p:cNvSpPr txBox="1">
            <a:spLocks noChangeArrowheads="1"/>
          </p:cNvSpPr>
          <p:nvPr/>
        </p:nvSpPr>
        <p:spPr bwMode="auto">
          <a:xfrm>
            <a:off x="3895208" y="1667175"/>
            <a:ext cx="5125484" cy="2524410"/>
          </a:xfrm>
          <a:prstGeom prst="rect">
            <a:avLst/>
          </a:prstGeom>
          <a:noFill/>
          <a:ln w="9525">
            <a:noFill/>
            <a:miter lim="800000"/>
            <a:headEnd/>
            <a:tailEnd/>
          </a:ln>
          <a:effectLst/>
        </p:spPr>
        <p:txBody>
          <a:bodyPr wrap="square" lIns="92075" tIns="46038" rIns="92075" bIns="46038">
            <a:spAutoFit/>
          </a:bodyPr>
          <a:lstStyle/>
          <a:p>
            <a:pPr marL="742950" indent="-742950">
              <a:spcBef>
                <a:spcPts val="1200"/>
              </a:spcBef>
              <a:buAutoNum type="arabicPeriod"/>
              <a:defRPr/>
            </a:pP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质点力学</a:t>
            </a:r>
            <a:endParaRPr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endParaRPr>
          </a:p>
          <a:p>
            <a:pPr marL="742950" indent="-742950">
              <a:spcBef>
                <a:spcPts val="1200"/>
              </a:spcBef>
              <a:buAutoNum type="arabicPeriod"/>
              <a:defRPr/>
            </a:pP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质点系统的运动规律</a:t>
            </a:r>
            <a:endParaRPr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endParaRPr>
          </a:p>
          <a:p>
            <a:pPr marL="742950" indent="-742950">
              <a:spcBef>
                <a:spcPts val="1200"/>
              </a:spcBef>
              <a:buAutoNum type="arabicPeriod"/>
              <a:defRPr/>
            </a:pP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刚体的运动规律 </a:t>
            </a:r>
            <a:endParaRPr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endParaRPr>
          </a:p>
          <a:p>
            <a:pPr marL="742950" indent="-742950">
              <a:spcBef>
                <a:spcPts val="1200"/>
              </a:spcBef>
              <a:buAutoNum type="arabicPeriod"/>
              <a:defRPr/>
            </a:pPr>
            <a:r>
              <a:rPr lang="zh-CN" altLang="en-US"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rPr>
              <a:t>狭义相对论</a:t>
            </a:r>
            <a:endParaRPr lang="en-US" altLang="zh-CN" sz="3200" b="1" dirty="0">
              <a:solidFill>
                <a:srgbClr val="9900CC"/>
              </a:solidFill>
              <a:effectLst>
                <a:outerShdw blurRad="38100" dist="38100" dir="2700000" algn="tl">
                  <a:srgbClr val="FFFFFF"/>
                </a:outerShdw>
              </a:effectLst>
              <a:latin typeface="华文楷体" panose="02010600040101010101" pitchFamily="2" charset="-122"/>
              <a:ea typeface="华文楷体" panose="02010600040101010101" pitchFamily="2" charset="-122"/>
            </a:endParaRPr>
          </a:p>
        </p:txBody>
      </p:sp>
      <p:sp>
        <p:nvSpPr>
          <p:cNvPr id="2" name="右箭头 1"/>
          <p:cNvSpPr/>
          <p:nvPr/>
        </p:nvSpPr>
        <p:spPr>
          <a:xfrm>
            <a:off x="2772314" y="1837427"/>
            <a:ext cx="773142" cy="293298"/>
          </a:xfrm>
          <a:prstGeom prst="rightArrow">
            <a:avLst/>
          </a:prstGeom>
          <a:solidFill>
            <a:schemeClr val="bg1"/>
          </a:solidFill>
          <a:ln w="28575">
            <a:solidFill>
              <a:srgbClr val="9900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3895208" y="5016569"/>
            <a:ext cx="4080193" cy="1077218"/>
          </a:xfrm>
          <a:prstGeom prst="rect">
            <a:avLst/>
          </a:prstGeom>
        </p:spPr>
        <p:txBody>
          <a:bodyPr wrap="square">
            <a:spAutoFit/>
          </a:bodyPr>
          <a:lstStyle/>
          <a:p>
            <a:pPr>
              <a:spcBef>
                <a:spcPct val="50000"/>
              </a:spcBef>
              <a:defRPr/>
            </a:pP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考核形式：平时</a:t>
            </a:r>
            <a:r>
              <a:rPr lang="en-US" altLang="zh-CN"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30</a:t>
            </a: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分 </a:t>
            </a:r>
            <a:r>
              <a:rPr lang="en-US" altLang="zh-CN"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				  </a:t>
            </a: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笔试</a:t>
            </a:r>
            <a:r>
              <a:rPr lang="en-US" altLang="zh-CN"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70</a:t>
            </a:r>
            <a:r>
              <a:rPr lang="zh-CN" altLang="en-US" sz="32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分</a:t>
            </a:r>
          </a:p>
        </p:txBody>
      </p:sp>
    </p:spTree>
    <p:extLst>
      <p:ext uri="{BB962C8B-B14F-4D97-AF65-F5344CB8AC3E}">
        <p14:creationId xmlns:p14="http://schemas.microsoft.com/office/powerpoint/2010/main" val="166480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left)">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2" grpId="0" animBg="1"/>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20</a:t>
            </a:fld>
            <a:endParaRPr lang="zh-CN" altLang="en-US"/>
          </a:p>
        </p:txBody>
      </p:sp>
      <p:sp>
        <p:nvSpPr>
          <p:cNvPr id="6" name="Rectangle 2"/>
          <p:cNvSpPr>
            <a:spLocks noChangeArrowheads="1"/>
          </p:cNvSpPr>
          <p:nvPr/>
        </p:nvSpPr>
        <p:spPr bwMode="auto">
          <a:xfrm>
            <a:off x="628650" y="676246"/>
            <a:ext cx="8023644" cy="55498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just" defTabSz="762000" eaLnBrk="0" hangingPunct="0">
              <a:lnSpc>
                <a:spcPct val="105000"/>
              </a:lnSpc>
              <a:spcBef>
                <a:spcPct val="5000"/>
              </a:spcBef>
            </a:pPr>
            <a:r>
              <a:rPr kumimoji="1" lang="zh-CN" altLang="en-US" sz="3600" dirty="0">
                <a:latin typeface="隶书" panose="02010509060101010101" pitchFamily="49" charset="-122"/>
                <a:ea typeface="隶书" panose="02010509060101010101" pitchFamily="49" charset="-122"/>
              </a:rPr>
              <a:t>发展</a:t>
            </a:r>
            <a:r>
              <a:rPr kumimoji="1" lang="zh-CN" altLang="en-US" sz="3600" u="sng" dirty="0">
                <a:solidFill>
                  <a:srgbClr val="9900CC"/>
                </a:solidFill>
                <a:latin typeface="隶书" panose="02010509060101010101" pitchFamily="49" charset="-122"/>
                <a:ea typeface="隶书" panose="02010509060101010101" pitchFamily="49" charset="-122"/>
              </a:rPr>
              <a:t>独立思考</a:t>
            </a:r>
            <a:r>
              <a:rPr kumimoji="1" lang="zh-CN" altLang="en-US" sz="3600" dirty="0">
                <a:latin typeface="隶书" panose="02010509060101010101" pitchFamily="49" charset="-122"/>
                <a:ea typeface="隶书" panose="02010509060101010101" pitchFamily="49" charset="-122"/>
              </a:rPr>
              <a:t>和</a:t>
            </a:r>
            <a:r>
              <a:rPr kumimoji="1" lang="zh-CN" altLang="en-US" sz="3600" u="sng" dirty="0">
                <a:solidFill>
                  <a:srgbClr val="9900CC"/>
                </a:solidFill>
                <a:latin typeface="隶书" panose="02010509060101010101" pitchFamily="49" charset="-122"/>
                <a:ea typeface="隶书" panose="02010509060101010101" pitchFamily="49" charset="-122"/>
              </a:rPr>
              <a:t>独立创新</a:t>
            </a:r>
            <a:r>
              <a:rPr kumimoji="1" lang="zh-CN" altLang="en-US" sz="3600" dirty="0">
                <a:latin typeface="隶书" panose="02010509060101010101" pitchFamily="49" charset="-122"/>
                <a:ea typeface="隶书" panose="02010509060101010101" pitchFamily="49" charset="-122"/>
              </a:rPr>
              <a:t>的一般能力，应当始终放在首位，而不应当把知识放在首位。如果一个人掌握了他的学科的基础理论，并且学会了独立思考与工作，他必定会找到自己的道路。</a:t>
            </a:r>
            <a:r>
              <a:rPr kumimoji="1" lang="zh-CN" altLang="en-US" sz="4000" dirty="0">
                <a:latin typeface="隶书" panose="02010509060101010101" pitchFamily="49" charset="-122"/>
                <a:ea typeface="隶书" panose="02010509060101010101" pitchFamily="49" charset="-122"/>
              </a:rPr>
              <a:t>而且比起那些主要以获取细节知识为其训练内容的人来</a:t>
            </a:r>
            <a:r>
              <a:rPr kumimoji="1" lang="zh-CN" altLang="en-US" sz="3600" dirty="0">
                <a:solidFill>
                  <a:srgbClr val="9900CC"/>
                </a:solidFill>
                <a:latin typeface="隶书" panose="02010509060101010101" pitchFamily="49" charset="-122"/>
                <a:ea typeface="隶书" panose="02010509060101010101" pitchFamily="49" charset="-122"/>
              </a:rPr>
              <a:t>他一定会更好适应进步和变化。</a:t>
            </a:r>
          </a:p>
          <a:p>
            <a:pPr algn="r" defTabSz="762000" eaLnBrk="0" hangingPunct="0">
              <a:lnSpc>
                <a:spcPct val="105000"/>
              </a:lnSpc>
              <a:spcBef>
                <a:spcPct val="5000"/>
              </a:spcBef>
            </a:pPr>
            <a:r>
              <a:rPr kumimoji="1" lang="zh-CN" altLang="en-US" sz="3600" dirty="0">
                <a:latin typeface="隶书" panose="02010509060101010101" pitchFamily="49" charset="-122"/>
                <a:ea typeface="隶书" panose="02010509060101010101" pitchFamily="49" charset="-122"/>
              </a:rPr>
              <a:t>                        －爱因斯坦</a:t>
            </a:r>
          </a:p>
        </p:txBody>
      </p:sp>
    </p:spTree>
    <p:extLst>
      <p:ext uri="{BB962C8B-B14F-4D97-AF65-F5344CB8AC3E}">
        <p14:creationId xmlns:p14="http://schemas.microsoft.com/office/powerpoint/2010/main" val="126947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21</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第一章 </a:t>
            </a:r>
            <a:endParaRPr lang="en-US" altLang="zh-CN"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力学的内容和研究方法</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2021-2-20</a:t>
            </a:fld>
            <a:endParaRPr lang="zh-CN" altLang="en-US"/>
          </a:p>
        </p:txBody>
      </p:sp>
      <p:sp>
        <p:nvSpPr>
          <p:cNvPr id="7" name="Text Box 21"/>
          <p:cNvSpPr txBox="1">
            <a:spLocks noChangeArrowheads="1"/>
          </p:cNvSpPr>
          <p:nvPr/>
        </p:nvSpPr>
        <p:spPr bwMode="auto">
          <a:xfrm>
            <a:off x="5845470" y="5466448"/>
            <a:ext cx="285206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3200" b="1" dirty="0">
                <a:solidFill>
                  <a:srgbClr val="0000FF"/>
                </a:solidFill>
                <a:latin typeface="华文楷体" panose="02010600040101010101" pitchFamily="2" charset="-122"/>
                <a:ea typeface="华文楷体" panose="02010600040101010101" pitchFamily="2" charset="-122"/>
              </a:rPr>
              <a:t>作业：</a:t>
            </a:r>
            <a:r>
              <a:rPr kumimoji="1" lang="en-US" altLang="zh-CN" sz="3200" b="1" dirty="0">
                <a:solidFill>
                  <a:srgbClr val="0000FF"/>
                </a:solidFill>
                <a:latin typeface="华文楷体" panose="02010600040101010101" pitchFamily="2" charset="-122"/>
                <a:ea typeface="华文楷体" panose="02010600040101010101" pitchFamily="2" charset="-122"/>
              </a:rPr>
              <a:t>1-3</a:t>
            </a:r>
            <a:r>
              <a:rPr kumimoji="1" lang="zh-CN" altLang="en-US" sz="3200" b="1" dirty="0">
                <a:solidFill>
                  <a:srgbClr val="0000FF"/>
                </a:solidFill>
                <a:latin typeface="华文楷体" panose="02010600040101010101" pitchFamily="2" charset="-122"/>
                <a:ea typeface="华文楷体" panose="02010600040101010101" pitchFamily="2" charset="-122"/>
              </a:rPr>
              <a:t>，</a:t>
            </a:r>
            <a:r>
              <a:rPr kumimoji="1" lang="en-US" altLang="zh-CN" sz="3200" b="1" dirty="0">
                <a:solidFill>
                  <a:srgbClr val="0000FF"/>
                </a:solidFill>
                <a:latin typeface="华文楷体" panose="02010600040101010101" pitchFamily="2" charset="-122"/>
                <a:ea typeface="华文楷体" panose="02010600040101010101" pitchFamily="2" charset="-122"/>
              </a:rPr>
              <a:t>1-4</a:t>
            </a:r>
          </a:p>
        </p:txBody>
      </p:sp>
    </p:spTree>
    <p:extLst>
      <p:ext uri="{BB962C8B-B14F-4D97-AF65-F5344CB8AC3E}">
        <p14:creationId xmlns:p14="http://schemas.microsoft.com/office/powerpoint/2010/main" val="34642900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22</a:t>
            </a:fld>
            <a:endParaRPr lang="zh-CN" altLang="en-US"/>
          </a:p>
        </p:txBody>
      </p:sp>
      <p:sp>
        <p:nvSpPr>
          <p:cNvPr id="7" name="Text Box 42"/>
          <p:cNvSpPr txBox="1">
            <a:spLocks noChangeArrowheads="1"/>
          </p:cNvSpPr>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§1.1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力学的研究内容</a:t>
            </a:r>
          </a:p>
        </p:txBody>
      </p:sp>
      <p:sp>
        <p:nvSpPr>
          <p:cNvPr id="8" name="Text Box 5"/>
          <p:cNvSpPr txBox="1">
            <a:spLocks noChangeArrowheads="1"/>
          </p:cNvSpPr>
          <p:nvPr/>
        </p:nvSpPr>
        <p:spPr bwMode="auto">
          <a:xfrm>
            <a:off x="449138" y="2309438"/>
            <a:ext cx="6055178" cy="102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10000"/>
              </a:lnSpc>
            </a:pPr>
            <a:r>
              <a:rPr kumimoji="1" lang="zh-CN" altLang="en-US" sz="2800" b="1" dirty="0">
                <a:solidFill>
                  <a:srgbClr val="0000FF"/>
                </a:solidFill>
                <a:latin typeface="华文楷体" panose="02010600040101010101" pitchFamily="2" charset="-122"/>
                <a:ea typeface="华文楷体" panose="02010600040101010101" pitchFamily="2" charset="-122"/>
              </a:rPr>
              <a:t>力学就是研究物体机械运动的学科</a:t>
            </a:r>
            <a:r>
              <a:rPr kumimoji="1" lang="zh-CN" altLang="en-US" sz="2800" b="1" dirty="0">
                <a:latin typeface="华文楷体" panose="02010600040101010101" pitchFamily="2" charset="-122"/>
                <a:ea typeface="华文楷体" panose="02010600040101010101" pitchFamily="2" charset="-122"/>
              </a:rPr>
              <a:t>。</a:t>
            </a:r>
          </a:p>
          <a:p>
            <a:pPr>
              <a:lnSpc>
                <a:spcPct val="110000"/>
              </a:lnSpc>
            </a:pPr>
            <a:r>
              <a:rPr kumimoji="1" lang="zh-CN" altLang="en-US" sz="2800" b="1" dirty="0">
                <a:latin typeface="华文楷体" panose="02010600040101010101" pitchFamily="2" charset="-122"/>
                <a:ea typeface="华文楷体" panose="02010600040101010101" pitchFamily="2" charset="-122"/>
              </a:rPr>
              <a:t>它主要包括以下两个方面：</a:t>
            </a:r>
            <a:endParaRPr kumimoji="1" lang="zh-CN" altLang="en-US" sz="2800" b="1" dirty="0">
              <a:latin typeface="华文楷体" panose="02010600040101010101" pitchFamily="2" charset="-122"/>
              <a:ea typeface="华文楷体" panose="02010600040101010101" pitchFamily="2" charset="-122"/>
              <a:cs typeface="Times New Roman" pitchFamily="18" charset="0"/>
            </a:endParaRPr>
          </a:p>
        </p:txBody>
      </p:sp>
      <p:sp>
        <p:nvSpPr>
          <p:cNvPr id="9" name="Text Box 6"/>
          <p:cNvSpPr txBox="1">
            <a:spLocks noChangeArrowheads="1"/>
          </p:cNvSpPr>
          <p:nvPr/>
        </p:nvSpPr>
        <p:spPr bwMode="auto">
          <a:xfrm>
            <a:off x="449138" y="4881345"/>
            <a:ext cx="8203155" cy="1495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10000"/>
              </a:lnSpc>
            </a:pPr>
            <a:r>
              <a:rPr kumimoji="1" lang="zh-CN" altLang="en-US" sz="2800" b="1" dirty="0">
                <a:latin typeface="华文楷体" panose="02010600040101010101" pitchFamily="2" charset="-122"/>
                <a:ea typeface="华文楷体" panose="02010600040101010101" pitchFamily="2" charset="-122"/>
              </a:rPr>
              <a:t>运动总是在一定空间里进行的，运动过程经历了一段时间，对时间和空间的认识（称为</a:t>
            </a:r>
            <a:r>
              <a:rPr kumimoji="1" lang="zh-CN" altLang="en-US" sz="2800" b="1" dirty="0">
                <a:solidFill>
                  <a:srgbClr val="9900CC"/>
                </a:solidFill>
                <a:latin typeface="华文楷体" panose="02010600040101010101" pitchFamily="2" charset="-122"/>
                <a:ea typeface="华文楷体" panose="02010600040101010101" pitchFamily="2" charset="-122"/>
              </a:rPr>
              <a:t>时空观</a:t>
            </a:r>
            <a:r>
              <a:rPr kumimoji="1" lang="zh-CN" altLang="en-US" sz="2800" b="1" dirty="0">
                <a:latin typeface="华文楷体" panose="02010600040101010101" pitchFamily="2" charset="-122"/>
                <a:ea typeface="华文楷体" panose="02010600040101010101" pitchFamily="2" charset="-122"/>
              </a:rPr>
              <a:t>）也是力学的一个课题。 </a:t>
            </a:r>
          </a:p>
        </p:txBody>
      </p:sp>
      <p:sp>
        <p:nvSpPr>
          <p:cNvPr id="10" name="Text Box 7"/>
          <p:cNvSpPr txBox="1">
            <a:spLocks noChangeArrowheads="1"/>
          </p:cNvSpPr>
          <p:nvPr/>
        </p:nvSpPr>
        <p:spPr bwMode="auto">
          <a:xfrm>
            <a:off x="449138" y="3356656"/>
            <a:ext cx="753443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latin typeface="华文楷体" panose="02010600040101010101" pitchFamily="2" charset="-122"/>
                <a:ea typeface="华文楷体" panose="02010600040101010101" pitchFamily="2" charset="-122"/>
              </a:rPr>
              <a:t>（</a:t>
            </a:r>
            <a:r>
              <a:rPr kumimoji="1" lang="en-US" altLang="zh-CN" sz="2800" b="1" dirty="0">
                <a:latin typeface="华文楷体" panose="02010600040101010101" pitchFamily="2" charset="-122"/>
                <a:ea typeface="华文楷体" panose="02010600040101010101" pitchFamily="2" charset="-122"/>
              </a:rPr>
              <a:t>1</a:t>
            </a:r>
            <a:r>
              <a:rPr kumimoji="1" lang="zh-CN" altLang="en-US" sz="2800" b="1" dirty="0">
                <a:latin typeface="华文楷体" panose="02010600040101010101" pitchFamily="2" charset="-122"/>
                <a:ea typeface="华文楷体" panose="02010600040101010101" pitchFamily="2" charset="-122"/>
              </a:rPr>
              <a:t>）研究如何描述物体的运动，称为</a:t>
            </a:r>
            <a:r>
              <a:rPr kumimoji="1" lang="zh-CN" altLang="en-US" sz="2800" b="1" dirty="0">
                <a:solidFill>
                  <a:srgbClr val="9900CC"/>
                </a:solidFill>
                <a:latin typeface="华文楷体" panose="02010600040101010101" pitchFamily="2" charset="-122"/>
                <a:ea typeface="华文楷体" panose="02010600040101010101" pitchFamily="2" charset="-122"/>
              </a:rPr>
              <a:t>运动学。</a:t>
            </a:r>
            <a:endParaRPr kumimoji="1" lang="en-US" altLang="zh-CN" sz="2800" b="1" dirty="0">
              <a:solidFill>
                <a:srgbClr val="9900CC"/>
              </a:solidFill>
              <a:latin typeface="华文楷体" panose="02010600040101010101" pitchFamily="2" charset="-122"/>
              <a:ea typeface="华文楷体" panose="02010600040101010101" pitchFamily="2" charset="-122"/>
              <a:cs typeface="Times New Roman" pitchFamily="18" charset="0"/>
            </a:endParaRPr>
          </a:p>
        </p:txBody>
      </p:sp>
      <p:sp>
        <p:nvSpPr>
          <p:cNvPr id="11" name="Text Box 8"/>
          <p:cNvSpPr txBox="1">
            <a:spLocks noChangeArrowheads="1"/>
          </p:cNvSpPr>
          <p:nvPr/>
        </p:nvSpPr>
        <p:spPr bwMode="auto">
          <a:xfrm>
            <a:off x="449138" y="3835438"/>
            <a:ext cx="7996121" cy="102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10000"/>
              </a:lnSpc>
            </a:pPr>
            <a:r>
              <a:rPr kumimoji="1" lang="zh-CN" altLang="en-US" sz="2800" b="1" dirty="0">
                <a:latin typeface="华文楷体" panose="02010600040101010101" pitchFamily="2" charset="-122"/>
                <a:ea typeface="华文楷体" panose="02010600040101010101" pitchFamily="2" charset="-122"/>
              </a:rPr>
              <a:t>（</a:t>
            </a:r>
            <a:r>
              <a:rPr kumimoji="1" lang="en-US" altLang="zh-CN" sz="2800" b="1" dirty="0">
                <a:latin typeface="华文楷体" panose="02010600040101010101" pitchFamily="2" charset="-122"/>
                <a:ea typeface="华文楷体" panose="02010600040101010101" pitchFamily="2" charset="-122"/>
              </a:rPr>
              <a:t>2</a:t>
            </a:r>
            <a:r>
              <a:rPr kumimoji="1" lang="zh-CN" altLang="en-US" sz="2800" b="1" dirty="0">
                <a:latin typeface="华文楷体" panose="02010600040101010101" pitchFamily="2" charset="-122"/>
                <a:ea typeface="华文楷体" panose="02010600040101010101" pitchFamily="2" charset="-122"/>
              </a:rPr>
              <a:t>）研究物体为什么运动，探讨物体运动和物体间相互作用的联系及规律，称为</a:t>
            </a:r>
            <a:r>
              <a:rPr kumimoji="1" lang="zh-CN" altLang="en-US" sz="2800" b="1" dirty="0">
                <a:solidFill>
                  <a:srgbClr val="9900CC"/>
                </a:solidFill>
                <a:latin typeface="华文楷体" panose="02010600040101010101" pitchFamily="2" charset="-122"/>
                <a:ea typeface="华文楷体" panose="02010600040101010101" pitchFamily="2" charset="-122"/>
              </a:rPr>
              <a:t>动力学 </a:t>
            </a:r>
            <a:r>
              <a:rPr kumimoji="1" lang="zh-CN" altLang="en-US" sz="2800" b="1" dirty="0">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cs typeface="Times New Roman" pitchFamily="18" charset="0"/>
              </a:rPr>
              <a:t> </a:t>
            </a:r>
          </a:p>
        </p:txBody>
      </p:sp>
      <p:sp>
        <p:nvSpPr>
          <p:cNvPr id="12" name="Text Box 5"/>
          <p:cNvSpPr txBox="1">
            <a:spLocks noChangeArrowheads="1"/>
          </p:cNvSpPr>
          <p:nvPr/>
        </p:nvSpPr>
        <p:spPr bwMode="auto">
          <a:xfrm>
            <a:off x="449138" y="1325373"/>
            <a:ext cx="8203156" cy="1021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ct val="110000"/>
              </a:lnSpc>
            </a:pPr>
            <a:r>
              <a:rPr kumimoji="1" lang="zh-CN" altLang="en-US" sz="2800" b="1" dirty="0">
                <a:latin typeface="华文楷体" panose="02010600040101010101" pitchFamily="2" charset="-122"/>
                <a:ea typeface="华文楷体" panose="02010600040101010101" pitchFamily="2" charset="-122"/>
              </a:rPr>
              <a:t>宏观物体相对于其他物体位置的变动，或物体各部分之间相对位置的变动，称为</a:t>
            </a:r>
            <a:r>
              <a:rPr kumimoji="1" lang="zh-CN" altLang="en-US" sz="2800" b="1" dirty="0">
                <a:solidFill>
                  <a:srgbClr val="0000FF"/>
                </a:solidFill>
                <a:latin typeface="华文楷体" panose="02010600040101010101" pitchFamily="2" charset="-122"/>
                <a:ea typeface="华文楷体" panose="02010600040101010101" pitchFamily="2" charset="-122"/>
              </a:rPr>
              <a:t>机械运动</a:t>
            </a:r>
            <a:r>
              <a:rPr kumimoji="1" lang="zh-CN" altLang="en-US" sz="2800" b="1" dirty="0">
                <a:latin typeface="华文楷体" panose="02010600040101010101" pitchFamily="2" charset="-122"/>
                <a:ea typeface="华文楷体" panose="02010600040101010101" pitchFamily="2" charset="-122"/>
              </a:rPr>
              <a:t>。</a:t>
            </a:r>
            <a:endParaRPr kumimoji="1" lang="zh-CN" altLang="en-US" sz="2800" b="1" dirty="0">
              <a:latin typeface="华文楷体" panose="02010600040101010101" pitchFamily="2" charset="-122"/>
              <a:ea typeface="华文楷体" panose="02010600040101010101" pitchFamily="2" charset="-122"/>
              <a:cs typeface="Times New Roman" pitchFamily="18" charset="0"/>
            </a:endParaRPr>
          </a:p>
        </p:txBody>
      </p:sp>
    </p:spTree>
    <p:extLst>
      <p:ext uri="{BB962C8B-B14F-4D97-AF65-F5344CB8AC3E}">
        <p14:creationId xmlns:p14="http://schemas.microsoft.com/office/powerpoint/2010/main" val="369636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P spid="10" grpId="0" autoUpdateAnimBg="0"/>
      <p:bldP spid="11" grpId="0" autoUpdateAnimBg="0"/>
      <p:bldP spid="12"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23</a:t>
            </a:fld>
            <a:endParaRPr lang="zh-CN" altLang="en-US"/>
          </a:p>
        </p:txBody>
      </p:sp>
      <p:sp>
        <p:nvSpPr>
          <p:cNvPr id="4" name="矩形 3"/>
          <p:cNvSpPr/>
          <p:nvPr/>
        </p:nvSpPr>
        <p:spPr>
          <a:xfrm>
            <a:off x="496173" y="328606"/>
            <a:ext cx="3467616" cy="584775"/>
          </a:xfrm>
          <a:prstGeom prst="rect">
            <a:avLst/>
          </a:prstGeom>
        </p:spPr>
        <p:txBody>
          <a:bodyPr wrap="none">
            <a:spAutoFit/>
          </a:bodyPr>
          <a:lstStyle/>
          <a:p>
            <a:pPr marL="342900" indent="-342900" defTabSz="762000">
              <a:spcBef>
                <a:spcPct val="20000"/>
              </a:spcBef>
            </a:pPr>
            <a:r>
              <a:rPr kumimoji="1" lang="zh-CN" altLang="en-US" sz="3200" b="1" dirty="0">
                <a:solidFill>
                  <a:srgbClr val="9900CC"/>
                </a:solidFill>
                <a:latin typeface="华文楷体" panose="02010600040101010101" pitchFamily="2" charset="-122"/>
                <a:ea typeface="华文楷体" panose="02010600040101010101" pitchFamily="2" charset="-122"/>
              </a:rPr>
              <a:t>运动学的基本概念</a:t>
            </a:r>
          </a:p>
        </p:txBody>
      </p:sp>
      <p:sp>
        <p:nvSpPr>
          <p:cNvPr id="6" name="矩形 5"/>
          <p:cNvSpPr/>
          <p:nvPr/>
        </p:nvSpPr>
        <p:spPr>
          <a:xfrm>
            <a:off x="603848" y="1521005"/>
            <a:ext cx="8005313" cy="3262432"/>
          </a:xfrm>
          <a:prstGeom prst="rect">
            <a:avLst/>
          </a:prstGeom>
        </p:spPr>
        <p:txBody>
          <a:bodyPr wrap="square">
            <a:spAutoFit/>
          </a:bodyPr>
          <a:lstStyle/>
          <a:p>
            <a:pPr algn="just"/>
            <a:r>
              <a:rPr lang="zh-CN" altLang="en-US" sz="2800" b="1" dirty="0">
                <a:latin typeface="华文楷体" panose="02010600040101010101" pitchFamily="2" charset="-122"/>
                <a:ea typeface="华文楷体" panose="02010600040101010101" pitchFamily="2" charset="-122"/>
              </a:rPr>
              <a:t>在某些问题中，物体的形状和大小并不重要，可以忽略，可看成一个只有质量、没有大小和形状的理想的点，这样的物体可称为</a:t>
            </a:r>
            <a:r>
              <a:rPr lang="zh-CN" altLang="en-US" sz="2800" b="1" u="sng" dirty="0">
                <a:solidFill>
                  <a:srgbClr val="0000FF"/>
                </a:solidFill>
                <a:latin typeface="华文楷体" panose="02010600040101010101" pitchFamily="2" charset="-122"/>
                <a:ea typeface="华文楷体" panose="02010600040101010101" pitchFamily="2" charset="-122"/>
              </a:rPr>
              <a:t>质点</a:t>
            </a:r>
            <a:r>
              <a:rPr lang="en-US" altLang="zh-CN" sz="2800" b="1" dirty="0">
                <a:latin typeface="华文楷体" panose="02010600040101010101" pitchFamily="2" charset="-122"/>
                <a:ea typeface="华文楷体" panose="02010600040101010101" pitchFamily="2" charset="-122"/>
              </a:rPr>
              <a:t>(particle)</a:t>
            </a:r>
            <a:r>
              <a:rPr lang="zh-CN" altLang="en-US" sz="2800" b="1" dirty="0">
                <a:latin typeface="华文楷体" panose="02010600040101010101" pitchFamily="2" charset="-122"/>
                <a:ea typeface="华文楷体" panose="02010600040101010101" pitchFamily="2" charset="-122"/>
              </a:rPr>
              <a:t>。</a:t>
            </a:r>
          </a:p>
          <a:p>
            <a:pPr algn="just">
              <a:spcBef>
                <a:spcPts val="1200"/>
              </a:spcBef>
            </a:pPr>
            <a:r>
              <a:rPr lang="zh-CN" altLang="en-US" sz="2800" b="1" dirty="0">
                <a:latin typeface="华文楷体" panose="02010600040101010101" pitchFamily="2" charset="-122"/>
                <a:ea typeface="华文楷体" panose="02010600040101010101" pitchFamily="2" charset="-122"/>
              </a:rPr>
              <a:t>在某些问题中，物体的形状和大小不能忽略，但是外力作用下发生的形变可以忽略，可看成一个有质量、有大小和形状、但不会发生形变的理想的物体，这样的物体可称为</a:t>
            </a:r>
            <a:r>
              <a:rPr lang="zh-CN" altLang="en-US" sz="2800" b="1" u="sng" dirty="0">
                <a:solidFill>
                  <a:srgbClr val="0000FF"/>
                </a:solidFill>
                <a:latin typeface="华文楷体" panose="02010600040101010101" pitchFamily="2" charset="-122"/>
                <a:ea typeface="华文楷体" panose="02010600040101010101" pitchFamily="2" charset="-122"/>
              </a:rPr>
              <a:t>刚体</a:t>
            </a:r>
            <a:r>
              <a:rPr lang="en-US" altLang="zh-CN" sz="2800" b="1" dirty="0">
                <a:latin typeface="华文楷体" panose="02010600040101010101" pitchFamily="2" charset="-122"/>
                <a:ea typeface="华文楷体" panose="02010600040101010101" pitchFamily="2" charset="-122"/>
              </a:rPr>
              <a:t>(rigid body)</a:t>
            </a:r>
            <a:r>
              <a:rPr lang="zh-CN" altLang="en-US" sz="2800" b="1" dirty="0">
                <a:latin typeface="华文楷体" panose="02010600040101010101" pitchFamily="2" charset="-122"/>
                <a:ea typeface="华文楷体" panose="02010600040101010101" pitchFamily="2" charset="-122"/>
              </a:rPr>
              <a:t>。</a:t>
            </a:r>
          </a:p>
        </p:txBody>
      </p:sp>
      <p:sp>
        <p:nvSpPr>
          <p:cNvPr id="7" name="矩形 6"/>
          <p:cNvSpPr/>
          <p:nvPr/>
        </p:nvSpPr>
        <p:spPr>
          <a:xfrm>
            <a:off x="496172" y="978639"/>
            <a:ext cx="2698175" cy="523220"/>
          </a:xfrm>
          <a:prstGeom prst="rect">
            <a:avLst/>
          </a:prstGeom>
        </p:spPr>
        <p:txBody>
          <a:bodyPr wrap="non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一、质点和刚体</a:t>
            </a:r>
          </a:p>
        </p:txBody>
      </p:sp>
      <p:sp>
        <p:nvSpPr>
          <p:cNvPr id="8" name="矩形 7"/>
          <p:cNvSpPr/>
          <p:nvPr/>
        </p:nvSpPr>
        <p:spPr>
          <a:xfrm>
            <a:off x="496172" y="4802583"/>
            <a:ext cx="2698175" cy="523220"/>
          </a:xfrm>
          <a:prstGeom prst="rect">
            <a:avLst/>
          </a:prstGeom>
        </p:spPr>
        <p:txBody>
          <a:bodyPr wrap="non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二、时间和时刻</a:t>
            </a:r>
          </a:p>
        </p:txBody>
      </p:sp>
      <p:sp>
        <p:nvSpPr>
          <p:cNvPr id="9" name="Text Box 6"/>
          <p:cNvSpPr txBox="1">
            <a:spLocks noChangeArrowheads="1"/>
          </p:cNvSpPr>
          <p:nvPr/>
        </p:nvSpPr>
        <p:spPr bwMode="auto">
          <a:xfrm>
            <a:off x="603848" y="5451677"/>
            <a:ext cx="8229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华文楷体" panose="02010600040101010101" pitchFamily="2" charset="-122"/>
                <a:ea typeface="华文楷体" panose="02010600040101010101" pitchFamily="2" charset="-122"/>
              </a:rPr>
              <a:t>一个过程对应的时间间隔称</a:t>
            </a:r>
            <a:r>
              <a:rPr kumimoji="1" lang="zh-CN" altLang="en-US" sz="2800" b="1" u="sng" dirty="0">
                <a:solidFill>
                  <a:srgbClr val="0000FF"/>
                </a:solidFill>
                <a:latin typeface="华文楷体" panose="02010600040101010101" pitchFamily="2" charset="-122"/>
                <a:ea typeface="华文楷体" panose="02010600040101010101" pitchFamily="2" charset="-122"/>
              </a:rPr>
              <a:t>时间</a:t>
            </a:r>
            <a:r>
              <a:rPr kumimoji="1" lang="zh-CN" altLang="en-US" sz="2800" b="1" dirty="0">
                <a:latin typeface="华文楷体" panose="02010600040101010101" pitchFamily="2" charset="-122"/>
                <a:ea typeface="华文楷体" panose="02010600040101010101" pitchFamily="2" charset="-122"/>
              </a:rPr>
              <a:t>，某一瞬时称</a:t>
            </a:r>
            <a:r>
              <a:rPr kumimoji="1" lang="zh-CN" altLang="en-US" sz="2800" b="1" u="sng" dirty="0">
                <a:solidFill>
                  <a:srgbClr val="0000FF"/>
                </a:solidFill>
                <a:latin typeface="华文楷体" panose="02010600040101010101" pitchFamily="2" charset="-122"/>
                <a:ea typeface="华文楷体" panose="02010600040101010101" pitchFamily="2" charset="-122"/>
              </a:rPr>
              <a:t>时刻</a:t>
            </a:r>
            <a:r>
              <a:rPr kumimoji="1" lang="zh-CN" altLang="en-US" sz="2800" b="1" dirty="0">
                <a:latin typeface="华文楷体" panose="02010600040101010101" pitchFamily="2" charset="-122"/>
                <a:ea typeface="华文楷体" panose="02010600040101010101" pitchFamily="2" charset="-122"/>
              </a:rPr>
              <a:t>。</a:t>
            </a:r>
          </a:p>
        </p:txBody>
      </p:sp>
    </p:spTree>
    <p:extLst>
      <p:ext uri="{BB962C8B-B14F-4D97-AF65-F5344CB8AC3E}">
        <p14:creationId xmlns:p14="http://schemas.microsoft.com/office/powerpoint/2010/main" val="3879290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left)">
                                      <p:cBhvr>
                                        <p:cTn id="2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24</a:t>
            </a:fld>
            <a:endParaRPr lang="zh-CN" altLang="en-US"/>
          </a:p>
        </p:txBody>
      </p:sp>
      <p:sp>
        <p:nvSpPr>
          <p:cNvPr id="4" name="矩形 3"/>
          <p:cNvSpPr/>
          <p:nvPr/>
        </p:nvSpPr>
        <p:spPr>
          <a:xfrm>
            <a:off x="427660" y="419774"/>
            <a:ext cx="3416320" cy="523220"/>
          </a:xfrm>
          <a:prstGeom prst="rect">
            <a:avLst/>
          </a:prstGeom>
        </p:spPr>
        <p:txBody>
          <a:bodyPr wrap="non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三、参考系和坐标系</a:t>
            </a:r>
          </a:p>
        </p:txBody>
      </p:sp>
      <p:sp>
        <p:nvSpPr>
          <p:cNvPr id="5" name="矩形 4"/>
          <p:cNvSpPr/>
          <p:nvPr/>
        </p:nvSpPr>
        <p:spPr>
          <a:xfrm>
            <a:off x="427660" y="1139092"/>
            <a:ext cx="8087690" cy="5139869"/>
          </a:xfrm>
          <a:prstGeom prst="rect">
            <a:avLst/>
          </a:prstGeom>
        </p:spPr>
        <p:txBody>
          <a:bodyPr wrap="square">
            <a:spAutoFit/>
          </a:bodyPr>
          <a:lstStyle/>
          <a:p>
            <a:pPr algn="just">
              <a:spcBef>
                <a:spcPts val="800"/>
              </a:spcBef>
            </a:pPr>
            <a:r>
              <a:rPr lang="zh-CN" altLang="en-US" sz="2800" b="1" dirty="0">
                <a:latin typeface="华文楷体" panose="02010600040101010101" pitchFamily="2" charset="-122"/>
                <a:ea typeface="华文楷体" panose="02010600040101010101" pitchFamily="2" charset="-122"/>
              </a:rPr>
              <a:t>宇宙中的一切物体都在运动，没有绝对静止的物体，这称为</a:t>
            </a:r>
            <a:r>
              <a:rPr lang="zh-CN" altLang="en-US" sz="2800" b="1" u="sng" dirty="0">
                <a:solidFill>
                  <a:srgbClr val="0000FF"/>
                </a:solidFill>
                <a:latin typeface="华文楷体" panose="02010600040101010101" pitchFamily="2" charset="-122"/>
                <a:ea typeface="华文楷体" panose="02010600040101010101" pitchFamily="2" charset="-122"/>
              </a:rPr>
              <a:t>运动的绝对性</a:t>
            </a:r>
            <a:r>
              <a:rPr lang="zh-CN" altLang="en-US" sz="2800" b="1" dirty="0">
                <a:latin typeface="华文楷体" panose="02010600040101010101" pitchFamily="2" charset="-122"/>
                <a:ea typeface="华文楷体" panose="02010600040101010101" pitchFamily="2" charset="-122"/>
              </a:rPr>
              <a:t>。</a:t>
            </a:r>
            <a:endParaRPr lang="en-US" altLang="zh-CN" sz="2800" b="1" dirty="0">
              <a:latin typeface="华文楷体" panose="02010600040101010101" pitchFamily="2" charset="-122"/>
              <a:ea typeface="华文楷体" panose="02010600040101010101" pitchFamily="2" charset="-122"/>
            </a:endParaRPr>
          </a:p>
          <a:p>
            <a:pPr algn="just">
              <a:spcBef>
                <a:spcPts val="800"/>
              </a:spcBef>
            </a:pPr>
            <a:r>
              <a:rPr lang="zh-CN" altLang="en-US" sz="2800" b="1" dirty="0">
                <a:latin typeface="华文楷体" panose="02010600040101010101" pitchFamily="2" charset="-122"/>
                <a:ea typeface="华文楷体" panose="02010600040101010101" pitchFamily="2" charset="-122"/>
              </a:rPr>
              <a:t>为了描述一个物体的机械运动，必须选另一个物体作参照物，被选作参照的物体称为</a:t>
            </a:r>
            <a:r>
              <a:rPr lang="zh-CN" altLang="en-US" sz="2800" b="1" u="sng" dirty="0">
                <a:solidFill>
                  <a:srgbClr val="0000FF"/>
                </a:solidFill>
                <a:latin typeface="华文楷体" panose="02010600040101010101" pitchFamily="2" charset="-122"/>
                <a:ea typeface="华文楷体" panose="02010600040101010101" pitchFamily="2" charset="-122"/>
              </a:rPr>
              <a:t>参考系</a:t>
            </a:r>
            <a:r>
              <a:rPr lang="zh-CN" altLang="en-US" sz="2800" b="1" dirty="0">
                <a:latin typeface="华文楷体" panose="02010600040101010101" pitchFamily="2" charset="-122"/>
                <a:ea typeface="华文楷体" panose="02010600040101010101" pitchFamily="2" charset="-122"/>
              </a:rPr>
              <a:t>，参考系的选择是任意的。</a:t>
            </a:r>
            <a:endParaRPr lang="en-US" altLang="zh-CN" sz="2800" b="1" dirty="0">
              <a:latin typeface="华文楷体" panose="02010600040101010101" pitchFamily="2" charset="-122"/>
              <a:ea typeface="华文楷体" panose="02010600040101010101" pitchFamily="2" charset="-122"/>
            </a:endParaRPr>
          </a:p>
          <a:p>
            <a:pPr>
              <a:spcBef>
                <a:spcPts val="800"/>
              </a:spcBef>
            </a:pPr>
            <a:r>
              <a:rPr lang="zh-CN" altLang="en-US" sz="2800" b="1" dirty="0">
                <a:latin typeface="华文楷体" panose="02010600040101010101" pitchFamily="2" charset="-122"/>
                <a:ea typeface="华文楷体" panose="02010600040101010101" pitchFamily="2" charset="-122"/>
              </a:rPr>
              <a:t>同一物体的运动，由于我们选取的参考系不同，对它的运动的描述就不同，这称为</a:t>
            </a:r>
            <a:r>
              <a:rPr lang="zh-CN" altLang="en-US" sz="2800" b="1" u="sng" dirty="0">
                <a:solidFill>
                  <a:srgbClr val="0000FF"/>
                </a:solidFill>
                <a:latin typeface="华文楷体" panose="02010600040101010101" pitchFamily="2" charset="-122"/>
                <a:ea typeface="华文楷体" panose="02010600040101010101" pitchFamily="2" charset="-122"/>
              </a:rPr>
              <a:t>运动描述的相对性</a:t>
            </a:r>
            <a:r>
              <a:rPr lang="zh-CN" altLang="en-US" sz="2800" b="1" dirty="0">
                <a:latin typeface="华文楷体" panose="02010600040101010101" pitchFamily="2" charset="-122"/>
                <a:ea typeface="华文楷体" panose="02010600040101010101" pitchFamily="2" charset="-122"/>
              </a:rPr>
              <a:t>。</a:t>
            </a:r>
            <a:endParaRPr lang="en-US" altLang="zh-CN" sz="2800" b="1" dirty="0">
              <a:latin typeface="华文楷体" panose="02010600040101010101" pitchFamily="2" charset="-122"/>
              <a:ea typeface="华文楷体" panose="02010600040101010101" pitchFamily="2" charset="-122"/>
            </a:endParaRPr>
          </a:p>
          <a:p>
            <a:pPr>
              <a:spcBef>
                <a:spcPts val="800"/>
              </a:spcBef>
            </a:pPr>
            <a:r>
              <a:rPr lang="zh-CN" altLang="en-US" sz="2800" b="1" dirty="0">
                <a:latin typeface="华文楷体" panose="02010600040101010101" pitchFamily="2" charset="-122"/>
                <a:ea typeface="华文楷体" panose="02010600040101010101" pitchFamily="2" charset="-122"/>
              </a:rPr>
              <a:t>只有参考系还不能定量地描述物体的位置。需要在参考系上固定一个</a:t>
            </a:r>
            <a:r>
              <a:rPr lang="zh-CN" altLang="en-US" sz="2800" b="1" u="sng" dirty="0">
                <a:solidFill>
                  <a:srgbClr val="0000FF"/>
                </a:solidFill>
                <a:latin typeface="华文楷体" panose="02010600040101010101" pitchFamily="2" charset="-122"/>
                <a:ea typeface="华文楷体" panose="02010600040101010101" pitchFamily="2" charset="-122"/>
              </a:rPr>
              <a:t>坐标系</a:t>
            </a:r>
            <a:r>
              <a:rPr lang="zh-CN" altLang="en-US" sz="2800" b="1" dirty="0">
                <a:latin typeface="华文楷体" panose="02010600040101010101" pitchFamily="2" charset="-122"/>
                <a:ea typeface="华文楷体" panose="02010600040101010101" pitchFamily="2" charset="-122"/>
              </a:rPr>
              <a:t>，这样就可定量描述物体的位置。常用坐标系有直角坐标系、柱坐标系和球坐标系。</a:t>
            </a:r>
          </a:p>
        </p:txBody>
      </p:sp>
    </p:spTree>
    <p:extLst>
      <p:ext uri="{BB962C8B-B14F-4D97-AF65-F5344CB8AC3E}">
        <p14:creationId xmlns:p14="http://schemas.microsoft.com/office/powerpoint/2010/main" val="3302110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25</a:t>
            </a:fld>
            <a:endParaRPr lang="zh-CN" altLang="en-US"/>
          </a:p>
        </p:txBody>
      </p:sp>
      <p:sp>
        <p:nvSpPr>
          <p:cNvPr id="4" name="Text Box 42"/>
          <p:cNvSpPr txBox="1">
            <a:spLocks noChangeArrowheads="1"/>
          </p:cNvSpPr>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§1.2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力学中的数学描述方法</a:t>
            </a:r>
          </a:p>
        </p:txBody>
      </p:sp>
      <p:sp>
        <p:nvSpPr>
          <p:cNvPr id="5" name="Text Box 4"/>
          <p:cNvSpPr txBox="1">
            <a:spLocks noChangeArrowheads="1"/>
          </p:cNvSpPr>
          <p:nvPr/>
        </p:nvSpPr>
        <p:spPr bwMode="auto">
          <a:xfrm>
            <a:off x="452438" y="1379220"/>
            <a:ext cx="68183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1. </a:t>
            </a:r>
            <a:r>
              <a:rPr kumimoji="1" lang="zh-CN" altLang="en-US" sz="2800" b="1" dirty="0">
                <a:solidFill>
                  <a:srgbClr val="0000FF"/>
                </a:solidFill>
                <a:latin typeface="华文楷体" panose="02010600040101010101" pitchFamily="2" charset="-122"/>
                <a:ea typeface="华文楷体" panose="02010600040101010101" pitchFamily="2" charset="-122"/>
              </a:rPr>
              <a:t>矢量 </a:t>
            </a:r>
            <a:r>
              <a:rPr kumimoji="1" lang="en-US" altLang="zh-CN" sz="2800" b="1" dirty="0">
                <a:solidFill>
                  <a:srgbClr val="0000FF"/>
                </a:solidFill>
                <a:latin typeface="华文楷体" panose="02010600040101010101" pitchFamily="2" charset="-122"/>
                <a:ea typeface="华文楷体" panose="02010600040101010101" pitchFamily="2" charset="-122"/>
              </a:rPr>
              <a:t>(vector) </a:t>
            </a:r>
            <a:r>
              <a:rPr kumimoji="1" lang="zh-CN" altLang="en-US" sz="2800" b="1" dirty="0">
                <a:solidFill>
                  <a:srgbClr val="0000FF"/>
                </a:solidFill>
                <a:latin typeface="华文楷体" panose="02010600040101010101" pitchFamily="2" charset="-122"/>
                <a:ea typeface="华文楷体" panose="02010600040101010101" pitchFamily="2" charset="-122"/>
              </a:rPr>
              <a:t>与标量 </a:t>
            </a:r>
            <a:r>
              <a:rPr kumimoji="1" lang="en-US" altLang="zh-CN" sz="2800" b="1" dirty="0">
                <a:solidFill>
                  <a:srgbClr val="0000FF"/>
                </a:solidFill>
                <a:latin typeface="华文楷体" panose="02010600040101010101" pitchFamily="2" charset="-122"/>
                <a:ea typeface="华文楷体" panose="02010600040101010101" pitchFamily="2" charset="-122"/>
              </a:rPr>
              <a:t>(scalar)</a:t>
            </a:r>
          </a:p>
        </p:txBody>
      </p:sp>
      <p:sp>
        <p:nvSpPr>
          <p:cNvPr id="6" name="Text Box 5"/>
          <p:cNvSpPr txBox="1">
            <a:spLocks noChangeArrowheads="1"/>
          </p:cNvSpPr>
          <p:nvPr/>
        </p:nvSpPr>
        <p:spPr bwMode="auto">
          <a:xfrm>
            <a:off x="1108046" y="1935391"/>
            <a:ext cx="285510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华文楷体" panose="02010600040101010101" pitchFamily="2" charset="-122"/>
                <a:ea typeface="华文楷体" panose="02010600040101010101" pitchFamily="2" charset="-122"/>
              </a:rPr>
              <a:t>标量：大小</a:t>
            </a:r>
          </a:p>
        </p:txBody>
      </p:sp>
      <p:sp>
        <p:nvSpPr>
          <p:cNvPr id="7" name="Text Box 6"/>
          <p:cNvSpPr txBox="1">
            <a:spLocks noChangeArrowheads="1"/>
          </p:cNvSpPr>
          <p:nvPr/>
        </p:nvSpPr>
        <p:spPr bwMode="auto">
          <a:xfrm>
            <a:off x="3437103" y="1916765"/>
            <a:ext cx="307576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华文楷体" panose="02010600040101010101" pitchFamily="2" charset="-122"/>
                <a:ea typeface="华文楷体" panose="02010600040101010101" pitchFamily="2" charset="-122"/>
              </a:rPr>
              <a:t>矢量：大小，方向</a:t>
            </a:r>
          </a:p>
        </p:txBody>
      </p:sp>
      <p:sp>
        <p:nvSpPr>
          <p:cNvPr id="8" name="Text Box 7"/>
          <p:cNvSpPr txBox="1">
            <a:spLocks noChangeArrowheads="1"/>
          </p:cNvSpPr>
          <p:nvPr/>
        </p:nvSpPr>
        <p:spPr bwMode="auto">
          <a:xfrm>
            <a:off x="452438" y="3619286"/>
            <a:ext cx="77644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2. </a:t>
            </a:r>
            <a:r>
              <a:rPr kumimoji="1" lang="zh-CN" altLang="en-US" sz="2800" b="1" dirty="0">
                <a:solidFill>
                  <a:srgbClr val="0000FF"/>
                </a:solidFill>
                <a:latin typeface="华文楷体" panose="02010600040101010101" pitchFamily="2" charset="-122"/>
                <a:ea typeface="华文楷体" panose="02010600040101010101" pitchFamily="2" charset="-122"/>
              </a:rPr>
              <a:t>矢量加</a:t>
            </a:r>
            <a:r>
              <a:rPr kumimoji="1" lang="en-US" altLang="zh-CN"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solidFill>
                  <a:srgbClr val="0000FF"/>
                </a:solidFill>
                <a:latin typeface="华文楷体" panose="02010600040101010101" pitchFamily="2" charset="-122"/>
                <a:ea typeface="华文楷体" panose="02010600040101010101" pitchFamily="2" charset="-122"/>
              </a:rPr>
              <a:t>减</a:t>
            </a:r>
            <a:r>
              <a:rPr kumimoji="1" lang="en-US" altLang="zh-CN"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solidFill>
                  <a:srgbClr val="0000FF"/>
                </a:solidFill>
                <a:latin typeface="华文楷体" panose="02010600040101010101" pitchFamily="2" charset="-122"/>
                <a:ea typeface="华文楷体" panose="02010600040101010101" pitchFamily="2" charset="-122"/>
              </a:rPr>
              <a:t>法  </a:t>
            </a:r>
            <a:r>
              <a:rPr kumimoji="1" lang="en-US" altLang="zh-CN"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solidFill>
                  <a:srgbClr val="0000FF"/>
                </a:solidFill>
                <a:latin typeface="华文楷体" panose="02010600040101010101" pitchFamily="2" charset="-122"/>
                <a:ea typeface="华文楷体" panose="02010600040101010101" pitchFamily="2" charset="-122"/>
              </a:rPr>
              <a:t>满足平行四边形法则</a:t>
            </a:r>
            <a:r>
              <a:rPr kumimoji="1" lang="en-US" altLang="zh-CN" sz="2800" b="1" dirty="0">
                <a:solidFill>
                  <a:srgbClr val="0000FF"/>
                </a:solidFill>
                <a:latin typeface="华文楷体" panose="02010600040101010101" pitchFamily="2" charset="-122"/>
                <a:ea typeface="华文楷体" panose="02010600040101010101" pitchFamily="2" charset="-122"/>
              </a:rPr>
              <a:t>)</a:t>
            </a:r>
          </a:p>
        </p:txBody>
      </p:sp>
      <p:sp>
        <p:nvSpPr>
          <p:cNvPr id="9" name="Text Box 8"/>
          <p:cNvSpPr txBox="1">
            <a:spLocks noChangeArrowheads="1"/>
          </p:cNvSpPr>
          <p:nvPr/>
        </p:nvSpPr>
        <p:spPr bwMode="auto">
          <a:xfrm>
            <a:off x="452438" y="5366328"/>
            <a:ext cx="306292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3. </a:t>
            </a:r>
            <a:r>
              <a:rPr kumimoji="1" lang="zh-CN" altLang="en-US" sz="2800" b="1" dirty="0">
                <a:solidFill>
                  <a:srgbClr val="0000FF"/>
                </a:solidFill>
                <a:latin typeface="华文楷体" panose="02010600040101010101" pitchFamily="2" charset="-122"/>
                <a:ea typeface="华文楷体" panose="02010600040101010101" pitchFamily="2" charset="-122"/>
              </a:rPr>
              <a:t>矢量分解</a:t>
            </a:r>
          </a:p>
        </p:txBody>
      </p:sp>
      <p:graphicFrame>
        <p:nvGraphicFramePr>
          <p:cNvPr id="10" name="Object 9"/>
          <p:cNvGraphicFramePr>
            <a:graphicFrameLocks noChangeAspect="1"/>
          </p:cNvGraphicFramePr>
          <p:nvPr>
            <p:extLst>
              <p:ext uri="{D42A27DB-BD31-4B8C-83A1-F6EECF244321}">
                <p14:modId xmlns:p14="http://schemas.microsoft.com/office/powerpoint/2010/main" val="602088952"/>
              </p:ext>
            </p:extLst>
          </p:nvPr>
        </p:nvGraphicFramePr>
        <p:xfrm>
          <a:off x="1132605" y="4218724"/>
          <a:ext cx="2011680" cy="418968"/>
        </p:xfrm>
        <a:graphic>
          <a:graphicData uri="http://schemas.openxmlformats.org/presentationml/2006/ole">
            <mc:AlternateContent xmlns:mc="http://schemas.openxmlformats.org/markup-compatibility/2006">
              <mc:Choice xmlns:v="urn:schemas-microsoft-com:vml" Requires="v">
                <p:oleObj spid="_x0000_s1667" name="Equation" r:id="rId3" imgW="914400" imgH="190440" progId="Equation.DSMT4">
                  <p:embed/>
                </p:oleObj>
              </mc:Choice>
              <mc:Fallback>
                <p:oleObj name="Equation" r:id="rId3" imgW="914400" imgH="190440" progId="Equation.DSMT4">
                  <p:embed/>
                  <p:pic>
                    <p:nvPicPr>
                      <p:cNvPr id="107529" name="Object 9"/>
                      <p:cNvPicPr>
                        <a:picLocks noChangeAspect="1" noChangeArrowheads="1"/>
                      </p:cNvPicPr>
                      <p:nvPr/>
                    </p:nvPicPr>
                    <p:blipFill>
                      <a:blip r:embed="rId4"/>
                      <a:srcRect/>
                      <a:stretch>
                        <a:fillRect/>
                      </a:stretch>
                    </p:blipFill>
                    <p:spPr bwMode="auto">
                      <a:xfrm>
                        <a:off x="1132605" y="4218724"/>
                        <a:ext cx="2011680" cy="4189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040513080"/>
              </p:ext>
            </p:extLst>
          </p:nvPr>
        </p:nvGraphicFramePr>
        <p:xfrm>
          <a:off x="3759662" y="4224335"/>
          <a:ext cx="2430648" cy="502920"/>
        </p:xfrm>
        <a:graphic>
          <a:graphicData uri="http://schemas.openxmlformats.org/presentationml/2006/ole">
            <mc:AlternateContent xmlns:mc="http://schemas.openxmlformats.org/markup-compatibility/2006">
              <mc:Choice xmlns:v="urn:schemas-microsoft-com:vml" Requires="v">
                <p:oleObj spid="_x0000_s1668" name="Equation" r:id="rId5" imgW="1104840" imgH="228600" progId="Equation.DSMT4">
                  <p:embed/>
                </p:oleObj>
              </mc:Choice>
              <mc:Fallback>
                <p:oleObj name="Equation" r:id="rId5" imgW="1104840" imgH="228600" progId="Equation.DSMT4">
                  <p:embed/>
                  <p:pic>
                    <p:nvPicPr>
                      <p:cNvPr id="107530" name="Object 10"/>
                      <p:cNvPicPr>
                        <a:picLocks noChangeAspect="1" noChangeArrowheads="1"/>
                      </p:cNvPicPr>
                      <p:nvPr/>
                    </p:nvPicPr>
                    <p:blipFill>
                      <a:blip r:embed="rId6"/>
                      <a:srcRect/>
                      <a:stretch>
                        <a:fillRect/>
                      </a:stretch>
                    </p:blipFill>
                    <p:spPr bwMode="auto">
                      <a:xfrm>
                        <a:off x="3759662" y="4224335"/>
                        <a:ext cx="2430648" cy="5029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2289207637"/>
              </p:ext>
            </p:extLst>
          </p:nvPr>
        </p:nvGraphicFramePr>
        <p:xfrm>
          <a:off x="1132605" y="4816817"/>
          <a:ext cx="3575880" cy="502920"/>
        </p:xfrm>
        <a:graphic>
          <a:graphicData uri="http://schemas.openxmlformats.org/presentationml/2006/ole">
            <mc:AlternateContent xmlns:mc="http://schemas.openxmlformats.org/markup-compatibility/2006">
              <mc:Choice xmlns:v="urn:schemas-microsoft-com:vml" Requires="v">
                <p:oleObj spid="_x0000_s1669" name="Equation" r:id="rId7" imgW="1625400" imgH="228600" progId="Equation.DSMT4">
                  <p:embed/>
                </p:oleObj>
              </mc:Choice>
              <mc:Fallback>
                <p:oleObj name="Equation" r:id="rId7" imgW="1625400" imgH="228600" progId="Equation.DSMT4">
                  <p:embed/>
                  <p:pic>
                    <p:nvPicPr>
                      <p:cNvPr id="107531" name="Object 11"/>
                      <p:cNvPicPr>
                        <a:picLocks noChangeAspect="1" noChangeArrowheads="1"/>
                      </p:cNvPicPr>
                      <p:nvPr/>
                    </p:nvPicPr>
                    <p:blipFill>
                      <a:blip r:embed="rId8"/>
                      <a:srcRect/>
                      <a:stretch>
                        <a:fillRect/>
                      </a:stretch>
                    </p:blipFill>
                    <p:spPr bwMode="auto">
                      <a:xfrm>
                        <a:off x="1132605" y="4816817"/>
                        <a:ext cx="3575880" cy="5029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21"/>
          <p:cNvGraphicFramePr>
            <a:graphicFrameLocks noChangeAspect="1"/>
          </p:cNvGraphicFramePr>
          <p:nvPr>
            <p:extLst>
              <p:ext uri="{D42A27DB-BD31-4B8C-83A1-F6EECF244321}">
                <p14:modId xmlns:p14="http://schemas.microsoft.com/office/powerpoint/2010/main" val="2840049553"/>
              </p:ext>
            </p:extLst>
          </p:nvPr>
        </p:nvGraphicFramePr>
        <p:xfrm>
          <a:off x="1132605" y="5900773"/>
          <a:ext cx="1480248" cy="446688"/>
        </p:xfrm>
        <a:graphic>
          <a:graphicData uri="http://schemas.openxmlformats.org/presentationml/2006/ole">
            <mc:AlternateContent xmlns:mc="http://schemas.openxmlformats.org/markup-compatibility/2006">
              <mc:Choice xmlns:v="urn:schemas-microsoft-com:vml" Requires="v">
                <p:oleObj spid="_x0000_s1670" name="Equation" r:id="rId9" imgW="672840" imgH="203040" progId="Equation.DSMT4">
                  <p:embed/>
                </p:oleObj>
              </mc:Choice>
              <mc:Fallback>
                <p:oleObj name="Equation" r:id="rId9" imgW="672840" imgH="203040" progId="Equation.DSMT4">
                  <p:embed/>
                  <p:pic>
                    <p:nvPicPr>
                      <p:cNvPr id="107541" name="Object 21"/>
                      <p:cNvPicPr>
                        <a:picLocks noChangeAspect="1" noChangeArrowheads="1"/>
                      </p:cNvPicPr>
                      <p:nvPr/>
                    </p:nvPicPr>
                    <p:blipFill>
                      <a:blip r:embed="rId10"/>
                      <a:srcRect/>
                      <a:stretch>
                        <a:fillRect/>
                      </a:stretch>
                    </p:blipFill>
                    <p:spPr bwMode="auto">
                      <a:xfrm>
                        <a:off x="1132605" y="5900773"/>
                        <a:ext cx="1480248" cy="446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4" name="Group 12"/>
          <p:cNvGrpSpPr>
            <a:grpSpLocks/>
          </p:cNvGrpSpPr>
          <p:nvPr/>
        </p:nvGrpSpPr>
        <p:grpSpPr bwMode="auto">
          <a:xfrm>
            <a:off x="6058693" y="4785034"/>
            <a:ext cx="2185988" cy="1663701"/>
            <a:chOff x="2463" y="3168"/>
            <a:chExt cx="1377" cy="1048"/>
          </a:xfrm>
        </p:grpSpPr>
        <p:sp>
          <p:nvSpPr>
            <p:cNvPr id="15" name="Line 13"/>
            <p:cNvSpPr>
              <a:spLocks noChangeShapeType="1"/>
            </p:cNvSpPr>
            <p:nvPr/>
          </p:nvSpPr>
          <p:spPr bwMode="auto">
            <a:xfrm>
              <a:off x="2586" y="3945"/>
              <a:ext cx="945" cy="0"/>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6" name="Line 14"/>
            <p:cNvSpPr>
              <a:spLocks noChangeShapeType="1"/>
            </p:cNvSpPr>
            <p:nvPr/>
          </p:nvSpPr>
          <p:spPr bwMode="auto">
            <a:xfrm rot="1380653" flipV="1">
              <a:off x="2736" y="3168"/>
              <a:ext cx="0" cy="816"/>
            </a:xfrm>
            <a:prstGeom prst="line">
              <a:avLst/>
            </a:prstGeom>
            <a:noFill/>
            <a:ln w="25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7" name="Line 15"/>
            <p:cNvSpPr>
              <a:spLocks noChangeShapeType="1"/>
            </p:cNvSpPr>
            <p:nvPr/>
          </p:nvSpPr>
          <p:spPr bwMode="auto">
            <a:xfrm flipV="1">
              <a:off x="2592" y="3216"/>
              <a:ext cx="1248" cy="720"/>
            </a:xfrm>
            <a:prstGeom prst="line">
              <a:avLst/>
            </a:prstGeom>
            <a:noFill/>
            <a:ln w="25400">
              <a:solidFill>
                <a:srgbClr val="9900CC"/>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18" name="Line 16"/>
            <p:cNvSpPr>
              <a:spLocks noChangeShapeType="1"/>
            </p:cNvSpPr>
            <p:nvPr/>
          </p:nvSpPr>
          <p:spPr bwMode="auto">
            <a:xfrm rot="1380653" flipV="1">
              <a:off x="3681" y="3174"/>
              <a:ext cx="0" cy="816"/>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sp>
          <p:nvSpPr>
            <p:cNvPr id="19" name="Line 17"/>
            <p:cNvSpPr>
              <a:spLocks noChangeShapeType="1"/>
            </p:cNvSpPr>
            <p:nvPr/>
          </p:nvSpPr>
          <p:spPr bwMode="auto">
            <a:xfrm>
              <a:off x="2892" y="3216"/>
              <a:ext cx="945" cy="0"/>
            </a:xfrm>
            <a:prstGeom prst="line">
              <a:avLst/>
            </a:prstGeom>
            <a:noFill/>
            <a:ln w="635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20" name="Object 18"/>
            <p:cNvGraphicFramePr>
              <a:graphicFrameLocks noChangeAspect="1"/>
            </p:cNvGraphicFramePr>
            <p:nvPr>
              <p:extLst>
                <p:ext uri="{D42A27DB-BD31-4B8C-83A1-F6EECF244321}">
                  <p14:modId xmlns:p14="http://schemas.microsoft.com/office/powerpoint/2010/main" val="2124838116"/>
                </p:ext>
              </p:extLst>
            </p:nvPr>
          </p:nvGraphicFramePr>
          <p:xfrm>
            <a:off x="2935" y="3333"/>
            <a:ext cx="228" cy="264"/>
          </p:xfrm>
          <a:graphic>
            <a:graphicData uri="http://schemas.openxmlformats.org/presentationml/2006/ole">
              <mc:AlternateContent xmlns:mc="http://schemas.openxmlformats.org/markup-compatibility/2006">
                <mc:Choice xmlns:v="urn:schemas-microsoft-com:vml" Requires="v">
                  <p:oleObj spid="_x0000_s1671" name="Equation" r:id="rId11" imgW="164880" imgH="190440" progId="Equation.DSMT4">
                    <p:embed/>
                  </p:oleObj>
                </mc:Choice>
                <mc:Fallback>
                  <p:oleObj name="Equation" r:id="rId11" imgW="164880" imgH="190440" progId="Equation.DSMT4">
                    <p:embed/>
                    <p:pic>
                      <p:nvPicPr>
                        <p:cNvPr id="2054" name="Object 18"/>
                        <p:cNvPicPr>
                          <a:picLocks noChangeAspect="1" noChangeArrowheads="1"/>
                        </p:cNvPicPr>
                        <p:nvPr/>
                      </p:nvPicPr>
                      <p:blipFill>
                        <a:blip r:embed="rId12"/>
                        <a:srcRect/>
                        <a:stretch>
                          <a:fillRect/>
                        </a:stretch>
                      </p:blipFill>
                      <p:spPr bwMode="auto">
                        <a:xfrm>
                          <a:off x="2935" y="3333"/>
                          <a:ext cx="228"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1" name="Object 19"/>
            <p:cNvGraphicFramePr>
              <a:graphicFrameLocks noChangeAspect="1"/>
            </p:cNvGraphicFramePr>
            <p:nvPr>
              <p:extLst>
                <p:ext uri="{D42A27DB-BD31-4B8C-83A1-F6EECF244321}">
                  <p14:modId xmlns:p14="http://schemas.microsoft.com/office/powerpoint/2010/main" val="2553883175"/>
                </p:ext>
              </p:extLst>
            </p:nvPr>
          </p:nvGraphicFramePr>
          <p:xfrm>
            <a:off x="2934" y="3952"/>
            <a:ext cx="228" cy="264"/>
          </p:xfrm>
          <a:graphic>
            <a:graphicData uri="http://schemas.openxmlformats.org/presentationml/2006/ole">
              <mc:AlternateContent xmlns:mc="http://schemas.openxmlformats.org/markup-compatibility/2006">
                <mc:Choice xmlns:v="urn:schemas-microsoft-com:vml" Requires="v">
                  <p:oleObj spid="_x0000_s1672" name="Equation" r:id="rId13" imgW="164880" imgH="190440" progId="Equation.DSMT4">
                    <p:embed/>
                  </p:oleObj>
                </mc:Choice>
                <mc:Fallback>
                  <p:oleObj name="Equation" r:id="rId13" imgW="164880" imgH="190440" progId="Equation.DSMT4">
                    <p:embed/>
                    <p:pic>
                      <p:nvPicPr>
                        <p:cNvPr id="2055" name="Object 19"/>
                        <p:cNvPicPr>
                          <a:picLocks noChangeAspect="1" noChangeArrowheads="1"/>
                        </p:cNvPicPr>
                        <p:nvPr/>
                      </p:nvPicPr>
                      <p:blipFill>
                        <a:blip r:embed="rId14"/>
                        <a:srcRect/>
                        <a:stretch>
                          <a:fillRect/>
                        </a:stretch>
                      </p:blipFill>
                      <p:spPr bwMode="auto">
                        <a:xfrm>
                          <a:off x="2934" y="3952"/>
                          <a:ext cx="228" cy="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2" name="Object 20"/>
            <p:cNvGraphicFramePr>
              <a:graphicFrameLocks noChangeAspect="1"/>
            </p:cNvGraphicFramePr>
            <p:nvPr>
              <p:extLst>
                <p:ext uri="{D42A27DB-BD31-4B8C-83A1-F6EECF244321}">
                  <p14:modId xmlns:p14="http://schemas.microsoft.com/office/powerpoint/2010/main" val="1680312501"/>
                </p:ext>
              </p:extLst>
            </p:nvPr>
          </p:nvGraphicFramePr>
          <p:xfrm>
            <a:off x="2463" y="3418"/>
            <a:ext cx="228" cy="281"/>
          </p:xfrm>
          <a:graphic>
            <a:graphicData uri="http://schemas.openxmlformats.org/presentationml/2006/ole">
              <mc:AlternateContent xmlns:mc="http://schemas.openxmlformats.org/markup-compatibility/2006">
                <mc:Choice xmlns:v="urn:schemas-microsoft-com:vml" Requires="v">
                  <p:oleObj spid="_x0000_s1673" name="Equation" r:id="rId15" imgW="164880" imgH="203040" progId="Equation.DSMT4">
                    <p:embed/>
                  </p:oleObj>
                </mc:Choice>
                <mc:Fallback>
                  <p:oleObj name="Equation" r:id="rId15" imgW="164880" imgH="203040" progId="Equation.DSMT4">
                    <p:embed/>
                    <p:pic>
                      <p:nvPicPr>
                        <p:cNvPr id="2056" name="Object 20"/>
                        <p:cNvPicPr>
                          <a:picLocks noChangeAspect="1" noChangeArrowheads="1"/>
                        </p:cNvPicPr>
                        <p:nvPr/>
                      </p:nvPicPr>
                      <p:blipFill>
                        <a:blip r:embed="rId16"/>
                        <a:srcRect/>
                        <a:stretch>
                          <a:fillRect/>
                        </a:stretch>
                      </p:blipFill>
                      <p:spPr bwMode="auto">
                        <a:xfrm>
                          <a:off x="2463" y="3418"/>
                          <a:ext cx="228" cy="2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grpSp>
        <p:nvGrpSpPr>
          <p:cNvPr id="25" name="组合 24">
            <a:extLst>
              <a:ext uri="{FF2B5EF4-FFF2-40B4-BE49-F238E27FC236}">
                <a16:creationId xmlns:a16="http://schemas.microsoft.com/office/drawing/2014/main" xmlns="" id="{BA70395F-BBF1-463C-87DF-E9DEC36B11E2}"/>
              </a:ext>
            </a:extLst>
          </p:cNvPr>
          <p:cNvGrpSpPr/>
          <p:nvPr/>
        </p:nvGrpSpPr>
        <p:grpSpPr>
          <a:xfrm>
            <a:off x="6426200" y="1860062"/>
            <a:ext cx="1981200" cy="1143001"/>
            <a:chOff x="6426200" y="1860062"/>
            <a:chExt cx="1981200" cy="1143001"/>
          </a:xfrm>
        </p:grpSpPr>
        <p:sp>
          <p:nvSpPr>
            <p:cNvPr id="23" name="Line 15">
              <a:extLst>
                <a:ext uri="{FF2B5EF4-FFF2-40B4-BE49-F238E27FC236}">
                  <a16:creationId xmlns:a16="http://schemas.microsoft.com/office/drawing/2014/main" xmlns="" id="{F18B37D0-3C15-4CC6-89E3-4B53A8F63BDD}"/>
                </a:ext>
              </a:extLst>
            </p:cNvPr>
            <p:cNvSpPr>
              <a:spLocks noChangeShapeType="1"/>
            </p:cNvSpPr>
            <p:nvPr/>
          </p:nvSpPr>
          <p:spPr bwMode="auto">
            <a:xfrm flipV="1">
              <a:off x="6426200" y="1860062"/>
              <a:ext cx="1981200" cy="1143001"/>
            </a:xfrm>
            <a:prstGeom prst="line">
              <a:avLst/>
            </a:prstGeom>
            <a:noFill/>
            <a:ln w="25400">
              <a:solidFill>
                <a:srgbClr val="9900CC"/>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graphicFrame>
          <p:nvGraphicFramePr>
            <p:cNvPr id="24" name="Object 18">
              <a:extLst>
                <a:ext uri="{FF2B5EF4-FFF2-40B4-BE49-F238E27FC236}">
                  <a16:creationId xmlns:a16="http://schemas.microsoft.com/office/drawing/2014/main" xmlns="" id="{D277E8CF-8C3F-4F59-AA9C-9C4B41759E55}"/>
                </a:ext>
              </a:extLst>
            </p:cNvPr>
            <p:cNvGraphicFramePr>
              <a:graphicFrameLocks noChangeAspect="1"/>
            </p:cNvGraphicFramePr>
            <p:nvPr>
              <p:extLst>
                <p:ext uri="{D42A27DB-BD31-4B8C-83A1-F6EECF244321}">
                  <p14:modId xmlns:p14="http://schemas.microsoft.com/office/powerpoint/2010/main" val="272352184"/>
                </p:ext>
              </p:extLst>
            </p:nvPr>
          </p:nvGraphicFramePr>
          <p:xfrm>
            <a:off x="6970712" y="2045800"/>
            <a:ext cx="361950" cy="419100"/>
          </p:xfrm>
          <a:graphic>
            <a:graphicData uri="http://schemas.openxmlformats.org/presentationml/2006/ole">
              <mc:AlternateContent xmlns:mc="http://schemas.openxmlformats.org/markup-compatibility/2006">
                <mc:Choice xmlns:v="urn:schemas-microsoft-com:vml" Requires="v">
                  <p:oleObj spid="_x0000_s1674" name="Equation" r:id="rId17" imgW="164880" imgH="190440" progId="Equation.DSMT4">
                    <p:embed/>
                  </p:oleObj>
                </mc:Choice>
                <mc:Fallback>
                  <p:oleObj name="Equation" r:id="rId17" imgW="164880" imgH="190440" progId="Equation.DSMT4">
                    <p:embed/>
                    <p:pic>
                      <p:nvPicPr>
                        <p:cNvPr id="20" name="Object 18"/>
                        <p:cNvPicPr>
                          <a:picLocks noChangeAspect="1" noChangeArrowheads="1"/>
                        </p:cNvPicPr>
                        <p:nvPr/>
                      </p:nvPicPr>
                      <p:blipFill>
                        <a:blip r:embed="rId18"/>
                        <a:srcRect/>
                        <a:stretch>
                          <a:fillRect/>
                        </a:stretch>
                      </p:blipFill>
                      <p:spPr bwMode="auto">
                        <a:xfrm>
                          <a:off x="6970712" y="2045800"/>
                          <a:ext cx="361950"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
        <p:nvSpPr>
          <p:cNvPr id="26" name="Text Box 6">
            <a:extLst>
              <a:ext uri="{FF2B5EF4-FFF2-40B4-BE49-F238E27FC236}">
                <a16:creationId xmlns:a16="http://schemas.microsoft.com/office/drawing/2014/main" xmlns="" id="{C24E1366-B710-4ABF-85C9-CD1418AFCC22}"/>
              </a:ext>
            </a:extLst>
          </p:cNvPr>
          <p:cNvSpPr txBox="1">
            <a:spLocks noChangeArrowheads="1"/>
          </p:cNvSpPr>
          <p:nvPr/>
        </p:nvSpPr>
        <p:spPr bwMode="auto">
          <a:xfrm>
            <a:off x="1108046" y="2505524"/>
            <a:ext cx="203623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华文楷体" panose="02010600040101010101" pitchFamily="2" charset="-122"/>
                <a:ea typeface="华文楷体" panose="02010600040101010101" pitchFamily="2" charset="-122"/>
              </a:rPr>
              <a:t>单位矢量：</a:t>
            </a:r>
          </a:p>
        </p:txBody>
      </p:sp>
      <p:graphicFrame>
        <p:nvGraphicFramePr>
          <p:cNvPr id="27" name="对象 26">
            <a:extLst>
              <a:ext uri="{FF2B5EF4-FFF2-40B4-BE49-F238E27FC236}">
                <a16:creationId xmlns:a16="http://schemas.microsoft.com/office/drawing/2014/main" xmlns="" id="{EC4B9D3A-49C2-4C6B-B43D-CA1C0820DB0C}"/>
              </a:ext>
            </a:extLst>
          </p:cNvPr>
          <p:cNvGraphicFramePr>
            <a:graphicFrameLocks noChangeAspect="1"/>
          </p:cNvGraphicFramePr>
          <p:nvPr>
            <p:extLst>
              <p:ext uri="{D42A27DB-BD31-4B8C-83A1-F6EECF244321}">
                <p14:modId xmlns:p14="http://schemas.microsoft.com/office/powerpoint/2010/main" val="3187459441"/>
              </p:ext>
            </p:extLst>
          </p:nvPr>
        </p:nvGraphicFramePr>
        <p:xfrm>
          <a:off x="3144285" y="2474619"/>
          <a:ext cx="1368576" cy="614592"/>
        </p:xfrm>
        <a:graphic>
          <a:graphicData uri="http://schemas.openxmlformats.org/presentationml/2006/ole">
            <mc:AlternateContent xmlns:mc="http://schemas.openxmlformats.org/markup-compatibility/2006">
              <mc:Choice xmlns:v="urn:schemas-microsoft-com:vml" Requires="v">
                <p:oleObj spid="_x0000_s1675" name="Equation" r:id="rId19" imgW="622080" imgH="279360" progId="Equation.DSMT4">
                  <p:embed/>
                </p:oleObj>
              </mc:Choice>
              <mc:Fallback>
                <p:oleObj name="Equation" r:id="rId19" imgW="622080" imgH="279360" progId="Equation.DSMT4">
                  <p:embed/>
                  <p:pic>
                    <p:nvPicPr>
                      <p:cNvPr id="0" name=""/>
                      <p:cNvPicPr/>
                      <p:nvPr/>
                    </p:nvPicPr>
                    <p:blipFill>
                      <a:blip r:embed="rId20"/>
                      <a:stretch>
                        <a:fillRect/>
                      </a:stretch>
                    </p:blipFill>
                    <p:spPr>
                      <a:xfrm>
                        <a:off x="3144285" y="2474619"/>
                        <a:ext cx="1368576" cy="614592"/>
                      </a:xfrm>
                      <a:prstGeom prst="rect">
                        <a:avLst/>
                      </a:prstGeom>
                    </p:spPr>
                  </p:pic>
                </p:oleObj>
              </mc:Fallback>
            </mc:AlternateContent>
          </a:graphicData>
        </a:graphic>
      </p:graphicFrame>
      <p:sp>
        <p:nvSpPr>
          <p:cNvPr id="28" name="Text Box 6">
            <a:extLst>
              <a:ext uri="{FF2B5EF4-FFF2-40B4-BE49-F238E27FC236}">
                <a16:creationId xmlns:a16="http://schemas.microsoft.com/office/drawing/2014/main" xmlns="" id="{6A6D5D59-72A1-4CD3-AB20-9E48DEFC2531}"/>
              </a:ext>
            </a:extLst>
          </p:cNvPr>
          <p:cNvSpPr txBox="1">
            <a:spLocks noChangeArrowheads="1"/>
          </p:cNvSpPr>
          <p:nvPr/>
        </p:nvSpPr>
        <p:spPr bwMode="auto">
          <a:xfrm>
            <a:off x="1108046" y="3072771"/>
            <a:ext cx="52868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华文楷体" panose="02010600040101010101" pitchFamily="2" charset="-122"/>
                <a:ea typeface="华文楷体" panose="02010600040101010101" pitchFamily="2" charset="-122"/>
              </a:rPr>
              <a:t>矢量相等：大小相等，方向相同</a:t>
            </a:r>
          </a:p>
        </p:txBody>
      </p:sp>
    </p:spTree>
    <p:extLst>
      <p:ext uri="{BB962C8B-B14F-4D97-AF65-F5344CB8AC3E}">
        <p14:creationId xmlns:p14="http://schemas.microsoft.com/office/powerpoint/2010/main" val="299694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5"/>
                                        </p:tgtEl>
                                        <p:attrNameLst>
                                          <p:attrName>style.visibility</p:attrName>
                                        </p:attrNameLst>
                                      </p:cBhvr>
                                      <p:to>
                                        <p:strVal val="visible"/>
                                      </p:to>
                                    </p:set>
                                    <p:animEffect transition="in" filter="wipe(left)">
                                      <p:cBhvr>
                                        <p:cTn id="22" dur="500"/>
                                        <p:tgtEl>
                                          <p:spTgt spid="2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wipe(left)">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wipe(left)">
                                      <p:cBhvr>
                                        <p:cTn id="32" dur="500"/>
                                        <p:tgtEl>
                                          <p:spTgt spid="2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left)">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11"/>
                                        </p:tgtEl>
                                        <p:attrNameLst>
                                          <p:attrName>style.visibility</p:attrName>
                                        </p:attrNameLst>
                                      </p:cBhvr>
                                      <p:to>
                                        <p:strVal val="visible"/>
                                      </p:to>
                                    </p:set>
                                    <p:animEffect transition="in" filter="wipe(left)">
                                      <p:cBhvr>
                                        <p:cTn id="52" dur="500"/>
                                        <p:tgtEl>
                                          <p:spTgt spid="11"/>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wipe(left)">
                                      <p:cBhvr>
                                        <p:cTn id="57" dur="500"/>
                                        <p:tgtEl>
                                          <p:spTgt spid="12"/>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wipe(left)">
                                      <p:cBhvr>
                                        <p:cTn id="62" dur="500"/>
                                        <p:tgtEl>
                                          <p:spTgt spid="9"/>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nodeType="click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wipe(left)">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nodeType="click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26" grpId="0"/>
      <p:bldP spid="2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26</a:t>
            </a:fld>
            <a:endParaRPr lang="zh-CN" altLang="en-US"/>
          </a:p>
        </p:txBody>
      </p:sp>
      <p:sp>
        <p:nvSpPr>
          <p:cNvPr id="4" name="Text Box 2"/>
          <p:cNvSpPr txBox="1">
            <a:spLocks noChangeArrowheads="1"/>
          </p:cNvSpPr>
          <p:nvPr/>
        </p:nvSpPr>
        <p:spPr bwMode="auto">
          <a:xfrm>
            <a:off x="537712" y="297610"/>
            <a:ext cx="617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4. </a:t>
            </a:r>
            <a:r>
              <a:rPr kumimoji="1" lang="zh-CN" altLang="en-US" sz="2800" b="1" dirty="0">
                <a:solidFill>
                  <a:srgbClr val="0000FF"/>
                </a:solidFill>
                <a:latin typeface="华文楷体" panose="02010600040101010101" pitchFamily="2" charset="-122"/>
                <a:ea typeface="华文楷体" panose="02010600040101010101" pitchFamily="2" charset="-122"/>
              </a:rPr>
              <a:t>矢量乘法</a:t>
            </a:r>
          </a:p>
        </p:txBody>
      </p:sp>
      <p:sp>
        <p:nvSpPr>
          <p:cNvPr id="5" name="Text Box 3"/>
          <p:cNvSpPr txBox="1">
            <a:spLocks noChangeArrowheads="1"/>
          </p:cNvSpPr>
          <p:nvPr/>
        </p:nvSpPr>
        <p:spPr bwMode="auto">
          <a:xfrm>
            <a:off x="956812" y="983410"/>
            <a:ext cx="3200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latin typeface="华文楷体" panose="02010600040101010101" pitchFamily="2" charset="-122"/>
                <a:ea typeface="华文楷体" panose="02010600040101010101" pitchFamily="2" charset="-122"/>
              </a:rPr>
              <a:t>(1)  </a:t>
            </a:r>
            <a:r>
              <a:rPr kumimoji="1" lang="zh-CN" altLang="en-US" sz="2800" b="1" dirty="0">
                <a:latin typeface="华文楷体" panose="02010600040101010101" pitchFamily="2" charset="-122"/>
                <a:ea typeface="华文楷体" panose="02010600040101010101" pitchFamily="2" charset="-122"/>
              </a:rPr>
              <a:t>矢量乘以标量</a:t>
            </a:r>
          </a:p>
        </p:txBody>
      </p:sp>
      <p:sp>
        <p:nvSpPr>
          <p:cNvPr id="6" name="Text Box 5"/>
          <p:cNvSpPr txBox="1">
            <a:spLocks noChangeArrowheads="1"/>
          </p:cNvSpPr>
          <p:nvPr/>
        </p:nvSpPr>
        <p:spPr bwMode="auto">
          <a:xfrm>
            <a:off x="956812" y="1643810"/>
            <a:ext cx="50644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latin typeface="华文楷体" panose="02010600040101010101" pitchFamily="2" charset="-122"/>
                <a:ea typeface="华文楷体" panose="02010600040101010101" pitchFamily="2" charset="-122"/>
              </a:rPr>
              <a:t>(2)  </a:t>
            </a:r>
            <a:r>
              <a:rPr kumimoji="1" lang="zh-CN" altLang="en-US" sz="2800" b="1" dirty="0">
                <a:latin typeface="华文楷体" panose="02010600040101010101" pitchFamily="2" charset="-122"/>
                <a:ea typeface="华文楷体" panose="02010600040101010101" pitchFamily="2" charset="-122"/>
              </a:rPr>
              <a:t>两个矢量的标量积</a:t>
            </a:r>
            <a:r>
              <a:rPr kumimoji="1" lang="en-US" altLang="zh-CN" sz="2800" b="1" dirty="0">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点乘</a:t>
            </a:r>
            <a:r>
              <a:rPr kumimoji="1" lang="en-US" altLang="zh-CN" sz="2800" b="1" dirty="0">
                <a:latin typeface="华文楷体" panose="02010600040101010101" pitchFamily="2" charset="-122"/>
                <a:ea typeface="华文楷体" panose="02010600040101010101" pitchFamily="2" charset="-122"/>
              </a:rPr>
              <a:t>)</a:t>
            </a:r>
          </a:p>
        </p:txBody>
      </p:sp>
      <p:sp>
        <p:nvSpPr>
          <p:cNvPr id="7" name="Text Box 8"/>
          <p:cNvSpPr txBox="1">
            <a:spLocks noChangeArrowheads="1"/>
          </p:cNvSpPr>
          <p:nvPr/>
        </p:nvSpPr>
        <p:spPr bwMode="auto">
          <a:xfrm>
            <a:off x="956812" y="2879679"/>
            <a:ext cx="517878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latin typeface="华文楷体" panose="02010600040101010101" pitchFamily="2" charset="-122"/>
                <a:ea typeface="华文楷体" panose="02010600040101010101" pitchFamily="2" charset="-122"/>
              </a:rPr>
              <a:t>(3)  </a:t>
            </a:r>
            <a:r>
              <a:rPr kumimoji="1" lang="zh-CN" altLang="en-US" sz="2800" b="1" dirty="0">
                <a:latin typeface="华文楷体" panose="02010600040101010101" pitchFamily="2" charset="-122"/>
                <a:ea typeface="华文楷体" panose="02010600040101010101" pitchFamily="2" charset="-122"/>
              </a:rPr>
              <a:t>两个矢量的矢量积</a:t>
            </a:r>
            <a:r>
              <a:rPr kumimoji="1" lang="en-US" altLang="zh-CN" sz="2800" b="1" dirty="0">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叉乘</a:t>
            </a:r>
            <a:r>
              <a:rPr kumimoji="1" lang="en-US" altLang="zh-CN" sz="2800" b="1" dirty="0">
                <a:latin typeface="华文楷体" panose="02010600040101010101" pitchFamily="2" charset="-122"/>
                <a:ea typeface="华文楷体" panose="02010600040101010101" pitchFamily="2" charset="-122"/>
              </a:rPr>
              <a:t>)</a:t>
            </a:r>
          </a:p>
        </p:txBody>
      </p:sp>
      <p:sp>
        <p:nvSpPr>
          <p:cNvPr id="8" name="Text Box 11"/>
          <p:cNvSpPr txBox="1">
            <a:spLocks noChangeArrowheads="1"/>
          </p:cNvSpPr>
          <p:nvPr/>
        </p:nvSpPr>
        <p:spPr bwMode="auto">
          <a:xfrm>
            <a:off x="577400" y="4374310"/>
            <a:ext cx="617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5. </a:t>
            </a:r>
            <a:r>
              <a:rPr kumimoji="1" lang="zh-CN" altLang="en-US" sz="2800" b="1" dirty="0">
                <a:solidFill>
                  <a:srgbClr val="0000FF"/>
                </a:solidFill>
                <a:latin typeface="华文楷体" panose="02010600040101010101" pitchFamily="2" charset="-122"/>
                <a:ea typeface="华文楷体" panose="02010600040101010101" pitchFamily="2" charset="-122"/>
              </a:rPr>
              <a:t>矢量在直角坐标轴上的分量</a:t>
            </a:r>
          </a:p>
        </p:txBody>
      </p:sp>
      <p:graphicFrame>
        <p:nvGraphicFramePr>
          <p:cNvPr id="9" name="Object 36"/>
          <p:cNvGraphicFramePr>
            <a:graphicFrameLocks noChangeAspect="1"/>
          </p:cNvGraphicFramePr>
          <p:nvPr>
            <p:extLst>
              <p:ext uri="{D42A27DB-BD31-4B8C-83A1-F6EECF244321}">
                <p14:modId xmlns:p14="http://schemas.microsoft.com/office/powerpoint/2010/main" val="1050181049"/>
              </p:ext>
            </p:extLst>
          </p:nvPr>
        </p:nvGraphicFramePr>
        <p:xfrm>
          <a:off x="1362165" y="5134793"/>
          <a:ext cx="2933568" cy="586080"/>
        </p:xfrm>
        <a:graphic>
          <a:graphicData uri="http://schemas.openxmlformats.org/presentationml/2006/ole">
            <mc:AlternateContent xmlns:mc="http://schemas.openxmlformats.org/markup-compatibility/2006">
              <mc:Choice xmlns:v="urn:schemas-microsoft-com:vml" Requires="v">
                <p:oleObj spid="_x0000_s2890" name="Equation" r:id="rId3" imgW="1333440" imgH="266400" progId="Equation.DSMT4">
                  <p:embed/>
                </p:oleObj>
              </mc:Choice>
              <mc:Fallback>
                <p:oleObj name="Equation" r:id="rId3" imgW="1333440" imgH="266400" progId="Equation.DSMT4">
                  <p:embed/>
                  <p:pic>
                    <p:nvPicPr>
                      <p:cNvPr id="72740" name="Object 36"/>
                      <p:cNvPicPr>
                        <a:picLocks noChangeAspect="1" noChangeArrowheads="1"/>
                      </p:cNvPicPr>
                      <p:nvPr/>
                    </p:nvPicPr>
                    <p:blipFill>
                      <a:blip r:embed="rId4"/>
                      <a:srcRect/>
                      <a:stretch>
                        <a:fillRect/>
                      </a:stretch>
                    </p:blipFill>
                    <p:spPr bwMode="auto">
                      <a:xfrm>
                        <a:off x="1362165" y="5134793"/>
                        <a:ext cx="2933568" cy="586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43"/>
          <p:cNvGraphicFramePr>
            <a:graphicFrameLocks noChangeAspect="1"/>
          </p:cNvGraphicFramePr>
          <p:nvPr>
            <p:extLst>
              <p:ext uri="{D42A27DB-BD31-4B8C-83A1-F6EECF244321}">
                <p14:modId xmlns:p14="http://schemas.microsoft.com/office/powerpoint/2010/main" val="1074895997"/>
              </p:ext>
            </p:extLst>
          </p:nvPr>
        </p:nvGraphicFramePr>
        <p:xfrm>
          <a:off x="4144454" y="987713"/>
          <a:ext cx="3045240" cy="502920"/>
        </p:xfrm>
        <a:graphic>
          <a:graphicData uri="http://schemas.openxmlformats.org/presentationml/2006/ole">
            <mc:AlternateContent xmlns:mc="http://schemas.openxmlformats.org/markup-compatibility/2006">
              <mc:Choice xmlns:v="urn:schemas-microsoft-com:vml" Requires="v">
                <p:oleObj spid="_x0000_s2891" name="Equation" r:id="rId5" imgW="1384200" imgH="228600" progId="Equation.DSMT4">
                  <p:embed/>
                </p:oleObj>
              </mc:Choice>
              <mc:Fallback>
                <p:oleObj name="Equation" r:id="rId5" imgW="1384200" imgH="228600" progId="Equation.DSMT4">
                  <p:embed/>
                  <p:pic>
                    <p:nvPicPr>
                      <p:cNvPr id="72747" name="Object 43"/>
                      <p:cNvPicPr>
                        <a:picLocks noChangeAspect="1" noChangeArrowheads="1"/>
                      </p:cNvPicPr>
                      <p:nvPr/>
                    </p:nvPicPr>
                    <p:blipFill>
                      <a:blip r:embed="rId6"/>
                      <a:srcRect/>
                      <a:stretch>
                        <a:fillRect/>
                      </a:stretch>
                    </p:blipFill>
                    <p:spPr bwMode="auto">
                      <a:xfrm>
                        <a:off x="4144454" y="987713"/>
                        <a:ext cx="3045240" cy="5029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44"/>
          <p:cNvGraphicFramePr>
            <a:graphicFrameLocks noChangeAspect="1"/>
          </p:cNvGraphicFramePr>
          <p:nvPr>
            <p:extLst>
              <p:ext uri="{D42A27DB-BD31-4B8C-83A1-F6EECF244321}">
                <p14:modId xmlns:p14="http://schemas.microsoft.com/office/powerpoint/2010/main" val="1554584113"/>
              </p:ext>
            </p:extLst>
          </p:nvPr>
        </p:nvGraphicFramePr>
        <p:xfrm>
          <a:off x="1556887" y="2195290"/>
          <a:ext cx="2905056" cy="502920"/>
        </p:xfrm>
        <a:graphic>
          <a:graphicData uri="http://schemas.openxmlformats.org/presentationml/2006/ole">
            <mc:AlternateContent xmlns:mc="http://schemas.openxmlformats.org/markup-compatibility/2006">
              <mc:Choice xmlns:v="urn:schemas-microsoft-com:vml" Requires="v">
                <p:oleObj spid="_x0000_s2892" name="Equation" r:id="rId7" imgW="1320480" imgH="228600" progId="Equation.DSMT4">
                  <p:embed/>
                </p:oleObj>
              </mc:Choice>
              <mc:Fallback>
                <p:oleObj name="Equation" r:id="rId7" imgW="1320480" imgH="228600" progId="Equation.DSMT4">
                  <p:embed/>
                  <p:pic>
                    <p:nvPicPr>
                      <p:cNvPr id="72748" name="Object 44"/>
                      <p:cNvPicPr>
                        <a:picLocks noChangeAspect="1" noChangeArrowheads="1"/>
                      </p:cNvPicPr>
                      <p:nvPr/>
                    </p:nvPicPr>
                    <p:blipFill>
                      <a:blip r:embed="rId8"/>
                      <a:srcRect/>
                      <a:stretch>
                        <a:fillRect/>
                      </a:stretch>
                    </p:blipFill>
                    <p:spPr bwMode="auto">
                      <a:xfrm>
                        <a:off x="1556887" y="2195290"/>
                        <a:ext cx="2905056" cy="5029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45"/>
          <p:cNvGraphicFramePr>
            <a:graphicFrameLocks noChangeAspect="1"/>
          </p:cNvGraphicFramePr>
          <p:nvPr>
            <p:extLst>
              <p:ext uri="{D42A27DB-BD31-4B8C-83A1-F6EECF244321}">
                <p14:modId xmlns:p14="http://schemas.microsoft.com/office/powerpoint/2010/main" val="3871667995"/>
              </p:ext>
            </p:extLst>
          </p:nvPr>
        </p:nvGraphicFramePr>
        <p:xfrm>
          <a:off x="5107396" y="2237038"/>
          <a:ext cx="1759824" cy="418968"/>
        </p:xfrm>
        <a:graphic>
          <a:graphicData uri="http://schemas.openxmlformats.org/presentationml/2006/ole">
            <mc:AlternateContent xmlns:mc="http://schemas.openxmlformats.org/markup-compatibility/2006">
              <mc:Choice xmlns:v="urn:schemas-microsoft-com:vml" Requires="v">
                <p:oleObj spid="_x0000_s2893" name="Equation" r:id="rId9" imgW="799920" imgH="190440" progId="Equation.DSMT4">
                  <p:embed/>
                </p:oleObj>
              </mc:Choice>
              <mc:Fallback>
                <p:oleObj name="Equation" r:id="rId9" imgW="799920" imgH="190440" progId="Equation.DSMT4">
                  <p:embed/>
                  <p:pic>
                    <p:nvPicPr>
                      <p:cNvPr id="72749" name="Object 45"/>
                      <p:cNvPicPr>
                        <a:picLocks noChangeAspect="1" noChangeArrowheads="1"/>
                      </p:cNvPicPr>
                      <p:nvPr/>
                    </p:nvPicPr>
                    <p:blipFill>
                      <a:blip r:embed="rId10"/>
                      <a:srcRect/>
                      <a:stretch>
                        <a:fillRect/>
                      </a:stretch>
                    </p:blipFill>
                    <p:spPr bwMode="auto">
                      <a:xfrm>
                        <a:off x="5107396" y="2237038"/>
                        <a:ext cx="1759824" cy="4189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ct 46"/>
          <p:cNvGraphicFramePr>
            <a:graphicFrameLocks noChangeAspect="1"/>
          </p:cNvGraphicFramePr>
          <p:nvPr>
            <p:extLst>
              <p:ext uri="{D42A27DB-BD31-4B8C-83A1-F6EECF244321}">
                <p14:modId xmlns:p14="http://schemas.microsoft.com/office/powerpoint/2010/main" val="3183552038"/>
              </p:ext>
            </p:extLst>
          </p:nvPr>
        </p:nvGraphicFramePr>
        <p:xfrm>
          <a:off x="1559122" y="3574228"/>
          <a:ext cx="3100680" cy="614592"/>
        </p:xfrm>
        <a:graphic>
          <a:graphicData uri="http://schemas.openxmlformats.org/presentationml/2006/ole">
            <mc:AlternateContent xmlns:mc="http://schemas.openxmlformats.org/markup-compatibility/2006">
              <mc:Choice xmlns:v="urn:schemas-microsoft-com:vml" Requires="v">
                <p:oleObj spid="_x0000_s2894" name="Equation" r:id="rId11" imgW="1409400" imgH="279360" progId="Equation.DSMT4">
                  <p:embed/>
                </p:oleObj>
              </mc:Choice>
              <mc:Fallback>
                <p:oleObj name="Equation" r:id="rId11" imgW="1409400" imgH="279360" progId="Equation.DSMT4">
                  <p:embed/>
                  <p:pic>
                    <p:nvPicPr>
                      <p:cNvPr id="72750" name="Object 46"/>
                      <p:cNvPicPr>
                        <a:picLocks noChangeAspect="1" noChangeArrowheads="1"/>
                      </p:cNvPicPr>
                      <p:nvPr/>
                    </p:nvPicPr>
                    <p:blipFill>
                      <a:blip r:embed="rId12"/>
                      <a:srcRect/>
                      <a:stretch>
                        <a:fillRect/>
                      </a:stretch>
                    </p:blipFill>
                    <p:spPr bwMode="auto">
                      <a:xfrm>
                        <a:off x="1559122" y="3574228"/>
                        <a:ext cx="3100680" cy="6145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4" name="Object 47"/>
          <p:cNvGraphicFramePr>
            <a:graphicFrameLocks noChangeAspect="1"/>
          </p:cNvGraphicFramePr>
          <p:nvPr>
            <p:extLst>
              <p:ext uri="{D42A27DB-BD31-4B8C-83A1-F6EECF244321}">
                <p14:modId xmlns:p14="http://schemas.microsoft.com/office/powerpoint/2010/main" val="4198394489"/>
              </p:ext>
            </p:extLst>
          </p:nvPr>
        </p:nvGraphicFramePr>
        <p:xfrm>
          <a:off x="5107396" y="3605853"/>
          <a:ext cx="2151072" cy="418968"/>
        </p:xfrm>
        <a:graphic>
          <a:graphicData uri="http://schemas.openxmlformats.org/presentationml/2006/ole">
            <mc:AlternateContent xmlns:mc="http://schemas.openxmlformats.org/markup-compatibility/2006">
              <mc:Choice xmlns:v="urn:schemas-microsoft-com:vml" Requires="v">
                <p:oleObj spid="_x0000_s2895" name="Equation" r:id="rId13" imgW="977760" imgH="190440" progId="Equation.DSMT4">
                  <p:embed/>
                </p:oleObj>
              </mc:Choice>
              <mc:Fallback>
                <p:oleObj name="Equation" r:id="rId13" imgW="977760" imgH="190440" progId="Equation.DSMT4">
                  <p:embed/>
                  <p:pic>
                    <p:nvPicPr>
                      <p:cNvPr id="72751" name="Object 47"/>
                      <p:cNvPicPr>
                        <a:picLocks noChangeAspect="1" noChangeArrowheads="1"/>
                      </p:cNvPicPr>
                      <p:nvPr/>
                    </p:nvPicPr>
                    <p:blipFill>
                      <a:blip r:embed="rId14"/>
                      <a:srcRect/>
                      <a:stretch>
                        <a:fillRect/>
                      </a:stretch>
                    </p:blipFill>
                    <p:spPr bwMode="auto">
                      <a:xfrm>
                        <a:off x="5107396" y="3605853"/>
                        <a:ext cx="2151072" cy="4189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5" name="Group 48"/>
          <p:cNvGrpSpPr>
            <a:grpSpLocks/>
          </p:cNvGrpSpPr>
          <p:nvPr/>
        </p:nvGrpSpPr>
        <p:grpSpPr bwMode="auto">
          <a:xfrm>
            <a:off x="5398994" y="4003676"/>
            <a:ext cx="3136900" cy="2717800"/>
            <a:chOff x="2856" y="2608"/>
            <a:chExt cx="1976" cy="1712"/>
          </a:xfrm>
        </p:grpSpPr>
        <p:sp>
          <p:nvSpPr>
            <p:cNvPr id="16" name="Text Box 20"/>
            <p:cNvSpPr txBox="1">
              <a:spLocks noChangeArrowheads="1"/>
            </p:cNvSpPr>
            <p:nvPr/>
          </p:nvSpPr>
          <p:spPr bwMode="auto">
            <a:xfrm>
              <a:off x="2856" y="4032"/>
              <a:ext cx="3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dirty="0">
                  <a:latin typeface="Times New Roman" pitchFamily="18" charset="0"/>
                </a:rPr>
                <a:t>x</a:t>
              </a:r>
            </a:p>
          </p:txBody>
        </p:sp>
        <p:sp>
          <p:nvSpPr>
            <p:cNvPr id="17" name="Text Box 21"/>
            <p:cNvSpPr txBox="1">
              <a:spLocks noChangeArrowheads="1"/>
            </p:cNvSpPr>
            <p:nvPr/>
          </p:nvSpPr>
          <p:spPr bwMode="auto">
            <a:xfrm>
              <a:off x="4560" y="3608"/>
              <a:ext cx="2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dirty="0">
                  <a:latin typeface="Times New Roman" pitchFamily="18" charset="0"/>
                </a:rPr>
                <a:t>y</a:t>
              </a:r>
            </a:p>
          </p:txBody>
        </p:sp>
        <p:sp>
          <p:nvSpPr>
            <p:cNvPr id="18" name="Text Box 22"/>
            <p:cNvSpPr txBox="1">
              <a:spLocks noChangeArrowheads="1"/>
            </p:cNvSpPr>
            <p:nvPr/>
          </p:nvSpPr>
          <p:spPr bwMode="auto">
            <a:xfrm>
              <a:off x="3296" y="2608"/>
              <a:ext cx="20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dirty="0">
                  <a:latin typeface="Times New Roman" pitchFamily="18" charset="0"/>
                </a:rPr>
                <a:t>z</a:t>
              </a:r>
            </a:p>
          </p:txBody>
        </p:sp>
        <p:sp>
          <p:nvSpPr>
            <p:cNvPr id="19" name="Line 13"/>
            <p:cNvSpPr>
              <a:spLocks noChangeShapeType="1"/>
            </p:cNvSpPr>
            <p:nvPr/>
          </p:nvSpPr>
          <p:spPr bwMode="auto">
            <a:xfrm flipV="1">
              <a:off x="3408" y="2832"/>
              <a:ext cx="0" cy="84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0" name="Line 14"/>
            <p:cNvSpPr>
              <a:spLocks noChangeShapeType="1"/>
            </p:cNvSpPr>
            <p:nvPr/>
          </p:nvSpPr>
          <p:spPr bwMode="auto">
            <a:xfrm>
              <a:off x="3408" y="3680"/>
              <a:ext cx="1192" cy="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1" name="AutoShape 17"/>
            <p:cNvSpPr>
              <a:spLocks noChangeArrowheads="1"/>
            </p:cNvSpPr>
            <p:nvPr/>
          </p:nvSpPr>
          <p:spPr bwMode="auto">
            <a:xfrm>
              <a:off x="3216" y="3096"/>
              <a:ext cx="960" cy="776"/>
            </a:xfrm>
            <a:prstGeom prst="cube">
              <a:avLst>
                <a:gd name="adj" fmla="val 25000"/>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zh-CN" altLang="en-US"/>
            </a:p>
          </p:txBody>
        </p:sp>
        <p:sp>
          <p:nvSpPr>
            <p:cNvPr id="22" name="Line 18"/>
            <p:cNvSpPr>
              <a:spLocks noChangeShapeType="1"/>
            </p:cNvSpPr>
            <p:nvPr/>
          </p:nvSpPr>
          <p:spPr bwMode="auto">
            <a:xfrm flipH="1">
              <a:off x="2952" y="3672"/>
              <a:ext cx="456" cy="456"/>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3" name="Line 19"/>
            <p:cNvSpPr>
              <a:spLocks noChangeShapeType="1"/>
            </p:cNvSpPr>
            <p:nvPr/>
          </p:nvSpPr>
          <p:spPr bwMode="auto">
            <a:xfrm flipV="1">
              <a:off x="3408" y="3296"/>
              <a:ext cx="576" cy="384"/>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4" name="Line 24"/>
            <p:cNvSpPr>
              <a:spLocks noChangeShapeType="1"/>
            </p:cNvSpPr>
            <p:nvPr/>
          </p:nvSpPr>
          <p:spPr bwMode="auto">
            <a:xfrm flipH="1">
              <a:off x="3320" y="3680"/>
              <a:ext cx="88" cy="8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5" name="Line 25"/>
            <p:cNvSpPr>
              <a:spLocks noChangeShapeType="1"/>
            </p:cNvSpPr>
            <p:nvPr/>
          </p:nvSpPr>
          <p:spPr bwMode="auto">
            <a:xfrm>
              <a:off x="3408" y="3680"/>
              <a:ext cx="136"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6" name="Line 26"/>
            <p:cNvSpPr>
              <a:spLocks noChangeShapeType="1"/>
            </p:cNvSpPr>
            <p:nvPr/>
          </p:nvSpPr>
          <p:spPr bwMode="auto">
            <a:xfrm rot="-5400000">
              <a:off x="3340" y="3612"/>
              <a:ext cx="136" cy="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zh-CN" altLang="en-US"/>
            </a:p>
          </p:txBody>
        </p:sp>
        <p:sp>
          <p:nvSpPr>
            <p:cNvPr id="27" name="Text Box 27"/>
            <p:cNvSpPr txBox="1">
              <a:spLocks noChangeArrowheads="1"/>
            </p:cNvSpPr>
            <p:nvPr/>
          </p:nvSpPr>
          <p:spPr bwMode="auto">
            <a:xfrm>
              <a:off x="4064" y="3672"/>
              <a:ext cx="4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dirty="0">
                  <a:latin typeface="Times New Roman" pitchFamily="18" charset="0"/>
                </a:rPr>
                <a:t>A</a:t>
              </a:r>
              <a:r>
                <a:rPr kumimoji="1" lang="en-US" altLang="zh-CN" sz="2400" b="1" i="1" baseline="-25000" dirty="0">
                  <a:latin typeface="Times New Roman" pitchFamily="18" charset="0"/>
                </a:rPr>
                <a:t>x</a:t>
              </a:r>
            </a:p>
          </p:txBody>
        </p:sp>
        <p:sp>
          <p:nvSpPr>
            <p:cNvPr id="28" name="Text Box 28"/>
            <p:cNvSpPr txBox="1">
              <a:spLocks noChangeArrowheads="1"/>
            </p:cNvSpPr>
            <p:nvPr/>
          </p:nvSpPr>
          <p:spPr bwMode="auto">
            <a:xfrm>
              <a:off x="3384" y="3816"/>
              <a:ext cx="4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dirty="0">
                  <a:latin typeface="Times New Roman" pitchFamily="18" charset="0"/>
                </a:rPr>
                <a:t>A</a:t>
              </a:r>
              <a:r>
                <a:rPr kumimoji="1" lang="en-US" altLang="zh-CN" sz="2400" b="1" i="1" baseline="-25000" dirty="0">
                  <a:latin typeface="Times New Roman" pitchFamily="18" charset="0"/>
                </a:rPr>
                <a:t>y</a:t>
              </a:r>
            </a:p>
          </p:txBody>
        </p:sp>
        <p:sp>
          <p:nvSpPr>
            <p:cNvPr id="29" name="Text Box 29"/>
            <p:cNvSpPr txBox="1">
              <a:spLocks noChangeArrowheads="1"/>
            </p:cNvSpPr>
            <p:nvPr/>
          </p:nvSpPr>
          <p:spPr bwMode="auto">
            <a:xfrm>
              <a:off x="4152" y="3280"/>
              <a:ext cx="47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400" b="1" i="1" dirty="0" err="1">
                  <a:latin typeface="Times New Roman" pitchFamily="18" charset="0"/>
                </a:rPr>
                <a:t>A</a:t>
              </a:r>
              <a:r>
                <a:rPr kumimoji="1" lang="en-US" altLang="zh-CN" sz="2400" b="1" i="1" baseline="-25000" dirty="0" err="1">
                  <a:latin typeface="Times New Roman" pitchFamily="18" charset="0"/>
                </a:rPr>
                <a:t>z</a:t>
              </a:r>
              <a:endParaRPr kumimoji="1" lang="en-US" altLang="zh-CN" sz="2400" b="1" i="1" baseline="-25000" dirty="0">
                <a:latin typeface="Times New Roman" pitchFamily="18" charset="0"/>
              </a:endParaRPr>
            </a:p>
          </p:txBody>
        </p:sp>
        <p:graphicFrame>
          <p:nvGraphicFramePr>
            <p:cNvPr id="30" name="Object 37"/>
            <p:cNvGraphicFramePr>
              <a:graphicFrameLocks noChangeAspect="1"/>
            </p:cNvGraphicFramePr>
            <p:nvPr>
              <p:extLst>
                <p:ext uri="{D42A27DB-BD31-4B8C-83A1-F6EECF244321}">
                  <p14:modId xmlns:p14="http://schemas.microsoft.com/office/powerpoint/2010/main" val="95302178"/>
                </p:ext>
              </p:extLst>
            </p:nvPr>
          </p:nvGraphicFramePr>
          <p:xfrm>
            <a:off x="3781" y="3011"/>
            <a:ext cx="231" cy="266"/>
          </p:xfrm>
          <a:graphic>
            <a:graphicData uri="http://schemas.openxmlformats.org/presentationml/2006/ole">
              <mc:AlternateContent xmlns:mc="http://schemas.openxmlformats.org/markup-compatibility/2006">
                <mc:Choice xmlns:v="urn:schemas-microsoft-com:vml" Requires="v">
                  <p:oleObj spid="_x0000_s2896" name="Equation" r:id="rId15" imgW="164880" imgH="190440" progId="Equation.DSMT4">
                    <p:embed/>
                  </p:oleObj>
                </mc:Choice>
                <mc:Fallback>
                  <p:oleObj name="Equation" r:id="rId15" imgW="164880" imgH="190440" progId="Equation.DSMT4">
                    <p:embed/>
                    <p:pic>
                      <p:nvPicPr>
                        <p:cNvPr id="3080" name="Object 37"/>
                        <p:cNvPicPr>
                          <a:picLocks noChangeAspect="1" noChangeArrowheads="1"/>
                        </p:cNvPicPr>
                        <p:nvPr/>
                      </p:nvPicPr>
                      <p:blipFill>
                        <a:blip r:embed="rId16"/>
                        <a:srcRect/>
                        <a:stretch>
                          <a:fillRect/>
                        </a:stretch>
                      </p:blipFill>
                      <p:spPr bwMode="auto">
                        <a:xfrm>
                          <a:off x="3781" y="3011"/>
                          <a:ext cx="231" cy="26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1" name="Object 39"/>
            <p:cNvGraphicFramePr>
              <a:graphicFrameLocks noChangeAspect="1"/>
            </p:cNvGraphicFramePr>
            <p:nvPr>
              <p:extLst>
                <p:ext uri="{D42A27DB-BD31-4B8C-83A1-F6EECF244321}">
                  <p14:modId xmlns:p14="http://schemas.microsoft.com/office/powerpoint/2010/main" val="1303054292"/>
                </p:ext>
              </p:extLst>
            </p:nvPr>
          </p:nvGraphicFramePr>
          <p:xfrm>
            <a:off x="3244" y="3595"/>
            <a:ext cx="133" cy="252"/>
          </p:xfrm>
          <a:graphic>
            <a:graphicData uri="http://schemas.openxmlformats.org/presentationml/2006/ole">
              <mc:AlternateContent xmlns:mc="http://schemas.openxmlformats.org/markup-compatibility/2006">
                <mc:Choice xmlns:v="urn:schemas-microsoft-com:vml" Requires="v">
                  <p:oleObj spid="_x0000_s2897" name="Equation" r:id="rId17" imgW="114120" imgH="215640" progId="Equation.DSMT4">
                    <p:embed/>
                  </p:oleObj>
                </mc:Choice>
                <mc:Fallback>
                  <p:oleObj name="Equation" r:id="rId17" imgW="114120" imgH="215640" progId="Equation.DSMT4">
                    <p:embed/>
                    <p:pic>
                      <p:nvPicPr>
                        <p:cNvPr id="3081" name="Object 39"/>
                        <p:cNvPicPr>
                          <a:picLocks noChangeAspect="1" noChangeArrowheads="1"/>
                        </p:cNvPicPr>
                        <p:nvPr/>
                      </p:nvPicPr>
                      <p:blipFill>
                        <a:blip r:embed="rId18"/>
                        <a:srcRect/>
                        <a:stretch>
                          <a:fillRect/>
                        </a:stretch>
                      </p:blipFill>
                      <p:spPr bwMode="auto">
                        <a:xfrm>
                          <a:off x="3244" y="3595"/>
                          <a:ext cx="133" cy="25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2" name="Object 40"/>
            <p:cNvGraphicFramePr>
              <a:graphicFrameLocks noChangeAspect="1"/>
            </p:cNvGraphicFramePr>
            <p:nvPr>
              <p:extLst>
                <p:ext uri="{D42A27DB-BD31-4B8C-83A1-F6EECF244321}">
                  <p14:modId xmlns:p14="http://schemas.microsoft.com/office/powerpoint/2010/main" val="764952725"/>
                </p:ext>
              </p:extLst>
            </p:nvPr>
          </p:nvGraphicFramePr>
          <p:xfrm>
            <a:off x="3287" y="3405"/>
            <a:ext cx="146" cy="225"/>
          </p:xfrm>
          <a:graphic>
            <a:graphicData uri="http://schemas.openxmlformats.org/presentationml/2006/ole">
              <mc:AlternateContent xmlns:mc="http://schemas.openxmlformats.org/markup-compatibility/2006">
                <mc:Choice xmlns:v="urn:schemas-microsoft-com:vml" Requires="v">
                  <p:oleObj spid="_x0000_s2898" name="Equation" r:id="rId19" imgW="139680" imgH="215640" progId="Equation.DSMT4">
                    <p:embed/>
                  </p:oleObj>
                </mc:Choice>
                <mc:Fallback>
                  <p:oleObj name="Equation" r:id="rId19" imgW="139680" imgH="215640" progId="Equation.DSMT4">
                    <p:embed/>
                    <p:pic>
                      <p:nvPicPr>
                        <p:cNvPr id="3082" name="Object 40"/>
                        <p:cNvPicPr>
                          <a:picLocks noChangeAspect="1" noChangeArrowheads="1"/>
                        </p:cNvPicPr>
                        <p:nvPr/>
                      </p:nvPicPr>
                      <p:blipFill>
                        <a:blip r:embed="rId20"/>
                        <a:srcRect/>
                        <a:stretch>
                          <a:fillRect/>
                        </a:stretch>
                      </p:blipFill>
                      <p:spPr bwMode="auto">
                        <a:xfrm>
                          <a:off x="3287" y="3405"/>
                          <a:ext cx="146" cy="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3" name="Object 41"/>
            <p:cNvGraphicFramePr>
              <a:graphicFrameLocks noChangeAspect="1"/>
            </p:cNvGraphicFramePr>
            <p:nvPr>
              <p:extLst>
                <p:ext uri="{D42A27DB-BD31-4B8C-83A1-F6EECF244321}">
                  <p14:modId xmlns:p14="http://schemas.microsoft.com/office/powerpoint/2010/main" val="413718443"/>
                </p:ext>
              </p:extLst>
            </p:nvPr>
          </p:nvGraphicFramePr>
          <p:xfrm>
            <a:off x="3405" y="3647"/>
            <a:ext cx="124" cy="237"/>
          </p:xfrm>
          <a:graphic>
            <a:graphicData uri="http://schemas.openxmlformats.org/presentationml/2006/ole">
              <mc:AlternateContent xmlns:mc="http://schemas.openxmlformats.org/markup-compatibility/2006">
                <mc:Choice xmlns:v="urn:schemas-microsoft-com:vml" Requires="v">
                  <p:oleObj spid="_x0000_s2899" name="Equation" r:id="rId21" imgW="126720" imgH="241200" progId="Equation.DSMT4">
                    <p:embed/>
                  </p:oleObj>
                </mc:Choice>
                <mc:Fallback>
                  <p:oleObj name="Equation" r:id="rId21" imgW="126720" imgH="241200" progId="Equation.DSMT4">
                    <p:embed/>
                    <p:pic>
                      <p:nvPicPr>
                        <p:cNvPr id="3083" name="Object 41"/>
                        <p:cNvPicPr>
                          <a:picLocks noChangeAspect="1" noChangeArrowheads="1"/>
                        </p:cNvPicPr>
                        <p:nvPr/>
                      </p:nvPicPr>
                      <p:blipFill>
                        <a:blip r:embed="rId22"/>
                        <a:srcRect/>
                        <a:stretch>
                          <a:fillRect/>
                        </a:stretch>
                      </p:blipFill>
                      <p:spPr bwMode="auto">
                        <a:xfrm>
                          <a:off x="3405" y="3647"/>
                          <a:ext cx="124" cy="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4177799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lef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8"/>
                                        </p:tgtEl>
                                        <p:attrNameLst>
                                          <p:attrName>style.visibility</p:attrName>
                                        </p:attrNameLst>
                                      </p:cBhvr>
                                      <p:to>
                                        <p:strVal val="visible"/>
                                      </p:to>
                                    </p:set>
                                    <p:animEffect transition="in" filter="wipe(left)">
                                      <p:cBhvr>
                                        <p:cTn id="52" dur="500"/>
                                        <p:tgtEl>
                                          <p:spTgt spid="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9"/>
                                        </p:tgtEl>
                                        <p:attrNameLst>
                                          <p:attrName>style.visibility</p:attrName>
                                        </p:attrNameLst>
                                      </p:cBhvr>
                                      <p:to>
                                        <p:strVal val="visible"/>
                                      </p:to>
                                    </p:set>
                                    <p:animEffect transition="in" filter="wipe(left)">
                                      <p:cBhvr>
                                        <p:cTn id="57" dur="500"/>
                                        <p:tgtEl>
                                          <p:spTgt spid="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wipe(left)">
                                      <p:cBhvr>
                                        <p:cTn id="6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27</a:t>
            </a:fld>
            <a:endParaRPr lang="zh-CN" altLang="en-US"/>
          </a:p>
        </p:txBody>
      </p:sp>
      <p:sp>
        <p:nvSpPr>
          <p:cNvPr id="4" name="Text Box 2"/>
          <p:cNvSpPr txBox="1">
            <a:spLocks noChangeArrowheads="1"/>
          </p:cNvSpPr>
          <p:nvPr/>
        </p:nvSpPr>
        <p:spPr bwMode="auto">
          <a:xfrm>
            <a:off x="438749" y="331036"/>
            <a:ext cx="61722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en-US" altLang="zh-CN" sz="2800" b="1" dirty="0">
                <a:solidFill>
                  <a:srgbClr val="0000FF"/>
                </a:solidFill>
                <a:latin typeface="华文楷体" panose="02010600040101010101" pitchFamily="2" charset="-122"/>
                <a:ea typeface="华文楷体" panose="02010600040101010101" pitchFamily="2" charset="-122"/>
              </a:rPr>
              <a:t>6. </a:t>
            </a:r>
            <a:r>
              <a:rPr kumimoji="1" lang="zh-CN" altLang="en-US" sz="2800" b="1" dirty="0">
                <a:solidFill>
                  <a:srgbClr val="0000FF"/>
                </a:solidFill>
                <a:latin typeface="华文楷体" panose="02010600040101010101" pitchFamily="2" charset="-122"/>
                <a:ea typeface="华文楷体" panose="02010600040101010101" pitchFamily="2" charset="-122"/>
              </a:rPr>
              <a:t>矢量的微分和积分</a:t>
            </a:r>
          </a:p>
        </p:txBody>
      </p:sp>
      <p:sp>
        <p:nvSpPr>
          <p:cNvPr id="5" name="Text Box 3"/>
          <p:cNvSpPr txBox="1">
            <a:spLocks noChangeArrowheads="1"/>
          </p:cNvSpPr>
          <p:nvPr/>
        </p:nvSpPr>
        <p:spPr bwMode="auto">
          <a:xfrm>
            <a:off x="734060" y="913824"/>
            <a:ext cx="709930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latin typeface="华文楷体" panose="02010600040101010101" pitchFamily="2" charset="-122"/>
                <a:ea typeface="华文楷体" panose="02010600040101010101" pitchFamily="2" charset="-122"/>
              </a:rPr>
              <a:t>将矢量按坐标系分解，在各坐标分量上进行积分和微分</a:t>
            </a:r>
          </a:p>
        </p:txBody>
      </p:sp>
      <p:sp>
        <p:nvSpPr>
          <p:cNvPr id="6" name="Text Box 4"/>
          <p:cNvSpPr txBox="1">
            <a:spLocks noChangeArrowheads="1"/>
          </p:cNvSpPr>
          <p:nvPr/>
        </p:nvSpPr>
        <p:spPr bwMode="auto">
          <a:xfrm>
            <a:off x="352389" y="1931606"/>
            <a:ext cx="67691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rPr>
              <a:t>以上方法在力学中的应用：</a:t>
            </a:r>
          </a:p>
        </p:txBody>
      </p:sp>
      <p:sp>
        <p:nvSpPr>
          <p:cNvPr id="7" name="Text Box 6"/>
          <p:cNvSpPr txBox="1">
            <a:spLocks noChangeArrowheads="1"/>
          </p:cNvSpPr>
          <p:nvPr/>
        </p:nvSpPr>
        <p:spPr bwMode="auto">
          <a:xfrm>
            <a:off x="454109" y="2554513"/>
            <a:ext cx="4138211" cy="3700115"/>
          </a:xfrm>
          <a:prstGeom prst="rect">
            <a:avLst/>
          </a:prstGeom>
          <a:noFill/>
          <a:ln w="28575">
            <a:solidFill>
              <a:srgbClr val="9900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nSpc>
                <a:spcPts val="3100"/>
              </a:lnSpc>
              <a:spcBef>
                <a:spcPct val="15000"/>
              </a:spcBef>
            </a:pPr>
            <a:r>
              <a:rPr kumimoji="1" lang="zh-CN" altLang="en-US" sz="2800" b="1" dirty="0">
                <a:solidFill>
                  <a:srgbClr val="0000FF"/>
                </a:solidFill>
                <a:latin typeface="华文楷体" panose="02010600040101010101" pitchFamily="2" charset="-122"/>
                <a:ea typeface="华文楷体" panose="02010600040101010101" pitchFamily="2" charset="-122"/>
              </a:rPr>
              <a:t>运动学：</a:t>
            </a:r>
          </a:p>
          <a:p>
            <a:pPr>
              <a:lnSpc>
                <a:spcPts val="3100"/>
              </a:lnSpc>
              <a:spcBef>
                <a:spcPts val="1200"/>
              </a:spcBef>
            </a:pPr>
            <a:r>
              <a:rPr kumimoji="1" lang="zh-CN" altLang="en-US" sz="2800" b="1" dirty="0">
                <a:solidFill>
                  <a:srgbClr val="9900CC"/>
                </a:solidFill>
                <a:latin typeface="华文楷体" panose="02010600040101010101" pitchFamily="2" charset="-122"/>
                <a:ea typeface="华文楷体" panose="02010600040101010101" pitchFamily="2" charset="-122"/>
              </a:rPr>
              <a:t>位移、速度、加速度：</a:t>
            </a:r>
          </a:p>
          <a:p>
            <a:pPr>
              <a:lnSpc>
                <a:spcPts val="3100"/>
              </a:lnSpc>
              <a:spcBef>
                <a:spcPct val="15000"/>
              </a:spcBef>
            </a:pPr>
            <a:r>
              <a:rPr kumimoji="1" lang="zh-CN" altLang="en-US" sz="2800" b="1" dirty="0">
                <a:latin typeface="华文楷体" panose="02010600040101010101" pitchFamily="2" charset="-122"/>
                <a:ea typeface="华文楷体" panose="02010600040101010101" pitchFamily="2" charset="-122"/>
              </a:rPr>
              <a:t>矢量加（减）法、矢量微积分，坐标系及矢量的坐标表示；</a:t>
            </a:r>
          </a:p>
          <a:p>
            <a:pPr>
              <a:spcBef>
                <a:spcPts val="600"/>
              </a:spcBef>
            </a:pPr>
            <a:r>
              <a:rPr kumimoji="1" lang="zh-CN" altLang="en-US" sz="2800" b="1" dirty="0">
                <a:solidFill>
                  <a:srgbClr val="9900CC"/>
                </a:solidFill>
                <a:latin typeface="华文楷体" panose="02010600040101010101" pitchFamily="2" charset="-122"/>
                <a:ea typeface="华文楷体" panose="02010600040101010101" pitchFamily="2" charset="-122"/>
              </a:rPr>
              <a:t>角速度：</a:t>
            </a:r>
            <a:r>
              <a:rPr kumimoji="1" lang="zh-CN" altLang="en-US" sz="2800" b="1" dirty="0">
                <a:latin typeface="华文楷体" panose="02010600040101010101" pitchFamily="2" charset="-122"/>
                <a:ea typeface="华文楷体" panose="02010600040101010101" pitchFamily="2" charset="-122"/>
              </a:rPr>
              <a:t>矢量的叉乘（矢量积）；</a:t>
            </a:r>
          </a:p>
          <a:p>
            <a:pPr>
              <a:lnSpc>
                <a:spcPts val="3100"/>
              </a:lnSpc>
              <a:spcBef>
                <a:spcPct val="15000"/>
              </a:spcBef>
            </a:pPr>
            <a:r>
              <a:rPr kumimoji="1" lang="zh-CN" altLang="en-US" sz="2800" b="1" dirty="0">
                <a:solidFill>
                  <a:srgbClr val="9900CC"/>
                </a:solidFill>
                <a:latin typeface="华文楷体" panose="02010600040101010101" pitchFamily="2" charset="-122"/>
                <a:ea typeface="华文楷体" panose="02010600040101010101" pitchFamily="2" charset="-122"/>
              </a:rPr>
              <a:t>相对运动：</a:t>
            </a:r>
            <a:r>
              <a:rPr kumimoji="1" lang="zh-CN" altLang="en-US" sz="2800" b="1" dirty="0">
                <a:latin typeface="华文楷体" panose="02010600040101010101" pitchFamily="2" charset="-122"/>
                <a:ea typeface="华文楷体" panose="02010600040101010101" pitchFamily="2" charset="-122"/>
              </a:rPr>
              <a:t>坐标变换</a:t>
            </a:r>
          </a:p>
        </p:txBody>
      </p:sp>
      <p:sp>
        <p:nvSpPr>
          <p:cNvPr id="8" name="Text Box 7"/>
          <p:cNvSpPr txBox="1">
            <a:spLocks noChangeArrowheads="1"/>
          </p:cNvSpPr>
          <p:nvPr/>
        </p:nvSpPr>
        <p:spPr bwMode="auto">
          <a:xfrm>
            <a:off x="4873564" y="2560321"/>
            <a:ext cx="3862478" cy="3694308"/>
          </a:xfrm>
          <a:prstGeom prst="rect">
            <a:avLst/>
          </a:prstGeom>
          <a:noFill/>
          <a:ln w="28575">
            <a:solidFill>
              <a:srgbClr val="9900CC"/>
            </a:solidFill>
            <a:miter lim="800000"/>
            <a:headEnd/>
            <a:tailEnd/>
          </a:ln>
          <a:extLst>
            <a:ext uri="{909E8E84-426E-40DD-AFC4-6F175D3DCCD1}">
              <a14:hiddenFill xmlns:a14="http://schemas.microsoft.com/office/drawing/2010/main">
                <a:solidFill>
                  <a:srgbClr val="FFFFFF"/>
                </a:solidFill>
              </a14:hiddenFill>
            </a:ext>
          </a:extLst>
        </p:spPr>
        <p:txBody>
          <a:bodyPr wrap="square">
            <a:no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spcBef>
                <a:spcPts val="600"/>
              </a:spcBef>
            </a:pPr>
            <a:r>
              <a:rPr kumimoji="1" lang="en-US" altLang="zh-CN" sz="2800" b="1" dirty="0">
                <a:latin typeface="华文楷体" panose="02010600040101010101" pitchFamily="2" charset="-122"/>
                <a:ea typeface="华文楷体" panose="02010600040101010101" pitchFamily="2" charset="-122"/>
              </a:rPr>
              <a:t> </a:t>
            </a:r>
            <a:r>
              <a:rPr kumimoji="1" lang="zh-CN" altLang="en-US" sz="2800" b="1" dirty="0">
                <a:solidFill>
                  <a:srgbClr val="0000FF"/>
                </a:solidFill>
                <a:latin typeface="华文楷体" panose="02010600040101010101" pitchFamily="2" charset="-122"/>
                <a:ea typeface="华文楷体" panose="02010600040101010101" pitchFamily="2" charset="-122"/>
              </a:rPr>
              <a:t>动力学：</a:t>
            </a:r>
          </a:p>
          <a:p>
            <a:pPr>
              <a:spcBef>
                <a:spcPts val="600"/>
              </a:spcBef>
            </a:pPr>
            <a:r>
              <a:rPr kumimoji="1" lang="zh-CN" altLang="en-US" sz="2800" b="1" dirty="0">
                <a:solidFill>
                  <a:srgbClr val="9900CC"/>
                </a:solidFill>
                <a:latin typeface="华文楷体" panose="02010600040101010101" pitchFamily="2" charset="-122"/>
                <a:ea typeface="华文楷体" panose="02010600040101010101" pitchFamily="2" charset="-122"/>
              </a:rPr>
              <a:t>力：</a:t>
            </a:r>
            <a:r>
              <a:rPr kumimoji="1" lang="zh-CN" altLang="en-US" sz="2800" b="1" dirty="0">
                <a:latin typeface="华文楷体" panose="02010600040101010101" pitchFamily="2" charset="-122"/>
                <a:ea typeface="华文楷体" panose="02010600040101010101" pitchFamily="2" charset="-122"/>
              </a:rPr>
              <a:t>矢量加（减）法；</a:t>
            </a:r>
          </a:p>
          <a:p>
            <a:pPr>
              <a:spcBef>
                <a:spcPts val="600"/>
              </a:spcBef>
            </a:pPr>
            <a:r>
              <a:rPr kumimoji="1" lang="zh-CN" altLang="en-US" sz="2800" b="1" dirty="0">
                <a:solidFill>
                  <a:srgbClr val="9900CC"/>
                </a:solidFill>
                <a:latin typeface="华文楷体" panose="02010600040101010101" pitchFamily="2" charset="-122"/>
                <a:ea typeface="华文楷体" panose="02010600040101010101" pitchFamily="2" charset="-122"/>
              </a:rPr>
              <a:t>力矩、角动量：</a:t>
            </a:r>
            <a:r>
              <a:rPr kumimoji="1" lang="zh-CN" altLang="en-US" sz="2800" b="1" dirty="0">
                <a:latin typeface="华文楷体" panose="02010600040101010101" pitchFamily="2" charset="-122"/>
                <a:ea typeface="华文楷体" panose="02010600040101010101" pitchFamily="2" charset="-122"/>
              </a:rPr>
              <a:t>矢量的叉乘（矢量积）；</a:t>
            </a:r>
          </a:p>
          <a:p>
            <a:pPr>
              <a:spcBef>
                <a:spcPts val="600"/>
              </a:spcBef>
            </a:pPr>
            <a:r>
              <a:rPr kumimoji="1" lang="zh-CN" altLang="en-US" sz="2800" b="1" dirty="0">
                <a:solidFill>
                  <a:srgbClr val="9900CC"/>
                </a:solidFill>
                <a:latin typeface="华文楷体" panose="02010600040101010101" pitchFamily="2" charset="-122"/>
                <a:ea typeface="华文楷体" panose="02010600040101010101" pitchFamily="2" charset="-122"/>
              </a:rPr>
              <a:t>功：</a:t>
            </a:r>
            <a:r>
              <a:rPr kumimoji="1" lang="zh-CN" altLang="en-US" sz="2800" b="1" dirty="0">
                <a:latin typeface="华文楷体" panose="02010600040101010101" pitchFamily="2" charset="-122"/>
                <a:ea typeface="华文楷体" panose="02010600040101010101" pitchFamily="2" charset="-122"/>
              </a:rPr>
              <a:t>矢量的点乘（标量积）、线积分</a:t>
            </a:r>
            <a:endParaRPr kumimoji="1" lang="en-US" altLang="zh-CN" sz="28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319170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28</a:t>
            </a:fld>
            <a:endParaRPr lang="zh-CN" altLang="en-US"/>
          </a:p>
        </p:txBody>
      </p:sp>
      <p:sp>
        <p:nvSpPr>
          <p:cNvPr id="4" name="Text Box 42"/>
          <p:cNvSpPr txBox="1">
            <a:spLocks noChangeArrowheads="1"/>
          </p:cNvSpPr>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§1.3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力学中的基本物理量</a:t>
            </a:r>
          </a:p>
        </p:txBody>
      </p:sp>
      <p:sp>
        <p:nvSpPr>
          <p:cNvPr id="6" name="Text Box 22"/>
          <p:cNvSpPr txBox="1">
            <a:spLocks noChangeArrowheads="1"/>
          </p:cNvSpPr>
          <p:nvPr/>
        </p:nvSpPr>
        <p:spPr bwMode="auto">
          <a:xfrm>
            <a:off x="444260" y="1335729"/>
            <a:ext cx="657497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cs typeface="Times New Roman" pitchFamily="18" charset="0"/>
              </a:rPr>
              <a:t>一、基本量</a:t>
            </a:r>
            <a:r>
              <a:rPr kumimoji="1" lang="en-US" altLang="zh-CN" sz="2800" b="1" dirty="0">
                <a:solidFill>
                  <a:srgbClr val="0000FF"/>
                </a:solidFill>
                <a:latin typeface="华文楷体" panose="02010600040101010101" pitchFamily="2" charset="-122"/>
                <a:ea typeface="华文楷体" panose="02010600040101010101" pitchFamily="2" charset="-122"/>
                <a:cs typeface="Times New Roman" pitchFamily="18" charset="0"/>
              </a:rPr>
              <a:t>(</a:t>
            </a:r>
            <a:r>
              <a:rPr kumimoji="1" lang="zh-CN" altLang="en-US" sz="2800" b="1" dirty="0">
                <a:solidFill>
                  <a:srgbClr val="0000FF"/>
                </a:solidFill>
                <a:latin typeface="华文楷体" panose="02010600040101010101" pitchFamily="2" charset="-122"/>
                <a:ea typeface="华文楷体" panose="02010600040101010101" pitchFamily="2" charset="-122"/>
                <a:cs typeface="Times New Roman" pitchFamily="18" charset="0"/>
              </a:rPr>
              <a:t>单位</a:t>
            </a:r>
            <a:r>
              <a:rPr kumimoji="1" lang="en-US" altLang="zh-CN" sz="2800" b="1" dirty="0">
                <a:solidFill>
                  <a:srgbClr val="0000FF"/>
                </a:solidFill>
                <a:latin typeface="华文楷体" panose="02010600040101010101" pitchFamily="2" charset="-122"/>
                <a:ea typeface="华文楷体" panose="02010600040101010101" pitchFamily="2" charset="-122"/>
                <a:cs typeface="Times New Roman" pitchFamily="18" charset="0"/>
              </a:rPr>
              <a:t>)</a:t>
            </a:r>
            <a:r>
              <a:rPr kumimoji="1" lang="zh-CN" altLang="en-US" sz="2800" b="1" dirty="0">
                <a:solidFill>
                  <a:srgbClr val="0000FF"/>
                </a:solidFill>
                <a:latin typeface="华文楷体" panose="02010600040101010101" pitchFamily="2" charset="-122"/>
                <a:ea typeface="华文楷体" panose="02010600040101010101" pitchFamily="2" charset="-122"/>
                <a:cs typeface="Times New Roman" pitchFamily="18" charset="0"/>
              </a:rPr>
              <a:t>和导出量</a:t>
            </a:r>
            <a:r>
              <a:rPr kumimoji="1" lang="en-US" altLang="zh-CN" sz="2800" b="1" dirty="0">
                <a:solidFill>
                  <a:srgbClr val="0000FF"/>
                </a:solidFill>
                <a:latin typeface="华文楷体" panose="02010600040101010101" pitchFamily="2" charset="-122"/>
                <a:ea typeface="华文楷体" panose="02010600040101010101" pitchFamily="2" charset="-122"/>
                <a:cs typeface="Times New Roman" pitchFamily="18" charset="0"/>
              </a:rPr>
              <a:t>(</a:t>
            </a:r>
            <a:r>
              <a:rPr kumimoji="1" lang="zh-CN" altLang="en-US" sz="2800" b="1" dirty="0">
                <a:solidFill>
                  <a:srgbClr val="0000FF"/>
                </a:solidFill>
                <a:latin typeface="华文楷体" panose="02010600040101010101" pitchFamily="2" charset="-122"/>
                <a:ea typeface="华文楷体" panose="02010600040101010101" pitchFamily="2" charset="-122"/>
                <a:cs typeface="Times New Roman" pitchFamily="18" charset="0"/>
              </a:rPr>
              <a:t>单位</a:t>
            </a:r>
            <a:r>
              <a:rPr kumimoji="1" lang="en-US" altLang="zh-CN" sz="2800" b="1" dirty="0">
                <a:solidFill>
                  <a:srgbClr val="0000FF"/>
                </a:solidFill>
                <a:latin typeface="华文楷体" panose="02010600040101010101" pitchFamily="2" charset="-122"/>
                <a:ea typeface="华文楷体" panose="02010600040101010101" pitchFamily="2" charset="-122"/>
                <a:cs typeface="Times New Roman" pitchFamily="18" charset="0"/>
              </a:rPr>
              <a:t>)</a:t>
            </a:r>
            <a:endParaRPr kumimoji="1" lang="zh-CN" altLang="en-US" sz="2800" b="1" dirty="0">
              <a:solidFill>
                <a:srgbClr val="0000FF"/>
              </a:solidFill>
              <a:latin typeface="华文楷体" panose="02010600040101010101" pitchFamily="2" charset="-122"/>
              <a:ea typeface="华文楷体" panose="02010600040101010101" pitchFamily="2" charset="-122"/>
              <a:cs typeface="Times New Roman" pitchFamily="18" charset="0"/>
            </a:endParaRPr>
          </a:p>
        </p:txBody>
      </p:sp>
      <p:sp>
        <p:nvSpPr>
          <p:cNvPr id="7" name="矩形 6"/>
          <p:cNvSpPr/>
          <p:nvPr/>
        </p:nvSpPr>
        <p:spPr>
          <a:xfrm>
            <a:off x="444260" y="1849338"/>
            <a:ext cx="8445740" cy="2443746"/>
          </a:xfrm>
          <a:prstGeom prst="rect">
            <a:avLst/>
          </a:prstGeom>
        </p:spPr>
        <p:txBody>
          <a:bodyPr wrap="square">
            <a:spAutoFit/>
          </a:bodyPr>
          <a:lstStyle/>
          <a:p>
            <a:pPr>
              <a:lnSpc>
                <a:spcPct val="110000"/>
              </a:lnSpc>
              <a:spcBef>
                <a:spcPts val="600"/>
              </a:spcBef>
            </a:pPr>
            <a:r>
              <a:rPr lang="zh-CN" altLang="en-US" sz="2800" b="1" dirty="0">
                <a:latin typeface="华文楷体" panose="02010600040101010101" pitchFamily="2" charset="-122"/>
                <a:ea typeface="华文楷体" panose="02010600040101010101" pitchFamily="2" charset="-122"/>
              </a:rPr>
              <a:t>研究问题时会碰到许多物理量，它们之间有一定联系，为了方便可选一些物理量作为基本物理量，简称为</a:t>
            </a:r>
            <a:r>
              <a:rPr lang="zh-CN" altLang="en-US" sz="2800" b="1" dirty="0">
                <a:solidFill>
                  <a:srgbClr val="0000FF"/>
                </a:solidFill>
                <a:latin typeface="华文楷体" panose="02010600040101010101" pitchFamily="2" charset="-122"/>
                <a:ea typeface="华文楷体" panose="02010600040101010101" pitchFamily="2" charset="-122"/>
              </a:rPr>
              <a:t>基本量</a:t>
            </a:r>
            <a:r>
              <a:rPr lang="zh-CN" altLang="en-US" sz="2800" b="1" dirty="0">
                <a:latin typeface="华文楷体" panose="02010600040101010101" pitchFamily="2" charset="-122"/>
                <a:ea typeface="华文楷体" panose="02010600040101010101" pitchFamily="2" charset="-122"/>
              </a:rPr>
              <a:t>。并规定这些基本量的单位，称之为</a:t>
            </a:r>
            <a:r>
              <a:rPr lang="zh-CN" altLang="en-US" sz="2800" b="1" dirty="0">
                <a:solidFill>
                  <a:srgbClr val="0000FF"/>
                </a:solidFill>
                <a:latin typeface="华文楷体" panose="02010600040101010101" pitchFamily="2" charset="-122"/>
                <a:ea typeface="华文楷体" panose="02010600040101010101" pitchFamily="2" charset="-122"/>
              </a:rPr>
              <a:t>基本单位</a:t>
            </a:r>
            <a:r>
              <a:rPr lang="zh-CN" altLang="en-US" sz="2800" b="1" dirty="0">
                <a:latin typeface="华文楷体" panose="02010600040101010101" pitchFamily="2" charset="-122"/>
                <a:ea typeface="华文楷体" panose="02010600040101010101" pitchFamily="2" charset="-122"/>
              </a:rPr>
              <a:t>。其他的物理量可以由这些基本物理量导出，这些导出的物理量简称为</a:t>
            </a:r>
            <a:r>
              <a:rPr lang="zh-CN" altLang="en-US" sz="2800" b="1" dirty="0">
                <a:solidFill>
                  <a:srgbClr val="0000FF"/>
                </a:solidFill>
                <a:latin typeface="华文楷体" panose="02010600040101010101" pitchFamily="2" charset="-122"/>
                <a:ea typeface="华文楷体" panose="02010600040101010101" pitchFamily="2" charset="-122"/>
              </a:rPr>
              <a:t>导出量</a:t>
            </a:r>
            <a:r>
              <a:rPr lang="zh-CN" altLang="en-US" sz="2800" b="1" dirty="0">
                <a:latin typeface="华文楷体" panose="02010600040101010101" pitchFamily="2" charset="-122"/>
                <a:ea typeface="华文楷体" panose="02010600040101010101" pitchFamily="2" charset="-122"/>
              </a:rPr>
              <a:t>，其单位称</a:t>
            </a:r>
            <a:r>
              <a:rPr lang="zh-CN" altLang="en-US" sz="2800" b="1" dirty="0">
                <a:solidFill>
                  <a:srgbClr val="0000FF"/>
                </a:solidFill>
                <a:latin typeface="华文楷体" panose="02010600040101010101" pitchFamily="2" charset="-122"/>
                <a:ea typeface="华文楷体" panose="02010600040101010101" pitchFamily="2" charset="-122"/>
              </a:rPr>
              <a:t>导出单位</a:t>
            </a:r>
            <a:r>
              <a:rPr lang="zh-CN" altLang="en-US" sz="2800" b="1" dirty="0">
                <a:latin typeface="华文楷体" panose="02010600040101010101" pitchFamily="2" charset="-122"/>
                <a:ea typeface="华文楷体" panose="02010600040101010101" pitchFamily="2" charset="-122"/>
              </a:rPr>
              <a:t>。</a:t>
            </a:r>
          </a:p>
        </p:txBody>
      </p:sp>
      <p:sp>
        <p:nvSpPr>
          <p:cNvPr id="8" name="文本框 7"/>
          <p:cNvSpPr txBox="1"/>
          <p:nvPr/>
        </p:nvSpPr>
        <p:spPr>
          <a:xfrm>
            <a:off x="444260" y="4314332"/>
            <a:ext cx="4852610"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二、力学的基本量和单位制：</a:t>
            </a:r>
          </a:p>
        </p:txBody>
      </p:sp>
      <p:sp>
        <p:nvSpPr>
          <p:cNvPr id="9" name="矩形 8"/>
          <p:cNvSpPr/>
          <p:nvPr/>
        </p:nvSpPr>
        <p:spPr>
          <a:xfrm>
            <a:off x="444260" y="4827607"/>
            <a:ext cx="8445740" cy="1538883"/>
          </a:xfrm>
          <a:prstGeom prst="rect">
            <a:avLst/>
          </a:prstGeom>
        </p:spPr>
        <p:txBody>
          <a:bodyPr wrap="square">
            <a:spAutoFit/>
          </a:bodyPr>
          <a:lstStyle/>
          <a:p>
            <a:pPr algn="just">
              <a:spcAft>
                <a:spcPts val="1200"/>
              </a:spcAft>
            </a:pPr>
            <a:r>
              <a:rPr lang="zh-CN" altLang="en-US" sz="2800" b="1" dirty="0">
                <a:latin typeface="华文楷体" panose="02010600040101010101" pitchFamily="2" charset="-122"/>
                <a:ea typeface="华文楷体" panose="02010600040101010101" pitchFamily="2" charset="-122"/>
              </a:rPr>
              <a:t>力学中通常选取</a:t>
            </a:r>
            <a:r>
              <a:rPr lang="zh-CN" altLang="en-US" sz="2800" b="1" dirty="0">
                <a:solidFill>
                  <a:srgbClr val="9900CC"/>
                </a:solidFill>
                <a:latin typeface="华文楷体" panose="02010600040101010101" pitchFamily="2" charset="-122"/>
                <a:ea typeface="华文楷体" panose="02010600040101010101" pitchFamily="2" charset="-122"/>
              </a:rPr>
              <a:t>长度、时间</a:t>
            </a:r>
            <a:r>
              <a:rPr lang="zh-CN" altLang="en-US" sz="2800" b="1" dirty="0">
                <a:latin typeface="华文楷体" panose="02010600040101010101" pitchFamily="2" charset="-122"/>
                <a:ea typeface="华文楷体" panose="02010600040101010101" pitchFamily="2" charset="-122"/>
              </a:rPr>
              <a:t>和</a:t>
            </a:r>
            <a:r>
              <a:rPr lang="zh-CN" altLang="en-US" sz="2800" b="1" dirty="0">
                <a:solidFill>
                  <a:srgbClr val="9900CC"/>
                </a:solidFill>
                <a:latin typeface="华文楷体" panose="02010600040101010101" pitchFamily="2" charset="-122"/>
                <a:ea typeface="华文楷体" panose="02010600040101010101" pitchFamily="2" charset="-122"/>
              </a:rPr>
              <a:t>质量</a:t>
            </a:r>
            <a:r>
              <a:rPr lang="zh-CN" altLang="en-US" sz="2800" b="1" dirty="0">
                <a:latin typeface="华文楷体" panose="02010600040101010101" pitchFamily="2" charset="-122"/>
                <a:ea typeface="华文楷体" panose="02010600040101010101" pitchFamily="2" charset="-122"/>
              </a:rPr>
              <a:t>三个基本物理量。不同的基本单位构成不同单位制</a:t>
            </a:r>
            <a:r>
              <a:rPr lang="en-US" altLang="zh-CN" sz="2800" b="1" dirty="0">
                <a:latin typeface="华文楷体" panose="02010600040101010101" pitchFamily="2" charset="-122"/>
                <a:ea typeface="华文楷体" panose="02010600040101010101" pitchFamily="2" charset="-122"/>
              </a:rPr>
              <a:t>:</a:t>
            </a:r>
          </a:p>
          <a:p>
            <a:pPr algn="just"/>
            <a:r>
              <a:rPr lang="zh-CN" altLang="en-US" sz="2800" b="1" dirty="0">
                <a:latin typeface="华文楷体" panose="02010600040101010101" pitchFamily="2" charset="-122"/>
                <a:ea typeface="华文楷体" panose="02010600040101010101" pitchFamily="2" charset="-122"/>
              </a:rPr>
              <a:t>米</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千克</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秒制（国际单位制），厘米</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克</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秒制等</a:t>
            </a:r>
          </a:p>
        </p:txBody>
      </p:sp>
    </p:spTree>
    <p:extLst>
      <p:ext uri="{BB962C8B-B14F-4D97-AF65-F5344CB8AC3E}">
        <p14:creationId xmlns:p14="http://schemas.microsoft.com/office/powerpoint/2010/main" val="675478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6"/>
                                        </p:tgtEl>
                                        <p:attrNameLst>
                                          <p:attrName>style.visibility</p:attrName>
                                        </p:attrNameLst>
                                      </p:cBhvr>
                                      <p:to>
                                        <p:strVal val="visible"/>
                                      </p:to>
                                    </p:set>
                                    <p:animEffect transition="in" filter="wipe(left)">
                                      <p:cBhvr>
                                        <p:cTn id="7" dur="75"/>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P spid="7" grpId="0"/>
      <p:bldP spid="8"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29</a:t>
            </a:fld>
            <a:endParaRPr lang="zh-CN" altLang="en-US"/>
          </a:p>
        </p:txBody>
      </p:sp>
      <p:sp>
        <p:nvSpPr>
          <p:cNvPr id="4" name="Text Box 5"/>
          <p:cNvSpPr txBox="1">
            <a:spLocks noChangeArrowheads="1"/>
          </p:cNvSpPr>
          <p:nvPr/>
        </p:nvSpPr>
        <p:spPr bwMode="auto">
          <a:xfrm>
            <a:off x="457200" y="254803"/>
            <a:ext cx="8229600" cy="2031197"/>
          </a:xfrm>
          <a:prstGeom prst="rect">
            <a:avLst/>
          </a:prstGeom>
          <a:noFill/>
          <a:ln w="9525">
            <a:noFill/>
            <a:miter lim="800000"/>
            <a:headEnd/>
            <a:tailEnd/>
          </a:ln>
        </p:spPr>
        <p:txBody>
          <a:bodyPr>
            <a:spAutoFit/>
          </a:bodyPr>
          <a:lstStyle/>
          <a:p>
            <a:pPr algn="just">
              <a:lnSpc>
                <a:spcPct val="114000"/>
              </a:lnSpc>
              <a:spcBef>
                <a:spcPct val="50000"/>
              </a:spcBef>
              <a:defRPr/>
            </a:pPr>
            <a:r>
              <a:rPr kumimoji="1" lang="zh-CN" altLang="en-US" sz="2800" b="1" dirty="0">
                <a:solidFill>
                  <a:srgbClr val="0000FF"/>
                </a:solidFill>
                <a:latin typeface="华文楷体" panose="02010600040101010101" pitchFamily="2" charset="-122"/>
                <a:ea typeface="华文楷体" panose="02010600040101010101" pitchFamily="2" charset="-122"/>
              </a:rPr>
              <a:t>国际单位制（</a:t>
            </a:r>
            <a:r>
              <a:rPr kumimoji="1" lang="en-US" altLang="zh-CN" sz="2800" b="1" dirty="0">
                <a:solidFill>
                  <a:srgbClr val="0000FF"/>
                </a:solidFill>
                <a:latin typeface="华文楷体" panose="02010600040101010101" pitchFamily="2" charset="-122"/>
                <a:ea typeface="华文楷体" panose="02010600040101010101" pitchFamily="2" charset="-122"/>
              </a:rPr>
              <a:t>SI</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是米</a:t>
            </a:r>
            <a:r>
              <a:rPr kumimoji="1" lang="en-US" altLang="zh-CN" sz="2800" b="1" dirty="0">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千克</a:t>
            </a:r>
            <a:r>
              <a:rPr kumimoji="1" lang="en-US" altLang="zh-CN" sz="2800" b="1" dirty="0">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秒制，是标准国际实用单位制，即</a:t>
            </a:r>
            <a:r>
              <a:rPr kumimoji="1" lang="en-US" altLang="zh-CN" sz="2800" b="1" dirty="0">
                <a:latin typeface="华文楷体" panose="02010600040101010101" pitchFamily="2" charset="-122"/>
                <a:ea typeface="华文楷体" panose="02010600040101010101" pitchFamily="2" charset="-122"/>
              </a:rPr>
              <a:t>MKS</a:t>
            </a:r>
            <a:r>
              <a:rPr kumimoji="1" lang="zh-CN" altLang="en-US" sz="2800" b="1" dirty="0">
                <a:latin typeface="华文楷体" panose="02010600040101010101" pitchFamily="2" charset="-122"/>
                <a:ea typeface="华文楷体" panose="02010600040101010101" pitchFamily="2" charset="-122"/>
              </a:rPr>
              <a:t>制。此制中物理量</a:t>
            </a:r>
            <a:r>
              <a:rPr kumimoji="1" lang="zh-CN" altLang="en-US" sz="28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长度</a:t>
            </a:r>
            <a:r>
              <a:rPr kumimoji="1" lang="zh-CN" altLang="en-US" sz="2800" b="1" dirty="0">
                <a:latin typeface="华文楷体" panose="02010600040101010101" pitchFamily="2" charset="-122"/>
                <a:ea typeface="华文楷体" panose="02010600040101010101" pitchFamily="2" charset="-122"/>
              </a:rPr>
              <a:t>的单位用</a:t>
            </a:r>
            <a:r>
              <a:rPr kumimoji="1" lang="zh-CN" altLang="en-US" sz="2800" b="1" dirty="0">
                <a:solidFill>
                  <a:srgbClr val="0000FF"/>
                </a:solidFill>
                <a:latin typeface="华文楷体" panose="02010600040101010101" pitchFamily="2" charset="-122"/>
                <a:ea typeface="华文楷体" panose="02010600040101010101" pitchFamily="2" charset="-122"/>
              </a:rPr>
              <a:t>米</a:t>
            </a:r>
            <a:r>
              <a:rPr kumimoji="1" lang="en-US" altLang="zh-CN" sz="2800" b="1" dirty="0">
                <a:solidFill>
                  <a:srgbClr val="0000FF"/>
                </a:solidFill>
                <a:latin typeface="华文楷体" panose="02010600040101010101" pitchFamily="2" charset="-122"/>
                <a:ea typeface="华文楷体" panose="02010600040101010101" pitchFamily="2" charset="-122"/>
              </a:rPr>
              <a:t>(M)</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物理量</a:t>
            </a:r>
            <a:r>
              <a:rPr kumimoji="1" lang="zh-CN" altLang="en-US" sz="28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质量</a:t>
            </a:r>
            <a:r>
              <a:rPr kumimoji="1" lang="zh-CN" altLang="en-US" sz="2800" b="1" dirty="0">
                <a:latin typeface="华文楷体" panose="02010600040101010101" pitchFamily="2" charset="-122"/>
                <a:ea typeface="华文楷体" panose="02010600040101010101" pitchFamily="2" charset="-122"/>
              </a:rPr>
              <a:t>的单位用</a:t>
            </a:r>
            <a:r>
              <a:rPr kumimoji="1" lang="zh-CN" altLang="en-US" sz="2800" b="1" dirty="0">
                <a:solidFill>
                  <a:srgbClr val="0000FF"/>
                </a:solidFill>
                <a:latin typeface="华文楷体" panose="02010600040101010101" pitchFamily="2" charset="-122"/>
                <a:ea typeface="华文楷体" panose="02010600040101010101" pitchFamily="2" charset="-122"/>
              </a:rPr>
              <a:t>千克</a:t>
            </a:r>
            <a:r>
              <a:rPr kumimoji="1" lang="en-US" altLang="zh-CN" sz="2800" b="1" dirty="0">
                <a:solidFill>
                  <a:srgbClr val="0000FF"/>
                </a:solidFill>
                <a:latin typeface="华文楷体" panose="02010600040101010101" pitchFamily="2" charset="-122"/>
                <a:ea typeface="华文楷体" panose="02010600040101010101" pitchFamily="2" charset="-122"/>
              </a:rPr>
              <a:t>(Kg)</a:t>
            </a:r>
            <a:r>
              <a:rPr kumimoji="1" lang="zh-CN" altLang="en-US" sz="2800" b="1" dirty="0">
                <a:solidFill>
                  <a:srgbClr val="0000FF"/>
                </a:solidFill>
                <a:latin typeface="华文楷体" panose="02010600040101010101" pitchFamily="2" charset="-122"/>
                <a:ea typeface="华文楷体" panose="02010600040101010101" pitchFamily="2" charset="-122"/>
              </a:rPr>
              <a:t>，</a:t>
            </a:r>
            <a:r>
              <a:rPr kumimoji="1" lang="zh-CN" altLang="en-US" sz="2800" b="1" dirty="0">
                <a:latin typeface="华文楷体" panose="02010600040101010101" pitchFamily="2" charset="-122"/>
                <a:ea typeface="华文楷体" panose="02010600040101010101" pitchFamily="2" charset="-122"/>
              </a:rPr>
              <a:t>物理量</a:t>
            </a:r>
            <a:r>
              <a:rPr kumimoji="1" lang="zh-CN" altLang="en-US" sz="2800" b="1" dirty="0">
                <a:solidFill>
                  <a:srgbClr val="0000FF"/>
                </a:solidFill>
                <a:effectLst>
                  <a:outerShdw blurRad="38100" dist="38100" dir="2700000" algn="tl">
                    <a:srgbClr val="FFFFFF"/>
                  </a:outerShdw>
                </a:effectLst>
                <a:latin typeface="华文楷体" panose="02010600040101010101" pitchFamily="2" charset="-122"/>
                <a:ea typeface="华文楷体" panose="02010600040101010101" pitchFamily="2" charset="-122"/>
              </a:rPr>
              <a:t>时间</a:t>
            </a:r>
            <a:r>
              <a:rPr kumimoji="1" lang="zh-CN" altLang="en-US" sz="2800" b="1" dirty="0">
                <a:latin typeface="华文楷体" panose="02010600040101010101" pitchFamily="2" charset="-122"/>
                <a:ea typeface="华文楷体" panose="02010600040101010101" pitchFamily="2" charset="-122"/>
              </a:rPr>
              <a:t>的单位用</a:t>
            </a:r>
            <a:r>
              <a:rPr kumimoji="1" lang="zh-CN" altLang="en-US" sz="2800" b="1" dirty="0">
                <a:solidFill>
                  <a:srgbClr val="0000FF"/>
                </a:solidFill>
                <a:latin typeface="华文楷体" panose="02010600040101010101" pitchFamily="2" charset="-122"/>
                <a:ea typeface="华文楷体" panose="02010600040101010101" pitchFamily="2" charset="-122"/>
              </a:rPr>
              <a:t>秒</a:t>
            </a:r>
            <a:r>
              <a:rPr kumimoji="1" lang="en-US" altLang="zh-CN" sz="2800" b="1" dirty="0">
                <a:solidFill>
                  <a:srgbClr val="0000FF"/>
                </a:solidFill>
                <a:latin typeface="华文楷体" panose="02010600040101010101" pitchFamily="2" charset="-122"/>
                <a:ea typeface="华文楷体" panose="02010600040101010101" pitchFamily="2" charset="-122"/>
              </a:rPr>
              <a:t>(S)</a:t>
            </a:r>
            <a:r>
              <a:rPr kumimoji="1" lang="zh-CN" altLang="en-US" sz="2800" dirty="0">
                <a:solidFill>
                  <a:srgbClr val="0000FF"/>
                </a:solidFill>
                <a:latin typeface="楷体_GB2312" pitchFamily="49" charset="-122"/>
                <a:ea typeface="楷体_GB2312" pitchFamily="49" charset="-122"/>
              </a:rPr>
              <a:t>。</a:t>
            </a:r>
            <a:endParaRPr kumimoji="1" lang="en-US" altLang="zh-CN" sz="2800" dirty="0">
              <a:solidFill>
                <a:srgbClr val="0000FF"/>
              </a:solidFill>
              <a:latin typeface="楷体_GB2312" pitchFamily="49" charset="-122"/>
              <a:ea typeface="楷体_GB2312" pitchFamily="49" charset="-122"/>
            </a:endParaRPr>
          </a:p>
        </p:txBody>
      </p:sp>
      <p:sp>
        <p:nvSpPr>
          <p:cNvPr id="5" name="Rectangle 6"/>
          <p:cNvSpPr>
            <a:spLocks noChangeArrowheads="1"/>
          </p:cNvSpPr>
          <p:nvPr/>
        </p:nvSpPr>
        <p:spPr bwMode="auto">
          <a:xfrm>
            <a:off x="558800" y="2286000"/>
            <a:ext cx="8191500" cy="113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pP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1.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米</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是</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SI</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的长度单位</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1m = C/299792458 (C</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为真空中光速</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sp>
        <p:nvSpPr>
          <p:cNvPr id="6" name="Text Box 7"/>
          <p:cNvSpPr txBox="1">
            <a:spLocks noChangeArrowheads="1"/>
          </p:cNvSpPr>
          <p:nvPr/>
        </p:nvSpPr>
        <p:spPr bwMode="auto">
          <a:xfrm>
            <a:off x="558800" y="3383044"/>
            <a:ext cx="8077200" cy="2208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algn="just">
              <a:lnSpc>
                <a:spcPct val="125000"/>
              </a:lnSpc>
            </a:pP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2.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千克</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是</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SI</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制的质量单位。质量包含</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中惯性质量</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和万有引力</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 = </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GMm</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i="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中引力质量</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，在概念上它们有本质差异，但理论和实验上都证明它们相等。</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7" name="Text Box 8"/>
          <p:cNvSpPr txBox="1">
            <a:spLocks noChangeArrowheads="1"/>
          </p:cNvSpPr>
          <p:nvPr/>
        </p:nvSpPr>
        <p:spPr bwMode="auto">
          <a:xfrm>
            <a:off x="558800" y="5591597"/>
            <a:ext cx="4724400" cy="592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25000"/>
              </a:lnSpc>
              <a:spcBef>
                <a:spcPct val="50000"/>
              </a:spcBef>
            </a:pP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3. </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秒</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是</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SI</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制的时间单位。</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98587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zh-CN" altLang="en-US" sz="4000" b="1" dirty="0">
                <a:solidFill>
                  <a:schemeClr val="bg1"/>
                </a:solidFill>
                <a:latin typeface="华文楷体" panose="02010600040101010101" pitchFamily="2" charset="-122"/>
                <a:ea typeface="华文楷体" panose="02010600040101010101" pitchFamily="2" charset="-122"/>
              </a:rPr>
              <a:t>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平时成绩和考试</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3</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12" name="文本框 11"/>
          <p:cNvSpPr txBox="1"/>
          <p:nvPr/>
        </p:nvSpPr>
        <p:spPr>
          <a:xfrm>
            <a:off x="587045" y="1508325"/>
            <a:ext cx="8545429" cy="2862322"/>
          </a:xfrm>
          <a:prstGeom prst="rect">
            <a:avLst/>
          </a:prstGeom>
          <a:noFill/>
        </p:spPr>
        <p:txBody>
          <a:bodyPr wrap="squar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平时成绩</a:t>
            </a:r>
            <a:r>
              <a:rPr lang="zh-CN" altLang="en-US" sz="2800" b="1" dirty="0">
                <a:latin typeface="华文楷体" panose="02010600040101010101" pitchFamily="2" charset="-122"/>
                <a:ea typeface="华文楷体" panose="02010600040101010101" pitchFamily="2" charset="-122"/>
              </a:rPr>
              <a:t>：</a:t>
            </a:r>
            <a:endParaRPr lang="en-US" altLang="zh-CN" sz="2800" b="1" dirty="0">
              <a:latin typeface="华文楷体" panose="02010600040101010101" pitchFamily="2" charset="-122"/>
              <a:ea typeface="华文楷体" panose="02010600040101010101" pitchFamily="2" charset="-122"/>
            </a:endParaRPr>
          </a:p>
          <a:p>
            <a:pPr>
              <a:spcBef>
                <a:spcPts val="1200"/>
              </a:spcBef>
            </a:pPr>
            <a:r>
              <a:rPr lang="zh-CN" altLang="en-US" sz="2800" b="1" dirty="0">
                <a:latin typeface="华文楷体" panose="02010600040101010101" pitchFamily="2" charset="-122"/>
                <a:ea typeface="华文楷体" panose="02010600040101010101" pitchFamily="2" charset="-122"/>
              </a:rPr>
              <a:t>点名：随机点名，请假需正式假条。</a:t>
            </a:r>
            <a:endParaRPr lang="en-US" altLang="zh-CN" sz="2800" b="1" dirty="0">
              <a:latin typeface="华文楷体" panose="02010600040101010101" pitchFamily="2" charset="-122"/>
              <a:ea typeface="华文楷体" panose="02010600040101010101" pitchFamily="2" charset="-122"/>
            </a:endParaRPr>
          </a:p>
          <a:p>
            <a:pPr>
              <a:spcBef>
                <a:spcPts val="1200"/>
              </a:spcBef>
            </a:pPr>
            <a:r>
              <a:rPr lang="zh-CN" altLang="en-US" sz="2800" b="1" dirty="0">
                <a:latin typeface="华文楷体" panose="02010600040101010101" pitchFamily="2" charset="-122"/>
                <a:ea typeface="华文楷体" panose="02010600040101010101" pitchFamily="2" charset="-122"/>
              </a:rPr>
              <a:t>课堂提问：随机提问。</a:t>
            </a:r>
            <a:endParaRPr lang="en-US" altLang="zh-CN" sz="2800" b="1" dirty="0">
              <a:latin typeface="华文楷体" panose="02010600040101010101" pitchFamily="2" charset="-122"/>
              <a:ea typeface="华文楷体" panose="02010600040101010101" pitchFamily="2" charset="-122"/>
            </a:endParaRPr>
          </a:p>
          <a:p>
            <a:pPr>
              <a:spcBef>
                <a:spcPts val="1200"/>
              </a:spcBef>
            </a:pPr>
            <a:r>
              <a:rPr lang="zh-CN" altLang="en-US" sz="2800" b="1" dirty="0">
                <a:latin typeface="华文楷体" panose="02010600040101010101" pitchFamily="2" charset="-122"/>
                <a:ea typeface="华文楷体" panose="02010600040101010101" pitchFamily="2" charset="-122"/>
              </a:rPr>
              <a:t>作业：每次作业根据完成情况打分，注意截止时间。</a:t>
            </a:r>
            <a:endParaRPr lang="en-US" altLang="zh-CN" sz="2800" b="1" dirty="0">
              <a:latin typeface="华文楷体" panose="02010600040101010101" pitchFamily="2" charset="-122"/>
              <a:ea typeface="华文楷体" panose="02010600040101010101" pitchFamily="2" charset="-122"/>
            </a:endParaRPr>
          </a:p>
          <a:p>
            <a:pPr>
              <a:spcBef>
                <a:spcPts val="1200"/>
              </a:spcBef>
            </a:pPr>
            <a:r>
              <a:rPr lang="zh-CN" altLang="en-US" sz="2800" b="1" dirty="0">
                <a:latin typeface="华文楷体" panose="02010600040101010101" pitchFamily="2" charset="-122"/>
                <a:ea typeface="华文楷体" panose="02010600040101010101" pitchFamily="2" charset="-122"/>
              </a:rPr>
              <a:t>思考题：在</a:t>
            </a:r>
            <a:r>
              <a:rPr lang="en-US" altLang="zh-CN" sz="2800" b="1" dirty="0">
                <a:latin typeface="华文楷体" panose="02010600040101010101" pitchFamily="2" charset="-122"/>
                <a:ea typeface="华文楷体" panose="02010600040101010101" pitchFamily="2" charset="-122"/>
              </a:rPr>
              <a:t>app</a:t>
            </a:r>
            <a:r>
              <a:rPr lang="zh-CN" altLang="en-US" sz="2800" b="1" dirty="0">
                <a:latin typeface="华文楷体" panose="02010600040101010101" pitchFamily="2" charset="-122"/>
                <a:ea typeface="华文楷体" panose="02010600040101010101" pitchFamily="2" charset="-122"/>
              </a:rPr>
              <a:t>发布，可以不做，参与有加分。</a:t>
            </a:r>
          </a:p>
        </p:txBody>
      </p:sp>
      <p:sp>
        <p:nvSpPr>
          <p:cNvPr id="3" name="矩形 2"/>
          <p:cNvSpPr/>
          <p:nvPr/>
        </p:nvSpPr>
        <p:spPr>
          <a:xfrm>
            <a:off x="587045" y="4578669"/>
            <a:ext cx="7728819" cy="1692771"/>
          </a:xfrm>
          <a:prstGeom prst="rect">
            <a:avLst/>
          </a:prstGeom>
        </p:spPr>
        <p:txBody>
          <a:bodyPr wrap="square">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考试</a:t>
            </a:r>
            <a:r>
              <a:rPr lang="zh-CN" altLang="en-US" sz="2800" b="1" dirty="0">
                <a:latin typeface="华文楷体" panose="02010600040101010101" pitchFamily="2" charset="-122"/>
                <a:ea typeface="华文楷体" panose="02010600040101010101" pitchFamily="2" charset="-122"/>
              </a:rPr>
              <a:t>：第九周周末</a:t>
            </a:r>
            <a:endParaRPr lang="en-US" altLang="zh-CN" sz="2800" b="1" dirty="0">
              <a:latin typeface="华文楷体" panose="02010600040101010101" pitchFamily="2" charset="-122"/>
              <a:ea typeface="华文楷体" panose="02010600040101010101" pitchFamily="2" charset="-122"/>
            </a:endParaRPr>
          </a:p>
          <a:p>
            <a:pPr>
              <a:spcBef>
                <a:spcPts val="1200"/>
              </a:spcBef>
            </a:pPr>
            <a:r>
              <a:rPr lang="zh-CN" altLang="en-US" sz="2800" b="1" dirty="0">
                <a:latin typeface="华文楷体" panose="02010600040101010101" pitchFamily="2" charset="-122"/>
                <a:ea typeface="华文楷体" panose="02010600040101010101" pitchFamily="2" charset="-122"/>
              </a:rPr>
              <a:t>考试难度不会超出课堂例题和作业题，</a:t>
            </a:r>
            <a:endParaRPr lang="en-US" altLang="zh-CN" sz="2800" b="1" dirty="0">
              <a:latin typeface="华文楷体" panose="02010600040101010101" pitchFamily="2" charset="-122"/>
              <a:ea typeface="华文楷体" panose="02010600040101010101" pitchFamily="2" charset="-122"/>
            </a:endParaRPr>
          </a:p>
          <a:p>
            <a:pPr>
              <a:spcBef>
                <a:spcPts val="1200"/>
              </a:spcBef>
            </a:pPr>
            <a:r>
              <a:rPr lang="zh-CN" altLang="en-US" sz="2800" b="1" dirty="0">
                <a:latin typeface="华文楷体" panose="02010600040101010101" pitchFamily="2" charset="-122"/>
                <a:ea typeface="华文楷体" panose="02010600040101010101" pitchFamily="2" charset="-122"/>
              </a:rPr>
              <a:t>预留两节课复习。</a:t>
            </a:r>
            <a:endParaRPr lang="en-US" altLang="zh-CN" sz="28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53331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up)">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dirty="0"/>
          </a:p>
        </p:txBody>
      </p:sp>
      <p:sp>
        <p:nvSpPr>
          <p:cNvPr id="3" name="灯片编号占位符 2"/>
          <p:cNvSpPr>
            <a:spLocks noGrp="1"/>
          </p:cNvSpPr>
          <p:nvPr>
            <p:ph type="sldNum" sz="quarter" idx="12"/>
          </p:nvPr>
        </p:nvSpPr>
        <p:spPr/>
        <p:txBody>
          <a:bodyPr/>
          <a:lstStyle/>
          <a:p>
            <a:fld id="{0E81DA72-FED3-491C-8B54-9DCADA948234}" type="slidenum">
              <a:rPr lang="zh-CN" altLang="en-US" smtClean="0"/>
              <a:t>30</a:t>
            </a:fld>
            <a:endParaRPr lang="zh-CN" altLang="en-US"/>
          </a:p>
        </p:txBody>
      </p:sp>
      <p:sp>
        <p:nvSpPr>
          <p:cNvPr id="5" name="矩形 4"/>
          <p:cNvSpPr/>
          <p:nvPr/>
        </p:nvSpPr>
        <p:spPr>
          <a:xfrm>
            <a:off x="473372" y="2800397"/>
            <a:ext cx="6266459" cy="523220"/>
          </a:xfrm>
          <a:prstGeom prst="rect">
            <a:avLst/>
          </a:prstGeom>
        </p:spPr>
        <p:txBody>
          <a:bodyPr wrap="non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千克</a:t>
            </a:r>
            <a:r>
              <a:rPr lang="zh-CN" altLang="en-US" sz="2800" b="1" dirty="0">
                <a:latin typeface="华文楷体" panose="02010600040101010101" pitchFamily="2" charset="-122"/>
                <a:ea typeface="华文楷体" panose="02010600040101010101" pitchFamily="2" charset="-122"/>
              </a:rPr>
              <a:t>：</a:t>
            </a:r>
            <a:r>
              <a:rPr lang="en-US" altLang="zh-CN" sz="2800" b="1" dirty="0">
                <a:latin typeface="华文楷体" panose="02010600040101010101" pitchFamily="2" charset="-122"/>
                <a:ea typeface="华文楷体" panose="02010600040101010101" pitchFamily="2" charset="-122"/>
              </a:rPr>
              <a:t>1</a:t>
            </a:r>
            <a:r>
              <a:rPr lang="zh-CN" altLang="en-US" sz="2800" b="1" dirty="0">
                <a:latin typeface="华文楷体" panose="02010600040101010101" pitchFamily="2" charset="-122"/>
                <a:ea typeface="华文楷体" panose="02010600040101010101" pitchFamily="2" charset="-122"/>
              </a:rPr>
              <a:t>立方分米的纯水在</a:t>
            </a:r>
            <a:r>
              <a:rPr lang="en-US" altLang="zh-CN" sz="2800" b="1" dirty="0">
                <a:latin typeface="华文楷体" panose="02010600040101010101" pitchFamily="2" charset="-122"/>
                <a:ea typeface="华文楷体" panose="02010600040101010101" pitchFamily="2" charset="-122"/>
              </a:rPr>
              <a:t>4℃</a:t>
            </a:r>
            <a:r>
              <a:rPr lang="zh-CN" altLang="en-US" sz="2800" b="1" dirty="0">
                <a:latin typeface="华文楷体" panose="02010600040101010101" pitchFamily="2" charset="-122"/>
                <a:ea typeface="华文楷体" panose="02010600040101010101" pitchFamily="2" charset="-122"/>
              </a:rPr>
              <a:t>时的质量</a:t>
            </a:r>
          </a:p>
        </p:txBody>
      </p:sp>
      <p:sp>
        <p:nvSpPr>
          <p:cNvPr id="6" name="矩形 5"/>
          <p:cNvSpPr/>
          <p:nvPr/>
        </p:nvSpPr>
        <p:spPr>
          <a:xfrm>
            <a:off x="473372" y="3400386"/>
            <a:ext cx="8041975" cy="1815882"/>
          </a:xfrm>
          <a:prstGeom prst="rect">
            <a:avLst/>
          </a:prstGeom>
        </p:spPr>
        <p:txBody>
          <a:bodyPr wrap="square">
            <a:spAutoFit/>
          </a:bodyPr>
          <a:lstStyle/>
          <a:p>
            <a:pPr algn="just"/>
            <a:r>
              <a:rPr lang="en-US" altLang="zh-CN" sz="2800" b="1" dirty="0">
                <a:latin typeface="华文楷体" panose="02010600040101010101" pitchFamily="2" charset="-122"/>
                <a:ea typeface="华文楷体" panose="02010600040101010101" pitchFamily="2" charset="-122"/>
              </a:rPr>
              <a:t>2019</a:t>
            </a:r>
            <a:r>
              <a:rPr lang="zh-CN" altLang="en-US" sz="2800" b="1" dirty="0">
                <a:latin typeface="华文楷体" panose="02010600040101010101" pitchFamily="2" charset="-122"/>
                <a:ea typeface="华文楷体" panose="02010600040101010101" pitchFamily="2" charset="-122"/>
              </a:rPr>
              <a:t>年千克被重新定义为“对应普朗克常数为</a:t>
            </a:r>
            <a:r>
              <a:rPr lang="en-US" altLang="zh-CN" sz="2800" b="1" dirty="0">
                <a:latin typeface="华文楷体" panose="02010600040101010101" pitchFamily="2" charset="-122"/>
                <a:ea typeface="华文楷体" panose="02010600040101010101" pitchFamily="2" charset="-122"/>
              </a:rPr>
              <a:t>6.62607015×10</a:t>
            </a:r>
            <a:r>
              <a:rPr lang="en-US" altLang="zh-CN" sz="2800" b="1" baseline="30000" dirty="0">
                <a:latin typeface="华文楷体" panose="02010600040101010101" pitchFamily="2" charset="-122"/>
                <a:ea typeface="华文楷体" panose="02010600040101010101" pitchFamily="2" charset="-122"/>
              </a:rPr>
              <a:t>-34</a:t>
            </a:r>
            <a:r>
              <a:rPr lang="en-US" altLang="zh-CN" sz="2800" b="1" dirty="0">
                <a:latin typeface="华文楷体" panose="02010600040101010101" pitchFamily="2" charset="-122"/>
                <a:ea typeface="华文楷体" panose="02010600040101010101" pitchFamily="2" charset="-122"/>
              </a:rPr>
              <a:t>J·s</a:t>
            </a:r>
            <a:r>
              <a:rPr lang="zh-CN" altLang="en-US" sz="2800" b="1" dirty="0">
                <a:latin typeface="华文楷体" panose="02010600040101010101" pitchFamily="2" charset="-122"/>
                <a:ea typeface="华文楷体" panose="02010600040101010101" pitchFamily="2" charset="-122"/>
              </a:rPr>
              <a:t>时的质量单位”。其原理是将移动质量</a:t>
            </a:r>
            <a:r>
              <a:rPr lang="en-US" altLang="zh-CN" sz="2800" b="1" dirty="0">
                <a:latin typeface="华文楷体" panose="02010600040101010101" pitchFamily="2" charset="-122"/>
                <a:ea typeface="华文楷体" panose="02010600040101010101" pitchFamily="2" charset="-122"/>
              </a:rPr>
              <a:t>1</a:t>
            </a:r>
            <a:r>
              <a:rPr lang="zh-CN" altLang="en-US" sz="2800" b="1" dirty="0">
                <a:latin typeface="华文楷体" panose="02010600040101010101" pitchFamily="2" charset="-122"/>
                <a:ea typeface="华文楷体" panose="02010600040101010101" pitchFamily="2" charset="-122"/>
              </a:rPr>
              <a:t>千克物体所需机械力换算成可用普朗克常数表达的电磁力，再通过质能转换公式算出质量。</a:t>
            </a:r>
          </a:p>
        </p:txBody>
      </p:sp>
      <p:sp>
        <p:nvSpPr>
          <p:cNvPr id="7" name="矩形 6"/>
          <p:cNvSpPr/>
          <p:nvPr/>
        </p:nvSpPr>
        <p:spPr>
          <a:xfrm>
            <a:off x="473374" y="367370"/>
            <a:ext cx="8041975" cy="954107"/>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米</a:t>
            </a:r>
            <a:r>
              <a:rPr lang="zh-CN" altLang="en-US" sz="2800" b="1" dirty="0">
                <a:latin typeface="华文楷体" panose="02010600040101010101" pitchFamily="2" charset="-122"/>
                <a:ea typeface="华文楷体" panose="02010600040101010101" pitchFamily="2" charset="-122"/>
              </a:rPr>
              <a:t>：最初定义为通过巴黎的子午线上从地球赤道到北极点的距离的千万分之一。</a:t>
            </a:r>
          </a:p>
        </p:txBody>
      </p:sp>
      <p:sp>
        <p:nvSpPr>
          <p:cNvPr id="8" name="矩形 7"/>
          <p:cNvSpPr/>
          <p:nvPr/>
        </p:nvSpPr>
        <p:spPr>
          <a:xfrm>
            <a:off x="473375" y="1386090"/>
            <a:ext cx="8041974" cy="1384995"/>
          </a:xfrm>
          <a:prstGeom prst="rect">
            <a:avLst/>
          </a:prstGeom>
        </p:spPr>
        <p:txBody>
          <a:bodyPr wrap="square">
            <a:spAutoFit/>
          </a:bodyPr>
          <a:lstStyle/>
          <a:p>
            <a:pPr algn="just"/>
            <a:r>
              <a:rPr lang="en-US" altLang="zh-CN" sz="2800" b="1" dirty="0">
                <a:latin typeface="华文楷体" panose="02010600040101010101" pitchFamily="2" charset="-122"/>
                <a:ea typeface="华文楷体" panose="02010600040101010101" pitchFamily="2" charset="-122"/>
              </a:rPr>
              <a:t>2019</a:t>
            </a:r>
            <a:r>
              <a:rPr lang="zh-CN" altLang="en-US" sz="2800" b="1" dirty="0">
                <a:latin typeface="华文楷体" panose="02010600040101010101" pitchFamily="2" charset="-122"/>
                <a:ea typeface="华文楷体" panose="02010600040101010101" pitchFamily="2" charset="-122"/>
              </a:rPr>
              <a:t>年米的定义更新为：当真空中光速</a:t>
            </a:r>
            <a:r>
              <a:rPr lang="en-US" altLang="zh-CN" sz="2800" b="1" dirty="0">
                <a:latin typeface="华文楷体" panose="02010600040101010101" pitchFamily="2" charset="-122"/>
                <a:ea typeface="华文楷体" panose="02010600040101010101" pitchFamily="2" charset="-122"/>
              </a:rPr>
              <a:t>c</a:t>
            </a:r>
            <a:r>
              <a:rPr lang="zh-CN" altLang="en-US" sz="2800" b="1" dirty="0">
                <a:latin typeface="华文楷体" panose="02010600040101010101" pitchFamily="2" charset="-122"/>
                <a:ea typeface="华文楷体" panose="02010600040101010101" pitchFamily="2" charset="-122"/>
              </a:rPr>
              <a:t>以</a:t>
            </a:r>
            <a:r>
              <a:rPr lang="en-US" altLang="zh-CN" sz="2800" b="1" dirty="0">
                <a:latin typeface="华文楷体" panose="02010600040101010101" pitchFamily="2" charset="-122"/>
                <a:ea typeface="华文楷体" panose="02010600040101010101" pitchFamily="2" charset="-122"/>
              </a:rPr>
              <a:t>m/s</a:t>
            </a:r>
            <a:r>
              <a:rPr lang="zh-CN" altLang="en-US" sz="2800" b="1" dirty="0">
                <a:latin typeface="华文楷体" panose="02010600040101010101" pitchFamily="2" charset="-122"/>
                <a:ea typeface="华文楷体" panose="02010600040101010101" pitchFamily="2" charset="-122"/>
              </a:rPr>
              <a:t>为单位表达时选取固定数值</a:t>
            </a:r>
            <a:r>
              <a:rPr lang="en-US" altLang="zh-CN" sz="2800" b="1" dirty="0">
                <a:latin typeface="华文楷体" panose="02010600040101010101" pitchFamily="2" charset="-122"/>
                <a:ea typeface="华文楷体" panose="02010600040101010101" pitchFamily="2" charset="-122"/>
              </a:rPr>
              <a:t>299792458</a:t>
            </a:r>
            <a:r>
              <a:rPr lang="zh-CN" altLang="en-US" sz="2800" b="1" dirty="0">
                <a:latin typeface="华文楷体" panose="02010600040101010101" pitchFamily="2" charset="-122"/>
                <a:ea typeface="华文楷体" panose="02010600040101010101" pitchFamily="2" charset="-122"/>
              </a:rPr>
              <a:t>来定义米。其中秒是由铯的频率来定义。</a:t>
            </a:r>
          </a:p>
        </p:txBody>
      </p:sp>
      <p:sp>
        <p:nvSpPr>
          <p:cNvPr id="9" name="矩形 8"/>
          <p:cNvSpPr/>
          <p:nvPr/>
        </p:nvSpPr>
        <p:spPr>
          <a:xfrm>
            <a:off x="473373" y="5325475"/>
            <a:ext cx="8041975" cy="954107"/>
          </a:xfrm>
          <a:prstGeom prst="rect">
            <a:avLst/>
          </a:prstGeom>
        </p:spPr>
        <p:txBody>
          <a:bodyPr wrap="square">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秒</a:t>
            </a:r>
            <a:r>
              <a:rPr lang="zh-CN" altLang="en-US" sz="2800" b="1" dirty="0">
                <a:latin typeface="华文楷体" panose="02010600040101010101" pitchFamily="2" charset="-122"/>
                <a:ea typeface="华文楷体" panose="02010600040101010101" pitchFamily="2" charset="-122"/>
              </a:rPr>
              <a:t>：铯</a:t>
            </a:r>
            <a:r>
              <a:rPr lang="en-US" altLang="zh-CN" sz="2800" b="1" dirty="0">
                <a:latin typeface="华文楷体" panose="02010600040101010101" pitchFamily="2" charset="-122"/>
                <a:ea typeface="华文楷体" panose="02010600040101010101" pitchFamily="2" charset="-122"/>
              </a:rPr>
              <a:t>133</a:t>
            </a:r>
            <a:r>
              <a:rPr lang="zh-CN" altLang="en-US" sz="2800" b="1" dirty="0">
                <a:latin typeface="华文楷体" panose="02010600040101010101" pitchFamily="2" charset="-122"/>
                <a:ea typeface="华文楷体" panose="02010600040101010101" pitchFamily="2" charset="-122"/>
              </a:rPr>
              <a:t>原子基态的两个超精细能阶之间跃迁时所辐射的电磁波的周期的</a:t>
            </a:r>
            <a:r>
              <a:rPr lang="en-US" altLang="zh-CN" sz="2800" b="1" dirty="0">
                <a:latin typeface="华文楷体" panose="02010600040101010101" pitchFamily="2" charset="-122"/>
                <a:ea typeface="华文楷体" panose="02010600040101010101" pitchFamily="2" charset="-122"/>
              </a:rPr>
              <a:t>9,192,631,770</a:t>
            </a:r>
            <a:r>
              <a:rPr lang="zh-CN" altLang="en-US" sz="2800" b="1" dirty="0">
                <a:latin typeface="华文楷体" panose="02010600040101010101" pitchFamily="2" charset="-122"/>
                <a:ea typeface="华文楷体" panose="02010600040101010101" pitchFamily="2" charset="-122"/>
              </a:rPr>
              <a:t>倍的时间。</a:t>
            </a:r>
          </a:p>
        </p:txBody>
      </p:sp>
    </p:spTree>
    <p:extLst>
      <p:ext uri="{BB962C8B-B14F-4D97-AF65-F5344CB8AC3E}">
        <p14:creationId xmlns:p14="http://schemas.microsoft.com/office/powerpoint/2010/main" val="190845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31</a:t>
            </a:fld>
            <a:endParaRPr lang="zh-CN" altLang="en-US"/>
          </a:p>
        </p:txBody>
      </p:sp>
      <p:sp>
        <p:nvSpPr>
          <p:cNvPr id="4" name="TextBox 2"/>
          <p:cNvSpPr txBox="1"/>
          <p:nvPr/>
        </p:nvSpPr>
        <p:spPr>
          <a:xfrm>
            <a:off x="559639" y="530058"/>
            <a:ext cx="7620410" cy="523220"/>
          </a:xfrm>
          <a:prstGeom prst="rect">
            <a:avLst/>
          </a:prstGeom>
          <a:noFill/>
        </p:spPr>
        <p:txBody>
          <a:bodyPr wrap="square" rtlCol="0">
            <a:spAutoFit/>
          </a:bodyPr>
          <a:lstStyle/>
          <a:p>
            <a:r>
              <a:rPr lang="zh-CN" altLang="en-US" sz="2800" b="1" dirty="0">
                <a:solidFill>
                  <a:srgbClr val="0000FF"/>
                </a:solidFill>
                <a:latin typeface="楷体" pitchFamily="49" charset="-122"/>
                <a:ea typeface="楷体" pitchFamily="49" charset="-122"/>
              </a:rPr>
              <a:t>三、物理学中七个基本物理量</a:t>
            </a:r>
          </a:p>
        </p:txBody>
      </p:sp>
      <p:sp>
        <p:nvSpPr>
          <p:cNvPr id="5" name="Text Box 4"/>
          <p:cNvSpPr txBox="1">
            <a:spLocks noChangeArrowheads="1"/>
          </p:cNvSpPr>
          <p:nvPr/>
        </p:nvSpPr>
        <p:spPr bwMode="auto">
          <a:xfrm>
            <a:off x="3740018" y="1606140"/>
            <a:ext cx="5144902" cy="3824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spAutoFit/>
          </a:bodyPr>
          <a:lstStyle/>
          <a:p>
            <a:pPr>
              <a:lnSpc>
                <a:spcPct val="125000"/>
              </a:lnSpc>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长度</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L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米</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m</a:t>
            </a:r>
          </a:p>
          <a:p>
            <a:pPr>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质量</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M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千克</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kg</a:t>
            </a:r>
          </a:p>
          <a:p>
            <a:pPr>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时间</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秒</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s</a:t>
            </a:r>
          </a:p>
          <a:p>
            <a:pPr>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电流</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I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安[培]</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a:t>
            </a:r>
          </a:p>
          <a:p>
            <a:pPr>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热力学温度</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sym typeface="Symbol"/>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a:rPr>
              <a:t>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开[尔文]</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K</a:t>
            </a:r>
          </a:p>
          <a:p>
            <a:pPr>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物质的量</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N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摩[尔]</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mol</a:t>
            </a:r>
          </a:p>
          <a:p>
            <a:pPr>
              <a:lnSpc>
                <a:spcPct val="125000"/>
              </a:lnSpc>
            </a:pP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发光强度</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J		</a:t>
            </a:r>
            <a:r>
              <a:rPr kumimoji="1" lang="zh-CN" altLang="zh-CN" sz="2800" b="1" dirty="0">
                <a:latin typeface="Times New Roman" panose="02020603050405020304" pitchFamily="18" charset="0"/>
                <a:ea typeface="华文楷体" panose="02010600040101010101" pitchFamily="2" charset="-122"/>
                <a:cs typeface="Times New Roman" panose="02020603050405020304" pitchFamily="18" charset="0"/>
              </a:rPr>
              <a:t>坎得拉</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cd </a:t>
            </a:r>
          </a:p>
        </p:txBody>
      </p:sp>
      <p:pic>
        <p:nvPicPr>
          <p:cNvPr id="6" name="内容占位符 13" descr="si-logo.jpg"/>
          <p:cNvPicPr>
            <a:picLocks noChangeAspect="1"/>
          </p:cNvPicPr>
          <p:nvPr/>
        </p:nvPicPr>
        <p:blipFill>
          <a:blip r:embed="rId2" cstate="print"/>
          <a:stretch>
            <a:fillRect/>
          </a:stretch>
        </p:blipFill>
        <p:spPr>
          <a:xfrm>
            <a:off x="159626" y="1804522"/>
            <a:ext cx="3661876" cy="3593046"/>
          </a:xfrm>
          <a:prstGeom prst="rect">
            <a:avLst/>
          </a:prstGeom>
        </p:spPr>
      </p:pic>
    </p:spTree>
    <p:extLst>
      <p:ext uri="{BB962C8B-B14F-4D97-AF65-F5344CB8AC3E}">
        <p14:creationId xmlns:p14="http://schemas.microsoft.com/office/powerpoint/2010/main" val="4096696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32</a:t>
            </a:fld>
            <a:endParaRPr lang="zh-CN" altLang="en-US"/>
          </a:p>
        </p:txBody>
      </p:sp>
      <p:sp>
        <p:nvSpPr>
          <p:cNvPr id="4" name="Text Box 12"/>
          <p:cNvSpPr txBox="1">
            <a:spLocks noChangeArrowheads="1"/>
          </p:cNvSpPr>
          <p:nvPr/>
        </p:nvSpPr>
        <p:spPr bwMode="auto">
          <a:xfrm>
            <a:off x="473734" y="330748"/>
            <a:ext cx="3886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华文楷体" panose="02010600040101010101" pitchFamily="2" charset="-122"/>
                <a:ea typeface="华文楷体" panose="02010600040101010101" pitchFamily="2" charset="-122"/>
                <a:cs typeface="Times New Roman" pitchFamily="18" charset="0"/>
              </a:rPr>
              <a:t>四、力学的量纲</a:t>
            </a:r>
          </a:p>
        </p:txBody>
      </p:sp>
      <p:sp>
        <p:nvSpPr>
          <p:cNvPr id="5" name="Text Box 3"/>
          <p:cNvSpPr txBox="1">
            <a:spLocks noChangeArrowheads="1"/>
          </p:cNvSpPr>
          <p:nvPr/>
        </p:nvSpPr>
        <p:spPr bwMode="auto">
          <a:xfrm>
            <a:off x="628650" y="1117917"/>
            <a:ext cx="7939314" cy="1131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25000"/>
              </a:lnSpc>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力学中的物理量可用基本物理量的某种组合式</a:t>
            </a:r>
            <a:r>
              <a:rPr kumimoji="1" lang="zh-CN" altLang="en-US" sz="2800" b="1">
                <a:latin typeface="Times New Roman" panose="02020603050405020304" pitchFamily="18" charset="0"/>
                <a:ea typeface="华文楷体" panose="02010600040101010101" pitchFamily="2" charset="-122"/>
                <a:cs typeface="Times New Roman" panose="02020603050405020304" pitchFamily="18" charset="0"/>
              </a:rPr>
              <a:t>来表示，此</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式称量纲式，简称为</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量纲</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endParaRPr kumimoji="1" lang="en-US" altLang="zh-CN" sz="2800" b="1" dirty="0">
              <a:solidFill>
                <a:schemeClr val="bg1"/>
              </a:solidFill>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Text Box 6"/>
          <p:cNvSpPr txBox="1">
            <a:spLocks noChangeArrowheads="1"/>
          </p:cNvSpPr>
          <p:nvPr/>
        </p:nvSpPr>
        <p:spPr bwMode="auto">
          <a:xfrm>
            <a:off x="628650" y="2342426"/>
            <a:ext cx="7939314" cy="1669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25000"/>
              </a:lnSpc>
              <a:spcBef>
                <a:spcPct val="50000"/>
              </a:spcBef>
            </a:pP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SI</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制中，长度、质量、时间三个基本物理量的量纲</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L.M.T</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，其他各物理量可由这三个字母来组合，用中括号表示量纲记号，表示法如下</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p>
        </p:txBody>
      </p:sp>
      <p:sp>
        <p:nvSpPr>
          <p:cNvPr id="7" name="Text Box 7"/>
          <p:cNvSpPr txBox="1">
            <a:spLocks noChangeArrowheads="1"/>
          </p:cNvSpPr>
          <p:nvPr/>
        </p:nvSpPr>
        <p:spPr bwMode="auto">
          <a:xfrm>
            <a:off x="1748790" y="4277578"/>
            <a:ext cx="4114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速度量纲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v</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LT</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-1</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Text Box 9"/>
          <p:cNvSpPr txBox="1">
            <a:spLocks noChangeArrowheads="1"/>
          </p:cNvSpPr>
          <p:nvPr/>
        </p:nvSpPr>
        <p:spPr bwMode="auto">
          <a:xfrm>
            <a:off x="1748790" y="4795271"/>
            <a:ext cx="400526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加速度量纲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a</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LT</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p>
        </p:txBody>
      </p:sp>
      <p:sp>
        <p:nvSpPr>
          <p:cNvPr id="9" name="矩形 8"/>
          <p:cNvSpPr/>
          <p:nvPr/>
        </p:nvSpPr>
        <p:spPr>
          <a:xfrm>
            <a:off x="1748790" y="5372805"/>
            <a:ext cx="4394857" cy="480131"/>
          </a:xfrm>
          <a:prstGeom prst="rect">
            <a:avLst/>
          </a:prstGeom>
        </p:spPr>
        <p:txBody>
          <a:bodyPr wrap="none">
            <a:spAutoFit/>
          </a:bodyPr>
          <a:lstStyle/>
          <a:p>
            <a:pPr>
              <a:lnSpc>
                <a:spcPct val="90000"/>
              </a:lnSpc>
              <a:spcAft>
                <a:spcPts val="600"/>
              </a:spcAft>
            </a:pP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力的量纲</a:t>
            </a:r>
            <a:r>
              <a:rPr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a:t>
            </a:r>
            <a:r>
              <a:rPr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a:t>
            </a:r>
            <a:r>
              <a:rPr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LMT</a:t>
            </a:r>
            <a:r>
              <a:rPr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p>
        </p:txBody>
      </p:sp>
    </p:spTree>
    <p:extLst>
      <p:ext uri="{BB962C8B-B14F-4D97-AF65-F5344CB8AC3E}">
        <p14:creationId xmlns:p14="http://schemas.microsoft.com/office/powerpoint/2010/main" val="3377351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lt">
                                    <p:tmPct val="100000"/>
                                  </p:iterate>
                                  <p:childTnLst>
                                    <p:set>
                                      <p:cBhvr>
                                        <p:cTn id="6" dur="1" fill="hold">
                                          <p:stCondLst>
                                            <p:cond delay="0"/>
                                          </p:stCondLst>
                                        </p:cTn>
                                        <p:tgtEl>
                                          <p:spTgt spid="5"/>
                                        </p:tgtEl>
                                        <p:attrNameLst>
                                          <p:attrName>style.visibility</p:attrName>
                                        </p:attrNameLst>
                                      </p:cBhvr>
                                      <p:to>
                                        <p:strVal val="visible"/>
                                      </p:to>
                                    </p:set>
                                    <p:animEffect transition="in" filter="wipe(left)">
                                      <p:cBhvr>
                                        <p:cTn id="7" dur="1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up)">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autoUpdateAnimBg="0"/>
      <p:bldP spid="7" grpId="0" autoUpdateAnimBg="0"/>
      <p:bldP spid="8" grpId="0" autoUpdateAnimBg="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33</a:t>
            </a:fld>
            <a:endParaRPr lang="zh-CN" altLang="en-US"/>
          </a:p>
        </p:txBody>
      </p:sp>
      <p:sp>
        <p:nvSpPr>
          <p:cNvPr id="4" name="Text Box 10"/>
          <p:cNvSpPr txBox="1">
            <a:spLocks noChangeArrowheads="1"/>
          </p:cNvSpPr>
          <p:nvPr/>
        </p:nvSpPr>
        <p:spPr bwMode="auto">
          <a:xfrm>
            <a:off x="628650" y="852570"/>
            <a:ext cx="74490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1</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求万有引力</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a:t>
            </a:r>
            <a:r>
              <a:rPr kumimoji="1" lang="en-US" altLang="zh-CN" sz="2800" b="1" dirty="0" err="1">
                <a:latin typeface="Times New Roman" panose="02020603050405020304" pitchFamily="18" charset="0"/>
                <a:ea typeface="华文楷体" panose="02010600040101010101" pitchFamily="2" charset="-122"/>
                <a:cs typeface="Times New Roman" panose="02020603050405020304" pitchFamily="18" charset="0"/>
              </a:rPr>
              <a:t>G</a:t>
            </a:r>
            <a:r>
              <a:rPr kumimoji="1" lang="en-US" altLang="zh-CN" sz="2800" b="1" i="1" dirty="0" err="1">
                <a:latin typeface="Times New Roman" panose="02020603050405020304" pitchFamily="18" charset="0"/>
                <a:ea typeface="华文楷体" panose="02010600040101010101" pitchFamily="2" charset="-122"/>
                <a:cs typeface="Times New Roman" panose="02020603050405020304" pitchFamily="18" charset="0"/>
              </a:rPr>
              <a:t>Mm</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常数</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G</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的量纲</a:t>
            </a:r>
          </a:p>
        </p:txBody>
      </p:sp>
      <p:sp>
        <p:nvSpPr>
          <p:cNvPr id="5" name="Text Box 11"/>
          <p:cNvSpPr txBox="1">
            <a:spLocks noChangeArrowheads="1"/>
          </p:cNvSpPr>
          <p:nvPr/>
        </p:nvSpPr>
        <p:spPr bwMode="auto">
          <a:xfrm>
            <a:off x="611080" y="1637400"/>
            <a:ext cx="805860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解</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[G] =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F</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r</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LMT</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·L</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M</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L</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3</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-1</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T</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-2</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6" name="Text Box 10"/>
          <p:cNvSpPr txBox="1">
            <a:spLocks noChangeArrowheads="1"/>
          </p:cNvSpPr>
          <p:nvPr/>
        </p:nvSpPr>
        <p:spPr bwMode="auto">
          <a:xfrm>
            <a:off x="611080" y="2600096"/>
            <a:ext cx="6324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spcBef>
                <a:spcPct val="50000"/>
              </a:spcBef>
            </a:pP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例</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2</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求密度</a:t>
            </a:r>
            <a:r>
              <a:rPr kumimoji="1" lang="zh-CN" altLang="en-US" sz="2800" b="1" i="1" dirty="0">
                <a:latin typeface="Times New Roman" panose="02020603050405020304" pitchFamily="18" charset="0"/>
                <a:ea typeface="华文楷体" panose="02010600040101010101" pitchFamily="2" charset="-122"/>
                <a:cs typeface="Times New Roman" panose="02020603050405020304" pitchFamily="18" charset="0"/>
                <a:sym typeface="Symbol"/>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的量纲</a:t>
            </a:r>
          </a:p>
        </p:txBody>
      </p:sp>
      <p:sp>
        <p:nvSpPr>
          <p:cNvPr id="7" name="Text Box 11"/>
          <p:cNvSpPr txBox="1">
            <a:spLocks noChangeArrowheads="1"/>
          </p:cNvSpPr>
          <p:nvPr/>
        </p:nvSpPr>
        <p:spPr bwMode="auto">
          <a:xfrm>
            <a:off x="611080" y="3322961"/>
            <a:ext cx="6353173" cy="12772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pPr eaLnBrk="1" hangingPunct="1">
              <a:lnSpc>
                <a:spcPct val="125000"/>
              </a:lnSpc>
              <a:spcBef>
                <a:spcPct val="50000"/>
              </a:spcBef>
            </a:pP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解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zh-CN" altLang="en-US" sz="2800" b="1" dirty="0">
                <a:latin typeface="Times New Roman" panose="02020603050405020304" pitchFamily="18" charset="0"/>
                <a:ea typeface="华文楷体" panose="02010600040101010101" pitchFamily="2" charset="-122"/>
                <a:cs typeface="Times New Roman" panose="02020603050405020304" pitchFamily="18" charset="0"/>
              </a:rPr>
              <a:t>根据密度定义：</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a:rPr>
              <a:t> =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a:rPr>
              <a:t>m </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sym typeface="Symbol"/>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a:rPr>
              <a:t>V</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p>
          <a:p>
            <a:pPr eaLnBrk="1" hangingPunct="1">
              <a:spcBef>
                <a:spcPct val="50000"/>
              </a:spcBef>
            </a:pP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sym typeface="Symbol"/>
              </a:rPr>
              <a:t></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M</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a:t>
            </a:r>
            <a:r>
              <a:rPr kumimoji="1" lang="en-US" altLang="zh-CN" sz="2800" b="1" i="1" dirty="0">
                <a:latin typeface="Times New Roman" panose="02020603050405020304" pitchFamily="18" charset="0"/>
                <a:ea typeface="华文楷体" panose="02010600040101010101" pitchFamily="2" charset="-122"/>
                <a:cs typeface="Times New Roman" panose="02020603050405020304" pitchFamily="18" charset="0"/>
              </a:rPr>
              <a:t>l</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3</a:t>
            </a:r>
            <a:r>
              <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rPr>
              <a:t>] = ML</a:t>
            </a:r>
            <a:r>
              <a:rPr kumimoji="1" lang="en-US" altLang="zh-CN" sz="2800" b="1" baseline="30000" dirty="0">
                <a:latin typeface="Times New Roman" panose="02020603050405020304" pitchFamily="18" charset="0"/>
                <a:ea typeface="华文楷体" panose="02010600040101010101" pitchFamily="2" charset="-122"/>
                <a:cs typeface="Times New Roman" panose="02020603050405020304" pitchFamily="18" charset="0"/>
              </a:rPr>
              <a:t>-3</a:t>
            </a:r>
            <a:endParaRPr kumimoji="1" lang="en-US" altLang="zh-CN" sz="2800" b="1" dirty="0">
              <a:latin typeface="Times New Roman" panose="02020603050405020304" pitchFamily="18" charset="0"/>
              <a:ea typeface="华文楷体" panose="02010600040101010101" pitchFamily="2" charset="-122"/>
              <a:cs typeface="Times New Roman" panose="02020603050405020304" pitchFamily="18" charset="0"/>
            </a:endParaRPr>
          </a:p>
        </p:txBody>
      </p:sp>
      <p:sp>
        <p:nvSpPr>
          <p:cNvPr id="8" name="Text Box 3"/>
          <p:cNvSpPr txBox="1">
            <a:spLocks noChangeArrowheads="1"/>
          </p:cNvSpPr>
          <p:nvPr/>
        </p:nvSpPr>
        <p:spPr bwMode="auto">
          <a:xfrm>
            <a:off x="5867169" y="5654853"/>
            <a:ext cx="25263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defRPr>
                <a:solidFill>
                  <a:schemeClr val="tx1"/>
                </a:solidFill>
                <a:latin typeface="Arial" charset="0"/>
                <a:ea typeface="宋体" pitchFamily="2" charset="-122"/>
              </a:defRPr>
            </a:lvl6pPr>
            <a:lvl7pPr marL="2971800" indent="-228600" eaLnBrk="0" fontAlgn="base" hangingPunct="0">
              <a:spcBef>
                <a:spcPct val="0"/>
              </a:spcBef>
              <a:spcAft>
                <a:spcPct val="0"/>
              </a:spcAft>
              <a:defRPr>
                <a:solidFill>
                  <a:schemeClr val="tx1"/>
                </a:solidFill>
                <a:latin typeface="Arial" charset="0"/>
                <a:ea typeface="宋体" pitchFamily="2" charset="-122"/>
              </a:defRPr>
            </a:lvl7pPr>
            <a:lvl8pPr marL="3429000" indent="-228600" eaLnBrk="0" fontAlgn="base" hangingPunct="0">
              <a:spcBef>
                <a:spcPct val="0"/>
              </a:spcBef>
              <a:spcAft>
                <a:spcPct val="0"/>
              </a:spcAft>
              <a:defRPr>
                <a:solidFill>
                  <a:schemeClr val="tx1"/>
                </a:solidFill>
                <a:latin typeface="Arial" charset="0"/>
                <a:ea typeface="宋体" pitchFamily="2" charset="-122"/>
              </a:defRPr>
            </a:lvl8pPr>
            <a:lvl9pPr marL="3886200" indent="-228600" eaLnBrk="0" fontAlgn="base" hangingPunct="0">
              <a:spcBef>
                <a:spcPct val="0"/>
              </a:spcBef>
              <a:spcAft>
                <a:spcPct val="0"/>
              </a:spcAft>
              <a:defRPr>
                <a:solidFill>
                  <a:schemeClr val="tx1"/>
                </a:solidFill>
                <a:latin typeface="Arial" charset="0"/>
                <a:ea typeface="宋体" pitchFamily="2" charset="-122"/>
              </a:defRPr>
            </a:lvl9pPr>
          </a:lstStyle>
          <a:p>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作业</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 1-3</a:t>
            </a:r>
            <a:r>
              <a:rPr kumimoji="1" lang="zh-CN" altLang="en-US"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a:t>
            </a:r>
            <a:r>
              <a:rPr kumimoji="1" lang="en-US" altLang="zh-CN" sz="2800" b="1" dirty="0">
                <a:solidFill>
                  <a:srgbClr val="0000FF"/>
                </a:solidFill>
                <a:latin typeface="Times New Roman" panose="02020603050405020304" pitchFamily="18" charset="0"/>
                <a:ea typeface="华文楷体" panose="02010600040101010101" pitchFamily="2" charset="-122"/>
                <a:cs typeface="Times New Roman" panose="02020603050405020304" pitchFamily="18" charset="0"/>
              </a:rPr>
              <a:t>1-4</a:t>
            </a:r>
          </a:p>
        </p:txBody>
      </p:sp>
    </p:spTree>
    <p:extLst>
      <p:ext uri="{BB962C8B-B14F-4D97-AF65-F5344CB8AC3E}">
        <p14:creationId xmlns:p14="http://schemas.microsoft.com/office/powerpoint/2010/main" val="2210781810"/>
      </p:ext>
    </p:extLst>
  </p:cSld>
  <p:clrMapOvr>
    <a:masterClrMapping/>
  </p:clrMapOvr>
  <mc:AlternateContent xmlns:mc="http://schemas.openxmlformats.org/markup-compatibility/2006" xmlns:p14="http://schemas.microsoft.com/office/powerpoint/2010/main">
    <mc:Choice Requires="p14">
      <p:transition spd="slow" p14:dur="999"/>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left)">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P spid="5" grpId="0" autoUpdateAnimBg="0"/>
      <p:bldP spid="6" grpId="0" autoUpdateAnimBg="0"/>
      <p:bldP spid="7" grpId="0" autoUpdateAnimBg="0"/>
      <p:bldP spid="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sz="quarter" idx="12"/>
          </p:nvPr>
        </p:nvSpPr>
        <p:spPr/>
        <p:txBody>
          <a:bodyPr/>
          <a:lstStyle/>
          <a:p>
            <a:fld id="{0E81DA72-FED3-491C-8B54-9DCADA948234}" type="slidenum">
              <a:rPr lang="zh-CN" altLang="en-US" smtClean="0"/>
              <a:t>4</a:t>
            </a:fld>
            <a:endParaRPr lang="zh-CN" altLang="en-US"/>
          </a:p>
        </p:txBody>
      </p:sp>
      <p:sp>
        <p:nvSpPr>
          <p:cNvPr id="5" name="标题 1"/>
          <p:cNvSpPr txBox="1">
            <a:spLocks/>
          </p:cNvSpPr>
          <p:nvPr/>
        </p:nvSpPr>
        <p:spPr>
          <a:xfrm>
            <a:off x="0" y="2139351"/>
            <a:ext cx="9144000" cy="1802921"/>
          </a:xfrm>
          <a:prstGeom prst="rect">
            <a:avLst/>
          </a:prstGeom>
          <a:gradFill flip="none" rotWithShape="1">
            <a:gsLst>
              <a:gs pos="0">
                <a:srgbClr val="9900CC">
                  <a:shade val="30000"/>
                  <a:satMod val="115000"/>
                </a:srgbClr>
              </a:gs>
              <a:gs pos="50000">
                <a:srgbClr val="9900CC">
                  <a:shade val="67500"/>
                  <a:satMod val="115000"/>
                </a:srgbClr>
              </a:gs>
              <a:gs pos="100000">
                <a:srgbClr val="9900CC">
                  <a:shade val="100000"/>
                  <a:satMod val="115000"/>
                </a:srgbClr>
              </a:gs>
            </a:gsLst>
            <a:lin ang="18900000" scaled="1"/>
            <a:tileRect/>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zh-CN" altLang="en-US" sz="5400"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rPr>
              <a:t>第零章 绪论</a:t>
            </a:r>
            <a:endParaRPr lang="zh-CN" altLang="en-US" dirty="0">
              <a:solidFill>
                <a:schemeClr val="bg1"/>
              </a:solidFill>
              <a:effectLst>
                <a:outerShdw blurRad="38100" dist="38100" dir="2700000" algn="tl">
                  <a:srgbClr val="000000">
                    <a:alpha val="43137"/>
                  </a:srgbClr>
                </a:outerShdw>
              </a:effectLst>
              <a:latin typeface="黑体" panose="02010609060101010101" pitchFamily="49" charset="-122"/>
              <a:ea typeface="黑体" panose="02010609060101010101" pitchFamily="49" charset="-122"/>
            </a:endParaRPr>
          </a:p>
        </p:txBody>
      </p:sp>
      <p:sp>
        <p:nvSpPr>
          <p:cNvPr id="6" name="日期占位符 5"/>
          <p:cNvSpPr>
            <a:spLocks noGrp="1"/>
          </p:cNvSpPr>
          <p:nvPr>
            <p:ph type="dt" sz="half" idx="10"/>
          </p:nvPr>
        </p:nvSpPr>
        <p:spPr/>
        <p:txBody>
          <a:bodyPr/>
          <a:lstStyle/>
          <a:p>
            <a:fld id="{F9C2D491-5CC9-4FFB-A60A-D28FD5C115B1}" type="datetime1">
              <a:rPr lang="zh-CN" altLang="en-US" smtClean="0"/>
              <a:t>2021-2-20</a:t>
            </a:fld>
            <a:endParaRPr lang="zh-CN" altLang="en-US"/>
          </a:p>
        </p:txBody>
      </p:sp>
    </p:spTree>
    <p:extLst>
      <p:ext uri="{BB962C8B-B14F-4D97-AF65-F5344CB8AC3E}">
        <p14:creationId xmlns:p14="http://schemas.microsoft.com/office/powerpoint/2010/main" val="845903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5</a:t>
            </a:fld>
            <a:endParaRPr lang="zh-CN" altLang="en-US"/>
          </a:p>
        </p:txBody>
      </p:sp>
      <p:sp>
        <p:nvSpPr>
          <p:cNvPr id="6" name="Text Box 2"/>
          <p:cNvSpPr txBox="1">
            <a:spLocks noChangeArrowheads="1"/>
          </p:cNvSpPr>
          <p:nvPr/>
        </p:nvSpPr>
        <p:spPr bwMode="auto">
          <a:xfrm>
            <a:off x="1433784" y="1262303"/>
            <a:ext cx="57912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699">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762000" eaLnBrk="0" hangingPunct="0">
              <a:defRPr kumimoji="1" sz="2400">
                <a:solidFill>
                  <a:schemeClr val="tx1"/>
                </a:solidFill>
                <a:latin typeface="Times New Roman" pitchFamily="18" charset="0"/>
                <a:ea typeface="宋体" pitchFamily="2" charset="-122"/>
              </a:defRPr>
            </a:lvl1pPr>
            <a:lvl2pPr marL="571500" defTabSz="762000" eaLnBrk="0" hangingPunct="0">
              <a:defRPr kumimoji="1" sz="2400">
                <a:solidFill>
                  <a:schemeClr val="tx1"/>
                </a:solidFill>
                <a:latin typeface="Times New Roman" pitchFamily="18" charset="0"/>
                <a:ea typeface="宋体" pitchFamily="2" charset="-122"/>
              </a:defRPr>
            </a:lvl2pPr>
            <a:lvl3pPr marL="1143000" defTabSz="762000" eaLnBrk="0" hangingPunct="0">
              <a:defRPr kumimoji="1" sz="2400">
                <a:solidFill>
                  <a:schemeClr val="tx1"/>
                </a:solidFill>
                <a:latin typeface="Times New Roman" pitchFamily="18" charset="0"/>
                <a:ea typeface="宋体" pitchFamily="2" charset="-122"/>
              </a:defRPr>
            </a:lvl3pPr>
            <a:lvl4pPr marL="1714500" defTabSz="762000" eaLnBrk="0" hangingPunct="0">
              <a:defRPr kumimoji="1" sz="2400">
                <a:solidFill>
                  <a:schemeClr val="tx1"/>
                </a:solidFill>
                <a:latin typeface="Times New Roman" pitchFamily="18" charset="0"/>
                <a:ea typeface="宋体" pitchFamily="2" charset="-122"/>
              </a:defRPr>
            </a:lvl4pPr>
            <a:lvl5pPr marL="2286000" defTabSz="762000" eaLnBrk="0" hangingPunct="0">
              <a:defRPr kumimoji="1" sz="2400">
                <a:solidFill>
                  <a:schemeClr val="tx1"/>
                </a:solidFill>
                <a:latin typeface="Times New Roman" pitchFamily="18" charset="0"/>
                <a:ea typeface="宋体" pitchFamily="2" charset="-122"/>
              </a:defRPr>
            </a:lvl5pPr>
            <a:lvl6pPr marL="27432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6pPr>
            <a:lvl7pPr marL="32004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7pPr>
            <a:lvl8pPr marL="36576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8pPr>
            <a:lvl9pPr marL="4114800" defTabSz="762000" eaLnBrk="0" fontAlgn="base" hangingPunct="0">
              <a:spcBef>
                <a:spcPct val="0"/>
              </a:spcBef>
              <a:spcAft>
                <a:spcPct val="0"/>
              </a:spcAft>
              <a:defRPr kumimoji="1" sz="2400">
                <a:solidFill>
                  <a:schemeClr val="tx1"/>
                </a:solidFill>
                <a:latin typeface="Times New Roman" pitchFamily="18" charset="0"/>
                <a:ea typeface="宋体" pitchFamily="2" charset="-122"/>
              </a:defRPr>
            </a:lvl9pPr>
          </a:lstStyle>
          <a:p>
            <a:pPr>
              <a:spcBef>
                <a:spcPct val="50000"/>
              </a:spcBef>
            </a:pPr>
            <a:r>
              <a:rPr lang="en-US" altLang="zh-CN" sz="3600" b="1" dirty="0">
                <a:solidFill>
                  <a:srgbClr val="9900CC"/>
                </a:solidFill>
                <a:latin typeface="华文楷体" panose="02010600040101010101" pitchFamily="2" charset="-122"/>
                <a:ea typeface="华文楷体" panose="02010600040101010101" pitchFamily="2" charset="-122"/>
              </a:rPr>
              <a:t>§1	  </a:t>
            </a:r>
            <a:r>
              <a:rPr lang="zh-CN" altLang="en-US" sz="3600" b="1" dirty="0">
                <a:solidFill>
                  <a:srgbClr val="9900CC"/>
                </a:solidFill>
                <a:latin typeface="华文楷体" panose="02010600040101010101" pitchFamily="2" charset="-122"/>
                <a:ea typeface="华文楷体" panose="02010600040101010101" pitchFamily="2" charset="-122"/>
              </a:rPr>
              <a:t>什么是科学？</a:t>
            </a:r>
            <a:endParaRPr lang="en-US" altLang="zh-CN" sz="3600" b="1" dirty="0">
              <a:solidFill>
                <a:srgbClr val="9900CC"/>
              </a:solidFill>
              <a:latin typeface="华文楷体" panose="02010600040101010101" pitchFamily="2" charset="-122"/>
              <a:ea typeface="华文楷体" panose="02010600040101010101" pitchFamily="2" charset="-122"/>
            </a:endParaRPr>
          </a:p>
          <a:p>
            <a:pPr>
              <a:spcBef>
                <a:spcPct val="50000"/>
              </a:spcBef>
            </a:pPr>
            <a:r>
              <a:rPr lang="en-US" altLang="zh-CN" sz="3600" b="1" dirty="0">
                <a:solidFill>
                  <a:srgbClr val="9900CC"/>
                </a:solidFill>
                <a:latin typeface="华文楷体" panose="02010600040101010101" pitchFamily="2" charset="-122"/>
                <a:ea typeface="华文楷体" panose="02010600040101010101" pitchFamily="2" charset="-122"/>
              </a:rPr>
              <a:t>§2   </a:t>
            </a:r>
            <a:r>
              <a:rPr lang="zh-CN" altLang="en-US" sz="3600" b="1" dirty="0">
                <a:solidFill>
                  <a:srgbClr val="9900CC"/>
                </a:solidFill>
                <a:latin typeface="华文楷体" panose="02010600040101010101" pitchFamily="2" charset="-122"/>
                <a:ea typeface="华文楷体" panose="02010600040101010101" pitchFamily="2" charset="-122"/>
              </a:rPr>
              <a:t>什么是物理学？</a:t>
            </a:r>
          </a:p>
          <a:p>
            <a:pPr>
              <a:spcBef>
                <a:spcPct val="50000"/>
              </a:spcBef>
            </a:pPr>
            <a:r>
              <a:rPr lang="en-US" altLang="zh-CN" sz="3600" b="1" dirty="0">
                <a:solidFill>
                  <a:srgbClr val="9900CC"/>
                </a:solidFill>
                <a:latin typeface="华文楷体" panose="02010600040101010101" pitchFamily="2" charset="-122"/>
                <a:ea typeface="华文楷体" panose="02010600040101010101" pitchFamily="2" charset="-122"/>
              </a:rPr>
              <a:t>§3   </a:t>
            </a:r>
            <a:r>
              <a:rPr lang="zh-CN" altLang="en-US" sz="3600" b="1" dirty="0">
                <a:solidFill>
                  <a:srgbClr val="9900CC"/>
                </a:solidFill>
                <a:latin typeface="华文楷体" panose="02010600040101010101" pitchFamily="2" charset="-122"/>
                <a:ea typeface="华文楷体" panose="02010600040101010101" pitchFamily="2" charset="-122"/>
              </a:rPr>
              <a:t>为什么要学习物理？</a:t>
            </a:r>
          </a:p>
          <a:p>
            <a:pPr>
              <a:spcBef>
                <a:spcPct val="50000"/>
              </a:spcBef>
            </a:pPr>
            <a:r>
              <a:rPr lang="en-US" altLang="zh-CN" sz="3600" b="1" dirty="0">
                <a:solidFill>
                  <a:srgbClr val="9900CC"/>
                </a:solidFill>
                <a:latin typeface="华文楷体" panose="02010600040101010101" pitchFamily="2" charset="-122"/>
                <a:ea typeface="华文楷体" panose="02010600040101010101" pitchFamily="2" charset="-122"/>
              </a:rPr>
              <a:t>§4   </a:t>
            </a:r>
            <a:r>
              <a:rPr lang="zh-CN" altLang="en-US" sz="3600" b="1" dirty="0">
                <a:solidFill>
                  <a:srgbClr val="9900CC"/>
                </a:solidFill>
                <a:latin typeface="华文楷体" panose="02010600040101010101" pitchFamily="2" charset="-122"/>
                <a:ea typeface="华文楷体" panose="02010600040101010101" pitchFamily="2" charset="-122"/>
              </a:rPr>
              <a:t>大学物理与中学物理</a:t>
            </a:r>
          </a:p>
          <a:p>
            <a:pPr>
              <a:spcBef>
                <a:spcPct val="50000"/>
              </a:spcBef>
            </a:pPr>
            <a:r>
              <a:rPr lang="en-US" altLang="zh-CN" sz="3600" b="1" dirty="0">
                <a:solidFill>
                  <a:srgbClr val="9900CC"/>
                </a:solidFill>
                <a:latin typeface="华文楷体" panose="02010600040101010101" pitchFamily="2" charset="-122"/>
                <a:ea typeface="华文楷体" panose="02010600040101010101" pitchFamily="2" charset="-122"/>
              </a:rPr>
              <a:t>§5   </a:t>
            </a:r>
            <a:r>
              <a:rPr lang="zh-CN" altLang="en-US" sz="3600" b="1" dirty="0">
                <a:solidFill>
                  <a:srgbClr val="9900CC"/>
                </a:solidFill>
                <a:latin typeface="华文楷体" panose="02010600040101010101" pitchFamily="2" charset="-122"/>
                <a:ea typeface="华文楷体" panose="02010600040101010101" pitchFamily="2" charset="-122"/>
              </a:rPr>
              <a:t>如何学习大学物理</a:t>
            </a:r>
          </a:p>
        </p:txBody>
      </p:sp>
    </p:spTree>
    <p:extLst>
      <p:ext uri="{BB962C8B-B14F-4D97-AF65-F5344CB8AC3E}">
        <p14:creationId xmlns:p14="http://schemas.microsoft.com/office/powerpoint/2010/main" val="1087023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wipe(left)">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500"/>
                                        <p:tgtEl>
                                          <p:spTgt spid="6">
                                            <p:txEl>
                                              <p:pRg st="3" end="3"/>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Effect transition="in" filter="wipe(left)">
                                      <p:cBhvr>
                                        <p:cTn id="2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42"/>
          <p:cNvSpPr txBox="1">
            <a:spLocks noGrp="1" noChangeArrowheads="1"/>
          </p:cNvSpPr>
          <p:nvPr>
            <p:ph type="title"/>
          </p:nvPr>
        </p:nvSpPr>
        <p:spPr bwMode="auto">
          <a:xfrm>
            <a:off x="0" y="351394"/>
            <a:ext cx="9144000" cy="864000"/>
          </a:xfrm>
          <a:prstGeom prst="rect">
            <a:avLst/>
          </a:prstGeom>
          <a:gradFill flip="none" rotWithShape="1">
            <a:gsLst>
              <a:gs pos="51000">
                <a:srgbClr val="9900CC"/>
              </a:gs>
              <a:gs pos="100000">
                <a:schemeClr val="bg1"/>
              </a:gs>
            </a:gsLst>
            <a:lin ang="0" scaled="1"/>
            <a:tileRect/>
          </a:gradFill>
          <a:ln>
            <a:noFill/>
          </a:ln>
          <a:effectLst/>
        </p:spPr>
        <p:txBody>
          <a:bodyPr wrap="square">
            <a:noAutofit/>
          </a:bodyPr>
          <a:lstStyle/>
          <a:p>
            <a:pPr>
              <a:spcBef>
                <a:spcPct val="50000"/>
              </a:spcBef>
            </a:pPr>
            <a:r>
              <a:rPr kumimoji="1" lang="en-US" altLang="zh-CN"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§0.1  </a:t>
            </a:r>
            <a:r>
              <a:rPr kumimoji="1" lang="zh-CN" altLang="en-US" sz="4000" b="1" dirty="0">
                <a:solidFill>
                  <a:schemeClr val="bg1"/>
                </a:solidFill>
                <a:effectLst>
                  <a:outerShdw blurRad="38100" dist="38100" dir="2700000" algn="tl">
                    <a:srgbClr val="000000">
                      <a:alpha val="43137"/>
                    </a:srgbClr>
                  </a:outerShdw>
                </a:effectLst>
                <a:latin typeface="华文楷体" panose="02010600040101010101" pitchFamily="2" charset="-122"/>
                <a:ea typeface="华文楷体" panose="02010600040101010101" pitchFamily="2" charset="-122"/>
              </a:rPr>
              <a:t>什么是科学</a:t>
            </a:r>
          </a:p>
        </p:txBody>
      </p:sp>
      <p:sp>
        <p:nvSpPr>
          <p:cNvPr id="6" name="灯片编号占位符 5"/>
          <p:cNvSpPr>
            <a:spLocks noGrp="1"/>
          </p:cNvSpPr>
          <p:nvPr>
            <p:ph type="sldNum" sz="quarter" idx="12"/>
          </p:nvPr>
        </p:nvSpPr>
        <p:spPr/>
        <p:txBody>
          <a:bodyPr/>
          <a:lstStyle/>
          <a:p>
            <a:fld id="{0E81DA72-FED3-491C-8B54-9DCADA948234}" type="slidenum">
              <a:rPr lang="zh-CN" altLang="en-US" smtClean="0"/>
              <a:t>6</a:t>
            </a:fld>
            <a:endParaRPr lang="zh-CN" altLang="en-US"/>
          </a:p>
        </p:txBody>
      </p:sp>
      <p:sp>
        <p:nvSpPr>
          <p:cNvPr id="7" name="日期占位符 6"/>
          <p:cNvSpPr>
            <a:spLocks noGrp="1"/>
          </p:cNvSpPr>
          <p:nvPr>
            <p:ph type="dt" sz="half" idx="10"/>
          </p:nvPr>
        </p:nvSpPr>
        <p:spPr/>
        <p:txBody>
          <a:bodyPr/>
          <a:lstStyle/>
          <a:p>
            <a:fld id="{8D14816F-7A72-411A-8443-C62D56AFB898}" type="datetime1">
              <a:rPr lang="zh-CN" altLang="en-US" smtClean="0"/>
              <a:t>2021-2-20</a:t>
            </a:fld>
            <a:endParaRPr lang="zh-CN" altLang="en-US"/>
          </a:p>
        </p:txBody>
      </p:sp>
      <p:sp>
        <p:nvSpPr>
          <p:cNvPr id="2" name="文本框 1"/>
          <p:cNvSpPr txBox="1"/>
          <p:nvPr/>
        </p:nvSpPr>
        <p:spPr>
          <a:xfrm>
            <a:off x="516506" y="1526875"/>
            <a:ext cx="3057247"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一、科学的历史</a:t>
            </a: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04223" y="2182483"/>
            <a:ext cx="1532411" cy="2053431"/>
          </a:xfrm>
          <a:prstGeom prst="rect">
            <a:avLst/>
          </a:prstGeom>
        </p:spPr>
      </p:pic>
      <p:sp>
        <p:nvSpPr>
          <p:cNvPr id="5" name="文本框 4"/>
          <p:cNvSpPr txBox="1"/>
          <p:nvPr/>
        </p:nvSpPr>
        <p:spPr>
          <a:xfrm>
            <a:off x="759124" y="2259231"/>
            <a:ext cx="4134465" cy="954107"/>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科学源自古希腊自然哲学</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代表人物：</a:t>
            </a:r>
            <a:r>
              <a:rPr lang="zh-CN" altLang="en-US" sz="2800" b="1" dirty="0">
                <a:solidFill>
                  <a:srgbClr val="0000FF"/>
                </a:solidFill>
                <a:latin typeface="华文楷体" panose="02010600040101010101" pitchFamily="2" charset="-122"/>
                <a:ea typeface="华文楷体" panose="02010600040101010101" pitchFamily="2" charset="-122"/>
              </a:rPr>
              <a:t>亚里士多德</a:t>
            </a:r>
          </a:p>
        </p:txBody>
      </p:sp>
      <p:sp>
        <p:nvSpPr>
          <p:cNvPr id="8" name="文本框 7"/>
          <p:cNvSpPr txBox="1"/>
          <p:nvPr/>
        </p:nvSpPr>
        <p:spPr>
          <a:xfrm>
            <a:off x="759124" y="3404300"/>
            <a:ext cx="5929828" cy="1384995"/>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理论体系：</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天论</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物理学</a:t>
            </a:r>
            <a:r>
              <a:rPr lang="en-US" altLang="zh-CN" sz="2800" b="1" dirty="0">
                <a:latin typeface="华文楷体" panose="02010600040101010101" pitchFamily="2" charset="-122"/>
                <a:ea typeface="华文楷体" panose="02010600040101010101" pitchFamily="2" charset="-122"/>
              </a:rPr>
              <a:t>》</a:t>
            </a:r>
          </a:p>
          <a:p>
            <a:r>
              <a:rPr lang="zh-CN" altLang="en-US" sz="2800" b="1" dirty="0">
                <a:latin typeface="华文楷体" panose="02010600040101010101" pitchFamily="2" charset="-122"/>
                <a:ea typeface="华文楷体" panose="02010600040101010101" pitchFamily="2" charset="-122"/>
              </a:rPr>
              <a:t>四大元素：土水气火</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对世界运行给出了系统的理论解释。</a:t>
            </a:r>
          </a:p>
        </p:txBody>
      </p:sp>
      <p:sp>
        <p:nvSpPr>
          <p:cNvPr id="9" name="文本框 8"/>
          <p:cNvSpPr txBox="1"/>
          <p:nvPr/>
        </p:nvSpPr>
        <p:spPr>
          <a:xfrm>
            <a:off x="759124" y="4936289"/>
            <a:ext cx="7725192" cy="1384995"/>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古人对世界的认知从原始的感性认知（神话），</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走向理性认知。是一种朴素唯物观的体现。</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人类走向</a:t>
            </a:r>
            <a:r>
              <a:rPr lang="zh-CN" altLang="en-US" sz="2800" b="1" dirty="0">
                <a:solidFill>
                  <a:srgbClr val="0000FF"/>
                </a:solidFill>
                <a:latin typeface="华文楷体" panose="02010600040101010101" pitchFamily="2" charset="-122"/>
                <a:ea typeface="华文楷体" panose="02010600040101010101" pitchFamily="2" charset="-122"/>
              </a:rPr>
              <a:t>理智时代</a:t>
            </a:r>
            <a:r>
              <a:rPr lang="zh-CN" altLang="en-US" sz="2800" b="1" dirty="0">
                <a:latin typeface="华文楷体" panose="02010600040101010101" pitchFamily="2" charset="-122"/>
                <a:ea typeface="华文楷体" panose="02010600040101010101" pitchFamily="2" charset="-122"/>
              </a:rPr>
              <a:t>。</a:t>
            </a:r>
            <a:endParaRPr lang="en-US" altLang="zh-CN" sz="2800" b="1" dirty="0">
              <a:latin typeface="华文楷体" panose="02010600040101010101" pitchFamily="2" charset="-122"/>
              <a:ea typeface="华文楷体" panose="02010600040101010101" pitchFamily="2" charset="-122"/>
            </a:endParaRPr>
          </a:p>
        </p:txBody>
      </p:sp>
    </p:spTree>
    <p:extLst>
      <p:ext uri="{BB962C8B-B14F-4D97-AF65-F5344CB8AC3E}">
        <p14:creationId xmlns:p14="http://schemas.microsoft.com/office/powerpoint/2010/main" val="2294142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righ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up)">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up)">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38735373-B6AE-4BA9-AF92-B68B41AF984D}" type="datetime1">
              <a:rPr lang="zh-CN" altLang="en-US" smtClean="0"/>
              <a:t>2021-2-20</a:t>
            </a:fld>
            <a:endParaRPr lang="zh-CN" altLang="en-US"/>
          </a:p>
        </p:txBody>
      </p:sp>
      <p:sp>
        <p:nvSpPr>
          <p:cNvPr id="5" name="灯片编号占位符 4"/>
          <p:cNvSpPr>
            <a:spLocks noGrp="1"/>
          </p:cNvSpPr>
          <p:nvPr>
            <p:ph type="sldNum" sz="quarter" idx="12"/>
          </p:nvPr>
        </p:nvSpPr>
        <p:spPr/>
        <p:txBody>
          <a:bodyPr/>
          <a:lstStyle/>
          <a:p>
            <a:fld id="{0E81DA72-FED3-491C-8B54-9DCADA948234}" type="slidenum">
              <a:rPr lang="zh-CN" altLang="en-US" smtClean="0"/>
              <a:t>7</a:t>
            </a:fld>
            <a:endParaRPr lang="zh-CN" altLang="en-US"/>
          </a:p>
        </p:txBody>
      </p:sp>
      <p:sp>
        <p:nvSpPr>
          <p:cNvPr id="6" name="文本框 5"/>
          <p:cNvSpPr txBox="1"/>
          <p:nvPr/>
        </p:nvSpPr>
        <p:spPr>
          <a:xfrm>
            <a:off x="628650" y="456310"/>
            <a:ext cx="4134465" cy="1031051"/>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中世纪时期：基督教时代</a:t>
            </a:r>
            <a:endParaRPr lang="en-US" altLang="zh-CN" sz="2800" b="1" dirty="0">
              <a:latin typeface="华文楷体" panose="02010600040101010101" pitchFamily="2" charset="-122"/>
              <a:ea typeface="华文楷体" panose="02010600040101010101" pitchFamily="2" charset="-122"/>
            </a:endParaRPr>
          </a:p>
          <a:p>
            <a:pPr>
              <a:spcBef>
                <a:spcPts val="600"/>
              </a:spcBef>
            </a:pPr>
            <a:r>
              <a:rPr lang="zh-CN" altLang="en-US" sz="2800" b="1" dirty="0">
                <a:latin typeface="华文楷体" panose="02010600040101010101" pitchFamily="2" charset="-122"/>
                <a:ea typeface="华文楷体" panose="02010600040101010101" pitchFamily="2" charset="-122"/>
              </a:rPr>
              <a:t>希腊哲学的重新发现</a:t>
            </a:r>
          </a:p>
        </p:txBody>
      </p:sp>
      <p:sp>
        <p:nvSpPr>
          <p:cNvPr id="7" name="文本框 6"/>
          <p:cNvSpPr txBox="1"/>
          <p:nvPr/>
        </p:nvSpPr>
        <p:spPr>
          <a:xfrm>
            <a:off x="628650" y="1635254"/>
            <a:ext cx="6288901" cy="1031051"/>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文艺复兴时期：真正意义的科学的诞生</a:t>
            </a:r>
            <a:endParaRPr lang="en-US" altLang="zh-CN" sz="2800" b="1" dirty="0">
              <a:latin typeface="华文楷体" panose="02010600040101010101" pitchFamily="2" charset="-122"/>
              <a:ea typeface="华文楷体" panose="02010600040101010101" pitchFamily="2" charset="-122"/>
            </a:endParaRPr>
          </a:p>
          <a:p>
            <a:pPr>
              <a:spcBef>
                <a:spcPts val="600"/>
              </a:spcBef>
            </a:pPr>
            <a:r>
              <a:rPr lang="zh-CN" altLang="en-US" sz="2800" b="1" dirty="0">
                <a:latin typeface="华文楷体" panose="02010600040101010101" pitchFamily="2" charset="-122"/>
                <a:ea typeface="华文楷体" panose="02010600040101010101" pitchFamily="2" charset="-122"/>
              </a:rPr>
              <a:t>代表人物：</a:t>
            </a:r>
            <a:r>
              <a:rPr lang="zh-CN" altLang="en-US" sz="2800" b="1" dirty="0">
                <a:solidFill>
                  <a:srgbClr val="0000FF"/>
                </a:solidFill>
                <a:latin typeface="华文楷体" panose="02010600040101010101" pitchFamily="2" charset="-122"/>
                <a:ea typeface="华文楷体" panose="02010600040101010101" pitchFamily="2" charset="-122"/>
              </a:rPr>
              <a:t>伽利略、牛顿</a:t>
            </a:r>
          </a:p>
        </p:txBody>
      </p:sp>
      <p:sp>
        <p:nvSpPr>
          <p:cNvPr id="8" name="文本框 7"/>
          <p:cNvSpPr txBox="1"/>
          <p:nvPr/>
        </p:nvSpPr>
        <p:spPr>
          <a:xfrm>
            <a:off x="628650" y="2964751"/>
            <a:ext cx="7725192" cy="954107"/>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伽利略：从实验发现规律，科学的语言是数学</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牛顿：站在巨人肩膀，</a:t>
            </a:r>
            <a:r>
              <a:rPr lang="en-US" altLang="zh-CN" sz="2800" b="1" dirty="0">
                <a:latin typeface="华文楷体" panose="02010600040101010101" pitchFamily="2" charset="-122"/>
                <a:ea typeface="华文楷体" panose="02010600040101010101" pitchFamily="2" charset="-122"/>
              </a:rPr>
              <a:t>《</a:t>
            </a:r>
            <a:r>
              <a:rPr lang="zh-CN" altLang="en-US" sz="2800" b="1" dirty="0">
                <a:latin typeface="华文楷体" panose="02010600040101010101" pitchFamily="2" charset="-122"/>
                <a:ea typeface="华文楷体" panose="02010600040101010101" pitchFamily="2" charset="-122"/>
              </a:rPr>
              <a:t>自然科学的数学原理</a:t>
            </a:r>
            <a:r>
              <a:rPr lang="en-US" altLang="zh-CN" sz="2800" b="1" dirty="0">
                <a:latin typeface="华文楷体" panose="02010600040101010101" pitchFamily="2" charset="-122"/>
                <a:ea typeface="华文楷体" panose="02010600040101010101" pitchFamily="2" charset="-122"/>
              </a:rPr>
              <a:t>》</a:t>
            </a:r>
            <a:endParaRPr lang="zh-CN" altLang="en-US" sz="2800" b="1" dirty="0">
              <a:latin typeface="华文楷体" panose="02010600040101010101" pitchFamily="2" charset="-122"/>
              <a:ea typeface="华文楷体" panose="02010600040101010101" pitchFamily="2" charset="-122"/>
            </a:endParaRPr>
          </a:p>
        </p:txBody>
      </p:sp>
      <p:sp>
        <p:nvSpPr>
          <p:cNvPr id="9" name="文本框 8"/>
          <p:cNvSpPr txBox="1"/>
          <p:nvPr/>
        </p:nvSpPr>
        <p:spPr>
          <a:xfrm>
            <a:off x="628650" y="4149691"/>
            <a:ext cx="7007046" cy="523220"/>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科学的诞生：实验验证与数学描述的结合。</a:t>
            </a:r>
          </a:p>
        </p:txBody>
      </p:sp>
      <p:sp>
        <p:nvSpPr>
          <p:cNvPr id="10" name="文本框 9"/>
          <p:cNvSpPr txBox="1"/>
          <p:nvPr/>
        </p:nvSpPr>
        <p:spPr>
          <a:xfrm>
            <a:off x="628650" y="4929784"/>
            <a:ext cx="8084264" cy="954107"/>
          </a:xfrm>
          <a:prstGeom prst="rect">
            <a:avLst/>
          </a:prstGeom>
          <a:noFill/>
        </p:spPr>
        <p:txBody>
          <a:bodyPr wrap="none" rtlCol="0">
            <a:spAutoFit/>
          </a:bodyPr>
          <a:lstStyle/>
          <a:p>
            <a:r>
              <a:rPr lang="zh-CN" altLang="en-US" sz="2800" b="1" dirty="0">
                <a:solidFill>
                  <a:srgbClr val="9900CC"/>
                </a:solidFill>
                <a:latin typeface="华文楷体" panose="02010600040101010101" pitchFamily="2" charset="-122"/>
                <a:ea typeface="华文楷体" panose="02010600040101010101" pitchFamily="2" charset="-122"/>
              </a:rPr>
              <a:t>科学</a:t>
            </a:r>
            <a:r>
              <a:rPr lang="zh-CN" altLang="en-US" sz="2800" b="1" dirty="0">
                <a:latin typeface="华文楷体" panose="02010600040101010101" pitchFamily="2" charset="-122"/>
                <a:ea typeface="华文楷体" panose="02010600040101010101" pitchFamily="2" charset="-122"/>
              </a:rPr>
              <a:t>：以人类</a:t>
            </a:r>
            <a:r>
              <a:rPr lang="zh-CN" altLang="en-US" sz="2800" b="1" dirty="0">
                <a:solidFill>
                  <a:srgbClr val="9900CC"/>
                </a:solidFill>
                <a:latin typeface="华文楷体" panose="02010600040101010101" pitchFamily="2" charset="-122"/>
                <a:ea typeface="华文楷体" panose="02010600040101010101" pitchFamily="2" charset="-122"/>
              </a:rPr>
              <a:t>理智</a:t>
            </a:r>
            <a:r>
              <a:rPr lang="zh-CN" altLang="en-US" sz="2800" b="1" dirty="0">
                <a:latin typeface="华文楷体" panose="02010600040101010101" pitchFamily="2" charset="-122"/>
                <a:ea typeface="华文楷体" panose="02010600040101010101" pitchFamily="2" charset="-122"/>
              </a:rPr>
              <a:t>为源头、以</a:t>
            </a:r>
            <a:r>
              <a:rPr lang="zh-CN" altLang="en-US" sz="2800" b="1" dirty="0">
                <a:solidFill>
                  <a:srgbClr val="9900CC"/>
                </a:solidFill>
                <a:latin typeface="华文楷体" panose="02010600040101010101" pitchFamily="2" charset="-122"/>
                <a:ea typeface="华文楷体" panose="02010600040101010101" pitchFamily="2" charset="-122"/>
              </a:rPr>
              <a:t>观察事实</a:t>
            </a:r>
            <a:r>
              <a:rPr lang="zh-CN" altLang="en-US" sz="2800" b="1" dirty="0">
                <a:latin typeface="华文楷体" panose="02010600040101010101" pitchFamily="2" charset="-122"/>
                <a:ea typeface="华文楷体" panose="02010600040101010101" pitchFamily="2" charset="-122"/>
              </a:rPr>
              <a:t>与</a:t>
            </a:r>
            <a:r>
              <a:rPr lang="zh-CN" altLang="en-US" sz="2800" b="1" dirty="0">
                <a:solidFill>
                  <a:srgbClr val="9900CC"/>
                </a:solidFill>
                <a:latin typeface="华文楷体" panose="02010600040101010101" pitchFamily="2" charset="-122"/>
                <a:ea typeface="华文楷体" panose="02010600040101010101" pitchFamily="2" charset="-122"/>
              </a:rPr>
              <a:t>数理逻辑</a:t>
            </a:r>
            <a:endParaRPr lang="en-US" altLang="zh-CN" sz="2800" b="1" dirty="0">
              <a:solidFill>
                <a:srgbClr val="9900CC"/>
              </a:solidFill>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为基础的描述世界运行的规律及其方法。</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87544" y="416293"/>
            <a:ext cx="1691241" cy="2075998"/>
          </a:xfrm>
          <a:prstGeom prst="rect">
            <a:avLst/>
          </a:prstGeom>
        </p:spPr>
      </p:pic>
      <p:pic>
        <p:nvPicPr>
          <p:cNvPr id="3" name="图片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7551" y="440797"/>
            <a:ext cx="2051494" cy="2051494"/>
          </a:xfrm>
          <a:prstGeom prst="rect">
            <a:avLst/>
          </a:prstGeom>
        </p:spPr>
      </p:pic>
    </p:spTree>
    <p:extLst>
      <p:ext uri="{BB962C8B-B14F-4D97-AF65-F5344CB8AC3E}">
        <p14:creationId xmlns:p14="http://schemas.microsoft.com/office/powerpoint/2010/main" val="109615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left)">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right)">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up)">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wipe(up)">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8</a:t>
            </a:fld>
            <a:endParaRPr lang="zh-CN" altLang="en-US"/>
          </a:p>
        </p:txBody>
      </p:sp>
      <p:sp>
        <p:nvSpPr>
          <p:cNvPr id="5" name="矩形 4"/>
          <p:cNvSpPr/>
          <p:nvPr/>
        </p:nvSpPr>
        <p:spPr>
          <a:xfrm>
            <a:off x="534839" y="1154833"/>
            <a:ext cx="8023644" cy="1815882"/>
          </a:xfrm>
          <a:prstGeom prst="rect">
            <a:avLst/>
          </a:prstGeom>
        </p:spPr>
        <p:txBody>
          <a:bodyPr wrap="square">
            <a:spAutoFit/>
          </a:bodyPr>
          <a:lstStyle/>
          <a:p>
            <a:pPr algn="just"/>
            <a:r>
              <a:rPr lang="zh-CN" altLang="en-US" sz="2800" b="1" dirty="0">
                <a:solidFill>
                  <a:srgbClr val="9900CC"/>
                </a:solidFill>
                <a:latin typeface="华文楷体" panose="02010600040101010101" pitchFamily="2" charset="-122"/>
                <a:ea typeface="华文楷体" panose="02010600040101010101" pitchFamily="2" charset="-122"/>
              </a:rPr>
              <a:t>科学：</a:t>
            </a:r>
            <a:r>
              <a:rPr lang="zh-CN" altLang="en-US" sz="2800" b="1" dirty="0">
                <a:solidFill>
                  <a:srgbClr val="0000FF"/>
                </a:solidFill>
                <a:latin typeface="华文楷体" panose="02010600040101010101" pitchFamily="2" charset="-122"/>
                <a:ea typeface="华文楷体" panose="02010600040101010101" pitchFamily="2" charset="-122"/>
              </a:rPr>
              <a:t>正确反映世界本质与规律的理论，包括正确的概念、命题、原理与理论体系；其对象是客观本质与客观规律，内容是科学本质与科学规律，形式是语言，包括自然语言与数学等人工语言。</a:t>
            </a:r>
          </a:p>
        </p:txBody>
      </p:sp>
      <p:sp>
        <p:nvSpPr>
          <p:cNvPr id="6" name="文本框 5"/>
          <p:cNvSpPr txBox="1"/>
          <p:nvPr/>
        </p:nvSpPr>
        <p:spPr>
          <a:xfrm>
            <a:off x="534839" y="3161372"/>
            <a:ext cx="8084264" cy="954107"/>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科学是人类认识世界、改变世界过程中，总结出的</a:t>
            </a:r>
            <a:endParaRPr lang="en-US" altLang="zh-CN" sz="2800" b="1" dirty="0">
              <a:latin typeface="华文楷体" panose="02010600040101010101" pitchFamily="2" charset="-122"/>
              <a:ea typeface="华文楷体" panose="02010600040101010101" pitchFamily="2" charset="-122"/>
            </a:endParaRPr>
          </a:p>
          <a:p>
            <a:r>
              <a:rPr lang="zh-CN" altLang="en-US" sz="2800" b="1" dirty="0">
                <a:latin typeface="华文楷体" panose="02010600040101010101" pitchFamily="2" charset="-122"/>
                <a:ea typeface="华文楷体" panose="02010600040101010101" pitchFamily="2" charset="-122"/>
              </a:rPr>
              <a:t>方法和规律，有其独特的</a:t>
            </a:r>
            <a:r>
              <a:rPr lang="zh-CN" altLang="en-US" sz="2800" b="1" dirty="0">
                <a:solidFill>
                  <a:srgbClr val="9900CC"/>
                </a:solidFill>
                <a:latin typeface="华文楷体" panose="02010600040101010101" pitchFamily="2" charset="-122"/>
                <a:ea typeface="华文楷体" panose="02010600040101010101" pitchFamily="2" charset="-122"/>
              </a:rPr>
              <a:t>世界观和方法论</a:t>
            </a:r>
            <a:r>
              <a:rPr lang="zh-CN" altLang="en-US" sz="2800" b="1" dirty="0">
                <a:latin typeface="华文楷体" panose="02010600040101010101" pitchFamily="2" charset="-122"/>
                <a:ea typeface="华文楷体" panose="02010600040101010101" pitchFamily="2" charset="-122"/>
              </a:rPr>
              <a:t>。</a:t>
            </a:r>
          </a:p>
        </p:txBody>
      </p:sp>
      <p:sp>
        <p:nvSpPr>
          <p:cNvPr id="7" name="文本框 6"/>
          <p:cNvSpPr txBox="1"/>
          <p:nvPr/>
        </p:nvSpPr>
        <p:spPr>
          <a:xfrm>
            <a:off x="447495" y="327645"/>
            <a:ext cx="4288353"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二、科学的特征和精神</a:t>
            </a:r>
          </a:p>
        </p:txBody>
      </p:sp>
      <p:sp>
        <p:nvSpPr>
          <p:cNvPr id="8" name="文本框 7"/>
          <p:cNvSpPr txBox="1"/>
          <p:nvPr/>
        </p:nvSpPr>
        <p:spPr>
          <a:xfrm>
            <a:off x="534839" y="4257480"/>
            <a:ext cx="7725192" cy="954107"/>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科学的特征：客观性、可验证可重复、普遍性、</a:t>
            </a:r>
            <a:endParaRPr lang="en-US" altLang="zh-CN" sz="2800" b="1" dirty="0">
              <a:solidFill>
                <a:srgbClr val="0000FF"/>
              </a:solidFill>
              <a:latin typeface="华文楷体" panose="02010600040101010101" pitchFamily="2" charset="-122"/>
              <a:ea typeface="华文楷体" panose="02010600040101010101" pitchFamily="2" charset="-122"/>
            </a:endParaRPr>
          </a:p>
          <a:p>
            <a:r>
              <a:rPr lang="en-US" altLang="zh-CN" sz="2800" b="1" dirty="0">
                <a:solidFill>
                  <a:srgbClr val="0000FF"/>
                </a:solidFill>
                <a:latin typeface="华文楷体" panose="02010600040101010101" pitchFamily="2" charset="-122"/>
                <a:ea typeface="华文楷体" panose="02010600040101010101" pitchFamily="2" charset="-122"/>
              </a:rPr>
              <a:t>				    </a:t>
            </a:r>
            <a:r>
              <a:rPr lang="zh-CN" altLang="en-US" sz="2800" b="1" dirty="0">
                <a:solidFill>
                  <a:srgbClr val="0000FF"/>
                </a:solidFill>
                <a:latin typeface="华文楷体" panose="02010600040101010101" pitchFamily="2" charset="-122"/>
                <a:ea typeface="华文楷体" panose="02010600040101010101" pitchFamily="2" charset="-122"/>
              </a:rPr>
              <a:t>可发展可替代。</a:t>
            </a:r>
          </a:p>
        </p:txBody>
      </p:sp>
      <p:sp>
        <p:nvSpPr>
          <p:cNvPr id="9" name="文本框 8"/>
          <p:cNvSpPr txBox="1"/>
          <p:nvPr/>
        </p:nvSpPr>
        <p:spPr>
          <a:xfrm>
            <a:off x="534839" y="5396997"/>
            <a:ext cx="7725192" cy="954107"/>
          </a:xfrm>
          <a:prstGeom prst="rect">
            <a:avLst/>
          </a:prstGeom>
          <a:noFill/>
        </p:spPr>
        <p:txBody>
          <a:bodyPr wrap="none" rtlCol="0">
            <a:spAutoFit/>
          </a:bodyPr>
          <a:lstStyle/>
          <a:p>
            <a:r>
              <a:rPr lang="zh-CN" altLang="en-US" sz="2800" b="1" dirty="0">
                <a:solidFill>
                  <a:srgbClr val="0000FF"/>
                </a:solidFill>
                <a:latin typeface="华文楷体" panose="02010600040101010101" pitchFamily="2" charset="-122"/>
                <a:ea typeface="华文楷体" panose="02010600040101010101" pitchFamily="2" charset="-122"/>
              </a:rPr>
              <a:t>科学的精神：探索创新、理性求实、怀疑批判、</a:t>
            </a:r>
            <a:endParaRPr lang="en-US" altLang="zh-CN" sz="2800" b="1" dirty="0">
              <a:solidFill>
                <a:srgbClr val="0000FF"/>
              </a:solidFill>
              <a:latin typeface="华文楷体" panose="02010600040101010101" pitchFamily="2" charset="-122"/>
              <a:ea typeface="华文楷体" panose="02010600040101010101" pitchFamily="2" charset="-122"/>
            </a:endParaRPr>
          </a:p>
          <a:p>
            <a:r>
              <a:rPr lang="en-US" altLang="zh-CN" sz="2800" b="1" dirty="0">
                <a:solidFill>
                  <a:srgbClr val="0000FF"/>
                </a:solidFill>
                <a:latin typeface="华文楷体" panose="02010600040101010101" pitchFamily="2" charset="-122"/>
                <a:ea typeface="华文楷体" panose="02010600040101010101" pitchFamily="2" charset="-122"/>
              </a:rPr>
              <a:t>				   </a:t>
            </a:r>
            <a:r>
              <a:rPr lang="zh-CN" altLang="en-US" sz="2800" b="1" dirty="0">
                <a:solidFill>
                  <a:srgbClr val="0000FF"/>
                </a:solidFill>
                <a:latin typeface="华文楷体" panose="02010600040101010101" pitchFamily="2" charset="-122"/>
                <a:ea typeface="华文楷体" panose="02010600040101010101" pitchFamily="2" charset="-122"/>
              </a:rPr>
              <a:t>合作民主。</a:t>
            </a:r>
          </a:p>
        </p:txBody>
      </p:sp>
    </p:spTree>
    <p:extLst>
      <p:ext uri="{BB962C8B-B14F-4D97-AF65-F5344CB8AC3E}">
        <p14:creationId xmlns:p14="http://schemas.microsoft.com/office/powerpoint/2010/main" val="213479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up)">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9EEDB76-888B-4A9D-8ECF-12D427DD77E9}" type="datetime1">
              <a:rPr lang="zh-CN" altLang="en-US" smtClean="0"/>
              <a:t>2021-2-20</a:t>
            </a:fld>
            <a:endParaRPr lang="zh-CN" altLang="en-US"/>
          </a:p>
        </p:txBody>
      </p:sp>
      <p:sp>
        <p:nvSpPr>
          <p:cNvPr id="3" name="灯片编号占位符 2"/>
          <p:cNvSpPr>
            <a:spLocks noGrp="1"/>
          </p:cNvSpPr>
          <p:nvPr>
            <p:ph type="sldNum" sz="quarter" idx="12"/>
          </p:nvPr>
        </p:nvSpPr>
        <p:spPr/>
        <p:txBody>
          <a:bodyPr/>
          <a:lstStyle/>
          <a:p>
            <a:fld id="{0E81DA72-FED3-491C-8B54-9DCADA948234}" type="slidenum">
              <a:rPr lang="zh-CN" altLang="en-US" smtClean="0"/>
              <a:t>9</a:t>
            </a:fld>
            <a:endParaRPr lang="zh-CN" altLang="en-US"/>
          </a:p>
        </p:txBody>
      </p:sp>
      <p:sp>
        <p:nvSpPr>
          <p:cNvPr id="4" name="文本框 3"/>
          <p:cNvSpPr txBox="1"/>
          <p:nvPr/>
        </p:nvSpPr>
        <p:spPr>
          <a:xfrm>
            <a:off x="404359" y="362309"/>
            <a:ext cx="3057247" cy="584775"/>
          </a:xfrm>
          <a:prstGeom prst="rect">
            <a:avLst/>
          </a:prstGeom>
          <a:noFill/>
        </p:spPr>
        <p:txBody>
          <a:bodyPr wrap="none" rtlCol="0">
            <a:spAutoFit/>
          </a:bodyPr>
          <a:lstStyle/>
          <a:p>
            <a:r>
              <a:rPr lang="zh-CN" altLang="en-US" sz="3200" b="1" dirty="0">
                <a:solidFill>
                  <a:srgbClr val="9900CC"/>
                </a:solidFill>
                <a:latin typeface="华文楷体" panose="02010600040101010101" pitchFamily="2" charset="-122"/>
                <a:ea typeface="华文楷体" panose="02010600040101010101" pitchFamily="2" charset="-122"/>
              </a:rPr>
              <a:t>三、科学的发展</a:t>
            </a:r>
          </a:p>
        </p:txBody>
      </p:sp>
      <p:sp>
        <p:nvSpPr>
          <p:cNvPr id="5" name="文本框 4"/>
          <p:cNvSpPr txBox="1"/>
          <p:nvPr/>
        </p:nvSpPr>
        <p:spPr>
          <a:xfrm>
            <a:off x="526213" y="1134164"/>
            <a:ext cx="8084264"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科学的发展引发了技术革命，极大的改变了世界。</a:t>
            </a:r>
            <a:endParaRPr lang="en-US" altLang="zh-CN" sz="2800" b="1" dirty="0">
              <a:latin typeface="华文楷体" panose="02010600040101010101" pitchFamily="2" charset="-122"/>
              <a:ea typeface="华文楷体" panose="02010600040101010101" pitchFamily="2" charset="-122"/>
            </a:endParaRPr>
          </a:p>
        </p:txBody>
      </p:sp>
      <p:sp>
        <p:nvSpPr>
          <p:cNvPr id="6" name="文本框 5"/>
          <p:cNvSpPr txBox="1"/>
          <p:nvPr/>
        </p:nvSpPr>
        <p:spPr>
          <a:xfrm>
            <a:off x="526212" y="3748258"/>
            <a:ext cx="4493538" cy="523220"/>
          </a:xfrm>
          <a:prstGeom prst="rect">
            <a:avLst/>
          </a:prstGeom>
          <a:noFill/>
        </p:spPr>
        <p:txBody>
          <a:bodyPr wrap="none" rtlCol="0">
            <a:spAutoFit/>
          </a:bodyPr>
          <a:lstStyle/>
          <a:p>
            <a:r>
              <a:rPr lang="zh-CN" altLang="en-US" sz="2800" b="1" dirty="0">
                <a:latin typeface="华文楷体" panose="02010600040101010101" pitchFamily="2" charset="-122"/>
                <a:ea typeface="华文楷体" panose="02010600040101010101" pitchFamily="2" charset="-122"/>
              </a:rPr>
              <a:t>近代中国：德先生与赛先生</a:t>
            </a:r>
            <a:endParaRPr lang="en-US" altLang="zh-CN" sz="2800" b="1" dirty="0">
              <a:latin typeface="华文楷体" panose="02010600040101010101" pitchFamily="2" charset="-122"/>
              <a:ea typeface="华文楷体" panose="02010600040101010101" pitchFamily="2" charset="-122"/>
            </a:endParaRPr>
          </a:p>
        </p:txBody>
      </p:sp>
      <p:sp>
        <p:nvSpPr>
          <p:cNvPr id="7" name="文本框 6"/>
          <p:cNvSpPr txBox="1"/>
          <p:nvPr/>
        </p:nvSpPr>
        <p:spPr>
          <a:xfrm>
            <a:off x="526212" y="4380571"/>
            <a:ext cx="8289983" cy="2046714"/>
          </a:xfrm>
          <a:prstGeom prst="rect">
            <a:avLst/>
          </a:prstGeom>
          <a:noFill/>
        </p:spPr>
        <p:txBody>
          <a:bodyPr wrap="square" rtlCol="0">
            <a:spAutoFit/>
          </a:bodyPr>
          <a:lstStyle/>
          <a:p>
            <a:pPr>
              <a:spcAft>
                <a:spcPts val="600"/>
              </a:spcAft>
            </a:pPr>
            <a:r>
              <a:rPr lang="zh-CN" altLang="en-US" sz="2800" b="1" dirty="0">
                <a:latin typeface="华文楷体" panose="02010600040101010101" pitchFamily="2" charset="-122"/>
                <a:ea typeface="华文楷体" panose="02010600040101010101" pitchFamily="2" charset="-122"/>
              </a:rPr>
              <a:t>当代中国：科学技术是第一生产力！</a:t>
            </a:r>
            <a:endParaRPr lang="en-US" altLang="zh-CN" sz="2800" b="1" dirty="0">
              <a:latin typeface="华文楷体" panose="02010600040101010101" pitchFamily="2" charset="-122"/>
              <a:ea typeface="华文楷体" panose="02010600040101010101" pitchFamily="2" charset="-122"/>
            </a:endParaRPr>
          </a:p>
          <a:p>
            <a:pPr>
              <a:spcAft>
                <a:spcPts val="600"/>
              </a:spcAft>
            </a:pPr>
            <a:r>
              <a:rPr lang="zh-CN" altLang="en-US" sz="2800" b="1" dirty="0">
                <a:latin typeface="华文楷体" panose="02010600040101010101" pitchFamily="2" charset="-122"/>
                <a:ea typeface="华文楷体" panose="02010600040101010101" pitchFamily="2" charset="-122"/>
              </a:rPr>
              <a:t>                    科教兴国战略</a:t>
            </a:r>
            <a:endParaRPr lang="en-US" altLang="zh-CN" sz="2800" b="1" dirty="0">
              <a:latin typeface="华文楷体" panose="02010600040101010101" pitchFamily="2" charset="-122"/>
              <a:ea typeface="华文楷体" panose="02010600040101010101" pitchFamily="2" charset="-122"/>
            </a:endParaRPr>
          </a:p>
          <a:p>
            <a:pPr>
              <a:spcAft>
                <a:spcPts val="600"/>
              </a:spcAft>
            </a:pPr>
            <a:r>
              <a:rPr lang="zh-CN" altLang="en-US" sz="2800" b="1" dirty="0">
                <a:latin typeface="华文楷体" panose="02010600040101010101" pitchFamily="2" charset="-122"/>
                <a:ea typeface="华文楷体" panose="02010600040101010101" pitchFamily="2" charset="-122"/>
              </a:rPr>
              <a:t>                    提高自主创新能力、建设创新型国家</a:t>
            </a:r>
            <a:endParaRPr lang="en-US" altLang="zh-CN" sz="2800" b="1" dirty="0">
              <a:latin typeface="华文楷体" panose="02010600040101010101" pitchFamily="2" charset="-122"/>
              <a:ea typeface="华文楷体" panose="02010600040101010101" pitchFamily="2" charset="-122"/>
            </a:endParaRPr>
          </a:p>
          <a:p>
            <a:pPr>
              <a:spcAft>
                <a:spcPts val="600"/>
              </a:spcAft>
            </a:pPr>
            <a:r>
              <a:rPr lang="zh-CN" altLang="en-US" sz="2800" b="1" dirty="0">
                <a:latin typeface="华文楷体" panose="02010600040101010101" pitchFamily="2" charset="-122"/>
                <a:ea typeface="华文楷体" panose="02010600040101010101" pitchFamily="2" charset="-122"/>
              </a:rPr>
              <a:t>                    建设世界科技强国</a:t>
            </a:r>
            <a:endParaRPr lang="en-US" altLang="zh-CN" sz="2800" b="1" dirty="0">
              <a:latin typeface="华文楷体" panose="02010600040101010101" pitchFamily="2" charset="-122"/>
              <a:ea typeface="华文楷体" panose="02010600040101010101" pitchFamily="2" charset="-122"/>
            </a:endParaRP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760" y="1844464"/>
            <a:ext cx="1736396" cy="1678517"/>
          </a:xfrm>
          <a:prstGeom prst="rect">
            <a:avLst/>
          </a:prstGeom>
        </p:spPr>
      </p:pic>
      <p:pic>
        <p:nvPicPr>
          <p:cNvPr id="9" name="图片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86051" y="1844463"/>
            <a:ext cx="1722048" cy="1678517"/>
          </a:xfrm>
          <a:prstGeom prst="rect">
            <a:avLst/>
          </a:prstGeom>
        </p:spPr>
      </p:pic>
      <p:pic>
        <p:nvPicPr>
          <p:cNvPr id="10" name="图片 9"/>
          <p:cNvPicPr>
            <a:picLocks noChangeAspect="1"/>
          </p:cNvPicPr>
          <p:nvPr/>
        </p:nvPicPr>
        <p:blipFill rotWithShape="1">
          <a:blip r:embed="rId4">
            <a:extLst>
              <a:ext uri="{28A0092B-C50C-407E-A947-70E740481C1C}">
                <a14:useLocalDpi xmlns:a14="http://schemas.microsoft.com/office/drawing/2010/main" val="0"/>
              </a:ext>
            </a:extLst>
          </a:blip>
          <a:srcRect r="29640"/>
          <a:stretch/>
        </p:blipFill>
        <p:spPr>
          <a:xfrm>
            <a:off x="4626994" y="1844463"/>
            <a:ext cx="1853271" cy="1678517"/>
          </a:xfrm>
          <a:prstGeom prst="rect">
            <a:avLst/>
          </a:prstGeom>
        </p:spPr>
      </p:pic>
      <p:pic>
        <p:nvPicPr>
          <p:cNvPr id="11" name="图片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99160" y="1835758"/>
            <a:ext cx="1794917" cy="1687222"/>
          </a:xfrm>
          <a:prstGeom prst="rect">
            <a:avLst/>
          </a:prstGeom>
        </p:spPr>
      </p:pic>
    </p:spTree>
    <p:extLst>
      <p:ext uri="{BB962C8B-B14F-4D97-AF65-F5344CB8AC3E}">
        <p14:creationId xmlns:p14="http://schemas.microsoft.com/office/powerpoint/2010/main" val="58253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par>
                                <p:cTn id="18" presetID="22" presetClass="entr" presetSubtype="1" fill="hold" nodeType="with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up)">
                                      <p:cBhvr>
                                        <p:cTn id="20" dur="500"/>
                                        <p:tgtEl>
                                          <p:spTgt spid="9"/>
                                        </p:tgtEl>
                                      </p:cBhvr>
                                    </p:animEffect>
                                  </p:childTnLst>
                                </p:cTn>
                              </p:par>
                              <p:par>
                                <p:cTn id="21" presetID="22" presetClass="entr" presetSubtype="2"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right)">
                                      <p:cBhvr>
                                        <p:cTn id="23" dur="500"/>
                                        <p:tgtEl>
                                          <p:spTgt spid="10"/>
                                        </p:tgtEl>
                                      </p:cBhvr>
                                    </p:animEffect>
                                  </p:childTnLst>
                                </p:cTn>
                              </p:par>
                              <p:par>
                                <p:cTn id="24" presetID="22" presetClass="entr" presetSubtype="4"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down)">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left)">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ipe(up)">
                                      <p:cBhvr>
                                        <p:cTn id="3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1178</TotalTime>
  <Words>2484</Words>
  <Application>Microsoft Office PowerPoint</Application>
  <PresentationFormat>全屏显示(4:3)</PresentationFormat>
  <Paragraphs>316</Paragraphs>
  <Slides>33</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33</vt:i4>
      </vt:variant>
    </vt:vector>
  </HeadingPairs>
  <TitlesOfParts>
    <vt:vector size="35" baseType="lpstr">
      <vt:lpstr>Office 主题​​</vt:lpstr>
      <vt:lpstr>Equation</vt:lpstr>
      <vt:lpstr>大学物理学基础   </vt:lpstr>
      <vt:lpstr>  关于课程</vt:lpstr>
      <vt:lpstr>  平时成绩和考试</vt:lpstr>
      <vt:lpstr>PowerPoint 演示文稿</vt:lpstr>
      <vt:lpstr>PowerPoint 演示文稿</vt:lpstr>
      <vt:lpstr>§0.1  什么是科学</vt:lpstr>
      <vt:lpstr>PowerPoint 演示文稿</vt:lpstr>
      <vt:lpstr>PowerPoint 演示文稿</vt:lpstr>
      <vt:lpstr>PowerPoint 演示文稿</vt:lpstr>
      <vt:lpstr>PowerPoint 演示文稿</vt:lpstr>
      <vt:lpstr>§0.2  什么是物理学</vt:lpstr>
      <vt:lpstr>PowerPoint 演示文稿</vt:lpstr>
      <vt:lpstr>PowerPoint 演示文稿</vt:lpstr>
      <vt:lpstr>PowerPoint 演示文稿</vt:lpstr>
      <vt:lpstr>PowerPoint 演示文稿</vt:lpstr>
      <vt:lpstr>PowerPoint 演示文稿</vt:lpstr>
      <vt:lpstr>§0.3  为什么学习物理</vt:lpstr>
      <vt:lpstr>§0.4  大学物理与中学物理</vt:lpstr>
      <vt:lpstr>§0.5  如何学习大学物理</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李祖斌</dc:creator>
  <cp:lastModifiedBy>dell</cp:lastModifiedBy>
  <cp:revision>149</cp:revision>
  <dcterms:created xsi:type="dcterms:W3CDTF">2020-01-03T06:26:40Z</dcterms:created>
  <dcterms:modified xsi:type="dcterms:W3CDTF">2021-02-20T01:24:53Z</dcterms:modified>
</cp:coreProperties>
</file>