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89" r:id="rId4"/>
    <p:sldId id="257" r:id="rId5"/>
    <p:sldId id="304" r:id="rId6"/>
    <p:sldId id="310" r:id="rId7"/>
    <p:sldId id="305" r:id="rId8"/>
    <p:sldId id="308" r:id="rId9"/>
    <p:sldId id="309" r:id="rId10"/>
    <p:sldId id="306" r:id="rId11"/>
    <p:sldId id="307" r:id="rId12"/>
    <p:sldId id="312" r:id="rId13"/>
    <p:sldId id="311" r:id="rId14"/>
    <p:sldId id="302" r:id="rId15"/>
    <p:sldId id="314" r:id="rId16"/>
    <p:sldId id="313" r:id="rId17"/>
    <p:sldId id="315" r:id="rId18"/>
    <p:sldId id="316" r:id="rId19"/>
    <p:sldId id="317" r:id="rId20"/>
    <p:sldId id="318" r:id="rId21"/>
    <p:sldId id="261" r:id="rId22"/>
    <p:sldId id="320" r:id="rId23"/>
    <p:sldId id="322" r:id="rId24"/>
    <p:sldId id="321" r:id="rId25"/>
    <p:sldId id="319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00FF"/>
    <a:srgbClr val="CC00FF"/>
    <a:srgbClr val="0000CC"/>
    <a:srgbClr val="FF00FF"/>
    <a:srgbClr val="FF33CC"/>
    <a:srgbClr val="FF66FF"/>
    <a:srgbClr val="7E0C6E"/>
    <a:srgbClr val="861054"/>
    <a:srgbClr val="8D0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" y="1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e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e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7.wmf"/><Relationship Id="rId7" Type="http://schemas.openxmlformats.org/officeDocument/2006/relationships/image" Target="../media/image50.wmf"/><Relationship Id="rId12" Type="http://schemas.openxmlformats.org/officeDocument/2006/relationships/image" Target="../media/image64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49.wmf"/><Relationship Id="rId11" Type="http://schemas.openxmlformats.org/officeDocument/2006/relationships/image" Target="../media/image63.wmf"/><Relationship Id="rId5" Type="http://schemas.openxmlformats.org/officeDocument/2006/relationships/image" Target="../media/image59.wmf"/><Relationship Id="rId10" Type="http://schemas.openxmlformats.org/officeDocument/2006/relationships/image" Target="../media/image62.wmf"/><Relationship Id="rId4" Type="http://schemas.openxmlformats.org/officeDocument/2006/relationships/image" Target="../media/image58.wmf"/><Relationship Id="rId9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68.wmf"/><Relationship Id="rId5" Type="http://schemas.openxmlformats.org/officeDocument/2006/relationships/image" Target="../media/image64.wmf"/><Relationship Id="rId4" Type="http://schemas.openxmlformats.org/officeDocument/2006/relationships/image" Target="../media/image5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B8B4B-65BD-4A1A-A18F-F1CB03BD043C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602D4-1B9D-4EDB-A1D6-1C808B0EF6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8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7AB-998B-4EFD-BC19-5A85A60D5DB4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2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70A9-2F2E-491C-9193-F634E8367642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3CC-115E-4087-AA9F-8E55CFFC493F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9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0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197B-465C-4CE4-A24D-68A8D4C68DE0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3644-024C-4B78-A666-1EB552C21BF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00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A0E8-090E-4431-B641-CDA1D47E3DC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A924-860F-4AB1-8104-CE329AA6D3A6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4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9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97A-A11B-4D65-9290-6F610AC64ECC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34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6F57-C25C-4012-B45D-74E2B656B094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229-9A99-4ED7-8363-F06A22251122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9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54.e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wmf"/><Relationship Id="rId22" Type="http://schemas.openxmlformats.org/officeDocument/2006/relationships/image" Target="../media/image51.emf"/><Relationship Id="rId27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0.wmf"/><Relationship Id="rId26" Type="http://schemas.openxmlformats.org/officeDocument/2006/relationships/image" Target="../media/image64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63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49.wmf"/><Relationship Id="rId22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0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9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57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7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8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9351"/>
            <a:ext cx="9144000" cy="1802921"/>
          </a:xfr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大学物理学基础</a:t>
            </a:r>
            <a:b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4758" y="4580626"/>
            <a:ext cx="6858000" cy="18676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物理科学学院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李祖斌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zbli@nankai.edu.cn</a:t>
            </a:r>
            <a:endParaRPr lang="zh-CN" altLang="en-US" sz="36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6"/>
            <a:ext cx="9144000" cy="886968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F8F8-BBE6-4196-9BDB-D55423015B96}" type="datetime1">
              <a:rPr lang="zh-CN" altLang="en-US" smtClean="0"/>
              <a:t>2020/3/4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9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44D658-23A4-4241-BB57-C347C2E1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7ED12C-9C4C-41E7-B4C3-74D41C64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6" name="Text Box 42">
            <a:extLst>
              <a:ext uri="{FF2B5EF4-FFF2-40B4-BE49-F238E27FC236}">
                <a16:creationId xmlns:a16="http://schemas.microsoft.com/office/drawing/2014/main" id="{7BA2D9CA-45A7-453C-B81E-31FC8C02D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40" y="433300"/>
            <a:ext cx="477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2.5.3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牛顿定律解题示例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EB42AEEF-EA4E-4E1A-B695-C47E1D9DC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328795"/>
            <a:ext cx="60159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利用牛顿定律解题的常规步骤：</a:t>
            </a:r>
          </a:p>
        </p:txBody>
      </p:sp>
      <p:sp>
        <p:nvSpPr>
          <p:cNvPr id="8" name="Text Box 29">
            <a:extLst>
              <a:ext uri="{FF2B5EF4-FFF2-40B4-BE49-F238E27FC236}">
                <a16:creationId xmlns:a16="http://schemas.microsoft.com/office/drawing/2014/main" id="{568853B2-C4BC-4484-8DDD-96F44CE70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162736"/>
            <a:ext cx="624529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1.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明确问题中所求运动的物体；</a:t>
            </a:r>
            <a:endParaRPr lang="zh-CN" altLang="en-US" sz="280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3C9C57CE-D591-4A55-B067-7E3817321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2853298"/>
            <a:ext cx="6470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2.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考察物体所受的力及其性质；</a:t>
            </a:r>
          </a:p>
        </p:txBody>
      </p:sp>
      <p:sp>
        <p:nvSpPr>
          <p:cNvPr id="10" name="Text Box 31">
            <a:extLst>
              <a:ext uri="{FF2B5EF4-FFF2-40B4-BE49-F238E27FC236}">
                <a16:creationId xmlns:a16="http://schemas.microsoft.com/office/drawing/2014/main" id="{DB03D8AE-745C-495F-8A64-5F8D1500B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3543860"/>
            <a:ext cx="8404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3.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选定参考系、坐标系，分别画出各质点所</a:t>
            </a:r>
            <a:r>
              <a:rPr lang="zh-CN" altLang="en-US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受的力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；</a:t>
            </a:r>
          </a:p>
        </p:txBody>
      </p:sp>
      <p:sp>
        <p:nvSpPr>
          <p:cNvPr id="11" name="Text Box 32">
            <a:extLst>
              <a:ext uri="{FF2B5EF4-FFF2-40B4-BE49-F238E27FC236}">
                <a16:creationId xmlns:a16="http://schemas.microsoft.com/office/drawing/2014/main" id="{1A3A17DE-C92B-4F75-A6C1-A9B6DE889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4229101"/>
            <a:ext cx="7362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4.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写出</a:t>
            </a:r>
            <a:r>
              <a:rPr lang="zh-CN" altLang="en-US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动力学方程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，找出有关的</a:t>
            </a:r>
            <a:r>
              <a:rPr lang="zh-CN" altLang="en-US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几何关系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；</a:t>
            </a:r>
          </a:p>
        </p:txBody>
      </p:sp>
      <p:sp>
        <p:nvSpPr>
          <p:cNvPr id="12" name="Text Box 33">
            <a:extLst>
              <a:ext uri="{FF2B5EF4-FFF2-40B4-BE49-F238E27FC236}">
                <a16:creationId xmlns:a16="http://schemas.microsoft.com/office/drawing/2014/main" id="{919EE45E-6CCC-459F-9C21-D351FC785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4914341"/>
            <a:ext cx="6173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5.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做必要的近似，并求解。</a:t>
            </a:r>
          </a:p>
        </p:txBody>
      </p:sp>
    </p:spTree>
    <p:extLst>
      <p:ext uri="{BB962C8B-B14F-4D97-AF65-F5344CB8AC3E}">
        <p14:creationId xmlns:p14="http://schemas.microsoft.com/office/powerpoint/2010/main" val="212219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A1C1A4-3F09-40AB-A01B-B2D547F9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CE40C1C-C76F-470A-9186-D50CE01E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6" name="Text Box 1027">
            <a:extLst>
              <a:ext uri="{FF2B5EF4-FFF2-40B4-BE49-F238E27FC236}">
                <a16:creationId xmlns:a16="http://schemas.microsoft.com/office/drawing/2014/main" id="{3CD3A38A-66E6-4FAE-8B85-8F91A14E4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4" y="311149"/>
            <a:ext cx="8367712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：水平面上有一质量为 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51 kg 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的小车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其上有一定滑轮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通过绳在滑轮两侧分别连有质量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800" baseline="-250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1 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5 kg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lang="en-US" altLang="zh-CN" sz="2800" baseline="-250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2 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4 kg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的物体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其中物体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在小车的水平面上，物体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被绳悬挂，系统处于静止瞬间，如图所示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各接触面和滑轮轴均光滑，求：以多大力作用在小车上，才能使物体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与小车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之间无相对滑动。（滑轮和绳的质量均不计，绳与滑轮间无滑动）</a:t>
            </a:r>
            <a:endParaRPr lang="zh-CN" altLang="en-US" sz="2800" dirty="0">
              <a:solidFill>
                <a:srgbClr val="9900CC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7" name="Group 1028">
            <a:extLst>
              <a:ext uri="{FF2B5EF4-FFF2-40B4-BE49-F238E27FC236}">
                <a16:creationId xmlns:a16="http://schemas.microsoft.com/office/drawing/2014/main" id="{BB928B81-3B8F-4D74-A8D8-7A9777EBE142}"/>
              </a:ext>
            </a:extLst>
          </p:cNvPr>
          <p:cNvGrpSpPr>
            <a:grpSpLocks/>
          </p:cNvGrpSpPr>
          <p:nvPr/>
        </p:nvGrpSpPr>
        <p:grpSpPr bwMode="auto">
          <a:xfrm>
            <a:off x="2070418" y="4150043"/>
            <a:ext cx="5257800" cy="1828800"/>
            <a:chOff x="1104" y="3024"/>
            <a:chExt cx="3312" cy="1152"/>
          </a:xfrm>
        </p:grpSpPr>
        <p:sp>
          <p:nvSpPr>
            <p:cNvPr id="8" name="Line 1029">
              <a:extLst>
                <a:ext uri="{FF2B5EF4-FFF2-40B4-BE49-F238E27FC236}">
                  <a16:creationId xmlns:a16="http://schemas.microsoft.com/office/drawing/2014/main" id="{C2DA4E4B-DEF1-407F-81E9-BD1AAD5D95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52" y="3216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1030">
              <a:extLst>
                <a:ext uri="{FF2B5EF4-FFF2-40B4-BE49-F238E27FC236}">
                  <a16:creationId xmlns:a16="http://schemas.microsoft.com/office/drawing/2014/main" id="{EA8E33C8-34EC-4FAF-A883-40E1EF47A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312"/>
              <a:ext cx="1008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r>
                <a:rPr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" name="Rectangle 1031" descr="深色上对角线">
              <a:extLst>
                <a:ext uri="{FF2B5EF4-FFF2-40B4-BE49-F238E27FC236}">
                  <a16:creationId xmlns:a16="http://schemas.microsoft.com/office/drawing/2014/main" id="{0F3AFCCA-1C56-4107-94A0-4B14138BF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072"/>
              <a:ext cx="288" cy="240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rgbClr val="FF66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32">
              <a:extLst>
                <a:ext uri="{FF2B5EF4-FFF2-40B4-BE49-F238E27FC236}">
                  <a16:creationId xmlns:a16="http://schemas.microsoft.com/office/drawing/2014/main" id="{DB9D8163-A457-427A-87CD-CB5F722CC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312"/>
              <a:ext cx="1200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Oval 1033">
              <a:extLst>
                <a:ext uri="{FF2B5EF4-FFF2-40B4-BE49-F238E27FC236}">
                  <a16:creationId xmlns:a16="http://schemas.microsoft.com/office/drawing/2014/main" id="{3B47B83F-BA8E-4FDC-8783-946EFB06D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7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Oval 1034">
              <a:extLst>
                <a:ext uri="{FF2B5EF4-FFF2-40B4-BE49-F238E27FC236}">
                  <a16:creationId xmlns:a16="http://schemas.microsoft.com/office/drawing/2014/main" id="{34114365-72B6-44B5-BBDA-0D6236DF2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7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Oval 1035">
              <a:extLst>
                <a:ext uri="{FF2B5EF4-FFF2-40B4-BE49-F238E27FC236}">
                  <a16:creationId xmlns:a16="http://schemas.microsoft.com/office/drawing/2014/main" id="{0B629981-6B68-45AF-A34E-ABDD3E073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120"/>
              <a:ext cx="144" cy="144"/>
            </a:xfrm>
            <a:prstGeom prst="ellipse">
              <a:avLst/>
            </a:prstGeom>
            <a:solidFill>
              <a:srgbClr val="00FFFF"/>
            </a:solidFill>
            <a:ln w="444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Line 1036">
              <a:extLst>
                <a:ext uri="{FF2B5EF4-FFF2-40B4-BE49-F238E27FC236}">
                  <a16:creationId xmlns:a16="http://schemas.microsoft.com/office/drawing/2014/main" id="{66856BF2-69A5-44DD-A338-D8C468591E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120"/>
              <a:ext cx="1680" cy="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Line 1037">
              <a:extLst>
                <a:ext uri="{FF2B5EF4-FFF2-40B4-BE49-F238E27FC236}">
                  <a16:creationId xmlns:a16="http://schemas.microsoft.com/office/drawing/2014/main" id="{6F6F10F3-FF8C-463B-BB6E-C42B101C63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168"/>
              <a:ext cx="0" cy="528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038" descr="深色上对角线">
              <a:extLst>
                <a:ext uri="{FF2B5EF4-FFF2-40B4-BE49-F238E27FC236}">
                  <a16:creationId xmlns:a16="http://schemas.microsoft.com/office/drawing/2014/main" id="{7C03432F-5D31-427E-ABAD-17EF99C70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696"/>
              <a:ext cx="576" cy="192"/>
            </a:xfrm>
            <a:prstGeom prst="rect">
              <a:avLst/>
            </a:prstGeom>
            <a:pattFill prst="dkUpDiag">
              <a:fgClr>
                <a:schemeClr val="tx2"/>
              </a:fgClr>
              <a:bgClr>
                <a:srgbClr val="FF66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Line 1039">
              <a:extLst>
                <a:ext uri="{FF2B5EF4-FFF2-40B4-BE49-F238E27FC236}">
                  <a16:creationId xmlns:a16="http://schemas.microsoft.com/office/drawing/2014/main" id="{7DC55158-4C6F-4799-A75F-A81240C45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936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Line 1040">
              <a:extLst>
                <a:ext uri="{FF2B5EF4-FFF2-40B4-BE49-F238E27FC236}">
                  <a16:creationId xmlns:a16="http://schemas.microsoft.com/office/drawing/2014/main" id="{7DAB5568-9B2A-4D69-B5C9-FD813C8124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393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1041">
              <a:extLst>
                <a:ext uri="{FF2B5EF4-FFF2-40B4-BE49-F238E27FC236}">
                  <a16:creationId xmlns:a16="http://schemas.microsoft.com/office/drawing/2014/main" id="{B170A088-A2E7-4C04-A5DB-6C45F3BF5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024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" name="Text Box 1042">
              <a:extLst>
                <a:ext uri="{FF2B5EF4-FFF2-40B4-BE49-F238E27FC236}">
                  <a16:creationId xmlns:a16="http://schemas.microsoft.com/office/drawing/2014/main" id="{90E7B44E-5866-4FA1-8E22-C53ECECB7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648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" name="Text Box 1043">
              <a:extLst>
                <a:ext uri="{FF2B5EF4-FFF2-40B4-BE49-F238E27FC236}">
                  <a16:creationId xmlns:a16="http://schemas.microsoft.com/office/drawing/2014/main" id="{030707C8-9BA2-4F46-8784-E92845F22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02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" name="Rectangle 1044" descr="宽上对角线">
              <a:extLst>
                <a:ext uri="{FF2B5EF4-FFF2-40B4-BE49-F238E27FC236}">
                  <a16:creationId xmlns:a16="http://schemas.microsoft.com/office/drawing/2014/main" id="{9C9686A1-6C7E-475E-82F2-71E5BFEE4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3936"/>
              <a:ext cx="1584" cy="240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493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8FDDAC2-B68F-4709-93AB-92DCF3CE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D645CDB-1E13-4B38-9584-A971AC1F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6A1A81F-6EC9-449C-83E7-64C19BD85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188913"/>
            <a:ext cx="6335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建立坐标系并作受力分析图：</a:t>
            </a:r>
          </a:p>
        </p:txBody>
      </p:sp>
      <p:grpSp>
        <p:nvGrpSpPr>
          <p:cNvPr id="5" name="Group 75">
            <a:extLst>
              <a:ext uri="{FF2B5EF4-FFF2-40B4-BE49-F238E27FC236}">
                <a16:creationId xmlns:a16="http://schemas.microsoft.com/office/drawing/2014/main" id="{0F6680AC-9F02-443D-97EF-804CFD923D7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914400"/>
            <a:ext cx="2286000" cy="1454151"/>
            <a:chOff x="240" y="576"/>
            <a:chExt cx="1440" cy="916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65C3DC08-12EE-4268-BA5B-1B6D436DC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1133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x</a:t>
              </a:r>
              <a:endParaRPr lang="en-US" altLang="zh-CN" sz="2800" b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5020046C-C62D-4C8E-A768-013FBB2535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277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AF33FBD3-E804-4141-8769-8CCAF28FE2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653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779A2924-E209-4C1B-8334-A6FF6C99F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576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y</a:t>
              </a:r>
              <a:endParaRPr lang="en-US" altLang="zh-CN" sz="2800" b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1B287BC0-55E0-4109-B342-B516BD03D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1085"/>
              <a:ext cx="24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36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11" name="Group 62">
            <a:extLst>
              <a:ext uri="{FF2B5EF4-FFF2-40B4-BE49-F238E27FC236}">
                <a16:creationId xmlns:a16="http://schemas.microsoft.com/office/drawing/2014/main" id="{981790B9-CBC6-42A7-AB36-E0193D2B5B83}"/>
              </a:ext>
            </a:extLst>
          </p:cNvPr>
          <p:cNvGrpSpPr>
            <a:grpSpLocks/>
          </p:cNvGrpSpPr>
          <p:nvPr/>
        </p:nvGrpSpPr>
        <p:grpSpPr bwMode="auto">
          <a:xfrm>
            <a:off x="6457950" y="810164"/>
            <a:ext cx="1524000" cy="2366963"/>
            <a:chOff x="4320" y="807"/>
            <a:chExt cx="960" cy="1491"/>
          </a:xfrm>
        </p:grpSpPr>
        <p:sp>
          <p:nvSpPr>
            <p:cNvPr id="12" name="Rectangle 12" descr="深色上对角线">
              <a:extLst>
                <a:ext uri="{FF2B5EF4-FFF2-40B4-BE49-F238E27FC236}">
                  <a16:creationId xmlns:a16="http://schemas.microsoft.com/office/drawing/2014/main" id="{F9B4B236-55DD-413C-91A0-71E5F3968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440"/>
              <a:ext cx="576" cy="192"/>
            </a:xfrm>
            <a:prstGeom prst="rect">
              <a:avLst/>
            </a:prstGeom>
            <a:pattFill prst="dkUpDiag">
              <a:fgClr>
                <a:schemeClr val="tx2"/>
              </a:fgClr>
              <a:bgClr>
                <a:srgbClr val="FF66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2C6CCC1D-611C-4DDA-A0BF-44F809070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1392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A58F4E3C-49A3-4971-9E72-5A71D55BD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632"/>
              <a:ext cx="0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45C23AB4-73A4-4938-BC1D-82F08D6713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" y="1008"/>
              <a:ext cx="192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960B8D78-7F22-4813-B865-BAF2FD3CB7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8" y="960"/>
              <a:ext cx="0" cy="480"/>
            </a:xfrm>
            <a:prstGeom prst="line">
              <a:avLst/>
            </a:prstGeom>
            <a:noFill/>
            <a:ln w="38100" cap="rnd">
              <a:solidFill>
                <a:srgbClr val="9900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49B4416D-BF63-4004-8C8F-63BBD3A04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968"/>
              <a:ext cx="62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m</a:t>
              </a:r>
              <a:r>
                <a:rPr lang="en-US" altLang="zh-CN" sz="2800" baseline="-25000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5B190238-994C-4F52-881E-040142FF5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" y="807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</a:p>
          </p:txBody>
        </p:sp>
      </p:grpSp>
      <p:sp>
        <p:nvSpPr>
          <p:cNvPr id="19" name="Text Box 19">
            <a:extLst>
              <a:ext uri="{FF2B5EF4-FFF2-40B4-BE49-F238E27FC236}">
                <a16:creationId xmlns:a16="http://schemas.microsoft.com/office/drawing/2014/main" id="{4662519F-B3B2-4B3B-A2A1-60BB91BB6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3401060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列方程：</a:t>
            </a:r>
          </a:p>
        </p:txBody>
      </p:sp>
      <p:grpSp>
        <p:nvGrpSpPr>
          <p:cNvPr id="20" name="Group 61">
            <a:extLst>
              <a:ext uri="{FF2B5EF4-FFF2-40B4-BE49-F238E27FC236}">
                <a16:creationId xmlns:a16="http://schemas.microsoft.com/office/drawing/2014/main" id="{ED8CAB01-CCB8-4AB3-9523-899F470DFAC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704535"/>
            <a:ext cx="1562100" cy="2505075"/>
            <a:chOff x="3048" y="720"/>
            <a:chExt cx="984" cy="1578"/>
          </a:xfrm>
        </p:grpSpPr>
        <p:sp>
          <p:nvSpPr>
            <p:cNvPr id="21" name="Rectangle 29" descr="深色上对角线">
              <a:extLst>
                <a:ext uri="{FF2B5EF4-FFF2-40B4-BE49-F238E27FC236}">
                  <a16:creationId xmlns:a16="http://schemas.microsoft.com/office/drawing/2014/main" id="{7A187040-AE5B-4CD6-BB9C-D3182C773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392"/>
              <a:ext cx="288" cy="240"/>
            </a:xfrm>
            <a:prstGeom prst="rect">
              <a:avLst/>
            </a:prstGeom>
            <a:pattFill prst="dkUpDiag">
              <a:fgClr>
                <a:schemeClr val="tx1"/>
              </a:fgClr>
              <a:bgClr>
                <a:srgbClr val="FF66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30">
              <a:extLst>
                <a:ext uri="{FF2B5EF4-FFF2-40B4-BE49-F238E27FC236}">
                  <a16:creationId xmlns:a16="http://schemas.microsoft.com/office/drawing/2014/main" id="{B46B4794-10C8-4674-AA48-22E99BBEC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" y="1325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" name="Line 31">
              <a:extLst>
                <a:ext uri="{FF2B5EF4-FFF2-40B4-BE49-F238E27FC236}">
                  <a16:creationId xmlns:a16="http://schemas.microsoft.com/office/drawing/2014/main" id="{99785E16-CBDC-442E-A360-345941AB4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632"/>
              <a:ext cx="0" cy="4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Line 32">
              <a:extLst>
                <a:ext uri="{FF2B5EF4-FFF2-40B4-BE49-F238E27FC236}">
                  <a16:creationId xmlns:a16="http://schemas.microsoft.com/office/drawing/2014/main" id="{85F9F22C-E737-4324-A317-428F149555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" y="1008"/>
              <a:ext cx="0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33">
              <a:extLst>
                <a:ext uri="{FF2B5EF4-FFF2-40B4-BE49-F238E27FC236}">
                  <a16:creationId xmlns:a16="http://schemas.microsoft.com/office/drawing/2014/main" id="{5D0D70DC-2AD6-4F3D-A0CE-593881994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968"/>
              <a:ext cx="67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m</a:t>
              </a:r>
              <a:r>
                <a:rPr lang="en-US" altLang="zh-CN" sz="2800" baseline="-25000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26" name="Text Box 34">
              <a:extLst>
                <a:ext uri="{FF2B5EF4-FFF2-40B4-BE49-F238E27FC236}">
                  <a16:creationId xmlns:a16="http://schemas.microsoft.com/office/drawing/2014/main" id="{EA351608-443F-4275-99CE-6386AA447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720"/>
              <a:ext cx="52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2800" baseline="-25000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1</a:t>
              </a:r>
              <a:endPara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Line 35">
              <a:extLst>
                <a:ext uri="{FF2B5EF4-FFF2-40B4-BE49-F238E27FC236}">
                  <a16:creationId xmlns:a16="http://schemas.microsoft.com/office/drawing/2014/main" id="{DE9F5E8E-598C-428D-A07F-49BFD1701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536"/>
              <a:ext cx="28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36">
              <a:extLst>
                <a:ext uri="{FF2B5EF4-FFF2-40B4-BE49-F238E27FC236}">
                  <a16:creationId xmlns:a16="http://schemas.microsoft.com/office/drawing/2014/main" id="{92D4A1A1-2F6F-49E3-93F1-F00D341B2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152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</a:p>
          </p:txBody>
        </p:sp>
      </p:grpSp>
      <p:graphicFrame>
        <p:nvGraphicFramePr>
          <p:cNvPr id="29" name="Object 1024">
            <a:extLst>
              <a:ext uri="{FF2B5EF4-FFF2-40B4-BE49-F238E27FC236}">
                <a16:creationId xmlns:a16="http://schemas.microsoft.com/office/drawing/2014/main" id="{40ED7DB5-6027-4735-9372-CE0E5C1B7D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459845"/>
              </p:ext>
            </p:extLst>
          </p:nvPr>
        </p:nvGraphicFramePr>
        <p:xfrm>
          <a:off x="4659313" y="5849938"/>
          <a:ext cx="112712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2" name="公式" r:id="rId3" imgW="114120" imgH="215640" progId="Equation.3">
                  <p:embed/>
                </p:oleObj>
              </mc:Choice>
              <mc:Fallback>
                <p:oleObj name="公式" r:id="rId3" imgW="114120" imgH="215640" progId="Equation.3">
                  <p:embed/>
                  <p:pic>
                    <p:nvPicPr>
                      <p:cNvPr id="409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5849938"/>
                        <a:ext cx="112712" cy="21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76">
            <a:extLst>
              <a:ext uri="{FF2B5EF4-FFF2-40B4-BE49-F238E27FC236}">
                <a16:creationId xmlns:a16="http://schemas.microsoft.com/office/drawing/2014/main" id="{F7E34746-B513-4EF4-A046-BE07A48ED315}"/>
              </a:ext>
            </a:extLst>
          </p:cNvPr>
          <p:cNvGrpSpPr>
            <a:grpSpLocks/>
          </p:cNvGrpSpPr>
          <p:nvPr/>
        </p:nvGrpSpPr>
        <p:grpSpPr bwMode="auto">
          <a:xfrm>
            <a:off x="296863" y="3719514"/>
            <a:ext cx="4122738" cy="2533650"/>
            <a:chOff x="187" y="2343"/>
            <a:chExt cx="2597" cy="1596"/>
          </a:xfrm>
        </p:grpSpPr>
        <p:grpSp>
          <p:nvGrpSpPr>
            <p:cNvPr id="31" name="Group 42">
              <a:extLst>
                <a:ext uri="{FF2B5EF4-FFF2-40B4-BE49-F238E27FC236}">
                  <a16:creationId xmlns:a16="http://schemas.microsoft.com/office/drawing/2014/main" id="{2637FA4A-3796-4C99-8913-96740C7B41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" y="2745"/>
              <a:ext cx="2160" cy="672"/>
              <a:chOff x="528" y="288"/>
              <a:chExt cx="2160" cy="672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BC0FDD8-6C58-421D-8C30-E2289F22C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" y="480"/>
                <a:ext cx="1008" cy="480"/>
              </a:xfrm>
              <a:prstGeom prst="rect">
                <a:avLst/>
              </a:prstGeom>
              <a:solidFill>
                <a:schemeClr val="accent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D</a:t>
                </a:r>
                <a:endParaRPr lang="en-US" altLang="zh-CN" sz="28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B9F91C2-F626-47A0-8A2A-B7A05E907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480"/>
                <a:ext cx="960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 b="1" i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1B1D0CC-2892-4A95-850C-51A64346E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8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 b="1" i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46">
                <a:extLst>
                  <a:ext uri="{FF2B5EF4-FFF2-40B4-BE49-F238E27FC236}">
                    <a16:creationId xmlns:a16="http://schemas.microsoft.com/office/drawing/2014/main" id="{C89B3267-521A-42F3-BEA1-D35059A97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96" y="384"/>
                <a:ext cx="96" cy="96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 b="1" i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2" name="Line 47">
              <a:extLst>
                <a:ext uri="{FF2B5EF4-FFF2-40B4-BE49-F238E27FC236}">
                  <a16:creationId xmlns:a16="http://schemas.microsoft.com/office/drawing/2014/main" id="{F2452877-9D3C-4339-B41F-D04E8A7F30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1" y="3417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Line 48">
              <a:extLst>
                <a:ext uri="{FF2B5EF4-FFF2-40B4-BE49-F238E27FC236}">
                  <a16:creationId xmlns:a16="http://schemas.microsoft.com/office/drawing/2014/main" id="{F5BD9776-8DF1-4223-A876-B335B5C51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" y="317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Line 49">
              <a:extLst>
                <a:ext uri="{FF2B5EF4-FFF2-40B4-BE49-F238E27FC236}">
                  <a16:creationId xmlns:a16="http://schemas.microsoft.com/office/drawing/2014/main" id="{11CCC6AA-916B-4C7A-93F8-E2CAD35082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1" y="2505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Line 50">
              <a:extLst>
                <a:ext uri="{FF2B5EF4-FFF2-40B4-BE49-F238E27FC236}">
                  <a16:creationId xmlns:a16="http://schemas.microsoft.com/office/drawing/2014/main" id="{A041DBAD-2029-4C13-9628-B0EF7430B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03" y="2745"/>
              <a:ext cx="43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Line 51">
              <a:extLst>
                <a:ext uri="{FF2B5EF4-FFF2-40B4-BE49-F238E27FC236}">
                  <a16:creationId xmlns:a16="http://schemas.microsoft.com/office/drawing/2014/main" id="{8A102EFC-41BB-47FF-B7EC-E9DDA2A393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1" y="2841"/>
              <a:ext cx="240" cy="57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Line 52">
              <a:extLst>
                <a:ext uri="{FF2B5EF4-FFF2-40B4-BE49-F238E27FC236}">
                  <a16:creationId xmlns:a16="http://schemas.microsoft.com/office/drawing/2014/main" id="{D8A3FBF6-C889-484D-AD38-DA9D69B3D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1" y="2841"/>
              <a:ext cx="0" cy="672"/>
            </a:xfrm>
            <a:prstGeom prst="line">
              <a:avLst/>
            </a:prstGeom>
            <a:noFill/>
            <a:ln w="38100" cap="rnd">
              <a:solidFill>
                <a:srgbClr val="9900CC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 i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53">
              <a:extLst>
                <a:ext uri="{FF2B5EF4-FFF2-40B4-BE49-F238E27FC236}">
                  <a16:creationId xmlns:a16="http://schemas.microsoft.com/office/drawing/2014/main" id="{6A4F7962-42E0-443A-8108-54851E767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" y="3609"/>
              <a:ext cx="116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Mg + m</a:t>
              </a:r>
              <a:r>
                <a:rPr lang="en-US" altLang="zh-CN" sz="2800" baseline="-25000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39" name="Text Box 54">
              <a:extLst>
                <a:ext uri="{FF2B5EF4-FFF2-40B4-BE49-F238E27FC236}">
                  <a16:creationId xmlns:a16="http://schemas.microsoft.com/office/drawing/2014/main" id="{C5A1A2A1-44FF-45F6-9DF6-D5589746B1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2343"/>
              <a:ext cx="4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N</a:t>
              </a:r>
              <a:r>
                <a:rPr lang="en-US" altLang="zh-CN" sz="2800" baseline="-25000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" name="Text Box 55">
              <a:extLst>
                <a:ext uri="{FF2B5EF4-FFF2-40B4-BE49-F238E27FC236}">
                  <a16:creationId xmlns:a16="http://schemas.microsoft.com/office/drawing/2014/main" id="{FA88DD10-AB97-4F68-A4C6-32DE9AB4B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" y="2844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41" name="Text Box 56">
              <a:extLst>
                <a:ext uri="{FF2B5EF4-FFF2-40B4-BE49-F238E27FC236}">
                  <a16:creationId xmlns:a16="http://schemas.microsoft.com/office/drawing/2014/main" id="{18070656-BE5E-4766-9347-B4D321F37C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9" y="2361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2" name="Text Box 57">
              <a:extLst>
                <a:ext uri="{FF2B5EF4-FFF2-40B4-BE49-F238E27FC236}">
                  <a16:creationId xmlns:a16="http://schemas.microsoft.com/office/drawing/2014/main" id="{5EA4EE21-2476-45FC-9AB6-F4C580173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155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 dirty="0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  <a:sym typeface="Symbol" pitchFamily="18" charset="2"/>
                </a:rPr>
                <a:t></a:t>
              </a:r>
              <a:endPara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58">
              <a:extLst>
                <a:ext uri="{FF2B5EF4-FFF2-40B4-BE49-F238E27FC236}">
                  <a16:creationId xmlns:a16="http://schemas.microsoft.com/office/drawing/2014/main" id="{C0F414D3-B597-4B4D-A166-9EE680F54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5" y="3273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en-US" altLang="zh-CN" sz="2800" i="1">
                  <a:solidFill>
                    <a:schemeClr val="tx1"/>
                  </a:solidFill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</a:p>
          </p:txBody>
        </p:sp>
      </p:grpSp>
      <p:graphicFrame>
        <p:nvGraphicFramePr>
          <p:cNvPr id="48" name="Object 1025">
            <a:extLst>
              <a:ext uri="{FF2B5EF4-FFF2-40B4-BE49-F238E27FC236}">
                <a16:creationId xmlns:a16="http://schemas.microsoft.com/office/drawing/2014/main" id="{76D04967-BB09-417A-BDEC-59A80994AB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157510"/>
              </p:ext>
            </p:extLst>
          </p:nvPr>
        </p:nvGraphicFramePr>
        <p:xfrm>
          <a:off x="5221891" y="4622350"/>
          <a:ext cx="2085912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" name="Equation" r:id="rId5" imgW="939600" imgH="228600" progId="Equation.DSMT4">
                  <p:embed/>
                </p:oleObj>
              </mc:Choice>
              <mc:Fallback>
                <p:oleObj name="Equation" r:id="rId5" imgW="939600" imgH="228600" progId="Equation.DSMT4">
                  <p:embed/>
                  <p:pic>
                    <p:nvPicPr>
                      <p:cNvPr id="103425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891" y="4622350"/>
                        <a:ext cx="2085912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026">
            <a:extLst>
              <a:ext uri="{FF2B5EF4-FFF2-40B4-BE49-F238E27FC236}">
                <a16:creationId xmlns:a16="http://schemas.microsoft.com/office/drawing/2014/main" id="{F065BD84-6339-476A-8A2B-1E3E8EAFF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80103"/>
              </p:ext>
            </p:extLst>
          </p:nvPr>
        </p:nvGraphicFramePr>
        <p:xfrm>
          <a:off x="5203108" y="3997560"/>
          <a:ext cx="1331042" cy="509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" name="Equation" r:id="rId7" imgW="596880" imgH="228600" progId="Equation.DSMT4">
                  <p:embed/>
                </p:oleObj>
              </mc:Choice>
              <mc:Fallback>
                <p:oleObj name="Equation" r:id="rId7" imgW="596880" imgH="228600" progId="Equation.DSMT4">
                  <p:embed/>
                  <p:pic>
                    <p:nvPicPr>
                      <p:cNvPr id="103426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108" y="3997560"/>
                        <a:ext cx="1331042" cy="509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027">
            <a:extLst>
              <a:ext uri="{FF2B5EF4-FFF2-40B4-BE49-F238E27FC236}">
                <a16:creationId xmlns:a16="http://schemas.microsoft.com/office/drawing/2014/main" id="{D33C2DF9-3568-4725-A12D-509A561868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884232"/>
              </p:ext>
            </p:extLst>
          </p:nvPr>
        </p:nvGraphicFramePr>
        <p:xfrm>
          <a:off x="5221891" y="5152150"/>
          <a:ext cx="202996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" name="Equation" r:id="rId9" imgW="914400" imgH="228600" progId="Equation.DSMT4">
                  <p:embed/>
                </p:oleObj>
              </mc:Choice>
              <mc:Fallback>
                <p:oleObj name="Equation" r:id="rId9" imgW="914400" imgH="228600" progId="Equation.DSMT4">
                  <p:embed/>
                  <p:pic>
                    <p:nvPicPr>
                      <p:cNvPr id="103427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891" y="5152150"/>
                        <a:ext cx="202996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028">
            <a:extLst>
              <a:ext uri="{FF2B5EF4-FFF2-40B4-BE49-F238E27FC236}">
                <a16:creationId xmlns:a16="http://schemas.microsoft.com/office/drawing/2014/main" id="{FF07E157-DD60-48C6-8AF8-DFFC262612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945074"/>
              </p:ext>
            </p:extLst>
          </p:nvPr>
        </p:nvGraphicFramePr>
        <p:xfrm>
          <a:off x="5221891" y="5804948"/>
          <a:ext cx="3100896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" name="Equation" r:id="rId11" imgW="1396800" imgH="228600" progId="Equation.DSMT4">
                  <p:embed/>
                </p:oleObj>
              </mc:Choice>
              <mc:Fallback>
                <p:oleObj name="Equation" r:id="rId11" imgW="1396800" imgH="228600" progId="Equation.DSMT4">
                  <p:embed/>
                  <p:pic>
                    <p:nvPicPr>
                      <p:cNvPr id="103428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891" y="5804948"/>
                        <a:ext cx="3100896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74">
            <a:extLst>
              <a:ext uri="{FF2B5EF4-FFF2-40B4-BE49-F238E27FC236}">
                <a16:creationId xmlns:a16="http://schemas.microsoft.com/office/drawing/2014/main" id="{E76AAE8A-D04F-4F58-8D93-58571DFCD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243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整体有一水平加速度。</a:t>
            </a:r>
          </a:p>
        </p:txBody>
      </p:sp>
    </p:spTree>
    <p:extLst>
      <p:ext uri="{BB962C8B-B14F-4D97-AF65-F5344CB8AC3E}">
        <p14:creationId xmlns:p14="http://schemas.microsoft.com/office/powerpoint/2010/main" val="294288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9" grpId="0" autoUpdateAnimBg="0"/>
      <p:bldP spid="5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C0B33DE-DF98-4617-8C70-8C826963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82D0F0A-D55C-496A-ACDB-A45D22E2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0425F6-8B2E-4723-9E9C-3B1B38AB8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9707"/>
            <a:ext cx="419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由方程联立解出：</a:t>
            </a:r>
          </a:p>
        </p:txBody>
      </p:sp>
      <p:graphicFrame>
        <p:nvGraphicFramePr>
          <p:cNvPr id="5" name="Object 1024">
            <a:extLst>
              <a:ext uri="{FF2B5EF4-FFF2-40B4-BE49-F238E27FC236}">
                <a16:creationId xmlns:a16="http://schemas.microsoft.com/office/drawing/2014/main" id="{48648F4F-9452-442A-9239-A8F482B244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013695"/>
              </p:ext>
            </p:extLst>
          </p:nvPr>
        </p:nvGraphicFramePr>
        <p:xfrm>
          <a:off x="3152253" y="2849841"/>
          <a:ext cx="2226571" cy="10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9" name="Equation" r:id="rId3" imgW="1002960" imgH="495000" progId="Equation.DSMT4">
                  <p:embed/>
                </p:oleObj>
              </mc:Choice>
              <mc:Fallback>
                <p:oleObj name="Equation" r:id="rId3" imgW="1002960" imgH="495000" progId="Equation.DSMT4">
                  <p:embed/>
                  <p:pic>
                    <p:nvPicPr>
                      <p:cNvPr id="10444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253" y="2849841"/>
                        <a:ext cx="2226571" cy="10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25">
            <a:extLst>
              <a:ext uri="{FF2B5EF4-FFF2-40B4-BE49-F238E27FC236}">
                <a16:creationId xmlns:a16="http://schemas.microsoft.com/office/drawing/2014/main" id="{D5D86B41-3064-44A5-9D0A-7648632C12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451998"/>
              </p:ext>
            </p:extLst>
          </p:nvPr>
        </p:nvGraphicFramePr>
        <p:xfrm>
          <a:off x="2376488" y="4856163"/>
          <a:ext cx="453866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0" name="Equation" r:id="rId5" imgW="2044440" imgH="495000" progId="Equation.DSMT4">
                  <p:embed/>
                </p:oleObj>
              </mc:Choice>
              <mc:Fallback>
                <p:oleObj name="Equation" r:id="rId5" imgW="2044440" imgH="495000" progId="Equation.DSMT4">
                  <p:embed/>
                  <p:pic>
                    <p:nvPicPr>
                      <p:cNvPr id="10444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4856163"/>
                        <a:ext cx="4538662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26">
            <a:extLst>
              <a:ext uri="{FF2B5EF4-FFF2-40B4-BE49-F238E27FC236}">
                <a16:creationId xmlns:a16="http://schemas.microsoft.com/office/drawing/2014/main" id="{D18D915B-DA3A-4177-8231-7A083F437E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622939"/>
              </p:ext>
            </p:extLst>
          </p:nvPr>
        </p:nvGraphicFramePr>
        <p:xfrm>
          <a:off x="1281409" y="1231392"/>
          <a:ext cx="2085912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1" name="Equation" r:id="rId7" imgW="939600" imgH="228600" progId="Equation.DSMT4">
                  <p:embed/>
                </p:oleObj>
              </mc:Choice>
              <mc:Fallback>
                <p:oleObj name="Equation" r:id="rId7" imgW="939600" imgH="228600" progId="Equation.DSMT4">
                  <p:embed/>
                  <p:pic>
                    <p:nvPicPr>
                      <p:cNvPr id="10445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409" y="1231392"/>
                        <a:ext cx="2085912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27">
            <a:extLst>
              <a:ext uri="{FF2B5EF4-FFF2-40B4-BE49-F238E27FC236}">
                <a16:creationId xmlns:a16="http://schemas.microsoft.com/office/drawing/2014/main" id="{C40558C2-3F02-4265-A32F-337D4C67C8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547111"/>
              </p:ext>
            </p:extLst>
          </p:nvPr>
        </p:nvGraphicFramePr>
        <p:xfrm>
          <a:off x="4571805" y="2220865"/>
          <a:ext cx="1325074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2" name="Equation" r:id="rId9" imgW="596880" imgH="228600" progId="Equation.DSMT4">
                  <p:embed/>
                </p:oleObj>
              </mc:Choice>
              <mc:Fallback>
                <p:oleObj name="Equation" r:id="rId9" imgW="596880" imgH="228600" progId="Equation.DSMT4">
                  <p:embed/>
                  <p:pic>
                    <p:nvPicPr>
                      <p:cNvPr id="10445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805" y="2220865"/>
                        <a:ext cx="1325074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8">
            <a:extLst>
              <a:ext uri="{FF2B5EF4-FFF2-40B4-BE49-F238E27FC236}">
                <a16:creationId xmlns:a16="http://schemas.microsoft.com/office/drawing/2014/main" id="{4B43496F-9DED-4FAF-9343-43C756A309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31730"/>
              </p:ext>
            </p:extLst>
          </p:nvPr>
        </p:nvGraphicFramePr>
        <p:xfrm>
          <a:off x="1281409" y="1738884"/>
          <a:ext cx="202996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3" name="Equation" r:id="rId11" imgW="914400" imgH="228600" progId="Equation.DSMT4">
                  <p:embed/>
                </p:oleObj>
              </mc:Choice>
              <mc:Fallback>
                <p:oleObj name="Equation" r:id="rId11" imgW="914400" imgH="228600" progId="Equation.DSMT4">
                  <p:embed/>
                  <p:pic>
                    <p:nvPicPr>
                      <p:cNvPr id="104452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409" y="1738884"/>
                        <a:ext cx="202996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29">
            <a:extLst>
              <a:ext uri="{FF2B5EF4-FFF2-40B4-BE49-F238E27FC236}">
                <a16:creationId xmlns:a16="http://schemas.microsoft.com/office/drawing/2014/main" id="{0B89FCBD-33A9-4EE1-A294-C9E2E6E8E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9882"/>
              </p:ext>
            </p:extLst>
          </p:nvPr>
        </p:nvGraphicFramePr>
        <p:xfrm>
          <a:off x="3152253" y="4101357"/>
          <a:ext cx="3100896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4" name="Equation" r:id="rId13" imgW="1396800" imgH="228600" progId="Equation.DSMT4">
                  <p:embed/>
                </p:oleObj>
              </mc:Choice>
              <mc:Fallback>
                <p:oleObj name="Equation" r:id="rId13" imgW="1396800" imgH="228600" progId="Equation.DSMT4">
                  <p:embed/>
                  <p:pic>
                    <p:nvPicPr>
                      <p:cNvPr id="104453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253" y="4101357"/>
                        <a:ext cx="3100896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30">
            <a:extLst>
              <a:ext uri="{FF2B5EF4-FFF2-40B4-BE49-F238E27FC236}">
                <a16:creationId xmlns:a16="http://schemas.microsoft.com/office/drawing/2014/main" id="{594E9CB4-D451-441A-BA2C-22278E81E0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446610"/>
              </p:ext>
            </p:extLst>
          </p:nvPr>
        </p:nvGraphicFramePr>
        <p:xfrm>
          <a:off x="4544428" y="1414808"/>
          <a:ext cx="2311286" cy="648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5" name="Equation" r:id="rId15" imgW="1041120" imgH="291960" progId="Equation.DSMT4">
                  <p:embed/>
                </p:oleObj>
              </mc:Choice>
              <mc:Fallback>
                <p:oleObj name="Equation" r:id="rId15" imgW="1041120" imgH="291960" progId="Equation.DSMT4">
                  <p:embed/>
                  <p:pic>
                    <p:nvPicPr>
                      <p:cNvPr id="104454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4428" y="1414808"/>
                        <a:ext cx="2311286" cy="648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箭头: 右 14">
            <a:extLst>
              <a:ext uri="{FF2B5EF4-FFF2-40B4-BE49-F238E27FC236}">
                <a16:creationId xmlns:a16="http://schemas.microsoft.com/office/drawing/2014/main" id="{A1608CA2-0E5D-46ED-9B6C-B5CD1C82AB7A}"/>
              </a:ext>
            </a:extLst>
          </p:cNvPr>
          <p:cNvSpPr/>
          <p:nvPr/>
        </p:nvSpPr>
        <p:spPr>
          <a:xfrm>
            <a:off x="3579737" y="1607374"/>
            <a:ext cx="525316" cy="3402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箭头: 圆角右 15">
            <a:extLst>
              <a:ext uri="{FF2B5EF4-FFF2-40B4-BE49-F238E27FC236}">
                <a16:creationId xmlns:a16="http://schemas.microsoft.com/office/drawing/2014/main" id="{5E5E3F3C-F082-496E-B2CE-36306D83CFB1}"/>
              </a:ext>
            </a:extLst>
          </p:cNvPr>
          <p:cNvSpPr/>
          <p:nvPr/>
        </p:nvSpPr>
        <p:spPr>
          <a:xfrm rot="10800000">
            <a:off x="5609799" y="2849841"/>
            <a:ext cx="626195" cy="64805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箭头: 圆角右 23">
            <a:extLst>
              <a:ext uri="{FF2B5EF4-FFF2-40B4-BE49-F238E27FC236}">
                <a16:creationId xmlns:a16="http://schemas.microsoft.com/office/drawing/2014/main" id="{2942122B-C21C-4B7B-BA86-C3C034FED366}"/>
              </a:ext>
            </a:extLst>
          </p:cNvPr>
          <p:cNvSpPr/>
          <p:nvPr/>
        </p:nvSpPr>
        <p:spPr>
          <a:xfrm flipV="1">
            <a:off x="2493778" y="3760957"/>
            <a:ext cx="653903" cy="7297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0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5" grpId="0" animBg="1"/>
      <p:bldP spid="16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58692D-E211-4477-B90A-59EF2DF6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F51394E-31EC-4946-B865-3C0F9F47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0F710D38-D826-4E2F-8574-75D19E6E3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20" y="293850"/>
            <a:ext cx="8682093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：有一条质量不计的弹簧，当下端悬有质量为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0.1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千克的砝码而达到平衡时，弹簧将伸长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2.5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厘米。如果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将这一弹簧的上端固定在天花板上，下端悬一个质量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0.3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千克的砝码，并将砝码在弹簧原长时由静止释放，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问此砝码下降多少距离后开始上升？ 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4F1A76B-42C8-45D0-8682-8F1330C21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20" y="2652702"/>
            <a:ext cx="6562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砝码在运动中只受重力</a:t>
            </a:r>
            <a:r>
              <a:rPr lang="en-US" altLang="zh-CN" sz="2800" i="1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mg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和弹簧中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张力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作用，如图所示，牛顿运动方程</a:t>
            </a:r>
            <a:r>
              <a:rPr lang="zh-CN" altLang="en-US" sz="2800" dirty="0">
                <a:ea typeface="华文楷体" panose="02010600040101010101" pitchFamily="2" charset="-122"/>
                <a:cs typeface="Times New Roman" panose="02020603050405020304" pitchFamily="18" charset="0"/>
              </a:rPr>
              <a:t>为 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8184B6C-5A8D-4D02-AAD8-FD8BB922E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20" y="4288173"/>
            <a:ext cx="58224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令竖直向下为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方向，释放点为坐标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原点，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T = – </a:t>
            </a:r>
            <a:r>
              <a:rPr lang="en-US" altLang="zh-CN" sz="2800" i="1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kx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运动方程可写为</a:t>
            </a:r>
            <a:r>
              <a:rPr lang="zh-CN" altLang="en-US" sz="2800" dirty="0"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" name="Group 35">
            <a:extLst>
              <a:ext uri="{FF2B5EF4-FFF2-40B4-BE49-F238E27FC236}">
                <a16:creationId xmlns:a16="http://schemas.microsoft.com/office/drawing/2014/main" id="{18C93801-F6AC-4FC8-BC8F-DE38866C2983}"/>
              </a:ext>
            </a:extLst>
          </p:cNvPr>
          <p:cNvGrpSpPr>
            <a:grpSpLocks/>
          </p:cNvGrpSpPr>
          <p:nvPr/>
        </p:nvGrpSpPr>
        <p:grpSpPr bwMode="auto">
          <a:xfrm>
            <a:off x="8063923" y="4014950"/>
            <a:ext cx="820738" cy="2105024"/>
            <a:chOff x="5154" y="2496"/>
            <a:chExt cx="517" cy="1326"/>
          </a:xfrm>
        </p:grpSpPr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5AFAC933-A0C9-4BED-A43C-2B1AEC704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7" y="2500"/>
              <a:ext cx="1" cy="1322"/>
            </a:xfrm>
            <a:custGeom>
              <a:avLst/>
              <a:gdLst>
                <a:gd name="T0" fmla="*/ 1 w 1"/>
                <a:gd name="T1" fmla="*/ 0 h 1322"/>
                <a:gd name="T2" fmla="*/ 0 w 1"/>
                <a:gd name="T3" fmla="*/ 1322 h 1322"/>
                <a:gd name="T4" fmla="*/ 0 60000 65536"/>
                <a:gd name="T5" fmla="*/ 0 60000 65536"/>
                <a:gd name="T6" fmla="*/ 0 w 1"/>
                <a:gd name="T7" fmla="*/ 0 h 1322"/>
                <a:gd name="T8" fmla="*/ 1 w 1"/>
                <a:gd name="T9" fmla="*/ 1322 h 13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22">
                  <a:moveTo>
                    <a:pt x="1" y="0"/>
                  </a:moveTo>
                  <a:lnTo>
                    <a:pt x="0" y="1322"/>
                  </a:lnTo>
                </a:path>
              </a:pathLst>
            </a:custGeom>
            <a:noFill/>
            <a:ln w="28575" cmpd="sng">
              <a:solidFill>
                <a:srgbClr val="99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EF56B4D0-3E02-42CF-827A-05C51B70B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" y="2496"/>
              <a:ext cx="517" cy="3"/>
            </a:xfrm>
            <a:custGeom>
              <a:avLst/>
              <a:gdLst>
                <a:gd name="T0" fmla="*/ 0 w 517"/>
                <a:gd name="T1" fmla="*/ 3 h 3"/>
                <a:gd name="T2" fmla="*/ 517 w 517"/>
                <a:gd name="T3" fmla="*/ 0 h 3"/>
                <a:gd name="T4" fmla="*/ 0 60000 65536"/>
                <a:gd name="T5" fmla="*/ 0 60000 65536"/>
                <a:gd name="T6" fmla="*/ 0 w 517"/>
                <a:gd name="T7" fmla="*/ 0 h 3"/>
                <a:gd name="T8" fmla="*/ 517 w 517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7" h="3">
                  <a:moveTo>
                    <a:pt x="0" y="3"/>
                  </a:moveTo>
                  <a:lnTo>
                    <a:pt x="517" y="0"/>
                  </a:lnTo>
                </a:path>
              </a:pathLst>
            </a:custGeom>
            <a:noFill/>
            <a:ln w="9525">
              <a:solidFill>
                <a:srgbClr val="9900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Object 1030">
              <a:extLst>
                <a:ext uri="{FF2B5EF4-FFF2-40B4-BE49-F238E27FC236}">
                  <a16:creationId xmlns:a16="http://schemas.microsoft.com/office/drawing/2014/main" id="{EC02C028-DA01-414C-8E28-C570F34A0B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8500484"/>
                </p:ext>
              </p:extLst>
            </p:nvPr>
          </p:nvGraphicFramePr>
          <p:xfrm>
            <a:off x="5365" y="2496"/>
            <a:ext cx="239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07" name="Equation" r:id="rId3" imgW="164880" imgH="177480" progId="Equation.DSMT4">
                    <p:embed/>
                  </p:oleObj>
                </mc:Choice>
                <mc:Fallback>
                  <p:oleObj name="Equation" r:id="rId3" imgW="164880" imgH="177480" progId="Equation.DSMT4">
                    <p:embed/>
                    <p:pic>
                      <p:nvPicPr>
                        <p:cNvPr id="6152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5" y="2496"/>
                          <a:ext cx="239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31">
              <a:extLst>
                <a:ext uri="{FF2B5EF4-FFF2-40B4-BE49-F238E27FC236}">
                  <a16:creationId xmlns:a16="http://schemas.microsoft.com/office/drawing/2014/main" id="{DB51D1B9-8E42-42D1-9B14-F2105154254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7085724"/>
                </p:ext>
              </p:extLst>
            </p:nvPr>
          </p:nvGraphicFramePr>
          <p:xfrm>
            <a:off x="5342" y="3572"/>
            <a:ext cx="247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08" name="Equation" r:id="rId5" imgW="139680" imgH="139680" progId="Equation.DSMT4">
                    <p:embed/>
                  </p:oleObj>
                </mc:Choice>
                <mc:Fallback>
                  <p:oleObj name="Equation" r:id="rId5" imgW="139680" imgH="139680" progId="Equation.DSMT4">
                    <p:embed/>
                    <p:pic>
                      <p:nvPicPr>
                        <p:cNvPr id="6153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2" y="3572"/>
                          <a:ext cx="247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024">
            <a:extLst>
              <a:ext uri="{FF2B5EF4-FFF2-40B4-BE49-F238E27FC236}">
                <a16:creationId xmlns:a16="http://schemas.microsoft.com/office/drawing/2014/main" id="{60DC9E68-7C62-4941-A6B2-221B515879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43659"/>
              </p:ext>
            </p:extLst>
          </p:nvPr>
        </p:nvGraphicFramePr>
        <p:xfrm>
          <a:off x="2336634" y="3677494"/>
          <a:ext cx="1888510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9" name="Equation" r:id="rId7" imgW="850680" imgH="228600" progId="Equation.DSMT4">
                  <p:embed/>
                </p:oleObj>
              </mc:Choice>
              <mc:Fallback>
                <p:oleObj name="Equation" r:id="rId7" imgW="850680" imgH="228600" progId="Equation.DSMT4">
                  <p:embed/>
                  <p:pic>
                    <p:nvPicPr>
                      <p:cNvPr id="105472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634" y="3677494"/>
                        <a:ext cx="1888510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37">
            <a:extLst>
              <a:ext uri="{FF2B5EF4-FFF2-40B4-BE49-F238E27FC236}">
                <a16:creationId xmlns:a16="http://schemas.microsoft.com/office/drawing/2014/main" id="{7923A793-E2C3-48EF-8BE3-38B3382B304B}"/>
              </a:ext>
            </a:extLst>
          </p:cNvPr>
          <p:cNvGrpSpPr>
            <a:grpSpLocks/>
          </p:cNvGrpSpPr>
          <p:nvPr/>
        </p:nvGrpSpPr>
        <p:grpSpPr bwMode="auto">
          <a:xfrm>
            <a:off x="6838372" y="2351250"/>
            <a:ext cx="1828800" cy="1752600"/>
            <a:chOff x="4382" y="1488"/>
            <a:chExt cx="1152" cy="1104"/>
          </a:xfrm>
        </p:grpSpPr>
        <p:sp>
          <p:nvSpPr>
            <p:cNvPr id="14" name="Line 5">
              <a:extLst>
                <a:ext uri="{FF2B5EF4-FFF2-40B4-BE49-F238E27FC236}">
                  <a16:creationId xmlns:a16="http://schemas.microsoft.com/office/drawing/2014/main" id="{1C1930D2-A8D0-4F56-9AC9-C11A6C583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2" y="1488"/>
              <a:ext cx="115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Line 6">
              <a:extLst>
                <a:ext uri="{FF2B5EF4-FFF2-40B4-BE49-F238E27FC236}">
                  <a16:creationId xmlns:a16="http://schemas.microsoft.com/office/drawing/2014/main" id="{CE9337B8-11F6-4F0D-AB03-FA4D839E9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5" y="149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EF06D6F-87BC-4A28-A461-8E7C6870A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" y="1638"/>
              <a:ext cx="132" cy="90"/>
            </a:xfrm>
            <a:custGeom>
              <a:avLst/>
              <a:gdLst>
                <a:gd name="T0" fmla="*/ 0 w 132"/>
                <a:gd name="T1" fmla="*/ 0 h 90"/>
                <a:gd name="T2" fmla="*/ 132 w 132"/>
                <a:gd name="T3" fmla="*/ 90 h 90"/>
                <a:gd name="T4" fmla="*/ 0 60000 65536"/>
                <a:gd name="T5" fmla="*/ 0 60000 65536"/>
                <a:gd name="T6" fmla="*/ 0 w 132"/>
                <a:gd name="T7" fmla="*/ 0 h 90"/>
                <a:gd name="T8" fmla="*/ 132 w 132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2" h="90">
                  <a:moveTo>
                    <a:pt x="0" y="0"/>
                  </a:moveTo>
                  <a:lnTo>
                    <a:pt x="132" y="9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Line 8">
              <a:extLst>
                <a:ext uri="{FF2B5EF4-FFF2-40B4-BE49-F238E27FC236}">
                  <a16:creationId xmlns:a16="http://schemas.microsoft.com/office/drawing/2014/main" id="{70E889DB-2510-4A99-8388-4EE8732BA1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48" y="1728"/>
              <a:ext cx="1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10">
              <a:extLst>
                <a:ext uri="{FF2B5EF4-FFF2-40B4-BE49-F238E27FC236}">
                  <a16:creationId xmlns:a16="http://schemas.microsoft.com/office/drawing/2014/main" id="{2DAF9729-5E82-437F-9471-CD1EB8E574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824"/>
              <a:ext cx="192" cy="192"/>
              <a:chOff x="4848" y="1632"/>
              <a:chExt cx="192" cy="192"/>
            </a:xfrm>
          </p:grpSpPr>
          <p:sp>
            <p:nvSpPr>
              <p:cNvPr id="26" name="Line 11">
                <a:extLst>
                  <a:ext uri="{FF2B5EF4-FFF2-40B4-BE49-F238E27FC236}">
                    <a16:creationId xmlns:a16="http://schemas.microsoft.com/office/drawing/2014/main" id="{6AF93F9D-0126-4966-81C9-01227C1D4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632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Line 12">
                <a:extLst>
                  <a:ext uri="{FF2B5EF4-FFF2-40B4-BE49-F238E27FC236}">
                    <a16:creationId xmlns:a16="http://schemas.microsoft.com/office/drawing/2014/main" id="{9E92280D-A4B9-4D38-8398-2CF28FC8C0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9" name="Group 13">
              <a:extLst>
                <a:ext uri="{FF2B5EF4-FFF2-40B4-BE49-F238E27FC236}">
                  <a16:creationId xmlns:a16="http://schemas.microsoft.com/office/drawing/2014/main" id="{6F700026-0FAB-402B-BCF0-EB5425F1FC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2016"/>
              <a:ext cx="192" cy="192"/>
              <a:chOff x="4848" y="1632"/>
              <a:chExt cx="192" cy="192"/>
            </a:xfrm>
          </p:grpSpPr>
          <p:sp>
            <p:nvSpPr>
              <p:cNvPr id="24" name="Line 14">
                <a:extLst>
                  <a:ext uri="{FF2B5EF4-FFF2-40B4-BE49-F238E27FC236}">
                    <a16:creationId xmlns:a16="http://schemas.microsoft.com/office/drawing/2014/main" id="{D7D6BF50-F331-4488-9032-8E4B1D43F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632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Line 15">
                <a:extLst>
                  <a:ext uri="{FF2B5EF4-FFF2-40B4-BE49-F238E27FC236}">
                    <a16:creationId xmlns:a16="http://schemas.microsoft.com/office/drawing/2014/main" id="{A4B86022-7BA4-4454-B926-243F7C9F2D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E9B81D9E-B843-41F4-A611-E30AD537C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2208"/>
              <a:ext cx="192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2FD0E5C0-605C-45EE-B136-974C34756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2304"/>
              <a:ext cx="120" cy="66"/>
            </a:xfrm>
            <a:custGeom>
              <a:avLst/>
              <a:gdLst>
                <a:gd name="T0" fmla="*/ 120 w 120"/>
                <a:gd name="T1" fmla="*/ 0 h 66"/>
                <a:gd name="T2" fmla="*/ 0 w 120"/>
                <a:gd name="T3" fmla="*/ 48 h 66"/>
                <a:gd name="T4" fmla="*/ 6 w 120"/>
                <a:gd name="T5" fmla="*/ 66 h 66"/>
                <a:gd name="T6" fmla="*/ 0 60000 65536"/>
                <a:gd name="T7" fmla="*/ 0 60000 65536"/>
                <a:gd name="T8" fmla="*/ 0 60000 65536"/>
                <a:gd name="T9" fmla="*/ 0 w 120"/>
                <a:gd name="T10" fmla="*/ 0 h 66"/>
                <a:gd name="T11" fmla="*/ 120 w 12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66">
                  <a:moveTo>
                    <a:pt x="120" y="0"/>
                  </a:moveTo>
                  <a:lnTo>
                    <a:pt x="0" y="48"/>
                  </a:lnTo>
                  <a:lnTo>
                    <a:pt x="6" y="6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390F9D53-C09B-4683-B9EB-308257DBDA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4" y="2376"/>
              <a:ext cx="0" cy="1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DBE4659D-3F50-49AA-B8C9-257E34D79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2" y="2496"/>
              <a:ext cx="336" cy="96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 40">
            <a:extLst>
              <a:ext uri="{FF2B5EF4-FFF2-40B4-BE49-F238E27FC236}">
                <a16:creationId xmlns:a16="http://schemas.microsoft.com/office/drawing/2014/main" id="{23296FB1-4616-4441-B9D2-1C02DA13BD02}"/>
              </a:ext>
            </a:extLst>
          </p:cNvPr>
          <p:cNvGrpSpPr>
            <a:grpSpLocks/>
          </p:cNvGrpSpPr>
          <p:nvPr/>
        </p:nvGrpSpPr>
        <p:grpSpPr bwMode="auto">
          <a:xfrm>
            <a:off x="8263936" y="2427450"/>
            <a:ext cx="349250" cy="1568450"/>
            <a:chOff x="5280" y="1536"/>
            <a:chExt cx="220" cy="988"/>
          </a:xfrm>
        </p:grpSpPr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E7EE72C8-EE14-432F-A824-DEB2E309560F}"/>
                </a:ext>
              </a:extLst>
            </p:cNvPr>
            <p:cNvSpPr>
              <a:spLocks/>
            </p:cNvSpPr>
            <p:nvPr/>
          </p:nvSpPr>
          <p:spPr bwMode="auto">
            <a:xfrm rot="21107225" flipH="1">
              <a:off x="5374" y="2208"/>
              <a:ext cx="34" cy="316"/>
            </a:xfrm>
            <a:custGeom>
              <a:avLst/>
              <a:gdLst>
                <a:gd name="T0" fmla="*/ 0 w 3"/>
                <a:gd name="T1" fmla="*/ 0 h 395"/>
                <a:gd name="T2" fmla="*/ 3 w 3"/>
                <a:gd name="T3" fmla="*/ 395 h 395"/>
                <a:gd name="T4" fmla="*/ 0 60000 65536"/>
                <a:gd name="T5" fmla="*/ 0 60000 65536"/>
                <a:gd name="T6" fmla="*/ 0 w 3"/>
                <a:gd name="T7" fmla="*/ 0 h 395"/>
                <a:gd name="T8" fmla="*/ 3 w 3"/>
                <a:gd name="T9" fmla="*/ 395 h 3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95">
                  <a:moveTo>
                    <a:pt x="0" y="0"/>
                  </a:moveTo>
                  <a:lnTo>
                    <a:pt x="3" y="395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0" name="Object 1029">
              <a:extLst>
                <a:ext uri="{FF2B5EF4-FFF2-40B4-BE49-F238E27FC236}">
                  <a16:creationId xmlns:a16="http://schemas.microsoft.com/office/drawing/2014/main" id="{BE858697-9811-43A1-AD15-976C5D0BAA3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5002641"/>
                </p:ext>
              </p:extLst>
            </p:nvPr>
          </p:nvGraphicFramePr>
          <p:xfrm>
            <a:off x="5280" y="1883"/>
            <a:ext cx="2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10" name="Equation" r:id="rId9" imgW="139680" imgH="228600" progId="Equation.DSMT4">
                    <p:embed/>
                  </p:oleObj>
                </mc:Choice>
                <mc:Fallback>
                  <p:oleObj name="Equation" r:id="rId9" imgW="139680" imgH="228600" progId="Equation.DSMT4">
                    <p:embed/>
                    <p:pic>
                      <p:nvPicPr>
                        <p:cNvPr id="6151" name="Object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0" y="1883"/>
                          <a:ext cx="22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5BF44456-8CE9-4819-836C-50555F63BDF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387" y="1536"/>
              <a:ext cx="3" cy="395"/>
            </a:xfrm>
            <a:custGeom>
              <a:avLst/>
              <a:gdLst>
                <a:gd name="T0" fmla="*/ 0 w 3"/>
                <a:gd name="T1" fmla="*/ 0 h 395"/>
                <a:gd name="T2" fmla="*/ 3 w 3"/>
                <a:gd name="T3" fmla="*/ 395 h 395"/>
                <a:gd name="T4" fmla="*/ 0 60000 65536"/>
                <a:gd name="T5" fmla="*/ 0 60000 65536"/>
                <a:gd name="T6" fmla="*/ 0 w 3"/>
                <a:gd name="T7" fmla="*/ 0 h 395"/>
                <a:gd name="T8" fmla="*/ 3 w 3"/>
                <a:gd name="T9" fmla="*/ 395 h 3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95">
                  <a:moveTo>
                    <a:pt x="0" y="0"/>
                  </a:moveTo>
                  <a:lnTo>
                    <a:pt x="3" y="395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Group 34">
            <a:extLst>
              <a:ext uri="{FF2B5EF4-FFF2-40B4-BE49-F238E27FC236}">
                <a16:creationId xmlns:a16="http://schemas.microsoft.com/office/drawing/2014/main" id="{84DE0CA2-63E3-474B-A484-6A407ADCB01A}"/>
              </a:ext>
            </a:extLst>
          </p:cNvPr>
          <p:cNvGrpSpPr>
            <a:grpSpLocks/>
          </p:cNvGrpSpPr>
          <p:nvPr/>
        </p:nvGrpSpPr>
        <p:grpSpPr bwMode="auto">
          <a:xfrm>
            <a:off x="7182850" y="4326346"/>
            <a:ext cx="708023" cy="1809751"/>
            <a:chOff x="4595" y="2584"/>
            <a:chExt cx="446" cy="1140"/>
          </a:xfrm>
        </p:grpSpPr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AEA0B26B-4453-487A-A424-149429406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" y="3030"/>
              <a:ext cx="1" cy="409"/>
            </a:xfrm>
            <a:custGeom>
              <a:avLst/>
              <a:gdLst>
                <a:gd name="T0" fmla="*/ 1 w 1"/>
                <a:gd name="T1" fmla="*/ 0 h 409"/>
                <a:gd name="T2" fmla="*/ 0 w 1"/>
                <a:gd name="T3" fmla="*/ 409 h 409"/>
                <a:gd name="T4" fmla="*/ 0 60000 65536"/>
                <a:gd name="T5" fmla="*/ 0 60000 65536"/>
                <a:gd name="T6" fmla="*/ 0 w 1"/>
                <a:gd name="T7" fmla="*/ 0 h 409"/>
                <a:gd name="T8" fmla="*/ 1 w 1"/>
                <a:gd name="T9" fmla="*/ 409 h 4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09">
                  <a:moveTo>
                    <a:pt x="1" y="0"/>
                  </a:moveTo>
                  <a:lnTo>
                    <a:pt x="0" y="409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788EBDB8-5AA6-4F57-AC25-EE5DFE4DE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" y="2681"/>
              <a:ext cx="1" cy="316"/>
            </a:xfrm>
            <a:custGeom>
              <a:avLst/>
              <a:gdLst>
                <a:gd name="T0" fmla="*/ 1 w 1"/>
                <a:gd name="T1" fmla="*/ 316 h 316"/>
                <a:gd name="T2" fmla="*/ 0 w 1"/>
                <a:gd name="T3" fmla="*/ 0 h 316"/>
                <a:gd name="T4" fmla="*/ 0 60000 65536"/>
                <a:gd name="T5" fmla="*/ 0 60000 65536"/>
                <a:gd name="T6" fmla="*/ 0 w 1"/>
                <a:gd name="T7" fmla="*/ 0 h 316"/>
                <a:gd name="T8" fmla="*/ 1 w 1"/>
                <a:gd name="T9" fmla="*/ 316 h 3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">
                  <a:moveTo>
                    <a:pt x="1" y="316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9900CC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6" name="Object 1027">
              <a:extLst>
                <a:ext uri="{FF2B5EF4-FFF2-40B4-BE49-F238E27FC236}">
                  <a16:creationId xmlns:a16="http://schemas.microsoft.com/office/drawing/2014/main" id="{68154FCE-C2A2-4F88-8B4F-DE0DF459849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3555056"/>
                </p:ext>
              </p:extLst>
            </p:nvPr>
          </p:nvGraphicFramePr>
          <p:xfrm>
            <a:off x="4641" y="3404"/>
            <a:ext cx="40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11" name="Equation" r:id="rId11" imgW="253800" imgH="203040" progId="Equation.DSMT4">
                    <p:embed/>
                  </p:oleObj>
                </mc:Choice>
                <mc:Fallback>
                  <p:oleObj name="Equation" r:id="rId11" imgW="253800" imgH="203040" progId="Equation.DSMT4">
                    <p:embed/>
                    <p:pic>
                      <p:nvPicPr>
                        <p:cNvPr id="6149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" y="3404"/>
                          <a:ext cx="40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028">
              <a:extLst>
                <a:ext uri="{FF2B5EF4-FFF2-40B4-BE49-F238E27FC236}">
                  <a16:creationId xmlns:a16="http://schemas.microsoft.com/office/drawing/2014/main" id="{E8F83EDB-D710-423B-BDAB-85F9ED936B8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5062197"/>
                </p:ext>
              </p:extLst>
            </p:nvPr>
          </p:nvGraphicFramePr>
          <p:xfrm>
            <a:off x="4595" y="2584"/>
            <a:ext cx="240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12" name="Equation" r:id="rId13" imgW="152280" imgH="190440" progId="Equation.DSMT4">
                    <p:embed/>
                  </p:oleObj>
                </mc:Choice>
                <mc:Fallback>
                  <p:oleObj name="Equation" r:id="rId13" imgW="152280" imgH="190440" progId="Equation.DSMT4">
                    <p:embed/>
                    <p:pic>
                      <p:nvPicPr>
                        <p:cNvPr id="615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5" y="2584"/>
                          <a:ext cx="240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" name="Object 1025">
            <a:extLst>
              <a:ext uri="{FF2B5EF4-FFF2-40B4-BE49-F238E27FC236}">
                <a16:creationId xmlns:a16="http://schemas.microsoft.com/office/drawing/2014/main" id="{B33292A8-7D59-4608-B912-BDD1E9F38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82247"/>
              </p:ext>
            </p:extLst>
          </p:nvPr>
        </p:nvGraphicFramePr>
        <p:xfrm>
          <a:off x="2153764" y="5215099"/>
          <a:ext cx="22542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3" name="Equation" r:id="rId15" imgW="1015920" imgH="393480" progId="Equation.DSMT4">
                  <p:embed/>
                </p:oleObj>
              </mc:Choice>
              <mc:Fallback>
                <p:oleObj name="Equation" r:id="rId15" imgW="1015920" imgH="393480" progId="Equation.DSMT4">
                  <p:embed/>
                  <p:pic>
                    <p:nvPicPr>
                      <p:cNvPr id="105473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764" y="5215099"/>
                        <a:ext cx="22542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71">
            <a:extLst>
              <a:ext uri="{FF2B5EF4-FFF2-40B4-BE49-F238E27FC236}">
                <a16:creationId xmlns:a16="http://schemas.microsoft.com/office/drawing/2014/main" id="{551AFD7F-237F-4908-9CF1-27039EB61E13}"/>
              </a:ext>
            </a:extLst>
          </p:cNvPr>
          <p:cNvGrpSpPr>
            <a:grpSpLocks/>
          </p:cNvGrpSpPr>
          <p:nvPr/>
        </p:nvGrpSpPr>
        <p:grpSpPr bwMode="auto">
          <a:xfrm>
            <a:off x="6838372" y="2351250"/>
            <a:ext cx="1828800" cy="2755900"/>
            <a:chOff x="4382" y="1488"/>
            <a:chExt cx="1152" cy="1736"/>
          </a:xfrm>
        </p:grpSpPr>
        <p:sp>
          <p:nvSpPr>
            <p:cNvPr id="41" name="Line 72">
              <a:extLst>
                <a:ext uri="{FF2B5EF4-FFF2-40B4-BE49-F238E27FC236}">
                  <a16:creationId xmlns:a16="http://schemas.microsoft.com/office/drawing/2014/main" id="{3496896E-0A47-466A-9CB8-BD867DDC5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2" y="1488"/>
              <a:ext cx="115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Line 73">
              <a:extLst>
                <a:ext uri="{FF2B5EF4-FFF2-40B4-BE49-F238E27FC236}">
                  <a16:creationId xmlns:a16="http://schemas.microsoft.com/office/drawing/2014/main" id="{5C17E619-7F3F-41A1-8595-5142C2F850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5" y="1497"/>
              <a:ext cx="0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Freeform 74">
              <a:extLst>
                <a:ext uri="{FF2B5EF4-FFF2-40B4-BE49-F238E27FC236}">
                  <a16:creationId xmlns:a16="http://schemas.microsoft.com/office/drawing/2014/main" id="{F3B8469E-F688-4E22-8C61-F2E5DC96B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8" y="1723"/>
              <a:ext cx="132" cy="141"/>
            </a:xfrm>
            <a:custGeom>
              <a:avLst/>
              <a:gdLst>
                <a:gd name="T0" fmla="*/ 0 w 132"/>
                <a:gd name="T1" fmla="*/ 0 h 90"/>
                <a:gd name="T2" fmla="*/ 132 w 132"/>
                <a:gd name="T3" fmla="*/ 90 h 90"/>
                <a:gd name="T4" fmla="*/ 0 60000 65536"/>
                <a:gd name="T5" fmla="*/ 0 60000 65536"/>
                <a:gd name="T6" fmla="*/ 0 w 132"/>
                <a:gd name="T7" fmla="*/ 0 h 90"/>
                <a:gd name="T8" fmla="*/ 132 w 132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2" h="90">
                  <a:moveTo>
                    <a:pt x="0" y="0"/>
                  </a:moveTo>
                  <a:lnTo>
                    <a:pt x="132" y="9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4" name="Line 75">
              <a:extLst>
                <a:ext uri="{FF2B5EF4-FFF2-40B4-BE49-F238E27FC236}">
                  <a16:creationId xmlns:a16="http://schemas.microsoft.com/office/drawing/2014/main" id="{06043B3E-FE8A-4C32-81D0-8A719B95A9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48" y="1864"/>
              <a:ext cx="192" cy="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45" name="Group 76">
              <a:extLst>
                <a:ext uri="{FF2B5EF4-FFF2-40B4-BE49-F238E27FC236}">
                  <a16:creationId xmlns:a16="http://schemas.microsoft.com/office/drawing/2014/main" id="{E2612C33-976E-49F7-81DE-38E170C8F7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2014"/>
              <a:ext cx="192" cy="300"/>
              <a:chOff x="4848" y="1632"/>
              <a:chExt cx="192" cy="192"/>
            </a:xfrm>
          </p:grpSpPr>
          <p:sp>
            <p:nvSpPr>
              <p:cNvPr id="53" name="Line 77">
                <a:extLst>
                  <a:ext uri="{FF2B5EF4-FFF2-40B4-BE49-F238E27FC236}">
                    <a16:creationId xmlns:a16="http://schemas.microsoft.com/office/drawing/2014/main" id="{AFEC7BA2-5AAE-4DBD-9EA0-8F3670266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632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Line 78">
                <a:extLst>
                  <a:ext uri="{FF2B5EF4-FFF2-40B4-BE49-F238E27FC236}">
                    <a16:creationId xmlns:a16="http://schemas.microsoft.com/office/drawing/2014/main" id="{D4A4DA42-2747-4B11-8804-4C22DCEEAF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Group 79">
              <a:extLst>
                <a:ext uri="{FF2B5EF4-FFF2-40B4-BE49-F238E27FC236}">
                  <a16:creationId xmlns:a16="http://schemas.microsoft.com/office/drawing/2014/main" id="{4DBDA241-C455-4FD1-BF01-DB45780E2B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2314"/>
              <a:ext cx="192" cy="301"/>
              <a:chOff x="4848" y="1632"/>
              <a:chExt cx="192" cy="192"/>
            </a:xfrm>
          </p:grpSpPr>
          <p:sp>
            <p:nvSpPr>
              <p:cNvPr id="51" name="Line 80">
                <a:extLst>
                  <a:ext uri="{FF2B5EF4-FFF2-40B4-BE49-F238E27FC236}">
                    <a16:creationId xmlns:a16="http://schemas.microsoft.com/office/drawing/2014/main" id="{B3E88896-C3FD-4D79-970F-6AEEBA06C9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632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81">
                <a:extLst>
                  <a:ext uri="{FF2B5EF4-FFF2-40B4-BE49-F238E27FC236}">
                    <a16:creationId xmlns:a16="http://schemas.microsoft.com/office/drawing/2014/main" id="{B54EBEA6-9423-4B6C-A220-9365F0F27E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48" y="1728"/>
                <a:ext cx="192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7" name="Line 82">
              <a:extLst>
                <a:ext uri="{FF2B5EF4-FFF2-40B4-BE49-F238E27FC236}">
                  <a16:creationId xmlns:a16="http://schemas.microsoft.com/office/drawing/2014/main" id="{CCA02271-2706-4B74-B36B-16C6BEB00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2615"/>
              <a:ext cx="192" cy="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Freeform 83">
              <a:extLst>
                <a:ext uri="{FF2B5EF4-FFF2-40B4-BE49-F238E27FC236}">
                  <a16:creationId xmlns:a16="http://schemas.microsoft.com/office/drawing/2014/main" id="{49AB6E79-542F-4B46-815D-1F6D5C4BA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0" y="2765"/>
              <a:ext cx="120" cy="104"/>
            </a:xfrm>
            <a:custGeom>
              <a:avLst/>
              <a:gdLst>
                <a:gd name="T0" fmla="*/ 120 w 120"/>
                <a:gd name="T1" fmla="*/ 0 h 66"/>
                <a:gd name="T2" fmla="*/ 0 w 120"/>
                <a:gd name="T3" fmla="*/ 48 h 66"/>
                <a:gd name="T4" fmla="*/ 6 w 120"/>
                <a:gd name="T5" fmla="*/ 66 h 66"/>
                <a:gd name="T6" fmla="*/ 0 60000 65536"/>
                <a:gd name="T7" fmla="*/ 0 60000 65536"/>
                <a:gd name="T8" fmla="*/ 0 60000 65536"/>
                <a:gd name="T9" fmla="*/ 0 w 120"/>
                <a:gd name="T10" fmla="*/ 0 h 66"/>
                <a:gd name="T11" fmla="*/ 120 w 12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" h="66">
                  <a:moveTo>
                    <a:pt x="120" y="0"/>
                  </a:moveTo>
                  <a:lnTo>
                    <a:pt x="0" y="48"/>
                  </a:lnTo>
                  <a:lnTo>
                    <a:pt x="6" y="66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Line 84">
              <a:extLst>
                <a:ext uri="{FF2B5EF4-FFF2-40B4-BE49-F238E27FC236}">
                  <a16:creationId xmlns:a16="http://schemas.microsoft.com/office/drawing/2014/main" id="{A6B15AB0-AB14-44A4-A9EE-60C7632DB1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4" y="2869"/>
              <a:ext cx="0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85">
              <a:extLst>
                <a:ext uri="{FF2B5EF4-FFF2-40B4-BE49-F238E27FC236}">
                  <a16:creationId xmlns:a16="http://schemas.microsoft.com/office/drawing/2014/main" id="{45714992-BFA7-48A4-9F63-4C1FF867B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6" y="3102"/>
              <a:ext cx="336" cy="12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65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FE04A54-ACC4-40EF-9877-C487387B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ED98C16-87A7-447D-9821-4EC0F65A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15</a:t>
            </a:fld>
            <a:endParaRPr lang="zh-CN" altLang="en-US"/>
          </a:p>
        </p:txBody>
      </p:sp>
      <p:graphicFrame>
        <p:nvGraphicFramePr>
          <p:cNvPr id="4" name="Object 1026">
            <a:extLst>
              <a:ext uri="{FF2B5EF4-FFF2-40B4-BE49-F238E27FC236}">
                <a16:creationId xmlns:a16="http://schemas.microsoft.com/office/drawing/2014/main" id="{C9F31CF4-1183-4DE1-B1FB-71EAC3F923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880252"/>
              </p:ext>
            </p:extLst>
          </p:nvPr>
        </p:nvGraphicFramePr>
        <p:xfrm>
          <a:off x="930743" y="333682"/>
          <a:ext cx="2903494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6" name="Equation" r:id="rId3" imgW="1307880" imgH="393480" progId="Equation.DSMT4">
                  <p:embed/>
                </p:oleObj>
              </mc:Choice>
              <mc:Fallback>
                <p:oleObj name="Equation" r:id="rId3" imgW="1307880" imgH="393480" progId="Equation.DSMT4">
                  <p:embed/>
                  <p:pic>
                    <p:nvPicPr>
                      <p:cNvPr id="39" name="Object 1026">
                        <a:extLst>
                          <a:ext uri="{FF2B5EF4-FFF2-40B4-BE49-F238E27FC236}">
                            <a16:creationId xmlns:a16="http://schemas.microsoft.com/office/drawing/2014/main" id="{5D3177E2-B218-4233-8C39-69E689B88F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743" y="333682"/>
                        <a:ext cx="2903494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24">
            <a:extLst>
              <a:ext uri="{FF2B5EF4-FFF2-40B4-BE49-F238E27FC236}">
                <a16:creationId xmlns:a16="http://schemas.microsoft.com/office/drawing/2014/main" id="{DB23D9EE-A7C6-4AE2-A0A6-4D4A94DED0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451828"/>
              </p:ext>
            </p:extLst>
          </p:nvPr>
        </p:nvGraphicFramePr>
        <p:xfrm>
          <a:off x="4354890" y="333682"/>
          <a:ext cx="2706091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7" name="Equation" r:id="rId5" imgW="1218960" imgH="393480" progId="Equation.DSMT4">
                  <p:embed/>
                </p:oleObj>
              </mc:Choice>
              <mc:Fallback>
                <p:oleObj name="Equation" r:id="rId5" imgW="1218960" imgH="393480" progId="Equation.DSMT4">
                  <p:embed/>
                  <p:pic>
                    <p:nvPicPr>
                      <p:cNvPr id="106496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890" y="333682"/>
                        <a:ext cx="2706091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25">
            <a:extLst>
              <a:ext uri="{FF2B5EF4-FFF2-40B4-BE49-F238E27FC236}">
                <a16:creationId xmlns:a16="http://schemas.microsoft.com/office/drawing/2014/main" id="{E5D4F019-F708-4EBD-B8EF-92550BBB36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434004"/>
              </p:ext>
            </p:extLst>
          </p:nvPr>
        </p:nvGraphicFramePr>
        <p:xfrm>
          <a:off x="2451483" y="1435515"/>
          <a:ext cx="3438958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8" name="Equation" r:id="rId7" imgW="1549080" imgH="203040" progId="Equation.DSMT4">
                  <p:embed/>
                </p:oleObj>
              </mc:Choice>
              <mc:Fallback>
                <p:oleObj name="Equation" r:id="rId7" imgW="1549080" imgH="203040" progId="Equation.DSMT4">
                  <p:embed/>
                  <p:pic>
                    <p:nvPicPr>
                      <p:cNvPr id="106497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483" y="1435515"/>
                        <a:ext cx="3438958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26">
            <a:extLst>
              <a:ext uri="{FF2B5EF4-FFF2-40B4-BE49-F238E27FC236}">
                <a16:creationId xmlns:a16="http://schemas.microsoft.com/office/drawing/2014/main" id="{7E31957F-08DF-49B5-9E06-C83AE3C3D4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591590"/>
              </p:ext>
            </p:extLst>
          </p:nvPr>
        </p:nvGraphicFramePr>
        <p:xfrm>
          <a:off x="795597" y="2962003"/>
          <a:ext cx="4453942" cy="73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9" name="Equation" r:id="rId9" imgW="2006280" imgH="330120" progId="Equation.DSMT4">
                  <p:embed/>
                </p:oleObj>
              </mc:Choice>
              <mc:Fallback>
                <p:oleObj name="Equation" r:id="rId9" imgW="2006280" imgH="330120" progId="Equation.DSMT4">
                  <p:embed/>
                  <p:pic>
                    <p:nvPicPr>
                      <p:cNvPr id="106498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97" y="2962003"/>
                        <a:ext cx="4453942" cy="732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27">
            <a:extLst>
              <a:ext uri="{FF2B5EF4-FFF2-40B4-BE49-F238E27FC236}">
                <a16:creationId xmlns:a16="http://schemas.microsoft.com/office/drawing/2014/main" id="{21AF92FA-CEB1-41E4-B3CC-BC7851E636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169827"/>
              </p:ext>
            </p:extLst>
          </p:nvPr>
        </p:nvGraphicFramePr>
        <p:xfrm>
          <a:off x="1902084" y="3742650"/>
          <a:ext cx="2340058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0" name="Equation" r:id="rId11" imgW="1054080" imgH="393480" progId="Equation.DSMT4">
                  <p:embed/>
                </p:oleObj>
              </mc:Choice>
              <mc:Fallback>
                <p:oleObj name="Equation" r:id="rId11" imgW="1054080" imgH="393480" progId="Equation.DSMT4">
                  <p:embed/>
                  <p:pic>
                    <p:nvPicPr>
                      <p:cNvPr id="106499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2084" y="3742650"/>
                        <a:ext cx="2340058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28">
            <a:extLst>
              <a:ext uri="{FF2B5EF4-FFF2-40B4-BE49-F238E27FC236}">
                <a16:creationId xmlns:a16="http://schemas.microsoft.com/office/drawing/2014/main" id="{B0428E53-1942-4CD5-BCE0-BDCBEAF912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66782"/>
              </p:ext>
            </p:extLst>
          </p:nvPr>
        </p:nvGraphicFramePr>
        <p:xfrm>
          <a:off x="1211027" y="4693039"/>
          <a:ext cx="35798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1" name="Equation" r:id="rId13" imgW="1612800" imgH="203040" progId="Equation.DSMT4">
                  <p:embed/>
                </p:oleObj>
              </mc:Choice>
              <mc:Fallback>
                <p:oleObj name="Equation" r:id="rId13" imgW="1612800" imgH="203040" progId="Equation.DSMT4">
                  <p:embed/>
                  <p:pic>
                    <p:nvPicPr>
                      <p:cNvPr id="10650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027" y="4693039"/>
                        <a:ext cx="35798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29">
            <a:extLst>
              <a:ext uri="{FF2B5EF4-FFF2-40B4-BE49-F238E27FC236}">
                <a16:creationId xmlns:a16="http://schemas.microsoft.com/office/drawing/2014/main" id="{91AAADAC-0311-4BEB-A252-E2FC92CE3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023048"/>
              </p:ext>
            </p:extLst>
          </p:nvPr>
        </p:nvGraphicFramePr>
        <p:xfrm>
          <a:off x="6423675" y="3499111"/>
          <a:ext cx="1465733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2" name="Equation" r:id="rId15" imgW="660240" imgH="228600" progId="Equation.DSMT4">
                  <p:embed/>
                </p:oleObj>
              </mc:Choice>
              <mc:Fallback>
                <p:oleObj name="Equation" r:id="rId15" imgW="660240" imgH="228600" progId="Equation.DSMT4">
                  <p:embed/>
                  <p:pic>
                    <p:nvPicPr>
                      <p:cNvPr id="106501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675" y="3499111"/>
                        <a:ext cx="1465733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30">
            <a:extLst>
              <a:ext uri="{FF2B5EF4-FFF2-40B4-BE49-F238E27FC236}">
                <a16:creationId xmlns:a16="http://schemas.microsoft.com/office/drawing/2014/main" id="{88FE0E80-72CC-475D-B58C-E79B104A49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224704"/>
              </p:ext>
            </p:extLst>
          </p:nvPr>
        </p:nvGraphicFramePr>
        <p:xfrm>
          <a:off x="5648452" y="4113552"/>
          <a:ext cx="3016181" cy="98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3" name="Equation" r:id="rId17" imgW="1358640" imgH="444240" progId="Equation.DSMT4">
                  <p:embed/>
                </p:oleObj>
              </mc:Choice>
              <mc:Fallback>
                <p:oleObj name="Equation" r:id="rId17" imgW="1358640" imgH="444240" progId="Equation.DSMT4">
                  <p:embed/>
                  <p:pic>
                    <p:nvPicPr>
                      <p:cNvPr id="106502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452" y="4113552"/>
                        <a:ext cx="3016181" cy="98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31">
            <a:extLst>
              <a:ext uri="{FF2B5EF4-FFF2-40B4-BE49-F238E27FC236}">
                <a16:creationId xmlns:a16="http://schemas.microsoft.com/office/drawing/2014/main" id="{9F76A9F8-DC65-4A8C-AD4C-5D84CF0E52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991086"/>
              </p:ext>
            </p:extLst>
          </p:nvPr>
        </p:nvGraphicFramePr>
        <p:xfrm>
          <a:off x="1447800" y="5357813"/>
          <a:ext cx="57785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4" name="Equation" r:id="rId19" imgW="2603160" imgH="393480" progId="Equation.DSMT4">
                  <p:embed/>
                </p:oleObj>
              </mc:Choice>
              <mc:Fallback>
                <p:oleObj name="Equation" r:id="rId19" imgW="2603160" imgH="393480" progId="Equation.DSMT4">
                  <p:embed/>
                  <p:pic>
                    <p:nvPicPr>
                      <p:cNvPr id="106503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357813"/>
                        <a:ext cx="57785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034">
            <a:extLst>
              <a:ext uri="{FF2B5EF4-FFF2-40B4-BE49-F238E27FC236}">
                <a16:creationId xmlns:a16="http://schemas.microsoft.com/office/drawing/2014/main" id="{6A1584FF-74FD-48B6-85B8-20D059D97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79" y="1960115"/>
            <a:ext cx="70027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在开始释放点，</a:t>
            </a:r>
            <a:r>
              <a:rPr lang="en-US" altLang="zh-CN" sz="2800" i="1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x </a:t>
            </a:r>
            <a:r>
              <a:rPr lang="en-US" altLang="zh-CN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 </a:t>
            </a:r>
            <a:r>
              <a:rPr lang="en-US" altLang="zh-CN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0.  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在开始上升点，其坐标为 </a:t>
            </a:r>
            <a:r>
              <a:rPr lang="en-US" altLang="zh-CN" sz="2800" i="1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i="1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 </a:t>
            </a:r>
            <a:r>
              <a:rPr lang="en-US" altLang="zh-CN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0.</a:t>
            </a:r>
            <a:endParaRPr lang="zh-CN" altLang="en-US" sz="2800" dirty="0">
              <a:solidFill>
                <a:srgbClr val="0000FF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3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C5B46B-F902-47D2-8C3F-35D0E0170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7B2BE91-3DB3-415A-B86B-D013D9E0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5DCBB4-ACCC-4A1F-93E3-35D87AA41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933" y="343873"/>
            <a:ext cx="8458200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：质量为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m 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的小球，在水中受的浮力为常力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当它从静止开始沉降时，受到水的粘滞阻力为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f = - </a:t>
            </a:r>
            <a:r>
              <a:rPr lang="en-US" altLang="zh-CN" sz="2800" i="1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kv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k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为常数），证明：小球在水中竖直沉降的速度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 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与</a:t>
            </a:r>
            <a:endParaRPr lang="en-US" altLang="zh-CN" sz="2800" dirty="0">
              <a:solidFill>
                <a:srgbClr val="9900CC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时间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的关系为</a:t>
            </a:r>
            <a:endParaRPr lang="zh-CN" altLang="en-US" sz="2800" dirty="0">
              <a:solidFill>
                <a:srgbClr val="9900CC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5" name="Group 27">
            <a:extLst>
              <a:ext uri="{FF2B5EF4-FFF2-40B4-BE49-F238E27FC236}">
                <a16:creationId xmlns:a16="http://schemas.microsoft.com/office/drawing/2014/main" id="{ECD168AB-80D8-45A8-B8DE-B50EB23E97BE}"/>
              </a:ext>
            </a:extLst>
          </p:cNvPr>
          <p:cNvGrpSpPr>
            <a:grpSpLocks/>
          </p:cNvGrpSpPr>
          <p:nvPr/>
        </p:nvGrpSpPr>
        <p:grpSpPr bwMode="auto">
          <a:xfrm>
            <a:off x="5848350" y="2633235"/>
            <a:ext cx="2667000" cy="3352800"/>
            <a:chOff x="3792" y="1776"/>
            <a:chExt cx="1680" cy="2112"/>
          </a:xfrm>
        </p:grpSpPr>
        <p:sp>
          <p:nvSpPr>
            <p:cNvPr id="6" name="Rectangle 4" descr="横虚线">
              <a:extLst>
                <a:ext uri="{FF2B5EF4-FFF2-40B4-BE49-F238E27FC236}">
                  <a16:creationId xmlns:a16="http://schemas.microsoft.com/office/drawing/2014/main" id="{3EA124B8-0822-4EB9-B27B-0928D6623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776"/>
              <a:ext cx="1680" cy="2112"/>
            </a:xfrm>
            <a:prstGeom prst="rect">
              <a:avLst/>
            </a:prstGeom>
            <a:pattFill prst="pct5">
              <a:fgClr>
                <a:schemeClr val="tx2"/>
              </a:fgClr>
              <a:bgClr>
                <a:srgbClr val="FFFFFF"/>
              </a:bgClr>
            </a:patt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B4786BDA-C649-448C-B9CD-70421082B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928"/>
              <a:ext cx="0" cy="57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474F86F8-95EE-40E8-9568-E55ACDE847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968"/>
              <a:ext cx="0" cy="960"/>
            </a:xfrm>
            <a:prstGeom prst="line">
              <a:avLst/>
            </a:prstGeom>
            <a:noFill/>
            <a:ln w="38100">
              <a:solidFill>
                <a:srgbClr val="0066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D68A2F98-556A-42BB-BE88-D9382074A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2496"/>
              <a:ext cx="0" cy="336"/>
            </a:xfrm>
            <a:prstGeom prst="line">
              <a:avLst/>
            </a:prstGeom>
            <a:noFill/>
            <a:ln w="57150">
              <a:solidFill>
                <a:srgbClr val="99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57C63BEE-76A7-4C77-9A70-8A1305E8A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832"/>
              <a:ext cx="192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66B30AFD-D288-45C0-81FD-E8BBE0C053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478"/>
              <a:ext cx="0" cy="48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96F20EDC-F8E9-440B-972D-DB1F842A70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2341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6BE8358C-8D78-4429-821E-4A438048A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40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DDC0B26A-0E3E-4A1E-A42C-BB40F6369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872"/>
              <a:ext cx="2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2800" b="1" i="1" dirty="0">
                  <a:solidFill>
                    <a:srgbClr val="00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2CAEFD60-5862-40C3-906F-D2529C8BF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428"/>
              <a:ext cx="40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mg</a:t>
              </a: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60D6242-D421-48CE-AE15-077F4F385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88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2800" b="1" i="1" dirty="0">
                  <a:solidFill>
                    <a:srgbClr val="00B050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FD5E1EC2-FF3F-465E-A163-B413A85A8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120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</a:t>
              </a:r>
            </a:p>
          </p:txBody>
        </p:sp>
      </p:grpSp>
      <p:graphicFrame>
        <p:nvGraphicFramePr>
          <p:cNvPr id="18" name="Object 1024">
            <a:extLst>
              <a:ext uri="{FF2B5EF4-FFF2-40B4-BE49-F238E27FC236}">
                <a16:creationId xmlns:a16="http://schemas.microsoft.com/office/drawing/2014/main" id="{B259B1A7-107C-41B8-858C-7316AF4FE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022627"/>
              </p:ext>
            </p:extLst>
          </p:nvPr>
        </p:nvGraphicFramePr>
        <p:xfrm>
          <a:off x="2918284" y="1570045"/>
          <a:ext cx="2875522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3" imgW="1295280" imgH="419040" progId="Equation.DSMT4">
                  <p:embed/>
                </p:oleObj>
              </mc:Choice>
              <mc:Fallback>
                <p:oleObj name="Equation" r:id="rId3" imgW="1295280" imgH="419040" progId="Equation.DSMT4">
                  <p:embed/>
                  <p:pic>
                    <p:nvPicPr>
                      <p:cNvPr id="10752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284" y="1570045"/>
                        <a:ext cx="2875522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8">
            <a:extLst>
              <a:ext uri="{FF2B5EF4-FFF2-40B4-BE49-F238E27FC236}">
                <a16:creationId xmlns:a16="http://schemas.microsoft.com/office/drawing/2014/main" id="{BB555D03-C721-4B4D-85B7-1B94CE56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7809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证明：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取坐标，受力分析如图。</a:t>
            </a:r>
          </a:p>
        </p:txBody>
      </p:sp>
      <p:graphicFrame>
        <p:nvGraphicFramePr>
          <p:cNvPr id="20" name="Object 1025">
            <a:extLst>
              <a:ext uri="{FF2B5EF4-FFF2-40B4-BE49-F238E27FC236}">
                <a16:creationId xmlns:a16="http://schemas.microsoft.com/office/drawing/2014/main" id="{4D8B9124-A023-4541-8EB6-467330914B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952071"/>
              </p:ext>
            </p:extLst>
          </p:nvPr>
        </p:nvGraphicFramePr>
        <p:xfrm>
          <a:off x="446087" y="4814885"/>
          <a:ext cx="3608388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5" imgW="1625400" imgH="393480" progId="Equation.DSMT4">
                  <p:embed/>
                </p:oleObj>
              </mc:Choice>
              <mc:Fallback>
                <p:oleObj name="Equation" r:id="rId5" imgW="1625400" imgH="393480" progId="Equation.DSMT4">
                  <p:embed/>
                  <p:pic>
                    <p:nvPicPr>
                      <p:cNvPr id="107521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" y="4814885"/>
                        <a:ext cx="3608388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0">
            <a:extLst>
              <a:ext uri="{FF2B5EF4-FFF2-40B4-BE49-F238E27FC236}">
                <a16:creationId xmlns:a16="http://schemas.microsoft.com/office/drawing/2014/main" id="{82F79B69-F52B-4F57-94B7-9D7A454B1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32" y="4236243"/>
            <a:ext cx="444591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根据牛顿第二定律，有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0BB57375-012D-4F44-9A77-2A5473A9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94757"/>
            <a:ext cx="522696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式中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zh-CN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为从沉降开始计算的时间</a:t>
            </a:r>
            <a:endParaRPr lang="zh-CN" altLang="en-US" sz="2800" dirty="0">
              <a:solidFill>
                <a:srgbClr val="9900CC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35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9" grpId="0" autoUpdateAnimBg="0"/>
      <p:bldP spid="21" grpId="0" autoUpdateAnimBg="0"/>
      <p:bldP spid="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F16ECFB-7445-43B0-B5BB-41B8A6AC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97F08D0-5F19-4837-B0D6-B48D542A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D3F4093A-2865-4330-A4C4-8D1A90C55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080" y="1755145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初始条件：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0  </a:t>
            </a:r>
            <a:r>
              <a:rPr lang="zh-CN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时  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 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</a:p>
        </p:txBody>
      </p:sp>
      <p:graphicFrame>
        <p:nvGraphicFramePr>
          <p:cNvPr id="24" name="Object 0">
            <a:extLst>
              <a:ext uri="{FF2B5EF4-FFF2-40B4-BE49-F238E27FC236}">
                <a16:creationId xmlns:a16="http://schemas.microsoft.com/office/drawing/2014/main" id="{880688F7-3D5B-461E-9CAD-D23A322537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132023"/>
              </p:ext>
            </p:extLst>
          </p:nvPr>
        </p:nvGraphicFramePr>
        <p:xfrm>
          <a:off x="1431069" y="2514600"/>
          <a:ext cx="3805790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Equation" r:id="rId3" imgW="1714320" imgH="419040" progId="Equation.DSMT4">
                  <p:embed/>
                </p:oleObj>
              </mc:Choice>
              <mc:Fallback>
                <p:oleObj name="Equation" r:id="rId3" imgW="1714320" imgH="419040" progId="Equation.DSMT4">
                  <p:embed/>
                  <p:pic>
                    <p:nvPicPr>
                      <p:cNvPr id="108544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1069" y="2514600"/>
                        <a:ext cx="3805790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4">
            <a:extLst>
              <a:ext uri="{FF2B5EF4-FFF2-40B4-BE49-F238E27FC236}">
                <a16:creationId xmlns:a16="http://schemas.microsoft.com/office/drawing/2014/main" id="{90C7CC70-005F-4858-AC99-69D3B3705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90750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得证。</a:t>
            </a:r>
          </a:p>
        </p:txBody>
      </p:sp>
      <p:graphicFrame>
        <p:nvGraphicFramePr>
          <p:cNvPr id="26" name="Object 1">
            <a:extLst>
              <a:ext uri="{FF2B5EF4-FFF2-40B4-BE49-F238E27FC236}">
                <a16:creationId xmlns:a16="http://schemas.microsoft.com/office/drawing/2014/main" id="{D757029E-AFE7-49AD-BD9F-56F19ECCAD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792701"/>
              </p:ext>
            </p:extLst>
          </p:nvPr>
        </p:nvGraphicFramePr>
        <p:xfrm>
          <a:off x="1364661" y="3681104"/>
          <a:ext cx="3721075" cy="73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Equation" r:id="rId5" imgW="1676160" imgH="330120" progId="Equation.DSMT4">
                  <p:embed/>
                </p:oleObj>
              </mc:Choice>
              <mc:Fallback>
                <p:oleObj name="Equation" r:id="rId5" imgW="1676160" imgH="330120" progId="Equation.DSMT4">
                  <p:embed/>
                  <p:pic>
                    <p:nvPicPr>
                      <p:cNvPr id="1085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661" y="3681104"/>
                        <a:ext cx="3721075" cy="732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>
            <a:extLst>
              <a:ext uri="{FF2B5EF4-FFF2-40B4-BE49-F238E27FC236}">
                <a16:creationId xmlns:a16="http://schemas.microsoft.com/office/drawing/2014/main" id="{F8CB7229-DD9C-4810-B622-AC2C943120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370719"/>
              </p:ext>
            </p:extLst>
          </p:nvPr>
        </p:nvGraphicFramePr>
        <p:xfrm>
          <a:off x="1364661" y="645384"/>
          <a:ext cx="3608388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Equation" r:id="rId7" imgW="1625400" imgH="393480" progId="Equation.DSMT4">
                  <p:embed/>
                </p:oleObj>
              </mc:Choice>
              <mc:Fallback>
                <p:oleObj name="Equation" r:id="rId7" imgW="1625400" imgH="393480" progId="Equation.DSMT4">
                  <p:embed/>
                  <p:pic>
                    <p:nvPicPr>
                      <p:cNvPr id="1085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661" y="645384"/>
                        <a:ext cx="3608388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24">
            <a:extLst>
              <a:ext uri="{FF2B5EF4-FFF2-40B4-BE49-F238E27FC236}">
                <a16:creationId xmlns:a16="http://schemas.microsoft.com/office/drawing/2014/main" id="{50F94F22-345A-40F4-8985-CAEFC5B90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080" y="4753146"/>
            <a:ext cx="495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当加速度为零时即达到所谓的</a:t>
            </a:r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极限速度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，见书上的讨论。</a:t>
            </a:r>
          </a:p>
        </p:txBody>
      </p:sp>
    </p:spTree>
    <p:extLst>
      <p:ext uri="{BB962C8B-B14F-4D97-AF65-F5344CB8AC3E}">
        <p14:creationId xmlns:p14="http://schemas.microsoft.com/office/powerpoint/2010/main" val="423852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 autoUpdateAnimBg="0"/>
      <p:bldP spid="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E5FEDF-F34D-4490-B952-EEA30566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A224254-9C03-404A-B206-3E71FB16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E948E74F-4322-4FA3-BE70-F8B1B3269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19" y="314884"/>
            <a:ext cx="837743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：在一根长为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l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、质量不计的细绳一端悬挂着一个小球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，另一端固定于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O 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点。小球可以在竖直平面内绕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O 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点作圆周运动。当小球在平衡位置时，给小球一水平初速度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800" baseline="-250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，试问：</a:t>
            </a:r>
          </a:p>
          <a:p>
            <a:pPr algn="just">
              <a:spcBef>
                <a:spcPct val="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）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800" baseline="-250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多大时，小球才可作圆周运动？</a:t>
            </a:r>
          </a:p>
          <a:p>
            <a:pPr algn="just">
              <a:spcBef>
                <a:spcPct val="0"/>
              </a:spcBef>
            </a:pP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）小球作圆周运动时，绳中张力如何变化？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8B95997E-9378-4352-988D-6F97CFB5E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06" y="3058883"/>
            <a:ext cx="1252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　</a:t>
            </a:r>
          </a:p>
        </p:txBody>
      </p:sp>
      <p:graphicFrame>
        <p:nvGraphicFramePr>
          <p:cNvPr id="6" name="Object 13">
            <a:extLst>
              <a:ext uri="{FF2B5EF4-FFF2-40B4-BE49-F238E27FC236}">
                <a16:creationId xmlns:a16="http://schemas.microsoft.com/office/drawing/2014/main" id="{9C1AA946-00CE-420E-85A9-D4FA74A657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554649"/>
              </p:ext>
            </p:extLst>
          </p:nvPr>
        </p:nvGraphicFramePr>
        <p:xfrm>
          <a:off x="1994255" y="3114544"/>
          <a:ext cx="1888510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4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522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4255" y="3114544"/>
                        <a:ext cx="1888510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7">
            <a:extLst>
              <a:ext uri="{FF2B5EF4-FFF2-40B4-BE49-F238E27FC236}">
                <a16:creationId xmlns:a16="http://schemas.microsoft.com/office/drawing/2014/main" id="{80AC067D-2851-458C-BB2D-6DD826A4A4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214794"/>
              </p:ext>
            </p:extLst>
          </p:nvPr>
        </p:nvGraphicFramePr>
        <p:xfrm>
          <a:off x="1843221" y="5145881"/>
          <a:ext cx="2142655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5" name="Equation" r:id="rId5" imgW="965160" imgH="419040" progId="Equation.DSMT4">
                  <p:embed/>
                </p:oleObj>
              </mc:Choice>
              <mc:Fallback>
                <p:oleObj name="Equation" r:id="rId5" imgW="965160" imgH="419040" progId="Equation.DSMT4">
                  <p:embed/>
                  <p:pic>
                    <p:nvPicPr>
                      <p:cNvPr id="5225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221" y="5145881"/>
                        <a:ext cx="2142655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9">
            <a:extLst>
              <a:ext uri="{FF2B5EF4-FFF2-40B4-BE49-F238E27FC236}">
                <a16:creationId xmlns:a16="http://schemas.microsoft.com/office/drawing/2014/main" id="{02CC3AD3-C223-4F97-B390-AE9B84D9E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86" y="3780968"/>
            <a:ext cx="48038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(1) 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小球能作圆周运动，意味着小球必将通过 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O 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点正上方距 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点为 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l 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的 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B 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点</a:t>
            </a:r>
          </a:p>
        </p:txBody>
      </p:sp>
      <p:grpSp>
        <p:nvGrpSpPr>
          <p:cNvPr id="12" name="Group 40">
            <a:extLst>
              <a:ext uri="{FF2B5EF4-FFF2-40B4-BE49-F238E27FC236}">
                <a16:creationId xmlns:a16="http://schemas.microsoft.com/office/drawing/2014/main" id="{4419E457-4D13-4B5D-ADE5-6CACDD584F11}"/>
              </a:ext>
            </a:extLst>
          </p:cNvPr>
          <p:cNvGrpSpPr>
            <a:grpSpLocks/>
          </p:cNvGrpSpPr>
          <p:nvPr/>
        </p:nvGrpSpPr>
        <p:grpSpPr bwMode="auto">
          <a:xfrm>
            <a:off x="5633513" y="2992540"/>
            <a:ext cx="2985440" cy="3236917"/>
            <a:chOff x="3551" y="1713"/>
            <a:chExt cx="1880" cy="2039"/>
          </a:xfrm>
        </p:grpSpPr>
        <p:sp>
          <p:nvSpPr>
            <p:cNvPr id="19" name="Freeform 47">
              <a:extLst>
                <a:ext uri="{FF2B5EF4-FFF2-40B4-BE49-F238E27FC236}">
                  <a16:creationId xmlns:a16="http://schemas.microsoft.com/office/drawing/2014/main" id="{837F1B55-FC5E-4665-9A88-2051408D3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5" y="2655"/>
              <a:ext cx="1096" cy="622"/>
            </a:xfrm>
            <a:custGeom>
              <a:avLst/>
              <a:gdLst>
                <a:gd name="T0" fmla="*/ 1080 w 1080"/>
                <a:gd name="T1" fmla="*/ 614 h 614"/>
                <a:gd name="T2" fmla="*/ 0 w 1080"/>
                <a:gd name="T3" fmla="*/ 0 h 614"/>
                <a:gd name="T4" fmla="*/ 0 60000 65536"/>
                <a:gd name="T5" fmla="*/ 0 60000 65536"/>
                <a:gd name="T6" fmla="*/ 0 w 1080"/>
                <a:gd name="T7" fmla="*/ 0 h 614"/>
                <a:gd name="T8" fmla="*/ 1080 w 1080"/>
                <a:gd name="T9" fmla="*/ 614 h 6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0" h="614">
                  <a:moveTo>
                    <a:pt x="1080" y="614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Oval 41">
              <a:extLst>
                <a:ext uri="{FF2B5EF4-FFF2-40B4-BE49-F238E27FC236}">
                  <a16:creationId xmlns:a16="http://schemas.microsoft.com/office/drawing/2014/main" id="{ABF171F0-6FCB-4A0E-8FEE-2E960128B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" y="1924"/>
              <a:ext cx="1536" cy="1466"/>
            </a:xfrm>
            <a:prstGeom prst="ellips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Oval 42">
              <a:extLst>
                <a:ext uri="{FF2B5EF4-FFF2-40B4-BE49-F238E27FC236}">
                  <a16:creationId xmlns:a16="http://schemas.microsoft.com/office/drawing/2014/main" id="{ED37DFDA-9373-4CB5-ADFC-F823F849D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" y="1876"/>
              <a:ext cx="96" cy="10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Oval 43">
              <a:extLst>
                <a:ext uri="{FF2B5EF4-FFF2-40B4-BE49-F238E27FC236}">
                  <a16:creationId xmlns:a16="http://schemas.microsoft.com/office/drawing/2014/main" id="{057F0F08-3DEC-4FCB-A53B-42BA6C17D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" y="3337"/>
              <a:ext cx="96" cy="10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Freeform 45">
              <a:extLst>
                <a:ext uri="{FF2B5EF4-FFF2-40B4-BE49-F238E27FC236}">
                  <a16:creationId xmlns:a16="http://schemas.microsoft.com/office/drawing/2014/main" id="{D4C64842-F792-4489-BB04-F0E1B88AC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9" y="2729"/>
              <a:ext cx="529" cy="286"/>
            </a:xfrm>
            <a:custGeom>
              <a:avLst/>
              <a:gdLst>
                <a:gd name="T0" fmla="*/ 0 w 488"/>
                <a:gd name="T1" fmla="*/ 0 h 305"/>
                <a:gd name="T2" fmla="*/ 488 w 488"/>
                <a:gd name="T3" fmla="*/ 305 h 305"/>
                <a:gd name="T4" fmla="*/ 0 60000 65536"/>
                <a:gd name="T5" fmla="*/ 0 60000 65536"/>
                <a:gd name="T6" fmla="*/ 0 w 488"/>
                <a:gd name="T7" fmla="*/ 0 h 305"/>
                <a:gd name="T8" fmla="*/ 488 w 488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8" h="305">
                  <a:moveTo>
                    <a:pt x="0" y="0"/>
                  </a:moveTo>
                  <a:lnTo>
                    <a:pt x="488" y="30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Line 46">
              <a:extLst>
                <a:ext uri="{FF2B5EF4-FFF2-40B4-BE49-F238E27FC236}">
                  <a16:creationId xmlns:a16="http://schemas.microsoft.com/office/drawing/2014/main" id="{2BC09948-5DA7-44C1-A691-BA2F50F1C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0" y="3023"/>
              <a:ext cx="0" cy="6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1" name="Object 49">
              <a:extLst>
                <a:ext uri="{FF2B5EF4-FFF2-40B4-BE49-F238E27FC236}">
                  <a16:creationId xmlns:a16="http://schemas.microsoft.com/office/drawing/2014/main" id="{454D9A92-789A-46A9-AFDF-C192FD4D30A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5250321"/>
                </p:ext>
              </p:extLst>
            </p:nvPr>
          </p:nvGraphicFramePr>
          <p:xfrm>
            <a:off x="4009" y="1713"/>
            <a:ext cx="239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6" name="Equation" r:id="rId7" imgW="164880" imgH="164880" progId="Equation.DSMT4">
                    <p:embed/>
                  </p:oleObj>
                </mc:Choice>
                <mc:Fallback>
                  <p:oleObj name="Equation" r:id="rId7" imgW="164880" imgH="164880" progId="Equation.DSMT4">
                    <p:embed/>
                    <p:pic>
                      <p:nvPicPr>
                        <p:cNvPr id="10246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9" y="1713"/>
                          <a:ext cx="239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50">
              <a:extLst>
                <a:ext uri="{FF2B5EF4-FFF2-40B4-BE49-F238E27FC236}">
                  <a16:creationId xmlns:a16="http://schemas.microsoft.com/office/drawing/2014/main" id="{8DFE2734-BF24-4446-80D5-1D8B8D288ED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3599071"/>
                </p:ext>
              </p:extLst>
            </p:nvPr>
          </p:nvGraphicFramePr>
          <p:xfrm>
            <a:off x="4039" y="2593"/>
            <a:ext cx="239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7" name="Equation" r:id="rId9" imgW="164880" imgH="177480" progId="Equation.DSMT4">
                    <p:embed/>
                  </p:oleObj>
                </mc:Choice>
                <mc:Fallback>
                  <p:oleObj name="Equation" r:id="rId9" imgW="164880" imgH="177480" progId="Equation.DSMT4">
                    <p:embed/>
                    <p:pic>
                      <p:nvPicPr>
                        <p:cNvPr id="10247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9" y="2593"/>
                          <a:ext cx="239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51">
              <a:extLst>
                <a:ext uri="{FF2B5EF4-FFF2-40B4-BE49-F238E27FC236}">
                  <a16:creationId xmlns:a16="http://schemas.microsoft.com/office/drawing/2014/main" id="{EC9C52A5-921B-4EAD-99D7-2D5137C895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9176457"/>
                </p:ext>
              </p:extLst>
            </p:nvPr>
          </p:nvGraphicFramePr>
          <p:xfrm>
            <a:off x="4045" y="3403"/>
            <a:ext cx="239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8" name="Equation" r:id="rId11" imgW="164880" imgH="164880" progId="Equation.DSMT4">
                    <p:embed/>
                  </p:oleObj>
                </mc:Choice>
                <mc:Fallback>
                  <p:oleObj name="Equation" r:id="rId11" imgW="164880" imgH="164880" progId="Equation.DSMT4">
                    <p:embed/>
                    <p:pic>
                      <p:nvPicPr>
                        <p:cNvPr id="10248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5" y="3403"/>
                          <a:ext cx="239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5C3289D9-9174-4771-8C00-5A84E3F06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" y="2029"/>
              <a:ext cx="1" cy="442"/>
            </a:xfrm>
            <a:custGeom>
              <a:avLst/>
              <a:gdLst>
                <a:gd name="T0" fmla="*/ 4 w 4"/>
                <a:gd name="T1" fmla="*/ 0 h 405"/>
                <a:gd name="T2" fmla="*/ 0 w 4"/>
                <a:gd name="T3" fmla="*/ 405 h 405"/>
                <a:gd name="T4" fmla="*/ 0 60000 65536"/>
                <a:gd name="T5" fmla="*/ 0 60000 65536"/>
                <a:gd name="T6" fmla="*/ 0 w 4"/>
                <a:gd name="T7" fmla="*/ 0 h 405"/>
                <a:gd name="T8" fmla="*/ 4 w 4"/>
                <a:gd name="T9" fmla="*/ 405 h 4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405">
                  <a:moveTo>
                    <a:pt x="4" y="0"/>
                  </a:moveTo>
                  <a:lnTo>
                    <a:pt x="0" y="40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Line 53">
              <a:extLst>
                <a:ext uri="{FF2B5EF4-FFF2-40B4-BE49-F238E27FC236}">
                  <a16:creationId xmlns:a16="http://schemas.microsoft.com/office/drawing/2014/main" id="{A680B249-C7B4-41A1-A8B7-2D921E6757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9" y="1977"/>
              <a:ext cx="0" cy="2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Line 54">
              <a:extLst>
                <a:ext uri="{FF2B5EF4-FFF2-40B4-BE49-F238E27FC236}">
                  <a16:creationId xmlns:a16="http://schemas.microsoft.com/office/drawing/2014/main" id="{EAB024CE-A569-4329-8D48-785594860F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9" y="2448"/>
              <a:ext cx="0" cy="2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55">
              <a:extLst>
                <a:ext uri="{FF2B5EF4-FFF2-40B4-BE49-F238E27FC236}">
                  <a16:creationId xmlns:a16="http://schemas.microsoft.com/office/drawing/2014/main" id="{339CB78C-B82A-4637-96F8-A793715E81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7495930"/>
                </p:ext>
              </p:extLst>
            </p:nvPr>
          </p:nvGraphicFramePr>
          <p:xfrm>
            <a:off x="3935" y="2309"/>
            <a:ext cx="368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99" name="Equation" r:id="rId13" imgW="253800" imgH="203040" progId="Equation.DSMT4">
                    <p:embed/>
                  </p:oleObj>
                </mc:Choice>
                <mc:Fallback>
                  <p:oleObj name="Equation" r:id="rId13" imgW="253800" imgH="203040" progId="Equation.DSMT4">
                    <p:embed/>
                    <p:pic>
                      <p:nvPicPr>
                        <p:cNvPr id="10249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5" y="2309"/>
                          <a:ext cx="368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56">
              <a:extLst>
                <a:ext uri="{FF2B5EF4-FFF2-40B4-BE49-F238E27FC236}">
                  <a16:creationId xmlns:a16="http://schemas.microsoft.com/office/drawing/2014/main" id="{76431ED2-EE14-4A75-9FBE-024610B655F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3259041"/>
                </p:ext>
              </p:extLst>
            </p:nvPr>
          </p:nvGraphicFramePr>
          <p:xfrm>
            <a:off x="4379" y="2001"/>
            <a:ext cx="221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0" name="Equation" r:id="rId15" imgW="152280" imgH="190440" progId="Equation.DSMT4">
                    <p:embed/>
                  </p:oleObj>
                </mc:Choice>
                <mc:Fallback>
                  <p:oleObj name="Equation" r:id="rId15" imgW="152280" imgH="190440" progId="Equation.DSMT4">
                    <p:embed/>
                    <p:pic>
                      <p:nvPicPr>
                        <p:cNvPr id="1025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9" y="2001"/>
                          <a:ext cx="221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57">
              <a:extLst>
                <a:ext uri="{FF2B5EF4-FFF2-40B4-BE49-F238E27FC236}">
                  <a16:creationId xmlns:a16="http://schemas.microsoft.com/office/drawing/2014/main" id="{A11E7C38-E0E7-4C2B-9A98-F239D03A8F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7365106"/>
                </p:ext>
              </p:extLst>
            </p:nvPr>
          </p:nvGraphicFramePr>
          <p:xfrm>
            <a:off x="4687" y="2552"/>
            <a:ext cx="221" cy="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1" name="Equation" r:id="rId17" imgW="152280" imgH="190440" progId="Equation.DSMT4">
                    <p:embed/>
                  </p:oleObj>
                </mc:Choice>
                <mc:Fallback>
                  <p:oleObj name="Equation" r:id="rId17" imgW="152280" imgH="190440" progId="Equation.DSMT4">
                    <p:embed/>
                    <p:pic>
                      <p:nvPicPr>
                        <p:cNvPr id="10251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7" y="2552"/>
                          <a:ext cx="221" cy="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58">
              <a:extLst>
                <a:ext uri="{FF2B5EF4-FFF2-40B4-BE49-F238E27FC236}">
                  <a16:creationId xmlns:a16="http://schemas.microsoft.com/office/drawing/2014/main" id="{BFC35EB7-C44F-48F4-9B42-99049258F2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1248246"/>
                </p:ext>
              </p:extLst>
            </p:nvPr>
          </p:nvGraphicFramePr>
          <p:xfrm>
            <a:off x="4999" y="3390"/>
            <a:ext cx="368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2" name="Equation" r:id="rId19" imgW="253800" imgH="203040" progId="Equation.DSMT4">
                    <p:embed/>
                  </p:oleObj>
                </mc:Choice>
                <mc:Fallback>
                  <p:oleObj name="Equation" r:id="rId19" imgW="253800" imgH="203040" progId="Equation.DSMT4">
                    <p:embed/>
                    <p:pic>
                      <p:nvPicPr>
                        <p:cNvPr id="10252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9" y="3390"/>
                          <a:ext cx="368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60">
              <a:extLst>
                <a:ext uri="{FF2B5EF4-FFF2-40B4-BE49-F238E27FC236}">
                  <a16:creationId xmlns:a16="http://schemas.microsoft.com/office/drawing/2014/main" id="{FC29814B-137C-40DC-8D8A-EC5448B3A10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98" y="3120"/>
            <a:ext cx="11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3" name="公式" r:id="rId21" imgW="139680" imgH="177480" progId="Equation.3">
                    <p:embed/>
                  </p:oleObj>
                </mc:Choice>
                <mc:Fallback>
                  <p:oleObj name="公式" r:id="rId21" imgW="139680" imgH="177480" progId="Equation.3">
                    <p:embed/>
                    <p:pic>
                      <p:nvPicPr>
                        <p:cNvPr id="10254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8" y="3120"/>
                          <a:ext cx="118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61">
              <a:extLst>
                <a:ext uri="{FF2B5EF4-FFF2-40B4-BE49-F238E27FC236}">
                  <a16:creationId xmlns:a16="http://schemas.microsoft.com/office/drawing/2014/main" id="{3423478F-D04B-4594-BB51-4828DF19C55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4811610"/>
                </p:ext>
              </p:extLst>
            </p:nvPr>
          </p:nvGraphicFramePr>
          <p:xfrm>
            <a:off x="4235" y="3097"/>
            <a:ext cx="263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4" name="Equation" r:id="rId23" imgW="177480" imgH="139680" progId="Equation.DSMT4">
                    <p:embed/>
                  </p:oleObj>
                </mc:Choice>
                <mc:Fallback>
                  <p:oleObj name="Equation" r:id="rId23" imgW="177480" imgH="139680" progId="Equation.DSMT4">
                    <p:embed/>
                    <p:pic>
                      <p:nvPicPr>
                        <p:cNvPr id="10255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5" y="3097"/>
                          <a:ext cx="263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Line 62">
              <a:extLst>
                <a:ext uri="{FF2B5EF4-FFF2-40B4-BE49-F238E27FC236}">
                  <a16:creationId xmlns:a16="http://schemas.microsoft.com/office/drawing/2014/main" id="{889C9E89-F963-4110-B20C-9CACF30C4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78" y="3402"/>
              <a:ext cx="24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5" name="Object 63">
              <a:extLst>
                <a:ext uri="{FF2B5EF4-FFF2-40B4-BE49-F238E27FC236}">
                  <a16:creationId xmlns:a16="http://schemas.microsoft.com/office/drawing/2014/main" id="{1EE458B1-4BF3-4005-99F2-FDA43D0218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1660175"/>
                </p:ext>
              </p:extLst>
            </p:nvPr>
          </p:nvGraphicFramePr>
          <p:xfrm>
            <a:off x="4308" y="3421"/>
            <a:ext cx="239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5" name="Equation" r:id="rId25" imgW="164880" imgH="228600" progId="Equation.DSMT4">
                    <p:embed/>
                  </p:oleObj>
                </mc:Choice>
                <mc:Fallback>
                  <p:oleObj name="Equation" r:id="rId25" imgW="164880" imgH="228600" progId="Equation.DSMT4">
                    <p:embed/>
                    <p:pic>
                      <p:nvPicPr>
                        <p:cNvPr id="10256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8" y="3421"/>
                          <a:ext cx="239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64">
              <a:extLst>
                <a:ext uri="{FF2B5EF4-FFF2-40B4-BE49-F238E27FC236}">
                  <a16:creationId xmlns:a16="http://schemas.microsoft.com/office/drawing/2014/main" id="{C3C4A088-D89D-4BEB-94F6-16F78D1237F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51" y="2696"/>
            <a:ext cx="11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06" name="公式" r:id="rId27" imgW="139680" imgH="177480" progId="Equation.3">
                    <p:embed/>
                  </p:oleObj>
                </mc:Choice>
                <mc:Fallback>
                  <p:oleObj name="公式" r:id="rId27" imgW="139680" imgH="177480" progId="Equation.3">
                    <p:embed/>
                    <p:pic>
                      <p:nvPicPr>
                        <p:cNvPr id="10257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1" y="2696"/>
                          <a:ext cx="118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Oval 44">
              <a:extLst>
                <a:ext uri="{FF2B5EF4-FFF2-40B4-BE49-F238E27FC236}">
                  <a16:creationId xmlns:a16="http://schemas.microsoft.com/office/drawing/2014/main" id="{E45CBB8D-9D73-42CB-BFF2-89889158F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" y="2958"/>
              <a:ext cx="96" cy="10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502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B1CE65F-9FC4-4753-BC89-DC3B43AA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1535260-B0C2-4015-9A8F-2AA36A7C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4" name="Text Box 28">
            <a:extLst>
              <a:ext uri="{FF2B5EF4-FFF2-40B4-BE49-F238E27FC236}">
                <a16:creationId xmlns:a16="http://schemas.microsoft.com/office/drawing/2014/main" id="{CBCE4557-8670-4B87-8164-335138BBB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1" y="253013"/>
            <a:ext cx="7222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因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≥ 0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，小球才能在竖直平面内作圆周运动</a:t>
            </a:r>
          </a:p>
        </p:txBody>
      </p:sp>
      <p:graphicFrame>
        <p:nvGraphicFramePr>
          <p:cNvPr id="5" name="Object 31">
            <a:extLst>
              <a:ext uri="{FF2B5EF4-FFF2-40B4-BE49-F238E27FC236}">
                <a16:creationId xmlns:a16="http://schemas.microsoft.com/office/drawing/2014/main" id="{971A50A9-8587-40F6-9C14-7A363F1727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687975"/>
              </p:ext>
            </p:extLst>
          </p:nvPr>
        </p:nvGraphicFramePr>
        <p:xfrm>
          <a:off x="1000161" y="760342"/>
          <a:ext cx="3421062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7" name="Equation" r:id="rId3" imgW="1307880" imgH="419040" progId="Equation.DSMT4">
                  <p:embed/>
                </p:oleObj>
              </mc:Choice>
              <mc:Fallback>
                <p:oleObj name="Equation" r:id="rId3" imgW="1307880" imgH="419040" progId="Equation.DSMT4">
                  <p:embed/>
                  <p:pic>
                    <p:nvPicPr>
                      <p:cNvPr id="10" name="Object 31">
                        <a:extLst>
                          <a:ext uri="{FF2B5EF4-FFF2-40B4-BE49-F238E27FC236}">
                            <a16:creationId xmlns:a16="http://schemas.microsoft.com/office/drawing/2014/main" id="{844484D3-CD1D-4CCC-A918-4376E4F780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61" y="760342"/>
                        <a:ext cx="3421062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2">
            <a:extLst>
              <a:ext uri="{FF2B5EF4-FFF2-40B4-BE49-F238E27FC236}">
                <a16:creationId xmlns:a16="http://schemas.microsoft.com/office/drawing/2014/main" id="{83161F5E-F89B-4340-A6FD-0585DAFA4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218539"/>
              </p:ext>
            </p:extLst>
          </p:nvPr>
        </p:nvGraphicFramePr>
        <p:xfrm>
          <a:off x="4865687" y="951738"/>
          <a:ext cx="15922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8" name="Equation" r:id="rId5" imgW="609480" imgH="241200" progId="Equation.DSMT4">
                  <p:embed/>
                </p:oleObj>
              </mc:Choice>
              <mc:Fallback>
                <p:oleObj name="Equation" r:id="rId5" imgW="609480" imgH="241200" progId="Equation.DSMT4">
                  <p:embed/>
                  <p:pic>
                    <p:nvPicPr>
                      <p:cNvPr id="11" name="Object 32">
                        <a:extLst>
                          <a:ext uri="{FF2B5EF4-FFF2-40B4-BE49-F238E27FC236}">
                            <a16:creationId xmlns:a16="http://schemas.microsoft.com/office/drawing/2014/main" id="{579CE8F4-12D1-4DBB-A7DD-A6235B39F2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87" y="951738"/>
                        <a:ext cx="159226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24">
            <a:extLst>
              <a:ext uri="{FF2B5EF4-FFF2-40B4-BE49-F238E27FC236}">
                <a16:creationId xmlns:a16="http://schemas.microsoft.com/office/drawing/2014/main" id="{5CAD87D8-7A2D-4AC0-AA32-5C665A292D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214457"/>
              </p:ext>
            </p:extLst>
          </p:nvPr>
        </p:nvGraphicFramePr>
        <p:xfrm>
          <a:off x="2856137" y="1523574"/>
          <a:ext cx="3743784" cy="92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9" name="Equation" r:id="rId7" imgW="1701720" imgH="419040" progId="Equation.DSMT4">
                  <p:embed/>
                </p:oleObj>
              </mc:Choice>
              <mc:Fallback>
                <p:oleObj name="Equation" r:id="rId7" imgW="1701720" imgH="419040" progId="Equation.DSMT4">
                  <p:embed/>
                  <p:pic>
                    <p:nvPicPr>
                      <p:cNvPr id="10956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137" y="1523574"/>
                        <a:ext cx="3743784" cy="92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027">
            <a:extLst>
              <a:ext uri="{FF2B5EF4-FFF2-40B4-BE49-F238E27FC236}">
                <a16:creationId xmlns:a16="http://schemas.microsoft.com/office/drawing/2014/main" id="{C036BF36-255F-4E81-A7DB-135646A0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70" y="1728223"/>
            <a:ext cx="232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在轨道任意处</a:t>
            </a:r>
          </a:p>
        </p:txBody>
      </p:sp>
      <p:graphicFrame>
        <p:nvGraphicFramePr>
          <p:cNvPr id="19" name="Object 1025">
            <a:extLst>
              <a:ext uri="{FF2B5EF4-FFF2-40B4-BE49-F238E27FC236}">
                <a16:creationId xmlns:a16="http://schemas.microsoft.com/office/drawing/2014/main" id="{99536310-387F-4330-842E-C28344DA4F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153803"/>
              </p:ext>
            </p:extLst>
          </p:nvPr>
        </p:nvGraphicFramePr>
        <p:xfrm>
          <a:off x="3188935" y="2462374"/>
          <a:ext cx="3410986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0" name="Equation" r:id="rId9" imgW="1536480" imgH="393480" progId="Equation.DSMT4">
                  <p:embed/>
                </p:oleObj>
              </mc:Choice>
              <mc:Fallback>
                <p:oleObj name="Equation" r:id="rId9" imgW="1536480" imgH="393480" progId="Equation.DSMT4">
                  <p:embed/>
                  <p:pic>
                    <p:nvPicPr>
                      <p:cNvPr id="10956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8935" y="2462374"/>
                        <a:ext cx="3410986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26">
            <a:extLst>
              <a:ext uri="{FF2B5EF4-FFF2-40B4-BE49-F238E27FC236}">
                <a16:creationId xmlns:a16="http://schemas.microsoft.com/office/drawing/2014/main" id="{BDDA62F9-3B3D-45BB-BCFB-CE0E4AE910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51077"/>
              </p:ext>
            </p:extLst>
          </p:nvPr>
        </p:nvGraphicFramePr>
        <p:xfrm>
          <a:off x="3080874" y="3298448"/>
          <a:ext cx="28178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1" name="Equation" r:id="rId11" imgW="1269720" imgH="393480" progId="Equation.DSMT4">
                  <p:embed/>
                </p:oleObj>
              </mc:Choice>
              <mc:Fallback>
                <p:oleObj name="Equation" r:id="rId11" imgW="1269720" imgH="393480" progId="Equation.DSMT4">
                  <p:embed/>
                  <p:pic>
                    <p:nvPicPr>
                      <p:cNvPr id="10957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0874" y="3298448"/>
                        <a:ext cx="281781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组合 25">
            <a:extLst>
              <a:ext uri="{FF2B5EF4-FFF2-40B4-BE49-F238E27FC236}">
                <a16:creationId xmlns:a16="http://schemas.microsoft.com/office/drawing/2014/main" id="{97BA4216-1C35-45D3-A9E1-9760B418FA81}"/>
              </a:ext>
            </a:extLst>
          </p:cNvPr>
          <p:cNvGrpSpPr/>
          <p:nvPr/>
        </p:nvGrpSpPr>
        <p:grpSpPr>
          <a:xfrm>
            <a:off x="7084971" y="1218574"/>
            <a:ext cx="1715040" cy="1936128"/>
            <a:chOff x="6990042" y="1432899"/>
            <a:chExt cx="1715040" cy="1936128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F793C373-233D-4085-A7D9-7A15215E9465}"/>
                </a:ext>
              </a:extLst>
            </p:cNvPr>
            <p:cNvGrpSpPr/>
            <p:nvPr/>
          </p:nvGrpSpPr>
          <p:grpSpPr>
            <a:xfrm>
              <a:off x="6990042" y="1432899"/>
              <a:ext cx="1715040" cy="1936128"/>
              <a:chOff x="7059154" y="1688574"/>
              <a:chExt cx="1715040" cy="1936128"/>
            </a:xfrm>
          </p:grpSpPr>
          <p:sp>
            <p:nvSpPr>
              <p:cNvPr id="13" name="Freeform 47">
                <a:extLst>
                  <a:ext uri="{FF2B5EF4-FFF2-40B4-BE49-F238E27FC236}">
                    <a16:creationId xmlns:a16="http://schemas.microsoft.com/office/drawing/2014/main" id="{2BB4E176-ACAA-4E7D-A7F0-BCEF164A32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9154" y="2046724"/>
                <a:ext cx="1715040" cy="1063626"/>
              </a:xfrm>
              <a:custGeom>
                <a:avLst/>
                <a:gdLst>
                  <a:gd name="T0" fmla="*/ 1080 w 1080"/>
                  <a:gd name="T1" fmla="*/ 614 h 614"/>
                  <a:gd name="T2" fmla="*/ 0 w 1080"/>
                  <a:gd name="T3" fmla="*/ 0 h 614"/>
                  <a:gd name="T4" fmla="*/ 0 60000 65536"/>
                  <a:gd name="T5" fmla="*/ 0 60000 65536"/>
                  <a:gd name="T6" fmla="*/ 0 w 1080"/>
                  <a:gd name="T7" fmla="*/ 0 h 614"/>
                  <a:gd name="T8" fmla="*/ 1080 w 1080"/>
                  <a:gd name="T9" fmla="*/ 614 h 6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0" h="614">
                    <a:moveTo>
                      <a:pt x="1080" y="614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>
                <a:solidFill>
                  <a:srgbClr val="0000FF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Freeform 45">
                <a:extLst>
                  <a:ext uri="{FF2B5EF4-FFF2-40B4-BE49-F238E27FC236}">
                    <a16:creationId xmlns:a16="http://schemas.microsoft.com/office/drawing/2014/main" id="{0E1FEB88-4F86-4B9F-B00A-506D2EF06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0581" y="2136419"/>
                <a:ext cx="774944" cy="484188"/>
              </a:xfrm>
              <a:custGeom>
                <a:avLst/>
                <a:gdLst>
                  <a:gd name="T0" fmla="*/ 0 w 488"/>
                  <a:gd name="T1" fmla="*/ 0 h 305"/>
                  <a:gd name="T2" fmla="*/ 488 w 488"/>
                  <a:gd name="T3" fmla="*/ 305 h 305"/>
                  <a:gd name="T4" fmla="*/ 0 60000 65536"/>
                  <a:gd name="T5" fmla="*/ 0 60000 65536"/>
                  <a:gd name="T6" fmla="*/ 0 w 488"/>
                  <a:gd name="T7" fmla="*/ 0 h 305"/>
                  <a:gd name="T8" fmla="*/ 488 w 488"/>
                  <a:gd name="T9" fmla="*/ 305 h 30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88" h="305">
                    <a:moveTo>
                      <a:pt x="0" y="0"/>
                    </a:moveTo>
                    <a:lnTo>
                      <a:pt x="488" y="305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arrow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Line 46">
                <a:extLst>
                  <a:ext uri="{FF2B5EF4-FFF2-40B4-BE49-F238E27FC236}">
                    <a16:creationId xmlns:a16="http://schemas.microsoft.com/office/drawing/2014/main" id="{2DD124E3-812B-4A13-8063-1761611C71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16674" y="2575363"/>
                <a:ext cx="0" cy="99695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Line 48">
                <a:extLst>
                  <a:ext uri="{FF2B5EF4-FFF2-40B4-BE49-F238E27FC236}">
                    <a16:creationId xmlns:a16="http://schemas.microsoft.com/office/drawing/2014/main" id="{E98B4CBB-F462-4DF1-B9E3-2AEBAC05DA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18262" y="1899204"/>
                <a:ext cx="503896" cy="67615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0" name="Object 57">
                <a:extLst>
                  <a:ext uri="{FF2B5EF4-FFF2-40B4-BE49-F238E27FC236}">
                    <a16:creationId xmlns:a16="http://schemas.microsoft.com/office/drawing/2014/main" id="{56D1998C-AFC2-4018-A828-B6A2494B896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4703968"/>
                  </p:ext>
                </p:extLst>
              </p:nvPr>
            </p:nvGraphicFramePr>
            <p:xfrm>
              <a:off x="7285444" y="1688574"/>
              <a:ext cx="350948" cy="4381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32" name="Equation" r:id="rId13" imgW="152280" imgH="190440" progId="Equation.DSMT4">
                      <p:embed/>
                    </p:oleObj>
                  </mc:Choice>
                  <mc:Fallback>
                    <p:oleObj name="Equation" r:id="rId13" imgW="152280" imgH="190440" progId="Equation.DSMT4">
                      <p:embed/>
                      <p:pic>
                        <p:nvPicPr>
                          <p:cNvPr id="29" name="Object 57">
                            <a:extLst>
                              <a:ext uri="{FF2B5EF4-FFF2-40B4-BE49-F238E27FC236}">
                                <a16:creationId xmlns:a16="http://schemas.microsoft.com/office/drawing/2014/main" id="{A11E7C38-E0E7-4C2B-9A98-F239D03A8F7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85444" y="1688574"/>
                            <a:ext cx="350948" cy="43815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99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58">
                <a:extLst>
                  <a:ext uri="{FF2B5EF4-FFF2-40B4-BE49-F238E27FC236}">
                    <a16:creationId xmlns:a16="http://schemas.microsoft.com/office/drawing/2014/main" id="{47FA52CB-D91F-4CF1-9BC6-F2912D1BE77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20451373"/>
                  </p:ext>
                </p:extLst>
              </p:nvPr>
            </p:nvGraphicFramePr>
            <p:xfrm>
              <a:off x="7930966" y="3157976"/>
              <a:ext cx="584384" cy="4667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33" name="Equation" r:id="rId15" imgW="253800" imgH="203040" progId="Equation.DSMT4">
                      <p:embed/>
                    </p:oleObj>
                  </mc:Choice>
                  <mc:Fallback>
                    <p:oleObj name="Equation" r:id="rId15" imgW="253800" imgH="203040" progId="Equation.DSMT4">
                      <p:embed/>
                      <p:pic>
                        <p:nvPicPr>
                          <p:cNvPr id="30" name="Object 58">
                            <a:extLst>
                              <a:ext uri="{FF2B5EF4-FFF2-40B4-BE49-F238E27FC236}">
                                <a16:creationId xmlns:a16="http://schemas.microsoft.com/office/drawing/2014/main" id="{BFC35EB7-C44F-48F4-9B42-99049258F2C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30966" y="3157976"/>
                            <a:ext cx="584384" cy="4667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99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B472FA0D-AE8D-4AE5-AF24-AE8AB350C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48390" y="2495194"/>
                <a:ext cx="152448" cy="16033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4" name="Object 1034">
                <a:extLst>
                  <a:ext uri="{FF2B5EF4-FFF2-40B4-BE49-F238E27FC236}">
                    <a16:creationId xmlns:a16="http://schemas.microsoft.com/office/drawing/2014/main" id="{4E4BC183-EBD6-4FF5-9210-17DABCDF487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8366424"/>
                  </p:ext>
                </p:extLst>
              </p:nvPr>
            </p:nvGraphicFramePr>
            <p:xfrm>
              <a:off x="7930966" y="2678839"/>
              <a:ext cx="321264" cy="4082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34" name="Equation" r:id="rId17" imgW="139680" imgH="177480" progId="Equation.DSMT4">
                      <p:embed/>
                    </p:oleObj>
                  </mc:Choice>
                  <mc:Fallback>
                    <p:oleObj name="Equation" r:id="rId17" imgW="139680" imgH="177480" progId="Equation.DSMT4">
                      <p:embed/>
                      <p:pic>
                        <p:nvPicPr>
                          <p:cNvPr id="11276" name="Object 10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30966" y="2678839"/>
                            <a:ext cx="321264" cy="40820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99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59">
                <a:extLst>
                  <a:ext uri="{FF2B5EF4-FFF2-40B4-BE49-F238E27FC236}">
                    <a16:creationId xmlns:a16="http://schemas.microsoft.com/office/drawing/2014/main" id="{599A0331-1175-4723-ABA3-9F52FF5A67D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9073647"/>
                  </p:ext>
                </p:extLst>
              </p:nvPr>
            </p:nvGraphicFramePr>
            <p:xfrm>
              <a:off x="8320934" y="1924138"/>
              <a:ext cx="379532" cy="5254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35" name="Equation" r:id="rId19" imgW="164880" imgH="228600" progId="Equation.DSMT4">
                      <p:embed/>
                    </p:oleObj>
                  </mc:Choice>
                  <mc:Fallback>
                    <p:oleObj name="Equation" r:id="rId19" imgW="164880" imgH="228600" progId="Equation.DSMT4">
                      <p:embed/>
                      <p:pic>
                        <p:nvPicPr>
                          <p:cNvPr id="31" name="Object 59">
                            <a:extLst>
                              <a:ext uri="{FF2B5EF4-FFF2-40B4-BE49-F238E27FC236}">
                                <a16:creationId xmlns:a16="http://schemas.microsoft.com/office/drawing/2014/main" id="{163A760E-F75C-415C-A571-2160ACE62FB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20934" y="1924138"/>
                            <a:ext cx="379532" cy="5254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99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F19D5DB2-0FD0-4779-BB9F-6629907E773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52414" y="2001995"/>
              <a:ext cx="426864" cy="2679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59">
              <a:extLst>
                <a:ext uri="{FF2B5EF4-FFF2-40B4-BE49-F238E27FC236}">
                  <a16:creationId xmlns:a16="http://schemas.microsoft.com/office/drawing/2014/main" id="{AC7179DF-92BB-4141-8214-39D5642E16A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1593607"/>
                </p:ext>
              </p:extLst>
            </p:nvPr>
          </p:nvGraphicFramePr>
          <p:xfrm>
            <a:off x="7454900" y="1668463"/>
            <a:ext cx="407988" cy="525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36" name="Equation" r:id="rId21" imgW="177480" imgH="228600" progId="Equation.DSMT4">
                    <p:embed/>
                  </p:oleObj>
                </mc:Choice>
                <mc:Fallback>
                  <p:oleObj name="Equation" r:id="rId21" imgW="177480" imgH="228600" progId="Equation.DSMT4">
                    <p:embed/>
                    <p:pic>
                      <p:nvPicPr>
                        <p:cNvPr id="15" name="Object 59">
                          <a:extLst>
                            <a:ext uri="{FF2B5EF4-FFF2-40B4-BE49-F238E27FC236}">
                              <a16:creationId xmlns:a16="http://schemas.microsoft.com/office/drawing/2014/main" id="{599A0331-1175-4723-ABA3-9F52FF5A67D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4900" y="1668463"/>
                          <a:ext cx="407988" cy="525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 Box 1030">
            <a:extLst>
              <a:ext uri="{FF2B5EF4-FFF2-40B4-BE49-F238E27FC236}">
                <a16:creationId xmlns:a16="http://schemas.microsoft.com/office/drawing/2014/main" id="{4FE5721F-A655-4250-8937-450ACFDFC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63" y="4219701"/>
            <a:ext cx="78450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小球在最低点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处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θ 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 </a:t>
            </a:r>
            <a:r>
              <a:rPr lang="en-US" altLang="zh-CN" sz="2800" i="1" dirty="0" err="1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800" baseline="-25000" dirty="0" err="1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800" baseline="-250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800" baseline="-250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在任一点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θ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处，设速度为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，对上式两边求定积分</a:t>
            </a:r>
          </a:p>
        </p:txBody>
      </p:sp>
      <p:graphicFrame>
        <p:nvGraphicFramePr>
          <p:cNvPr id="28" name="Object 1027">
            <a:extLst>
              <a:ext uri="{FF2B5EF4-FFF2-40B4-BE49-F238E27FC236}">
                <a16:creationId xmlns:a16="http://schemas.microsoft.com/office/drawing/2014/main" id="{AB291F0A-BC09-433C-9E9F-384DF89E9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375045"/>
              </p:ext>
            </p:extLst>
          </p:nvPr>
        </p:nvGraphicFramePr>
        <p:xfrm>
          <a:off x="1000161" y="5268799"/>
          <a:ext cx="3523673" cy="78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7" name="Equation" r:id="rId23" imgW="1587240" imgH="355320" progId="Equation.DSMT4">
                  <p:embed/>
                </p:oleObj>
              </mc:Choice>
              <mc:Fallback>
                <p:oleObj name="Equation" r:id="rId23" imgW="1587240" imgH="355320" progId="Equation.DSMT4">
                  <p:embed/>
                  <p:pic>
                    <p:nvPicPr>
                      <p:cNvPr id="109571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61" y="5268799"/>
                        <a:ext cx="3523673" cy="788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028">
            <a:extLst>
              <a:ext uri="{FF2B5EF4-FFF2-40B4-BE49-F238E27FC236}">
                <a16:creationId xmlns:a16="http://schemas.microsoft.com/office/drawing/2014/main" id="{7150A841-694D-4D51-90E5-1AFB00B90B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689524"/>
              </p:ext>
            </p:extLst>
          </p:nvPr>
        </p:nvGraphicFramePr>
        <p:xfrm>
          <a:off x="5060309" y="5367678"/>
          <a:ext cx="3157639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8" name="Equation" r:id="rId25" imgW="1422360" imgH="241200" progId="Equation.DSMT4">
                  <p:embed/>
                </p:oleObj>
              </mc:Choice>
              <mc:Fallback>
                <p:oleObj name="Equation" r:id="rId25" imgW="1422360" imgH="241200" progId="Equation.DSMT4">
                  <p:embed/>
                  <p:pic>
                    <p:nvPicPr>
                      <p:cNvPr id="109572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309" y="5367678"/>
                        <a:ext cx="3157639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175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8" grpId="0" autoUpdateAnimBg="0"/>
      <p:bldP spid="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2139351"/>
            <a:ext cx="9144000" cy="1802921"/>
          </a:xfrm>
          <a:prstGeom prst="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第二章 质点力学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491-5CC9-4FFB-A60A-D28FD5C115B1}" type="datetime1">
              <a:rPr lang="zh-CN" altLang="en-US" smtClean="0"/>
              <a:t>2020/3/4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90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A3D88D5-BEAF-4AF9-9479-31E372A1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7DE423B-DA38-47DD-B382-B31CE1D70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20</a:t>
            </a:fld>
            <a:endParaRPr lang="zh-CN" altLang="en-US"/>
          </a:p>
        </p:txBody>
      </p:sp>
      <p:graphicFrame>
        <p:nvGraphicFramePr>
          <p:cNvPr id="4" name="Object 1029">
            <a:extLst>
              <a:ext uri="{FF2B5EF4-FFF2-40B4-BE49-F238E27FC236}">
                <a16:creationId xmlns:a16="http://schemas.microsoft.com/office/drawing/2014/main" id="{98528C3E-3862-4FBC-AC92-7E7376022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163950"/>
              </p:ext>
            </p:extLst>
          </p:nvPr>
        </p:nvGraphicFramePr>
        <p:xfrm>
          <a:off x="2508674" y="246614"/>
          <a:ext cx="3636360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4" name="Equation" r:id="rId3" imgW="1638000" imgH="241200" progId="Equation.DSMT4">
                  <p:embed/>
                </p:oleObj>
              </mc:Choice>
              <mc:Fallback>
                <p:oleObj name="Equation" r:id="rId3" imgW="1638000" imgH="241200" progId="Equation.DSMT4">
                  <p:embed/>
                  <p:pic>
                    <p:nvPicPr>
                      <p:cNvPr id="30" name="Object 1029">
                        <a:extLst>
                          <a:ext uri="{FF2B5EF4-FFF2-40B4-BE49-F238E27FC236}">
                            <a16:creationId xmlns:a16="http://schemas.microsoft.com/office/drawing/2014/main" id="{B646F004-CF21-4DE2-9AED-ECCB49DFBC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674" y="246614"/>
                        <a:ext cx="3636360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9218D30E-4226-4561-BB6E-70ADDB363930}"/>
              </a:ext>
            </a:extLst>
          </p:cNvPr>
          <p:cNvSpPr txBox="1"/>
          <p:nvPr/>
        </p:nvSpPr>
        <p:spPr>
          <a:xfrm>
            <a:off x="1068572" y="252594"/>
            <a:ext cx="1500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点：</a:t>
            </a:r>
          </a:p>
        </p:txBody>
      </p:sp>
      <p:graphicFrame>
        <p:nvGraphicFramePr>
          <p:cNvPr id="6" name="Object 1030">
            <a:extLst>
              <a:ext uri="{FF2B5EF4-FFF2-40B4-BE49-F238E27FC236}">
                <a16:creationId xmlns:a16="http://schemas.microsoft.com/office/drawing/2014/main" id="{F8863FDC-0FDC-4DEC-9239-9BECE31C4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716227"/>
              </p:ext>
            </p:extLst>
          </p:nvPr>
        </p:nvGraphicFramePr>
        <p:xfrm>
          <a:off x="2576586" y="887413"/>
          <a:ext cx="13541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5" name="Equation" r:id="rId5" imgW="609480" imgH="241200" progId="Equation.DSMT4">
                  <p:embed/>
                </p:oleObj>
              </mc:Choice>
              <mc:Fallback>
                <p:oleObj name="Equation" r:id="rId5" imgW="609480" imgH="241200" progId="Equation.DSMT4">
                  <p:embed/>
                  <p:pic>
                    <p:nvPicPr>
                      <p:cNvPr id="109574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86" y="887413"/>
                        <a:ext cx="135413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31">
            <a:extLst>
              <a:ext uri="{FF2B5EF4-FFF2-40B4-BE49-F238E27FC236}">
                <a16:creationId xmlns:a16="http://schemas.microsoft.com/office/drawing/2014/main" id="{5C15F84D-DB43-4AA0-86A3-9545A2D014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795675"/>
              </p:ext>
            </p:extLst>
          </p:nvPr>
        </p:nvGraphicFramePr>
        <p:xfrm>
          <a:off x="4145556" y="887175"/>
          <a:ext cx="1493705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6" name="Equation" r:id="rId7" imgW="672840" imgH="241200" progId="Equation.DSMT4">
                  <p:embed/>
                </p:oleObj>
              </mc:Choice>
              <mc:Fallback>
                <p:oleObj name="Equation" r:id="rId7" imgW="672840" imgH="241200" progId="Equation.DSMT4">
                  <p:embed/>
                  <p:pic>
                    <p:nvPicPr>
                      <p:cNvPr id="109575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556" y="887175"/>
                        <a:ext cx="1493705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C281C7BD-0F2C-482A-A28C-DB623349D59B}"/>
              </a:ext>
            </a:extLst>
          </p:cNvPr>
          <p:cNvSpPr txBox="1"/>
          <p:nvPr/>
        </p:nvSpPr>
        <p:spPr>
          <a:xfrm>
            <a:off x="713711" y="1604634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(2)</a:t>
            </a:r>
            <a:endParaRPr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1024">
            <a:extLst>
              <a:ext uri="{FF2B5EF4-FFF2-40B4-BE49-F238E27FC236}">
                <a16:creationId xmlns:a16="http://schemas.microsoft.com/office/drawing/2014/main" id="{7633F8C1-05F7-43F1-91AB-A707EA8DC7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90843"/>
              </p:ext>
            </p:extLst>
          </p:nvPr>
        </p:nvGraphicFramePr>
        <p:xfrm>
          <a:off x="1381763" y="1422400"/>
          <a:ext cx="3743784" cy="92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7" name="Equation" r:id="rId9" imgW="1701720" imgH="419040" progId="Equation.DSMT4">
                  <p:embed/>
                </p:oleObj>
              </mc:Choice>
              <mc:Fallback>
                <p:oleObj name="Equation" r:id="rId9" imgW="1701720" imgH="419040" progId="Equation.DSMT4">
                  <p:embed/>
                  <p:pic>
                    <p:nvPicPr>
                      <p:cNvPr id="17" name="Object 1024">
                        <a:extLst>
                          <a:ext uri="{FF2B5EF4-FFF2-40B4-BE49-F238E27FC236}">
                            <a16:creationId xmlns:a16="http://schemas.microsoft.com/office/drawing/2014/main" id="{5CAD87D8-7A2D-4AC0-AA32-5C665A292D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763" y="1422400"/>
                        <a:ext cx="3743784" cy="92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28">
            <a:extLst>
              <a:ext uri="{FF2B5EF4-FFF2-40B4-BE49-F238E27FC236}">
                <a16:creationId xmlns:a16="http://schemas.microsoft.com/office/drawing/2014/main" id="{FD720C70-ADC8-4A4D-809A-0CBDAE36DB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301356"/>
              </p:ext>
            </p:extLst>
          </p:nvPr>
        </p:nvGraphicFramePr>
        <p:xfrm>
          <a:off x="5602139" y="1699324"/>
          <a:ext cx="3157639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8" name="Equation" r:id="rId11" imgW="1422360" imgH="241200" progId="Equation.DSMT4">
                  <p:embed/>
                </p:oleObj>
              </mc:Choice>
              <mc:Fallback>
                <p:oleObj name="Equation" r:id="rId11" imgW="1422360" imgH="241200" progId="Equation.DSMT4">
                  <p:embed/>
                  <p:pic>
                    <p:nvPicPr>
                      <p:cNvPr id="29" name="Object 1028">
                        <a:extLst>
                          <a:ext uri="{FF2B5EF4-FFF2-40B4-BE49-F238E27FC236}">
                            <a16:creationId xmlns:a16="http://schemas.microsoft.com/office/drawing/2014/main" id="{7150A841-694D-4D51-90E5-1AFB00B90B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139" y="1699324"/>
                        <a:ext cx="3157639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26">
            <a:extLst>
              <a:ext uri="{FF2B5EF4-FFF2-40B4-BE49-F238E27FC236}">
                <a16:creationId xmlns:a16="http://schemas.microsoft.com/office/drawing/2014/main" id="{8B9A19FA-5EC4-4CA8-8CE7-234817235F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638991"/>
              </p:ext>
            </p:extLst>
          </p:nvPr>
        </p:nvGraphicFramePr>
        <p:xfrm>
          <a:off x="1318364" y="2204818"/>
          <a:ext cx="4200595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9" name="Equation" r:id="rId13" imgW="1892160" imgH="419040" progId="Equation.DSMT4">
                  <p:embed/>
                </p:oleObj>
              </mc:Choice>
              <mc:Fallback>
                <p:oleObj name="Equation" r:id="rId13" imgW="1892160" imgH="419040" progId="Equation.DSMT4">
                  <p:embed/>
                  <p:pic>
                    <p:nvPicPr>
                      <p:cNvPr id="110594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364" y="2204818"/>
                        <a:ext cx="4200595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5">
            <a:extLst>
              <a:ext uri="{FF2B5EF4-FFF2-40B4-BE49-F238E27FC236}">
                <a16:creationId xmlns:a16="http://schemas.microsoft.com/office/drawing/2014/main" id="{49DCC61A-42FF-44CE-A345-2BF599A43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11" y="3130131"/>
            <a:ext cx="739817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绳中张力的大小是位置的函数。</a:t>
            </a:r>
            <a:endParaRPr lang="en-US" altLang="zh-CN" sz="2800" dirty="0">
              <a:solidFill>
                <a:schemeClr val="tx1"/>
              </a:solidFill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小球位于最低点处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θ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0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，绳中张力达到最大值</a:t>
            </a:r>
          </a:p>
        </p:txBody>
      </p:sp>
      <p:graphicFrame>
        <p:nvGraphicFramePr>
          <p:cNvPr id="13" name="Object 1027">
            <a:extLst>
              <a:ext uri="{FF2B5EF4-FFF2-40B4-BE49-F238E27FC236}">
                <a16:creationId xmlns:a16="http://schemas.microsoft.com/office/drawing/2014/main" id="{FD4E3608-52EE-4598-8471-9AD97D3E6F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496287"/>
              </p:ext>
            </p:extLst>
          </p:nvPr>
        </p:nvGraphicFramePr>
        <p:xfrm>
          <a:off x="2508674" y="4000208"/>
          <a:ext cx="2452745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0" name="Equation" r:id="rId15" imgW="1104840" imgH="419040" progId="Equation.DSMT4">
                  <p:embed/>
                </p:oleObj>
              </mc:Choice>
              <mc:Fallback>
                <p:oleObj name="Equation" r:id="rId15" imgW="1104840" imgH="419040" progId="Equation.DSMT4">
                  <p:embed/>
                  <p:pic>
                    <p:nvPicPr>
                      <p:cNvPr id="110595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674" y="4000208"/>
                        <a:ext cx="2452745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28">
            <a:extLst>
              <a:ext uri="{FF2B5EF4-FFF2-40B4-BE49-F238E27FC236}">
                <a16:creationId xmlns:a16="http://schemas.microsoft.com/office/drawing/2014/main" id="{19C4EFD6-CE80-451F-BD31-AF49CB874B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230979"/>
              </p:ext>
            </p:extLst>
          </p:nvPr>
        </p:nvGraphicFramePr>
        <p:xfrm>
          <a:off x="2375339" y="5326595"/>
          <a:ext cx="2762834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1" name="Equation" r:id="rId17" imgW="1244520" imgH="419040" progId="Equation.DSMT4">
                  <p:embed/>
                </p:oleObj>
              </mc:Choice>
              <mc:Fallback>
                <p:oleObj name="Equation" r:id="rId17" imgW="1244520" imgH="419040" progId="Equation.DSMT4">
                  <p:embed/>
                  <p:pic>
                    <p:nvPicPr>
                      <p:cNvPr id="110596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339" y="5326595"/>
                        <a:ext cx="2762834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8">
            <a:extLst>
              <a:ext uri="{FF2B5EF4-FFF2-40B4-BE49-F238E27FC236}">
                <a16:creationId xmlns:a16="http://schemas.microsoft.com/office/drawing/2014/main" id="{ADB0CD78-6045-411E-A77A-EA8FEE4B0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11" y="4862371"/>
            <a:ext cx="7503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小球位于最高点处 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θ 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sz="2800" i="1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π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，绳中张力出现极小值</a:t>
            </a:r>
          </a:p>
        </p:txBody>
      </p:sp>
    </p:spTree>
    <p:extLst>
      <p:ext uri="{BB962C8B-B14F-4D97-AF65-F5344CB8AC3E}">
        <p14:creationId xmlns:p14="http://schemas.microsoft.com/office/powerpoint/2010/main" val="398395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 autoUpdateAnimBg="0"/>
      <p:bldP spid="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§2.6  </a:t>
            </a:r>
            <a:r>
              <a:rPr kumimoji="1"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非惯性参考系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Text Box 22">
            <a:extLst>
              <a:ext uri="{FF2B5EF4-FFF2-40B4-BE49-F238E27FC236}">
                <a16:creationId xmlns:a16="http://schemas.microsoft.com/office/drawing/2014/main" id="{C9A7E42C-22F6-4F5E-AAFE-437ABBA6C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936" y="1650800"/>
            <a:ext cx="35809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非惯性参考系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2D6FE0D-F845-4508-B6AF-BE3CF028D633}"/>
              </a:ext>
            </a:extLst>
          </p:cNvPr>
          <p:cNvSpPr/>
          <p:nvPr/>
        </p:nvSpPr>
        <p:spPr>
          <a:xfrm>
            <a:off x="400936" y="2327984"/>
            <a:ext cx="8581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25000"/>
              </a:spcBef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charset="0"/>
              </a:rPr>
              <a:t>相对惯性系作变速运动或转动的参考系是非惯性系。</a:t>
            </a:r>
            <a:endParaRPr lang="en-US" altLang="zh-CN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charset="0"/>
            </a:endParaRPr>
          </a:p>
        </p:txBody>
      </p:sp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7F777AC9-55EE-4E33-9A9C-AD2165D9F2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773954"/>
              </p:ext>
            </p:extLst>
          </p:nvPr>
        </p:nvGraphicFramePr>
        <p:xfrm>
          <a:off x="1845358" y="4146811"/>
          <a:ext cx="1945253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2" name="Equation" r:id="rId3" imgW="876240" imgH="228600" progId="Equation.DSMT4">
                  <p:embed/>
                </p:oleObj>
              </mc:Choice>
              <mc:Fallback>
                <p:oleObj name="Equation" r:id="rId3" imgW="876240" imgH="22860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70E4CFEC-2FE8-4F69-9BC2-7852A67E60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5358" y="4146811"/>
                        <a:ext cx="1945253" cy="507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B89EB70E-D994-4ADF-840C-847C200CA0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310141"/>
              </p:ext>
            </p:extLst>
          </p:nvPr>
        </p:nvGraphicFramePr>
        <p:xfrm>
          <a:off x="4683576" y="3963794"/>
          <a:ext cx="1437761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3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499EA704-8F30-4B78-AABA-904B831154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3576" y="3963794"/>
                        <a:ext cx="1437761" cy="873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>
            <a:extLst>
              <a:ext uri="{FF2B5EF4-FFF2-40B4-BE49-F238E27FC236}">
                <a16:creationId xmlns:a16="http://schemas.microsoft.com/office/drawing/2014/main" id="{F713542F-C65C-461E-B797-5E83AA6543C9}"/>
              </a:ext>
            </a:extLst>
          </p:cNvPr>
          <p:cNvGrpSpPr/>
          <p:nvPr/>
        </p:nvGrpSpPr>
        <p:grpSpPr>
          <a:xfrm>
            <a:off x="1309521" y="3288618"/>
            <a:ext cx="2753058" cy="533142"/>
            <a:chOff x="400936" y="3233413"/>
            <a:chExt cx="2753058" cy="533142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4A836859-C8DF-46C7-A59D-AB52B8CA3611}"/>
                </a:ext>
              </a:extLst>
            </p:cNvPr>
            <p:cNvSpPr/>
            <p:nvPr/>
          </p:nvSpPr>
          <p:spPr>
            <a:xfrm>
              <a:off x="400936" y="3233413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实验室参考系</a:t>
              </a:r>
              <a:endParaRPr lang="zh-CN" altLang="en-US" sz="2800" dirty="0"/>
            </a:p>
          </p:txBody>
        </p:sp>
        <p:graphicFrame>
          <p:nvGraphicFramePr>
            <p:cNvPr id="13" name="对象 12">
              <a:extLst>
                <a:ext uri="{FF2B5EF4-FFF2-40B4-BE49-F238E27FC236}">
                  <a16:creationId xmlns:a16="http://schemas.microsoft.com/office/drawing/2014/main" id="{677367A5-3C92-4B67-BF3D-B53ACE82D60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4537567"/>
                </p:ext>
              </p:extLst>
            </p:nvPr>
          </p:nvGraphicFramePr>
          <p:xfrm>
            <a:off x="2787281" y="3258555"/>
            <a:ext cx="366713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34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10" name="对象 9">
                          <a:extLst>
                            <a:ext uri="{FF2B5EF4-FFF2-40B4-BE49-F238E27FC236}">
                              <a16:creationId xmlns:a16="http://schemas.microsoft.com/office/drawing/2014/main" id="{7F777AC9-55EE-4E33-9A9C-AD2165D9F25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787281" y="3258555"/>
                          <a:ext cx="366713" cy="508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B1E4747-87FF-45F1-BEAB-3A27A94872F1}"/>
              </a:ext>
            </a:extLst>
          </p:cNvPr>
          <p:cNvGrpSpPr/>
          <p:nvPr/>
        </p:nvGrpSpPr>
        <p:grpSpPr>
          <a:xfrm>
            <a:off x="4497676" y="3292043"/>
            <a:ext cx="2462754" cy="531966"/>
            <a:chOff x="4274891" y="3223491"/>
            <a:chExt cx="2462754" cy="531966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CF1599D-9567-4146-B39D-6FB5745B2BFD}"/>
                </a:ext>
              </a:extLst>
            </p:cNvPr>
            <p:cNvSpPr/>
            <p:nvPr/>
          </p:nvSpPr>
          <p:spPr>
            <a:xfrm>
              <a:off x="4274891" y="3223491"/>
              <a:ext cx="198002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运动参考系</a:t>
              </a:r>
              <a:endParaRPr lang="zh-CN" altLang="en-US" sz="2800" dirty="0"/>
            </a:p>
          </p:txBody>
        </p:sp>
        <p:graphicFrame>
          <p:nvGraphicFramePr>
            <p:cNvPr id="15" name="对象 14">
              <a:extLst>
                <a:ext uri="{FF2B5EF4-FFF2-40B4-BE49-F238E27FC236}">
                  <a16:creationId xmlns:a16="http://schemas.microsoft.com/office/drawing/2014/main" id="{FA194470-AD5D-41D3-8D6B-088BF2C6678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2688577"/>
                </p:ext>
              </p:extLst>
            </p:nvPr>
          </p:nvGraphicFramePr>
          <p:xfrm>
            <a:off x="6315370" y="3247457"/>
            <a:ext cx="422275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35" name="Equation" r:id="rId9" imgW="190440" imgH="228600" progId="Equation.DSMT4">
                    <p:embed/>
                  </p:oleObj>
                </mc:Choice>
                <mc:Fallback>
                  <p:oleObj name="Equation" r:id="rId9" imgW="190440" imgH="228600" progId="Equation.DSMT4">
                    <p:embed/>
                    <p:pic>
                      <p:nvPicPr>
                        <p:cNvPr id="10" name="对象 9">
                          <a:extLst>
                            <a:ext uri="{FF2B5EF4-FFF2-40B4-BE49-F238E27FC236}">
                              <a16:creationId xmlns:a16="http://schemas.microsoft.com/office/drawing/2014/main" id="{7F777AC9-55EE-4E33-9A9C-AD2165D9F25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315370" y="3247457"/>
                          <a:ext cx="422275" cy="508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7116F21C-4FAB-478F-8285-4FFDE90661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395587"/>
              </p:ext>
            </p:extLst>
          </p:nvPr>
        </p:nvGraphicFramePr>
        <p:xfrm>
          <a:off x="2911475" y="5092700"/>
          <a:ext cx="22256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6" name="Equation" r:id="rId11" imgW="1002960" imgH="241200" progId="Equation.DSMT4">
                  <p:embed/>
                </p:oleObj>
              </mc:Choice>
              <mc:Fallback>
                <p:oleObj name="Equation" r:id="rId11" imgW="1002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11475" y="5092700"/>
                        <a:ext cx="2225675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01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9F8117-BE69-4E2D-85BE-E10C685B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BA4B71D-9781-4C6B-887B-11476186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22</a:t>
            </a:fld>
            <a:endParaRPr lang="zh-CN" altLang="en-US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DDB05DE2-6772-4806-9D0F-5CE2101D160F}"/>
              </a:ext>
            </a:extLst>
          </p:cNvPr>
          <p:cNvGrpSpPr/>
          <p:nvPr/>
        </p:nvGrpSpPr>
        <p:grpSpPr>
          <a:xfrm>
            <a:off x="803210" y="516250"/>
            <a:ext cx="3285461" cy="2114749"/>
            <a:chOff x="1073888" y="1132367"/>
            <a:chExt cx="3285461" cy="2114749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1423225D-1D1F-46AA-8BE4-EB7DCA72F9CC}"/>
                </a:ext>
              </a:extLst>
            </p:cNvPr>
            <p:cNvSpPr/>
            <p:nvPr/>
          </p:nvSpPr>
          <p:spPr>
            <a:xfrm>
              <a:off x="1073888" y="1132367"/>
              <a:ext cx="3285461" cy="1844749"/>
            </a:xfrm>
            <a:prstGeom prst="round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B7F4020C-17AF-48D5-8C91-50BD4190310E}"/>
                </a:ext>
              </a:extLst>
            </p:cNvPr>
            <p:cNvSpPr/>
            <p:nvPr/>
          </p:nvSpPr>
          <p:spPr>
            <a:xfrm>
              <a:off x="1499191" y="2707116"/>
              <a:ext cx="540000" cy="5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79C5568A-D1EC-4E0C-8B8D-4718A471157E}"/>
                </a:ext>
              </a:extLst>
            </p:cNvPr>
            <p:cNvSpPr/>
            <p:nvPr/>
          </p:nvSpPr>
          <p:spPr>
            <a:xfrm>
              <a:off x="3400646" y="2707116"/>
              <a:ext cx="540000" cy="540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D2E3DE6A-F852-4EA1-8257-66C0A53446F0}"/>
                </a:ext>
              </a:extLst>
            </p:cNvPr>
            <p:cNvCxnSpPr/>
            <p:nvPr/>
          </p:nvCxnSpPr>
          <p:spPr>
            <a:xfrm>
              <a:off x="3327991" y="1132367"/>
              <a:ext cx="0" cy="4572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48D16A19-E239-4EFA-9740-A6EC68A2614D}"/>
                </a:ext>
              </a:extLst>
            </p:cNvPr>
            <p:cNvSpPr/>
            <p:nvPr/>
          </p:nvSpPr>
          <p:spPr>
            <a:xfrm>
              <a:off x="3255335" y="1589567"/>
              <a:ext cx="145311" cy="144000"/>
            </a:xfrm>
            <a:prstGeom prst="ellipse">
              <a:avLst/>
            </a:prstGeom>
            <a:solidFill>
              <a:srgbClr val="CC00FF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792D0895-D110-40A3-8AE7-ADED0AC513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3888" y="2500313"/>
              <a:ext cx="3285461" cy="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3717E7FF-6611-4DF5-AF52-1A48467673D0}"/>
                </a:ext>
              </a:extLst>
            </p:cNvPr>
            <p:cNvSpPr/>
            <p:nvPr/>
          </p:nvSpPr>
          <p:spPr>
            <a:xfrm>
              <a:off x="3488697" y="2356313"/>
              <a:ext cx="145311" cy="144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7" name="对象 16">
              <a:extLst>
                <a:ext uri="{FF2B5EF4-FFF2-40B4-BE49-F238E27FC236}">
                  <a16:creationId xmlns:a16="http://schemas.microsoft.com/office/drawing/2014/main" id="{D30866EB-F2A5-4C3F-B42D-256A577F672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9312200"/>
                </p:ext>
              </p:extLst>
            </p:nvPr>
          </p:nvGraphicFramePr>
          <p:xfrm>
            <a:off x="1472388" y="1354940"/>
            <a:ext cx="121285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36" name="Equation" r:id="rId3" imgW="545760" imgH="228600" progId="Equation.DSMT4">
                    <p:embed/>
                  </p:oleObj>
                </mc:Choice>
                <mc:Fallback>
                  <p:oleObj name="Equation" r:id="rId3" imgW="545760" imgH="228600" progId="Equation.DSMT4">
                    <p:embed/>
                    <p:pic>
                      <p:nvPicPr>
                        <p:cNvPr id="11" name="对象 10">
                          <a:extLst>
                            <a:ext uri="{FF2B5EF4-FFF2-40B4-BE49-F238E27FC236}">
                              <a16:creationId xmlns:a16="http://schemas.microsoft.com/office/drawing/2014/main" id="{B89EB70E-D994-4ADF-840C-847C200CA0F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72388" y="1354940"/>
                          <a:ext cx="1212850" cy="508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 Box 5">
            <a:extLst>
              <a:ext uri="{FF2B5EF4-FFF2-40B4-BE49-F238E27FC236}">
                <a16:creationId xmlns:a16="http://schemas.microsoft.com/office/drawing/2014/main" id="{E7E6834B-C454-4534-A533-4CE3274E9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" y="2927727"/>
            <a:ext cx="38016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华文楷体"/>
              </a:rPr>
              <a:t>对车上的观察者，车的</a:t>
            </a:r>
            <a:r>
              <a:rPr kumimoji="0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800" b="1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 </a:t>
            </a:r>
            <a:r>
              <a:rPr kumimoji="0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华文楷体"/>
              </a:rPr>
              <a:t>时，单摆和小球的状态符合牛顿定律。</a:t>
            </a: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AF058E4C-F6D6-492A-8472-7D12DADD3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813" y="2915639"/>
            <a:ext cx="33051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而当车的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 </a:t>
            </a:r>
            <a:r>
              <a:rPr kumimoji="0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≠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时，单摆和小球的状态不符合牛顿定律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！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573BF49E-987A-4C4E-A947-566AED6F4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279" y="4527615"/>
            <a:ext cx="6110161" cy="58477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charset="0"/>
                <a:ea typeface="华文楷体" charset="0"/>
                <a:cs typeface="华文楷体" charset="0"/>
              </a:rPr>
              <a:t>在非惯性系中，牛顿定律不成立！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52A9CF0-AE06-4E8A-AB1A-9773203392E9}"/>
              </a:ext>
            </a:extLst>
          </p:cNvPr>
          <p:cNvSpPr txBox="1"/>
          <p:nvPr/>
        </p:nvSpPr>
        <p:spPr>
          <a:xfrm>
            <a:off x="693704" y="5327283"/>
            <a:ext cx="7675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注意：在惯性参考系（比如地面）来看，两种情况都符合牛顿定律。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6D4678B9-BD1E-4CFE-84CC-8EBC88A16653}"/>
              </a:ext>
            </a:extLst>
          </p:cNvPr>
          <p:cNvGrpSpPr/>
          <p:nvPr/>
        </p:nvGrpSpPr>
        <p:grpSpPr>
          <a:xfrm>
            <a:off x="4974051" y="516250"/>
            <a:ext cx="3285461" cy="2114749"/>
            <a:chOff x="4974051" y="516250"/>
            <a:chExt cx="3285461" cy="2114749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846E645B-6FC7-4C44-8990-9C9EB34C5B19}"/>
                </a:ext>
              </a:extLst>
            </p:cNvPr>
            <p:cNvGrpSpPr/>
            <p:nvPr/>
          </p:nvGrpSpPr>
          <p:grpSpPr>
            <a:xfrm>
              <a:off x="4974051" y="516250"/>
              <a:ext cx="3285461" cy="2114749"/>
              <a:chOff x="1073888" y="1132367"/>
              <a:chExt cx="3285461" cy="2114749"/>
            </a:xfrm>
          </p:grpSpPr>
          <p:sp>
            <p:nvSpPr>
              <p:cNvPr id="20" name="矩形: 圆角 19">
                <a:extLst>
                  <a:ext uri="{FF2B5EF4-FFF2-40B4-BE49-F238E27FC236}">
                    <a16:creationId xmlns:a16="http://schemas.microsoft.com/office/drawing/2014/main" id="{6799AA96-5E36-4873-99CA-B1823CCBEFA6}"/>
                  </a:ext>
                </a:extLst>
              </p:cNvPr>
              <p:cNvSpPr/>
              <p:nvPr/>
            </p:nvSpPr>
            <p:spPr>
              <a:xfrm>
                <a:off x="1073888" y="1132367"/>
                <a:ext cx="3285461" cy="1844749"/>
              </a:xfrm>
              <a:prstGeom prst="roundRect">
                <a:avLst/>
              </a:prstGeom>
              <a:noFill/>
              <a:ln w="381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979ACBEE-9D3E-468C-9760-9BF71E041E6D}"/>
                  </a:ext>
                </a:extLst>
              </p:cNvPr>
              <p:cNvSpPr/>
              <p:nvPr/>
            </p:nvSpPr>
            <p:spPr>
              <a:xfrm>
                <a:off x="1499191" y="2707116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FF8CCC41-FE6F-4368-87DF-4B01A3833AEE}"/>
                  </a:ext>
                </a:extLst>
              </p:cNvPr>
              <p:cNvSpPr/>
              <p:nvPr/>
            </p:nvSpPr>
            <p:spPr>
              <a:xfrm>
                <a:off x="3400646" y="2707116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id="{B52D6E23-7EA2-4597-904A-93C19AF85D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97043" y="1132367"/>
                <a:ext cx="230948" cy="441101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4C5FECFC-A7DE-44A1-89F0-BF2FF9FD8A7C}"/>
                  </a:ext>
                </a:extLst>
              </p:cNvPr>
              <p:cNvSpPr/>
              <p:nvPr/>
            </p:nvSpPr>
            <p:spPr>
              <a:xfrm>
                <a:off x="3024387" y="1564468"/>
                <a:ext cx="145311" cy="144000"/>
              </a:xfrm>
              <a:prstGeom prst="ellipse">
                <a:avLst/>
              </a:prstGeom>
              <a:solidFill>
                <a:srgbClr val="CC00FF"/>
              </a:solidFill>
              <a:ln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F233EE35-5476-4904-9718-1F6824BD684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3888" y="2500313"/>
                <a:ext cx="3285461" cy="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7E6FDB5C-0A33-4177-87AC-A4E8AC2221D6}"/>
                  </a:ext>
                </a:extLst>
              </p:cNvPr>
              <p:cNvSpPr/>
              <p:nvPr/>
            </p:nvSpPr>
            <p:spPr>
              <a:xfrm>
                <a:off x="1966535" y="2355398"/>
                <a:ext cx="145311" cy="14400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aphicFrame>
            <p:nvGraphicFramePr>
              <p:cNvPr id="27" name="对象 26">
                <a:extLst>
                  <a:ext uri="{FF2B5EF4-FFF2-40B4-BE49-F238E27FC236}">
                    <a16:creationId xmlns:a16="http://schemas.microsoft.com/office/drawing/2014/main" id="{F021592D-7061-4B11-A8DE-E23B95C5B04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53697582"/>
                  </p:ext>
                </p:extLst>
              </p:nvPr>
            </p:nvGraphicFramePr>
            <p:xfrm>
              <a:off x="1472388" y="1354940"/>
              <a:ext cx="1212850" cy="508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37" name="Equation" r:id="rId5" imgW="545760" imgH="228600" progId="Equation.DSMT4">
                      <p:embed/>
                    </p:oleObj>
                  </mc:Choice>
                  <mc:Fallback>
                    <p:oleObj name="Equation" r:id="rId5" imgW="545760" imgH="228600" progId="Equation.DSMT4">
                      <p:embed/>
                      <p:pic>
                        <p:nvPicPr>
                          <p:cNvPr id="17" name="对象 16">
                            <a:extLst>
                              <a:ext uri="{FF2B5EF4-FFF2-40B4-BE49-F238E27FC236}">
                                <a16:creationId xmlns:a16="http://schemas.microsoft.com/office/drawing/2014/main" id="{D30866EB-F2A5-4C3F-B42D-256A577F672A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472388" y="1354940"/>
                            <a:ext cx="1212850" cy="508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AF460331-A8D0-4921-B4AA-B2FBE6BDD01D}"/>
                </a:ext>
              </a:extLst>
            </p:cNvPr>
            <p:cNvCxnSpPr/>
            <p:nvPr/>
          </p:nvCxnSpPr>
          <p:spPr>
            <a:xfrm>
              <a:off x="5399354" y="738823"/>
              <a:ext cx="686486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811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30" grpId="0" autoUpdateAnimBg="0"/>
      <p:bldP spid="31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597B4D5-CF98-425A-AF85-C2F55821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4A801FA-19E2-44F6-B0BE-EBD4006F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73F90BDE-2D34-4670-9CEA-610529FB3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823" y="358023"/>
            <a:ext cx="3037809" cy="53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2957513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957513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defTabSz="2957513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defTabSz="2957513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defTabSz="2957513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defTabSz="29575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defTabSz="29575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defTabSz="29575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defTabSz="29575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29575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惯性力</a:t>
            </a:r>
            <a:endParaRPr kumimoji="1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13">
            <a:extLst>
              <a:ext uri="{FF2B5EF4-FFF2-40B4-BE49-F238E27FC236}">
                <a16:creationId xmlns:a16="http://schemas.microsoft.com/office/drawing/2014/main" id="{16F57B32-D86F-4A29-979E-48E4F2B98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53" y="3330360"/>
            <a:ext cx="8596423" cy="293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Calibri" charset="0"/>
              <a:buAutoNum type="arabicParenBoth"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为在非惯性系中使用牛顿定律，引入惯性力的概念。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Calibri" charset="0"/>
              <a:buAutoNum type="arabicParenBoth"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惯性力是由于物体具有惯性而产生的一种效应，这种力是假想出来的，不是真实存在的，故没有施力者，不满足第三定律。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457200" marR="0" lvl="0" indent="-45720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Calibri" charset="0"/>
              <a:buAutoNum type="arabicParenBoth"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非惯性系中引入惯性力后，牛顿定律的形式与惯性系中一致。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4E75137-4920-41F2-BEBA-A06106EC88DE}"/>
              </a:ext>
            </a:extLst>
          </p:cNvPr>
          <p:cNvSpPr txBox="1"/>
          <p:nvPr/>
        </p:nvSpPr>
        <p:spPr>
          <a:xfrm>
            <a:off x="811220" y="186313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非惯性系中：</a:t>
            </a:r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E77C8F66-BA1E-4AC0-868D-39E8549D7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247792"/>
              </p:ext>
            </p:extLst>
          </p:nvPr>
        </p:nvGraphicFramePr>
        <p:xfrm>
          <a:off x="3056529" y="881618"/>
          <a:ext cx="2380500" cy="63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Equation" r:id="rId3" imgW="952200" imgH="253800" progId="Equation.DSMT4">
                  <p:embed/>
                </p:oleObj>
              </mc:Choice>
              <mc:Fallback>
                <p:oleObj name="Equation" r:id="rId3" imgW="952200" imgH="25380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B89EB70E-D994-4ADF-840C-847C200CA0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6529" y="881618"/>
                        <a:ext cx="2380500" cy="63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DE5023E9-D3DE-4995-A824-10EF56B129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666040"/>
              </p:ext>
            </p:extLst>
          </p:nvPr>
        </p:nvGraphicFramePr>
        <p:xfrm>
          <a:off x="3013710" y="1922676"/>
          <a:ext cx="484663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" name="Equation" r:id="rId5" imgW="2184120" imgH="253800" progId="Equation.DSMT4">
                  <p:embed/>
                </p:oleObj>
              </mc:Choice>
              <mc:Fallback>
                <p:oleObj name="Equation" r:id="rId5" imgW="2184120" imgH="25380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E77C8F66-BA1E-4AC0-868D-39E8549D7C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13710" y="1922676"/>
                        <a:ext cx="4846638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37EBACEC-BFED-41BA-8F23-5380BA263E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307012"/>
              </p:ext>
            </p:extLst>
          </p:nvPr>
        </p:nvGraphicFramePr>
        <p:xfrm>
          <a:off x="3683794" y="2654299"/>
          <a:ext cx="177641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7F777AC9-55EE-4E33-9A9C-AD2165D9F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83794" y="2654299"/>
                        <a:ext cx="1776412" cy="506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71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5A95DE1-035C-49C1-AFDB-B2F3268A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97FB1BF-155E-4387-839F-5ADCD8F0D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4" name="Text Box 18">
            <a:extLst>
              <a:ext uri="{FF2B5EF4-FFF2-40B4-BE49-F238E27FC236}">
                <a16:creationId xmlns:a16="http://schemas.microsoft.com/office/drawing/2014/main" id="{1632CAE3-6D0B-4E3B-ABA9-16FA817E7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636" y="377891"/>
            <a:ext cx="701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571500"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、在匀加速平动的非惯性系引入惯性力</a:t>
            </a:r>
          </a:p>
        </p:txBody>
      </p:sp>
      <p:grpSp>
        <p:nvGrpSpPr>
          <p:cNvPr id="5" name="Group 31">
            <a:extLst>
              <a:ext uri="{FF2B5EF4-FFF2-40B4-BE49-F238E27FC236}">
                <a16:creationId xmlns:a16="http://schemas.microsoft.com/office/drawing/2014/main" id="{F7AFC729-15E7-4725-AE67-A5F32FB74B47}"/>
              </a:ext>
            </a:extLst>
          </p:cNvPr>
          <p:cNvGrpSpPr>
            <a:grpSpLocks/>
          </p:cNvGrpSpPr>
          <p:nvPr/>
        </p:nvGrpSpPr>
        <p:grpSpPr bwMode="auto">
          <a:xfrm>
            <a:off x="6974346" y="639501"/>
            <a:ext cx="1366250" cy="2291251"/>
            <a:chOff x="4704" y="240"/>
            <a:chExt cx="711" cy="1323"/>
          </a:xfrm>
        </p:grpSpPr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436FC53F-CF49-4D0A-8D42-2C4544E06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" y="240"/>
              <a:ext cx="213" cy="587"/>
            </a:xfrm>
            <a:custGeom>
              <a:avLst/>
              <a:gdLst>
                <a:gd name="T0" fmla="*/ 0 w 213"/>
                <a:gd name="T1" fmla="*/ 587 h 587"/>
                <a:gd name="T2" fmla="*/ 213 w 213"/>
                <a:gd name="T3" fmla="*/ 0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3" h="587">
                  <a:moveTo>
                    <a:pt x="0" y="587"/>
                  </a:moveTo>
                  <a:lnTo>
                    <a:pt x="213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8" name="Line 23">
              <a:extLst>
                <a:ext uri="{FF2B5EF4-FFF2-40B4-BE49-F238E27FC236}">
                  <a16:creationId xmlns:a16="http://schemas.microsoft.com/office/drawing/2014/main" id="{F805D121-C005-480E-8BF7-A86210889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4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" name="Line 24">
              <a:extLst>
                <a:ext uri="{FF2B5EF4-FFF2-40B4-BE49-F238E27FC236}">
                  <a16:creationId xmlns:a16="http://schemas.microsoft.com/office/drawing/2014/main" id="{0BC51DBA-8714-4D56-AFC1-CE7A1150CD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6" y="864"/>
              <a:ext cx="0" cy="411"/>
            </a:xfrm>
            <a:prstGeom prst="line">
              <a:avLst/>
            </a:prstGeom>
            <a:noFill/>
            <a:ln w="31750">
              <a:solidFill>
                <a:srgbClr val="99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" name="Line 25">
              <a:extLst>
                <a:ext uri="{FF2B5EF4-FFF2-40B4-BE49-F238E27FC236}">
                  <a16:creationId xmlns:a16="http://schemas.microsoft.com/office/drawing/2014/main" id="{BE0E6271-97E5-45F4-A0F8-FD9E8DC854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6" y="452"/>
              <a:ext cx="155" cy="397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aphicFrame>
          <p:nvGraphicFramePr>
            <p:cNvPr id="11" name="Object 27">
              <a:extLst>
                <a:ext uri="{FF2B5EF4-FFF2-40B4-BE49-F238E27FC236}">
                  <a16:creationId xmlns:a16="http://schemas.microsoft.com/office/drawing/2014/main" id="{8463414E-E11A-408A-A884-B6AD723C61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1194005"/>
                </p:ext>
              </p:extLst>
            </p:nvPr>
          </p:nvGraphicFramePr>
          <p:xfrm>
            <a:off x="4971" y="475"/>
            <a:ext cx="198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76" name="Equation" r:id="rId3" imgW="152280" imgH="190440" progId="Equation.DSMT4">
                    <p:embed/>
                  </p:oleObj>
                </mc:Choice>
                <mc:Fallback>
                  <p:oleObj name="Equation" r:id="rId3" imgW="152280" imgH="190440" progId="Equation.DSMT4">
                    <p:embed/>
                    <p:pic>
                      <p:nvPicPr>
                        <p:cNvPr id="1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1" y="475"/>
                          <a:ext cx="198" cy="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28">
              <a:extLst>
                <a:ext uri="{FF2B5EF4-FFF2-40B4-BE49-F238E27FC236}">
                  <a16:creationId xmlns:a16="http://schemas.microsoft.com/office/drawing/2014/main" id="{D2520CAA-6820-40F4-BB4E-A451711FAE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8012341"/>
                </p:ext>
              </p:extLst>
            </p:nvPr>
          </p:nvGraphicFramePr>
          <p:xfrm>
            <a:off x="4804" y="1270"/>
            <a:ext cx="330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77" name="Equation" r:id="rId5" imgW="253800" imgH="203040" progId="Equation.DSMT4">
                    <p:embed/>
                  </p:oleObj>
                </mc:Choice>
                <mc:Fallback>
                  <p:oleObj name="Equation" r:id="rId5" imgW="253800" imgH="203040" progId="Equation.DSMT4">
                    <p:embed/>
                    <p:pic>
                      <p:nvPicPr>
                        <p:cNvPr id="11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4" y="1270"/>
                          <a:ext cx="330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29">
              <a:extLst>
                <a:ext uri="{FF2B5EF4-FFF2-40B4-BE49-F238E27FC236}">
                  <a16:creationId xmlns:a16="http://schemas.microsoft.com/office/drawing/2014/main" id="{7F733D5C-B742-42D6-8F11-EFCA151EB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864"/>
              <a:ext cx="30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aphicFrame>
          <p:nvGraphicFramePr>
            <p:cNvPr id="14" name="Object 30">
              <a:extLst>
                <a:ext uri="{FF2B5EF4-FFF2-40B4-BE49-F238E27FC236}">
                  <a16:creationId xmlns:a16="http://schemas.microsoft.com/office/drawing/2014/main" id="{45B4234C-5C0A-4CC8-9938-3041B9E7F9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9052873"/>
                </p:ext>
              </p:extLst>
            </p:nvPr>
          </p:nvGraphicFramePr>
          <p:xfrm>
            <a:off x="4853" y="839"/>
            <a:ext cx="562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78" name="Equation" r:id="rId7" imgW="431640" imgH="228600" progId="Equation.DSMT4">
                    <p:embed/>
                  </p:oleObj>
                </mc:Choice>
                <mc:Fallback>
                  <p:oleObj name="Equation" r:id="rId7" imgW="431640" imgH="228600" progId="Equation.DSMT4">
                    <p:embed/>
                    <p:pic>
                      <p:nvPicPr>
                        <p:cNvPr id="13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3" y="839"/>
                          <a:ext cx="562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Oval 22">
              <a:extLst>
                <a:ext uri="{FF2B5EF4-FFF2-40B4-BE49-F238E27FC236}">
                  <a16:creationId xmlns:a16="http://schemas.microsoft.com/office/drawing/2014/main" id="{BEF6B386-CC4C-4E77-82DB-5685A0986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8" y="816"/>
              <a:ext cx="93" cy="95"/>
            </a:xfrm>
            <a:prstGeom prst="ellipse">
              <a:avLst/>
            </a:prstGeom>
            <a:solidFill>
              <a:srgbClr val="FF00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5" name="Text Box 34">
            <a:extLst>
              <a:ext uri="{FF2B5EF4-FFF2-40B4-BE49-F238E27FC236}">
                <a16:creationId xmlns:a16="http://schemas.microsoft.com/office/drawing/2014/main" id="{979AF82C-E7A7-488B-A2DD-169F2C1BC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34" y="1321011"/>
            <a:ext cx="1890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惯性系中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</a:p>
        </p:txBody>
      </p:sp>
      <p:sp>
        <p:nvSpPr>
          <p:cNvPr id="16" name="Text Box 35">
            <a:extLst>
              <a:ext uri="{FF2B5EF4-FFF2-40B4-BE49-F238E27FC236}">
                <a16:creationId xmlns:a16="http://schemas.microsoft.com/office/drawing/2014/main" id="{A4D75B45-8E61-46D3-A32C-50EAE8E7E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34" y="2139999"/>
            <a:ext cx="5713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非惯性系中小球静止。引入惯性力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</a:p>
        </p:txBody>
      </p:sp>
      <p:graphicFrame>
        <p:nvGraphicFramePr>
          <p:cNvPr id="17" name="Object 26">
            <a:extLst>
              <a:ext uri="{FF2B5EF4-FFF2-40B4-BE49-F238E27FC236}">
                <a16:creationId xmlns:a16="http://schemas.microsoft.com/office/drawing/2014/main" id="{267C217F-E580-4D38-BDDE-869C2DD4C1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017203"/>
              </p:ext>
            </p:extLst>
          </p:nvPr>
        </p:nvGraphicFramePr>
        <p:xfrm>
          <a:off x="2665937" y="1347163"/>
          <a:ext cx="2283314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79" name="Equation" r:id="rId9" imgW="1028520" imgH="241200" progId="Equation.DSMT4">
                  <p:embed/>
                </p:oleObj>
              </mc:Choice>
              <mc:Fallback>
                <p:oleObj name="Equation" r:id="rId9" imgW="1028520" imgH="241200" progId="Equation.DSMT4">
                  <p:embed/>
                  <p:pic>
                    <p:nvPicPr>
                      <p:cNvPr id="1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937" y="1347163"/>
                        <a:ext cx="2283314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0">
            <a:extLst>
              <a:ext uri="{FF2B5EF4-FFF2-40B4-BE49-F238E27FC236}">
                <a16:creationId xmlns:a16="http://schemas.microsoft.com/office/drawing/2014/main" id="{99F2B8A0-0066-4F3C-820D-7696E0D2DD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025197"/>
              </p:ext>
            </p:extLst>
          </p:nvPr>
        </p:nvGraphicFramePr>
        <p:xfrm>
          <a:off x="1315127" y="2871854"/>
          <a:ext cx="3665131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0" name="Equation" r:id="rId11" imgW="1650960" imgH="253800" progId="Equation.DSMT4">
                  <p:embed/>
                </p:oleObj>
              </mc:Choice>
              <mc:Fallback>
                <p:oleObj name="Equation" r:id="rId11" imgW="1650960" imgH="253800" progId="Equation.DSMT4">
                  <p:embed/>
                  <p:pic>
                    <p:nvPicPr>
                      <p:cNvPr id="17" name="Object 20">
                        <a:hlinkClick r:id="" action="ppaction://hlinkfile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127" y="2871854"/>
                        <a:ext cx="3665131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0C1048EE-3A87-494B-A2CB-75260A5EB66B}"/>
              </a:ext>
            </a:extLst>
          </p:cNvPr>
          <p:cNvSpPr/>
          <p:nvPr/>
        </p:nvSpPr>
        <p:spPr>
          <a:xfrm>
            <a:off x="727460" y="3640497"/>
            <a:ext cx="4213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球相对非惯性系加速度</a:t>
            </a: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:    </a:t>
            </a:r>
          </a:p>
        </p:txBody>
      </p:sp>
      <p:graphicFrame>
        <p:nvGraphicFramePr>
          <p:cNvPr id="21" name="Object 17">
            <a:extLst>
              <a:ext uri="{FF2B5EF4-FFF2-40B4-BE49-F238E27FC236}">
                <a16:creationId xmlns:a16="http://schemas.microsoft.com/office/drawing/2014/main" id="{3B7FBE97-06B8-48FF-B0E8-657170F891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169358"/>
              </p:ext>
            </p:extLst>
          </p:nvPr>
        </p:nvGraphicFramePr>
        <p:xfrm>
          <a:off x="1393707" y="4466740"/>
          <a:ext cx="3410986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1" name="Equation" r:id="rId13" imgW="1536480" imgH="253800" progId="Equation.DSMT4">
                  <p:embed/>
                </p:oleObj>
              </mc:Choice>
              <mc:Fallback>
                <p:oleObj name="Equation" r:id="rId13" imgW="1536480" imgH="253800" progId="Equation.DSMT4">
                  <p:embed/>
                  <p:pic>
                    <p:nvPicPr>
                      <p:cNvPr id="2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707" y="4466740"/>
                        <a:ext cx="3410986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6">
            <a:extLst>
              <a:ext uri="{FF2B5EF4-FFF2-40B4-BE49-F238E27FC236}">
                <a16:creationId xmlns:a16="http://schemas.microsoft.com/office/drawing/2014/main" id="{1F1D72BB-333B-44D7-B5D4-CF900ECA4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34" y="5306035"/>
            <a:ext cx="47265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在非惯性系中引入惯性力，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牛顿方程仍成立。</a:t>
            </a: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082920CE-1C96-4E4D-BA75-881441F3D6BB}"/>
              </a:ext>
            </a:extLst>
          </p:cNvPr>
          <p:cNvGrpSpPr/>
          <p:nvPr/>
        </p:nvGrpSpPr>
        <p:grpSpPr>
          <a:xfrm>
            <a:off x="6277843" y="3284957"/>
            <a:ext cx="2237507" cy="2291251"/>
            <a:chOff x="5935218" y="3285782"/>
            <a:chExt cx="2237507" cy="2291251"/>
          </a:xfrm>
        </p:grpSpPr>
        <p:grpSp>
          <p:nvGrpSpPr>
            <p:cNvPr id="23" name="Group 31">
              <a:extLst>
                <a:ext uri="{FF2B5EF4-FFF2-40B4-BE49-F238E27FC236}">
                  <a16:creationId xmlns:a16="http://schemas.microsoft.com/office/drawing/2014/main" id="{3E357C69-79CE-4DAF-A21A-9E6D4E4EB4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1417" y="3285782"/>
              <a:ext cx="1291308" cy="2291251"/>
              <a:chOff x="4704" y="240"/>
              <a:chExt cx="672" cy="1323"/>
            </a:xfrm>
          </p:grpSpPr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B90D854E-8735-4E17-BA24-B4F2DDA6ED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7" y="240"/>
                <a:ext cx="213" cy="587"/>
              </a:xfrm>
              <a:custGeom>
                <a:avLst/>
                <a:gdLst>
                  <a:gd name="T0" fmla="*/ 0 w 213"/>
                  <a:gd name="T1" fmla="*/ 587 h 587"/>
                  <a:gd name="T2" fmla="*/ 213 w 213"/>
                  <a:gd name="T3" fmla="*/ 0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3" h="587">
                    <a:moveTo>
                      <a:pt x="0" y="587"/>
                    </a:moveTo>
                    <a:lnTo>
                      <a:pt x="213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25" name="Line 23">
                <a:extLst>
                  <a:ext uri="{FF2B5EF4-FFF2-40B4-BE49-F238E27FC236}">
                    <a16:creationId xmlns:a16="http://schemas.microsoft.com/office/drawing/2014/main" id="{A78C8798-6C62-4F75-9546-5930B0CAC8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4" y="24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26" name="Line 24">
                <a:extLst>
                  <a:ext uri="{FF2B5EF4-FFF2-40B4-BE49-F238E27FC236}">
                    <a16:creationId xmlns:a16="http://schemas.microsoft.com/office/drawing/2014/main" id="{618FC84C-28B6-49A1-87F4-151E56B9A2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6" y="864"/>
                <a:ext cx="0" cy="411"/>
              </a:xfrm>
              <a:prstGeom prst="line">
                <a:avLst/>
              </a:prstGeom>
              <a:noFill/>
              <a:ln w="31750">
                <a:solidFill>
                  <a:srgbClr val="9900CC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sp>
            <p:nvSpPr>
              <p:cNvPr id="27" name="Line 25">
                <a:extLst>
                  <a:ext uri="{FF2B5EF4-FFF2-40B4-BE49-F238E27FC236}">
                    <a16:creationId xmlns:a16="http://schemas.microsoft.com/office/drawing/2014/main" id="{1896A1B7-EB19-475A-9D15-00DCFFC3F3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16" y="452"/>
                <a:ext cx="155" cy="397"/>
              </a:xfrm>
              <a:prstGeom prst="line">
                <a:avLst/>
              </a:prstGeom>
              <a:noFill/>
              <a:ln w="31750">
                <a:solidFill>
                  <a:srgbClr val="0000FF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graphicFrame>
            <p:nvGraphicFramePr>
              <p:cNvPr id="28" name="Object 27">
                <a:extLst>
                  <a:ext uri="{FF2B5EF4-FFF2-40B4-BE49-F238E27FC236}">
                    <a16:creationId xmlns:a16="http://schemas.microsoft.com/office/drawing/2014/main" id="{51A34E89-5FC2-4CB9-A30B-93AAE01269A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47724345"/>
                  </p:ext>
                </p:extLst>
              </p:nvPr>
            </p:nvGraphicFramePr>
            <p:xfrm>
              <a:off x="4971" y="475"/>
              <a:ext cx="198" cy="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82" name="Equation" r:id="rId3" imgW="152280" imgH="190440" progId="Equation.DSMT4">
                      <p:embed/>
                    </p:oleObj>
                  </mc:Choice>
                  <mc:Fallback>
                    <p:oleObj name="Equation" r:id="rId3" imgW="152280" imgH="190440" progId="Equation.DSMT4">
                      <p:embed/>
                      <p:pic>
                        <p:nvPicPr>
                          <p:cNvPr id="11" name="Object 27">
                            <a:extLst>
                              <a:ext uri="{FF2B5EF4-FFF2-40B4-BE49-F238E27FC236}">
                                <a16:creationId xmlns:a16="http://schemas.microsoft.com/office/drawing/2014/main" id="{8463414E-E11A-408A-A884-B6AD723C610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1" y="475"/>
                            <a:ext cx="198" cy="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28">
                <a:extLst>
                  <a:ext uri="{FF2B5EF4-FFF2-40B4-BE49-F238E27FC236}">
                    <a16:creationId xmlns:a16="http://schemas.microsoft.com/office/drawing/2014/main" id="{F3E1588E-B002-413C-A362-5C868AC8BA8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1865284"/>
                  </p:ext>
                </p:extLst>
              </p:nvPr>
            </p:nvGraphicFramePr>
            <p:xfrm>
              <a:off x="4804" y="1270"/>
              <a:ext cx="330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83" name="Equation" r:id="rId5" imgW="253800" imgH="203040" progId="Equation.DSMT4">
                      <p:embed/>
                    </p:oleObj>
                  </mc:Choice>
                  <mc:Fallback>
                    <p:oleObj name="Equation" r:id="rId5" imgW="253800" imgH="203040" progId="Equation.DSMT4">
                      <p:embed/>
                      <p:pic>
                        <p:nvPicPr>
                          <p:cNvPr id="12" name="Object 28">
                            <a:extLst>
                              <a:ext uri="{FF2B5EF4-FFF2-40B4-BE49-F238E27FC236}">
                                <a16:creationId xmlns:a16="http://schemas.microsoft.com/office/drawing/2014/main" id="{D2520CAA-6820-40F4-BB4E-A451711FAE7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4" y="1270"/>
                            <a:ext cx="330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" name="Oval 22">
                <a:extLst>
                  <a:ext uri="{FF2B5EF4-FFF2-40B4-BE49-F238E27FC236}">
                    <a16:creationId xmlns:a16="http://schemas.microsoft.com/office/drawing/2014/main" id="{4F9C0950-8A07-4CE8-A7AD-3275CF763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8" y="816"/>
                <a:ext cx="93" cy="95"/>
              </a:xfrm>
              <a:prstGeom prst="ellipse">
                <a:avLst/>
              </a:prstGeom>
              <a:solidFill>
                <a:srgbClr val="FF0000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</p:grpSp>
        <p:cxnSp>
          <p:nvCxnSpPr>
            <p:cNvPr id="34" name="直接箭头连接符 33">
              <a:extLst>
                <a:ext uri="{FF2B5EF4-FFF2-40B4-BE49-F238E27FC236}">
                  <a16:creationId xmlns:a16="http://schemas.microsoft.com/office/drawing/2014/main" id="{DEA35712-16A4-4593-977E-3CCEEFB308D6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 flipH="1" flipV="1">
              <a:off x="6485571" y="4365596"/>
              <a:ext cx="518828" cy="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对象 35">
              <a:extLst>
                <a:ext uri="{FF2B5EF4-FFF2-40B4-BE49-F238E27FC236}">
                  <a16:creationId xmlns:a16="http://schemas.microsoft.com/office/drawing/2014/main" id="{F78E246D-3BE0-4A07-A6AD-30FBB7FCF13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7339331"/>
                </p:ext>
              </p:extLst>
            </p:nvPr>
          </p:nvGraphicFramePr>
          <p:xfrm>
            <a:off x="5935218" y="4130610"/>
            <a:ext cx="792900" cy="63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84" name="Equation" r:id="rId15" imgW="317160" imgH="253800" progId="Equation.DSMT4">
                    <p:embed/>
                  </p:oleObj>
                </mc:Choice>
                <mc:Fallback>
                  <p:oleObj name="Equation" r:id="rId15" imgW="31716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935218" y="4130610"/>
                          <a:ext cx="792900" cy="634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3672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5" grpId="0"/>
      <p:bldP spid="16" grpId="0"/>
      <p:bldP spid="19" grpId="0"/>
      <p:bldP spid="2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79D738-4085-4C06-8DA3-64144450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BE79D6F-3187-43F2-BBF4-F50C31FE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B88A6C71-9935-4B97-89E2-4D9567912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20" y="376432"/>
            <a:ext cx="739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571500"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defTabSz="7620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、在匀角速转动的非惯性系引入惯性力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E9EAE18-8A0A-452E-948B-2C3244AE6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55" y="3039735"/>
            <a:ext cx="72005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若某物体相对参考系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S′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静止，则在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参考系</a:t>
            </a:r>
            <a:r>
              <a:rPr kumimoji="1" lang="zh-CN" alt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看来物体做匀角速转动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490FE7FA-CC74-4FCA-98EF-F5B78E18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55" y="1102316"/>
            <a:ext cx="397796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设有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静止的</a:t>
            </a: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实验室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</a:t>
            </a: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</a:t>
            </a: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非惯性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参考系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S′</a:t>
            </a: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相对于实验室系作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匀角速转动（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线速度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9" name="Object 29">
            <a:extLst>
              <a:ext uri="{FF2B5EF4-FFF2-40B4-BE49-F238E27FC236}">
                <a16:creationId xmlns:a16="http://schemas.microsoft.com/office/drawing/2014/main" id="{5BF96050-7C12-4976-B6D5-2467DA64C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0536"/>
              </p:ext>
            </p:extLst>
          </p:nvPr>
        </p:nvGraphicFramePr>
        <p:xfrm>
          <a:off x="2406644" y="3902517"/>
          <a:ext cx="30464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5" name="Equation" r:id="rId3" imgW="1371600" imgH="419040" progId="Equation.DSMT4">
                  <p:embed/>
                </p:oleObj>
              </mc:Choice>
              <mc:Fallback>
                <p:oleObj name="Equation" r:id="rId3" imgW="1371600" imgH="419040" progId="Equation.DSMT4">
                  <p:embed/>
                  <p:pic>
                    <p:nvPicPr>
                      <p:cNvPr id="6" name="Object 29">
                        <a:hlinkClick r:id="" action="ppaction://hlinkfile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44" y="3902517"/>
                        <a:ext cx="304641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>
            <a:extLst>
              <a:ext uri="{FF2B5EF4-FFF2-40B4-BE49-F238E27FC236}">
                <a16:creationId xmlns:a16="http://schemas.microsoft.com/office/drawing/2014/main" id="{96968C66-F887-4369-9C3F-5137891EC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22090"/>
              </p:ext>
            </p:extLst>
          </p:nvPr>
        </p:nvGraphicFramePr>
        <p:xfrm>
          <a:off x="1237592" y="5369398"/>
          <a:ext cx="341153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6" name="Equation" r:id="rId5" imgW="1536480" imgH="419040" progId="Equation.DSMT4">
                  <p:embed/>
                </p:oleObj>
              </mc:Choice>
              <mc:Fallback>
                <p:oleObj name="Equation" r:id="rId5" imgW="1536480" imgH="419040" progId="Equation.DSMT4">
                  <p:embed/>
                  <p:pic>
                    <p:nvPicPr>
                      <p:cNvPr id="7" name="Object 13">
                        <a:hlinkClick r:id="" action="ppaction://hlinkfile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7592" y="5369398"/>
                        <a:ext cx="341153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>
            <a:extLst>
              <a:ext uri="{FF2B5EF4-FFF2-40B4-BE49-F238E27FC236}">
                <a16:creationId xmlns:a16="http://schemas.microsoft.com/office/drawing/2014/main" id="{018F9B39-151C-476A-888F-A666C3B98A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877857"/>
              </p:ext>
            </p:extLst>
          </p:nvPr>
        </p:nvGraphicFramePr>
        <p:xfrm>
          <a:off x="5099531" y="5616287"/>
          <a:ext cx="29606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Equation" r:id="rId7" imgW="1333440" imgH="253800" progId="Equation.DSMT4">
                  <p:embed/>
                </p:oleObj>
              </mc:Choice>
              <mc:Fallback>
                <p:oleObj name="Equation" r:id="rId7" imgW="1333440" imgH="253800" progId="Equation.DSMT4">
                  <p:embed/>
                  <p:pic>
                    <p:nvPicPr>
                      <p:cNvPr id="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531" y="5616287"/>
                        <a:ext cx="29606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组合 34">
            <a:extLst>
              <a:ext uri="{FF2B5EF4-FFF2-40B4-BE49-F238E27FC236}">
                <a16:creationId xmlns:a16="http://schemas.microsoft.com/office/drawing/2014/main" id="{DE086AC7-B5E4-45C4-A871-F326B145592E}"/>
              </a:ext>
            </a:extLst>
          </p:cNvPr>
          <p:cNvGrpSpPr/>
          <p:nvPr/>
        </p:nvGrpSpPr>
        <p:grpSpPr>
          <a:xfrm>
            <a:off x="5036044" y="1075534"/>
            <a:ext cx="3403215" cy="1633514"/>
            <a:chOff x="5185186" y="1585524"/>
            <a:chExt cx="3403215" cy="1633514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DAC04DBD-610B-4737-BE68-79749BB95114}"/>
                </a:ext>
              </a:extLst>
            </p:cNvPr>
            <p:cNvGrpSpPr/>
            <p:nvPr/>
          </p:nvGrpSpPr>
          <p:grpSpPr>
            <a:xfrm>
              <a:off x="5185186" y="1585524"/>
              <a:ext cx="3403215" cy="1633514"/>
              <a:chOff x="5185186" y="1585524"/>
              <a:chExt cx="3403215" cy="1633514"/>
            </a:xfrm>
          </p:grpSpPr>
          <p:grpSp>
            <p:nvGrpSpPr>
              <p:cNvPr id="13" name="Group 7">
                <a:extLst>
                  <a:ext uri="{FF2B5EF4-FFF2-40B4-BE49-F238E27FC236}">
                    <a16:creationId xmlns:a16="http://schemas.microsoft.com/office/drawing/2014/main" id="{6FEE9B82-DFB9-479B-9C30-82DF2E7791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186" y="1585524"/>
                <a:ext cx="3403215" cy="1633514"/>
                <a:chOff x="3744" y="490"/>
                <a:chExt cx="1344" cy="719"/>
              </a:xfrm>
            </p:grpSpPr>
            <p:sp>
              <p:nvSpPr>
                <p:cNvPr id="14" name="Oval 8">
                  <a:extLst>
                    <a:ext uri="{FF2B5EF4-FFF2-40B4-BE49-F238E27FC236}">
                      <a16:creationId xmlns:a16="http://schemas.microsoft.com/office/drawing/2014/main" id="{268FD162-9274-430C-BAC9-85C7149FDF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720"/>
                  <a:ext cx="1344" cy="480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CN" altLang="zh-CN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15" name="Line 9">
                  <a:extLst>
                    <a:ext uri="{FF2B5EF4-FFF2-40B4-BE49-F238E27FC236}">
                      <a16:creationId xmlns:a16="http://schemas.microsoft.com/office/drawing/2014/main" id="{E828ED9F-A8F7-495B-A0DA-151B55EA0E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99" y="791"/>
                  <a:ext cx="516" cy="179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  <p:sp>
              <p:nvSpPr>
                <p:cNvPr id="16" name="Rectangle 10">
                  <a:extLst>
                    <a:ext uri="{FF2B5EF4-FFF2-40B4-BE49-F238E27FC236}">
                      <a16:creationId xmlns:a16="http://schemas.microsoft.com/office/drawing/2014/main" id="{2A63B2B9-B544-46E6-8663-F587518F01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18" y="879"/>
                  <a:ext cx="223" cy="330"/>
                </a:xfrm>
                <a:prstGeom prst="rect">
                  <a:avLst/>
                </a:prstGeom>
                <a:noFill/>
                <a:ln w="38100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zh-CN" sz="2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rPr>
                    <a:t>O</a:t>
                  </a:r>
                </a:p>
              </p:txBody>
            </p:sp>
            <p:graphicFrame>
              <p:nvGraphicFramePr>
                <p:cNvPr id="18" name="Object 12">
                  <a:extLst>
                    <a:ext uri="{FF2B5EF4-FFF2-40B4-BE49-F238E27FC236}">
                      <a16:creationId xmlns:a16="http://schemas.microsoft.com/office/drawing/2014/main" id="{A032109F-93CF-4032-94E3-B71060B5877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47857063"/>
                    </p:ext>
                  </p:extLst>
                </p:nvPr>
              </p:nvGraphicFramePr>
              <p:xfrm>
                <a:off x="4643" y="490"/>
                <a:ext cx="125" cy="15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608" name="Equation" r:id="rId9" imgW="126720" imgH="139680" progId="Equation.DSMT4">
                        <p:embed/>
                      </p:oleObj>
                    </mc:Choice>
                    <mc:Fallback>
                      <p:oleObj name="Equation" r:id="rId9" imgW="126720" imgH="139680" progId="Equation.DSMT4">
                        <p:embed/>
                        <p:pic>
                          <p:nvPicPr>
                            <p:cNvPr id="15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43" y="490"/>
                              <a:ext cx="125" cy="1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381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Oval 11">
                  <a:extLst>
                    <a:ext uri="{FF2B5EF4-FFF2-40B4-BE49-F238E27FC236}">
                      <a16:creationId xmlns:a16="http://schemas.microsoft.com/office/drawing/2014/main" id="{88616628-9D44-42BB-8A3A-24069B303C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87" y="747"/>
                  <a:ext cx="70" cy="73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</p:grpSp>
          <p:cxnSp>
            <p:nvCxnSpPr>
              <p:cNvPr id="20" name="直接箭头连接符 19">
                <a:extLst>
                  <a:ext uri="{FF2B5EF4-FFF2-40B4-BE49-F238E27FC236}">
                    <a16:creationId xmlns:a16="http://schemas.microsoft.com/office/drawing/2014/main" id="{CE905379-5420-4228-A5CB-E166CF79066D}"/>
                  </a:ext>
                </a:extLst>
              </p:cNvPr>
              <p:cNvCxnSpPr>
                <a:cxnSpLocks/>
                <a:stCxn id="17" idx="2"/>
              </p:cNvCxnSpPr>
              <p:nvPr/>
            </p:nvCxnSpPr>
            <p:spPr>
              <a:xfrm flipH="1" flipV="1">
                <a:off x="7315200" y="1953575"/>
                <a:ext cx="764238" cy="29875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FF986129-9B1B-4F6B-9776-CE4C093D1A46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 flipH="1">
              <a:off x="7344399" y="2310972"/>
              <a:ext cx="760997" cy="244738"/>
            </a:xfrm>
            <a:prstGeom prst="straightConnector1">
              <a:avLst/>
            </a:prstGeom>
            <a:ln w="38100">
              <a:solidFill>
                <a:srgbClr val="99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4" name="Object 12">
              <a:extLst>
                <a:ext uri="{FF2B5EF4-FFF2-40B4-BE49-F238E27FC236}">
                  <a16:creationId xmlns:a16="http://schemas.microsoft.com/office/drawing/2014/main" id="{B6B6586F-3574-4A4F-A35F-4B965BBD492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4728075"/>
                </p:ext>
              </p:extLst>
            </p:nvPr>
          </p:nvGraphicFramePr>
          <p:xfrm>
            <a:off x="7437589" y="2418852"/>
            <a:ext cx="412750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09" name="Equation" r:id="rId11" imgW="164880" imgH="190440" progId="Equation.DSMT4">
                    <p:embed/>
                  </p:oleObj>
                </mc:Choice>
                <mc:Fallback>
                  <p:oleObj name="Equation" r:id="rId11" imgW="164880" imgH="190440" progId="Equation.DSMT4">
                    <p:embed/>
                    <p:pic>
                      <p:nvPicPr>
                        <p:cNvPr id="18" name="Object 12">
                          <a:extLst>
                            <a:ext uri="{FF2B5EF4-FFF2-40B4-BE49-F238E27FC236}">
                              <a16:creationId xmlns:a16="http://schemas.microsoft.com/office/drawing/2014/main" id="{A032109F-93CF-4032-94E3-B71060B587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7589" y="2418852"/>
                          <a:ext cx="412750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35">
            <a:extLst>
              <a:ext uri="{FF2B5EF4-FFF2-40B4-BE49-F238E27FC236}">
                <a16:creationId xmlns:a16="http://schemas.microsoft.com/office/drawing/2014/main" id="{476824BB-03C7-4E16-9687-9A0716AD6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55" y="4870575"/>
            <a:ext cx="5713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非惯性系中小球静止。引入惯性力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023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54113" y="4062317"/>
            <a:ext cx="6579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§2.6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非惯性参考系</a:t>
            </a:r>
            <a:endParaRPr kumimoji="1" lang="zh-CN" altLang="en-US" sz="36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85229" y="5823302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2-19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2-21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2-22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54113" y="997709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§2.5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牛顿运动定律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4500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2.5.1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牛顿三定律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43773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2.5.2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力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id="{56CCF1C7-DC2C-401F-93A2-DA56396F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42540"/>
            <a:ext cx="477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2.5.3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牛顿定律解题示例</a:t>
            </a:r>
          </a:p>
        </p:txBody>
      </p:sp>
    </p:spTree>
    <p:extLst>
      <p:ext uri="{BB962C8B-B14F-4D97-AF65-F5344CB8AC3E}">
        <p14:creationId xmlns:p14="http://schemas.microsoft.com/office/powerpoint/2010/main" val="90490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54113" y="4062317"/>
            <a:ext cx="65799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§2.6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非惯性参考系</a:t>
            </a:r>
            <a:endParaRPr kumimoji="1" lang="zh-CN" altLang="en-US" sz="36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85229" y="5823302"/>
            <a:ext cx="3830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2-19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2-21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2-22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54113" y="997709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§2.5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牛顿运动定律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45006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2.5.1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牛顿三定律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0B9B4CD1-04CC-41E9-9261-524421CDB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543773"/>
            <a:ext cx="297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2.5.2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力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42">
            <a:extLst>
              <a:ext uri="{FF2B5EF4-FFF2-40B4-BE49-F238E27FC236}">
                <a16:creationId xmlns:a16="http://schemas.microsoft.com/office/drawing/2014/main" id="{56CCF1C7-DC2C-401F-93A2-DA56396F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42540"/>
            <a:ext cx="477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2.5.3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牛顿定律解题示例</a:t>
            </a:r>
          </a:p>
        </p:txBody>
      </p:sp>
    </p:spTree>
    <p:extLst>
      <p:ext uri="{BB962C8B-B14F-4D97-AF65-F5344CB8AC3E}">
        <p14:creationId xmlns:p14="http://schemas.microsoft.com/office/powerpoint/2010/main" val="263524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§2.5  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牛顿运动定律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476012" y="1393541"/>
            <a:ext cx="6661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2.5.1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牛顿三定律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708A08A9-4BC0-4324-BA11-99B9E20FC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" y="2002023"/>
            <a:ext cx="6226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一、牛顿第一定律（惯性定律）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2BAB0B13-437B-4770-84ED-D910DFE3C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2576835"/>
            <a:ext cx="7467600" cy="96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任何物体都保持静止或匀速直线运动的状态，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直到受到力的作用迫使它改变这种状态为止。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C47F0488-2501-4B42-A33B-DDB12F882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" y="3576082"/>
            <a:ext cx="85528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 </a:t>
            </a:r>
            <a:r>
              <a:rPr lang="zh-CN" altLang="en-US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第一定律首先定义了惯性参考系，然后表达了惯性运动的规律（惯性定律）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B9E9B6B-7F4C-4C39-A67D-A76547880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" y="4624897"/>
            <a:ext cx="84207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 </a:t>
            </a:r>
            <a:r>
              <a:rPr lang="zh-CN" altLang="en-US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所有惯性参考系的速度都只相差一个常矢量，即所有的惯性参考系都是等价的。</a:t>
            </a:r>
            <a:endParaRPr lang="zh-CN" altLang="en-US" sz="2800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 Box 16">
            <a:extLst>
              <a:ext uri="{FF2B5EF4-FFF2-40B4-BE49-F238E27FC236}">
                <a16:creationId xmlns:a16="http://schemas.microsoft.com/office/drawing/2014/main" id="{5F28A555-B71E-49AE-A348-7B6D5DD83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" y="5631907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 </a:t>
            </a:r>
            <a:r>
              <a:rPr lang="zh-CN" altLang="en-US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力是使物体速度改变的原因，而不是维持速度的原因</a:t>
            </a:r>
          </a:p>
        </p:txBody>
      </p:sp>
    </p:spTree>
    <p:extLst>
      <p:ext uri="{BB962C8B-B14F-4D97-AF65-F5344CB8AC3E}">
        <p14:creationId xmlns:p14="http://schemas.microsoft.com/office/powerpoint/2010/main" val="22941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3DBD47-F4E4-4AAD-8F44-3AA6F10F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5DD228B-6161-47E0-B770-9F02BACF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7C90945-4EAA-4A04-8582-39DFC076A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8" y="350044"/>
            <a:ext cx="449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二、牛顿第二定律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109B5303-8BEB-4D5D-9818-704B9056B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109064"/>
            <a:ext cx="7848600" cy="1312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在受到外力作用时，物体所获得的加速度的大小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与外力成正比，与物体的质量成反比；加速度的</a:t>
            </a:r>
          </a:p>
          <a:p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方向与外力的矢量和的方向相同。</a:t>
            </a:r>
          </a:p>
        </p:txBody>
      </p:sp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92A11C06-9503-42F5-ADAD-2DB794335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072015"/>
              </p:ext>
            </p:extLst>
          </p:nvPr>
        </p:nvGraphicFramePr>
        <p:xfrm>
          <a:off x="3537061" y="2637006"/>
          <a:ext cx="133290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3" imgW="533160" imgH="203040" progId="Equation.DSMT4">
                  <p:embed/>
                </p:oleObj>
              </mc:Choice>
              <mc:Fallback>
                <p:oleObj name="Equation" r:id="rId3" imgW="533160" imgH="203040" progId="Equation.DSMT4">
                  <p:embed/>
                  <p:pic>
                    <p:nvPicPr>
                      <p:cNvPr id="317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7061" y="2637006"/>
                        <a:ext cx="1332900" cy="50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4A1BFD34-C8C1-441C-A0A1-C22F1B8625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995456"/>
              </p:ext>
            </p:extLst>
          </p:nvPr>
        </p:nvGraphicFramePr>
        <p:xfrm>
          <a:off x="2373948" y="3358208"/>
          <a:ext cx="3809700" cy="104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5" imgW="1523880" imgH="419040" progId="Equation.DSMT4">
                  <p:embed/>
                </p:oleObj>
              </mc:Choice>
              <mc:Fallback>
                <p:oleObj name="Equation" r:id="rId5" imgW="1523880" imgH="419040" progId="Equation.DSMT4">
                  <p:embed/>
                  <p:pic>
                    <p:nvPicPr>
                      <p:cNvPr id="317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948" y="3358208"/>
                        <a:ext cx="3809700" cy="104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>
            <a:extLst>
              <a:ext uri="{FF2B5EF4-FFF2-40B4-BE49-F238E27FC236}">
                <a16:creationId xmlns:a16="http://schemas.microsoft.com/office/drawing/2014/main" id="{58668F8A-75CE-4A1B-9531-8BC67448F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594324"/>
            <a:ext cx="76771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是一个标量，它反映了物体在外力作用下运动状态改变的难易程度，是与运动状态无关的物体惯性大小的量度，称为惯性质量，简称质量。</a:t>
            </a:r>
          </a:p>
        </p:txBody>
      </p:sp>
    </p:spTree>
    <p:extLst>
      <p:ext uri="{BB962C8B-B14F-4D97-AF65-F5344CB8AC3E}">
        <p14:creationId xmlns:p14="http://schemas.microsoft.com/office/powerpoint/2010/main" val="342842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91E9308-8F88-4B63-B149-F9642DF6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196F3B8-93A7-4840-8116-135BF43B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CE3B615-4D27-49A7-9DC5-84A3B2AB7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" y="551232"/>
            <a:ext cx="4670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三、牛顿第三定律</a:t>
            </a:r>
            <a:endParaRPr lang="zh-CN" altLang="en-US" sz="2400" b="0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BE043C8-5D22-42F6-B098-76760AA2A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1323073"/>
            <a:ext cx="71557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两个物体之间对各自对方的相互作用总是相等的，而且指向相反的方向。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25B97E65-A269-47E0-88EE-A343B30E4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3429000"/>
            <a:ext cx="6934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 </a:t>
            </a:r>
            <a:r>
              <a:rPr lang="zh-CN" altLang="en-US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每一个相互作用总存在一个相等的反作用。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7C5001EF-E59F-41B0-A90A-8D59743C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4252765"/>
            <a:ext cx="726078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 </a:t>
            </a:r>
            <a:r>
              <a:rPr lang="zh-CN" altLang="en-US" sz="2800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作用力和反作用力是作用在不同物体上的同一性质的力。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E3BE2239-83A7-4BF5-81F7-D6FC808A53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31083"/>
              </p:ext>
            </p:extLst>
          </p:nvPr>
        </p:nvGraphicFramePr>
        <p:xfrm>
          <a:off x="3232593" y="2492329"/>
          <a:ext cx="16506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3" imgW="660240" imgH="241200" progId="Equation.DSMT4">
                  <p:embed/>
                </p:oleObj>
              </mc:Choice>
              <mc:Fallback>
                <p:oleObj name="Equation" r:id="rId3" imgW="660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2593" y="2492329"/>
                        <a:ext cx="1650600" cy="60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4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5468A9-1F62-40CE-B895-F20C7077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2E3ED32-A7EC-4AD5-B36B-365E6325F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63A881CA-8545-4AA6-B8B4-AC1688B84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" y="369533"/>
            <a:ext cx="410464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2.5.2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力（相互作用）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1B31794-A4B7-40E7-B6C9-AEFA93FBD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0" y="1145850"/>
            <a:ext cx="426412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一、基本的自然力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44F1484F-437D-4996-AA15-02301EEEA276}"/>
              </a:ext>
            </a:extLst>
          </p:cNvPr>
          <p:cNvGrpSpPr/>
          <p:nvPr/>
        </p:nvGrpSpPr>
        <p:grpSpPr>
          <a:xfrm>
            <a:off x="498482" y="1861842"/>
            <a:ext cx="7933137" cy="2022306"/>
            <a:chOff x="584201" y="1664002"/>
            <a:chExt cx="7628976" cy="2022306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C549A229-3F25-4D33-B1AB-03797E8A78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201" y="1664002"/>
              <a:ext cx="762897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1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、万有引力：物质之间的力，强度最弱，力程长</a:t>
              </a: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D2EF9A08-EC11-4718-83AF-DBF4D53D4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7668" y="3163088"/>
              <a:ext cx="645795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G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= 6.67 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rPr>
                <a:t> 10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rPr>
                <a:t>-11 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rPr>
                <a:t>Nm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rPr>
                <a:t>/kg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rPr>
                <a:t>2   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  <a:sym typeface="Symbol" panose="05050102010706020507" pitchFamily="18" charset="2"/>
                </a:rPr>
                <a:t>称为引力常数</a:t>
              </a:r>
              <a:endPara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" name="对象 1">
              <a:extLst>
                <a:ext uri="{FF2B5EF4-FFF2-40B4-BE49-F238E27FC236}">
                  <a16:creationId xmlns:a16="http://schemas.microsoft.com/office/drawing/2014/main" id="{AEC5A329-8860-49A2-944C-8A40160048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8940791"/>
                </p:ext>
              </p:extLst>
            </p:nvPr>
          </p:nvGraphicFramePr>
          <p:xfrm>
            <a:off x="2687896" y="2147888"/>
            <a:ext cx="2411265" cy="101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8" name="Equation" r:id="rId3" imgW="1002960" imgH="406080" progId="Equation.DSMT4">
                    <p:embed/>
                  </p:oleObj>
                </mc:Choice>
                <mc:Fallback>
                  <p:oleObj name="Equation" r:id="rId3" imgW="1002960" imgH="4060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687896" y="2147888"/>
                          <a:ext cx="2411265" cy="1015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ECD9B1CB-5334-448E-A571-4B73C734F346}"/>
              </a:ext>
            </a:extLst>
          </p:cNvPr>
          <p:cNvGrpSpPr/>
          <p:nvPr/>
        </p:nvGrpSpPr>
        <p:grpSpPr>
          <a:xfrm>
            <a:off x="498482" y="3948568"/>
            <a:ext cx="7502026" cy="2124073"/>
            <a:chOff x="498482" y="3741233"/>
            <a:chExt cx="7502026" cy="2124073"/>
          </a:xfrm>
        </p:grpSpPr>
        <p:grpSp>
          <p:nvGrpSpPr>
            <p:cNvPr id="10" name="Group 18">
              <a:extLst>
                <a:ext uri="{FF2B5EF4-FFF2-40B4-BE49-F238E27FC236}">
                  <a16:creationId xmlns:a16="http://schemas.microsoft.com/office/drawing/2014/main" id="{F094EB6D-E3B4-4641-B7BF-06AD92C4C2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8482" y="3741233"/>
              <a:ext cx="6858000" cy="2124073"/>
              <a:chOff x="406" y="2473"/>
              <a:chExt cx="4320" cy="1338"/>
            </a:xfrm>
          </p:grpSpPr>
          <p:sp>
            <p:nvSpPr>
              <p:cNvPr id="11" name="Text Box 10">
                <a:extLst>
                  <a:ext uri="{FF2B5EF4-FFF2-40B4-BE49-F238E27FC236}">
                    <a16:creationId xmlns:a16="http://schemas.microsoft.com/office/drawing/2014/main" id="{C0DCA367-B9BE-4DC8-B379-5205CDF4D7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" y="2473"/>
                <a:ext cx="4320" cy="13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20000"/>
                  </a:spcBef>
                </a:pPr>
                <a:r>
                  <a:rPr kumimoji="1"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kumimoji="1"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、电磁力：电荷之间的力，力程长</a:t>
                </a:r>
                <a:endPara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  <a:p>
                <a:pPr eaLnBrk="0" hangingPunct="0">
                  <a:spcBef>
                    <a:spcPts val="2400"/>
                  </a:spcBef>
                </a:pPr>
                <a:r>
                  <a:rPr kumimoji="1" lang="en-US" altLang="zh-CN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</a:t>
                </a:r>
                <a:r>
                  <a:rPr kumimoji="1" lang="zh-CN" altLang="en-US" sz="28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</a:t>
                </a:r>
                <a:r>
                  <a:rPr kumimoji="1" lang="zh-CN" altLang="en-US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库仑力                         ，</a:t>
                </a:r>
                <a:r>
                  <a:rPr kumimoji="1" lang="zh-CN" altLang="en-US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洛伦兹力</a:t>
                </a:r>
                <a:endPara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  <a:p>
                <a:pPr eaLnBrk="0" hangingPunct="0">
                  <a:spcBef>
                    <a:spcPct val="20000"/>
                  </a:spcBef>
                </a:pPr>
                <a:endParaRPr kumimoji="1" lang="zh-CN" altLang="en-US" sz="2800" b="1" baseline="30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  <a:p>
                <a:pPr eaLnBrk="0" hangingPunct="0">
                  <a:spcBef>
                    <a:spcPct val="20000"/>
                  </a:spcBef>
                </a:pPr>
                <a:r>
                  <a:rPr kumimoji="1" lang="zh-CN" altLang="en-US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      其中 </a:t>
                </a:r>
                <a:r>
                  <a:rPr kumimoji="1" lang="en-US" altLang="zh-CN" sz="2800" b="1" i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k </a:t>
                </a:r>
                <a:r>
                  <a:rPr kumimoji="1"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rPr>
                  <a:t>= 9 </a:t>
                </a:r>
                <a:r>
                  <a:rPr kumimoji="1"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 10</a:t>
                </a:r>
                <a:r>
                  <a:rPr kumimoji="1" lang="en-US" altLang="zh-CN" sz="2800" b="1" baseline="30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9 </a:t>
                </a:r>
                <a:r>
                  <a:rPr kumimoji="1"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Nm</a:t>
                </a:r>
                <a:r>
                  <a:rPr kumimoji="1" lang="en-US" altLang="zh-CN" sz="2800" b="1" baseline="30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kumimoji="1"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/C</a:t>
                </a:r>
                <a:r>
                  <a:rPr kumimoji="1" lang="en-US" altLang="zh-CN" sz="2800" b="1" baseline="300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2 </a:t>
                </a:r>
                <a:r>
                  <a:rPr kumimoji="1" lang="zh-CN" altLang="en-US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库仑常数</a:t>
                </a:r>
                <a:r>
                  <a:rPr kumimoji="1" lang="en-US" altLang="zh-CN" sz="2800" b="1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</a:p>
            </p:txBody>
          </p:sp>
          <p:graphicFrame>
            <p:nvGraphicFramePr>
              <p:cNvPr id="12" name="Object 17">
                <a:extLst>
                  <a:ext uri="{FF2B5EF4-FFF2-40B4-BE49-F238E27FC236}">
                    <a16:creationId xmlns:a16="http://schemas.microsoft.com/office/drawing/2014/main" id="{A86FC3BF-BCF0-40DB-B3E6-16847954767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30823348"/>
                  </p:ext>
                </p:extLst>
              </p:nvPr>
            </p:nvGraphicFramePr>
            <p:xfrm>
              <a:off x="1589" y="2798"/>
              <a:ext cx="1240" cy="6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69" name="Equation" r:id="rId5" imgW="787320" imgH="406080" progId="Equation.DSMT4">
                      <p:embed/>
                    </p:oleObj>
                  </mc:Choice>
                  <mc:Fallback>
                    <p:oleObj name="Equation" r:id="rId5" imgW="787320" imgH="406080" progId="Equation.DSMT4">
                      <p:embed/>
                      <p:pic>
                        <p:nvPicPr>
                          <p:cNvPr id="34833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9" y="2798"/>
                            <a:ext cx="1240" cy="6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" name="对象 2">
              <a:extLst>
                <a:ext uri="{FF2B5EF4-FFF2-40B4-BE49-F238E27FC236}">
                  <a16:creationId xmlns:a16="http://schemas.microsoft.com/office/drawing/2014/main" id="{2B358F55-D1B8-426D-AA59-2DE05855F7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3089366"/>
                </p:ext>
              </p:extLst>
            </p:nvPr>
          </p:nvGraphicFramePr>
          <p:xfrm>
            <a:off x="6223008" y="4478626"/>
            <a:ext cx="17775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0" name="Equation" r:id="rId7" imgW="711000" imgH="228600" progId="Equation.DSMT4">
                    <p:embed/>
                  </p:oleObj>
                </mc:Choice>
                <mc:Fallback>
                  <p:oleObj name="Equation" r:id="rId7" imgW="7110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223008" y="4478626"/>
                          <a:ext cx="17775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027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D9A8E0C-BD98-4DD0-9B2E-46C81CE94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5648C9A-CE7C-4B7D-8E1B-47229684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id="{673E3175-3F75-474B-9AA4-C74C905912F3}"/>
              </a:ext>
            </a:extLst>
          </p:cNvPr>
          <p:cNvGrpSpPr>
            <a:grpSpLocks/>
          </p:cNvGrpSpPr>
          <p:nvPr/>
        </p:nvGrpSpPr>
        <p:grpSpPr bwMode="auto">
          <a:xfrm>
            <a:off x="450850" y="2828963"/>
            <a:ext cx="8242300" cy="3332162"/>
            <a:chOff x="259" y="2137"/>
            <a:chExt cx="5192" cy="2099"/>
          </a:xfrm>
        </p:grpSpPr>
        <p:sp>
          <p:nvSpPr>
            <p:cNvPr id="5" name="Rectangle 38">
              <a:extLst>
                <a:ext uri="{FF2B5EF4-FFF2-40B4-BE49-F238E27FC236}">
                  <a16:creationId xmlns:a16="http://schemas.microsoft.com/office/drawing/2014/main" id="{314B5A77-34EF-478B-8266-129541BE7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3" y="3538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长</a:t>
              </a:r>
            </a:p>
          </p:txBody>
        </p:sp>
        <p:sp>
          <p:nvSpPr>
            <p:cNvPr id="6" name="Rectangle 37">
              <a:extLst>
                <a:ext uri="{FF2B5EF4-FFF2-40B4-BE49-F238E27FC236}">
                  <a16:creationId xmlns:a16="http://schemas.microsoft.com/office/drawing/2014/main" id="{0A25BBB9-1454-42C1-B269-207862A3D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3538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altLang="zh-CN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10</a:t>
              </a:r>
              <a:r>
                <a:rPr lang="en-US" altLang="zh-CN" sz="2400" baseline="300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-38</a:t>
              </a:r>
            </a:p>
          </p:txBody>
        </p:sp>
        <p:sp>
          <p:nvSpPr>
            <p:cNvPr id="7" name="Rectangle 36">
              <a:extLst>
                <a:ext uri="{FF2B5EF4-FFF2-40B4-BE49-F238E27FC236}">
                  <a16:creationId xmlns:a16="http://schemas.microsoft.com/office/drawing/2014/main" id="{95C4D7B1-BB1E-482C-8D35-5BD362DE8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" y="3538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引力子</a:t>
              </a:r>
            </a:p>
          </p:txBody>
        </p:sp>
        <p:sp>
          <p:nvSpPr>
            <p:cNvPr id="8" name="Rectangle 35">
              <a:extLst>
                <a:ext uri="{FF2B5EF4-FFF2-40B4-BE49-F238E27FC236}">
                  <a16:creationId xmlns:a16="http://schemas.microsoft.com/office/drawing/2014/main" id="{A6B17ED7-44F3-415C-A55C-7A50B46B2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" y="3538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引力相互作用</a:t>
              </a:r>
            </a:p>
          </p:txBody>
        </p:sp>
        <p:sp>
          <p:nvSpPr>
            <p:cNvPr id="9" name="Rectangle 34">
              <a:extLst>
                <a:ext uri="{FF2B5EF4-FFF2-40B4-BE49-F238E27FC236}">
                  <a16:creationId xmlns:a16="http://schemas.microsoft.com/office/drawing/2014/main" id="{4454C226-3B6B-44B1-9F30-477B71F9D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3" y="3188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短（</a:t>
              </a:r>
              <a:r>
                <a:rPr lang="en-US" altLang="zh-CN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10</a:t>
              </a:r>
              <a:r>
                <a:rPr lang="en-US" altLang="zh-CN" sz="2400" baseline="300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-18</a:t>
              </a:r>
              <a:r>
                <a:rPr lang="en-US" altLang="zh-CN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m</a:t>
              </a: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）</a:t>
              </a:r>
            </a:p>
          </p:txBody>
        </p:sp>
        <p:sp>
          <p:nvSpPr>
            <p:cNvPr id="10" name="Rectangle 33">
              <a:extLst>
                <a:ext uri="{FF2B5EF4-FFF2-40B4-BE49-F238E27FC236}">
                  <a16:creationId xmlns:a16="http://schemas.microsoft.com/office/drawing/2014/main" id="{E9875831-6D85-466D-B939-9919B7AEF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3188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altLang="zh-CN" sz="2400" dirty="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10</a:t>
              </a:r>
              <a:r>
                <a:rPr lang="en-US" altLang="zh-CN" sz="2400" baseline="30000" dirty="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-13</a:t>
              </a:r>
            </a:p>
          </p:txBody>
        </p:sp>
        <p:sp>
          <p:nvSpPr>
            <p:cNvPr id="11" name="Rectangle 32">
              <a:extLst>
                <a:ext uri="{FF2B5EF4-FFF2-40B4-BE49-F238E27FC236}">
                  <a16:creationId xmlns:a16="http://schemas.microsoft.com/office/drawing/2014/main" id="{79EF3061-D774-4330-BFBA-AC4432675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" y="3188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中间玻色子</a:t>
              </a:r>
            </a:p>
          </p:txBody>
        </p:sp>
        <p:sp>
          <p:nvSpPr>
            <p:cNvPr id="12" name="Rectangle 31">
              <a:extLst>
                <a:ext uri="{FF2B5EF4-FFF2-40B4-BE49-F238E27FC236}">
                  <a16:creationId xmlns:a16="http://schemas.microsoft.com/office/drawing/2014/main" id="{CC62ECDA-68F4-4A70-8FF7-F262F39BE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" y="3188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弱相互作用</a:t>
              </a:r>
            </a:p>
          </p:txBody>
        </p:sp>
        <p:sp>
          <p:nvSpPr>
            <p:cNvPr id="13" name="Rectangle 30">
              <a:extLst>
                <a:ext uri="{FF2B5EF4-FFF2-40B4-BE49-F238E27FC236}">
                  <a16:creationId xmlns:a16="http://schemas.microsoft.com/office/drawing/2014/main" id="{A42F1425-2002-4C3F-8236-9E347E0D1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3" y="2837"/>
              <a:ext cx="1298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长</a:t>
              </a:r>
            </a:p>
          </p:txBody>
        </p:sp>
        <p:sp>
          <p:nvSpPr>
            <p:cNvPr id="14" name="Rectangle 29">
              <a:extLst>
                <a:ext uri="{FF2B5EF4-FFF2-40B4-BE49-F238E27FC236}">
                  <a16:creationId xmlns:a16="http://schemas.microsoft.com/office/drawing/2014/main" id="{A3BBCA80-F5F8-4437-B1A9-B97441933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2837"/>
              <a:ext cx="1298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altLang="zh-CN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10</a:t>
              </a:r>
              <a:r>
                <a:rPr lang="en-US" altLang="zh-CN" sz="2400" baseline="300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-2</a:t>
              </a:r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833A9A22-14DD-4F34-A96B-8476C45D1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" y="2837"/>
              <a:ext cx="1298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光子</a:t>
              </a:r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6116511-8C64-4559-BE94-CD72EF098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" y="2837"/>
              <a:ext cx="1298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电磁相互作用</a:t>
              </a:r>
            </a:p>
          </p:txBody>
        </p:sp>
        <p:sp>
          <p:nvSpPr>
            <p:cNvPr id="17" name="Rectangle 26">
              <a:extLst>
                <a:ext uri="{FF2B5EF4-FFF2-40B4-BE49-F238E27FC236}">
                  <a16:creationId xmlns:a16="http://schemas.microsoft.com/office/drawing/2014/main" id="{8F46F8E1-7142-4257-8B61-B590CA0B1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3" y="2487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短（</a:t>
              </a:r>
              <a:r>
                <a:rPr lang="en-US" altLang="zh-CN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10</a:t>
              </a:r>
              <a:r>
                <a:rPr lang="en-US" altLang="zh-CN" sz="2400" baseline="300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-15</a:t>
              </a:r>
              <a:r>
                <a:rPr lang="en-US" altLang="zh-CN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m</a:t>
              </a: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）</a:t>
              </a:r>
            </a:p>
          </p:txBody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id="{029380A2-B748-456C-8D00-23AF58950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2487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altLang="zh-CN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1</a:t>
              </a:r>
            </a:p>
          </p:txBody>
        </p:sp>
        <p:sp>
          <p:nvSpPr>
            <p:cNvPr id="19" name="Rectangle 24">
              <a:extLst>
                <a:ext uri="{FF2B5EF4-FFF2-40B4-BE49-F238E27FC236}">
                  <a16:creationId xmlns:a16="http://schemas.microsoft.com/office/drawing/2014/main" id="{88FCC353-18ED-4299-A49A-A049BAD3A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" y="2487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胶子和介子</a:t>
              </a:r>
            </a:p>
          </p:txBody>
        </p: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1BA496CD-902C-41D3-A663-C057614E7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" y="2487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强相互作用</a:t>
              </a:r>
            </a:p>
          </p:txBody>
        </p:sp>
        <p:sp>
          <p:nvSpPr>
            <p:cNvPr id="21" name="Rectangle 22">
              <a:extLst>
                <a:ext uri="{FF2B5EF4-FFF2-40B4-BE49-F238E27FC236}">
                  <a16:creationId xmlns:a16="http://schemas.microsoft.com/office/drawing/2014/main" id="{7B9F433A-475A-48DC-8612-C3DAFE78D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3" y="2137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作用距离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E5FB9B2-10F0-4CE0-A58F-FBF05C277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" y="2137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 dirty="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强度*</a:t>
              </a: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C6FBA649-B31E-4600-BFCD-D3DAA1F28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" y="2137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媒介粒子</a:t>
              </a:r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A8E5F4ED-C991-4094-AB90-D9580C752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" y="2137"/>
              <a:ext cx="1298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zh-CN" altLang="en-US" sz="2400" dirty="0">
                  <a:solidFill>
                    <a:srgbClr val="9900CC"/>
                  </a:solidFill>
                  <a:effectLst>
                    <a:outerShdw blurRad="38100" dist="38100" dir="2700000" algn="tl">
                      <a:srgbClr val="010199"/>
                    </a:outerShdw>
                  </a:effectLst>
                </a:rPr>
                <a:t>类型</a:t>
              </a:r>
            </a:p>
          </p:txBody>
        </p:sp>
        <p:sp>
          <p:nvSpPr>
            <p:cNvPr id="25" name="Line 39">
              <a:extLst>
                <a:ext uri="{FF2B5EF4-FFF2-40B4-BE49-F238E27FC236}">
                  <a16:creationId xmlns:a16="http://schemas.microsoft.com/office/drawing/2014/main" id="{ED0927D5-0DD2-4DFC-AD35-BEB79D308A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" y="2137"/>
              <a:ext cx="51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26" name="Line 40">
              <a:extLst>
                <a:ext uri="{FF2B5EF4-FFF2-40B4-BE49-F238E27FC236}">
                  <a16:creationId xmlns:a16="http://schemas.microsoft.com/office/drawing/2014/main" id="{E9071369-A44A-43D8-BE0A-3FE43CDAA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" y="2487"/>
              <a:ext cx="5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27" name="Line 41">
              <a:extLst>
                <a:ext uri="{FF2B5EF4-FFF2-40B4-BE49-F238E27FC236}">
                  <a16:creationId xmlns:a16="http://schemas.microsoft.com/office/drawing/2014/main" id="{97D06E83-35CF-4FCF-B324-1591633F60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" y="2837"/>
              <a:ext cx="5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28" name="Line 42">
              <a:extLst>
                <a:ext uri="{FF2B5EF4-FFF2-40B4-BE49-F238E27FC236}">
                  <a16:creationId xmlns:a16="http://schemas.microsoft.com/office/drawing/2014/main" id="{64C043AE-23EC-4F3D-87B7-78BA1549C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" y="3188"/>
              <a:ext cx="5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29" name="Line 43">
              <a:extLst>
                <a:ext uri="{FF2B5EF4-FFF2-40B4-BE49-F238E27FC236}">
                  <a16:creationId xmlns:a16="http://schemas.microsoft.com/office/drawing/2014/main" id="{B1077D15-A3CB-43C6-B78F-166E8CC7BF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" y="3538"/>
              <a:ext cx="5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30" name="Line 44">
              <a:extLst>
                <a:ext uri="{FF2B5EF4-FFF2-40B4-BE49-F238E27FC236}">
                  <a16:creationId xmlns:a16="http://schemas.microsoft.com/office/drawing/2014/main" id="{D4EB4F3F-C9C3-4758-8AF2-3D3933E8A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" y="3888"/>
              <a:ext cx="519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31" name="Line 45">
              <a:extLst>
                <a:ext uri="{FF2B5EF4-FFF2-40B4-BE49-F238E27FC236}">
                  <a16:creationId xmlns:a16="http://schemas.microsoft.com/office/drawing/2014/main" id="{DE4816DD-946E-4F79-87FE-FAAE791B0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" y="2137"/>
              <a:ext cx="0" cy="17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32" name="Line 46">
              <a:extLst>
                <a:ext uri="{FF2B5EF4-FFF2-40B4-BE49-F238E27FC236}">
                  <a16:creationId xmlns:a16="http://schemas.microsoft.com/office/drawing/2014/main" id="{2171234F-1825-45AA-B1C8-578815FD2F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7" y="2137"/>
              <a:ext cx="0" cy="17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33" name="Line 47">
              <a:extLst>
                <a:ext uri="{FF2B5EF4-FFF2-40B4-BE49-F238E27FC236}">
                  <a16:creationId xmlns:a16="http://schemas.microsoft.com/office/drawing/2014/main" id="{4EA487DB-C996-4F46-8FCE-FECABB9DC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5" y="2137"/>
              <a:ext cx="0" cy="17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34" name="Line 48">
              <a:extLst>
                <a:ext uri="{FF2B5EF4-FFF2-40B4-BE49-F238E27FC236}">
                  <a16:creationId xmlns:a16="http://schemas.microsoft.com/office/drawing/2014/main" id="{EDA8AD6D-419A-4E29-BD8D-F844612F8D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3" y="2137"/>
              <a:ext cx="0" cy="17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35" name="Line 58">
              <a:extLst>
                <a:ext uri="{FF2B5EF4-FFF2-40B4-BE49-F238E27FC236}">
                  <a16:creationId xmlns:a16="http://schemas.microsoft.com/office/drawing/2014/main" id="{2BCB976F-E477-4418-82E3-CD79B8492F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1" y="3538"/>
              <a:ext cx="0" cy="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36" name="Line 49">
              <a:extLst>
                <a:ext uri="{FF2B5EF4-FFF2-40B4-BE49-F238E27FC236}">
                  <a16:creationId xmlns:a16="http://schemas.microsoft.com/office/drawing/2014/main" id="{A47F68CD-134F-4EC9-89F0-6931E93F9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1" y="2137"/>
              <a:ext cx="0" cy="140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9900CC"/>
                </a:solidFill>
              </a:endParaRPr>
            </a:p>
          </p:txBody>
        </p:sp>
        <p:sp>
          <p:nvSpPr>
            <p:cNvPr id="37" name="Text Box 61">
              <a:extLst>
                <a:ext uri="{FF2B5EF4-FFF2-40B4-BE49-F238E27FC236}">
                  <a16:creationId xmlns:a16="http://schemas.microsoft.com/office/drawing/2014/main" id="{75BC8D83-4106-413E-9747-0B3F2F5A7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" y="4005"/>
              <a:ext cx="44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zh-CN" dirty="0">
                  <a:solidFill>
                    <a:srgbClr val="9900CC"/>
                  </a:solidFill>
                  <a:latin typeface="楷体_GB2312" pitchFamily="49" charset="-122"/>
                  <a:ea typeface="楷体_GB2312" pitchFamily="49" charset="-122"/>
                </a:rPr>
                <a:t>*</a:t>
              </a:r>
              <a:r>
                <a:rPr kumimoji="1" lang="zh-CN" altLang="en-US" dirty="0">
                  <a:solidFill>
                    <a:srgbClr val="9900CC"/>
                  </a:solidFill>
                  <a:latin typeface="楷体_GB2312" pitchFamily="49" charset="-122"/>
                  <a:ea typeface="楷体_GB2312" pitchFamily="49" charset="-122"/>
                </a:rPr>
                <a:t>：在距离源</a:t>
              </a:r>
              <a:r>
                <a:rPr kumimoji="1" lang="en-US" altLang="zh-CN" dirty="0">
                  <a:solidFill>
                    <a:srgbClr val="9900CC"/>
                  </a:solidFill>
                  <a:latin typeface="楷体_GB2312" pitchFamily="49" charset="-122"/>
                  <a:ea typeface="楷体_GB2312" pitchFamily="49" charset="-122"/>
                </a:rPr>
                <a:t>10</a:t>
              </a:r>
              <a:r>
                <a:rPr kumimoji="1" lang="en-US" altLang="zh-CN" baseline="30000" dirty="0">
                  <a:solidFill>
                    <a:srgbClr val="9900CC"/>
                  </a:solidFill>
                  <a:latin typeface="楷体_GB2312" pitchFamily="49" charset="-122"/>
                  <a:ea typeface="楷体_GB2312" pitchFamily="49" charset="-122"/>
                </a:rPr>
                <a:t>-15</a:t>
              </a:r>
              <a:r>
                <a:rPr kumimoji="1" lang="en-US" altLang="zh-CN" dirty="0">
                  <a:solidFill>
                    <a:srgbClr val="9900CC"/>
                  </a:solidFill>
                  <a:latin typeface="楷体_GB2312" pitchFamily="49" charset="-122"/>
                  <a:ea typeface="楷体_GB2312" pitchFamily="49" charset="-122"/>
                </a:rPr>
                <a:t>m</a:t>
              </a:r>
              <a:r>
                <a:rPr kumimoji="1" lang="zh-CN" altLang="en-US" dirty="0">
                  <a:solidFill>
                    <a:srgbClr val="9900CC"/>
                  </a:solidFill>
                  <a:latin typeface="楷体_GB2312" pitchFamily="49" charset="-122"/>
                  <a:ea typeface="楷体_GB2312" pitchFamily="49" charset="-122"/>
                </a:rPr>
                <a:t>处，相对于强相互作用的相对强度</a:t>
              </a:r>
            </a:p>
          </p:txBody>
        </p:sp>
      </p:grpSp>
      <p:sp>
        <p:nvSpPr>
          <p:cNvPr id="38" name="Text Box 1026">
            <a:extLst>
              <a:ext uri="{FF2B5EF4-FFF2-40B4-BE49-F238E27FC236}">
                <a16:creationId xmlns:a16="http://schemas.microsoft.com/office/drawing/2014/main" id="{CE6F7F32-B7D6-4E91-BC28-19670CF37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05" y="373138"/>
            <a:ext cx="79057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、强力：</a:t>
            </a:r>
            <a:r>
              <a:rPr lang="zh-CN" altLang="en-US" sz="28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强子之间的一种相互作用，强度最大，短程力</a:t>
            </a:r>
            <a:r>
              <a:rPr lang="zh-CN" altLang="en-US" sz="28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Symbol" pitchFamily="18" charset="2"/>
              </a:rPr>
              <a:t>。</a:t>
            </a:r>
          </a:p>
        </p:txBody>
      </p:sp>
      <p:sp>
        <p:nvSpPr>
          <p:cNvPr id="39" name="Text Box 1027">
            <a:extLst>
              <a:ext uri="{FF2B5EF4-FFF2-40B4-BE49-F238E27FC236}">
                <a16:creationId xmlns:a16="http://schemas.microsoft.com/office/drawing/2014/main" id="{454CF79F-15DC-4A40-B5CF-9809B50DF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05" y="1516138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r>
              <a:rPr lang="en-US" altLang="zh-CN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、弱力：</a:t>
            </a:r>
            <a:r>
              <a:rPr lang="zh-CN" altLang="en-US" sz="28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费米子之间的另一种作用力，力程最短、力弱。</a:t>
            </a:r>
          </a:p>
        </p:txBody>
      </p:sp>
    </p:spTree>
    <p:extLst>
      <p:ext uri="{BB962C8B-B14F-4D97-AF65-F5344CB8AC3E}">
        <p14:creationId xmlns:p14="http://schemas.microsoft.com/office/powerpoint/2010/main" val="19076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600E5DF-151A-44E2-B207-8CEAD51F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261FB34-847C-4D9B-A4B9-D09DE867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E6C96A4-E04A-43EE-8C0D-C4BAD93C3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58" y="319882"/>
            <a:ext cx="4713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zh-CN" altLang="en-US" sz="280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二、技术中常见的几种力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EDFD8749-E3E7-4A67-9860-E094C2CB2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49464"/>
            <a:ext cx="8001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弹力：</a:t>
            </a:r>
            <a:r>
              <a:rPr lang="zh-CN" altLang="en-US" sz="28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发生形变的物体，由于力图恢复原状，对与它接触的物体产生的作用力。如压力、张力、拉力、支持力、弹簧的弹力。在弹性限度内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i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f = </a:t>
            </a:r>
            <a:r>
              <a:rPr lang="en-US" altLang="zh-CN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- </a:t>
            </a:r>
            <a:r>
              <a:rPr lang="en-US" altLang="zh-CN" sz="2800" i="1" dirty="0" err="1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kx</a:t>
            </a:r>
            <a:r>
              <a:rPr lang="en-US" altLang="zh-CN" sz="2800" i="1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8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方向总是与形变的方向相反。</a:t>
            </a:r>
            <a:endParaRPr lang="zh-CN" altLang="en-US" sz="280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BC8B1E93-88C1-40F9-8ECE-67429C821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36263"/>
            <a:ext cx="77724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>
              <a:spcBef>
                <a:spcPct val="25000"/>
              </a:spcBef>
            </a:pPr>
            <a:r>
              <a:rPr lang="zh-CN" altLang="en-US" sz="2800" dirty="0">
                <a:solidFill>
                  <a:srgbClr val="0000FF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摩擦力：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物体运动时，由于接触面粗糙而受到的阻碍运动的力。分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动摩擦力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en-US" sz="28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静摩擦力</a:t>
            </a:r>
            <a:r>
              <a:rPr lang="zh-CN" altLang="en-US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。大小分别为 </a:t>
            </a:r>
            <a:r>
              <a:rPr lang="en-US" altLang="zh-CN" sz="2800" i="1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f</a:t>
            </a:r>
            <a:r>
              <a:rPr lang="en-US" altLang="zh-CN" sz="2800" i="1" baseline="-25000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k</a:t>
            </a:r>
            <a:r>
              <a:rPr lang="en-US" altLang="zh-CN" sz="2800" i="1" baseline="-250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</a:rPr>
              <a:t>=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</a:t>
            </a:r>
            <a:r>
              <a:rPr lang="en-US" altLang="zh-CN" sz="2800" i="1" baseline="-25000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k</a:t>
            </a:r>
            <a:r>
              <a:rPr lang="en-US" altLang="zh-CN" sz="2800" i="1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N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zh-CN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及</a:t>
            </a:r>
            <a:r>
              <a:rPr lang="en-US" altLang="zh-CN" sz="2800" dirty="0">
                <a:solidFill>
                  <a:schemeClr val="tx1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altLang="zh-CN" sz="2800" i="1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f</a:t>
            </a:r>
            <a:r>
              <a:rPr lang="en-US" altLang="zh-CN" sz="2800" i="1" baseline="-25000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smax</a:t>
            </a:r>
            <a:r>
              <a:rPr lang="en-US" altLang="zh-CN" sz="2800" i="1" baseline="-25000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altLang="zh-CN" sz="2800" i="1" dirty="0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= </a:t>
            </a:r>
            <a:r>
              <a:rPr lang="en-US" altLang="zh-CN" sz="2800" i="1" baseline="-25000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lang="en-US" altLang="zh-CN" sz="2800" i="1" dirty="0" err="1">
                <a:solidFill>
                  <a:srgbClr val="9900CC"/>
                </a:solidFill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N</a:t>
            </a:r>
            <a:r>
              <a:rPr lang="zh-CN" altLang="en-US" sz="2800" i="1" dirty="0"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。</a:t>
            </a:r>
          </a:p>
        </p:txBody>
      </p:sp>
      <p:grpSp>
        <p:nvGrpSpPr>
          <p:cNvPr id="7" name="Group 19">
            <a:extLst>
              <a:ext uri="{FF2B5EF4-FFF2-40B4-BE49-F238E27FC236}">
                <a16:creationId xmlns:a16="http://schemas.microsoft.com/office/drawing/2014/main" id="{F2B02032-5080-43CA-862D-073A08262CD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990600"/>
            <a:ext cx="8305800" cy="1892301"/>
            <a:chOff x="336" y="624"/>
            <a:chExt cx="5232" cy="1192"/>
          </a:xfrm>
        </p:grpSpPr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C51DDE8A-6361-4E02-A0FD-8C88D3E9A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624"/>
              <a:ext cx="5232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1pPr>
              <a:lvl2pPr marL="742950" indent="-28575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2pPr>
              <a:lvl3pPr marL="11430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3pPr>
              <a:lvl4pPr marL="16002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4pPr>
              <a:lvl5pPr marL="2057400" indent="-228600"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 b="1">
                  <a:solidFill>
                    <a:schemeClr val="bg1"/>
                  </a:solidFill>
                  <a:latin typeface="Times New Roman" pitchFamily="18" charset="0"/>
                  <a:ea typeface="楷体_GB2312" pitchFamily="49" charset="-122"/>
                </a:defRPr>
              </a:lvl9pPr>
            </a:lstStyle>
            <a:p>
              <a:r>
                <a:rPr lang="zh-CN" altLang="en-US" sz="2800" dirty="0">
                  <a:solidFill>
                    <a:srgbClr val="0000FF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重力</a:t>
              </a:r>
              <a:r>
                <a:rPr lang="zh-CN" altLang="en-US" sz="280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：由于地球吸引使物体所受的力。</a:t>
              </a:r>
            </a:p>
            <a:p>
              <a:endParaRPr lang="zh-CN" altLang="en-US" sz="28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endParaRPr lang="en-US" altLang="zh-CN" sz="28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>
                <a:spcBef>
                  <a:spcPts val="600"/>
                </a:spcBef>
              </a:pPr>
              <a:r>
                <a:rPr lang="zh-CN" altLang="en-US" sz="2800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质量与重力加速度的乘积，方向竖直向下。</a:t>
              </a:r>
            </a:p>
          </p:txBody>
        </p:sp>
        <p:graphicFrame>
          <p:nvGraphicFramePr>
            <p:cNvPr id="9" name="Object 0">
              <a:extLst>
                <a:ext uri="{FF2B5EF4-FFF2-40B4-BE49-F238E27FC236}">
                  <a16:creationId xmlns:a16="http://schemas.microsoft.com/office/drawing/2014/main" id="{555C38EE-B219-4820-8242-4636D9F5B5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5322831"/>
                </p:ext>
              </p:extLst>
            </p:nvPr>
          </p:nvGraphicFramePr>
          <p:xfrm>
            <a:off x="1479" y="869"/>
            <a:ext cx="1812" cy="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4" name="Equation" r:id="rId3" imgW="1307880" imgH="444240" progId="Equation.DSMT4">
                    <p:embed/>
                  </p:oleObj>
                </mc:Choice>
                <mc:Fallback>
                  <p:oleObj name="Equation" r:id="rId3" imgW="1307880" imgH="444240" progId="Equation.DSMT4">
                    <p:embed/>
                    <p:pic>
                      <p:nvPicPr>
                        <p:cNvPr id="3074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9" y="869"/>
                          <a:ext cx="1812" cy="6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35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6" grpId="0" build="p" autoUpdateAnimBg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2882</TotalTime>
  <Words>1599</Words>
  <Application>Microsoft Office PowerPoint</Application>
  <PresentationFormat>全屏显示(4:3)</PresentationFormat>
  <Paragraphs>221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等线</vt:lpstr>
      <vt:lpstr>黑体</vt:lpstr>
      <vt:lpstr>华文楷体</vt:lpstr>
      <vt:lpstr>楷体_GB2312</vt:lpstr>
      <vt:lpstr>Arial</vt:lpstr>
      <vt:lpstr>Calibri</vt:lpstr>
      <vt:lpstr>Calibri Light</vt:lpstr>
      <vt:lpstr>Times New Roman</vt:lpstr>
      <vt:lpstr>Wingdings</vt:lpstr>
      <vt:lpstr>Office 主题​​</vt:lpstr>
      <vt:lpstr>Equation</vt:lpstr>
      <vt:lpstr>公式</vt:lpstr>
      <vt:lpstr>大学物理学基础   </vt:lpstr>
      <vt:lpstr>PowerPoint 演示文稿</vt:lpstr>
      <vt:lpstr>PowerPoint 演示文稿</vt:lpstr>
      <vt:lpstr>§2.5  牛顿运动定律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§2.6  非惯性参考系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李祖斌</dc:creator>
  <cp:lastModifiedBy>qing li</cp:lastModifiedBy>
  <cp:revision>267</cp:revision>
  <dcterms:created xsi:type="dcterms:W3CDTF">2020-01-03T06:26:40Z</dcterms:created>
  <dcterms:modified xsi:type="dcterms:W3CDTF">2020-03-04T11:34:50Z</dcterms:modified>
</cp:coreProperties>
</file>