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89" r:id="rId4"/>
    <p:sldId id="257" r:id="rId5"/>
    <p:sldId id="269" r:id="rId6"/>
    <p:sldId id="293" r:id="rId7"/>
    <p:sldId id="295" r:id="rId8"/>
    <p:sldId id="296" r:id="rId9"/>
    <p:sldId id="297" r:id="rId10"/>
    <p:sldId id="299" r:id="rId11"/>
    <p:sldId id="298" r:id="rId12"/>
    <p:sldId id="300" r:id="rId13"/>
    <p:sldId id="301" r:id="rId14"/>
    <p:sldId id="302" r:id="rId15"/>
    <p:sldId id="303" r:id="rId16"/>
    <p:sldId id="304" r:id="rId17"/>
    <p:sldId id="261" r:id="rId18"/>
    <p:sldId id="310" r:id="rId19"/>
    <p:sldId id="308" r:id="rId20"/>
    <p:sldId id="307" r:id="rId21"/>
    <p:sldId id="306" r:id="rId22"/>
    <p:sldId id="305" r:id="rId23"/>
    <p:sldId id="288" r:id="rId24"/>
    <p:sldId id="30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00FF"/>
    <a:srgbClr val="CC00FF"/>
    <a:srgbClr val="FF33CC"/>
    <a:srgbClr val="FF66FF"/>
    <a:srgbClr val="0000CC"/>
    <a:srgbClr val="7E0C6E"/>
    <a:srgbClr val="861054"/>
    <a:srgbClr val="8D0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74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emf"/><Relationship Id="rId7" Type="http://schemas.openxmlformats.org/officeDocument/2006/relationships/image" Target="../media/image111.wmf"/><Relationship Id="rId2" Type="http://schemas.openxmlformats.org/officeDocument/2006/relationships/image" Target="../media/image106.e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6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image" Target="../media/image12.wmf"/><Relationship Id="rId6" Type="http://schemas.openxmlformats.org/officeDocument/2006/relationships/image" Target="../media/image9.wmf"/><Relationship Id="rId11" Type="http://schemas.openxmlformats.org/officeDocument/2006/relationships/image" Target="../media/image17.wmf"/><Relationship Id="rId5" Type="http://schemas.openxmlformats.org/officeDocument/2006/relationships/image" Target="../media/image8.wmf"/><Relationship Id="rId10" Type="http://schemas.openxmlformats.org/officeDocument/2006/relationships/image" Target="../media/image16.wmf"/><Relationship Id="rId4" Type="http://schemas.openxmlformats.org/officeDocument/2006/relationships/image" Target="../media/image7.wmf"/><Relationship Id="rId9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23.wmf"/><Relationship Id="rId3" Type="http://schemas.openxmlformats.org/officeDocument/2006/relationships/image" Target="../media/image6.wmf"/><Relationship Id="rId7" Type="http://schemas.openxmlformats.org/officeDocument/2006/relationships/image" Target="../media/image13.wmf"/><Relationship Id="rId12" Type="http://schemas.openxmlformats.org/officeDocument/2006/relationships/image" Target="../media/image22.wmf"/><Relationship Id="rId2" Type="http://schemas.openxmlformats.org/officeDocument/2006/relationships/image" Target="../media/image3.wmf"/><Relationship Id="rId1" Type="http://schemas.openxmlformats.org/officeDocument/2006/relationships/image" Target="../media/image12.wmf"/><Relationship Id="rId6" Type="http://schemas.openxmlformats.org/officeDocument/2006/relationships/image" Target="../media/image9.wmf"/><Relationship Id="rId11" Type="http://schemas.openxmlformats.org/officeDocument/2006/relationships/image" Target="../media/image21.wmf"/><Relationship Id="rId5" Type="http://schemas.openxmlformats.org/officeDocument/2006/relationships/image" Target="../media/image8.wmf"/><Relationship Id="rId10" Type="http://schemas.openxmlformats.org/officeDocument/2006/relationships/image" Target="../media/image20.wmf"/><Relationship Id="rId4" Type="http://schemas.openxmlformats.org/officeDocument/2006/relationships/image" Target="../media/image7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36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48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8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8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9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100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117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9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19.bin"/><Relationship Id="rId4" Type="http://schemas.openxmlformats.org/officeDocument/2006/relationships/image" Target="../media/image10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emf"/><Relationship Id="rId13" Type="http://schemas.openxmlformats.org/officeDocument/2006/relationships/oleObject" Target="../embeddings/oleObject126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1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6.e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1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114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11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3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139.bin"/><Relationship Id="rId10" Type="http://schemas.openxmlformats.org/officeDocument/2006/relationships/image" Target="../media/image124.wmf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4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19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9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14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23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9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36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2021-2-20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7544C21-748F-4D15-8FDA-E2A438B3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D5976D98-1A5A-49BB-87D4-6F9F8E45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graphicFrame>
        <p:nvGraphicFramePr>
          <p:cNvPr id="4" name="Object 17">
            <a:extLst>
              <a:ext uri="{FF2B5EF4-FFF2-40B4-BE49-F238E27FC236}">
                <a16:creationId xmlns:a16="http://schemas.microsoft.com/office/drawing/2014/main" xmlns="" id="{EB9AD2CF-36B0-4C63-8396-15D20BBCC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876353"/>
              </p:ext>
            </p:extLst>
          </p:nvPr>
        </p:nvGraphicFramePr>
        <p:xfrm>
          <a:off x="1456120" y="1267346"/>
          <a:ext cx="31861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8" name="Equation" r:id="rId3" imgW="1434960" imgH="228600" progId="Equation.DSMT4">
                  <p:embed/>
                </p:oleObj>
              </mc:Choice>
              <mc:Fallback>
                <p:oleObj name="Equation" r:id="rId3" imgW="1434960" imgH="228600" progId="Equation.DSMT4">
                  <p:embed/>
                  <p:pic>
                    <p:nvPicPr>
                      <p:cNvPr id="624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120" y="1267346"/>
                        <a:ext cx="31861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1">
            <a:extLst>
              <a:ext uri="{FF2B5EF4-FFF2-40B4-BE49-F238E27FC236}">
                <a16:creationId xmlns:a16="http://schemas.microsoft.com/office/drawing/2014/main" xmlns="" id="{F944F140-6957-489D-85C0-9008A4DD6249}"/>
              </a:ext>
            </a:extLst>
          </p:cNvPr>
          <p:cNvGrpSpPr>
            <a:grpSpLocks/>
          </p:cNvGrpSpPr>
          <p:nvPr/>
        </p:nvGrpSpPr>
        <p:grpSpPr bwMode="auto">
          <a:xfrm>
            <a:off x="965199" y="3316232"/>
            <a:ext cx="5383213" cy="1169988"/>
            <a:chOff x="240" y="1490"/>
            <a:chExt cx="3391" cy="737"/>
          </a:xfrm>
        </p:grpSpPr>
        <p:graphicFrame>
          <p:nvGraphicFramePr>
            <p:cNvPr id="7" name="Object 22">
              <a:extLst>
                <a:ext uri="{FF2B5EF4-FFF2-40B4-BE49-F238E27FC236}">
                  <a16:creationId xmlns:a16="http://schemas.microsoft.com/office/drawing/2014/main" xmlns="" id="{6E600C24-5F04-4ACA-8081-727BBEEEFC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9" name="公式" r:id="rId5" imgW="114120" imgH="215640" progId="Equation.3">
                    <p:embed/>
                  </p:oleObj>
                </mc:Choice>
                <mc:Fallback>
                  <p:oleObj name="公式" r:id="rId5" imgW="114120" imgH="215640" progId="Equation.3">
                    <p:embed/>
                    <p:pic>
                      <p:nvPicPr>
                        <p:cNvPr id="62486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3">
              <a:extLst>
                <a:ext uri="{FF2B5EF4-FFF2-40B4-BE49-F238E27FC236}">
                  <a16:creationId xmlns:a16="http://schemas.microsoft.com/office/drawing/2014/main" xmlns="" id="{5B0B6BBB-F72E-4782-B912-599473BE06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9816895"/>
                </p:ext>
              </p:extLst>
            </p:nvPr>
          </p:nvGraphicFramePr>
          <p:xfrm>
            <a:off x="1553" y="1490"/>
            <a:ext cx="2078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0" name="Equation" r:id="rId7" imgW="1485720" imgH="419040" progId="Equation.DSMT4">
                    <p:embed/>
                  </p:oleObj>
                </mc:Choice>
                <mc:Fallback>
                  <p:oleObj name="Equation" r:id="rId7" imgW="1485720" imgH="419040" progId="Equation.DSMT4">
                    <p:embed/>
                    <p:pic>
                      <p:nvPicPr>
                        <p:cNvPr id="62487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3" y="1490"/>
                          <a:ext cx="2078" cy="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xmlns="" id="{84093D04-E098-4D50-99C2-6BA06E75A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632"/>
              <a:ext cx="16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瞬时加速度</a:t>
              </a:r>
            </a:p>
          </p:txBody>
        </p:sp>
      </p:grpSp>
      <p:sp>
        <p:nvSpPr>
          <p:cNvPr id="10" name="Text Box 26">
            <a:extLst>
              <a:ext uri="{FF2B5EF4-FFF2-40B4-BE49-F238E27FC236}">
                <a16:creationId xmlns:a16="http://schemas.microsoft.com/office/drawing/2014/main" xmlns="" id="{7F8FA95C-E1D4-433D-BD81-F0B6ADC90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56" y="2560443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平均加速度</a:t>
            </a:r>
          </a:p>
        </p:txBody>
      </p:sp>
      <p:graphicFrame>
        <p:nvGraphicFramePr>
          <p:cNvPr id="11" name="Object 27">
            <a:extLst>
              <a:ext uri="{FF2B5EF4-FFF2-40B4-BE49-F238E27FC236}">
                <a16:creationId xmlns:a16="http://schemas.microsoft.com/office/drawing/2014/main" xmlns="" id="{CDF6434E-DA3D-4150-BF30-C32AE6E9FA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725336"/>
              </p:ext>
            </p:extLst>
          </p:nvPr>
        </p:nvGraphicFramePr>
        <p:xfrm>
          <a:off x="2991299" y="2355802"/>
          <a:ext cx="1860538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1" name="Equation" r:id="rId9" imgW="838080" imgH="406080" progId="Equation.DSMT4">
                  <p:embed/>
                </p:oleObj>
              </mc:Choice>
              <mc:Fallback>
                <p:oleObj name="Equation" r:id="rId9" imgW="838080" imgH="406080" progId="Equation.DSMT4">
                  <p:embed/>
                  <p:pic>
                    <p:nvPicPr>
                      <p:cNvPr id="6249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99" y="2355802"/>
                        <a:ext cx="1860538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8">
            <a:extLst>
              <a:ext uri="{FF2B5EF4-FFF2-40B4-BE49-F238E27FC236}">
                <a16:creationId xmlns:a16="http://schemas.microsoft.com/office/drawing/2014/main" xmlns="" id="{72CBBBB8-F53F-486E-BB1A-5213B0152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45" y="5695264"/>
            <a:ext cx="660060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方向是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t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 0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时速度增量的极限方向。</a:t>
            </a:r>
            <a:endParaRPr kumimoji="1"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3" name="Object 29">
            <a:extLst>
              <a:ext uri="{FF2B5EF4-FFF2-40B4-BE49-F238E27FC236}">
                <a16:creationId xmlns:a16="http://schemas.microsoft.com/office/drawing/2014/main" xmlns="" id="{BDB360E6-262F-4741-B707-B261241765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95515"/>
              </p:ext>
            </p:extLst>
          </p:nvPr>
        </p:nvGraphicFramePr>
        <p:xfrm>
          <a:off x="1386674" y="1848310"/>
          <a:ext cx="174785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2" name="Equation" r:id="rId11" imgW="787320" imgH="228600" progId="Equation.DSMT4">
                  <p:embed/>
                </p:oleObj>
              </mc:Choice>
              <mc:Fallback>
                <p:oleObj name="Equation" r:id="rId11" imgW="787320" imgH="228600" progId="Equation.DSMT4">
                  <p:embed/>
                  <p:pic>
                    <p:nvPicPr>
                      <p:cNvPr id="6249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674" y="1848310"/>
                        <a:ext cx="174785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3">
            <a:extLst>
              <a:ext uri="{FF2B5EF4-FFF2-40B4-BE49-F238E27FC236}">
                <a16:creationId xmlns:a16="http://schemas.microsoft.com/office/drawing/2014/main" xmlns="" id="{72CD97A5-A357-4E4A-848A-BA18E8C56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95" y="498837"/>
            <a:ext cx="806826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加速度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：表示速度变化的快慢的物理量 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—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矢量</a:t>
            </a:r>
            <a:endParaRPr lang="zh-CN" altLang="en-US" sz="2800" b="1" noProof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CB2920DD-C90D-430A-88F2-EB4F27F0D0B0}"/>
              </a:ext>
            </a:extLst>
          </p:cNvPr>
          <p:cNvGrpSpPr/>
          <p:nvPr/>
        </p:nvGrpSpPr>
        <p:grpSpPr>
          <a:xfrm>
            <a:off x="943856" y="4499736"/>
            <a:ext cx="3774387" cy="1014984"/>
            <a:chOff x="980407" y="4478708"/>
            <a:chExt cx="3774387" cy="1014984"/>
          </a:xfrm>
        </p:grpSpPr>
        <p:graphicFrame>
          <p:nvGraphicFramePr>
            <p:cNvPr id="5" name="Object 20">
              <a:extLst>
                <a:ext uri="{FF2B5EF4-FFF2-40B4-BE49-F238E27FC236}">
                  <a16:creationId xmlns:a16="http://schemas.microsoft.com/office/drawing/2014/main" xmlns="" id="{AFA1AC5F-2C28-4A5D-94DE-46E5003B04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650456"/>
                </p:ext>
              </p:extLst>
            </p:nvPr>
          </p:nvGraphicFramePr>
          <p:xfrm>
            <a:off x="2048703" y="4478708"/>
            <a:ext cx="2706091" cy="1014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3" name="Equation" r:id="rId13" imgW="1218960" imgH="457200" progId="Equation.DSMT4">
                    <p:embed/>
                  </p:oleObj>
                </mc:Choice>
                <mc:Fallback>
                  <p:oleObj name="Equation" r:id="rId13" imgW="1218960" imgH="457200" progId="Equation.DSMT4">
                    <p:embed/>
                    <p:pic>
                      <p:nvPicPr>
                        <p:cNvPr id="62484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8703" y="4478708"/>
                          <a:ext cx="2706091" cy="1014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xmlns="" id="{1B34AFD9-6841-4811-9B5D-9304B8BB4186}"/>
                </a:ext>
              </a:extLst>
            </p:cNvPr>
            <p:cNvSpPr txBox="1"/>
            <p:nvPr/>
          </p:nvSpPr>
          <p:spPr>
            <a:xfrm>
              <a:off x="980407" y="4714067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大小</a:t>
              </a:r>
            </a:p>
          </p:txBody>
        </p:sp>
      </p:grpSp>
      <p:sp>
        <p:nvSpPr>
          <p:cNvPr id="17" name="Text Box 26">
            <a:extLst>
              <a:ext uri="{FF2B5EF4-FFF2-40B4-BE49-F238E27FC236}">
                <a16:creationId xmlns:a16="http://schemas.microsoft.com/office/drawing/2014/main" xmlns="" id="{5C2D61BF-B552-4A31-AB28-8441A161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837" y="4560613"/>
            <a:ext cx="417371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不仅与速度大小变化有关也与速度方向变化有关。</a:t>
            </a:r>
          </a:p>
        </p:txBody>
      </p:sp>
    </p:spTree>
    <p:extLst>
      <p:ext uri="{BB962C8B-B14F-4D97-AF65-F5344CB8AC3E}">
        <p14:creationId xmlns:p14="http://schemas.microsoft.com/office/powerpoint/2010/main" val="31303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4" grpId="0" autoUpdateAnimBg="0"/>
      <p:bldP spid="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73DF237D-F12B-447A-B3AA-0AEEF593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483DE348-EEE7-4574-A7AD-6F9FD422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96B87596-7B25-466D-BFC7-44A2E0D06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6" y="471489"/>
            <a:ext cx="396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加速度的方向总是</a:t>
            </a:r>
          </a:p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指向曲线的凹侧。</a:t>
            </a:r>
            <a:endParaRPr kumimoji="1"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xmlns="" id="{33A39714-7536-4513-88AA-073966D3B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345323"/>
              </p:ext>
            </p:extLst>
          </p:nvPr>
        </p:nvGraphicFramePr>
        <p:xfrm>
          <a:off x="4286250" y="3344053"/>
          <a:ext cx="112713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7" name="公式" r:id="rId3" imgW="114120" imgH="215640" progId="Equation.3">
                  <p:embed/>
                </p:oleObj>
              </mc:Choice>
              <mc:Fallback>
                <p:oleObj name="公式" r:id="rId3" imgW="114120" imgH="215640" progId="Equation.3">
                  <p:embed/>
                  <p:pic>
                    <p:nvPicPr>
                      <p:cNvPr id="64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3344053"/>
                        <a:ext cx="112713" cy="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xmlns="" id="{6ED21F6A-2227-4ABF-9697-290B55A7F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48314"/>
              </p:ext>
            </p:extLst>
          </p:nvPr>
        </p:nvGraphicFramePr>
        <p:xfrm>
          <a:off x="584200" y="2326241"/>
          <a:ext cx="62007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8" name="Equation" r:id="rId5" imgW="2793960" imgH="419040" progId="Equation.DSMT4">
                  <p:embed/>
                </p:oleObj>
              </mc:Choice>
              <mc:Fallback>
                <p:oleObj name="Equation" r:id="rId5" imgW="2793960" imgH="419040" progId="Equation.DSMT4">
                  <p:embed/>
                  <p:pic>
                    <p:nvPicPr>
                      <p:cNvPr id="645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326241"/>
                        <a:ext cx="62007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">
            <a:extLst>
              <a:ext uri="{FF2B5EF4-FFF2-40B4-BE49-F238E27FC236}">
                <a16:creationId xmlns:a16="http://schemas.microsoft.com/office/drawing/2014/main" xmlns="" id="{65588C9C-E021-45E8-83EA-5347BA1CA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6" y="1677747"/>
            <a:ext cx="27941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在直角坐标系中：</a:t>
            </a:r>
          </a:p>
        </p:txBody>
      </p:sp>
      <p:sp>
        <p:nvSpPr>
          <p:cNvPr id="10" name="Freeform 15">
            <a:extLst>
              <a:ext uri="{FF2B5EF4-FFF2-40B4-BE49-F238E27FC236}">
                <a16:creationId xmlns:a16="http://schemas.microsoft.com/office/drawing/2014/main" xmlns="" id="{CF248A16-9F2B-41DE-81A5-6BC668AC82A8}"/>
              </a:ext>
            </a:extLst>
          </p:cNvPr>
          <p:cNvSpPr>
            <a:spLocks/>
          </p:cNvSpPr>
          <p:nvPr/>
        </p:nvSpPr>
        <p:spPr bwMode="auto">
          <a:xfrm>
            <a:off x="5257800" y="879475"/>
            <a:ext cx="2933700" cy="2222500"/>
          </a:xfrm>
          <a:custGeom>
            <a:avLst/>
            <a:gdLst>
              <a:gd name="T0" fmla="*/ 0 w 1848"/>
              <a:gd name="T1" fmla="*/ 339 h 1400"/>
              <a:gd name="T2" fmla="*/ 186 w 1848"/>
              <a:gd name="T3" fmla="*/ 141 h 1400"/>
              <a:gd name="T4" fmla="*/ 324 w 1848"/>
              <a:gd name="T5" fmla="*/ 51 h 1400"/>
              <a:gd name="T6" fmla="*/ 558 w 1848"/>
              <a:gd name="T7" fmla="*/ 33 h 1400"/>
              <a:gd name="T8" fmla="*/ 1230 w 1848"/>
              <a:gd name="T9" fmla="*/ 267 h 1400"/>
              <a:gd name="T10" fmla="*/ 1752 w 1848"/>
              <a:gd name="T11" fmla="*/ 807 h 1400"/>
              <a:gd name="T12" fmla="*/ 1781 w 1848"/>
              <a:gd name="T13" fmla="*/ 140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8" h="1400">
                <a:moveTo>
                  <a:pt x="0" y="339"/>
                </a:moveTo>
                <a:cubicBezTo>
                  <a:pt x="66" y="312"/>
                  <a:pt x="48" y="249"/>
                  <a:pt x="186" y="141"/>
                </a:cubicBezTo>
                <a:cubicBezTo>
                  <a:pt x="246" y="91"/>
                  <a:pt x="262" y="69"/>
                  <a:pt x="324" y="51"/>
                </a:cubicBezTo>
                <a:cubicBezTo>
                  <a:pt x="386" y="33"/>
                  <a:pt x="411" y="0"/>
                  <a:pt x="558" y="33"/>
                </a:cubicBezTo>
                <a:cubicBezTo>
                  <a:pt x="648" y="27"/>
                  <a:pt x="1055" y="143"/>
                  <a:pt x="1230" y="267"/>
                </a:cubicBezTo>
                <a:cubicBezTo>
                  <a:pt x="1405" y="391"/>
                  <a:pt x="1674" y="633"/>
                  <a:pt x="1752" y="807"/>
                </a:cubicBezTo>
                <a:cubicBezTo>
                  <a:pt x="1830" y="981"/>
                  <a:pt x="1848" y="1107"/>
                  <a:pt x="1781" y="140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xmlns="" id="{B680728E-DB24-4D5A-9E98-DD18A911B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62800" y="1493838"/>
            <a:ext cx="6858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xmlns="" id="{045E4F74-C032-43EA-86A6-16AE5F4E528F}"/>
              </a:ext>
            </a:extLst>
          </p:cNvPr>
          <p:cNvSpPr>
            <a:spLocks/>
          </p:cNvSpPr>
          <p:nvPr/>
        </p:nvSpPr>
        <p:spPr bwMode="auto">
          <a:xfrm>
            <a:off x="7239000" y="1874838"/>
            <a:ext cx="609600" cy="1587"/>
          </a:xfrm>
          <a:custGeom>
            <a:avLst/>
            <a:gdLst>
              <a:gd name="T0" fmla="*/ 384 w 384"/>
              <a:gd name="T1" fmla="*/ 0 h 1"/>
              <a:gd name="T2" fmla="*/ 0 w 3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1">
                <a:moveTo>
                  <a:pt x="384" y="0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" name="Group 18">
            <a:extLst>
              <a:ext uri="{FF2B5EF4-FFF2-40B4-BE49-F238E27FC236}">
                <a16:creationId xmlns:a16="http://schemas.microsoft.com/office/drawing/2014/main" xmlns="" id="{25945041-C703-4AD7-A74D-D5142819F25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1277939"/>
            <a:ext cx="622300" cy="596901"/>
            <a:chOff x="4704" y="805"/>
            <a:chExt cx="392" cy="376"/>
          </a:xfrm>
        </p:grpSpPr>
        <p:sp>
          <p:nvSpPr>
            <p:cNvPr id="14" name="Line 19">
              <a:extLst>
                <a:ext uri="{FF2B5EF4-FFF2-40B4-BE49-F238E27FC236}">
                  <a16:creationId xmlns:a16="http://schemas.microsoft.com/office/drawing/2014/main" xmlns="" id="{503B8296-1B09-495D-965A-C393A7B09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04" y="845"/>
              <a:ext cx="240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5" name="Object 20">
              <a:extLst>
                <a:ext uri="{FF2B5EF4-FFF2-40B4-BE49-F238E27FC236}">
                  <a16:creationId xmlns:a16="http://schemas.microsoft.com/office/drawing/2014/main" xmlns="" id="{368FF1EC-6F04-430A-8702-C58BDCFA9C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3372836"/>
                </p:ext>
              </p:extLst>
            </p:nvPr>
          </p:nvGraphicFramePr>
          <p:xfrm>
            <a:off x="4896" y="805"/>
            <a:ext cx="20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64532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805"/>
                          <a:ext cx="20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21">
            <a:extLst>
              <a:ext uri="{FF2B5EF4-FFF2-40B4-BE49-F238E27FC236}">
                <a16:creationId xmlns:a16="http://schemas.microsoft.com/office/drawing/2014/main" xmlns="" id="{0B6B37F7-B433-4293-B14B-75AAEBB53FA3}"/>
              </a:ext>
            </a:extLst>
          </p:cNvPr>
          <p:cNvGrpSpPr>
            <a:grpSpLocks/>
          </p:cNvGrpSpPr>
          <p:nvPr/>
        </p:nvGrpSpPr>
        <p:grpSpPr bwMode="auto">
          <a:xfrm>
            <a:off x="6172198" y="457200"/>
            <a:ext cx="1390650" cy="655638"/>
            <a:chOff x="3888" y="240"/>
            <a:chExt cx="876" cy="413"/>
          </a:xfrm>
        </p:grpSpPr>
        <p:sp>
          <p:nvSpPr>
            <p:cNvPr id="17" name="Line 22">
              <a:extLst>
                <a:ext uri="{FF2B5EF4-FFF2-40B4-BE49-F238E27FC236}">
                  <a16:creationId xmlns:a16="http://schemas.microsoft.com/office/drawing/2014/main" xmlns="" id="{A2F09CED-CAFD-4977-A4CB-AF63C5C980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88" y="413"/>
              <a:ext cx="432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8" name="Object 23">
              <a:extLst>
                <a:ext uri="{FF2B5EF4-FFF2-40B4-BE49-F238E27FC236}">
                  <a16:creationId xmlns:a16="http://schemas.microsoft.com/office/drawing/2014/main" xmlns="" id="{2FA90F13-383D-409E-894A-707A14CAD1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5268654"/>
                </p:ext>
              </p:extLst>
            </p:nvPr>
          </p:nvGraphicFramePr>
          <p:xfrm>
            <a:off x="4024" y="240"/>
            <a:ext cx="74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0" name="Equation" r:id="rId9" imgW="469800" imgH="177480" progId="Equation.DSMT4">
                    <p:embed/>
                  </p:oleObj>
                </mc:Choice>
                <mc:Fallback>
                  <p:oleObj name="Equation" r:id="rId9" imgW="469800" imgH="177480" progId="Equation.DSMT4">
                    <p:embed/>
                    <p:pic>
                      <p:nvPicPr>
                        <p:cNvPr id="64535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4" y="240"/>
                          <a:ext cx="74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24">
            <a:extLst>
              <a:ext uri="{FF2B5EF4-FFF2-40B4-BE49-F238E27FC236}">
                <a16:creationId xmlns:a16="http://schemas.microsoft.com/office/drawing/2014/main" xmlns="" id="{EEBF557B-D2AC-42CD-9A25-6412287F16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81000"/>
            <a:ext cx="1362075" cy="523875"/>
            <a:chOff x="2928" y="192"/>
            <a:chExt cx="858" cy="330"/>
          </a:xfrm>
        </p:grpSpPr>
        <p:sp>
          <p:nvSpPr>
            <p:cNvPr id="20" name="Freeform 25">
              <a:extLst>
                <a:ext uri="{FF2B5EF4-FFF2-40B4-BE49-F238E27FC236}">
                  <a16:creationId xmlns:a16="http://schemas.microsoft.com/office/drawing/2014/main" xmlns="" id="{7BED2541-82C3-471D-8026-906618B7D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521"/>
              <a:ext cx="384" cy="1"/>
            </a:xfrm>
            <a:custGeom>
              <a:avLst/>
              <a:gdLst>
                <a:gd name="T0" fmla="*/ 384 w 384"/>
                <a:gd name="T1" fmla="*/ 0 h 1"/>
                <a:gd name="T2" fmla="*/ 0 w 3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4" h="1">
                  <a:moveTo>
                    <a:pt x="384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sm" len="sm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1" name="Object 26">
              <a:extLst>
                <a:ext uri="{FF2B5EF4-FFF2-40B4-BE49-F238E27FC236}">
                  <a16:creationId xmlns:a16="http://schemas.microsoft.com/office/drawing/2014/main" xmlns="" id="{AD39814F-701A-4FA0-9C2D-553A58EE3D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7244364"/>
                </p:ext>
              </p:extLst>
            </p:nvPr>
          </p:nvGraphicFramePr>
          <p:xfrm>
            <a:off x="2928" y="192"/>
            <a:ext cx="858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1" name="Equation" r:id="rId11" imgW="495000" imgH="177480" progId="Equation.DSMT4">
                    <p:embed/>
                  </p:oleObj>
                </mc:Choice>
                <mc:Fallback>
                  <p:oleObj name="Equation" r:id="rId11" imgW="495000" imgH="177480" progId="Equation.DSMT4">
                    <p:embed/>
                    <p:pic>
                      <p:nvPicPr>
                        <p:cNvPr id="64538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92"/>
                          <a:ext cx="858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7">
            <a:extLst>
              <a:ext uri="{FF2B5EF4-FFF2-40B4-BE49-F238E27FC236}">
                <a16:creationId xmlns:a16="http://schemas.microsoft.com/office/drawing/2014/main" xmlns="" id="{DD8CC531-3B69-49B2-8685-D001F6DD94FF}"/>
              </a:ext>
            </a:extLst>
          </p:cNvPr>
          <p:cNvGrpSpPr>
            <a:grpSpLocks/>
          </p:cNvGrpSpPr>
          <p:nvPr/>
        </p:nvGrpSpPr>
        <p:grpSpPr bwMode="auto">
          <a:xfrm>
            <a:off x="6535741" y="1219201"/>
            <a:ext cx="931863" cy="442913"/>
            <a:chOff x="4117" y="768"/>
            <a:chExt cx="587" cy="279"/>
          </a:xfrm>
        </p:grpSpPr>
        <p:sp>
          <p:nvSpPr>
            <p:cNvPr id="23" name="Line 28">
              <a:extLst>
                <a:ext uri="{FF2B5EF4-FFF2-40B4-BE49-F238E27FC236}">
                  <a16:creationId xmlns:a16="http://schemas.microsoft.com/office/drawing/2014/main" xmlns="" id="{E5E2F120-3609-4135-9354-5E04291E80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845"/>
              <a:ext cx="192" cy="9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 type="none" w="sm" len="sm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4" name="Object 29">
              <a:extLst>
                <a:ext uri="{FF2B5EF4-FFF2-40B4-BE49-F238E27FC236}">
                  <a16:creationId xmlns:a16="http://schemas.microsoft.com/office/drawing/2014/main" xmlns="" id="{D3AC9FF3-41D7-46E9-94EF-714F19E56FD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708201"/>
                </p:ext>
              </p:extLst>
            </p:nvPr>
          </p:nvGraphicFramePr>
          <p:xfrm>
            <a:off x="4117" y="768"/>
            <a:ext cx="40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2" name="Equation" r:id="rId13" imgW="253800" imgH="177480" progId="Equation.DSMT4">
                    <p:embed/>
                  </p:oleObj>
                </mc:Choice>
                <mc:Fallback>
                  <p:oleObj name="Equation" r:id="rId13" imgW="253800" imgH="177480" progId="Equation.DSMT4">
                    <p:embed/>
                    <p:pic>
                      <p:nvPicPr>
                        <p:cNvPr id="64541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7" y="768"/>
                          <a:ext cx="40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30">
            <a:extLst>
              <a:ext uri="{FF2B5EF4-FFF2-40B4-BE49-F238E27FC236}">
                <a16:creationId xmlns:a16="http://schemas.microsoft.com/office/drawing/2014/main" xmlns="" id="{28E73FB2-9536-4608-8D9F-480F608480BD}"/>
              </a:ext>
            </a:extLst>
          </p:cNvPr>
          <p:cNvGrpSpPr>
            <a:grpSpLocks/>
          </p:cNvGrpSpPr>
          <p:nvPr/>
        </p:nvGrpSpPr>
        <p:grpSpPr bwMode="auto">
          <a:xfrm>
            <a:off x="6572250" y="1350963"/>
            <a:ext cx="895350" cy="738187"/>
            <a:chOff x="4140" y="851"/>
            <a:chExt cx="564" cy="465"/>
          </a:xfrm>
        </p:grpSpPr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xmlns="" id="{E16EDDEC-7BD0-48A0-A652-091B4352E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" y="851"/>
              <a:ext cx="156" cy="330"/>
            </a:xfrm>
            <a:custGeom>
              <a:avLst/>
              <a:gdLst>
                <a:gd name="T0" fmla="*/ 156 w 156"/>
                <a:gd name="T1" fmla="*/ 0 h 330"/>
                <a:gd name="T2" fmla="*/ 0 w 156"/>
                <a:gd name="T3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" h="330">
                  <a:moveTo>
                    <a:pt x="156" y="0"/>
                  </a:moveTo>
                  <a:lnTo>
                    <a:pt x="0" y="330"/>
                  </a:ln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 type="none" w="sm" len="sm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" name="Object 32">
              <a:extLst>
                <a:ext uri="{FF2B5EF4-FFF2-40B4-BE49-F238E27FC236}">
                  <a16:creationId xmlns:a16="http://schemas.microsoft.com/office/drawing/2014/main" xmlns="" id="{52A18588-B784-4C3E-9118-B84D8E5A58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5489771"/>
                </p:ext>
              </p:extLst>
            </p:nvPr>
          </p:nvGraphicFramePr>
          <p:xfrm>
            <a:off x="4140" y="1037"/>
            <a:ext cx="44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3" name="Equation" r:id="rId15" imgW="279360" imgH="177480" progId="Equation.DSMT4">
                    <p:embed/>
                  </p:oleObj>
                </mc:Choice>
                <mc:Fallback>
                  <p:oleObj name="Equation" r:id="rId15" imgW="279360" imgH="177480" progId="Equation.DSMT4">
                    <p:embed/>
                    <p:pic>
                      <p:nvPicPr>
                        <p:cNvPr id="64544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0" y="1037"/>
                          <a:ext cx="44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Object 1029">
            <a:extLst>
              <a:ext uri="{FF2B5EF4-FFF2-40B4-BE49-F238E27FC236}">
                <a16:creationId xmlns:a16="http://schemas.microsoft.com/office/drawing/2014/main" xmlns="" id="{FB4B6CE5-3816-4726-A881-B3D83B742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570874"/>
              </p:ext>
            </p:extLst>
          </p:nvPr>
        </p:nvGraphicFramePr>
        <p:xfrm>
          <a:off x="2762248" y="3497247"/>
          <a:ext cx="48006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4" name="Equation" r:id="rId17" imgW="2184120" imgH="393480" progId="Equation.DSMT4">
                  <p:embed/>
                </p:oleObj>
              </mc:Choice>
              <mc:Fallback>
                <p:oleObj name="Equation" r:id="rId17" imgW="2184120" imgH="393480" progId="Equation.DSMT4">
                  <p:embed/>
                  <p:pic>
                    <p:nvPicPr>
                      <p:cNvPr id="15" name="Object 1029">
                        <a:extLst>
                          <a:ext uri="{FF2B5EF4-FFF2-40B4-BE49-F238E27FC236}">
                            <a16:creationId xmlns:a16="http://schemas.microsoft.com/office/drawing/2014/main" xmlns="" id="{7C410BB8-08AC-4A3E-BE5B-5E8CE50409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48" y="3497247"/>
                        <a:ext cx="48006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45">
            <a:extLst>
              <a:ext uri="{FF2B5EF4-FFF2-40B4-BE49-F238E27FC236}">
                <a16:creationId xmlns:a16="http://schemas.microsoft.com/office/drawing/2014/main" xmlns="" id="{0946F31C-E8C0-431F-8EFB-054746DDB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6" y="3635767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加速度方程：</a:t>
            </a:r>
          </a:p>
        </p:txBody>
      </p:sp>
      <p:graphicFrame>
        <p:nvGraphicFramePr>
          <p:cNvPr id="30" name="对象 29">
            <a:extLst>
              <a:ext uri="{FF2B5EF4-FFF2-40B4-BE49-F238E27FC236}">
                <a16:creationId xmlns:a16="http://schemas.microsoft.com/office/drawing/2014/main" xmlns="" id="{BD9006B2-61EB-4308-9856-F4BC20949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230835"/>
              </p:ext>
            </p:extLst>
          </p:nvPr>
        </p:nvGraphicFramePr>
        <p:xfrm>
          <a:off x="2721692" y="4486924"/>
          <a:ext cx="40497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5" name="Equation" r:id="rId19" imgW="1841400" imgH="279360" progId="Equation.DSMT4">
                  <p:embed/>
                </p:oleObj>
              </mc:Choice>
              <mc:Fallback>
                <p:oleObj name="Equation" r:id="rId19" imgW="1841400" imgH="279360" progId="Equation.DSMT4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xmlns="" id="{E07C2F37-CEC2-4BF4-A7DD-7F45BAA5A2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721692" y="4486924"/>
                        <a:ext cx="4049713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45">
            <a:extLst>
              <a:ext uri="{FF2B5EF4-FFF2-40B4-BE49-F238E27FC236}">
                <a16:creationId xmlns:a16="http://schemas.microsoft.com/office/drawing/2014/main" xmlns="" id="{B47DC226-DE5B-487F-86DF-5831FF361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473" y="4513107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速度方程</a:t>
            </a:r>
          </a:p>
        </p:txBody>
      </p:sp>
      <p:sp>
        <p:nvSpPr>
          <p:cNvPr id="32" name="Text Box 45">
            <a:extLst>
              <a:ext uri="{FF2B5EF4-FFF2-40B4-BE49-F238E27FC236}">
                <a16:creationId xmlns:a16="http://schemas.microsoft.com/office/drawing/2014/main" xmlns="" id="{CD98C67D-F239-43F1-A21B-C631AE430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6" y="5379490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微积分技巧：</a:t>
            </a:r>
          </a:p>
        </p:txBody>
      </p:sp>
      <p:graphicFrame>
        <p:nvGraphicFramePr>
          <p:cNvPr id="33" name="Object 1029">
            <a:extLst>
              <a:ext uri="{FF2B5EF4-FFF2-40B4-BE49-F238E27FC236}">
                <a16:creationId xmlns:a16="http://schemas.microsoft.com/office/drawing/2014/main" xmlns="" id="{812CB2E6-8392-4113-B925-E2F037CE85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15952"/>
              </p:ext>
            </p:extLst>
          </p:nvPr>
        </p:nvGraphicFramePr>
        <p:xfrm>
          <a:off x="3051175" y="5208507"/>
          <a:ext cx="30416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6" name="Equation" r:id="rId21" imgW="1384200" imgH="393480" progId="Equation.DSMT4">
                  <p:embed/>
                </p:oleObj>
              </mc:Choice>
              <mc:Fallback>
                <p:oleObj name="Equation" r:id="rId21" imgW="1384200" imgH="393480" progId="Equation.DSMT4">
                  <p:embed/>
                  <p:pic>
                    <p:nvPicPr>
                      <p:cNvPr id="28" name="Object 1029">
                        <a:extLst>
                          <a:ext uri="{FF2B5EF4-FFF2-40B4-BE49-F238E27FC236}">
                            <a16:creationId xmlns:a16="http://schemas.microsoft.com/office/drawing/2014/main" xmlns="" id="{FB4B6CE5-3816-4726-A881-B3D83B742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5208507"/>
                        <a:ext cx="30416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45">
            <a:extLst>
              <a:ext uri="{FF2B5EF4-FFF2-40B4-BE49-F238E27FC236}">
                <a16:creationId xmlns:a16="http://schemas.microsoft.com/office/drawing/2014/main" xmlns="" id="{E535B976-0358-450C-987F-FB3C6FE14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5349542"/>
            <a:ext cx="25790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书中例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2.1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259028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 autoUpdateAnimBg="0"/>
      <p:bldP spid="10" grpId="0" animBg="1"/>
      <p:bldP spid="11" grpId="0" animBg="1"/>
      <p:bldP spid="12" grpId="0" animBg="1"/>
      <p:bldP spid="29" grpId="0" autoUpdateAnimBg="0"/>
      <p:bldP spid="31" grpId="0" autoUpdateAnimBg="0"/>
      <p:bldP spid="32" grpId="0" autoUpdateAnimBg="0"/>
      <p:bldP spid="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6A088AE1-F94F-4AB8-A01F-9491134C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12106AF6-B9F1-4620-95BB-FFB90A7A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Text Box 1026">
            <a:extLst>
              <a:ext uri="{FF2B5EF4-FFF2-40B4-BE49-F238E27FC236}">
                <a16:creationId xmlns:a16="http://schemas.microsoft.com/office/drawing/2014/main" xmlns="" id="{5A47627E-A877-4B42-B19B-919EE3653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88" y="216903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瞬时性</a:t>
            </a:r>
            <a:r>
              <a:rPr kumimoji="1"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注意瞬时量和过程量的区别  </a:t>
            </a:r>
          </a:p>
        </p:txBody>
      </p:sp>
      <p:sp>
        <p:nvSpPr>
          <p:cNvPr id="5" name="Text Box 1029">
            <a:extLst>
              <a:ext uri="{FF2B5EF4-FFF2-40B4-BE49-F238E27FC236}">
                <a16:creationId xmlns:a16="http://schemas.microsoft.com/office/drawing/2014/main" xmlns="" id="{F0481C9D-DD47-4BA7-A418-922F64A7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88" y="1544425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矢量性</a:t>
            </a:r>
            <a:r>
              <a:rPr kumimoji="1"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注意矢量和标量的区别。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542A6CDD-46C9-47B5-BA5B-E8E6F0CB7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88" y="2792394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相对性</a:t>
            </a:r>
            <a:r>
              <a:rPr kumimoji="1"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对不同参考系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有不同的描述。</a:t>
            </a:r>
          </a:p>
        </p:txBody>
      </p:sp>
      <p:sp>
        <p:nvSpPr>
          <p:cNvPr id="7" name="Text Box 1036">
            <a:extLst>
              <a:ext uri="{FF2B5EF4-FFF2-40B4-BE49-F238E27FC236}">
                <a16:creationId xmlns:a16="http://schemas.microsoft.com/office/drawing/2014/main" xmlns="" id="{A62426CC-AA52-4905-9383-C11CBA238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03" y="3443784"/>
            <a:ext cx="518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运动的作图表示法：</a:t>
            </a:r>
          </a:p>
        </p:txBody>
      </p:sp>
      <p:grpSp>
        <p:nvGrpSpPr>
          <p:cNvPr id="20" name="Group 1052">
            <a:extLst>
              <a:ext uri="{FF2B5EF4-FFF2-40B4-BE49-F238E27FC236}">
                <a16:creationId xmlns:a16="http://schemas.microsoft.com/office/drawing/2014/main" xmlns="" id="{5DDA3CA8-82A2-4CC8-A890-7BE63F68AD5F}"/>
              </a:ext>
            </a:extLst>
          </p:cNvPr>
          <p:cNvGrpSpPr>
            <a:grpSpLocks/>
          </p:cNvGrpSpPr>
          <p:nvPr/>
        </p:nvGrpSpPr>
        <p:grpSpPr bwMode="auto">
          <a:xfrm>
            <a:off x="992372" y="5441196"/>
            <a:ext cx="3352800" cy="595313"/>
            <a:chOff x="144" y="2352"/>
            <a:chExt cx="2112" cy="375"/>
          </a:xfrm>
        </p:grpSpPr>
        <p:sp>
          <p:nvSpPr>
            <p:cNvPr id="21" name="Line 1053">
              <a:extLst>
                <a:ext uri="{FF2B5EF4-FFF2-40B4-BE49-F238E27FC236}">
                  <a16:creationId xmlns:a16="http://schemas.microsoft.com/office/drawing/2014/main" xmlns="" id="{94C554AF-4B96-44E5-87E1-15170D61B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352"/>
              <a:ext cx="10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Line 1054">
              <a:extLst>
                <a:ext uri="{FF2B5EF4-FFF2-40B4-BE49-F238E27FC236}">
                  <a16:creationId xmlns:a16="http://schemas.microsoft.com/office/drawing/2014/main" xmlns="" id="{69D66E88-119A-4A12-AD1F-DCF1D009E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35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3" name="Group 1055">
              <a:extLst>
                <a:ext uri="{FF2B5EF4-FFF2-40B4-BE49-F238E27FC236}">
                  <a16:creationId xmlns:a16="http://schemas.microsoft.com/office/drawing/2014/main" xmlns="" id="{0B6927BF-B72B-40C9-A9A4-BBE85C8F5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2352"/>
              <a:ext cx="2112" cy="375"/>
              <a:chOff x="144" y="2352"/>
              <a:chExt cx="2112" cy="375"/>
            </a:xfrm>
          </p:grpSpPr>
          <p:sp>
            <p:nvSpPr>
              <p:cNvPr id="24" name="Text Box 1056">
                <a:extLst>
                  <a:ext uri="{FF2B5EF4-FFF2-40B4-BE49-F238E27FC236}">
                    <a16:creationId xmlns:a16="http://schemas.microsoft.com/office/drawing/2014/main" xmlns="" id="{2D5E56EE-2573-43F1-86C9-762294673C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352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25" name="Text Box 1057">
                <a:extLst>
                  <a:ext uri="{FF2B5EF4-FFF2-40B4-BE49-F238E27FC236}">
                    <a16:creationId xmlns:a16="http://schemas.microsoft.com/office/drawing/2014/main" xmlns="" id="{4C7A5D81-F235-4564-ACCA-A4F772578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352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26" name="Text Box 1058">
                <a:extLst>
                  <a:ext uri="{FF2B5EF4-FFF2-40B4-BE49-F238E27FC236}">
                    <a16:creationId xmlns:a16="http://schemas.microsoft.com/office/drawing/2014/main" xmlns="" id="{C642BD8D-2EA5-447C-B7FA-E6BE82861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400"/>
                <a:ext cx="76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zh-CN" sz="2800" b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kumimoji="1" lang="en-US" altLang="zh-CN" sz="2800" b="1" i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1" lang="en-US" altLang="zh-CN" sz="2800" b="1" baseline="-250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kumimoji="1" lang="en-US" altLang="zh-CN" sz="2800" b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27" name="Text Box 1059">
                <a:extLst>
                  <a:ext uri="{FF2B5EF4-FFF2-40B4-BE49-F238E27FC236}">
                    <a16:creationId xmlns:a16="http://schemas.microsoft.com/office/drawing/2014/main" xmlns="" id="{CD38EA32-3092-4E90-A78D-ABD49998D2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0" y="2400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1" lang="en-US" altLang="zh-CN" sz="2800" b="1" baseline="-25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28" name="Line 1060">
                <a:extLst>
                  <a:ext uri="{FF2B5EF4-FFF2-40B4-BE49-F238E27FC236}">
                    <a16:creationId xmlns:a16="http://schemas.microsoft.com/office/drawing/2014/main" xmlns="" id="{AD268579-0132-484F-B51D-202939357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2352"/>
                <a:ext cx="18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9" name="Text Box 1061">
            <a:extLst>
              <a:ext uri="{FF2B5EF4-FFF2-40B4-BE49-F238E27FC236}">
                <a16:creationId xmlns:a16="http://schemas.microsoft.com/office/drawing/2014/main" xmlns="" id="{AB579702-B052-46CF-AB40-49A76F727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71" y="4103216"/>
            <a:ext cx="53314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例如在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匀加速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直线运动中可将 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v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a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用曲线表示：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9A53667E-6D1F-4010-A4B6-63BCEC34F400}"/>
              </a:ext>
            </a:extLst>
          </p:cNvPr>
          <p:cNvGrpSpPr/>
          <p:nvPr/>
        </p:nvGrpSpPr>
        <p:grpSpPr>
          <a:xfrm>
            <a:off x="5530172" y="3421588"/>
            <a:ext cx="3449639" cy="2830512"/>
            <a:chOff x="5306888" y="3272731"/>
            <a:chExt cx="3449639" cy="2830512"/>
          </a:xfrm>
        </p:grpSpPr>
        <p:grpSp>
          <p:nvGrpSpPr>
            <p:cNvPr id="8" name="Group 1063">
              <a:extLst>
                <a:ext uri="{FF2B5EF4-FFF2-40B4-BE49-F238E27FC236}">
                  <a16:creationId xmlns:a16="http://schemas.microsoft.com/office/drawing/2014/main" xmlns="" id="{C3B69184-116C-447F-99E4-4607D9A18F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4089" y="3752950"/>
              <a:ext cx="2992438" cy="574675"/>
              <a:chOff x="3072" y="2230"/>
              <a:chExt cx="1885" cy="362"/>
            </a:xfrm>
          </p:grpSpPr>
          <p:sp>
            <p:nvSpPr>
              <p:cNvPr id="9" name="Line 1038">
                <a:extLst>
                  <a:ext uri="{FF2B5EF4-FFF2-40B4-BE49-F238E27FC236}">
                    <a16:creationId xmlns:a16="http://schemas.microsoft.com/office/drawing/2014/main" xmlns="" id="{5A852D09-D784-46F0-99ED-4F1E1CC0C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2592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1039">
                <a:extLst>
                  <a:ext uri="{FF2B5EF4-FFF2-40B4-BE49-F238E27FC236}">
                    <a16:creationId xmlns:a16="http://schemas.microsoft.com/office/drawing/2014/main" xmlns="" id="{BDA52BA6-3D9E-4033-995D-CE40321FEE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1" y="2230"/>
                <a:ext cx="816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zh-CN" sz="2800" b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kumimoji="1" lang="en-US" altLang="zh-CN" sz="2800" b="1" i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1" lang="en-US" altLang="zh-CN" sz="2800" b="1" dirty="0">
                    <a:solidFill>
                      <a:srgbClr val="9900CC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)</a:t>
                </a:r>
                <a:endPara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oup 1062">
              <a:extLst>
                <a:ext uri="{FF2B5EF4-FFF2-40B4-BE49-F238E27FC236}">
                  <a16:creationId xmlns:a16="http://schemas.microsoft.com/office/drawing/2014/main" xmlns="" id="{77435DDB-81BC-4F02-92BC-BA99A3593A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2976" y="3272731"/>
              <a:ext cx="1828800" cy="1905000"/>
              <a:chOff x="3065" y="2099"/>
              <a:chExt cx="1152" cy="1200"/>
            </a:xfrm>
          </p:grpSpPr>
          <p:sp>
            <p:nvSpPr>
              <p:cNvPr id="12" name="Freeform 1041">
                <a:extLst>
                  <a:ext uri="{FF2B5EF4-FFF2-40B4-BE49-F238E27FC236}">
                    <a16:creationId xmlns:a16="http://schemas.microsoft.com/office/drawing/2014/main" xmlns="" id="{1AE4F281-4FED-4C28-9373-141976942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2099"/>
                <a:ext cx="1152" cy="1200"/>
              </a:xfrm>
              <a:custGeom>
                <a:avLst/>
                <a:gdLst>
                  <a:gd name="T0" fmla="*/ 0 w 1200"/>
                  <a:gd name="T1" fmla="*/ 1296 h 1296"/>
                  <a:gd name="T2" fmla="*/ 816 w 1200"/>
                  <a:gd name="T3" fmla="*/ 960 h 1296"/>
                  <a:gd name="T4" fmla="*/ 1200 w 1200"/>
                  <a:gd name="T5" fmla="*/ 0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0" h="1296">
                    <a:moveTo>
                      <a:pt x="0" y="1296"/>
                    </a:moveTo>
                    <a:cubicBezTo>
                      <a:pt x="308" y="1236"/>
                      <a:pt x="616" y="1176"/>
                      <a:pt x="816" y="960"/>
                    </a:cubicBezTo>
                    <a:cubicBezTo>
                      <a:pt x="1016" y="744"/>
                      <a:pt x="1136" y="160"/>
                      <a:pt x="1200" y="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042">
                <a:extLst>
                  <a:ext uri="{FF2B5EF4-FFF2-40B4-BE49-F238E27FC236}">
                    <a16:creationId xmlns:a16="http://schemas.microsoft.com/office/drawing/2014/main" xmlns="" id="{6C8047F4-F923-4C62-899C-BE2CF260B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9" y="2821"/>
                <a:ext cx="7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kumimoji="1" lang="en-US" altLang="zh-CN" sz="2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1"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)</a:t>
                </a:r>
                <a:endParaRPr kumimoji="1" lang="zh-CN" altLang="en-US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1046">
              <a:extLst>
                <a:ext uri="{FF2B5EF4-FFF2-40B4-BE49-F238E27FC236}">
                  <a16:creationId xmlns:a16="http://schemas.microsoft.com/office/drawing/2014/main" xmlns="" id="{FCCF2747-E8D7-45CE-A82D-F16D5D9BC5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06888" y="3445768"/>
              <a:ext cx="3276600" cy="2657475"/>
              <a:chOff x="2784" y="1392"/>
              <a:chExt cx="2064" cy="1674"/>
            </a:xfrm>
          </p:grpSpPr>
          <p:sp>
            <p:nvSpPr>
              <p:cNvPr id="15" name="Line 1047">
                <a:extLst>
                  <a:ext uri="{FF2B5EF4-FFF2-40B4-BE49-F238E27FC236}">
                    <a16:creationId xmlns:a16="http://schemas.microsoft.com/office/drawing/2014/main" xmlns="" id="{80AAD956-EB5E-4D45-8E23-1B68E4865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2736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1048">
                <a:extLst>
                  <a:ext uri="{FF2B5EF4-FFF2-40B4-BE49-F238E27FC236}">
                    <a16:creationId xmlns:a16="http://schemas.microsoft.com/office/drawing/2014/main" xmlns="" id="{4D229019-4BE0-4924-8676-8F5FFB5F7B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1392"/>
                <a:ext cx="0" cy="13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049">
                <a:extLst>
                  <a:ext uri="{FF2B5EF4-FFF2-40B4-BE49-F238E27FC236}">
                    <a16:creationId xmlns:a16="http://schemas.microsoft.com/office/drawing/2014/main" xmlns="" id="{25394B81-C4DB-4A2E-BFDE-60F486F943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736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</a:t>
                </a:r>
              </a:p>
            </p:txBody>
          </p:sp>
          <p:sp>
            <p:nvSpPr>
              <p:cNvPr id="18" name="Text Box 1050">
                <a:extLst>
                  <a:ext uri="{FF2B5EF4-FFF2-40B4-BE49-F238E27FC236}">
                    <a16:creationId xmlns:a16="http://schemas.microsoft.com/office/drawing/2014/main" xmlns="" id="{3ACD4738-BE49-48A2-98C1-C670CB7552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40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</p:grpSp>
        <p:grpSp>
          <p:nvGrpSpPr>
            <p:cNvPr id="30" name="Group 1065">
              <a:extLst>
                <a:ext uri="{FF2B5EF4-FFF2-40B4-BE49-F238E27FC236}">
                  <a16:creationId xmlns:a16="http://schemas.microsoft.com/office/drawing/2014/main" xmlns="" id="{82B19E7B-91EF-4AC7-9E10-B091E03E44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83715" y="4480820"/>
              <a:ext cx="2065338" cy="1084263"/>
              <a:chOff x="3072" y="1909"/>
              <a:chExt cx="1301" cy="683"/>
            </a:xfrm>
          </p:grpSpPr>
          <p:sp>
            <p:nvSpPr>
              <p:cNvPr id="31" name="Line 1044">
                <a:extLst>
                  <a:ext uri="{FF2B5EF4-FFF2-40B4-BE49-F238E27FC236}">
                    <a16:creationId xmlns:a16="http://schemas.microsoft.com/office/drawing/2014/main" xmlns="" id="{67B54301-D49F-45E9-8CC1-50AA0DBC56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2" y="1909"/>
                <a:ext cx="1255" cy="68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 Box 1064">
                <a:extLst>
                  <a:ext uri="{FF2B5EF4-FFF2-40B4-BE49-F238E27FC236}">
                    <a16:creationId xmlns:a16="http://schemas.microsoft.com/office/drawing/2014/main" xmlns="" id="{84E624DA-FAAA-435E-B31A-733BB0E28F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1" y="2226"/>
                <a:ext cx="67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kumimoji="1"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kumimoji="1" lang="en-US" altLang="zh-CN" sz="2800" b="1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t</a:t>
                </a:r>
                <a:r>
                  <a:rPr kumimoji="1"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)</a:t>
                </a:r>
              </a:p>
            </p:txBody>
          </p:sp>
        </p:grpSp>
      </p:grpSp>
      <p:graphicFrame>
        <p:nvGraphicFramePr>
          <p:cNvPr id="33" name="Object 36">
            <a:extLst>
              <a:ext uri="{FF2B5EF4-FFF2-40B4-BE49-F238E27FC236}">
                <a16:creationId xmlns:a16="http://schemas.microsoft.com/office/drawing/2014/main" xmlns="" id="{8D3A98FD-9BA1-47DE-AE04-D3CBBB544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60087"/>
              </p:ext>
            </p:extLst>
          </p:nvPr>
        </p:nvGraphicFramePr>
        <p:xfrm>
          <a:off x="3209519" y="1012145"/>
          <a:ext cx="1268330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3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519" y="1012145"/>
                        <a:ext cx="1268330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37">
            <a:extLst>
              <a:ext uri="{FF2B5EF4-FFF2-40B4-BE49-F238E27FC236}">
                <a16:creationId xmlns:a16="http://schemas.microsoft.com/office/drawing/2014/main" xmlns="" id="{35FDB2DB-A77A-4186-802A-6D9963571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2" y="975974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状态参量包括：</a:t>
            </a:r>
          </a:p>
        </p:txBody>
      </p:sp>
      <p:sp>
        <p:nvSpPr>
          <p:cNvPr id="35" name="Text Box 40">
            <a:extLst>
              <a:ext uri="{FF2B5EF4-FFF2-40B4-BE49-F238E27FC236}">
                <a16:creationId xmlns:a16="http://schemas.microsoft.com/office/drawing/2014/main" xmlns="" id="{A217B307-C1FB-41BE-8B87-507546CBA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88" y="282997"/>
            <a:ext cx="58962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描述质点运动的状态参量的特性</a:t>
            </a:r>
          </a:p>
        </p:txBody>
      </p:sp>
    </p:spTree>
    <p:extLst>
      <p:ext uri="{BB962C8B-B14F-4D97-AF65-F5344CB8AC3E}">
        <p14:creationId xmlns:p14="http://schemas.microsoft.com/office/powerpoint/2010/main" val="11022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29" grpId="0"/>
      <p:bldP spid="34" grpId="0" build="p" autoUpdateAnimBg="0"/>
      <p:bldP spid="3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2052779-74CE-462A-8FC2-E262EBBF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3CB4B3D7-07DC-44FB-9A4B-E810CBE9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grpSp>
        <p:nvGrpSpPr>
          <p:cNvPr id="4" name="Group 29">
            <a:extLst>
              <a:ext uri="{FF2B5EF4-FFF2-40B4-BE49-F238E27FC236}">
                <a16:creationId xmlns:a16="http://schemas.microsoft.com/office/drawing/2014/main" xmlns="" id="{2826F02C-C7CE-4529-9D81-730346C6F398}"/>
              </a:ext>
            </a:extLst>
          </p:cNvPr>
          <p:cNvGrpSpPr>
            <a:grpSpLocks/>
          </p:cNvGrpSpPr>
          <p:nvPr/>
        </p:nvGrpSpPr>
        <p:grpSpPr bwMode="auto">
          <a:xfrm>
            <a:off x="306877" y="1574990"/>
            <a:ext cx="5800726" cy="525463"/>
            <a:chOff x="144" y="1034"/>
            <a:chExt cx="3654" cy="331"/>
          </a:xfrm>
        </p:grpSpPr>
        <p:sp>
          <p:nvSpPr>
            <p:cNvPr id="5" name="Text Box 5">
              <a:extLst>
                <a:ext uri="{FF2B5EF4-FFF2-40B4-BE49-F238E27FC236}">
                  <a16:creationId xmlns:a16="http://schemas.microsoft.com/office/drawing/2014/main" xmlns="" id="{AF1A9C52-7FE0-4708-A1CA-572347C4D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038"/>
              <a:ext cx="1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已知加速度</a:t>
              </a:r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xmlns="" id="{4E66C600-3ECC-41AF-8194-8DB7C64EA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1141"/>
              <a:ext cx="439" cy="140"/>
            </a:xfrm>
            <a:prstGeom prst="rightArrow">
              <a:avLst>
                <a:gd name="adj1" fmla="val 50000"/>
                <a:gd name="adj2" fmla="val 81076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xmlns="" id="{C180FB63-05AF-47B6-A3C6-93B55D1BC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4" y="1034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求速度</a:t>
              </a:r>
            </a:p>
          </p:txBody>
        </p:sp>
        <p:sp>
          <p:nvSpPr>
            <p:cNvPr id="8" name="AutoShape 8">
              <a:extLst>
                <a:ext uri="{FF2B5EF4-FFF2-40B4-BE49-F238E27FC236}">
                  <a16:creationId xmlns:a16="http://schemas.microsoft.com/office/drawing/2014/main" xmlns="" id="{AF0768CF-9CE3-4788-A524-BCEF6BCBB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139"/>
              <a:ext cx="401" cy="134"/>
            </a:xfrm>
            <a:prstGeom prst="rightArrow">
              <a:avLst>
                <a:gd name="adj1" fmla="val 50000"/>
                <a:gd name="adj2" fmla="val 7481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xmlns="" id="{0A047991-8C06-4553-8A66-DA383A1D3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7" y="1036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求位置</a:t>
              </a:r>
            </a:p>
          </p:txBody>
        </p:sp>
      </p:grpSp>
      <p:sp>
        <p:nvSpPr>
          <p:cNvPr id="10" name="Text Box 13">
            <a:extLst>
              <a:ext uri="{FF2B5EF4-FFF2-40B4-BE49-F238E27FC236}">
                <a16:creationId xmlns:a16="http://schemas.microsoft.com/office/drawing/2014/main" xmlns="" id="{61ED2022-819D-43A5-A42D-F4729BFCF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05" y="182404"/>
            <a:ext cx="85023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/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：一质点由静止开始作直线运动初始加速度为</a:t>
            </a:r>
            <a:r>
              <a:rPr lang="en-US" altLang="zh-CN" sz="2800" b="1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</a:p>
          <a:p>
            <a:pPr eaLnBrk="0" hangingPunct="0"/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以后加速度均匀增加，每经过 </a:t>
            </a:r>
            <a:r>
              <a:rPr lang="en-US" altLang="zh-CN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τ </a:t>
            </a:r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秒增加 </a:t>
            </a:r>
            <a:r>
              <a:rPr lang="en-US" altLang="zh-CN" sz="2800" b="1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b="1" dirty="0">
              <a:solidFill>
                <a:srgbClr val="9900CC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求：经过 </a:t>
            </a:r>
            <a:r>
              <a:rPr lang="en-US" altLang="zh-CN" sz="2800" b="1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秒后质点的速度和运动的距离。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xmlns="" id="{8218393C-270B-41A1-98FC-74F16D165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77" y="2284755"/>
            <a:ext cx="257143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根据题意</a:t>
            </a:r>
          </a:p>
        </p:txBody>
      </p:sp>
      <p:graphicFrame>
        <p:nvGraphicFramePr>
          <p:cNvPr id="12" name="Object 18">
            <a:extLst>
              <a:ext uri="{FF2B5EF4-FFF2-40B4-BE49-F238E27FC236}">
                <a16:creationId xmlns:a16="http://schemas.microsoft.com/office/drawing/2014/main" xmlns="" id="{D6E153D1-2BC1-4B86-8BC1-4C1F90B84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434508"/>
              </p:ext>
            </p:extLst>
          </p:nvPr>
        </p:nvGraphicFramePr>
        <p:xfrm>
          <a:off x="2668090" y="2079503"/>
          <a:ext cx="51022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" name="Equation" r:id="rId3" imgW="2298600" imgH="406080" progId="Equation.DSMT4">
                  <p:embed/>
                </p:oleObj>
              </mc:Choice>
              <mc:Fallback>
                <p:oleObj name="Equation" r:id="rId3" imgW="2298600" imgH="406080" progId="Equation.DSMT4">
                  <p:embed/>
                  <p:pic>
                    <p:nvPicPr>
                      <p:cNvPr id="6760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090" y="2079503"/>
                        <a:ext cx="51022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0">
            <a:extLst>
              <a:ext uri="{FF2B5EF4-FFF2-40B4-BE49-F238E27FC236}">
                <a16:creationId xmlns:a16="http://schemas.microsoft.com/office/drawing/2014/main" xmlns="" id="{0973D594-C377-435D-9F6C-C106F48FC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485" y="840997"/>
            <a:ext cx="201369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直线运动中可用标量代替矢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量</a:t>
            </a:r>
          </a:p>
        </p:txBody>
      </p:sp>
      <p:graphicFrame>
        <p:nvGraphicFramePr>
          <p:cNvPr id="14" name="Object 31">
            <a:extLst>
              <a:ext uri="{FF2B5EF4-FFF2-40B4-BE49-F238E27FC236}">
                <a16:creationId xmlns:a16="http://schemas.microsoft.com/office/drawing/2014/main" xmlns="" id="{4C714BA2-1333-4FD3-8371-79B85EDD6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255233"/>
              </p:ext>
            </p:extLst>
          </p:nvPr>
        </p:nvGraphicFramePr>
        <p:xfrm>
          <a:off x="1387475" y="2963863"/>
          <a:ext cx="58356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" name="Equation" r:id="rId5" imgW="2628720" imgH="406080" progId="Equation.DSMT4">
                  <p:embed/>
                </p:oleObj>
              </mc:Choice>
              <mc:Fallback>
                <p:oleObj name="Equation" r:id="rId5" imgW="2628720" imgH="406080" progId="Equation.DSMT4">
                  <p:embed/>
                  <p:pic>
                    <p:nvPicPr>
                      <p:cNvPr id="6761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2963863"/>
                        <a:ext cx="58356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2">
            <a:extLst>
              <a:ext uri="{FF2B5EF4-FFF2-40B4-BE49-F238E27FC236}">
                <a16:creationId xmlns:a16="http://schemas.microsoft.com/office/drawing/2014/main" xmlns="" id="{5451DEFB-B384-4C77-91DD-D5020378EB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202512"/>
              </p:ext>
            </p:extLst>
          </p:nvPr>
        </p:nvGraphicFramePr>
        <p:xfrm>
          <a:off x="557894" y="4084876"/>
          <a:ext cx="32416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" name="Equation" r:id="rId7" imgW="1460160" imgH="228600" progId="Equation.DSMT4">
                  <p:embed/>
                </p:oleObj>
              </mc:Choice>
              <mc:Fallback>
                <p:oleObj name="Equation" r:id="rId7" imgW="1460160" imgH="228600" progId="Equation.DSMT4">
                  <p:embed/>
                  <p:pic>
                    <p:nvPicPr>
                      <p:cNvPr id="6761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94" y="4084876"/>
                        <a:ext cx="32416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3">
            <a:extLst>
              <a:ext uri="{FF2B5EF4-FFF2-40B4-BE49-F238E27FC236}">
                <a16:creationId xmlns:a16="http://schemas.microsoft.com/office/drawing/2014/main" xmlns="" id="{E023AA0A-1510-4DD4-A514-57B6FFF465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012040"/>
              </p:ext>
            </p:extLst>
          </p:nvPr>
        </p:nvGraphicFramePr>
        <p:xfrm>
          <a:off x="6286500" y="3824288"/>
          <a:ext cx="27336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" name="Equation" r:id="rId9" imgW="1231560" imgH="406080" progId="Equation.DSMT4">
                  <p:embed/>
                </p:oleObj>
              </mc:Choice>
              <mc:Fallback>
                <p:oleObj name="Equation" r:id="rId9" imgW="1231560" imgH="406080" progId="Equation.DSMT4">
                  <p:embed/>
                  <p:pic>
                    <p:nvPicPr>
                      <p:cNvPr id="6761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3824288"/>
                        <a:ext cx="27336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4">
            <a:extLst>
              <a:ext uri="{FF2B5EF4-FFF2-40B4-BE49-F238E27FC236}">
                <a16:creationId xmlns:a16="http://schemas.microsoft.com/office/drawing/2014/main" xmlns="" id="{6C3C5462-2627-4EED-A74C-E8A4DE651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032149"/>
              </p:ext>
            </p:extLst>
          </p:nvPr>
        </p:nvGraphicFramePr>
        <p:xfrm>
          <a:off x="4070853" y="3824951"/>
          <a:ext cx="2000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2" name="Equation" r:id="rId11" imgW="901440" imgH="406080" progId="Equation.DSMT4">
                  <p:embed/>
                </p:oleObj>
              </mc:Choice>
              <mc:Fallback>
                <p:oleObj name="Equation" r:id="rId11" imgW="901440" imgH="406080" progId="Equation.DSMT4">
                  <p:embed/>
                  <p:pic>
                    <p:nvPicPr>
                      <p:cNvPr id="6761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853" y="3824951"/>
                        <a:ext cx="20002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5">
            <a:extLst>
              <a:ext uri="{FF2B5EF4-FFF2-40B4-BE49-F238E27FC236}">
                <a16:creationId xmlns:a16="http://schemas.microsoft.com/office/drawing/2014/main" xmlns="" id="{BAB084AB-4B5E-47A0-AABE-3B79CE0D4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948823"/>
              </p:ext>
            </p:extLst>
          </p:nvPr>
        </p:nvGraphicFramePr>
        <p:xfrm>
          <a:off x="980281" y="5782173"/>
          <a:ext cx="34115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" name="Equation" r:id="rId13" imgW="1536480" imgH="228600" progId="Equation.DSMT4">
                  <p:embed/>
                </p:oleObj>
              </mc:Choice>
              <mc:Fallback>
                <p:oleObj name="Equation" r:id="rId13" imgW="1536480" imgH="228600" progId="Equation.DSMT4">
                  <p:embed/>
                  <p:pic>
                    <p:nvPicPr>
                      <p:cNvPr id="6761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281" y="5782173"/>
                        <a:ext cx="34115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6">
            <a:extLst>
              <a:ext uri="{FF2B5EF4-FFF2-40B4-BE49-F238E27FC236}">
                <a16:creationId xmlns:a16="http://schemas.microsoft.com/office/drawing/2014/main" xmlns="" id="{305F83DC-DFA1-4ECC-B094-26F5EE3E23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874968"/>
              </p:ext>
            </p:extLst>
          </p:nvPr>
        </p:nvGraphicFramePr>
        <p:xfrm>
          <a:off x="942741" y="4683623"/>
          <a:ext cx="6597396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4" name="Equation" r:id="rId15" imgW="2971800" imgH="406080" progId="Equation.DSMT4">
                  <p:embed/>
                </p:oleObj>
              </mc:Choice>
              <mc:Fallback>
                <p:oleObj name="Equation" r:id="rId15" imgW="2971800" imgH="406080" progId="Equation.DSMT4">
                  <p:embed/>
                  <p:pic>
                    <p:nvPicPr>
                      <p:cNvPr id="6762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741" y="4683623"/>
                        <a:ext cx="6597396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7">
            <a:extLst>
              <a:ext uri="{FF2B5EF4-FFF2-40B4-BE49-F238E27FC236}">
                <a16:creationId xmlns:a16="http://schemas.microsoft.com/office/drawing/2014/main" xmlns="" id="{6BECF91C-6C35-4F2C-8480-0FF52492C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13974"/>
              </p:ext>
            </p:extLst>
          </p:nvPr>
        </p:nvGraphicFramePr>
        <p:xfrm>
          <a:off x="4946162" y="5585323"/>
          <a:ext cx="25939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5" name="Equation" r:id="rId17" imgW="1168200" imgH="406080" progId="Equation.DSMT4">
                  <p:embed/>
                </p:oleObj>
              </mc:Choice>
              <mc:Fallback>
                <p:oleObj name="Equation" r:id="rId17" imgW="1168200" imgH="406080" progId="Equation.DSMT4">
                  <p:embed/>
                  <p:pic>
                    <p:nvPicPr>
                      <p:cNvPr id="6762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162" y="5585323"/>
                        <a:ext cx="25939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7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 autoUpdateAnimBg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0158692D-E211-4477-B90A-59EF2DF6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4F51394E-31EC-4946-B865-3C0F9F47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9BEB7EC1-BFCB-46E2-9B91-6F3A773B2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1054"/>
            <a:ext cx="86598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例2：一质点沿</a:t>
            </a:r>
            <a:r>
              <a:rPr kumimoji="1" lang="en-US" altLang="zh-CN" sz="2800" b="1" i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2800" b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轴作直线运动，其位置与时间的关系为 </a:t>
            </a:r>
            <a:r>
              <a:rPr kumimoji="1" lang="en-US" altLang="zh-CN" sz="2800" b="1" i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= </a:t>
            </a:r>
            <a:r>
              <a:rPr kumimoji="1" lang="en-US" altLang="zh-CN" sz="2800" b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 </a:t>
            </a:r>
            <a:r>
              <a:rPr kumimoji="1" lang="en-US" altLang="zh-CN" sz="2800" b="1" i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 </a:t>
            </a:r>
            <a:r>
              <a:rPr kumimoji="1" lang="en-US" altLang="zh-CN" sz="2800" b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8</a:t>
            </a:r>
            <a:r>
              <a:rPr kumimoji="1" lang="en-US" altLang="zh-CN" sz="2800" b="1" i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- </a:t>
            </a:r>
            <a:r>
              <a:rPr kumimoji="1" lang="en-US" altLang="zh-CN" sz="2800" b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2800" b="1" i="1" noProof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30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，求：</a:t>
            </a:r>
          </a:p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）质点在第一秒、第二秒内的平均速度。</a:t>
            </a:r>
          </a:p>
          <a:p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）质点在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秒时的速度。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32E93F93-F0FB-4FFF-BF15-ED9F37B44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89798"/>
            <a:ext cx="8439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en-US" altLang="zh-CN" sz="2800" b="1" i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kumimoji="1" lang="zh-CN" altLang="en-US" sz="2800" b="1" noProof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初始时刻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noProof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初始位置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kumimoji="1" lang="zh-CN" altLang="en-US" sz="2800" b="1" noProof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初始速度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通常称为质点运动的</a:t>
            </a:r>
            <a:r>
              <a:rPr kumimoji="1" lang="zh-CN" altLang="en-US" sz="2800" b="1" noProof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初始条件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xmlns="" id="{95AC25FA-9B37-4464-B070-D6DF42B05F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621507"/>
              </p:ext>
            </p:extLst>
          </p:nvPr>
        </p:nvGraphicFramePr>
        <p:xfrm>
          <a:off x="3072532" y="3203625"/>
          <a:ext cx="2255342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Equation" r:id="rId3" imgW="1015920" imgH="203040" progId="Equation.DSMT4">
                  <p:embed/>
                </p:oleObj>
              </mc:Choice>
              <mc:Fallback>
                <p:oleObj name="Equation" r:id="rId3" imgW="1015920" imgH="203040" progId="Equation.DSMT4">
                  <p:embed/>
                  <p:pic>
                    <p:nvPicPr>
                      <p:cNvPr id="696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532" y="3203625"/>
                        <a:ext cx="2255342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>
            <a:extLst>
              <a:ext uri="{FF2B5EF4-FFF2-40B4-BE49-F238E27FC236}">
                <a16:creationId xmlns:a16="http://schemas.microsoft.com/office/drawing/2014/main" xmlns="" id="{AFB10760-7A38-4123-A1C9-E7CB55DF0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57769"/>
              </p:ext>
            </p:extLst>
          </p:nvPr>
        </p:nvGraphicFramePr>
        <p:xfrm>
          <a:off x="3072532" y="3958165"/>
          <a:ext cx="4961434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0" name="Equation" r:id="rId5" imgW="2234880" imgH="228600" progId="Equation.DSMT4">
                  <p:embed/>
                </p:oleObj>
              </mc:Choice>
              <mc:Fallback>
                <p:oleObj name="Equation" r:id="rId5" imgW="2234880" imgH="228600" progId="Equation.DSMT4">
                  <p:embed/>
                  <p:pic>
                    <p:nvPicPr>
                      <p:cNvPr id="69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532" y="3958165"/>
                        <a:ext cx="4961434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>
            <a:extLst>
              <a:ext uri="{FF2B5EF4-FFF2-40B4-BE49-F238E27FC236}">
                <a16:creationId xmlns:a16="http://schemas.microsoft.com/office/drawing/2014/main" xmlns="" id="{C96228CD-5844-4EFD-969A-96C673E2F4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571142"/>
              </p:ext>
            </p:extLst>
          </p:nvPr>
        </p:nvGraphicFramePr>
        <p:xfrm>
          <a:off x="1689852" y="4829933"/>
          <a:ext cx="391847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Equation" r:id="rId7" imgW="1765080" imgH="228600" progId="Equation.DSMT4">
                  <p:embed/>
                </p:oleObj>
              </mc:Choice>
              <mc:Fallback>
                <p:oleObj name="Equation" r:id="rId7" imgW="1765080" imgH="228600" progId="Equation.DSMT4">
                  <p:embed/>
                  <p:pic>
                    <p:nvPicPr>
                      <p:cNvPr id="696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852" y="4829933"/>
                        <a:ext cx="391847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>
            <a:extLst>
              <a:ext uri="{FF2B5EF4-FFF2-40B4-BE49-F238E27FC236}">
                <a16:creationId xmlns:a16="http://schemas.microsoft.com/office/drawing/2014/main" xmlns="" id="{8D2629F1-1BAA-4F1C-80E4-744F2D758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835174"/>
              </p:ext>
            </p:extLst>
          </p:nvPr>
        </p:nvGraphicFramePr>
        <p:xfrm>
          <a:off x="2004986" y="5408843"/>
          <a:ext cx="3383014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Equation" r:id="rId9" imgW="1523880" imgH="406080" progId="Equation.DSMT4">
                  <p:embed/>
                </p:oleObj>
              </mc:Choice>
              <mc:Fallback>
                <p:oleObj name="Equation" r:id="rId9" imgW="1523880" imgH="406080" progId="Equation.DSMT4">
                  <p:embed/>
                  <p:pic>
                    <p:nvPicPr>
                      <p:cNvPr id="696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986" y="5408843"/>
                        <a:ext cx="3383014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0A69A163-08CA-44E5-80BB-45735DD54ECA}"/>
              </a:ext>
            </a:extLst>
          </p:cNvPr>
          <p:cNvSpPr/>
          <p:nvPr/>
        </p:nvSpPr>
        <p:spPr>
          <a:xfrm>
            <a:off x="367108" y="3194310"/>
            <a:ext cx="2010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</a:t>
            </a:r>
            <a:endParaRPr lang="zh-CN" altLang="en-US" sz="28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2C20B046-8DED-46D4-B788-D09216CC8A71}"/>
              </a:ext>
            </a:extLst>
          </p:cNvPr>
          <p:cNvSpPr/>
          <p:nvPr/>
        </p:nvSpPr>
        <p:spPr>
          <a:xfrm>
            <a:off x="1159530" y="3964764"/>
            <a:ext cx="169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+ </a:t>
            </a:r>
            <a:r>
              <a:rPr kumimoji="1" lang="el-GR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36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6D66E31F-7C2C-4539-A962-6E9FAA1D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A1C13EB8-6DA1-45D4-B03C-F0CFB6B7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xmlns="" id="{8A870FFA-CDF1-4E28-8036-7E3EB5036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97" y="1962796"/>
            <a:ext cx="24514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第二秒内</a:t>
            </a: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平均速度</a:t>
            </a:r>
          </a:p>
        </p:txBody>
      </p:sp>
      <p:graphicFrame>
        <p:nvGraphicFramePr>
          <p:cNvPr id="6" name="Object 14">
            <a:extLst>
              <a:ext uri="{FF2B5EF4-FFF2-40B4-BE49-F238E27FC236}">
                <a16:creationId xmlns:a16="http://schemas.microsoft.com/office/drawing/2014/main" xmlns="" id="{E4A80BE5-63FD-483A-9365-9307F1C8D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94920"/>
              </p:ext>
            </p:extLst>
          </p:nvPr>
        </p:nvGraphicFramePr>
        <p:xfrm>
          <a:off x="3944202" y="5291054"/>
          <a:ext cx="191611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9" name="Equation" r:id="rId3" imgW="863280" imgH="228600" progId="Equation.DSMT4">
                  <p:embed/>
                </p:oleObj>
              </mc:Choice>
              <mc:Fallback>
                <p:oleObj name="Equation" r:id="rId3" imgW="863280" imgH="228600" progId="Equation.DSMT4">
                  <p:embed/>
                  <p:pic>
                    <p:nvPicPr>
                      <p:cNvPr id="706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202" y="5291054"/>
                        <a:ext cx="1916112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5">
            <a:extLst>
              <a:ext uri="{FF2B5EF4-FFF2-40B4-BE49-F238E27FC236}">
                <a16:creationId xmlns:a16="http://schemas.microsoft.com/office/drawing/2014/main" xmlns="" id="{B36C3472-6F34-45FE-B0B1-3A6574AB9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464997"/>
              </p:ext>
            </p:extLst>
          </p:nvPr>
        </p:nvGraphicFramePr>
        <p:xfrm>
          <a:off x="3250388" y="2874615"/>
          <a:ext cx="49037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0" name="Equation" r:id="rId5" imgW="2209680" imgH="406080" progId="Equation.DSMT4">
                  <p:embed/>
                </p:oleObj>
              </mc:Choice>
              <mc:Fallback>
                <p:oleObj name="Equation" r:id="rId5" imgW="2209680" imgH="406080" progId="Equation.DSMT4">
                  <p:embed/>
                  <p:pic>
                    <p:nvPicPr>
                      <p:cNvPr id="706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0388" y="2874615"/>
                        <a:ext cx="490378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6">
            <a:extLst>
              <a:ext uri="{FF2B5EF4-FFF2-40B4-BE49-F238E27FC236}">
                <a16:creationId xmlns:a16="http://schemas.microsoft.com/office/drawing/2014/main" xmlns="" id="{F8679032-000A-4DB5-A145-993CC45F45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594550"/>
              </p:ext>
            </p:extLst>
          </p:nvPr>
        </p:nvGraphicFramePr>
        <p:xfrm>
          <a:off x="3944202" y="3981942"/>
          <a:ext cx="17192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1" name="Equation" r:id="rId7" imgW="774360" imgH="228600" progId="Equation.DSMT4">
                  <p:embed/>
                </p:oleObj>
              </mc:Choice>
              <mc:Fallback>
                <p:oleObj name="Equation" r:id="rId7" imgW="774360" imgH="228600" progId="Equation.DSMT4">
                  <p:embed/>
                  <p:pic>
                    <p:nvPicPr>
                      <p:cNvPr id="706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202" y="3981942"/>
                        <a:ext cx="171926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>
            <a:extLst>
              <a:ext uri="{FF2B5EF4-FFF2-40B4-BE49-F238E27FC236}">
                <a16:creationId xmlns:a16="http://schemas.microsoft.com/office/drawing/2014/main" xmlns="" id="{1BB25433-4C94-4894-A2B3-DC8B7BFBEB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62358"/>
              </p:ext>
            </p:extLst>
          </p:nvPr>
        </p:nvGraphicFramePr>
        <p:xfrm>
          <a:off x="3944202" y="4631637"/>
          <a:ext cx="16906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2" name="Equation" r:id="rId9" imgW="761760" imgH="228600" progId="Equation.DSMT4">
                  <p:embed/>
                </p:oleObj>
              </mc:Choice>
              <mc:Fallback>
                <p:oleObj name="Equation" r:id="rId9" imgW="761760" imgH="228600" progId="Equation.DSMT4">
                  <p:embed/>
                  <p:pic>
                    <p:nvPicPr>
                      <p:cNvPr id="706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202" y="4631637"/>
                        <a:ext cx="169068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8">
            <a:extLst>
              <a:ext uri="{FF2B5EF4-FFF2-40B4-BE49-F238E27FC236}">
                <a16:creationId xmlns:a16="http://schemas.microsoft.com/office/drawing/2014/main" xmlns="" id="{F8AD77AE-185C-4D26-8C37-9784C0FC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83" y="3952759"/>
            <a:ext cx="2643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i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的速度</a:t>
            </a: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xmlns="" id="{AF187774-9CE0-437A-9A13-9CFD161E6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83" y="4610097"/>
            <a:ext cx="32907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800" b="1" i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1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时刻的速度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xmlns="" id="{910E2C5F-4FD0-411F-A147-409C7FC88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83" y="5273436"/>
            <a:ext cx="33333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800" b="1" i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2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时刻的速度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A1718171-C344-4562-BBF2-29383AFA2FD9}"/>
              </a:ext>
            </a:extLst>
          </p:cNvPr>
          <p:cNvGrpSpPr/>
          <p:nvPr/>
        </p:nvGrpSpPr>
        <p:grpSpPr>
          <a:xfrm>
            <a:off x="2372796" y="2145769"/>
            <a:ext cx="6654303" cy="523220"/>
            <a:chOff x="2372796" y="2305254"/>
            <a:chExt cx="6654303" cy="523220"/>
          </a:xfrm>
        </p:grpSpPr>
        <p:graphicFrame>
          <p:nvGraphicFramePr>
            <p:cNvPr id="4" name="Object 2">
              <a:extLst>
                <a:ext uri="{FF2B5EF4-FFF2-40B4-BE49-F238E27FC236}">
                  <a16:creationId xmlns:a16="http://schemas.microsoft.com/office/drawing/2014/main" xmlns="" id="{9313DBE7-95FB-45E6-8C00-2FF3344E77A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4680373"/>
                </p:ext>
              </p:extLst>
            </p:nvPr>
          </p:nvGraphicFramePr>
          <p:xfrm>
            <a:off x="2372796" y="2320982"/>
            <a:ext cx="3833762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33" name="Equation" r:id="rId11" imgW="1726920" imgH="228600" progId="Equation.DSMT4">
                    <p:embed/>
                  </p:oleObj>
                </mc:Choice>
                <mc:Fallback>
                  <p:oleObj name="Equation" r:id="rId11" imgW="1726920" imgH="228600" progId="Equation.DSMT4">
                    <p:embed/>
                    <p:pic>
                      <p:nvPicPr>
                        <p:cNvPr id="7065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2796" y="2320982"/>
                          <a:ext cx="3833762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xmlns="" id="{D57EC3EA-3C30-4E4E-A461-31BBA0E7D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7005" y="2305254"/>
              <a:ext cx="28800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方向为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轴负向</a:t>
              </a:r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9AE6AB3C-5731-4604-BEFA-1A0181E2E352}"/>
              </a:ext>
            </a:extLst>
          </p:cNvPr>
          <p:cNvSpPr/>
          <p:nvPr/>
        </p:nvSpPr>
        <p:spPr>
          <a:xfrm>
            <a:off x="436776" y="3084117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）速度方程</a:t>
            </a:r>
            <a:endParaRPr lang="zh-CN" altLang="en-US" sz="2800" dirty="0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xmlns="" id="{500BD2C7-BAD6-4636-B058-1B251C19B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281" y="3974332"/>
            <a:ext cx="2931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方向为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轴正向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xmlns="" id="{804FEAE6-75D9-497B-9607-5C4A2ABB9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282" y="5273436"/>
            <a:ext cx="29319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方向为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轴负向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xmlns="" id="{1E6F7898-9FD8-4C10-A94C-65CA431BA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35" y="974715"/>
            <a:ext cx="20208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第一秒内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平均速度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EBD7B458-D34E-47EE-9A02-E431D03FE08F}"/>
              </a:ext>
            </a:extLst>
          </p:cNvPr>
          <p:cNvGrpSpPr/>
          <p:nvPr/>
        </p:nvGrpSpPr>
        <p:grpSpPr>
          <a:xfrm>
            <a:off x="2372796" y="1245213"/>
            <a:ext cx="6595767" cy="523220"/>
            <a:chOff x="2372796" y="1404698"/>
            <a:chExt cx="6595767" cy="523220"/>
          </a:xfrm>
        </p:grpSpPr>
        <p:graphicFrame>
          <p:nvGraphicFramePr>
            <p:cNvPr id="18" name="Object 16">
              <a:extLst>
                <a:ext uri="{FF2B5EF4-FFF2-40B4-BE49-F238E27FC236}">
                  <a16:creationId xmlns:a16="http://schemas.microsoft.com/office/drawing/2014/main" xmlns="" id="{82ED328E-4EC8-4DA2-B71A-F9C6D35BDF3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7364249"/>
                </p:ext>
              </p:extLst>
            </p:nvPr>
          </p:nvGraphicFramePr>
          <p:xfrm>
            <a:off x="2372796" y="1418040"/>
            <a:ext cx="3523673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34" name="Equation" r:id="rId13" imgW="1587240" imgH="228600" progId="Equation.DSMT4">
                    <p:embed/>
                  </p:oleObj>
                </mc:Choice>
                <mc:Fallback>
                  <p:oleObj name="Equation" r:id="rId13" imgW="1587240" imgH="228600" progId="Equation.DSMT4">
                    <p:embed/>
                    <p:pic>
                      <p:nvPicPr>
                        <p:cNvPr id="11" name="Object 16">
                          <a:extLst>
                            <a:ext uri="{FF2B5EF4-FFF2-40B4-BE49-F238E27FC236}">
                              <a16:creationId xmlns:a16="http://schemas.microsoft.com/office/drawing/2014/main" xmlns="" id="{93CEB499-A70B-4002-9C3B-DE9F10957B2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2796" y="1418040"/>
                          <a:ext cx="3523673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xmlns="" id="{E26466A6-5D1E-4F5B-BA40-3A09BF2DBF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7005" y="1404698"/>
              <a:ext cx="28215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方向为 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轴正向</a:t>
              </a:r>
            </a:p>
          </p:txBody>
        </p:sp>
      </p:grpSp>
      <p:graphicFrame>
        <p:nvGraphicFramePr>
          <p:cNvPr id="21" name="Object 13">
            <a:extLst>
              <a:ext uri="{FF2B5EF4-FFF2-40B4-BE49-F238E27FC236}">
                <a16:creationId xmlns:a16="http://schemas.microsoft.com/office/drawing/2014/main" xmlns="" id="{F241A8F3-6140-42C3-A80E-A863DD636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001909"/>
              </p:ext>
            </p:extLst>
          </p:nvPr>
        </p:nvGraphicFramePr>
        <p:xfrm>
          <a:off x="2372796" y="142845"/>
          <a:ext cx="3383014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5" name="Equation" r:id="rId15" imgW="1523880" imgH="406080" progId="Equation.DSMT4">
                  <p:embed/>
                </p:oleObj>
              </mc:Choice>
              <mc:Fallback>
                <p:oleObj name="Equation" r:id="rId15" imgW="1523880" imgH="406080" progId="Equation.DSMT4">
                  <p:embed/>
                  <p:pic>
                    <p:nvPicPr>
                      <p:cNvPr id="10" name="Object 13">
                        <a:extLst>
                          <a:ext uri="{FF2B5EF4-FFF2-40B4-BE49-F238E27FC236}">
                            <a16:creationId xmlns:a16="http://schemas.microsoft.com/office/drawing/2014/main" xmlns="" id="{8D2629F1-1BAA-4F1C-80E4-744F2D7583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796" y="142845"/>
                        <a:ext cx="3383014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7">
            <a:extLst>
              <a:ext uri="{FF2B5EF4-FFF2-40B4-BE49-F238E27FC236}">
                <a16:creationId xmlns:a16="http://schemas.microsoft.com/office/drawing/2014/main" xmlns="" id="{72C4696A-823A-4050-AE6D-9BCA0653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633" y="5954138"/>
            <a:ext cx="44878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矢量结果必须标明方向！</a:t>
            </a:r>
          </a:p>
        </p:txBody>
      </p:sp>
    </p:spTree>
    <p:extLst>
      <p:ext uri="{BB962C8B-B14F-4D97-AF65-F5344CB8AC3E}">
        <p14:creationId xmlns:p14="http://schemas.microsoft.com/office/powerpoint/2010/main" val="7373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1" grpId="0" autoUpdateAnimBg="0"/>
      <p:bldP spid="12" grpId="0" autoUpdateAnimBg="0"/>
      <p:bldP spid="15" grpId="0"/>
      <p:bldP spid="16" grpId="0" autoUpdateAnimBg="0"/>
      <p:bldP spid="17" grpId="0" autoUpdateAnimBg="0"/>
      <p:bldP spid="19" grpId="0" autoUpdateAnimBg="0"/>
      <p:bldP spid="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6B1CC200-EEAA-47B4-ABE9-7B50BC79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263FE86A-7164-4AED-BED0-410BEC58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xmlns="" id="{95371E99-15A5-4957-8A67-64156AAED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75017"/>
              </p:ext>
            </p:extLst>
          </p:nvPr>
        </p:nvGraphicFramePr>
        <p:xfrm>
          <a:off x="1571238" y="3287165"/>
          <a:ext cx="2621376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6" name="Equation" r:id="rId3" imgW="1180800" imgH="241200" progId="Equation.DSMT4">
                  <p:embed/>
                </p:oleObj>
              </mc:Choice>
              <mc:Fallback>
                <p:oleObj name="Equation" r:id="rId3" imgW="1180800" imgH="241200" progId="Equation.DSMT4">
                  <p:embed/>
                  <p:pic>
                    <p:nvPicPr>
                      <p:cNvPr id="72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238" y="3287165"/>
                        <a:ext cx="2621376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22222C0-751F-4BEF-88AC-CB7B89067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282" y="1893215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noProof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endParaRPr kumimoji="1"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xmlns="" id="{9DD5497D-3DC0-4A7D-A77F-24DE9FFDB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30" y="4724787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方向：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xmlns="" id="{7FC7314A-710D-48D2-808C-82EC2FEBD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605736"/>
              </p:ext>
            </p:extLst>
          </p:nvPr>
        </p:nvGraphicFramePr>
        <p:xfrm>
          <a:off x="2058977" y="4586238"/>
          <a:ext cx="3410986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7" name="Equation" r:id="rId5" imgW="1536480" imgH="406080" progId="Equation.DSMT4">
                  <p:embed/>
                </p:oleObj>
              </mc:Choice>
              <mc:Fallback>
                <p:oleObj name="Equation" r:id="rId5" imgW="1536480" imgH="406080" progId="Equation.DSMT4">
                  <p:embed/>
                  <p:pic>
                    <p:nvPicPr>
                      <p:cNvPr id="727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77" y="4586238"/>
                        <a:ext cx="3410986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>
            <a:extLst>
              <a:ext uri="{FF2B5EF4-FFF2-40B4-BE49-F238E27FC236}">
                <a16:creationId xmlns:a16="http://schemas.microsoft.com/office/drawing/2014/main" xmlns="" id="{F1E81474-BB1C-43F0-8785-1687FC434C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530977"/>
              </p:ext>
            </p:extLst>
          </p:nvPr>
        </p:nvGraphicFramePr>
        <p:xfrm>
          <a:off x="2096654" y="3931566"/>
          <a:ext cx="3721075" cy="62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8" name="Equation" r:id="rId7" imgW="1676160" imgH="279360" progId="Equation.DSMT4">
                  <p:embed/>
                </p:oleObj>
              </mc:Choice>
              <mc:Fallback>
                <p:oleObj name="Equation" r:id="rId7" imgW="1676160" imgH="279360" progId="Equation.DSMT4">
                  <p:embed/>
                  <p:pic>
                    <p:nvPicPr>
                      <p:cNvPr id="727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654" y="3931566"/>
                        <a:ext cx="3721075" cy="62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>
            <a:extLst>
              <a:ext uri="{FF2B5EF4-FFF2-40B4-BE49-F238E27FC236}">
                <a16:creationId xmlns:a16="http://schemas.microsoft.com/office/drawing/2014/main" xmlns="" id="{3C9396CE-8CCD-4FD7-A76A-D69D1B6AB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30" y="3992003"/>
            <a:ext cx="13557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大小：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13">
            <a:extLst>
              <a:ext uri="{FF2B5EF4-FFF2-40B4-BE49-F238E27FC236}">
                <a16:creationId xmlns:a16="http://schemas.microsoft.com/office/drawing/2014/main" xmlns="" id="{1BDFAB54-ADAC-4314-A668-10F0CF28AD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243716"/>
              </p:ext>
            </p:extLst>
          </p:nvPr>
        </p:nvGraphicFramePr>
        <p:xfrm>
          <a:off x="1571238" y="2664958"/>
          <a:ext cx="2057940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9" name="Equation" r:id="rId9" imgW="927000" imgH="253800" progId="Equation.DSMT4">
                  <p:embed/>
                </p:oleObj>
              </mc:Choice>
              <mc:Fallback>
                <p:oleObj name="Equation" r:id="rId9" imgW="927000" imgH="253800" progId="Equation.DSMT4">
                  <p:embed/>
                  <p:pic>
                    <p:nvPicPr>
                      <p:cNvPr id="727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238" y="2664958"/>
                        <a:ext cx="2057940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4">
            <a:extLst>
              <a:ext uri="{FF2B5EF4-FFF2-40B4-BE49-F238E27FC236}">
                <a16:creationId xmlns:a16="http://schemas.microsoft.com/office/drawing/2014/main" xmlns="" id="{AB0A776D-2093-4145-BC7B-BFDDEB1B4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35086"/>
              </p:ext>
            </p:extLst>
          </p:nvPr>
        </p:nvGraphicFramePr>
        <p:xfrm>
          <a:off x="1571238" y="1704017"/>
          <a:ext cx="2508689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0" name="Equation" r:id="rId11" imgW="1130040" imgH="406080" progId="Equation.DSMT4">
                  <p:embed/>
                </p:oleObj>
              </mc:Choice>
              <mc:Fallback>
                <p:oleObj name="Equation" r:id="rId11" imgW="1130040" imgH="406080" progId="Equation.DSMT4">
                  <p:embed/>
                  <p:pic>
                    <p:nvPicPr>
                      <p:cNvPr id="727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238" y="1704017"/>
                        <a:ext cx="2508689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4">
            <a:extLst>
              <a:ext uri="{FF2B5EF4-FFF2-40B4-BE49-F238E27FC236}">
                <a16:creationId xmlns:a16="http://schemas.microsoft.com/office/drawing/2014/main" xmlns="" id="{0E7BBD78-4360-4F87-82DB-2AB7EC91A6DF}"/>
              </a:ext>
            </a:extLst>
          </p:cNvPr>
          <p:cNvGrpSpPr>
            <a:grpSpLocks/>
          </p:cNvGrpSpPr>
          <p:nvPr/>
        </p:nvGrpSpPr>
        <p:grpSpPr bwMode="auto">
          <a:xfrm>
            <a:off x="214574" y="228102"/>
            <a:ext cx="8714852" cy="1489076"/>
            <a:chOff x="-8" y="182"/>
            <a:chExt cx="4851" cy="938"/>
          </a:xfrm>
        </p:grpSpPr>
        <p:graphicFrame>
          <p:nvGraphicFramePr>
            <p:cNvPr id="13" name="Object 6">
              <a:extLst>
                <a:ext uri="{FF2B5EF4-FFF2-40B4-BE49-F238E27FC236}">
                  <a16:creationId xmlns:a16="http://schemas.microsoft.com/office/drawing/2014/main" xmlns="" id="{F358EED0-96CB-4E26-9154-A30F177A451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2260171"/>
                </p:ext>
              </p:extLst>
            </p:nvPr>
          </p:nvGraphicFramePr>
          <p:xfrm>
            <a:off x="3190" y="182"/>
            <a:ext cx="1563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01" name="Equation" r:id="rId13" imgW="1117440" imgH="241200" progId="Equation.DSMT4">
                    <p:embed/>
                  </p:oleObj>
                </mc:Choice>
                <mc:Fallback>
                  <p:oleObj name="Equation" r:id="rId13" imgW="1117440" imgH="241200" progId="Equation.DSMT4">
                    <p:embed/>
                    <p:pic>
                      <p:nvPicPr>
                        <p:cNvPr id="7271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0" y="182"/>
                          <a:ext cx="1563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xmlns="" id="{DB1B1B0A-3CC1-4F34-8A34-EFC3DB2F5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92"/>
              <a:ext cx="39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noProof="1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例3：质点的二维运动，位矢方程为</a:t>
              </a:r>
              <a:endPara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xmlns="" id="{85ED04F8-E7A2-47F6-AE55-BAFBE32DB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" y="519"/>
              <a:ext cx="485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0" hangingPunct="0"/>
              <a:r>
                <a:rPr lang="zh-CN" altLang="en-US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求</a:t>
              </a:r>
              <a:r>
                <a:rPr lang="zh-CN" altLang="zh-CN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：</a:t>
              </a:r>
              <a:r>
                <a:rPr lang="en-US" altLang="zh-CN" sz="2800" b="1" i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t </a:t>
              </a:r>
              <a:r>
                <a:rPr lang="en-US" altLang="zh-CN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= 0 </a:t>
              </a:r>
              <a:r>
                <a:rPr lang="zh-CN" altLang="en-US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秒及 </a:t>
              </a:r>
              <a:r>
                <a:rPr lang="en-US" altLang="zh-CN" sz="2800" b="1" i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t </a:t>
              </a:r>
              <a:r>
                <a:rPr lang="en-US" altLang="zh-CN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= 2 </a:t>
              </a:r>
              <a:r>
                <a:rPr lang="zh-CN" altLang="en-US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秒时质点的速度，</a:t>
              </a:r>
              <a:r>
                <a:rPr lang="zh-CN" altLang="zh-CN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及</a:t>
              </a:r>
              <a:r>
                <a:rPr lang="zh-CN" altLang="en-US" sz="2800" b="1" noProof="1">
                  <a:solidFill>
                    <a:srgbClr val="9900CC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后者的大小和方向。</a:t>
              </a:r>
              <a:endPara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Rectangle 34">
            <a:extLst>
              <a:ext uri="{FF2B5EF4-FFF2-40B4-BE49-F238E27FC236}">
                <a16:creationId xmlns:a16="http://schemas.microsoft.com/office/drawing/2014/main" xmlns="" id="{2CF1981D-3D1E-42FD-95C0-882A18CE3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977" y="5604908"/>
            <a:ext cx="39008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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为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轴的夹角</a:t>
            </a:r>
          </a:p>
        </p:txBody>
      </p:sp>
    </p:spTree>
    <p:extLst>
      <p:ext uri="{BB962C8B-B14F-4D97-AF65-F5344CB8AC3E}">
        <p14:creationId xmlns:p14="http://schemas.microsoft.com/office/powerpoint/2010/main" val="15651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9" grpId="0" autoUpdateAnimBg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§2.2  </a:t>
            </a:r>
            <a:r>
              <a:rPr kumimoji="1"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质点运动的坐标描述（</a:t>
            </a:r>
            <a:r>
              <a:rPr kumimoji="1" lang="en-US" altLang="zh-CN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I</a:t>
            </a:r>
            <a:r>
              <a:rPr kumimoji="1"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xmlns="" id="{C9A7E42C-22F6-4F5E-AAFE-437ABBA6C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2065470"/>
            <a:ext cx="8077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一个坐标系需要由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基矢量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组成的基，基矢量相互正交的坐标系称为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正交坐标系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直角坐标系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是正交坐标系，它的基为：</a:t>
            </a:r>
          </a:p>
        </p:txBody>
      </p:sp>
      <p:graphicFrame>
        <p:nvGraphicFramePr>
          <p:cNvPr id="8" name="Object 23">
            <a:extLst>
              <a:ext uri="{FF2B5EF4-FFF2-40B4-BE49-F238E27FC236}">
                <a16:creationId xmlns:a16="http://schemas.microsoft.com/office/drawing/2014/main" xmlns="" id="{B08BC8ED-E021-495F-97A5-2A21F7216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498272"/>
              </p:ext>
            </p:extLst>
          </p:nvPr>
        </p:nvGraphicFramePr>
        <p:xfrm>
          <a:off x="787693" y="4442839"/>
          <a:ext cx="2875522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6" name="Equation" r:id="rId3" imgW="1295280" imgH="241200" progId="Equation.DSMT4">
                  <p:embed/>
                </p:oleObj>
              </mc:Choice>
              <mc:Fallback>
                <p:oleObj name="Equation" r:id="rId3" imgW="1295280" imgH="241200" progId="Equation.DSMT4">
                  <p:embed/>
                  <p:pic>
                    <p:nvPicPr>
                      <p:cNvPr id="14440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93" y="4442839"/>
                        <a:ext cx="2875522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4">
            <a:extLst>
              <a:ext uri="{FF2B5EF4-FFF2-40B4-BE49-F238E27FC236}">
                <a16:creationId xmlns:a16="http://schemas.microsoft.com/office/drawing/2014/main" xmlns="" id="{92642309-9DA0-4F85-BFCF-535DF5D2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069" y="3679138"/>
            <a:ext cx="50097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分别是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z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坐标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单位矢量</a:t>
            </a: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0" name="Object 25">
            <a:extLst>
              <a:ext uri="{FF2B5EF4-FFF2-40B4-BE49-F238E27FC236}">
                <a16:creationId xmlns:a16="http://schemas.microsoft.com/office/drawing/2014/main" xmlns="" id="{4D8FA390-07DD-4884-86F7-D56B267C2F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424931"/>
              </p:ext>
            </p:extLst>
          </p:nvPr>
        </p:nvGraphicFramePr>
        <p:xfrm>
          <a:off x="1186047" y="3673254"/>
          <a:ext cx="12414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7" name="Equation" r:id="rId5" imgW="558720" imgH="241200" progId="Equation.DSMT4">
                  <p:embed/>
                </p:oleObj>
              </mc:Choice>
              <mc:Fallback>
                <p:oleObj name="Equation" r:id="rId5" imgW="558720" imgH="241200" progId="Equation.DSMT4">
                  <p:embed/>
                  <p:pic>
                    <p:nvPicPr>
                      <p:cNvPr id="14440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047" y="3673254"/>
                        <a:ext cx="124142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6">
            <a:extLst>
              <a:ext uri="{FF2B5EF4-FFF2-40B4-BE49-F238E27FC236}">
                <a16:creationId xmlns:a16="http://schemas.microsoft.com/office/drawing/2014/main" xmlns="" id="{C2F9AD35-3434-4F92-8BB1-EEA59FB5E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668126"/>
              </p:ext>
            </p:extLst>
          </p:nvPr>
        </p:nvGraphicFramePr>
        <p:xfrm>
          <a:off x="787693" y="5246700"/>
          <a:ext cx="1240358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8" name="Equation" r:id="rId7" imgW="558720" imgH="241200" progId="Equation.DSMT4">
                  <p:embed/>
                </p:oleObj>
              </mc:Choice>
              <mc:Fallback>
                <p:oleObj name="Equation" r:id="rId7" imgW="558720" imgH="241200" progId="Equation.DSMT4">
                  <p:embed/>
                  <p:pic>
                    <p:nvPicPr>
                      <p:cNvPr id="14441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93" y="5246700"/>
                        <a:ext cx="1240358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7">
            <a:extLst>
              <a:ext uri="{FF2B5EF4-FFF2-40B4-BE49-F238E27FC236}">
                <a16:creationId xmlns:a16="http://schemas.microsoft.com/office/drawing/2014/main" xmlns="" id="{1EBDB3A7-A0A7-4B95-87A3-BE38A6CAD1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555842"/>
              </p:ext>
            </p:extLst>
          </p:nvPr>
        </p:nvGraphicFramePr>
        <p:xfrm>
          <a:off x="4210493" y="4442839"/>
          <a:ext cx="2818778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9" name="Equation" r:id="rId9" imgW="1269720" imgH="241200" progId="Equation.DSMT4">
                  <p:embed/>
                </p:oleObj>
              </mc:Choice>
              <mc:Fallback>
                <p:oleObj name="Equation" r:id="rId9" imgW="1269720" imgH="241200" progId="Equation.DSMT4">
                  <p:embed/>
                  <p:pic>
                    <p:nvPicPr>
                      <p:cNvPr id="14441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493" y="4442839"/>
                        <a:ext cx="2818778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8">
            <a:extLst>
              <a:ext uri="{FF2B5EF4-FFF2-40B4-BE49-F238E27FC236}">
                <a16:creationId xmlns:a16="http://schemas.microsoft.com/office/drawing/2014/main" xmlns="" id="{74BBCB4B-C47F-4623-9785-CA2F0F59C5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369731"/>
              </p:ext>
            </p:extLst>
          </p:nvPr>
        </p:nvGraphicFramePr>
        <p:xfrm>
          <a:off x="2411523" y="5246700"/>
          <a:ext cx="1240358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0" name="Equation" r:id="rId11" imgW="558720" imgH="241200" progId="Equation.DSMT4">
                  <p:embed/>
                </p:oleObj>
              </mc:Choice>
              <mc:Fallback>
                <p:oleObj name="Equation" r:id="rId11" imgW="558720" imgH="241200" progId="Equation.DSMT4">
                  <p:embed/>
                  <p:pic>
                    <p:nvPicPr>
                      <p:cNvPr id="14441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523" y="5246700"/>
                        <a:ext cx="1240358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9">
            <a:extLst>
              <a:ext uri="{FF2B5EF4-FFF2-40B4-BE49-F238E27FC236}">
                <a16:creationId xmlns:a16="http://schemas.microsoft.com/office/drawing/2014/main" xmlns="" id="{355F4EC7-A766-4712-B144-E85D7A2C21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333386"/>
              </p:ext>
            </p:extLst>
          </p:nvPr>
        </p:nvGraphicFramePr>
        <p:xfrm>
          <a:off x="4071009" y="5246700"/>
          <a:ext cx="1240358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1" name="Equation" r:id="rId13" imgW="558720" imgH="241200" progId="Equation.DSMT4">
                  <p:embed/>
                </p:oleObj>
              </mc:Choice>
              <mc:Fallback>
                <p:oleObj name="Equation" r:id="rId13" imgW="558720" imgH="241200" progId="Equation.DSMT4">
                  <p:embed/>
                  <p:pic>
                    <p:nvPicPr>
                      <p:cNvPr id="14441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009" y="5246700"/>
                        <a:ext cx="1240358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2">
            <a:extLst>
              <a:ext uri="{FF2B5EF4-FFF2-40B4-BE49-F238E27FC236}">
                <a16:creationId xmlns:a16="http://schemas.microsoft.com/office/drawing/2014/main" xmlns="" id="{512DDBD8-9E70-4E92-B826-30544A6C3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12" y="1454501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直角坐标系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xmlns="" id="{3946AB17-2A45-47FF-9379-E50262658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882" y="5258944"/>
            <a:ext cx="3284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满足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右手螺旋关系</a:t>
            </a:r>
            <a:endParaRPr kumimoji="1"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01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utoUpdateAnimBg="0"/>
      <p:bldP spid="17" grpId="0"/>
      <p:bldP spid="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9D4FDE5-8C02-4BE8-A81E-277E9195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B1D1026-4EFD-4476-8988-17082ADA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grpSp>
        <p:nvGrpSpPr>
          <p:cNvPr id="6" name="Group 48">
            <a:extLst>
              <a:ext uri="{FF2B5EF4-FFF2-40B4-BE49-F238E27FC236}">
                <a16:creationId xmlns:a16="http://schemas.microsoft.com/office/drawing/2014/main" xmlns="" id="{B453327F-AB09-4EE9-9F6A-9B1938DDFCF9}"/>
              </a:ext>
            </a:extLst>
          </p:cNvPr>
          <p:cNvGrpSpPr>
            <a:grpSpLocks/>
          </p:cNvGrpSpPr>
          <p:nvPr/>
        </p:nvGrpSpPr>
        <p:grpSpPr bwMode="auto">
          <a:xfrm>
            <a:off x="5856195" y="752937"/>
            <a:ext cx="3136900" cy="2717800"/>
            <a:chOff x="2856" y="2608"/>
            <a:chExt cx="1976" cy="1712"/>
          </a:xfrm>
        </p:grpSpPr>
        <p:sp>
          <p:nvSpPr>
            <p:cNvPr id="7" name="Text Box 20">
              <a:extLst>
                <a:ext uri="{FF2B5EF4-FFF2-40B4-BE49-F238E27FC236}">
                  <a16:creationId xmlns:a16="http://schemas.microsoft.com/office/drawing/2014/main" xmlns="" id="{0B4943D9-5AEB-4A9A-8AB6-BBE3DF14A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6" y="4032"/>
              <a:ext cx="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400" b="1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8" name="Text Box 21">
              <a:extLst>
                <a:ext uri="{FF2B5EF4-FFF2-40B4-BE49-F238E27FC236}">
                  <a16:creationId xmlns:a16="http://schemas.microsoft.com/office/drawing/2014/main" xmlns="" id="{EE68097C-DB38-451E-85AE-7964BBABE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608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400" b="1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9" name="Text Box 22">
              <a:extLst>
                <a:ext uri="{FF2B5EF4-FFF2-40B4-BE49-F238E27FC236}">
                  <a16:creationId xmlns:a16="http://schemas.microsoft.com/office/drawing/2014/main" xmlns="" id="{4C9B5BCD-73D1-4D5D-9A6E-F3D8D2AA3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6" y="2608"/>
              <a:ext cx="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400" b="1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xmlns="" id="{4AA4106F-F9E8-4C63-A7CF-A06E73E3AE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832"/>
              <a:ext cx="0" cy="8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4">
              <a:extLst>
                <a:ext uri="{FF2B5EF4-FFF2-40B4-BE49-F238E27FC236}">
                  <a16:creationId xmlns:a16="http://schemas.microsoft.com/office/drawing/2014/main" xmlns="" id="{82546405-AB50-4402-974D-34ECA1595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680"/>
              <a:ext cx="1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AutoShape 17">
              <a:extLst>
                <a:ext uri="{FF2B5EF4-FFF2-40B4-BE49-F238E27FC236}">
                  <a16:creationId xmlns:a16="http://schemas.microsoft.com/office/drawing/2014/main" xmlns="" id="{7B2F9F11-4AB6-49D6-90B3-AA73C7A57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096"/>
              <a:ext cx="960" cy="776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8">
              <a:extLst>
                <a:ext uri="{FF2B5EF4-FFF2-40B4-BE49-F238E27FC236}">
                  <a16:creationId xmlns:a16="http://schemas.microsoft.com/office/drawing/2014/main" xmlns="" id="{DF7A24B5-7B39-4054-8961-1128DBC2E1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52" y="3672"/>
              <a:ext cx="456" cy="4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9">
              <a:extLst>
                <a:ext uri="{FF2B5EF4-FFF2-40B4-BE49-F238E27FC236}">
                  <a16:creationId xmlns:a16="http://schemas.microsoft.com/office/drawing/2014/main" xmlns="" id="{4ABE5E7F-CE4B-4F1A-AD20-56BA4BABAE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296"/>
              <a:ext cx="57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24">
              <a:extLst>
                <a:ext uri="{FF2B5EF4-FFF2-40B4-BE49-F238E27FC236}">
                  <a16:creationId xmlns:a16="http://schemas.microsoft.com/office/drawing/2014/main" xmlns="" id="{AD9CBEF3-9CF7-46F2-B53A-52A6BEB17E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20" y="3680"/>
              <a:ext cx="88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25">
              <a:extLst>
                <a:ext uri="{FF2B5EF4-FFF2-40B4-BE49-F238E27FC236}">
                  <a16:creationId xmlns:a16="http://schemas.microsoft.com/office/drawing/2014/main" xmlns="" id="{73BF4094-0A7D-433C-AF84-AC3626EF8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68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26">
              <a:extLst>
                <a:ext uri="{FF2B5EF4-FFF2-40B4-BE49-F238E27FC236}">
                  <a16:creationId xmlns:a16="http://schemas.microsoft.com/office/drawing/2014/main" xmlns="" id="{3B112A23-2888-467A-A6CA-BD1D6F72665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340" y="3612"/>
              <a:ext cx="13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27">
              <a:extLst>
                <a:ext uri="{FF2B5EF4-FFF2-40B4-BE49-F238E27FC236}">
                  <a16:creationId xmlns:a16="http://schemas.microsoft.com/office/drawing/2014/main" xmlns="" id="{0BFDB0FF-2559-45A0-B5E5-64F3BD157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4" y="3672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400" b="1" i="1" dirty="0">
                  <a:latin typeface="Times New Roman" pitchFamily="18" charset="0"/>
                </a:rPr>
                <a:t>A</a:t>
              </a:r>
              <a:r>
                <a:rPr kumimoji="1" lang="en-US" altLang="zh-CN" sz="2400" b="1" i="1" baseline="-25000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" name="Text Box 28">
              <a:extLst>
                <a:ext uri="{FF2B5EF4-FFF2-40B4-BE49-F238E27FC236}">
                  <a16:creationId xmlns:a16="http://schemas.microsoft.com/office/drawing/2014/main" xmlns="" id="{A7CC6507-D392-45F3-83E3-25D1738AF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" y="3816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400" b="1" i="1" dirty="0">
                  <a:latin typeface="Times New Roman" pitchFamily="18" charset="0"/>
                </a:rPr>
                <a:t>A</a:t>
              </a:r>
              <a:r>
                <a:rPr kumimoji="1" lang="en-US" altLang="zh-CN" sz="2400" b="1" i="1" baseline="-25000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0" name="Text Box 29">
              <a:extLst>
                <a:ext uri="{FF2B5EF4-FFF2-40B4-BE49-F238E27FC236}">
                  <a16:creationId xmlns:a16="http://schemas.microsoft.com/office/drawing/2014/main" xmlns="" id="{99F9D72E-AFCA-4026-B87F-D91CACF8C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2" y="3280"/>
              <a:ext cx="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400" b="1" i="1" dirty="0" err="1">
                  <a:latin typeface="Times New Roman" pitchFamily="18" charset="0"/>
                </a:rPr>
                <a:t>A</a:t>
              </a:r>
              <a:r>
                <a:rPr kumimoji="1" lang="en-US" altLang="zh-CN" sz="2400" b="1" i="1" baseline="-25000" dirty="0" err="1">
                  <a:latin typeface="Times New Roman" pitchFamily="18" charset="0"/>
                </a:rPr>
                <a:t>z</a:t>
              </a:r>
              <a:endParaRPr kumimoji="1" lang="en-US" altLang="zh-CN" sz="2400" b="1" i="1" baseline="-25000" dirty="0">
                <a:latin typeface="Times New Roman" pitchFamily="18" charset="0"/>
              </a:endParaRPr>
            </a:p>
          </p:txBody>
        </p:sp>
        <p:graphicFrame>
          <p:nvGraphicFramePr>
            <p:cNvPr id="21" name="Object 37">
              <a:extLst>
                <a:ext uri="{FF2B5EF4-FFF2-40B4-BE49-F238E27FC236}">
                  <a16:creationId xmlns:a16="http://schemas.microsoft.com/office/drawing/2014/main" xmlns="" id="{6D580C1F-0BDE-42F6-B0FA-06F9BB582F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278124"/>
                </p:ext>
              </p:extLst>
            </p:nvPr>
          </p:nvGraphicFramePr>
          <p:xfrm>
            <a:off x="3781" y="3011"/>
            <a:ext cx="231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06" name="Equation" r:id="rId3" imgW="164880" imgH="190440" progId="Equation.DSMT4">
                    <p:embed/>
                  </p:oleObj>
                </mc:Choice>
                <mc:Fallback>
                  <p:oleObj name="Equation" r:id="rId3" imgW="164880" imgH="190440" progId="Equation.DSMT4">
                    <p:embed/>
                    <p:pic>
                      <p:nvPicPr>
                        <p:cNvPr id="3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1" y="3011"/>
                          <a:ext cx="231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39">
              <a:extLst>
                <a:ext uri="{FF2B5EF4-FFF2-40B4-BE49-F238E27FC236}">
                  <a16:creationId xmlns:a16="http://schemas.microsoft.com/office/drawing/2014/main" xmlns="" id="{A431D78D-8921-4249-9E0F-DB0DE3574A2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3920203"/>
                </p:ext>
              </p:extLst>
            </p:nvPr>
          </p:nvGraphicFramePr>
          <p:xfrm>
            <a:off x="3244" y="3595"/>
            <a:ext cx="133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07" name="Equation" r:id="rId5" imgW="114120" imgH="215640" progId="Equation.DSMT4">
                    <p:embed/>
                  </p:oleObj>
                </mc:Choice>
                <mc:Fallback>
                  <p:oleObj name="Equation" r:id="rId5" imgW="114120" imgH="215640" progId="Equation.DSMT4">
                    <p:embed/>
                    <p:pic>
                      <p:nvPicPr>
                        <p:cNvPr id="31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4" y="3595"/>
                          <a:ext cx="133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0">
              <a:extLst>
                <a:ext uri="{FF2B5EF4-FFF2-40B4-BE49-F238E27FC236}">
                  <a16:creationId xmlns:a16="http://schemas.microsoft.com/office/drawing/2014/main" xmlns="" id="{109CB2CB-92CC-4ACD-9840-FE96E19BF44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933048"/>
                </p:ext>
              </p:extLst>
            </p:nvPr>
          </p:nvGraphicFramePr>
          <p:xfrm>
            <a:off x="3287" y="3405"/>
            <a:ext cx="146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08" name="Equation" r:id="rId7" imgW="139680" imgH="215640" progId="Equation.DSMT4">
                    <p:embed/>
                  </p:oleObj>
                </mc:Choice>
                <mc:Fallback>
                  <p:oleObj name="Equation" r:id="rId7" imgW="139680" imgH="215640" progId="Equation.DSMT4">
                    <p:embed/>
                    <p:pic>
                      <p:nvPicPr>
                        <p:cNvPr id="32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7" y="3405"/>
                          <a:ext cx="146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41">
              <a:extLst>
                <a:ext uri="{FF2B5EF4-FFF2-40B4-BE49-F238E27FC236}">
                  <a16:creationId xmlns:a16="http://schemas.microsoft.com/office/drawing/2014/main" xmlns="" id="{37281DA3-6195-4946-85BC-A64B527B9A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1876713"/>
                </p:ext>
              </p:extLst>
            </p:nvPr>
          </p:nvGraphicFramePr>
          <p:xfrm>
            <a:off x="3405" y="3647"/>
            <a:ext cx="124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09" name="Equation" r:id="rId9" imgW="126720" imgH="241200" progId="Equation.DSMT4">
                    <p:embed/>
                  </p:oleObj>
                </mc:Choice>
                <mc:Fallback>
                  <p:oleObj name="Equation" r:id="rId9" imgW="126720" imgH="241200" progId="Equation.DSMT4">
                    <p:embed/>
                    <p:pic>
                      <p:nvPicPr>
                        <p:cNvPr id="33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3647"/>
                          <a:ext cx="124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30">
            <a:extLst>
              <a:ext uri="{FF2B5EF4-FFF2-40B4-BE49-F238E27FC236}">
                <a16:creationId xmlns:a16="http://schemas.microsoft.com/office/drawing/2014/main" xmlns="" id="{CA2A4514-EB6B-48D1-AFC7-A6CA5F8BE8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255420"/>
              </p:ext>
            </p:extLst>
          </p:nvPr>
        </p:nvGraphicFramePr>
        <p:xfrm>
          <a:off x="772026" y="1350048"/>
          <a:ext cx="4538662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0" name="Equation" r:id="rId11" imgW="2044440" imgH="558720" progId="Equation.DSMT4">
                  <p:embed/>
                </p:oleObj>
              </mc:Choice>
              <mc:Fallback>
                <p:oleObj name="Equation" r:id="rId11" imgW="2044440" imgH="558720" progId="Equation.DSMT4">
                  <p:embed/>
                  <p:pic>
                    <p:nvPicPr>
                      <p:cNvPr id="15" name="Object 30">
                        <a:extLst>
                          <a:ext uri="{FF2B5EF4-FFF2-40B4-BE49-F238E27FC236}">
                            <a16:creationId xmlns:a16="http://schemas.microsoft.com/office/drawing/2014/main" xmlns="" id="{3797B3A1-D685-41F4-B371-05502BEA1F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026" y="1350048"/>
                        <a:ext cx="4538662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2">
            <a:extLst>
              <a:ext uri="{FF2B5EF4-FFF2-40B4-BE49-F238E27FC236}">
                <a16:creationId xmlns:a16="http://schemas.microsoft.com/office/drawing/2014/main" xmlns="" id="{BEEC0680-FC42-41AC-B0C0-2765D2DC0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194" y="322051"/>
            <a:ext cx="792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任意矢量可以用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基矢展开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即按基矢分解，也称向坐标轴投影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</p:txBody>
      </p:sp>
      <p:graphicFrame>
        <p:nvGraphicFramePr>
          <p:cNvPr id="27" name="Object 4">
            <a:extLst>
              <a:ext uri="{FF2B5EF4-FFF2-40B4-BE49-F238E27FC236}">
                <a16:creationId xmlns:a16="http://schemas.microsoft.com/office/drawing/2014/main" xmlns="" id="{78D9EC18-FC0A-481B-9B1E-62E8A58AC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707617"/>
              </p:ext>
            </p:extLst>
          </p:nvPr>
        </p:nvGraphicFramePr>
        <p:xfrm>
          <a:off x="753639" y="3893102"/>
          <a:ext cx="3918478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1" name="Equation" r:id="rId13" imgW="1765080" imgH="253800" progId="Equation.DSMT4">
                  <p:embed/>
                </p:oleObj>
              </mc:Choice>
              <mc:Fallback>
                <p:oleObj name="Equation" r:id="rId13" imgW="1765080" imgH="253800" progId="Equation.DSMT4">
                  <p:embed/>
                  <p:pic>
                    <p:nvPicPr>
                      <p:cNvPr id="1065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39" y="3893102"/>
                        <a:ext cx="3918478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2CB39D3F-5BD8-4021-819D-CDD6A9BCB707}"/>
              </a:ext>
            </a:extLst>
          </p:cNvPr>
          <p:cNvGrpSpPr/>
          <p:nvPr/>
        </p:nvGrpSpPr>
        <p:grpSpPr>
          <a:xfrm>
            <a:off x="753639" y="4486998"/>
            <a:ext cx="8091487" cy="1864054"/>
            <a:chOff x="773334" y="4011445"/>
            <a:chExt cx="8091487" cy="1864054"/>
          </a:xfrm>
        </p:grpSpPr>
        <p:graphicFrame>
          <p:nvGraphicFramePr>
            <p:cNvPr id="28" name="Object 6">
              <a:extLst>
                <a:ext uri="{FF2B5EF4-FFF2-40B4-BE49-F238E27FC236}">
                  <a16:creationId xmlns:a16="http://schemas.microsoft.com/office/drawing/2014/main" xmlns="" id="{988D16FC-FA0F-4D98-A9A1-69D804664E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433250"/>
                </p:ext>
              </p:extLst>
            </p:nvPr>
          </p:nvGraphicFramePr>
          <p:xfrm>
            <a:off x="773334" y="4011445"/>
            <a:ext cx="8091487" cy="177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12" name="Equation" r:id="rId15" imgW="3644640" imgH="799920" progId="Equation.DSMT4">
                    <p:embed/>
                  </p:oleObj>
                </mc:Choice>
                <mc:Fallback>
                  <p:oleObj name="Equation" r:id="rId15" imgW="3644640" imgH="799920" progId="Equation.DSMT4">
                    <p:embed/>
                    <p:pic>
                      <p:nvPicPr>
                        <p:cNvPr id="10650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334" y="4011445"/>
                          <a:ext cx="8091487" cy="177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对象 28">
              <a:extLst>
                <a:ext uri="{FF2B5EF4-FFF2-40B4-BE49-F238E27FC236}">
                  <a16:creationId xmlns:a16="http://schemas.microsoft.com/office/drawing/2014/main" xmlns="" id="{9C50BA9D-38CA-40EA-8062-F4763140EC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9202768"/>
                </p:ext>
              </p:extLst>
            </p:nvPr>
          </p:nvGraphicFramePr>
          <p:xfrm>
            <a:off x="6322501" y="5289419"/>
            <a:ext cx="2542320" cy="586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13" name="Equation" r:id="rId17" imgW="1155600" imgH="266400" progId="Equation.DSMT4">
                    <p:embed/>
                  </p:oleObj>
                </mc:Choice>
                <mc:Fallback>
                  <p:oleObj name="Equation" r:id="rId17" imgW="1155600" imgH="266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322501" y="5289419"/>
                          <a:ext cx="2542320" cy="5860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对象 30">
            <a:extLst>
              <a:ext uri="{FF2B5EF4-FFF2-40B4-BE49-F238E27FC236}">
                <a16:creationId xmlns:a16="http://schemas.microsoft.com/office/drawing/2014/main" xmlns="" id="{4D3FB68F-9E78-4A6C-B44B-CA0370C52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677516"/>
              </p:ext>
            </p:extLst>
          </p:nvPr>
        </p:nvGraphicFramePr>
        <p:xfrm>
          <a:off x="772026" y="2617645"/>
          <a:ext cx="2762834" cy="67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4" name="Equation" r:id="rId19" imgW="1244520" imgH="304560" progId="Equation.DSMT4">
                  <p:embed/>
                </p:oleObj>
              </mc:Choice>
              <mc:Fallback>
                <p:oleObj name="Equation" r:id="rId19" imgW="1244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72026" y="2617645"/>
                        <a:ext cx="2762834" cy="676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4">
            <a:extLst>
              <a:ext uri="{FF2B5EF4-FFF2-40B4-BE49-F238E27FC236}">
                <a16:creationId xmlns:a16="http://schemas.microsoft.com/office/drawing/2014/main" xmlns="" id="{AECCAD18-4DB9-46B3-A75E-3CC83FB73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90" y="3293034"/>
            <a:ext cx="5328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方向由矢量与坐标轴的夹角给出。</a:t>
            </a:r>
            <a:endParaRPr kumimoji="1"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62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utoUpdateAnimBg="0"/>
      <p:bldP spid="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5623BDD-E487-4405-88B3-43E8A08F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B218C379-7373-484D-B56F-FEF693798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xmlns="" id="{8BE8EACE-13D2-42B9-B4CB-6618C235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6" y="359077"/>
            <a:ext cx="6246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质点运动的直角坐标描述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76740BF7-ED37-418D-B518-8B881419A6EC}"/>
              </a:ext>
            </a:extLst>
          </p:cNvPr>
          <p:cNvGrpSpPr/>
          <p:nvPr/>
        </p:nvGrpSpPr>
        <p:grpSpPr>
          <a:xfrm>
            <a:off x="744921" y="1113382"/>
            <a:ext cx="3631025" cy="535464"/>
            <a:chOff x="886422" y="1246536"/>
            <a:chExt cx="3631025" cy="535464"/>
          </a:xfrm>
        </p:grpSpPr>
        <p:graphicFrame>
          <p:nvGraphicFramePr>
            <p:cNvPr id="9" name="Object 51">
              <a:extLst>
                <a:ext uri="{FF2B5EF4-FFF2-40B4-BE49-F238E27FC236}">
                  <a16:creationId xmlns:a16="http://schemas.microsoft.com/office/drawing/2014/main" xmlns="" id="{AC325522-5D85-484A-A44D-A48573E0BB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430925"/>
                </p:ext>
              </p:extLst>
            </p:nvPr>
          </p:nvGraphicFramePr>
          <p:xfrm>
            <a:off x="2262105" y="1246536"/>
            <a:ext cx="2255342" cy="535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4" name="Equation" r:id="rId3" imgW="1015920" imgH="241200" progId="Equation.DSMT4">
                    <p:embed/>
                  </p:oleObj>
                </mc:Choice>
                <mc:Fallback>
                  <p:oleObj name="Equation" r:id="rId3" imgW="1015920" imgH="241200" progId="Equation.DSMT4">
                    <p:embed/>
                    <p:pic>
                      <p:nvPicPr>
                        <p:cNvPr id="108595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2105" y="1246536"/>
                          <a:ext cx="2255342" cy="535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xmlns="" id="{6D4C0CAB-06F3-4E30-B833-5F5F55FE9611}"/>
                </a:ext>
              </a:extLst>
            </p:cNvPr>
            <p:cNvSpPr txBox="1"/>
            <p:nvPr/>
          </p:nvSpPr>
          <p:spPr>
            <a:xfrm>
              <a:off x="886422" y="1252658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位矢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E1F5DF46-A04A-492F-BE67-FE3BCB587CC3}"/>
              </a:ext>
            </a:extLst>
          </p:cNvPr>
          <p:cNvGrpSpPr/>
          <p:nvPr/>
        </p:nvGrpSpPr>
        <p:grpSpPr>
          <a:xfrm>
            <a:off x="744921" y="1791749"/>
            <a:ext cx="7520895" cy="901700"/>
            <a:chOff x="216167" y="2017286"/>
            <a:chExt cx="7520895" cy="901700"/>
          </a:xfrm>
        </p:grpSpPr>
        <p:graphicFrame>
          <p:nvGraphicFramePr>
            <p:cNvPr id="8" name="Object 50">
              <a:extLst>
                <a:ext uri="{FF2B5EF4-FFF2-40B4-BE49-F238E27FC236}">
                  <a16:creationId xmlns:a16="http://schemas.microsoft.com/office/drawing/2014/main" xmlns="" id="{D1D75EC6-E315-4D02-943F-A96DD87C39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9411577"/>
                </p:ext>
              </p:extLst>
            </p:nvPr>
          </p:nvGraphicFramePr>
          <p:xfrm>
            <a:off x="1591850" y="2017286"/>
            <a:ext cx="6145212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5" name="Equation" r:id="rId5" imgW="2768400" imgH="406080" progId="Equation.DSMT4">
                    <p:embed/>
                  </p:oleObj>
                </mc:Choice>
                <mc:Fallback>
                  <p:oleObj name="Equation" r:id="rId5" imgW="2768400" imgH="406080" progId="Equation.DSMT4">
                    <p:embed/>
                    <p:pic>
                      <p:nvPicPr>
                        <p:cNvPr id="108594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1850" y="2017286"/>
                          <a:ext cx="6145212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B1AC0E89-2435-42D9-B91E-5ACB603C4C47}"/>
                </a:ext>
              </a:extLst>
            </p:cNvPr>
            <p:cNvSpPr txBox="1"/>
            <p:nvPr/>
          </p:nvSpPr>
          <p:spPr>
            <a:xfrm>
              <a:off x="216167" y="2206526"/>
              <a:ext cx="912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速度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DCBA3627-D485-4D29-84D4-237CA669FC32}"/>
              </a:ext>
            </a:extLst>
          </p:cNvPr>
          <p:cNvGrpSpPr/>
          <p:nvPr/>
        </p:nvGrpSpPr>
        <p:grpSpPr>
          <a:xfrm>
            <a:off x="551758" y="2809772"/>
            <a:ext cx="7574358" cy="1887538"/>
            <a:chOff x="551758" y="2969255"/>
            <a:chExt cx="7574358" cy="1887538"/>
          </a:xfrm>
        </p:grpSpPr>
        <p:graphicFrame>
          <p:nvGraphicFramePr>
            <p:cNvPr id="7" name="Object 48">
              <a:extLst>
                <a:ext uri="{FF2B5EF4-FFF2-40B4-BE49-F238E27FC236}">
                  <a16:creationId xmlns:a16="http://schemas.microsoft.com/office/drawing/2014/main" xmlns="" id="{883F56B1-6C7A-4EC0-AFEF-D16EA9C6AF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918202"/>
                </p:ext>
              </p:extLst>
            </p:nvPr>
          </p:nvGraphicFramePr>
          <p:xfrm>
            <a:off x="2120604" y="2969255"/>
            <a:ext cx="6005512" cy="188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6" name="Equation" r:id="rId7" imgW="2705040" imgH="850680" progId="Equation.DSMT4">
                    <p:embed/>
                  </p:oleObj>
                </mc:Choice>
                <mc:Fallback>
                  <p:oleObj name="Equation" r:id="rId7" imgW="2705040" imgH="850680" progId="Equation.DSMT4">
                    <p:embed/>
                    <p:pic>
                      <p:nvPicPr>
                        <p:cNvPr id="108592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604" y="2969255"/>
                          <a:ext cx="6005512" cy="1887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xmlns="" id="{3350281C-4A3D-4DE5-8C72-3ABE39275ADD}"/>
                </a:ext>
              </a:extLst>
            </p:cNvPr>
            <p:cNvSpPr txBox="1"/>
            <p:nvPr/>
          </p:nvSpPr>
          <p:spPr>
            <a:xfrm>
              <a:off x="551758" y="3204604"/>
              <a:ext cx="12891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加速度</a:t>
              </a: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83B3B236-91FD-4101-AE52-42F154BD39EB}"/>
              </a:ext>
            </a:extLst>
          </p:cNvPr>
          <p:cNvSpPr txBox="1"/>
          <p:nvPr/>
        </p:nvSpPr>
        <p:spPr>
          <a:xfrm>
            <a:off x="628650" y="4821298"/>
            <a:ext cx="843629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关键点：直角坐标系中基矢时间不变性</a:t>
            </a:r>
            <a:endParaRPr lang="en-US" altLang="zh-CN" sz="28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运动的独立性：运动在三个坐标方向相互无关</a:t>
            </a:r>
            <a:endParaRPr lang="en-US" altLang="zh-CN" sz="28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运动叠加原理：运动可以分解为</a:t>
            </a:r>
            <a:r>
              <a:rPr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x,</a:t>
            </a:r>
            <a:r>
              <a:rPr lang="zh-CN" altLang="en-US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y, z</a:t>
            </a:r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方向单独分析</a:t>
            </a:r>
          </a:p>
        </p:txBody>
      </p:sp>
    </p:spTree>
    <p:extLst>
      <p:ext uri="{BB962C8B-B14F-4D97-AF65-F5344CB8AC3E}">
        <p14:creationId xmlns:p14="http://schemas.microsoft.com/office/powerpoint/2010/main" val="343646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第二章 质点力学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2021-2-20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61160BD-C136-4E62-A435-7AC9B2D7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39A46B51-90D1-4552-BE5A-194BF7AE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A9A74120-6A40-4357-921F-2D86AE0BC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66701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defTabSz="762000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：湖面上有一条小船，在岸边高崖上的船夫通过绞车以匀速率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收绳将船拉向岸边，如图所示。若绳子的质量可以忽略，问（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）船的速率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比收绳速率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大还是小？（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）船的加速度如何？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071E0966-4D42-47D8-ADDE-2BCAE3420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98" y="2226479"/>
            <a:ext cx="508385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0" hangingPunct="0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分析：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船始终在作水平方向的直线运动，求解中要充分考虑小船在运动中所要满足的几何关系。注意不要想当然地认为船速是收绳速率的水平方向分量，船速大小和收绳速率的关系应从运动约束，即要求满足的几何关系中求出。取如图所示坐标 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xmlns="" id="{A4757C83-5B38-44C4-99BA-C50BBED6BB4D}"/>
              </a:ext>
            </a:extLst>
          </p:cNvPr>
          <p:cNvGrpSpPr>
            <a:grpSpLocks/>
          </p:cNvGrpSpPr>
          <p:nvPr/>
        </p:nvGrpSpPr>
        <p:grpSpPr bwMode="auto">
          <a:xfrm>
            <a:off x="5556250" y="2552774"/>
            <a:ext cx="3171826" cy="1577975"/>
            <a:chOff x="3503" y="2064"/>
            <a:chExt cx="1998" cy="994"/>
          </a:xfrm>
        </p:grpSpPr>
        <p:sp>
          <p:nvSpPr>
            <p:cNvPr id="9" name="Line 5">
              <a:extLst>
                <a:ext uri="{FF2B5EF4-FFF2-40B4-BE49-F238E27FC236}">
                  <a16:creationId xmlns:a16="http://schemas.microsoft.com/office/drawing/2014/main" xmlns="" id="{6A669974-1BA1-42E0-98DD-55A49C81A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064"/>
              <a:ext cx="1248" cy="7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xmlns="" id="{4B6B106B-F406-4898-937B-16FD4B85E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78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xmlns="" id="{D1BA2495-0C65-48C2-A75D-8B67B51A6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06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12" name="Object 8">
              <a:extLst>
                <a:ext uri="{FF2B5EF4-FFF2-40B4-BE49-F238E27FC236}">
                  <a16:creationId xmlns:a16="http://schemas.microsoft.com/office/drawing/2014/main" xmlns="" id="{CB5495FF-9553-4CFE-BABE-8B06B71D0F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9603537"/>
                </p:ext>
              </p:extLst>
            </p:nvPr>
          </p:nvGraphicFramePr>
          <p:xfrm>
            <a:off x="3503" y="2279"/>
            <a:ext cx="207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1" name="Equation" r:id="rId3" imgW="126720" imgH="177480" progId="Equation.DSMT4">
                    <p:embed/>
                  </p:oleObj>
                </mc:Choice>
                <mc:Fallback>
                  <p:oleObj name="Equation" r:id="rId3" imgW="126720" imgH="177480" progId="Equation.DSMT4">
                    <p:embed/>
                    <p:pic>
                      <p:nvPicPr>
                        <p:cNvPr id="9524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3" y="2279"/>
                          <a:ext cx="207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9">
              <a:extLst>
                <a:ext uri="{FF2B5EF4-FFF2-40B4-BE49-F238E27FC236}">
                  <a16:creationId xmlns:a16="http://schemas.microsoft.com/office/drawing/2014/main" xmlns="" id="{2A42AD50-6C69-441F-A768-810A30CDA5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2719"/>
            <a:ext cx="207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2" name="Equation" r:id="rId5" imgW="126720" imgH="139680" progId="Equation.3">
                    <p:embed/>
                  </p:oleObj>
                </mc:Choice>
                <mc:Fallback>
                  <p:oleObj name="Equation" r:id="rId5" imgW="126720" imgH="139680" progId="Equation.3">
                    <p:embed/>
                    <p:pic>
                      <p:nvPicPr>
                        <p:cNvPr id="9524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719"/>
                          <a:ext cx="207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0">
              <a:extLst>
                <a:ext uri="{FF2B5EF4-FFF2-40B4-BE49-F238E27FC236}">
                  <a16:creationId xmlns:a16="http://schemas.microsoft.com/office/drawing/2014/main" xmlns="" id="{448555BD-DDF0-474E-80FE-FA73E5FAB6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68" y="2544"/>
            <a:ext cx="248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3" name="Equation" r:id="rId7" imgW="152280" imgH="139680" progId="Equation.3">
                    <p:embed/>
                  </p:oleObj>
                </mc:Choice>
                <mc:Fallback>
                  <p:oleObj name="Equation" r:id="rId7" imgW="152280" imgH="139680" progId="Equation.3">
                    <p:embed/>
                    <p:pic>
                      <p:nvPicPr>
                        <p:cNvPr id="9524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2544"/>
                          <a:ext cx="248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1">
              <a:extLst>
                <a:ext uri="{FF2B5EF4-FFF2-40B4-BE49-F238E27FC236}">
                  <a16:creationId xmlns:a16="http://schemas.microsoft.com/office/drawing/2014/main" xmlns="" id="{BFBA4DE5-1352-4CAD-AB56-2EE5CE29CE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1907383"/>
                </p:ext>
              </p:extLst>
            </p:nvPr>
          </p:nvGraphicFramePr>
          <p:xfrm>
            <a:off x="5212" y="2668"/>
            <a:ext cx="289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4" name="Equation" r:id="rId9" imgW="177480" imgH="164880" progId="Equation.DSMT4">
                    <p:embed/>
                  </p:oleObj>
                </mc:Choice>
                <mc:Fallback>
                  <p:oleObj name="Equation" r:id="rId9" imgW="177480" imgH="164880" progId="Equation.DSMT4">
                    <p:embed/>
                    <p:pic>
                      <p:nvPicPr>
                        <p:cNvPr id="9524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2" y="2668"/>
                          <a:ext cx="289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2">
              <a:extLst>
                <a:ext uri="{FF2B5EF4-FFF2-40B4-BE49-F238E27FC236}">
                  <a16:creationId xmlns:a16="http://schemas.microsoft.com/office/drawing/2014/main" xmlns="" id="{17247AA9-B7F1-4588-B6A3-4483D1C3EE0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3953118"/>
                </p:ext>
              </p:extLst>
            </p:nvPr>
          </p:nvGraphicFramePr>
          <p:xfrm>
            <a:off x="4790" y="2832"/>
            <a:ext cx="227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5" name="Equation" r:id="rId11" imgW="139680" imgH="139680" progId="Equation.DSMT4">
                    <p:embed/>
                  </p:oleObj>
                </mc:Choice>
                <mc:Fallback>
                  <p:oleObj name="Equation" r:id="rId11" imgW="139680" imgH="139680" progId="Equation.DSMT4">
                    <p:embed/>
                    <p:pic>
                      <p:nvPicPr>
                        <p:cNvPr id="9524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0" y="2832"/>
                          <a:ext cx="227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xmlns="" id="{D801FB05-85C6-4088-91CE-94831E6D2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736"/>
              <a:ext cx="192" cy="48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18" name="Object 14">
              <a:extLst>
                <a:ext uri="{FF2B5EF4-FFF2-40B4-BE49-F238E27FC236}">
                  <a16:creationId xmlns:a16="http://schemas.microsoft.com/office/drawing/2014/main" xmlns="" id="{19CDB807-6FE6-428A-BAA0-B96016977AB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6896862"/>
                </p:ext>
              </p:extLst>
            </p:nvPr>
          </p:nvGraphicFramePr>
          <p:xfrm>
            <a:off x="4292" y="2129"/>
            <a:ext cx="165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6" name="Equation" r:id="rId13" imgW="101520" imgH="177480" progId="Equation.DSMT4">
                    <p:embed/>
                  </p:oleObj>
                </mc:Choice>
                <mc:Fallback>
                  <p:oleObj name="Equation" r:id="rId13" imgW="101520" imgH="177480" progId="Equation.DSMT4">
                    <p:embed/>
                    <p:pic>
                      <p:nvPicPr>
                        <p:cNvPr id="95246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2" y="2129"/>
                          <a:ext cx="165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B02E015-81B9-465D-8B4D-1701B0B4E508}"/>
              </a:ext>
            </a:extLst>
          </p:cNvPr>
          <p:cNvGrpSpPr/>
          <p:nvPr/>
        </p:nvGrpSpPr>
        <p:grpSpPr>
          <a:xfrm>
            <a:off x="6275389" y="4404200"/>
            <a:ext cx="1691107" cy="1028124"/>
            <a:chOff x="6275389" y="4404200"/>
            <a:chExt cx="1691107" cy="1028124"/>
          </a:xfrm>
        </p:grpSpPr>
        <p:graphicFrame>
          <p:nvGraphicFramePr>
            <p:cNvPr id="19" name="Object 15">
              <a:extLst>
                <a:ext uri="{FF2B5EF4-FFF2-40B4-BE49-F238E27FC236}">
                  <a16:creationId xmlns:a16="http://schemas.microsoft.com/office/drawing/2014/main" xmlns="" id="{FC11E470-443E-45E0-A3C6-985C1A6168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52394"/>
                </p:ext>
              </p:extLst>
            </p:nvPr>
          </p:nvGraphicFramePr>
          <p:xfrm>
            <a:off x="6275389" y="4981575"/>
            <a:ext cx="1691107" cy="450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7" name="Equation" r:id="rId15" imgW="761760" imgH="203040" progId="Equation.DSMT4">
                    <p:embed/>
                  </p:oleObj>
                </mc:Choice>
                <mc:Fallback>
                  <p:oleObj name="Equation" r:id="rId15" imgW="761760" imgH="203040" progId="Equation.DSMT4">
                    <p:embed/>
                    <p:pic>
                      <p:nvPicPr>
                        <p:cNvPr id="95247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5389" y="4981575"/>
                          <a:ext cx="1691107" cy="450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xmlns="" id="{B144D2AA-E6BA-4900-B04C-5F124A0B4F1C}"/>
                </a:ext>
              </a:extLst>
            </p:cNvPr>
            <p:cNvSpPr txBox="1"/>
            <p:nvPr/>
          </p:nvSpPr>
          <p:spPr>
            <a:xfrm>
              <a:off x="6338769" y="4404200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几何关系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66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90E4929-0E17-49C4-81FA-D4139851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C744141-B1D7-4954-A6DC-A39109C4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436F473B-8885-432C-830D-EC6E865235FF}"/>
              </a:ext>
            </a:extLst>
          </p:cNvPr>
          <p:cNvGrpSpPr/>
          <p:nvPr/>
        </p:nvGrpSpPr>
        <p:grpSpPr>
          <a:xfrm>
            <a:off x="294160" y="334978"/>
            <a:ext cx="3398048" cy="523220"/>
            <a:chOff x="6338769" y="4404200"/>
            <a:chExt cx="3398048" cy="523220"/>
          </a:xfrm>
        </p:grpSpPr>
        <p:graphicFrame>
          <p:nvGraphicFramePr>
            <p:cNvPr id="7" name="Object 15">
              <a:extLst>
                <a:ext uri="{FF2B5EF4-FFF2-40B4-BE49-F238E27FC236}">
                  <a16:creationId xmlns:a16="http://schemas.microsoft.com/office/drawing/2014/main" xmlns="" id="{CC5367C8-6CA4-49D4-97D7-6831FDF1E7A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617216"/>
                </p:ext>
              </p:extLst>
            </p:nvPr>
          </p:nvGraphicFramePr>
          <p:xfrm>
            <a:off x="8045710" y="4404200"/>
            <a:ext cx="1691107" cy="450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3" name="Equation" r:id="rId3" imgW="761760" imgH="203040" progId="Equation.DSMT4">
                    <p:embed/>
                  </p:oleObj>
                </mc:Choice>
                <mc:Fallback>
                  <p:oleObj name="Equation" r:id="rId3" imgW="761760" imgH="203040" progId="Equation.DSMT4">
                    <p:embed/>
                    <p:pic>
                      <p:nvPicPr>
                        <p:cNvPr id="19" name="Object 15">
                          <a:extLst>
                            <a:ext uri="{FF2B5EF4-FFF2-40B4-BE49-F238E27FC236}">
                              <a16:creationId xmlns:a16="http://schemas.microsoft.com/office/drawing/2014/main" xmlns="" id="{FC11E470-443E-45E0-A3C6-985C1A6168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5710" y="4404200"/>
                          <a:ext cx="1691107" cy="450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1AFCEC4F-7834-4839-AA46-4985A1FC557A}"/>
                </a:ext>
              </a:extLst>
            </p:cNvPr>
            <p:cNvSpPr txBox="1"/>
            <p:nvPr/>
          </p:nvSpPr>
          <p:spPr>
            <a:xfrm>
              <a:off x="6338769" y="4404200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几何关系</a:t>
              </a:r>
            </a:p>
          </p:txBody>
        </p:sp>
      </p:grp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xmlns="" id="{1C537281-627E-41E8-BA14-CE3CBCB0F9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2497"/>
              </p:ext>
            </p:extLst>
          </p:nvPr>
        </p:nvGraphicFramePr>
        <p:xfrm>
          <a:off x="1609429" y="2251719"/>
          <a:ext cx="549751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4" name="Equation" r:id="rId5" imgW="2476440" imgH="457200" progId="Equation.DSMT4">
                  <p:embed/>
                </p:oleObj>
              </mc:Choice>
              <mc:Fallback>
                <p:oleObj name="Equation" r:id="rId5" imgW="2476440" imgH="457200" progId="Equation.DSMT4">
                  <p:embed/>
                  <p:pic>
                    <p:nvPicPr>
                      <p:cNvPr id="96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429" y="2251719"/>
                        <a:ext cx="5497513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>
            <a:extLst>
              <a:ext uri="{FF2B5EF4-FFF2-40B4-BE49-F238E27FC236}">
                <a16:creationId xmlns:a16="http://schemas.microsoft.com/office/drawing/2014/main" xmlns="" id="{A82E9B54-CAF9-4831-9EA4-619F8D973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60" y="3398536"/>
            <a:ext cx="84496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0" hangingPunct="0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船的速率大于船夫收绳的速率，式中负号表示船的速率与所选 </a:t>
            </a:r>
            <a:r>
              <a:rPr lang="en-US" altLang="zh-CN" sz="2800" b="1" i="1" dirty="0"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轴的正向相反。  </a:t>
            </a:r>
          </a:p>
        </p:txBody>
      </p:sp>
      <p:graphicFrame>
        <p:nvGraphicFramePr>
          <p:cNvPr id="15" name="Object 9">
            <a:extLst>
              <a:ext uri="{FF2B5EF4-FFF2-40B4-BE49-F238E27FC236}">
                <a16:creationId xmlns:a16="http://schemas.microsoft.com/office/drawing/2014/main" xmlns="" id="{55CC7ED7-9377-4D93-BEF9-8A2A10BD9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732108"/>
              </p:ext>
            </p:extLst>
          </p:nvPr>
        </p:nvGraphicFramePr>
        <p:xfrm>
          <a:off x="1609429" y="4352643"/>
          <a:ext cx="5299075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5" name="Equation" r:id="rId7" imgW="2387520" imgH="457200" progId="Equation.DSMT4">
                  <p:embed/>
                </p:oleObj>
              </mc:Choice>
              <mc:Fallback>
                <p:oleObj name="Equation" r:id="rId7" imgW="2387520" imgH="457200" progId="Equation.DSMT4">
                  <p:embed/>
                  <p:pic>
                    <p:nvPicPr>
                      <p:cNvPr id="962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429" y="4352643"/>
                        <a:ext cx="5299075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">
            <a:extLst>
              <a:ext uri="{FF2B5EF4-FFF2-40B4-BE49-F238E27FC236}">
                <a16:creationId xmlns:a16="http://schemas.microsoft.com/office/drawing/2014/main" xmlns="" id="{95B99E00-8162-4F99-BF7B-DF7E73975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34" y="5535225"/>
            <a:ext cx="8536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0" hangingPunct="0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式中负号表示小船加速度的方向与 </a:t>
            </a:r>
            <a:r>
              <a:rPr lang="en-US" altLang="zh-CN" sz="2800" b="1" i="1" dirty="0"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轴正向相反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529930B-67D1-4B65-86CF-709B832764FB}"/>
              </a:ext>
            </a:extLst>
          </p:cNvPr>
          <p:cNvGrpSpPr/>
          <p:nvPr/>
        </p:nvGrpSpPr>
        <p:grpSpPr>
          <a:xfrm>
            <a:off x="3900466" y="136524"/>
            <a:ext cx="4694157" cy="901498"/>
            <a:chOff x="427067" y="845258"/>
            <a:chExt cx="4694157" cy="901498"/>
          </a:xfrm>
        </p:grpSpPr>
        <p:graphicFrame>
          <p:nvGraphicFramePr>
            <p:cNvPr id="9" name="Object 3">
              <a:extLst>
                <a:ext uri="{FF2B5EF4-FFF2-40B4-BE49-F238E27FC236}">
                  <a16:creationId xmlns:a16="http://schemas.microsoft.com/office/drawing/2014/main" xmlns="" id="{68793DEA-7B4F-49E9-A0FF-2A0FAEE08E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9304369"/>
                </p:ext>
              </p:extLst>
            </p:nvPr>
          </p:nvGraphicFramePr>
          <p:xfrm>
            <a:off x="3147999" y="845258"/>
            <a:ext cx="1973225" cy="901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6" name="Equation" r:id="rId9" imgW="888840" imgH="406080" progId="Equation.DSMT4">
                    <p:embed/>
                  </p:oleObj>
                </mc:Choice>
                <mc:Fallback>
                  <p:oleObj name="Equation" r:id="rId9" imgW="888840" imgH="406080" progId="Equation.DSMT4">
                    <p:embed/>
                    <p:pic>
                      <p:nvPicPr>
                        <p:cNvPr id="96259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7999" y="845258"/>
                          <a:ext cx="1973225" cy="9014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xmlns="" id="{ECD77F38-04E5-47F1-A794-ABC0DE2BB03A}"/>
                </a:ext>
              </a:extLst>
            </p:cNvPr>
            <p:cNvSpPr txBox="1"/>
            <p:nvPr/>
          </p:nvSpPr>
          <p:spPr>
            <a:xfrm>
              <a:off x="427067" y="1029926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两边对时间求导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66451CFC-7A0F-49B6-837E-3E2644DFA4F1}"/>
              </a:ext>
            </a:extLst>
          </p:cNvPr>
          <p:cNvGrpSpPr/>
          <p:nvPr/>
        </p:nvGrpSpPr>
        <p:grpSpPr>
          <a:xfrm>
            <a:off x="356660" y="1046105"/>
            <a:ext cx="8287609" cy="1158360"/>
            <a:chOff x="473618" y="1742285"/>
            <a:chExt cx="8287609" cy="1158360"/>
          </a:xfrm>
        </p:grpSpPr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xmlns="" id="{7A1479CA-DB56-4C01-BE2E-F666373DC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618" y="1946538"/>
              <a:ext cx="8287609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0" hangingPunct="0"/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船速        </a:t>
              </a:r>
              <a:r>
                <a:rPr lang="en-US" altLang="zh-CN" sz="2800" b="1" i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</a:t>
              </a: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，收绳速率               ，负号说明绳长 </a:t>
              </a:r>
              <a:r>
                <a:rPr lang="en-US" altLang="zh-CN" sz="2800" b="1" i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l </a:t>
              </a: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不断变小。    </a:t>
              </a:r>
            </a:p>
          </p:txBody>
        </p:sp>
        <p:graphicFrame>
          <p:nvGraphicFramePr>
            <p:cNvPr id="13" name="Object 7">
              <a:extLst>
                <a:ext uri="{FF2B5EF4-FFF2-40B4-BE49-F238E27FC236}">
                  <a16:creationId xmlns:a16="http://schemas.microsoft.com/office/drawing/2014/main" xmlns="" id="{CF52BB4B-CC36-45F6-A38B-2E4A349131B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8594300"/>
                </p:ext>
              </p:extLst>
            </p:nvPr>
          </p:nvGraphicFramePr>
          <p:xfrm>
            <a:off x="4202275" y="1757345"/>
            <a:ext cx="121285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7" name="Equation" r:id="rId11" imgW="545760" imgH="406080" progId="Equation.DSMT4">
                    <p:embed/>
                  </p:oleObj>
                </mc:Choice>
                <mc:Fallback>
                  <p:oleObj name="Equation" r:id="rId11" imgW="545760" imgH="406080" progId="Equation.DSMT4">
                    <p:embed/>
                    <p:pic>
                      <p:nvPicPr>
                        <p:cNvPr id="9626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2275" y="1757345"/>
                          <a:ext cx="1212850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">
              <a:extLst>
                <a:ext uri="{FF2B5EF4-FFF2-40B4-BE49-F238E27FC236}">
                  <a16:creationId xmlns:a16="http://schemas.microsoft.com/office/drawing/2014/main" xmlns="" id="{4023F7DB-A22F-4416-B739-025C7AE4B9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9280969"/>
                </p:ext>
              </p:extLst>
            </p:nvPr>
          </p:nvGraphicFramePr>
          <p:xfrm>
            <a:off x="1329550" y="1742285"/>
            <a:ext cx="1042987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" name="Equation" r:id="rId13" imgW="469800" imgH="406080" progId="Equation.DSMT4">
                    <p:embed/>
                  </p:oleObj>
                </mc:Choice>
                <mc:Fallback>
                  <p:oleObj name="Equation" r:id="rId13" imgW="469800" imgH="406080" progId="Equation.DSMT4">
                    <p:embed/>
                    <p:pic>
                      <p:nvPicPr>
                        <p:cNvPr id="10" name="Object 4">
                          <a:extLst>
                            <a:ext uri="{FF2B5EF4-FFF2-40B4-BE49-F238E27FC236}">
                              <a16:creationId xmlns:a16="http://schemas.microsoft.com/office/drawing/2014/main" xmlns="" id="{1C537281-627E-41E8-BA14-CE3CBCB0F9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9550" y="1742285"/>
                          <a:ext cx="1042987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02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5C55452-3B3B-499D-BC69-1B6B7AE3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54352522-FDD1-46B3-A659-1C3DCC23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276EE11-3E35-4478-B134-CFC43D692B2C}"/>
              </a:ext>
            </a:extLst>
          </p:cNvPr>
          <p:cNvGrpSpPr/>
          <p:nvPr/>
        </p:nvGrpSpPr>
        <p:grpSpPr>
          <a:xfrm>
            <a:off x="1098219" y="2048723"/>
            <a:ext cx="5951390" cy="958241"/>
            <a:chOff x="1007842" y="1800454"/>
            <a:chExt cx="5951390" cy="958241"/>
          </a:xfrm>
        </p:grpSpPr>
        <p:sp>
          <p:nvSpPr>
            <p:cNvPr id="7" name="Text Box 3">
              <a:extLst>
                <a:ext uri="{FF2B5EF4-FFF2-40B4-BE49-F238E27FC236}">
                  <a16:creationId xmlns:a16="http://schemas.microsoft.com/office/drawing/2014/main" xmlns="" id="{B80E43FA-A14A-448B-BD8E-56E17DD98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7842" y="2020019"/>
              <a:ext cx="914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令：</a:t>
              </a:r>
            </a:p>
          </p:txBody>
        </p:sp>
        <p:graphicFrame>
          <p:nvGraphicFramePr>
            <p:cNvPr id="8" name="Object 4">
              <a:extLst>
                <a:ext uri="{FF2B5EF4-FFF2-40B4-BE49-F238E27FC236}">
                  <a16:creationId xmlns:a16="http://schemas.microsoft.com/office/drawing/2014/main" xmlns="" id="{081D088E-C79F-49E9-95FF-80184244434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0512633"/>
                </p:ext>
              </p:extLst>
            </p:nvPr>
          </p:nvGraphicFramePr>
          <p:xfrm>
            <a:off x="2146264" y="1932906"/>
            <a:ext cx="2678119" cy="620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8" name="Equation" r:id="rId3" imgW="1206360" imgH="279360" progId="Equation.DSMT4">
                    <p:embed/>
                  </p:oleObj>
                </mc:Choice>
                <mc:Fallback>
                  <p:oleObj name="Equation" r:id="rId3" imgW="1206360" imgH="279360" progId="Equation.DSMT4">
                    <p:embed/>
                    <p:pic>
                      <p:nvPicPr>
                        <p:cNvPr id="9728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6264" y="1932906"/>
                          <a:ext cx="2678119" cy="620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5">
              <a:extLst>
                <a:ext uri="{FF2B5EF4-FFF2-40B4-BE49-F238E27FC236}">
                  <a16:creationId xmlns:a16="http://schemas.microsoft.com/office/drawing/2014/main" xmlns="" id="{4A814840-5448-4143-83D4-290876AD52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365130"/>
                </p:ext>
              </p:extLst>
            </p:nvPr>
          </p:nvGraphicFramePr>
          <p:xfrm>
            <a:off x="5324069" y="1800454"/>
            <a:ext cx="1635163" cy="958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9" name="Equation" r:id="rId5" imgW="736560" imgH="431640" progId="Equation.DSMT4">
                    <p:embed/>
                  </p:oleObj>
                </mc:Choice>
                <mc:Fallback>
                  <p:oleObj name="Equation" r:id="rId5" imgW="736560" imgH="431640" progId="Equation.DSMT4">
                    <p:embed/>
                    <p:pic>
                      <p:nvPicPr>
                        <p:cNvPr id="9728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4069" y="1800454"/>
                          <a:ext cx="1635163" cy="958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xmlns="" id="{52912286-6D44-4D20-8DAD-3915319BC4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05537"/>
              </p:ext>
            </p:extLst>
          </p:nvPr>
        </p:nvGraphicFramePr>
        <p:xfrm>
          <a:off x="2054005" y="3329595"/>
          <a:ext cx="55245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7" imgW="2489040" imgH="863280" progId="Equation.DSMT4">
                  <p:embed/>
                </p:oleObj>
              </mc:Choice>
              <mc:Fallback>
                <p:oleObj name="Equation" r:id="rId7" imgW="2489040" imgH="863280" progId="Equation.DSMT4">
                  <p:embed/>
                  <p:pic>
                    <p:nvPicPr>
                      <p:cNvPr id="972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005" y="3329595"/>
                        <a:ext cx="55245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>
            <a:extLst>
              <a:ext uri="{FF2B5EF4-FFF2-40B4-BE49-F238E27FC236}">
                <a16:creationId xmlns:a16="http://schemas.microsoft.com/office/drawing/2014/main" xmlns="" id="{4D339876-09DF-4A00-ABD5-F47332845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664" y="3625039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那么：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EBD52F5D-E0E7-44B5-AEC5-ADA2A6534C3E}"/>
              </a:ext>
            </a:extLst>
          </p:cNvPr>
          <p:cNvGrpSpPr/>
          <p:nvPr/>
        </p:nvGrpSpPr>
        <p:grpSpPr>
          <a:xfrm>
            <a:off x="705440" y="596292"/>
            <a:ext cx="7733119" cy="1014413"/>
            <a:chOff x="782231" y="537737"/>
            <a:chExt cx="7733119" cy="1014413"/>
          </a:xfrm>
        </p:grpSpPr>
        <p:graphicFrame>
          <p:nvGraphicFramePr>
            <p:cNvPr id="6" name="Object 2">
              <a:extLst>
                <a:ext uri="{FF2B5EF4-FFF2-40B4-BE49-F238E27FC236}">
                  <a16:creationId xmlns:a16="http://schemas.microsoft.com/office/drawing/2014/main" xmlns="" id="{2A8C6F88-6B27-42EA-B830-3D397B09EF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6028177"/>
                </p:ext>
              </p:extLst>
            </p:nvPr>
          </p:nvGraphicFramePr>
          <p:xfrm>
            <a:off x="1654552" y="537737"/>
            <a:ext cx="5018088" cy="101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1" name="Equation" r:id="rId9" imgW="2260440" imgH="457200" progId="Equation.DSMT4">
                    <p:embed/>
                  </p:oleObj>
                </mc:Choice>
                <mc:Fallback>
                  <p:oleObj name="Equation" r:id="rId9" imgW="2260440" imgH="457200" progId="Equation.DSMT4">
                    <p:embed/>
                    <p:pic>
                      <p:nvPicPr>
                        <p:cNvPr id="9728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4552" y="537737"/>
                          <a:ext cx="5018088" cy="1014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xmlns="" id="{5BD6C869-7769-46BF-9E1A-E630AC3EA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231" y="829356"/>
              <a:ext cx="914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附：</a:t>
              </a:r>
            </a:p>
          </p:txBody>
        </p:sp>
        <p:sp>
          <p:nvSpPr>
            <p:cNvPr id="13" name="Text Box 3">
              <a:extLst>
                <a:ext uri="{FF2B5EF4-FFF2-40B4-BE49-F238E27FC236}">
                  <a16:creationId xmlns:a16="http://schemas.microsoft.com/office/drawing/2014/main" xmlns="" id="{9250370E-616B-478F-A092-53E410F24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3540" y="833463"/>
              <a:ext cx="165181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计算过程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7781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xmlns="" id="{37F9C15D-2410-474D-AADC-90A7EEDB0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005605"/>
              </p:ext>
            </p:extLst>
          </p:nvPr>
        </p:nvGraphicFramePr>
        <p:xfrm>
          <a:off x="1184564" y="337986"/>
          <a:ext cx="628808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Equation" r:id="rId3" imgW="2831760" imgH="444240" progId="Equation.DSMT4">
                  <p:embed/>
                </p:oleObj>
              </mc:Choice>
              <mc:Fallback>
                <p:oleObj name="Equation" r:id="rId3" imgW="2831760" imgH="444240" progId="Equation.DSMT4">
                  <p:embed/>
                  <p:pic>
                    <p:nvPicPr>
                      <p:cNvPr id="983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564" y="337986"/>
                        <a:ext cx="628808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xmlns="" id="{BBDD53A9-BA02-47F7-83E1-1BDF201D1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533411"/>
              </p:ext>
            </p:extLst>
          </p:nvPr>
        </p:nvGraphicFramePr>
        <p:xfrm>
          <a:off x="1184564" y="1343121"/>
          <a:ext cx="3918478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Equation" r:id="rId5" imgW="1765080" imgH="406080" progId="Equation.DSMT4">
                  <p:embed/>
                </p:oleObj>
              </mc:Choice>
              <mc:Fallback>
                <p:oleObj name="Equation" r:id="rId5" imgW="1765080" imgH="406080" progId="Equation.DSMT4">
                  <p:embed/>
                  <p:pic>
                    <p:nvPicPr>
                      <p:cNvPr id="983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564" y="1343121"/>
                        <a:ext cx="3918478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xmlns="" id="{01551A0C-1F06-49AF-BCF4-675721E12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537755"/>
              </p:ext>
            </p:extLst>
          </p:nvPr>
        </p:nvGraphicFramePr>
        <p:xfrm>
          <a:off x="1227095" y="2347156"/>
          <a:ext cx="5948446" cy="296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Equation" r:id="rId7" imgW="2679480" imgH="1333440" progId="Equation.DSMT4">
                  <p:embed/>
                </p:oleObj>
              </mc:Choice>
              <mc:Fallback>
                <p:oleObj name="Equation" r:id="rId7" imgW="2679480" imgH="1333440" progId="Equation.DSMT4">
                  <p:embed/>
                  <p:pic>
                    <p:nvPicPr>
                      <p:cNvPr id="983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095" y="2347156"/>
                        <a:ext cx="5948446" cy="296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5">
            <a:extLst>
              <a:ext uri="{FF2B5EF4-FFF2-40B4-BE49-F238E27FC236}">
                <a16:creationId xmlns:a16="http://schemas.microsoft.com/office/drawing/2014/main" xmlns="" id="{3AF6BBF8-5A00-4A86-95DB-08EFEA5F6111}"/>
              </a:ext>
            </a:extLst>
          </p:cNvPr>
          <p:cNvGrpSpPr>
            <a:grpSpLocks/>
          </p:cNvGrpSpPr>
          <p:nvPr/>
        </p:nvGrpSpPr>
        <p:grpSpPr bwMode="auto">
          <a:xfrm>
            <a:off x="1318438" y="5412962"/>
            <a:ext cx="6374218" cy="1014413"/>
            <a:chOff x="2880" y="3275"/>
            <a:chExt cx="2592" cy="639"/>
          </a:xfrm>
        </p:grpSpPr>
        <p:sp>
          <p:nvSpPr>
            <p:cNvPr id="8" name="Text Box 6">
              <a:extLst>
                <a:ext uri="{FF2B5EF4-FFF2-40B4-BE49-F238E27FC236}">
                  <a16:creationId xmlns:a16="http://schemas.microsoft.com/office/drawing/2014/main" xmlns="" id="{BBB567BF-C554-4D9F-8BB1-6086D6DD8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408"/>
              <a:ext cx="25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将                                  代入，即得</a:t>
              </a:r>
            </a:p>
          </p:txBody>
        </p:sp>
        <p:graphicFrame>
          <p:nvGraphicFramePr>
            <p:cNvPr id="9" name="Object 7">
              <a:extLst>
                <a:ext uri="{FF2B5EF4-FFF2-40B4-BE49-F238E27FC236}">
                  <a16:creationId xmlns:a16="http://schemas.microsoft.com/office/drawing/2014/main" xmlns="" id="{70FF514C-CF73-46B8-A949-1271373FC5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7509591"/>
                </p:ext>
              </p:extLst>
            </p:nvPr>
          </p:nvGraphicFramePr>
          <p:xfrm>
            <a:off x="3171" y="3275"/>
            <a:ext cx="1066" cy="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5" name="Equation" r:id="rId9" imgW="1180800" imgH="457200" progId="Equation.DSMT4">
                    <p:embed/>
                  </p:oleObj>
                </mc:Choice>
                <mc:Fallback>
                  <p:oleObj name="Equation" r:id="rId9" imgW="1180800" imgH="457200" progId="Equation.DSMT4">
                    <p:embed/>
                    <p:pic>
                      <p:nvPicPr>
                        <p:cNvPr id="9831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3275"/>
                          <a:ext cx="1066" cy="6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0781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3351373"/>
            <a:ext cx="6579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质点运动的坐标描述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67231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2-2</a:t>
            </a:r>
            <a:r>
              <a:rPr kumimoji="1" lang="zh-CN" altLang="en-US" sz="28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2-4</a:t>
            </a:r>
            <a:endParaRPr kumimoji="1"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54113" y="99770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§2.1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质点运动的矢量描述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50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2.1.1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位置矢量（位矢）和位移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4377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2.1.2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速度和加速度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xmlns="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36757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直角坐标系</a:t>
            </a:r>
          </a:p>
        </p:txBody>
      </p:sp>
      <p:sp>
        <p:nvSpPr>
          <p:cNvPr id="12" name="Text Box 42">
            <a:extLst>
              <a:ext uri="{FF2B5EF4-FFF2-40B4-BE49-F238E27FC236}">
                <a16:creationId xmlns:a16="http://schemas.microsoft.com/office/drawing/2014/main" xmlns="" id="{44027770-BC02-4BD8-9F3D-7E6D7C592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83231"/>
            <a:ext cx="6246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质点运动的直角坐标描述</a:t>
            </a:r>
          </a:p>
        </p:txBody>
      </p:sp>
    </p:spTree>
    <p:extLst>
      <p:ext uri="{BB962C8B-B14F-4D97-AF65-F5344CB8AC3E}">
        <p14:creationId xmlns:p14="http://schemas.microsoft.com/office/powerpoint/2010/main" val="1835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3351373"/>
            <a:ext cx="6579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质点运动的坐标描述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67231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2-2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54113" y="99770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§2.1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质点运动的矢量描述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50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2.1.1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位置矢量（位矢）和位移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4377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2.1.2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速度和加速度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xmlns="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36757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直角坐标系</a:t>
            </a:r>
          </a:p>
        </p:txBody>
      </p:sp>
      <p:sp>
        <p:nvSpPr>
          <p:cNvPr id="12" name="Text Box 42">
            <a:extLst>
              <a:ext uri="{FF2B5EF4-FFF2-40B4-BE49-F238E27FC236}">
                <a16:creationId xmlns:a16="http://schemas.microsoft.com/office/drawing/2014/main" xmlns="" id="{44027770-BC02-4BD8-9F3D-7E6D7C592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83231"/>
            <a:ext cx="6246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质点运动的直角坐标描述</a:t>
            </a: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§2.1  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质点运动的矢量描述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476012" y="1454501"/>
            <a:ext cx="6661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2.1.1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位置矢量（位矢）和位移</a:t>
            </a:r>
          </a:p>
        </p:txBody>
      </p:sp>
      <p:sp>
        <p:nvSpPr>
          <p:cNvPr id="16" name="Line 1040">
            <a:extLst>
              <a:ext uri="{FF2B5EF4-FFF2-40B4-BE49-F238E27FC236}">
                <a16:creationId xmlns:a16="http://schemas.microsoft.com/office/drawing/2014/main" xmlns="" id="{818C6486-B1C1-4F0F-A90A-1027141C35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6531" y="3119710"/>
            <a:ext cx="1534141" cy="11125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FF"/>
              </a:solidFill>
            </a:endParaRPr>
          </a:p>
        </p:txBody>
      </p:sp>
      <p:graphicFrame>
        <p:nvGraphicFramePr>
          <p:cNvPr id="17" name="Object 1041">
            <a:extLst>
              <a:ext uri="{FF2B5EF4-FFF2-40B4-BE49-F238E27FC236}">
                <a16:creationId xmlns:a16="http://schemas.microsoft.com/office/drawing/2014/main" xmlns="" id="{DC7DD41A-21A9-48E3-B9FD-CB14E6A536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036329"/>
              </p:ext>
            </p:extLst>
          </p:nvPr>
        </p:nvGraphicFramePr>
        <p:xfrm>
          <a:off x="7276375" y="3675969"/>
          <a:ext cx="316800" cy="41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9" name="Equation" r:id="rId3" imgW="126720" imgH="164880" progId="Equation.DSMT4">
                  <p:embed/>
                </p:oleObj>
              </mc:Choice>
              <mc:Fallback>
                <p:oleObj name="Equation" r:id="rId3" imgW="126720" imgH="164880" progId="Equation.DSMT4">
                  <p:embed/>
                  <p:pic>
                    <p:nvPicPr>
                      <p:cNvPr id="116753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6375" y="3675969"/>
                        <a:ext cx="316800" cy="41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055">
            <a:extLst>
              <a:ext uri="{FF2B5EF4-FFF2-40B4-BE49-F238E27FC236}">
                <a16:creationId xmlns:a16="http://schemas.microsoft.com/office/drawing/2014/main" xmlns="" id="{B9754E96-DCC7-4407-810B-A18AF2E36542}"/>
              </a:ext>
            </a:extLst>
          </p:cNvPr>
          <p:cNvSpPr>
            <a:spLocks/>
          </p:cNvSpPr>
          <p:nvPr/>
        </p:nvSpPr>
        <p:spPr bwMode="auto">
          <a:xfrm>
            <a:off x="7276375" y="2692109"/>
            <a:ext cx="1142206" cy="994093"/>
          </a:xfrm>
          <a:custGeom>
            <a:avLst/>
            <a:gdLst>
              <a:gd name="T0" fmla="*/ 0 w 1141"/>
              <a:gd name="T1" fmla="*/ 15 h 1253"/>
              <a:gd name="T2" fmla="*/ 702 w 1141"/>
              <a:gd name="T3" fmla="*/ 351 h 1253"/>
              <a:gd name="T4" fmla="*/ 1006 w 1141"/>
              <a:gd name="T5" fmla="*/ 1253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41" h="1253">
                <a:moveTo>
                  <a:pt x="0" y="15"/>
                </a:moveTo>
                <a:cubicBezTo>
                  <a:pt x="117" y="71"/>
                  <a:pt x="263" y="0"/>
                  <a:pt x="702" y="351"/>
                </a:cubicBezTo>
                <a:cubicBezTo>
                  <a:pt x="1141" y="702"/>
                  <a:pt x="927" y="1091"/>
                  <a:pt x="1006" y="1253"/>
                </a:cubicBezTo>
              </a:path>
            </a:pathLst>
          </a:custGeom>
          <a:noFill/>
          <a:ln w="38100" cap="flat" cmpd="sng">
            <a:solidFill>
              <a:srgbClr val="9900CC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FF"/>
              </a:solidFill>
            </a:endParaRPr>
          </a:p>
        </p:txBody>
      </p:sp>
      <p:graphicFrame>
        <p:nvGraphicFramePr>
          <p:cNvPr id="19" name="Object 1057">
            <a:extLst>
              <a:ext uri="{FF2B5EF4-FFF2-40B4-BE49-F238E27FC236}">
                <a16:creationId xmlns:a16="http://schemas.microsoft.com/office/drawing/2014/main" xmlns="" id="{22902117-6C67-4F07-A400-423675301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293031"/>
              </p:ext>
            </p:extLst>
          </p:nvPr>
        </p:nvGraphicFramePr>
        <p:xfrm>
          <a:off x="8184204" y="2751688"/>
          <a:ext cx="412200" cy="41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" name="Equation" r:id="rId5" imgW="164880" imgH="164880" progId="Equation.DSMT4">
                  <p:embed/>
                </p:oleObj>
              </mc:Choice>
              <mc:Fallback>
                <p:oleObj name="Equation" r:id="rId5" imgW="164880" imgH="164880" progId="Equation.DSMT4">
                  <p:embed/>
                  <p:pic>
                    <p:nvPicPr>
                      <p:cNvPr id="116769" name="Object 1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4204" y="2751688"/>
                        <a:ext cx="412200" cy="41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59">
            <a:extLst>
              <a:ext uri="{FF2B5EF4-FFF2-40B4-BE49-F238E27FC236}">
                <a16:creationId xmlns:a16="http://schemas.microsoft.com/office/drawing/2014/main" xmlns="" id="{81B23C8F-FFDF-47D4-BC55-AB31825745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78145"/>
              </p:ext>
            </p:extLst>
          </p:nvPr>
        </p:nvGraphicFramePr>
        <p:xfrm>
          <a:off x="504308" y="3510422"/>
          <a:ext cx="2206512" cy="53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" name="Equation" r:id="rId7" imgW="1002960" imgH="241200" progId="Equation.DSMT4">
                  <p:embed/>
                </p:oleObj>
              </mc:Choice>
              <mc:Fallback>
                <p:oleObj name="Equation" r:id="rId7" imgW="1002960" imgH="241200" progId="Equation.DSMT4">
                  <p:embed/>
                  <p:pic>
                    <p:nvPicPr>
                      <p:cNvPr id="116771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08" y="3510422"/>
                        <a:ext cx="2206512" cy="530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1077">
            <a:extLst>
              <a:ext uri="{FF2B5EF4-FFF2-40B4-BE49-F238E27FC236}">
                <a16:creationId xmlns:a16="http://schemas.microsoft.com/office/drawing/2014/main" xmlns="" id="{387C1850-85A9-4CA5-ACCF-3A4C00820811}"/>
              </a:ext>
            </a:extLst>
          </p:cNvPr>
          <p:cNvGrpSpPr>
            <a:grpSpLocks/>
          </p:cNvGrpSpPr>
          <p:nvPr/>
        </p:nvGrpSpPr>
        <p:grpSpPr bwMode="auto">
          <a:xfrm>
            <a:off x="427920" y="2805779"/>
            <a:ext cx="3178174" cy="519113"/>
            <a:chOff x="489" y="3216"/>
            <a:chExt cx="2002" cy="327"/>
          </a:xfrm>
        </p:grpSpPr>
        <p:graphicFrame>
          <p:nvGraphicFramePr>
            <p:cNvPr id="30" name="Object 1063">
              <a:extLst>
                <a:ext uri="{FF2B5EF4-FFF2-40B4-BE49-F238E27FC236}">
                  <a16:creationId xmlns:a16="http://schemas.microsoft.com/office/drawing/2014/main" xmlns="" id="{503CE986-9768-4EEF-AAB3-8E6828884F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1770995"/>
                </p:ext>
              </p:extLst>
            </p:nvPr>
          </p:nvGraphicFramePr>
          <p:xfrm>
            <a:off x="1717" y="3239"/>
            <a:ext cx="774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" name="Equation" r:id="rId9" imgW="558720" imgH="203040" progId="Equation.DSMT4">
                    <p:embed/>
                  </p:oleObj>
                </mc:Choice>
                <mc:Fallback>
                  <p:oleObj name="Equation" r:id="rId9" imgW="558720" imgH="203040" progId="Equation.DSMT4">
                    <p:embed/>
                    <p:pic>
                      <p:nvPicPr>
                        <p:cNvPr id="116775" name="Object 1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7" y="3239"/>
                          <a:ext cx="774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 Box 1064">
              <a:extLst>
                <a:ext uri="{FF2B5EF4-FFF2-40B4-BE49-F238E27FC236}">
                  <a16:creationId xmlns:a16="http://schemas.microsoft.com/office/drawing/2014/main" xmlns="" id="{D4578618-3CA4-4446-84E4-E207CEC6E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" y="3216"/>
              <a:ext cx="1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运动方程：</a:t>
              </a:r>
            </a:p>
          </p:txBody>
        </p:sp>
      </p:grpSp>
      <p:graphicFrame>
        <p:nvGraphicFramePr>
          <p:cNvPr id="33" name="Object 1057">
            <a:extLst>
              <a:ext uri="{FF2B5EF4-FFF2-40B4-BE49-F238E27FC236}">
                <a16:creationId xmlns:a16="http://schemas.microsoft.com/office/drawing/2014/main" xmlns="" id="{3A33DE3E-F6DD-4858-80FC-2C486DD1EE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132335"/>
              </p:ext>
            </p:extLst>
          </p:nvPr>
        </p:nvGraphicFramePr>
        <p:xfrm>
          <a:off x="6545095" y="4266521"/>
          <a:ext cx="412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" name="Equation" r:id="rId11" imgW="164880" imgH="177480" progId="Equation.DSMT4">
                  <p:embed/>
                </p:oleObj>
              </mc:Choice>
              <mc:Fallback>
                <p:oleObj name="Equation" r:id="rId11" imgW="164880" imgH="177480" progId="Equation.DSMT4">
                  <p:embed/>
                  <p:pic>
                    <p:nvPicPr>
                      <p:cNvPr id="19" name="Object 1057">
                        <a:extLst>
                          <a:ext uri="{FF2B5EF4-FFF2-40B4-BE49-F238E27FC236}">
                            <a16:creationId xmlns:a16="http://schemas.microsoft.com/office/drawing/2014/main" xmlns="" id="{22902117-6C67-4F07-A400-423675301F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095" y="4266521"/>
                        <a:ext cx="412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35349EF6-118B-4458-B18B-DC3E3D8F1C2B}"/>
              </a:ext>
            </a:extLst>
          </p:cNvPr>
          <p:cNvGrpSpPr/>
          <p:nvPr/>
        </p:nvGrpSpPr>
        <p:grpSpPr>
          <a:xfrm>
            <a:off x="6022806" y="2144034"/>
            <a:ext cx="2570164" cy="3245485"/>
            <a:chOff x="5197474" y="2138363"/>
            <a:chExt cx="2570164" cy="3245485"/>
          </a:xfrm>
        </p:grpSpPr>
        <p:grpSp>
          <p:nvGrpSpPr>
            <p:cNvPr id="20" name="Group 1080">
              <a:extLst>
                <a:ext uri="{FF2B5EF4-FFF2-40B4-BE49-F238E27FC236}">
                  <a16:creationId xmlns:a16="http://schemas.microsoft.com/office/drawing/2014/main" xmlns="" id="{24055130-EA48-45BF-824E-316ABD5FB0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7474" y="2240599"/>
              <a:ext cx="2520949" cy="2878138"/>
              <a:chOff x="3274" y="1181"/>
              <a:chExt cx="1588" cy="1813"/>
            </a:xfrm>
          </p:grpSpPr>
          <p:sp>
            <p:nvSpPr>
              <p:cNvPr id="23" name="Line 1032">
                <a:extLst>
                  <a:ext uri="{FF2B5EF4-FFF2-40B4-BE49-F238E27FC236}">
                    <a16:creationId xmlns:a16="http://schemas.microsoft.com/office/drawing/2014/main" xmlns="" id="{E0309A79-F6C2-4C90-878D-2586B40DC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4" y="2422"/>
                <a:ext cx="383" cy="5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4" name="Line 1036">
                <a:extLst>
                  <a:ext uri="{FF2B5EF4-FFF2-40B4-BE49-F238E27FC236}">
                    <a16:creationId xmlns:a16="http://schemas.microsoft.com/office/drawing/2014/main" xmlns="" id="{824B96A7-8636-4505-8426-7B11D763E5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2432"/>
                <a:ext cx="1214" cy="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5" name="Line 1049">
                <a:extLst>
                  <a:ext uri="{FF2B5EF4-FFF2-40B4-BE49-F238E27FC236}">
                    <a16:creationId xmlns:a16="http://schemas.microsoft.com/office/drawing/2014/main" xmlns="" id="{30B7DC2A-0C92-48CD-8C1E-F713F8C61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>
                <a:off x="3027" y="1802"/>
                <a:ext cx="1251" cy="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</p:grpSp>
        <p:graphicFrame>
          <p:nvGraphicFramePr>
            <p:cNvPr id="34" name="Object 1057">
              <a:extLst>
                <a:ext uri="{FF2B5EF4-FFF2-40B4-BE49-F238E27FC236}">
                  <a16:creationId xmlns:a16="http://schemas.microsoft.com/office/drawing/2014/main" xmlns="" id="{A82B7CBE-553B-4E3F-8B0F-EC3F7EBFF8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8966865"/>
                </p:ext>
              </p:extLst>
            </p:nvPr>
          </p:nvGraphicFramePr>
          <p:xfrm>
            <a:off x="7418388" y="4276725"/>
            <a:ext cx="3492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4" name="Equation" r:id="rId13" imgW="139680" imgH="164880" progId="Equation.DSMT4">
                    <p:embed/>
                  </p:oleObj>
                </mc:Choice>
                <mc:Fallback>
                  <p:oleObj name="Equation" r:id="rId13" imgW="139680" imgH="164880" progId="Equation.DSMT4">
                    <p:embed/>
                    <p:pic>
                      <p:nvPicPr>
                        <p:cNvPr id="19" name="Object 1057">
                          <a:extLst>
                            <a:ext uri="{FF2B5EF4-FFF2-40B4-BE49-F238E27FC236}">
                              <a16:creationId xmlns:a16="http://schemas.microsoft.com/office/drawing/2014/main" xmlns="" id="{22902117-6C67-4F07-A400-423675301F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8388" y="4276725"/>
                          <a:ext cx="3492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057">
              <a:extLst>
                <a:ext uri="{FF2B5EF4-FFF2-40B4-BE49-F238E27FC236}">
                  <a16:creationId xmlns:a16="http://schemas.microsoft.com/office/drawing/2014/main" xmlns="" id="{80839730-7A42-4774-A246-9730A63D751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5167211"/>
                </p:ext>
              </p:extLst>
            </p:nvPr>
          </p:nvGraphicFramePr>
          <p:xfrm>
            <a:off x="5197474" y="5036185"/>
            <a:ext cx="347662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5" name="Equation" r:id="rId15" imgW="139680" imgH="139680" progId="Equation.DSMT4">
                    <p:embed/>
                  </p:oleObj>
                </mc:Choice>
                <mc:Fallback>
                  <p:oleObj name="Equation" r:id="rId15" imgW="139680" imgH="139680" progId="Equation.DSMT4">
                    <p:embed/>
                    <p:pic>
                      <p:nvPicPr>
                        <p:cNvPr id="19" name="Object 1057">
                          <a:extLst>
                            <a:ext uri="{FF2B5EF4-FFF2-40B4-BE49-F238E27FC236}">
                              <a16:creationId xmlns:a16="http://schemas.microsoft.com/office/drawing/2014/main" xmlns="" id="{22902117-6C67-4F07-A400-423675301F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7474" y="5036185"/>
                          <a:ext cx="347662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057">
              <a:extLst>
                <a:ext uri="{FF2B5EF4-FFF2-40B4-BE49-F238E27FC236}">
                  <a16:creationId xmlns:a16="http://schemas.microsoft.com/office/drawing/2014/main" xmlns="" id="{EC61CBBA-CD30-409B-B87C-97F19A711F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3240875"/>
                </p:ext>
              </p:extLst>
            </p:nvPr>
          </p:nvGraphicFramePr>
          <p:xfrm>
            <a:off x="5402263" y="2138363"/>
            <a:ext cx="285750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6" name="Equation" r:id="rId17" imgW="114120" imgH="139680" progId="Equation.DSMT4">
                    <p:embed/>
                  </p:oleObj>
                </mc:Choice>
                <mc:Fallback>
                  <p:oleObj name="Equation" r:id="rId17" imgW="114120" imgH="139680" progId="Equation.DSMT4">
                    <p:embed/>
                    <p:pic>
                      <p:nvPicPr>
                        <p:cNvPr id="19" name="Object 1057">
                          <a:extLst>
                            <a:ext uri="{FF2B5EF4-FFF2-40B4-BE49-F238E27FC236}">
                              <a16:creationId xmlns:a16="http://schemas.microsoft.com/office/drawing/2014/main" xmlns="" id="{22902117-6C67-4F07-A400-423675301F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263" y="2138363"/>
                          <a:ext cx="285750" cy="347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8A0EBCF-79E5-4620-B469-1C883544DFA6}"/>
              </a:ext>
            </a:extLst>
          </p:cNvPr>
          <p:cNvGrpSpPr/>
          <p:nvPr/>
        </p:nvGrpSpPr>
        <p:grpSpPr>
          <a:xfrm>
            <a:off x="427920" y="2177101"/>
            <a:ext cx="2131526" cy="519113"/>
            <a:chOff x="689372" y="2347278"/>
            <a:chExt cx="2131526" cy="519113"/>
          </a:xfrm>
        </p:grpSpPr>
        <p:sp>
          <p:nvSpPr>
            <p:cNvPr id="32" name="Text Box 1067">
              <a:extLst>
                <a:ext uri="{FF2B5EF4-FFF2-40B4-BE49-F238E27FC236}">
                  <a16:creationId xmlns:a16="http://schemas.microsoft.com/office/drawing/2014/main" xmlns="" id="{0B2EF5BD-0589-4CE2-BB41-06492635F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372" y="2347278"/>
              <a:ext cx="13716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位矢：</a:t>
              </a:r>
            </a:p>
          </p:txBody>
        </p:sp>
        <p:graphicFrame>
          <p:nvGraphicFramePr>
            <p:cNvPr id="38" name="Object 1063">
              <a:extLst>
                <a:ext uri="{FF2B5EF4-FFF2-40B4-BE49-F238E27FC236}">
                  <a16:creationId xmlns:a16="http://schemas.microsoft.com/office/drawing/2014/main" xmlns="" id="{B362195B-34FC-4979-9BFC-D311E86B62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3052387"/>
                </p:ext>
              </p:extLst>
            </p:nvPr>
          </p:nvGraphicFramePr>
          <p:xfrm>
            <a:off x="1814423" y="2397442"/>
            <a:ext cx="100647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7" name="Equation" r:id="rId19" imgW="457200" imgH="177480" progId="Equation.DSMT4">
                    <p:embed/>
                  </p:oleObj>
                </mc:Choice>
                <mc:Fallback>
                  <p:oleObj name="Equation" r:id="rId19" imgW="457200" imgH="177480" progId="Equation.DSMT4">
                    <p:embed/>
                    <p:pic>
                      <p:nvPicPr>
                        <p:cNvPr id="30" name="Object 1063">
                          <a:extLst>
                            <a:ext uri="{FF2B5EF4-FFF2-40B4-BE49-F238E27FC236}">
                              <a16:creationId xmlns:a16="http://schemas.microsoft.com/office/drawing/2014/main" xmlns="" id="{503CE986-9768-4EEF-AAB3-8E6828884FE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4423" y="2397442"/>
                          <a:ext cx="1006475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" name="Object 8">
            <a:extLst>
              <a:ext uri="{FF2B5EF4-FFF2-40B4-BE49-F238E27FC236}">
                <a16:creationId xmlns:a16="http://schemas.microsoft.com/office/drawing/2014/main" xmlns="" id="{9001BE4F-9A8E-4E3C-AA9A-0F6CE3B622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412707"/>
              </p:ext>
            </p:extLst>
          </p:nvPr>
        </p:nvGraphicFramePr>
        <p:xfrm>
          <a:off x="4022556" y="3209883"/>
          <a:ext cx="17033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" name="Equation" r:id="rId21" imgW="774360" imgH="457200" progId="Equation.DSMT4">
                  <p:embed/>
                </p:oleObj>
              </mc:Choice>
              <mc:Fallback>
                <p:oleObj name="Equation" r:id="rId21" imgW="774360" imgH="457200" progId="Equation.DSMT4">
                  <p:embed/>
                  <p:pic>
                    <p:nvPicPr>
                      <p:cNvPr id="1413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556" y="3209883"/>
                        <a:ext cx="170338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xmlns="" id="{8535EE48-349E-4B12-A4B0-F8B98551093E}"/>
              </a:ext>
            </a:extLst>
          </p:cNvPr>
          <p:cNvSpPr/>
          <p:nvPr/>
        </p:nvSpPr>
        <p:spPr>
          <a:xfrm>
            <a:off x="427920" y="4330917"/>
            <a:ext cx="52678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运动方程，消去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得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 = 0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此方程称为质点的</a:t>
            </a:r>
            <a:r>
              <a:rPr kumimoji="1" lang="zh-CN" altLang="en-US" sz="2800" b="1" u="sng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轨道方程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轨道是直线的称为</a:t>
            </a:r>
            <a:r>
              <a:rPr kumimoji="1" lang="zh-CN" altLang="en-US" sz="2800" b="1" u="sng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直线运动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kumimoji="1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轨道是曲线的称为</a:t>
            </a:r>
            <a:r>
              <a:rPr kumimoji="1" lang="zh-CN" altLang="en-US" sz="2800" b="1" u="sng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曲线运动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xmlns="" id="{B1F4F2F2-655E-413D-88F5-7081C3488CDF}"/>
              </a:ext>
            </a:extLst>
          </p:cNvPr>
          <p:cNvGrpSpPr/>
          <p:nvPr/>
        </p:nvGrpSpPr>
        <p:grpSpPr>
          <a:xfrm>
            <a:off x="5873951" y="852179"/>
            <a:ext cx="2573598" cy="3245485"/>
            <a:chOff x="5873951" y="852179"/>
            <a:chExt cx="2573598" cy="3245485"/>
          </a:xfrm>
        </p:grpSpPr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xmlns="" id="{9CAF2209-824A-40AF-AAC7-25F25F57394A}"/>
                </a:ext>
              </a:extLst>
            </p:cNvPr>
            <p:cNvGrpSpPr/>
            <p:nvPr/>
          </p:nvGrpSpPr>
          <p:grpSpPr>
            <a:xfrm>
              <a:off x="5873951" y="852179"/>
              <a:ext cx="2573598" cy="3245485"/>
              <a:chOff x="6022806" y="2144034"/>
              <a:chExt cx="2573598" cy="3245485"/>
            </a:xfrm>
          </p:grpSpPr>
          <p:sp>
            <p:nvSpPr>
              <p:cNvPr id="29" name="Line 1040">
                <a:extLst>
                  <a:ext uri="{FF2B5EF4-FFF2-40B4-BE49-F238E27FC236}">
                    <a16:creationId xmlns:a16="http://schemas.microsoft.com/office/drawing/2014/main" xmlns="" id="{5ABD8204-A4A8-44AB-9DCA-39E1BF94A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16531" y="3119710"/>
                <a:ext cx="1534141" cy="111251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30" name="Object 1041">
                <a:extLst>
                  <a:ext uri="{FF2B5EF4-FFF2-40B4-BE49-F238E27FC236}">
                    <a16:creationId xmlns:a16="http://schemas.microsoft.com/office/drawing/2014/main" xmlns="" id="{0630E543-15E1-40DD-94AB-981539F809A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19472418"/>
                  </p:ext>
                </p:extLst>
              </p:nvPr>
            </p:nvGraphicFramePr>
            <p:xfrm>
              <a:off x="7276730" y="3598493"/>
              <a:ext cx="315913" cy="568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0" name="Equation" r:id="rId3" imgW="126720" imgH="228600" progId="Equation.DSMT4">
                      <p:embed/>
                    </p:oleObj>
                  </mc:Choice>
                  <mc:Fallback>
                    <p:oleObj name="Equation" r:id="rId3" imgW="126720" imgH="228600" progId="Equation.DSMT4">
                      <p:embed/>
                      <p:pic>
                        <p:nvPicPr>
                          <p:cNvPr id="17" name="Object 1041">
                            <a:extLst>
                              <a:ext uri="{FF2B5EF4-FFF2-40B4-BE49-F238E27FC236}">
                                <a16:creationId xmlns:a16="http://schemas.microsoft.com/office/drawing/2014/main" xmlns="" id="{DC7DD41A-21A9-48E3-B9FD-CB14E6A536F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76730" y="3598493"/>
                            <a:ext cx="315913" cy="5683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" name="Freeform 1055">
                <a:extLst>
                  <a:ext uri="{FF2B5EF4-FFF2-40B4-BE49-F238E27FC236}">
                    <a16:creationId xmlns:a16="http://schemas.microsoft.com/office/drawing/2014/main" xmlns="" id="{E7DA37A7-230B-4A1E-88FF-4F731634C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6375" y="2692109"/>
                <a:ext cx="1142206" cy="994093"/>
              </a:xfrm>
              <a:custGeom>
                <a:avLst/>
                <a:gdLst>
                  <a:gd name="T0" fmla="*/ 0 w 1141"/>
                  <a:gd name="T1" fmla="*/ 15 h 1253"/>
                  <a:gd name="T2" fmla="*/ 702 w 1141"/>
                  <a:gd name="T3" fmla="*/ 351 h 1253"/>
                  <a:gd name="T4" fmla="*/ 1006 w 1141"/>
                  <a:gd name="T5" fmla="*/ 1253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1" h="1253">
                    <a:moveTo>
                      <a:pt x="0" y="15"/>
                    </a:moveTo>
                    <a:cubicBezTo>
                      <a:pt x="117" y="71"/>
                      <a:pt x="263" y="0"/>
                      <a:pt x="702" y="351"/>
                    </a:cubicBezTo>
                    <a:cubicBezTo>
                      <a:pt x="1141" y="702"/>
                      <a:pt x="927" y="1091"/>
                      <a:pt x="1006" y="1253"/>
                    </a:cubicBezTo>
                  </a:path>
                </a:pathLst>
              </a:custGeom>
              <a:noFill/>
              <a:ln w="38100" cap="flat" cmpd="sng">
                <a:solidFill>
                  <a:srgbClr val="9900CC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32" name="Object 1057">
                <a:extLst>
                  <a:ext uri="{FF2B5EF4-FFF2-40B4-BE49-F238E27FC236}">
                    <a16:creationId xmlns:a16="http://schemas.microsoft.com/office/drawing/2014/main" xmlns="" id="{C4E7FB53-19C2-4609-B3F9-264E2BD89F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6411304"/>
                  </p:ext>
                </p:extLst>
              </p:nvPr>
            </p:nvGraphicFramePr>
            <p:xfrm>
              <a:off x="8184204" y="2751688"/>
              <a:ext cx="412200" cy="412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1" name="Equation" r:id="rId5" imgW="164880" imgH="164880" progId="Equation.DSMT4">
                      <p:embed/>
                    </p:oleObj>
                  </mc:Choice>
                  <mc:Fallback>
                    <p:oleObj name="Equation" r:id="rId5" imgW="164880" imgH="164880" progId="Equation.DSMT4">
                      <p:embed/>
                      <p:pic>
                        <p:nvPicPr>
                          <p:cNvPr id="19" name="Object 1057">
                            <a:extLst>
                              <a:ext uri="{FF2B5EF4-FFF2-40B4-BE49-F238E27FC236}">
                                <a16:creationId xmlns:a16="http://schemas.microsoft.com/office/drawing/2014/main" xmlns="" id="{22902117-6C67-4F07-A400-423675301FC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84204" y="2751688"/>
                            <a:ext cx="412200" cy="412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1057">
                <a:extLst>
                  <a:ext uri="{FF2B5EF4-FFF2-40B4-BE49-F238E27FC236}">
                    <a16:creationId xmlns:a16="http://schemas.microsoft.com/office/drawing/2014/main" xmlns="" id="{F32CBD67-FF4C-4306-84ED-1540ECD242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42472591"/>
                  </p:ext>
                </p:extLst>
              </p:nvPr>
            </p:nvGraphicFramePr>
            <p:xfrm>
              <a:off x="6545095" y="4266521"/>
              <a:ext cx="412750" cy="444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2" name="Equation" r:id="rId7" imgW="164880" imgH="177480" progId="Equation.DSMT4">
                      <p:embed/>
                    </p:oleObj>
                  </mc:Choice>
                  <mc:Fallback>
                    <p:oleObj name="Equation" r:id="rId7" imgW="164880" imgH="177480" progId="Equation.DSMT4">
                      <p:embed/>
                      <p:pic>
                        <p:nvPicPr>
                          <p:cNvPr id="33" name="Object 1057">
                            <a:extLst>
                              <a:ext uri="{FF2B5EF4-FFF2-40B4-BE49-F238E27FC236}">
                                <a16:creationId xmlns:a16="http://schemas.microsoft.com/office/drawing/2014/main" xmlns="" id="{3A33DE3E-F6DD-4858-80FC-2C486DD1EEC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45095" y="4266521"/>
                            <a:ext cx="412750" cy="444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xmlns="" id="{18B5FF8B-B1F5-4F83-A409-77D0CD9B6BC8}"/>
                  </a:ext>
                </a:extLst>
              </p:cNvPr>
              <p:cNvGrpSpPr/>
              <p:nvPr/>
            </p:nvGrpSpPr>
            <p:grpSpPr>
              <a:xfrm>
                <a:off x="6022806" y="2144034"/>
                <a:ext cx="2570164" cy="3245485"/>
                <a:chOff x="5197474" y="2138363"/>
                <a:chExt cx="2570164" cy="3245485"/>
              </a:xfrm>
            </p:grpSpPr>
            <p:grpSp>
              <p:nvGrpSpPr>
                <p:cNvPr id="35" name="Group 1080">
                  <a:extLst>
                    <a:ext uri="{FF2B5EF4-FFF2-40B4-BE49-F238E27FC236}">
                      <a16:creationId xmlns:a16="http://schemas.microsoft.com/office/drawing/2014/main" xmlns="" id="{8B36A7CE-3C3C-4604-85A8-F0E3996AED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197474" y="2240599"/>
                  <a:ext cx="2520949" cy="2878138"/>
                  <a:chOff x="3274" y="1181"/>
                  <a:chExt cx="1588" cy="1813"/>
                </a:xfrm>
              </p:grpSpPr>
              <p:sp>
                <p:nvSpPr>
                  <p:cNvPr id="39" name="Line 1032">
                    <a:extLst>
                      <a:ext uri="{FF2B5EF4-FFF2-40B4-BE49-F238E27FC236}">
                        <a16:creationId xmlns:a16="http://schemas.microsoft.com/office/drawing/2014/main" xmlns="" id="{F57B8FB4-5D96-4559-9A1E-901B7ACA35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74" y="2422"/>
                    <a:ext cx="383" cy="57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40" name="Line 1036">
                    <a:extLst>
                      <a:ext uri="{FF2B5EF4-FFF2-40B4-BE49-F238E27FC236}">
                        <a16:creationId xmlns:a16="http://schemas.microsoft.com/office/drawing/2014/main" xmlns="" id="{47A66574-FFD6-49F2-A74F-A0014DD990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32"/>
                    <a:ext cx="1214" cy="2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41" name="Line 1049">
                    <a:extLst>
                      <a:ext uri="{FF2B5EF4-FFF2-40B4-BE49-F238E27FC236}">
                        <a16:creationId xmlns:a16="http://schemas.microsoft.com/office/drawing/2014/main" xmlns="" id="{A5E1691C-49D8-4F59-8B4B-F3E2D77444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3027" y="1802"/>
                    <a:ext cx="1251" cy="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0000FF"/>
                      </a:solidFill>
                    </a:endParaRPr>
                  </a:p>
                </p:txBody>
              </p:sp>
            </p:grpSp>
            <p:graphicFrame>
              <p:nvGraphicFramePr>
                <p:cNvPr id="36" name="Object 1057">
                  <a:extLst>
                    <a:ext uri="{FF2B5EF4-FFF2-40B4-BE49-F238E27FC236}">
                      <a16:creationId xmlns:a16="http://schemas.microsoft.com/office/drawing/2014/main" xmlns="" id="{BEDAACE5-3645-4AB2-B281-E0C2AF5DDB6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665863856"/>
                    </p:ext>
                  </p:extLst>
                </p:nvPr>
              </p:nvGraphicFramePr>
              <p:xfrm>
                <a:off x="7418388" y="4276725"/>
                <a:ext cx="349250" cy="412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63" name="Equation" r:id="rId9" imgW="139680" imgH="164880" progId="Equation.DSMT4">
                        <p:embed/>
                      </p:oleObj>
                    </mc:Choice>
                    <mc:Fallback>
                      <p:oleObj name="Equation" r:id="rId9" imgW="139680" imgH="164880" progId="Equation.DSMT4">
                        <p:embed/>
                        <p:pic>
                          <p:nvPicPr>
                            <p:cNvPr id="34" name="Object 1057">
                              <a:extLst>
                                <a:ext uri="{FF2B5EF4-FFF2-40B4-BE49-F238E27FC236}">
                                  <a16:creationId xmlns:a16="http://schemas.microsoft.com/office/drawing/2014/main" xmlns="" id="{A82B7CBE-553B-4E3F-8B0F-EC3F7EBFF823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418388" y="4276725"/>
                              <a:ext cx="349250" cy="4127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7" name="Object 1057">
                  <a:extLst>
                    <a:ext uri="{FF2B5EF4-FFF2-40B4-BE49-F238E27FC236}">
                      <a16:creationId xmlns:a16="http://schemas.microsoft.com/office/drawing/2014/main" xmlns="" id="{0CE78051-6E98-4CBA-8ABE-9AF3318E43C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37773521"/>
                    </p:ext>
                  </p:extLst>
                </p:nvPr>
              </p:nvGraphicFramePr>
              <p:xfrm>
                <a:off x="5197474" y="5036185"/>
                <a:ext cx="347662" cy="3476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64" name="Equation" r:id="rId11" imgW="139680" imgH="139680" progId="Equation.DSMT4">
                        <p:embed/>
                      </p:oleObj>
                    </mc:Choice>
                    <mc:Fallback>
                      <p:oleObj name="Equation" r:id="rId11" imgW="139680" imgH="139680" progId="Equation.DSMT4">
                        <p:embed/>
                        <p:pic>
                          <p:nvPicPr>
                            <p:cNvPr id="35" name="Object 1057">
                              <a:extLst>
                                <a:ext uri="{FF2B5EF4-FFF2-40B4-BE49-F238E27FC236}">
                                  <a16:creationId xmlns:a16="http://schemas.microsoft.com/office/drawing/2014/main" xmlns="" id="{80839730-7A42-4774-A246-9730A63D7516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97474" y="5036185"/>
                              <a:ext cx="347662" cy="3476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" name="Object 1057">
                  <a:extLst>
                    <a:ext uri="{FF2B5EF4-FFF2-40B4-BE49-F238E27FC236}">
                      <a16:creationId xmlns:a16="http://schemas.microsoft.com/office/drawing/2014/main" xmlns="" id="{7D7ADFC8-581E-4C4A-A29C-8A450E39471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92683742"/>
                    </p:ext>
                  </p:extLst>
                </p:nvPr>
              </p:nvGraphicFramePr>
              <p:xfrm>
                <a:off x="5402263" y="2138363"/>
                <a:ext cx="285750" cy="3476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65" name="Equation" r:id="rId13" imgW="114120" imgH="139680" progId="Equation.DSMT4">
                        <p:embed/>
                      </p:oleObj>
                    </mc:Choice>
                    <mc:Fallback>
                      <p:oleObj name="Equation" r:id="rId13" imgW="114120" imgH="139680" progId="Equation.DSMT4">
                        <p:embed/>
                        <p:pic>
                          <p:nvPicPr>
                            <p:cNvPr id="37" name="Object 1057">
                              <a:extLst>
                                <a:ext uri="{FF2B5EF4-FFF2-40B4-BE49-F238E27FC236}">
                                  <a16:creationId xmlns:a16="http://schemas.microsoft.com/office/drawing/2014/main" xmlns="" id="{EC61CBBA-CD30-409B-B87C-97F19A711F8F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02263" y="2138363"/>
                              <a:ext cx="285750" cy="3476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" name="Line 1040">
              <a:extLst>
                <a:ext uri="{FF2B5EF4-FFF2-40B4-BE49-F238E27FC236}">
                  <a16:creationId xmlns:a16="http://schemas.microsoft.com/office/drawing/2014/main" xmlns="" id="{D70BBDED-3699-4B04-B49F-EE3EB330C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1964" y="1459833"/>
              <a:ext cx="808316" cy="14795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graphicFrame>
          <p:nvGraphicFramePr>
            <p:cNvPr id="44" name="Object 1057">
              <a:extLst>
                <a:ext uri="{FF2B5EF4-FFF2-40B4-BE49-F238E27FC236}">
                  <a16:creationId xmlns:a16="http://schemas.microsoft.com/office/drawing/2014/main" xmlns="" id="{EB6D7CC8-E0FC-474B-9B08-108ED5151C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0720588"/>
                </p:ext>
              </p:extLst>
            </p:nvPr>
          </p:nvGraphicFramePr>
          <p:xfrm>
            <a:off x="7112000" y="884238"/>
            <a:ext cx="41275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6" name="Equation" r:id="rId15" imgW="164880" imgH="203040" progId="Equation.DSMT4">
                    <p:embed/>
                  </p:oleObj>
                </mc:Choice>
                <mc:Fallback>
                  <p:oleObj name="Equation" r:id="rId15" imgW="164880" imgH="203040" progId="Equation.DSMT4">
                    <p:embed/>
                    <p:pic>
                      <p:nvPicPr>
                        <p:cNvPr id="32" name="Object 1057">
                          <a:extLst>
                            <a:ext uri="{FF2B5EF4-FFF2-40B4-BE49-F238E27FC236}">
                              <a16:creationId xmlns:a16="http://schemas.microsoft.com/office/drawing/2014/main" xmlns="" id="{C4E7FB53-19C2-4609-B3F9-264E2BD89F5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2000" y="884238"/>
                          <a:ext cx="412750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1041">
              <a:extLst>
                <a:ext uri="{FF2B5EF4-FFF2-40B4-BE49-F238E27FC236}">
                  <a16:creationId xmlns:a16="http://schemas.microsoft.com/office/drawing/2014/main" xmlns="" id="{0BD335BA-9CD8-4833-8EF2-C10882C3A1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7702166"/>
                </p:ext>
              </p:extLst>
            </p:nvPr>
          </p:nvGraphicFramePr>
          <p:xfrm>
            <a:off x="6584950" y="1587500"/>
            <a:ext cx="347663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7" name="Equation" r:id="rId17" imgW="139680" imgH="228600" progId="Equation.DSMT4">
                    <p:embed/>
                  </p:oleObj>
                </mc:Choice>
                <mc:Fallback>
                  <p:oleObj name="Equation" r:id="rId17" imgW="139680" imgH="228600" progId="Equation.DSMT4">
                    <p:embed/>
                    <p:pic>
                      <p:nvPicPr>
                        <p:cNvPr id="30" name="Object 1041">
                          <a:extLst>
                            <a:ext uri="{FF2B5EF4-FFF2-40B4-BE49-F238E27FC236}">
                              <a16:creationId xmlns:a16="http://schemas.microsoft.com/office/drawing/2014/main" xmlns="" id="{0630E543-15E1-40DD-94AB-981539F809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4950" y="1587500"/>
                          <a:ext cx="347663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7" name="直接箭头连接符 46">
              <a:extLst>
                <a:ext uri="{FF2B5EF4-FFF2-40B4-BE49-F238E27FC236}">
                  <a16:creationId xmlns:a16="http://schemas.microsoft.com/office/drawing/2014/main" xmlns="" id="{6F2FAB10-B722-404D-9D9E-91AAB8B224CF}"/>
                </a:ext>
              </a:extLst>
            </p:cNvPr>
            <p:cNvCxnSpPr>
              <a:endCxn id="43" idx="1"/>
            </p:cNvCxnSpPr>
            <p:nvPr/>
          </p:nvCxnSpPr>
          <p:spPr>
            <a:xfrm flipH="1" flipV="1">
              <a:off x="7290280" y="1459833"/>
              <a:ext cx="711537" cy="368022"/>
            </a:xfrm>
            <a:prstGeom prst="straightConnector1">
              <a:avLst/>
            </a:prstGeom>
            <a:ln w="38100">
              <a:solidFill>
                <a:srgbClr val="9900CC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Object 1041">
              <a:extLst>
                <a:ext uri="{FF2B5EF4-FFF2-40B4-BE49-F238E27FC236}">
                  <a16:creationId xmlns:a16="http://schemas.microsoft.com/office/drawing/2014/main" xmlns="" id="{29D716D0-09AF-4E06-AFB6-DA2B8B7A33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0215974"/>
                </p:ext>
              </p:extLst>
            </p:nvPr>
          </p:nvGraphicFramePr>
          <p:xfrm>
            <a:off x="7216775" y="1652588"/>
            <a:ext cx="538163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8" name="Equation" r:id="rId19" imgW="215640" imgH="164880" progId="Equation.DSMT4">
                    <p:embed/>
                  </p:oleObj>
                </mc:Choice>
                <mc:Fallback>
                  <p:oleObj name="Equation" r:id="rId19" imgW="215640" imgH="164880" progId="Equation.DSMT4">
                    <p:embed/>
                    <p:pic>
                      <p:nvPicPr>
                        <p:cNvPr id="30" name="Object 1041">
                          <a:extLst>
                            <a:ext uri="{FF2B5EF4-FFF2-40B4-BE49-F238E27FC236}">
                              <a16:creationId xmlns:a16="http://schemas.microsoft.com/office/drawing/2014/main" xmlns="" id="{0630E543-15E1-40DD-94AB-981539F809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6775" y="1652588"/>
                          <a:ext cx="538163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Text Box 12">
            <a:extLst>
              <a:ext uri="{FF2B5EF4-FFF2-40B4-BE49-F238E27FC236}">
                <a16:creationId xmlns:a16="http://schemas.microsoft.com/office/drawing/2014/main" xmlns="" id="{95B1003F-FB6F-496D-A23F-9AA1A9876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51" y="3893674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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Q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位移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Text Box 55">
            <a:extLst>
              <a:ext uri="{FF2B5EF4-FFF2-40B4-BE49-F238E27FC236}">
                <a16:creationId xmlns:a16="http://schemas.microsoft.com/office/drawing/2014/main" xmlns="" id="{9544B0D7-DF80-450F-91EC-1F607FB7D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88" y="422993"/>
            <a:ext cx="20616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位移：</a:t>
            </a:r>
          </a:p>
        </p:txBody>
      </p:sp>
      <p:graphicFrame>
        <p:nvGraphicFramePr>
          <p:cNvPr id="53" name="Object 56">
            <a:extLst>
              <a:ext uri="{FF2B5EF4-FFF2-40B4-BE49-F238E27FC236}">
                <a16:creationId xmlns:a16="http://schemas.microsoft.com/office/drawing/2014/main" xmlns="" id="{C592053A-DA81-425C-86AC-DB8C811B5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30546"/>
              </p:ext>
            </p:extLst>
          </p:nvPr>
        </p:nvGraphicFramePr>
        <p:xfrm>
          <a:off x="628650" y="1784545"/>
          <a:ext cx="2542320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9" name="Equation" r:id="rId21" imgW="1155600" imgH="253800" progId="Equation.DSMT4">
                  <p:embed/>
                </p:oleObj>
              </mc:Choice>
              <mc:Fallback>
                <p:oleObj name="Equation" r:id="rId21" imgW="1155600" imgH="253800" progId="Equation.DSMT4">
                  <p:embed/>
                  <p:pic>
                    <p:nvPicPr>
                      <p:cNvPr id="5944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784545"/>
                        <a:ext cx="2542320" cy="558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7">
            <a:extLst>
              <a:ext uri="{FF2B5EF4-FFF2-40B4-BE49-F238E27FC236}">
                <a16:creationId xmlns:a16="http://schemas.microsoft.com/office/drawing/2014/main" xmlns="" id="{A5245903-2FC4-4168-ABF4-7499CCFC3B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259902"/>
              </p:ext>
            </p:extLst>
          </p:nvPr>
        </p:nvGraphicFramePr>
        <p:xfrm>
          <a:off x="628650" y="3099348"/>
          <a:ext cx="2681712" cy="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0" name="Equation" r:id="rId23" imgW="1218960" imgH="253800" progId="Equation.DSMT4">
                  <p:embed/>
                </p:oleObj>
              </mc:Choice>
              <mc:Fallback>
                <p:oleObj name="Equation" r:id="rId23" imgW="1218960" imgH="253800" progId="Equation.DSMT4">
                  <p:embed/>
                  <p:pic>
                    <p:nvPicPr>
                      <p:cNvPr id="5944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099348"/>
                        <a:ext cx="2681712" cy="558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8">
            <a:extLst>
              <a:ext uri="{FF2B5EF4-FFF2-40B4-BE49-F238E27FC236}">
                <a16:creationId xmlns:a16="http://schemas.microsoft.com/office/drawing/2014/main" xmlns="" id="{7BE59995-09A7-48E0-BE1C-33FA8B8F2C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017695"/>
              </p:ext>
            </p:extLst>
          </p:nvPr>
        </p:nvGraphicFramePr>
        <p:xfrm>
          <a:off x="516978" y="4490975"/>
          <a:ext cx="5307984" cy="164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1" name="Equation" r:id="rId25" imgW="2412720" imgH="749160" progId="Equation.DSMT4">
                  <p:embed/>
                </p:oleObj>
              </mc:Choice>
              <mc:Fallback>
                <p:oleObj name="Equation" r:id="rId25" imgW="2412720" imgH="749160" progId="Equation.DSMT4">
                  <p:embed/>
                  <p:pic>
                    <p:nvPicPr>
                      <p:cNvPr id="5945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78" y="4490975"/>
                        <a:ext cx="5307984" cy="164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61">
            <a:extLst>
              <a:ext uri="{FF2B5EF4-FFF2-40B4-BE49-F238E27FC236}">
                <a16:creationId xmlns:a16="http://schemas.microsoft.com/office/drawing/2014/main" xmlns="" id="{16CD4E8D-4136-43CB-831C-AA5310497D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80006"/>
              </p:ext>
            </p:extLst>
          </p:nvPr>
        </p:nvGraphicFramePr>
        <p:xfrm>
          <a:off x="2266614" y="3971862"/>
          <a:ext cx="474408" cy="36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8" name="Equation" r:id="rId27" imgW="215640" imgH="164880" progId="Equation.DSMT4">
                  <p:embed/>
                </p:oleObj>
              </mc:Choice>
              <mc:Fallback>
                <p:oleObj name="Equation" r:id="rId27" imgW="215640" imgH="164880" progId="Equation.DSMT4">
                  <p:embed/>
                  <p:pic>
                    <p:nvPicPr>
                      <p:cNvPr id="5945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614" y="3971862"/>
                        <a:ext cx="474408" cy="362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5">
            <a:extLst>
              <a:ext uri="{FF2B5EF4-FFF2-40B4-BE49-F238E27FC236}">
                <a16:creationId xmlns:a16="http://schemas.microsoft.com/office/drawing/2014/main" xmlns="" id="{2F6B2239-3E47-4761-AE68-AD1F8BBCE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11" y="2522432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 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时刻质点位于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Q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点，位矢为</a:t>
            </a:r>
            <a:endParaRPr kumimoji="1" lang="zh-CN" altLang="en-US" sz="2800" b="1" baseline="-25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8" name="Text Box 11">
            <a:extLst>
              <a:ext uri="{FF2B5EF4-FFF2-40B4-BE49-F238E27FC236}">
                <a16:creationId xmlns:a16="http://schemas.microsoft.com/office/drawing/2014/main" xmlns="" id="{6B0F7CDC-7E6F-4C42-8920-B021A030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18" y="1130279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</a:t>
            </a:r>
            <a:r>
              <a:rPr kumimoji="1" lang="zh-CN" altLang="zh-CN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质点位于</a:t>
            </a:r>
            <a:r>
              <a:rPr kumimoji="1" lang="en-US" altLang="zh-CN" sz="2800" b="1" i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</a:t>
            </a:r>
            <a:r>
              <a:rPr kumimoji="1" lang="zh-CN" altLang="zh-CN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noProof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位矢为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9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7" grpId="0" autoUpdateAnimBg="0"/>
      <p:bldP spid="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6B084463-7841-4493-8053-6B62D831016F}"/>
              </a:ext>
            </a:extLst>
          </p:cNvPr>
          <p:cNvGrpSpPr/>
          <p:nvPr/>
        </p:nvGrpSpPr>
        <p:grpSpPr>
          <a:xfrm>
            <a:off x="5873951" y="852179"/>
            <a:ext cx="2573598" cy="3245485"/>
            <a:chOff x="5873951" y="852179"/>
            <a:chExt cx="2573598" cy="3245485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xmlns="" id="{738A7DD1-8D77-4B95-8532-597A8D3E78F1}"/>
                </a:ext>
              </a:extLst>
            </p:cNvPr>
            <p:cNvGrpSpPr/>
            <p:nvPr/>
          </p:nvGrpSpPr>
          <p:grpSpPr>
            <a:xfrm>
              <a:off x="5873951" y="852179"/>
              <a:ext cx="2573598" cy="3245485"/>
              <a:chOff x="6022806" y="2144034"/>
              <a:chExt cx="2573598" cy="3245485"/>
            </a:xfrm>
          </p:grpSpPr>
          <p:sp>
            <p:nvSpPr>
              <p:cNvPr id="11" name="Line 1040">
                <a:extLst>
                  <a:ext uri="{FF2B5EF4-FFF2-40B4-BE49-F238E27FC236}">
                    <a16:creationId xmlns:a16="http://schemas.microsoft.com/office/drawing/2014/main" xmlns="" id="{294A6C8F-EF88-459D-87B3-6C8C91504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16531" y="3119710"/>
                <a:ext cx="1534141" cy="111251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12" name="Object 1041">
                <a:extLst>
                  <a:ext uri="{FF2B5EF4-FFF2-40B4-BE49-F238E27FC236}">
                    <a16:creationId xmlns:a16="http://schemas.microsoft.com/office/drawing/2014/main" xmlns="" id="{D2738BE6-B465-470E-8BF9-9A21C52311D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23491719"/>
                  </p:ext>
                </p:extLst>
              </p:nvPr>
            </p:nvGraphicFramePr>
            <p:xfrm>
              <a:off x="7276730" y="3598493"/>
              <a:ext cx="315913" cy="568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58" name="Equation" r:id="rId3" imgW="126720" imgH="228600" progId="Equation.DSMT4">
                      <p:embed/>
                    </p:oleObj>
                  </mc:Choice>
                  <mc:Fallback>
                    <p:oleObj name="Equation" r:id="rId3" imgW="126720" imgH="228600" progId="Equation.DSMT4">
                      <p:embed/>
                      <p:pic>
                        <p:nvPicPr>
                          <p:cNvPr id="30" name="Object 1041">
                            <a:extLst>
                              <a:ext uri="{FF2B5EF4-FFF2-40B4-BE49-F238E27FC236}">
                                <a16:creationId xmlns:a16="http://schemas.microsoft.com/office/drawing/2014/main" xmlns="" id="{0630E543-15E1-40DD-94AB-981539F809A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76730" y="3598493"/>
                            <a:ext cx="315913" cy="5683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Freeform 1055">
                <a:extLst>
                  <a:ext uri="{FF2B5EF4-FFF2-40B4-BE49-F238E27FC236}">
                    <a16:creationId xmlns:a16="http://schemas.microsoft.com/office/drawing/2014/main" xmlns="" id="{7F90B4C2-390C-43EC-98B6-4749AF062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6375" y="2692109"/>
                <a:ext cx="1142206" cy="994093"/>
              </a:xfrm>
              <a:custGeom>
                <a:avLst/>
                <a:gdLst>
                  <a:gd name="T0" fmla="*/ 0 w 1141"/>
                  <a:gd name="T1" fmla="*/ 15 h 1253"/>
                  <a:gd name="T2" fmla="*/ 702 w 1141"/>
                  <a:gd name="T3" fmla="*/ 351 h 1253"/>
                  <a:gd name="T4" fmla="*/ 1006 w 1141"/>
                  <a:gd name="T5" fmla="*/ 1253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1" h="1253">
                    <a:moveTo>
                      <a:pt x="0" y="15"/>
                    </a:moveTo>
                    <a:cubicBezTo>
                      <a:pt x="117" y="71"/>
                      <a:pt x="263" y="0"/>
                      <a:pt x="702" y="351"/>
                    </a:cubicBezTo>
                    <a:cubicBezTo>
                      <a:pt x="1141" y="702"/>
                      <a:pt x="927" y="1091"/>
                      <a:pt x="1006" y="1253"/>
                    </a:cubicBezTo>
                  </a:path>
                </a:pathLst>
              </a:custGeom>
              <a:noFill/>
              <a:ln w="38100" cap="flat" cmpd="sng">
                <a:solidFill>
                  <a:srgbClr val="9900CC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solidFill>
                    <a:srgbClr val="0000FF"/>
                  </a:solidFill>
                </a:endParaRPr>
              </a:p>
            </p:txBody>
          </p:sp>
          <p:graphicFrame>
            <p:nvGraphicFramePr>
              <p:cNvPr id="14" name="Object 1057">
                <a:extLst>
                  <a:ext uri="{FF2B5EF4-FFF2-40B4-BE49-F238E27FC236}">
                    <a16:creationId xmlns:a16="http://schemas.microsoft.com/office/drawing/2014/main" xmlns="" id="{9A68F860-110F-45CB-825A-84FFFD523AF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1818067"/>
                  </p:ext>
                </p:extLst>
              </p:nvPr>
            </p:nvGraphicFramePr>
            <p:xfrm>
              <a:off x="8184204" y="2751688"/>
              <a:ext cx="412200" cy="412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59" name="Equation" r:id="rId5" imgW="164880" imgH="164880" progId="Equation.DSMT4">
                      <p:embed/>
                    </p:oleObj>
                  </mc:Choice>
                  <mc:Fallback>
                    <p:oleObj name="Equation" r:id="rId5" imgW="164880" imgH="164880" progId="Equation.DSMT4">
                      <p:embed/>
                      <p:pic>
                        <p:nvPicPr>
                          <p:cNvPr id="32" name="Object 1057">
                            <a:extLst>
                              <a:ext uri="{FF2B5EF4-FFF2-40B4-BE49-F238E27FC236}">
                                <a16:creationId xmlns:a16="http://schemas.microsoft.com/office/drawing/2014/main" xmlns="" id="{C4E7FB53-19C2-4609-B3F9-264E2BD89F5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84204" y="2751688"/>
                            <a:ext cx="412200" cy="412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057">
                <a:extLst>
                  <a:ext uri="{FF2B5EF4-FFF2-40B4-BE49-F238E27FC236}">
                    <a16:creationId xmlns:a16="http://schemas.microsoft.com/office/drawing/2014/main" xmlns="" id="{040D26FF-5FA7-493F-8C12-6AF90C2B8A4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40385887"/>
                  </p:ext>
                </p:extLst>
              </p:nvPr>
            </p:nvGraphicFramePr>
            <p:xfrm>
              <a:off x="6545095" y="4266521"/>
              <a:ext cx="412750" cy="444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60" name="Equation" r:id="rId7" imgW="164880" imgH="177480" progId="Equation.DSMT4">
                      <p:embed/>
                    </p:oleObj>
                  </mc:Choice>
                  <mc:Fallback>
                    <p:oleObj name="Equation" r:id="rId7" imgW="164880" imgH="177480" progId="Equation.DSMT4">
                      <p:embed/>
                      <p:pic>
                        <p:nvPicPr>
                          <p:cNvPr id="33" name="Object 1057">
                            <a:extLst>
                              <a:ext uri="{FF2B5EF4-FFF2-40B4-BE49-F238E27FC236}">
                                <a16:creationId xmlns:a16="http://schemas.microsoft.com/office/drawing/2014/main" xmlns="" id="{F32CBD67-FF4C-4306-84ED-1540ECD242C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45095" y="4266521"/>
                            <a:ext cx="412750" cy="444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xmlns="" id="{9672A1AE-DD7C-464F-89BD-005F2C6AF4BF}"/>
                  </a:ext>
                </a:extLst>
              </p:cNvPr>
              <p:cNvGrpSpPr/>
              <p:nvPr/>
            </p:nvGrpSpPr>
            <p:grpSpPr>
              <a:xfrm>
                <a:off x="6022806" y="2144034"/>
                <a:ext cx="2570164" cy="3245485"/>
                <a:chOff x="5197474" y="2138363"/>
                <a:chExt cx="2570164" cy="3245485"/>
              </a:xfrm>
            </p:grpSpPr>
            <p:grpSp>
              <p:nvGrpSpPr>
                <p:cNvPr id="17" name="Group 1080">
                  <a:extLst>
                    <a:ext uri="{FF2B5EF4-FFF2-40B4-BE49-F238E27FC236}">
                      <a16:creationId xmlns:a16="http://schemas.microsoft.com/office/drawing/2014/main" xmlns="" id="{85E201BD-B072-4729-9592-C1E88EBBFAA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197474" y="2240599"/>
                  <a:ext cx="2520949" cy="2878138"/>
                  <a:chOff x="3274" y="1181"/>
                  <a:chExt cx="1588" cy="1813"/>
                </a:xfrm>
              </p:grpSpPr>
              <p:sp>
                <p:nvSpPr>
                  <p:cNvPr id="21" name="Line 1032">
                    <a:extLst>
                      <a:ext uri="{FF2B5EF4-FFF2-40B4-BE49-F238E27FC236}">
                        <a16:creationId xmlns:a16="http://schemas.microsoft.com/office/drawing/2014/main" xmlns="" id="{DCDF25C4-37EA-4842-A993-0FDA9CE91D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74" y="2422"/>
                    <a:ext cx="383" cy="57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22" name="Line 1036">
                    <a:extLst>
                      <a:ext uri="{FF2B5EF4-FFF2-40B4-BE49-F238E27FC236}">
                        <a16:creationId xmlns:a16="http://schemas.microsoft.com/office/drawing/2014/main" xmlns="" id="{A589C275-6971-45B9-9DBD-605CDC2DC9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48" y="2432"/>
                    <a:ext cx="1214" cy="2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23" name="Line 1049">
                    <a:extLst>
                      <a:ext uri="{FF2B5EF4-FFF2-40B4-BE49-F238E27FC236}">
                        <a16:creationId xmlns:a16="http://schemas.microsoft.com/office/drawing/2014/main" xmlns="" id="{6014C780-008A-4949-A59B-83B905540A7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3027" y="1802"/>
                    <a:ext cx="1251" cy="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>
                      <a:solidFill>
                        <a:srgbClr val="0000FF"/>
                      </a:solidFill>
                    </a:endParaRPr>
                  </a:p>
                </p:txBody>
              </p:sp>
            </p:grpSp>
            <p:graphicFrame>
              <p:nvGraphicFramePr>
                <p:cNvPr id="18" name="Object 1057">
                  <a:extLst>
                    <a:ext uri="{FF2B5EF4-FFF2-40B4-BE49-F238E27FC236}">
                      <a16:creationId xmlns:a16="http://schemas.microsoft.com/office/drawing/2014/main" xmlns="" id="{F26A4F3D-1235-4348-91C3-35384D9C07E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4864605"/>
                    </p:ext>
                  </p:extLst>
                </p:nvPr>
              </p:nvGraphicFramePr>
              <p:xfrm>
                <a:off x="7418388" y="4276725"/>
                <a:ext cx="349250" cy="412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61" name="Equation" r:id="rId9" imgW="139680" imgH="164880" progId="Equation.DSMT4">
                        <p:embed/>
                      </p:oleObj>
                    </mc:Choice>
                    <mc:Fallback>
                      <p:oleObj name="Equation" r:id="rId9" imgW="139680" imgH="164880" progId="Equation.DSMT4">
                        <p:embed/>
                        <p:pic>
                          <p:nvPicPr>
                            <p:cNvPr id="36" name="Object 1057">
                              <a:extLst>
                                <a:ext uri="{FF2B5EF4-FFF2-40B4-BE49-F238E27FC236}">
                                  <a16:creationId xmlns:a16="http://schemas.microsoft.com/office/drawing/2014/main" xmlns="" id="{BEDAACE5-3645-4AB2-B281-E0C2AF5DDB6B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418388" y="4276725"/>
                              <a:ext cx="349250" cy="4127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" name="Object 1057">
                  <a:extLst>
                    <a:ext uri="{FF2B5EF4-FFF2-40B4-BE49-F238E27FC236}">
                      <a16:creationId xmlns:a16="http://schemas.microsoft.com/office/drawing/2014/main" xmlns="" id="{0D6A6660-415B-45F7-B983-E6CE2A5BF22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13995583"/>
                    </p:ext>
                  </p:extLst>
                </p:nvPr>
              </p:nvGraphicFramePr>
              <p:xfrm>
                <a:off x="5197474" y="5036185"/>
                <a:ext cx="347662" cy="3476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62" name="Equation" r:id="rId11" imgW="139680" imgH="139680" progId="Equation.DSMT4">
                        <p:embed/>
                      </p:oleObj>
                    </mc:Choice>
                    <mc:Fallback>
                      <p:oleObj name="Equation" r:id="rId11" imgW="139680" imgH="139680" progId="Equation.DSMT4">
                        <p:embed/>
                        <p:pic>
                          <p:nvPicPr>
                            <p:cNvPr id="37" name="Object 1057">
                              <a:extLst>
                                <a:ext uri="{FF2B5EF4-FFF2-40B4-BE49-F238E27FC236}">
                                  <a16:creationId xmlns:a16="http://schemas.microsoft.com/office/drawing/2014/main" xmlns="" id="{0CE78051-6E98-4CBA-8ABE-9AF3318E43CF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97474" y="5036185"/>
                              <a:ext cx="347662" cy="3476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" name="Object 1057">
                  <a:extLst>
                    <a:ext uri="{FF2B5EF4-FFF2-40B4-BE49-F238E27FC236}">
                      <a16:creationId xmlns:a16="http://schemas.microsoft.com/office/drawing/2014/main" xmlns="" id="{6E0152AD-4CD3-4AFC-A7FE-AE10E933864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58964534"/>
                    </p:ext>
                  </p:extLst>
                </p:nvPr>
              </p:nvGraphicFramePr>
              <p:xfrm>
                <a:off x="5402263" y="2138363"/>
                <a:ext cx="285750" cy="3476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63" name="Equation" r:id="rId13" imgW="114120" imgH="139680" progId="Equation.DSMT4">
                        <p:embed/>
                      </p:oleObj>
                    </mc:Choice>
                    <mc:Fallback>
                      <p:oleObj name="Equation" r:id="rId13" imgW="114120" imgH="139680" progId="Equation.DSMT4">
                        <p:embed/>
                        <p:pic>
                          <p:nvPicPr>
                            <p:cNvPr id="38" name="Object 1057">
                              <a:extLst>
                                <a:ext uri="{FF2B5EF4-FFF2-40B4-BE49-F238E27FC236}">
                                  <a16:creationId xmlns:a16="http://schemas.microsoft.com/office/drawing/2014/main" xmlns="" id="{7D7ADFC8-581E-4C4A-A29C-8A450E394718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02263" y="2138363"/>
                              <a:ext cx="285750" cy="3476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6" name="Line 1040">
              <a:extLst>
                <a:ext uri="{FF2B5EF4-FFF2-40B4-BE49-F238E27FC236}">
                  <a16:creationId xmlns:a16="http://schemas.microsoft.com/office/drawing/2014/main" xmlns="" id="{DDE1FDC4-7784-46AB-AC94-9F2D250588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1964" y="1459833"/>
              <a:ext cx="808316" cy="14795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graphicFrame>
          <p:nvGraphicFramePr>
            <p:cNvPr id="7" name="Object 1057">
              <a:extLst>
                <a:ext uri="{FF2B5EF4-FFF2-40B4-BE49-F238E27FC236}">
                  <a16:creationId xmlns:a16="http://schemas.microsoft.com/office/drawing/2014/main" xmlns="" id="{753CB10E-2208-418F-84D7-1F80FC539B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7674785"/>
                </p:ext>
              </p:extLst>
            </p:nvPr>
          </p:nvGraphicFramePr>
          <p:xfrm>
            <a:off x="7112000" y="884238"/>
            <a:ext cx="41275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4" name="Equation" r:id="rId15" imgW="164880" imgH="203040" progId="Equation.DSMT4">
                    <p:embed/>
                  </p:oleObj>
                </mc:Choice>
                <mc:Fallback>
                  <p:oleObj name="Equation" r:id="rId15" imgW="164880" imgH="203040" progId="Equation.DSMT4">
                    <p:embed/>
                    <p:pic>
                      <p:nvPicPr>
                        <p:cNvPr id="44" name="Object 1057">
                          <a:extLst>
                            <a:ext uri="{FF2B5EF4-FFF2-40B4-BE49-F238E27FC236}">
                              <a16:creationId xmlns:a16="http://schemas.microsoft.com/office/drawing/2014/main" xmlns="" id="{EB6D7CC8-E0FC-474B-9B08-108ED5151C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2000" y="884238"/>
                          <a:ext cx="412750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41">
              <a:extLst>
                <a:ext uri="{FF2B5EF4-FFF2-40B4-BE49-F238E27FC236}">
                  <a16:creationId xmlns:a16="http://schemas.microsoft.com/office/drawing/2014/main" xmlns="" id="{2849AD0E-5FC7-475A-A712-A74F8424FE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9394056"/>
                </p:ext>
              </p:extLst>
            </p:nvPr>
          </p:nvGraphicFramePr>
          <p:xfrm>
            <a:off x="6584950" y="1587500"/>
            <a:ext cx="347663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5" name="Equation" r:id="rId17" imgW="139680" imgH="228600" progId="Equation.DSMT4">
                    <p:embed/>
                  </p:oleObj>
                </mc:Choice>
                <mc:Fallback>
                  <p:oleObj name="Equation" r:id="rId17" imgW="139680" imgH="228600" progId="Equation.DSMT4">
                    <p:embed/>
                    <p:pic>
                      <p:nvPicPr>
                        <p:cNvPr id="45" name="Object 1041">
                          <a:extLst>
                            <a:ext uri="{FF2B5EF4-FFF2-40B4-BE49-F238E27FC236}">
                              <a16:creationId xmlns:a16="http://schemas.microsoft.com/office/drawing/2014/main" xmlns="" id="{0BD335BA-9CD8-4833-8EF2-C10882C3A16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4950" y="1587500"/>
                          <a:ext cx="347663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xmlns="" id="{2598460E-53CE-480A-B754-AE70A6AC948D}"/>
                </a:ext>
              </a:extLst>
            </p:cNvPr>
            <p:cNvCxnSpPr>
              <a:endCxn id="6" idx="1"/>
            </p:cNvCxnSpPr>
            <p:nvPr/>
          </p:nvCxnSpPr>
          <p:spPr>
            <a:xfrm flipH="1" flipV="1">
              <a:off x="7290280" y="1459833"/>
              <a:ext cx="711537" cy="368022"/>
            </a:xfrm>
            <a:prstGeom prst="straightConnector1">
              <a:avLst/>
            </a:prstGeom>
            <a:ln w="38100">
              <a:solidFill>
                <a:srgbClr val="9900CC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1041">
              <a:extLst>
                <a:ext uri="{FF2B5EF4-FFF2-40B4-BE49-F238E27FC236}">
                  <a16:creationId xmlns:a16="http://schemas.microsoft.com/office/drawing/2014/main" xmlns="" id="{13E996E0-D2A7-4E0E-ACCB-2A73CA22B2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001279"/>
                </p:ext>
              </p:extLst>
            </p:nvPr>
          </p:nvGraphicFramePr>
          <p:xfrm>
            <a:off x="7216775" y="1652588"/>
            <a:ext cx="538163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6" name="Equation" r:id="rId19" imgW="215640" imgH="164880" progId="Equation.DSMT4">
                    <p:embed/>
                  </p:oleObj>
                </mc:Choice>
                <mc:Fallback>
                  <p:oleObj name="Equation" r:id="rId19" imgW="215640" imgH="164880" progId="Equation.DSMT4">
                    <p:embed/>
                    <p:pic>
                      <p:nvPicPr>
                        <p:cNvPr id="48" name="Object 1041">
                          <a:extLst>
                            <a:ext uri="{FF2B5EF4-FFF2-40B4-BE49-F238E27FC236}">
                              <a16:creationId xmlns:a16="http://schemas.microsoft.com/office/drawing/2014/main" xmlns="" id="{29D716D0-09AF-4E06-AFB6-DA2B8B7A338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6775" y="1652588"/>
                          <a:ext cx="538163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9813A082-BB45-4CA4-BA81-365B8C13623F}"/>
              </a:ext>
            </a:extLst>
          </p:cNvPr>
          <p:cNvGrpSpPr/>
          <p:nvPr/>
        </p:nvGrpSpPr>
        <p:grpSpPr>
          <a:xfrm>
            <a:off x="8094865" y="765824"/>
            <a:ext cx="762000" cy="533400"/>
            <a:chOff x="8178800" y="655638"/>
            <a:chExt cx="762000" cy="533400"/>
          </a:xfrm>
        </p:grpSpPr>
        <p:graphicFrame>
          <p:nvGraphicFramePr>
            <p:cNvPr id="24" name="Object 23">
              <a:extLst>
                <a:ext uri="{FF2B5EF4-FFF2-40B4-BE49-F238E27FC236}">
                  <a16:creationId xmlns:a16="http://schemas.microsoft.com/office/drawing/2014/main" xmlns="" id="{5E38D55E-1320-4DC3-BF3F-5291218D30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4332982"/>
                </p:ext>
              </p:extLst>
            </p:nvPr>
          </p:nvGraphicFramePr>
          <p:xfrm>
            <a:off x="8306000" y="675685"/>
            <a:ext cx="507600" cy="44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7" name="Equation" r:id="rId21" imgW="203040" imgH="177480" progId="Equation.DSMT4">
                    <p:embed/>
                  </p:oleObj>
                </mc:Choice>
                <mc:Fallback>
                  <p:oleObj name="Equation" r:id="rId21" imgW="203040" imgH="177480" progId="Equation.DSMT4">
                    <p:embed/>
                    <p:pic>
                      <p:nvPicPr>
                        <p:cNvPr id="11983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6000" y="675685"/>
                          <a:ext cx="507600" cy="44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AutoShape 24">
              <a:extLst>
                <a:ext uri="{FF2B5EF4-FFF2-40B4-BE49-F238E27FC236}">
                  <a16:creationId xmlns:a16="http://schemas.microsoft.com/office/drawing/2014/main" xmlns="" id="{87B905FA-06E1-4572-8E42-807E61B7F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8800" y="655638"/>
              <a:ext cx="762000" cy="533400"/>
            </a:xfrm>
            <a:prstGeom prst="wedgeEllipseCallout">
              <a:avLst>
                <a:gd name="adj1" fmla="val -96458"/>
                <a:gd name="adj2" fmla="val 84227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</p:grpSp>
      <p:sp>
        <p:nvSpPr>
          <p:cNvPr id="27" name="Rectangle 2">
            <a:extLst>
              <a:ext uri="{FF2B5EF4-FFF2-40B4-BE49-F238E27FC236}">
                <a16:creationId xmlns:a16="http://schemas.microsoft.com/office/drawing/2014/main" xmlns="" id="{81FC7400-D6B0-432C-9315-CD2160C43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4859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位移的大小为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PQ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之间的距离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xmlns="" id="{40042984-859A-473E-BBCC-3C38E4F47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2027428"/>
            <a:ext cx="3373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方向则从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指向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Q</a:t>
            </a:r>
          </a:p>
        </p:txBody>
      </p:sp>
      <p:graphicFrame>
        <p:nvGraphicFramePr>
          <p:cNvPr id="29" name="Object 29">
            <a:extLst>
              <a:ext uri="{FF2B5EF4-FFF2-40B4-BE49-F238E27FC236}">
                <a16:creationId xmlns:a16="http://schemas.microsoft.com/office/drawing/2014/main" xmlns="" id="{F42ACAFA-9A43-4245-BD0E-8C25DA0EDB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610845"/>
              </p:ext>
            </p:extLst>
          </p:nvPr>
        </p:nvGraphicFramePr>
        <p:xfrm>
          <a:off x="575912" y="1199622"/>
          <a:ext cx="3994848" cy="64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8" name="Equation" r:id="rId23" imgW="1815840" imgH="291960" progId="Equation.DSMT4">
                  <p:embed/>
                </p:oleObj>
              </mc:Choice>
              <mc:Fallback>
                <p:oleObj name="Equation" r:id="rId23" imgW="1815840" imgH="291960" progId="Equation.DSMT4">
                  <p:embed/>
                  <p:pic>
                    <p:nvPicPr>
                      <p:cNvPr id="11983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12" y="1199622"/>
                        <a:ext cx="3994848" cy="64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30">
            <a:extLst>
              <a:ext uri="{FF2B5EF4-FFF2-40B4-BE49-F238E27FC236}">
                <a16:creationId xmlns:a16="http://schemas.microsoft.com/office/drawing/2014/main" xmlns="" id="{47395572-FCDF-4752-A470-3E99BA95B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2855308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路程：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xmlns="" id="{7A1BC433-ED92-44BE-8C32-39A0D8CCE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3597656"/>
            <a:ext cx="4768776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路程是 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内走过的</a:t>
            </a:r>
            <a:r>
              <a:rPr kumimoji="1" lang="zh-CN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轨道的长度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，是标量，而位移大小是质点实际移动的直线距离，它和位矢均为矢量，路程用</a:t>
            </a:r>
            <a:r>
              <a:rPr kumimoji="1" lang="en-US" altLang="zh-CN" sz="28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Δ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表示。</a:t>
            </a:r>
          </a:p>
        </p:txBody>
      </p:sp>
      <p:grpSp>
        <p:nvGrpSpPr>
          <p:cNvPr id="32" name="Group 35">
            <a:extLst>
              <a:ext uri="{FF2B5EF4-FFF2-40B4-BE49-F238E27FC236}">
                <a16:creationId xmlns:a16="http://schemas.microsoft.com/office/drawing/2014/main" xmlns="" id="{24C4E7FE-AA1A-432B-8AD6-B942A7132599}"/>
              </a:ext>
            </a:extLst>
          </p:cNvPr>
          <p:cNvGrpSpPr>
            <a:grpSpLocks/>
          </p:cNvGrpSpPr>
          <p:nvPr/>
        </p:nvGrpSpPr>
        <p:grpSpPr bwMode="auto">
          <a:xfrm>
            <a:off x="5679225" y="4407210"/>
            <a:ext cx="2590800" cy="1179830"/>
            <a:chOff x="3600" y="2688"/>
            <a:chExt cx="1632" cy="929"/>
          </a:xfrm>
        </p:grpSpPr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xmlns="" id="{5C0162DF-2FFB-4CB2-B114-EB382E4FCA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8640663"/>
                </p:ext>
              </p:extLst>
            </p:nvPr>
          </p:nvGraphicFramePr>
          <p:xfrm>
            <a:off x="3828" y="3177"/>
            <a:ext cx="809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9" name="Equation" r:id="rId25" imgW="583920" imgH="253800" progId="Equation.DSMT4">
                    <p:embed/>
                  </p:oleObj>
                </mc:Choice>
                <mc:Fallback>
                  <p:oleObj name="Equation" r:id="rId25" imgW="583920" imgH="253800" progId="Equation.DSMT4">
                    <p:embed/>
                    <p:pic>
                      <p:nvPicPr>
                        <p:cNvPr id="11984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8" y="3177"/>
                          <a:ext cx="809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 Box 34">
              <a:extLst>
                <a:ext uri="{FF2B5EF4-FFF2-40B4-BE49-F238E27FC236}">
                  <a16:creationId xmlns:a16="http://schemas.microsoft.com/office/drawing/2014/main" xmlns="" id="{9C39C774-358B-4AFB-9F76-CE54EECC4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632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当</a:t>
              </a:r>
              <a:r>
                <a:rPr lang="en-US" altLang="zh-CN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Δ</a:t>
              </a:r>
              <a:r>
                <a:rPr lang="en-US" altLang="zh-CN" sz="2800" b="1" i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en-US" altLang="zh-CN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→0</a:t>
              </a:r>
              <a:r>
                <a:rPr lang="zh-CN" altLang="en-US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时，</a:t>
              </a:r>
            </a:p>
          </p:txBody>
        </p:sp>
      </p:grpSp>
      <p:graphicFrame>
        <p:nvGraphicFramePr>
          <p:cNvPr id="35" name="Object 36">
            <a:extLst>
              <a:ext uri="{FF2B5EF4-FFF2-40B4-BE49-F238E27FC236}">
                <a16:creationId xmlns:a16="http://schemas.microsoft.com/office/drawing/2014/main" xmlns="" id="{6C5D3871-2A7F-43BC-827C-DBEC253618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934416"/>
              </p:ext>
            </p:extLst>
          </p:nvPr>
        </p:nvGraphicFramePr>
        <p:xfrm>
          <a:off x="1713106" y="2924503"/>
          <a:ext cx="507600" cy="44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0" name="Equation" r:id="rId27" imgW="203040" imgH="177480" progId="Equation.DSMT4">
                  <p:embed/>
                </p:oleObj>
              </mc:Choice>
              <mc:Fallback>
                <p:oleObj name="Equation" r:id="rId27" imgW="203040" imgH="177480" progId="Equation.DSMT4">
                  <p:embed/>
                  <p:pic>
                    <p:nvPicPr>
                      <p:cNvPr id="11984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106" y="2924503"/>
                        <a:ext cx="507600" cy="44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96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utoUpdateAnimBg="0"/>
      <p:bldP spid="30" grpId="0" autoUpdateAnimBg="0"/>
      <p:bldP spid="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7A1AA255-01CD-4465-94A5-6B598E30E348}"/>
              </a:ext>
            </a:extLst>
          </p:cNvPr>
          <p:cNvGrpSpPr/>
          <p:nvPr/>
        </p:nvGrpSpPr>
        <p:grpSpPr>
          <a:xfrm>
            <a:off x="6665915" y="381000"/>
            <a:ext cx="1544638" cy="2068513"/>
            <a:chOff x="6665915" y="381000"/>
            <a:chExt cx="1544638" cy="2068513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xmlns="" id="{6FB14DF8-1026-4914-8B6C-72A6098AC5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5915" y="1489075"/>
              <a:ext cx="1544638" cy="842963"/>
              <a:chOff x="4174" y="2373"/>
              <a:chExt cx="973" cy="531"/>
            </a:xfrm>
          </p:grpSpPr>
          <p:sp>
            <p:nvSpPr>
              <p:cNvPr id="13" name="Freeform 7">
                <a:extLst>
                  <a:ext uri="{FF2B5EF4-FFF2-40B4-BE49-F238E27FC236}">
                    <a16:creationId xmlns:a16="http://schemas.microsoft.com/office/drawing/2014/main" xmlns="" id="{795F1CE0-15E2-4F56-B584-0A1E800C1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4" y="2373"/>
                <a:ext cx="973" cy="531"/>
              </a:xfrm>
              <a:custGeom>
                <a:avLst/>
                <a:gdLst>
                  <a:gd name="T0" fmla="*/ 0 w 973"/>
                  <a:gd name="T1" fmla="*/ 531 h 531"/>
                  <a:gd name="T2" fmla="*/ 973 w 973"/>
                  <a:gd name="T3" fmla="*/ 0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73" h="531">
                    <a:moveTo>
                      <a:pt x="0" y="531"/>
                    </a:moveTo>
                    <a:lnTo>
                      <a:pt x="973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4" name="Object 8">
                <a:extLst>
                  <a:ext uri="{FF2B5EF4-FFF2-40B4-BE49-F238E27FC236}">
                    <a16:creationId xmlns:a16="http://schemas.microsoft.com/office/drawing/2014/main" xmlns="" id="{DD40A7F2-BC62-4FEC-BFF1-DBFFC0F35A0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2145475"/>
                  </p:ext>
                </p:extLst>
              </p:nvPr>
            </p:nvGraphicFramePr>
            <p:xfrm>
              <a:off x="4735" y="2532"/>
              <a:ext cx="22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9" name="Equation" r:id="rId3" imgW="139680" imgH="228600" progId="Equation.DSMT4">
                      <p:embed/>
                    </p:oleObj>
                  </mc:Choice>
                  <mc:Fallback>
                    <p:oleObj name="Equation" r:id="rId3" imgW="139680" imgH="228600" progId="Equation.DSMT4">
                      <p:embed/>
                      <p:pic>
                        <p:nvPicPr>
                          <p:cNvPr id="14336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5" y="2532"/>
                            <a:ext cx="22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E5D34E81-1D9F-4810-9353-90D97A377713}"/>
                </a:ext>
              </a:extLst>
            </p:cNvPr>
            <p:cNvSpPr>
              <a:spLocks/>
            </p:cNvSpPr>
            <p:nvPr/>
          </p:nvSpPr>
          <p:spPr bwMode="auto">
            <a:xfrm rot="545988">
              <a:off x="6818315" y="381000"/>
              <a:ext cx="1301750" cy="2068513"/>
            </a:xfrm>
            <a:custGeom>
              <a:avLst/>
              <a:gdLst>
                <a:gd name="T0" fmla="*/ 0 w 820"/>
                <a:gd name="T1" fmla="*/ 1303 h 1303"/>
                <a:gd name="T2" fmla="*/ 820 w 820"/>
                <a:gd name="T3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20" h="1303">
                  <a:moveTo>
                    <a:pt x="0" y="1303"/>
                  </a:moveTo>
                  <a:lnTo>
                    <a:pt x="82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9" name="Object 8">
              <a:extLst>
                <a:ext uri="{FF2B5EF4-FFF2-40B4-BE49-F238E27FC236}">
                  <a16:creationId xmlns:a16="http://schemas.microsoft.com/office/drawing/2014/main" xmlns="" id="{CC6112FB-C80A-4A75-9CAA-181B19CF535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6355944"/>
                </p:ext>
              </p:extLst>
            </p:nvPr>
          </p:nvGraphicFramePr>
          <p:xfrm>
            <a:off x="6985281" y="927100"/>
            <a:ext cx="3492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0" name="Equation" r:id="rId5" imgW="139680" imgH="228600" progId="Equation.DSMT4">
                    <p:embed/>
                  </p:oleObj>
                </mc:Choice>
                <mc:Fallback>
                  <p:oleObj name="Equation" r:id="rId5" imgW="139680" imgH="228600" progId="Equation.DSMT4">
                    <p:embed/>
                    <p:pic>
                      <p:nvPicPr>
                        <p:cNvPr id="14" name="Object 8">
                          <a:extLst>
                            <a:ext uri="{FF2B5EF4-FFF2-40B4-BE49-F238E27FC236}">
                              <a16:creationId xmlns:a16="http://schemas.microsoft.com/office/drawing/2014/main" xmlns="" id="{DD40A7F2-BC62-4FEC-BFF1-DBFFC0F35A0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5281" y="927100"/>
                          <a:ext cx="3492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7AB2A63-DBB1-4ACC-A174-2CB397E2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86544323-1BDE-4B84-8D3F-CC0F0BB5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xmlns="" id="{AA1E3FAB-23A7-41F3-859D-29AD57FA4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546524"/>
              </p:ext>
            </p:extLst>
          </p:nvPr>
        </p:nvGraphicFramePr>
        <p:xfrm>
          <a:off x="900110" y="620457"/>
          <a:ext cx="153648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143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0" y="620457"/>
                        <a:ext cx="1536480" cy="502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>
            <a:extLst>
              <a:ext uri="{FF2B5EF4-FFF2-40B4-BE49-F238E27FC236}">
                <a16:creationId xmlns:a16="http://schemas.microsoft.com/office/drawing/2014/main" xmlns="" id="{0FAC6C9F-A092-4D47-8B3E-BFF592A65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852" y="628997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标量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</p:txBody>
      </p:sp>
      <p:graphicFrame>
        <p:nvGraphicFramePr>
          <p:cNvPr id="16" name="Object 16">
            <a:extLst>
              <a:ext uri="{FF2B5EF4-FFF2-40B4-BE49-F238E27FC236}">
                <a16:creationId xmlns:a16="http://schemas.microsoft.com/office/drawing/2014/main" xmlns="" id="{92F6FA10-B6EA-42B2-8E30-8050D9EBDD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502858"/>
              </p:ext>
            </p:extLst>
          </p:nvPr>
        </p:nvGraphicFramePr>
        <p:xfrm>
          <a:off x="868554" y="1264005"/>
          <a:ext cx="153648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14337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554" y="1264005"/>
                        <a:ext cx="1536480" cy="502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">
            <a:extLst>
              <a:ext uri="{FF2B5EF4-FFF2-40B4-BE49-F238E27FC236}">
                <a16:creationId xmlns:a16="http://schemas.microsoft.com/office/drawing/2014/main" xmlns="" id="{291A63F5-9247-4B2F-9C80-828560D6F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658631"/>
              </p:ext>
            </p:extLst>
          </p:nvPr>
        </p:nvGraphicFramePr>
        <p:xfrm>
          <a:off x="868554" y="1862507"/>
          <a:ext cx="3994848" cy="64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" name="Equation" r:id="rId11" imgW="1815840" imgH="291960" progId="Equation.DSMT4">
                  <p:embed/>
                </p:oleObj>
              </mc:Choice>
              <mc:Fallback>
                <p:oleObj name="Equation" r:id="rId11" imgW="1815840" imgH="291960" progId="Equation.DSMT4">
                  <p:embed/>
                  <p:pic>
                    <p:nvPicPr>
                      <p:cNvPr id="14337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554" y="1862507"/>
                        <a:ext cx="3994848" cy="64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8">
            <a:extLst>
              <a:ext uri="{FF2B5EF4-FFF2-40B4-BE49-F238E27FC236}">
                <a16:creationId xmlns:a16="http://schemas.microsoft.com/office/drawing/2014/main" xmlns="" id="{5B7BD14A-911E-4775-A7D9-59C415D19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393" y="1862875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标量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xmlns="" id="{F25B2135-0442-491A-8212-ECB0FF22A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852" y="1264005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矢量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</p:txBody>
      </p:sp>
      <p:sp>
        <p:nvSpPr>
          <p:cNvPr id="20" name="Text Box 52">
            <a:extLst>
              <a:ext uri="{FF2B5EF4-FFF2-40B4-BE49-F238E27FC236}">
                <a16:creationId xmlns:a16="http://schemas.microsoft.com/office/drawing/2014/main" xmlns="" id="{D9489D3C-A2F1-4B31-B247-9CCF6484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5" y="4824232"/>
            <a:ext cx="14468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zh-CN" altLang="en-US" sz="3200" b="1" dirty="0">
                <a:solidFill>
                  <a:srgbClr val="FF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注意</a:t>
            </a:r>
            <a:r>
              <a:rPr kumimoji="0" lang="en-US" altLang="zh-CN" sz="3200" b="1" dirty="0">
                <a:solidFill>
                  <a:srgbClr val="FF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</a:p>
        </p:txBody>
      </p:sp>
      <p:grpSp>
        <p:nvGrpSpPr>
          <p:cNvPr id="21" name="Group 71">
            <a:extLst>
              <a:ext uri="{FF2B5EF4-FFF2-40B4-BE49-F238E27FC236}">
                <a16:creationId xmlns:a16="http://schemas.microsoft.com/office/drawing/2014/main" xmlns="" id="{371370B6-F0B7-4AC0-BB40-64AD79DD76A4}"/>
              </a:ext>
            </a:extLst>
          </p:cNvPr>
          <p:cNvGrpSpPr>
            <a:grpSpLocks/>
          </p:cNvGrpSpPr>
          <p:nvPr/>
        </p:nvGrpSpPr>
        <p:grpSpPr bwMode="auto">
          <a:xfrm>
            <a:off x="2100265" y="4353999"/>
            <a:ext cx="5456238" cy="1755132"/>
            <a:chOff x="624" y="2778"/>
            <a:chExt cx="3437" cy="125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xmlns="" id="{8F848E3B-010C-4C9F-9641-A1E2A349B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778"/>
              <a:ext cx="3437" cy="1254"/>
            </a:xfrm>
            <a:prstGeom prst="rect">
              <a:avLst/>
            </a:prstGeom>
            <a:grpFill/>
            <a:ln w="2857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3" name="Object 67">
              <a:extLst>
                <a:ext uri="{FF2B5EF4-FFF2-40B4-BE49-F238E27FC236}">
                  <a16:creationId xmlns:a16="http://schemas.microsoft.com/office/drawing/2014/main" xmlns="" id="{A8125E0B-A2B0-40DF-85E1-D11E2833F7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4475266"/>
                </p:ext>
              </p:extLst>
            </p:nvPr>
          </p:nvGraphicFramePr>
          <p:xfrm>
            <a:off x="913" y="2878"/>
            <a:ext cx="1248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" name="Equation" r:id="rId13" imgW="660240" imgH="253800" progId="Equation.DSMT4">
                    <p:embed/>
                  </p:oleObj>
                </mc:Choice>
                <mc:Fallback>
                  <p:oleObj name="Equation" r:id="rId13" imgW="660240" imgH="253800" progId="Equation.DSMT4">
                    <p:embed/>
                    <p:pic>
                      <p:nvPicPr>
                        <p:cNvPr id="143427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3" y="2878"/>
                          <a:ext cx="1248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68">
              <a:extLst>
                <a:ext uri="{FF2B5EF4-FFF2-40B4-BE49-F238E27FC236}">
                  <a16:creationId xmlns:a16="http://schemas.microsoft.com/office/drawing/2014/main" xmlns="" id="{09F40F64-4A61-487D-A0FF-0E399E4B10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5337387"/>
                </p:ext>
              </p:extLst>
            </p:nvPr>
          </p:nvGraphicFramePr>
          <p:xfrm>
            <a:off x="1040" y="3380"/>
            <a:ext cx="1488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5" name="Equation" r:id="rId15" imgW="787320" imgH="253800" progId="Equation.DSMT4">
                    <p:embed/>
                  </p:oleObj>
                </mc:Choice>
                <mc:Fallback>
                  <p:oleObj name="Equation" r:id="rId15" imgW="787320" imgH="253800" progId="Equation.DSMT4">
                    <p:embed/>
                    <p:pic>
                      <p:nvPicPr>
                        <p:cNvPr id="143428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0" y="3380"/>
                          <a:ext cx="1488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69">
              <a:extLst>
                <a:ext uri="{FF2B5EF4-FFF2-40B4-BE49-F238E27FC236}">
                  <a16:creationId xmlns:a16="http://schemas.microsoft.com/office/drawing/2014/main" xmlns="" id="{D5564CDE-BF66-4AD2-A63F-2D75A440DB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3421238"/>
                </p:ext>
              </p:extLst>
            </p:nvPr>
          </p:nvGraphicFramePr>
          <p:xfrm>
            <a:off x="2630" y="2875"/>
            <a:ext cx="1031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" name="Equation" r:id="rId17" imgW="545760" imgH="253800" progId="Equation.DSMT4">
                    <p:embed/>
                  </p:oleObj>
                </mc:Choice>
                <mc:Fallback>
                  <p:oleObj name="Equation" r:id="rId17" imgW="545760" imgH="253800" progId="Equation.DSMT4">
                    <p:embed/>
                    <p:pic>
                      <p:nvPicPr>
                        <p:cNvPr id="143429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0" y="2875"/>
                          <a:ext cx="1031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70">
              <a:extLst>
                <a:ext uri="{FF2B5EF4-FFF2-40B4-BE49-F238E27FC236}">
                  <a16:creationId xmlns:a16="http://schemas.microsoft.com/office/drawing/2014/main" xmlns="" id="{6994EEA8-D0A7-42B1-8FBA-1C8779C16B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7174042"/>
                </p:ext>
              </p:extLst>
            </p:nvPr>
          </p:nvGraphicFramePr>
          <p:xfrm>
            <a:off x="2437" y="3380"/>
            <a:ext cx="1224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7" name="Equation" r:id="rId19" imgW="647640" imgH="253800" progId="Equation.DSMT4">
                    <p:embed/>
                  </p:oleObj>
                </mc:Choice>
                <mc:Fallback>
                  <p:oleObj name="Equation" r:id="rId19" imgW="647640" imgH="253800" progId="Equation.DSMT4">
                    <p:embed/>
                    <p:pic>
                      <p:nvPicPr>
                        <p:cNvPr id="14343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7" y="3380"/>
                          <a:ext cx="1224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8A20FB3F-395B-4FE3-B4FC-E951843FD544}"/>
              </a:ext>
            </a:extLst>
          </p:cNvPr>
          <p:cNvGrpSpPr/>
          <p:nvPr/>
        </p:nvGrpSpPr>
        <p:grpSpPr>
          <a:xfrm>
            <a:off x="8251523" y="496956"/>
            <a:ext cx="603993" cy="992119"/>
            <a:chOff x="8251523" y="496956"/>
            <a:chExt cx="603993" cy="992119"/>
          </a:xfrm>
        </p:grpSpPr>
        <p:cxnSp>
          <p:nvCxnSpPr>
            <p:cNvPr id="27" name="直接箭头连接符 26">
              <a:extLst>
                <a:ext uri="{FF2B5EF4-FFF2-40B4-BE49-F238E27FC236}">
                  <a16:creationId xmlns:a16="http://schemas.microsoft.com/office/drawing/2014/main" xmlns="" id="{A89D257C-986E-4A62-9EC8-5165F16C00EC}"/>
                </a:ext>
              </a:extLst>
            </p:cNvPr>
            <p:cNvCxnSpPr/>
            <p:nvPr/>
          </p:nvCxnSpPr>
          <p:spPr bwMode="auto">
            <a:xfrm flipV="1">
              <a:off x="8251523" y="496956"/>
              <a:ext cx="64893" cy="992119"/>
            </a:xfrm>
            <a:prstGeom prst="straightConnector1">
              <a:avLst/>
            </a:prstGeom>
            <a:ln w="38100">
              <a:solidFill>
                <a:srgbClr val="9900CC"/>
              </a:solidFill>
              <a:headEnd type="none" w="sm" len="sm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aphicFrame>
          <p:nvGraphicFramePr>
            <p:cNvPr id="28" name="Object 23">
              <a:extLst>
                <a:ext uri="{FF2B5EF4-FFF2-40B4-BE49-F238E27FC236}">
                  <a16:creationId xmlns:a16="http://schemas.microsoft.com/office/drawing/2014/main" xmlns="" id="{D89ADCE4-98C6-4EE2-A490-D034F99A2D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8921467"/>
                </p:ext>
              </p:extLst>
            </p:nvPr>
          </p:nvGraphicFramePr>
          <p:xfrm>
            <a:off x="8316416" y="866041"/>
            <a:ext cx="539100" cy="41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8" name="Equation" r:id="rId21" imgW="215640" imgH="164880" progId="Equation.DSMT4">
                    <p:embed/>
                  </p:oleObj>
                </mc:Choice>
                <mc:Fallback>
                  <p:oleObj name="Equation" r:id="rId21" imgW="215640" imgH="164880" progId="Equation.DSMT4">
                    <p:embed/>
                    <p:pic>
                      <p:nvPicPr>
                        <p:cNvPr id="28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16416" y="866041"/>
                          <a:ext cx="539100" cy="412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2656721-506A-42F0-90CC-CF221BBCF654}"/>
              </a:ext>
            </a:extLst>
          </p:cNvPr>
          <p:cNvGrpSpPr/>
          <p:nvPr/>
        </p:nvGrpSpPr>
        <p:grpSpPr>
          <a:xfrm>
            <a:off x="7342957" y="379754"/>
            <a:ext cx="900933" cy="679109"/>
            <a:chOff x="7342957" y="379754"/>
            <a:chExt cx="900933" cy="679109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xmlns="" id="{AFD362EF-D727-42B0-AB85-84B1ADF0B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3515" y="527050"/>
              <a:ext cx="460375" cy="531813"/>
            </a:xfrm>
            <a:custGeom>
              <a:avLst/>
              <a:gdLst>
                <a:gd name="T0" fmla="*/ 0 w 290"/>
                <a:gd name="T1" fmla="*/ 335 h 335"/>
                <a:gd name="T2" fmla="*/ 290 w 290"/>
                <a:gd name="T3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0" h="335">
                  <a:moveTo>
                    <a:pt x="0" y="335"/>
                  </a:moveTo>
                  <a:lnTo>
                    <a:pt x="290" y="0"/>
                  </a:lnTo>
                </a:path>
              </a:pathLst>
            </a:custGeom>
            <a:noFill/>
            <a:ln w="57150" cmpd="sng">
              <a:solidFill>
                <a:srgbClr val="0000FF"/>
              </a:solidFill>
              <a:round/>
              <a:headEnd type="none" w="sm" len="sm"/>
              <a:tailEnd type="non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0" name="Object 23">
              <a:extLst>
                <a:ext uri="{FF2B5EF4-FFF2-40B4-BE49-F238E27FC236}">
                  <a16:creationId xmlns:a16="http://schemas.microsoft.com/office/drawing/2014/main" xmlns="" id="{38B8D4E0-6B99-46E7-8514-0577482D1B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6976709"/>
                </p:ext>
              </p:extLst>
            </p:nvPr>
          </p:nvGraphicFramePr>
          <p:xfrm>
            <a:off x="7342957" y="379754"/>
            <a:ext cx="539100" cy="41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9" name="Equation" r:id="rId23" imgW="215640" imgH="164880" progId="Equation.DSMT4">
                    <p:embed/>
                  </p:oleObj>
                </mc:Choice>
                <mc:Fallback>
                  <p:oleObj name="Equation" r:id="rId23" imgW="215640" imgH="164880" progId="Equation.DSMT4">
                    <p:embed/>
                    <p:pic>
                      <p:nvPicPr>
                        <p:cNvPr id="28" name="Object 23">
                          <a:extLst>
                            <a:ext uri="{FF2B5EF4-FFF2-40B4-BE49-F238E27FC236}">
                              <a16:creationId xmlns:a16="http://schemas.microsoft.com/office/drawing/2014/main" xmlns="" id="{D89ADCE4-98C6-4EE2-A490-D034F99A2D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2957" y="379754"/>
                          <a:ext cx="539100" cy="412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E8278F58-64B4-4004-A137-F661C47BAAAF}"/>
              </a:ext>
            </a:extLst>
          </p:cNvPr>
          <p:cNvGrpSpPr/>
          <p:nvPr/>
        </p:nvGrpSpPr>
        <p:grpSpPr>
          <a:xfrm>
            <a:off x="734274" y="2862781"/>
            <a:ext cx="6343687" cy="1132438"/>
            <a:chOff x="542888" y="3164420"/>
            <a:chExt cx="6343687" cy="1132438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xmlns="" id="{72B83C7F-021B-4EDD-B787-04A68DDE7F8D}"/>
                </a:ext>
              </a:extLst>
            </p:cNvPr>
            <p:cNvSpPr/>
            <p:nvPr/>
          </p:nvSpPr>
          <p:spPr>
            <a:xfrm>
              <a:off x="542888" y="3164420"/>
              <a:ext cx="46179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如果 </a:t>
              </a:r>
              <a:r>
                <a:rPr kumimoji="1" lang="en-US" altLang="zh-CN" sz="2800" b="1" dirty="0" err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Δ</a:t>
              </a:r>
              <a:r>
                <a:rPr kumimoji="1" lang="en-US" altLang="zh-CN" sz="2800" b="1" i="1" dirty="0" err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取无限小，位移记作</a:t>
              </a:r>
              <a:endPara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2" name="对象 31">
              <a:extLst>
                <a:ext uri="{FF2B5EF4-FFF2-40B4-BE49-F238E27FC236}">
                  <a16:creationId xmlns:a16="http://schemas.microsoft.com/office/drawing/2014/main" xmlns="" id="{C6D2AC94-02FC-4518-8692-460620C52E9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12570"/>
                </p:ext>
              </p:extLst>
            </p:nvPr>
          </p:nvGraphicFramePr>
          <p:xfrm>
            <a:off x="5184775" y="3194050"/>
            <a:ext cx="1701800" cy="614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" name="Equation" r:id="rId25" imgW="774360" imgH="279360" progId="Equation.DSMT4">
                    <p:embed/>
                  </p:oleObj>
                </mc:Choice>
                <mc:Fallback>
                  <p:oleObj name="Equation" r:id="rId25" imgW="77436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5184775" y="3194050"/>
                          <a:ext cx="1701800" cy="6143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对象 32">
              <a:extLst>
                <a:ext uri="{FF2B5EF4-FFF2-40B4-BE49-F238E27FC236}">
                  <a16:creationId xmlns:a16="http://schemas.microsoft.com/office/drawing/2014/main" xmlns="" id="{A9456DD4-EA90-4B08-BD9D-D21BCA2C78B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3295613"/>
                </p:ext>
              </p:extLst>
            </p:nvPr>
          </p:nvGraphicFramePr>
          <p:xfrm>
            <a:off x="677066" y="3828802"/>
            <a:ext cx="44608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1" name="Equation" r:id="rId27" imgW="203040" imgH="177480" progId="Equation.DSMT4">
                    <p:embed/>
                  </p:oleObj>
                </mc:Choice>
                <mc:Fallback>
                  <p:oleObj name="Equation" r:id="rId27" imgW="203040" imgH="177480" progId="Equation.DSMT4">
                    <p:embed/>
                    <p:pic>
                      <p:nvPicPr>
                        <p:cNvPr id="32" name="对象 31">
                          <a:extLst>
                            <a:ext uri="{FF2B5EF4-FFF2-40B4-BE49-F238E27FC236}">
                              <a16:creationId xmlns:a16="http://schemas.microsoft.com/office/drawing/2014/main" xmlns="" id="{C6D2AC94-02FC-4518-8692-460620C52E9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677066" y="3828802"/>
                          <a:ext cx="446088" cy="390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xmlns="" id="{66A81241-A75D-47A3-94AD-EB08D2E0B269}"/>
                </a:ext>
              </a:extLst>
            </p:cNvPr>
            <p:cNvSpPr txBox="1"/>
            <p:nvPr/>
          </p:nvSpPr>
          <p:spPr>
            <a:xfrm>
              <a:off x="1255556" y="3773638"/>
              <a:ext cx="37753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微元位移</a:t>
              </a: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，简称</a:t>
              </a:r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元位移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10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1649A4E-6B33-4E35-8522-999F7EBA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95BF0BFB-811F-42A6-BB87-495F52D3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Text Box 42">
            <a:extLst>
              <a:ext uri="{FF2B5EF4-FFF2-40B4-BE49-F238E27FC236}">
                <a16:creationId xmlns:a16="http://schemas.microsoft.com/office/drawing/2014/main" xmlns="" id="{46889FB8-747D-486D-AB7B-E20F44AB3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30" y="407194"/>
            <a:ext cx="6661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2.1.2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速度和加速度</a:t>
            </a:r>
          </a:p>
        </p:txBody>
      </p:sp>
      <p:sp>
        <p:nvSpPr>
          <p:cNvPr id="5" name="Text Box 1027">
            <a:extLst>
              <a:ext uri="{FF2B5EF4-FFF2-40B4-BE49-F238E27FC236}">
                <a16:creationId xmlns:a16="http://schemas.microsoft.com/office/drawing/2014/main" xmlns="" id="{EAA4AFFD-F03F-43E5-BBD6-027B7B086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151611"/>
            <a:ext cx="716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sz="2800" b="1" dirty="0" err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速度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是表示质点运动快慢的物理量</a:t>
            </a:r>
            <a:r>
              <a:rPr kumimoji="1" lang="zh-CN" altLang="en-US" sz="28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1" lang="en-US" altLang="zh-CN" sz="28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 </a:t>
            </a:r>
            <a:r>
              <a:rPr kumimoji="1" 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矢量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1" lang="zh-CN" altLang="en-US" sz="2800" b="1" dirty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kumimoji="1" 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速率</a:t>
            </a:r>
            <a:r>
              <a:rPr kumimoji="1" 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是表示速度的大小的量</a:t>
            </a:r>
            <a:r>
              <a:rPr kumimoji="1" lang="zh-CN" altLang="en-US" sz="28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 </a:t>
            </a:r>
            <a:r>
              <a:rPr kumimoji="1" lang="en-US" altLang="zh-CN" sz="28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 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标量</a:t>
            </a:r>
          </a:p>
        </p:txBody>
      </p:sp>
      <p:grpSp>
        <p:nvGrpSpPr>
          <p:cNvPr id="6" name="Group 1028">
            <a:extLst>
              <a:ext uri="{FF2B5EF4-FFF2-40B4-BE49-F238E27FC236}">
                <a16:creationId xmlns:a16="http://schemas.microsoft.com/office/drawing/2014/main" xmlns="" id="{0666F348-B8B4-48C0-87C0-73A97B4DE2E7}"/>
              </a:ext>
            </a:extLst>
          </p:cNvPr>
          <p:cNvGrpSpPr>
            <a:grpSpLocks/>
          </p:cNvGrpSpPr>
          <p:nvPr/>
        </p:nvGrpSpPr>
        <p:grpSpPr bwMode="auto">
          <a:xfrm>
            <a:off x="868400" y="2184102"/>
            <a:ext cx="3517901" cy="1046163"/>
            <a:chOff x="38" y="1235"/>
            <a:chExt cx="2216" cy="659"/>
          </a:xfrm>
        </p:grpSpPr>
        <p:graphicFrame>
          <p:nvGraphicFramePr>
            <p:cNvPr id="7" name="Object 1029">
              <a:extLst>
                <a:ext uri="{FF2B5EF4-FFF2-40B4-BE49-F238E27FC236}">
                  <a16:creationId xmlns:a16="http://schemas.microsoft.com/office/drawing/2014/main" xmlns="" id="{E46B4374-841F-473B-94FE-42F116B0312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8528439"/>
                </p:ext>
              </p:extLst>
            </p:nvPr>
          </p:nvGraphicFramePr>
          <p:xfrm>
            <a:off x="215" y="1235"/>
            <a:ext cx="1653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1" name="Equation" r:id="rId3" imgW="1193760" imgH="228600" progId="Equation.DSMT4">
                    <p:embed/>
                  </p:oleObj>
                </mc:Choice>
                <mc:Fallback>
                  <p:oleObj name="Equation" r:id="rId3" imgW="1193760" imgH="228600" progId="Equation.DSMT4">
                    <p:embed/>
                    <p:pic>
                      <p:nvPicPr>
                        <p:cNvPr id="121861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" y="1235"/>
                          <a:ext cx="1653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30">
              <a:extLst>
                <a:ext uri="{FF2B5EF4-FFF2-40B4-BE49-F238E27FC236}">
                  <a16:creationId xmlns:a16="http://schemas.microsoft.com/office/drawing/2014/main" xmlns="" id="{1D66078A-5771-4F94-A3C8-AC019AA69D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4348965"/>
                </p:ext>
              </p:extLst>
            </p:nvPr>
          </p:nvGraphicFramePr>
          <p:xfrm>
            <a:off x="38" y="1577"/>
            <a:ext cx="2216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2" name="Equation" r:id="rId5" imgW="1600200" imgH="228600" progId="Equation.DSMT4">
                    <p:embed/>
                  </p:oleObj>
                </mc:Choice>
                <mc:Fallback>
                  <p:oleObj name="Equation" r:id="rId5" imgW="1600200" imgH="228600" progId="Equation.DSMT4">
                    <p:embed/>
                    <p:pic>
                      <p:nvPicPr>
                        <p:cNvPr id="121862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" y="1577"/>
                          <a:ext cx="2216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1047">
            <a:extLst>
              <a:ext uri="{FF2B5EF4-FFF2-40B4-BE49-F238E27FC236}">
                <a16:creationId xmlns:a16="http://schemas.microsoft.com/office/drawing/2014/main" xmlns="" id="{3567D049-387C-4DD6-AC58-F16E1BBB19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23995"/>
              </p:ext>
            </p:extLst>
          </p:nvPr>
        </p:nvGraphicFramePr>
        <p:xfrm>
          <a:off x="2073184" y="3342504"/>
          <a:ext cx="20002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3" name="Equation" r:id="rId7" imgW="799920" imgH="215640" progId="Equation.3">
                  <p:embed/>
                </p:oleObj>
              </mc:Choice>
              <mc:Fallback>
                <p:oleObj name="Equation" r:id="rId7" imgW="799920" imgH="215640" progId="Equation.3">
                  <p:embed/>
                  <p:pic>
                    <p:nvPicPr>
                      <p:cNvPr id="121879" name="Object 1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184" y="3342504"/>
                        <a:ext cx="20002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48">
            <a:extLst>
              <a:ext uri="{FF2B5EF4-FFF2-40B4-BE49-F238E27FC236}">
                <a16:creationId xmlns:a16="http://schemas.microsoft.com/office/drawing/2014/main" xmlns="" id="{2BFD2B5B-086D-414C-ABED-E9DEA7764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84" y="3318174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位移：</a:t>
            </a:r>
          </a:p>
        </p:txBody>
      </p:sp>
      <p:graphicFrame>
        <p:nvGraphicFramePr>
          <p:cNvPr id="11" name="Object 1049">
            <a:extLst>
              <a:ext uri="{FF2B5EF4-FFF2-40B4-BE49-F238E27FC236}">
                <a16:creationId xmlns:a16="http://schemas.microsoft.com/office/drawing/2014/main" xmlns="" id="{F4F6B4D0-783A-4C42-BEB9-D72E9E0C5D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644196"/>
              </p:ext>
            </p:extLst>
          </p:nvPr>
        </p:nvGraphicFramePr>
        <p:xfrm>
          <a:off x="2506554" y="4750029"/>
          <a:ext cx="2678119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4" name="Equation" r:id="rId9" imgW="1206360" imgH="393480" progId="Equation.DSMT4">
                  <p:embed/>
                </p:oleObj>
              </mc:Choice>
              <mc:Fallback>
                <p:oleObj name="Equation" r:id="rId9" imgW="1206360" imgH="393480" progId="Equation.DSMT4">
                  <p:embed/>
                  <p:pic>
                    <p:nvPicPr>
                      <p:cNvPr id="121881" name="Object 1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554" y="4750029"/>
                        <a:ext cx="2678119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55">
            <a:extLst>
              <a:ext uri="{FF2B5EF4-FFF2-40B4-BE49-F238E27FC236}">
                <a16:creationId xmlns:a16="http://schemas.microsoft.com/office/drawing/2014/main" xmlns="" id="{360D1999-A6AA-4A0C-A8C2-48CD2F4B5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09003"/>
              </p:ext>
            </p:extLst>
          </p:nvPr>
        </p:nvGraphicFramePr>
        <p:xfrm>
          <a:off x="2554400" y="3885429"/>
          <a:ext cx="1832566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5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121887" name="Object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400" y="3885429"/>
                        <a:ext cx="1832566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1056">
            <a:extLst>
              <a:ext uri="{FF2B5EF4-FFF2-40B4-BE49-F238E27FC236}">
                <a16:creationId xmlns:a16="http://schemas.microsoft.com/office/drawing/2014/main" xmlns="" id="{82361A3B-FB5F-43EB-8418-14B43FB0356C}"/>
              </a:ext>
            </a:extLst>
          </p:cNvPr>
          <p:cNvSpPr>
            <a:spLocks/>
          </p:cNvSpPr>
          <p:nvPr/>
        </p:nvSpPr>
        <p:spPr bwMode="auto">
          <a:xfrm>
            <a:off x="5501903" y="4060582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Text Box 1057">
            <a:extLst>
              <a:ext uri="{FF2B5EF4-FFF2-40B4-BE49-F238E27FC236}">
                <a16:creationId xmlns:a16="http://schemas.microsoft.com/office/drawing/2014/main" xmlns="" id="{D38DBF40-ED87-4D78-89BC-3BC5B086D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1040" y="4524925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均为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矢量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5E258BD6-A3AC-4FFF-AA83-D5E6C579ECFB}"/>
              </a:ext>
            </a:extLst>
          </p:cNvPr>
          <p:cNvSpPr txBox="1"/>
          <p:nvPr/>
        </p:nvSpPr>
        <p:spPr>
          <a:xfrm>
            <a:off x="701584" y="4703871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瞬时速度</a:t>
            </a:r>
            <a:endParaRPr lang="en-US" altLang="zh-CN" sz="28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简称速度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610E71B8-272C-4394-A1D0-578D821D1F73}"/>
              </a:ext>
            </a:extLst>
          </p:cNvPr>
          <p:cNvSpPr txBox="1"/>
          <p:nvPr/>
        </p:nvSpPr>
        <p:spPr>
          <a:xfrm>
            <a:off x="701584" y="406058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平均速度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927FA08E-4621-4EFE-8206-3D3D83DB543B}"/>
              </a:ext>
            </a:extLst>
          </p:cNvPr>
          <p:cNvGrpSpPr/>
          <p:nvPr/>
        </p:nvGrpSpPr>
        <p:grpSpPr>
          <a:xfrm>
            <a:off x="701583" y="5710712"/>
            <a:ext cx="7455887" cy="523220"/>
            <a:chOff x="701583" y="5710712"/>
            <a:chExt cx="7455887" cy="523220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xmlns="" id="{05E6B4A9-80F5-454B-9CBE-293BCA1378DC}"/>
                </a:ext>
              </a:extLst>
            </p:cNvPr>
            <p:cNvSpPr txBox="1"/>
            <p:nvPr/>
          </p:nvSpPr>
          <p:spPr>
            <a:xfrm>
              <a:off x="701583" y="5710712"/>
              <a:ext cx="74558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速度的方向是     方向，即运动轨迹切线方向。</a:t>
              </a:r>
            </a:p>
          </p:txBody>
        </p:sp>
        <p:graphicFrame>
          <p:nvGraphicFramePr>
            <p:cNvPr id="18" name="对象 17">
              <a:extLst>
                <a:ext uri="{FF2B5EF4-FFF2-40B4-BE49-F238E27FC236}">
                  <a16:creationId xmlns:a16="http://schemas.microsoft.com/office/drawing/2014/main" xmlns="" id="{B04D0DFC-3CB5-423C-99A6-5F16672641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2295294"/>
                </p:ext>
              </p:extLst>
            </p:nvPr>
          </p:nvGraphicFramePr>
          <p:xfrm>
            <a:off x="2947117" y="5777059"/>
            <a:ext cx="44608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6" name="Equation" r:id="rId13" imgW="203040" imgH="177480" progId="Equation.DSMT4">
                    <p:embed/>
                  </p:oleObj>
                </mc:Choice>
                <mc:Fallback>
                  <p:oleObj name="Equation" r:id="rId13" imgW="203040" imgH="177480" progId="Equation.DSMT4">
                    <p:embed/>
                    <p:pic>
                      <p:nvPicPr>
                        <p:cNvPr id="33" name="对象 32">
                          <a:extLst>
                            <a:ext uri="{FF2B5EF4-FFF2-40B4-BE49-F238E27FC236}">
                              <a16:creationId xmlns:a16="http://schemas.microsoft.com/office/drawing/2014/main" xmlns="" id="{A9456DD4-EA90-4B08-BD9D-D21BCA2C78B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947117" y="5777059"/>
                          <a:ext cx="446088" cy="390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1115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utoUpdateAnimBg="0"/>
      <p:bldP spid="10" grpId="0"/>
      <p:bldP spid="13" grpId="0" animBg="1"/>
      <p:bldP spid="14" grpId="0" autoUpdateAnimBg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90D4EAFB-471E-466E-92CC-420E593D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2021-2-20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xmlns="" id="{3C657D3D-D7CD-4956-928A-C1C9E125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graphicFrame>
        <p:nvGraphicFramePr>
          <p:cNvPr id="4" name="Object 1049">
            <a:extLst>
              <a:ext uri="{FF2B5EF4-FFF2-40B4-BE49-F238E27FC236}">
                <a16:creationId xmlns:a16="http://schemas.microsoft.com/office/drawing/2014/main" xmlns="" id="{8CD10343-D29E-4E9E-B0D6-468619A047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198948"/>
              </p:ext>
            </p:extLst>
          </p:nvPr>
        </p:nvGraphicFramePr>
        <p:xfrm>
          <a:off x="2400300" y="1140938"/>
          <a:ext cx="37211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" name="Equation" r:id="rId3" imgW="1676160" imgH="431640" progId="Equation.DSMT4">
                  <p:embed/>
                </p:oleObj>
              </mc:Choice>
              <mc:Fallback>
                <p:oleObj name="Equation" r:id="rId3" imgW="1676160" imgH="431640" progId="Equation.DSMT4">
                  <p:embed/>
                  <p:pic>
                    <p:nvPicPr>
                      <p:cNvPr id="11" name="Object 1049">
                        <a:extLst>
                          <a:ext uri="{FF2B5EF4-FFF2-40B4-BE49-F238E27FC236}">
                            <a16:creationId xmlns:a16="http://schemas.microsoft.com/office/drawing/2014/main" xmlns="" id="{F4F6B4D0-783A-4C42-BEB9-D72E9E0C5D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140938"/>
                        <a:ext cx="37211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55">
            <a:extLst>
              <a:ext uri="{FF2B5EF4-FFF2-40B4-BE49-F238E27FC236}">
                <a16:creationId xmlns:a16="http://schemas.microsoft.com/office/drawing/2014/main" xmlns="" id="{E2EA281E-0C5F-4641-A68A-8F8A2819E7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543142"/>
              </p:ext>
            </p:extLst>
          </p:nvPr>
        </p:nvGraphicFramePr>
        <p:xfrm>
          <a:off x="2455863" y="317500"/>
          <a:ext cx="180498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" name="Equation" r:id="rId5" imgW="812520" imgH="393480" progId="Equation.DSMT4">
                  <p:embed/>
                </p:oleObj>
              </mc:Choice>
              <mc:Fallback>
                <p:oleObj name="Equation" r:id="rId5" imgW="812520" imgH="393480" progId="Equation.DSMT4">
                  <p:embed/>
                  <p:pic>
                    <p:nvPicPr>
                      <p:cNvPr id="12" name="Object 1055">
                        <a:extLst>
                          <a:ext uri="{FF2B5EF4-FFF2-40B4-BE49-F238E27FC236}">
                            <a16:creationId xmlns:a16="http://schemas.microsoft.com/office/drawing/2014/main" xmlns="" id="{360D1999-A6AA-4A0C-A8C2-48CD2F4B53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317500"/>
                        <a:ext cx="1804987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1056">
            <a:extLst>
              <a:ext uri="{FF2B5EF4-FFF2-40B4-BE49-F238E27FC236}">
                <a16:creationId xmlns:a16="http://schemas.microsoft.com/office/drawing/2014/main" xmlns="" id="{BDFF97E5-AE1A-46D3-B02C-EE3350450D56}"/>
              </a:ext>
            </a:extLst>
          </p:cNvPr>
          <p:cNvSpPr>
            <a:spLocks/>
          </p:cNvSpPr>
          <p:nvPr/>
        </p:nvSpPr>
        <p:spPr bwMode="auto">
          <a:xfrm>
            <a:off x="6310801" y="567746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 Box 1057">
            <a:extLst>
              <a:ext uri="{FF2B5EF4-FFF2-40B4-BE49-F238E27FC236}">
                <a16:creationId xmlns:a16="http://schemas.microsoft.com/office/drawing/2014/main" xmlns="" id="{D4385EB8-3868-45F7-9A9F-12DFCC70F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1024303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均为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标量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347614BC-C615-4A69-A1D6-1E5506BE49E2}"/>
              </a:ext>
            </a:extLst>
          </p:cNvPr>
          <p:cNvSpPr txBox="1"/>
          <p:nvPr/>
        </p:nvSpPr>
        <p:spPr>
          <a:xfrm>
            <a:off x="589942" y="135795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瞬时速率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34C0F100-EB61-4CC2-8D21-F36F65CD38B1}"/>
              </a:ext>
            </a:extLst>
          </p:cNvPr>
          <p:cNvSpPr txBox="1"/>
          <p:nvPr/>
        </p:nvSpPr>
        <p:spPr>
          <a:xfrm>
            <a:off x="589942" y="49335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平均速率</a:t>
            </a:r>
          </a:p>
        </p:txBody>
      </p:sp>
      <p:sp>
        <p:nvSpPr>
          <p:cNvPr id="10" name="Text Box 45">
            <a:extLst>
              <a:ext uri="{FF2B5EF4-FFF2-40B4-BE49-F238E27FC236}">
                <a16:creationId xmlns:a16="http://schemas.microsoft.com/office/drawing/2014/main" xmlns="" id="{2E93F415-4ECA-4217-AFF6-1A132391B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53" y="2475578"/>
            <a:ext cx="2752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在直角坐标系中</a:t>
            </a:r>
          </a:p>
        </p:txBody>
      </p:sp>
      <p:graphicFrame>
        <p:nvGraphicFramePr>
          <p:cNvPr id="12" name="Object 47">
            <a:extLst>
              <a:ext uri="{FF2B5EF4-FFF2-40B4-BE49-F238E27FC236}">
                <a16:creationId xmlns:a16="http://schemas.microsoft.com/office/drawing/2014/main" xmlns="" id="{06BC40A2-2A5C-4310-A639-E9467D8B4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291905"/>
              </p:ext>
            </p:extLst>
          </p:nvPr>
        </p:nvGraphicFramePr>
        <p:xfrm>
          <a:off x="3755595" y="2304360"/>
          <a:ext cx="4358376" cy="865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" name="Equation" r:id="rId7" imgW="1981080" imgH="393480" progId="Equation.DSMT4">
                  <p:embed/>
                </p:oleObj>
              </mc:Choice>
              <mc:Fallback>
                <p:oleObj name="Equation" r:id="rId7" imgW="1981080" imgH="393480" progId="Equation.DSMT4">
                  <p:embed/>
                  <p:pic>
                    <p:nvPicPr>
                      <p:cNvPr id="6148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595" y="2304360"/>
                        <a:ext cx="4358376" cy="865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29">
            <a:extLst>
              <a:ext uri="{FF2B5EF4-FFF2-40B4-BE49-F238E27FC236}">
                <a16:creationId xmlns:a16="http://schemas.microsoft.com/office/drawing/2014/main" xmlns="" id="{7C410BB8-08AC-4A3E-BE5B-5E8CE5040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173353"/>
              </p:ext>
            </p:extLst>
          </p:nvPr>
        </p:nvGraphicFramePr>
        <p:xfrm>
          <a:off x="2455863" y="4706899"/>
          <a:ext cx="47720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" name="Equation" r:id="rId9" imgW="2171520" imgH="393480" progId="Equation.DSMT4">
                  <p:embed/>
                </p:oleObj>
              </mc:Choice>
              <mc:Fallback>
                <p:oleObj name="Equation" r:id="rId9" imgW="2171520" imgH="393480" progId="Equation.DSMT4">
                  <p:embed/>
                  <p:pic>
                    <p:nvPicPr>
                      <p:cNvPr id="7" name="Object 1029">
                        <a:extLst>
                          <a:ext uri="{FF2B5EF4-FFF2-40B4-BE49-F238E27FC236}">
                            <a16:creationId xmlns:a16="http://schemas.microsoft.com/office/drawing/2014/main" xmlns="" id="{E46B4374-841F-473B-94FE-42F116B031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4706899"/>
                        <a:ext cx="47720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5">
            <a:extLst>
              <a:ext uri="{FF2B5EF4-FFF2-40B4-BE49-F238E27FC236}">
                <a16:creationId xmlns:a16="http://schemas.microsoft.com/office/drawing/2014/main" xmlns="" id="{6D82DB82-CBD1-456B-8C7D-FF8FD1A10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54" y="4866066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速度方程：</a:t>
            </a:r>
          </a:p>
        </p:txBody>
      </p:sp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xmlns="" id="{E07C2F37-CEC2-4BF4-A7DD-7F45BAA5A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447650"/>
              </p:ext>
            </p:extLst>
          </p:nvPr>
        </p:nvGraphicFramePr>
        <p:xfrm>
          <a:off x="2455863" y="5731254"/>
          <a:ext cx="40497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4" name="Equation" r:id="rId11" imgW="1841400" imgH="279360" progId="Equation.DSMT4">
                  <p:embed/>
                </p:oleObj>
              </mc:Choice>
              <mc:Fallback>
                <p:oleObj name="Equation" r:id="rId11" imgW="1841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55863" y="5731254"/>
                        <a:ext cx="4049713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5">
            <a:extLst>
              <a:ext uri="{FF2B5EF4-FFF2-40B4-BE49-F238E27FC236}">
                <a16:creationId xmlns:a16="http://schemas.microsoft.com/office/drawing/2014/main" xmlns="" id="{F0EA18FA-C037-495B-A8E6-7828E868D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15" y="5754848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运动方程</a:t>
            </a:r>
          </a:p>
        </p:txBody>
      </p:sp>
      <p:sp>
        <p:nvSpPr>
          <p:cNvPr id="20" name="Text Box 44">
            <a:extLst>
              <a:ext uri="{FF2B5EF4-FFF2-40B4-BE49-F238E27FC236}">
                <a16:creationId xmlns:a16="http://schemas.microsoft.com/office/drawing/2014/main" xmlns="" id="{3969E4C9-7006-46A0-BC13-FCB4E96A6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9746" y="3380692"/>
            <a:ext cx="454537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瞬时速度的大小</a:t>
            </a:r>
            <a:r>
              <a:rPr lang="en-US" altLang="zh-CN" sz="2800" b="1" dirty="0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zh-CN" altLang="en-US" sz="2800" b="1" dirty="0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瞬时速率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平均速度的大小</a:t>
            </a:r>
            <a:r>
              <a:rPr lang="zh-CN" altLang="en-US" sz="2800" b="1" dirty="0">
                <a:solidFill>
                  <a:srgbClr val="FF33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平均速率</a:t>
            </a:r>
            <a:endParaRPr lang="zh-CN" altLang="en-US" sz="2800" b="1" dirty="0">
              <a:solidFill>
                <a:srgbClr val="FF33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 Box 43">
            <a:extLst>
              <a:ext uri="{FF2B5EF4-FFF2-40B4-BE49-F238E27FC236}">
                <a16:creationId xmlns:a16="http://schemas.microsoft.com/office/drawing/2014/main" xmlns="" id="{A3C5CA16-E647-4892-98B0-37C4D547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53" y="3652212"/>
            <a:ext cx="129064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注意：</a:t>
            </a:r>
          </a:p>
        </p:txBody>
      </p:sp>
    </p:spTree>
    <p:extLst>
      <p:ext uri="{BB962C8B-B14F-4D97-AF65-F5344CB8AC3E}">
        <p14:creationId xmlns:p14="http://schemas.microsoft.com/office/powerpoint/2010/main" val="84115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utoUpdateAnimBg="0"/>
      <p:bldP spid="8" grpId="0"/>
      <p:bldP spid="9" grpId="0"/>
      <p:bldP spid="10" grpId="0" autoUpdateAnimBg="0"/>
      <p:bldP spid="16" grpId="0" autoUpdateAnimBg="0"/>
      <p:bldP spid="19" grpId="0" autoUpdateAnimBg="0"/>
      <p:bldP spid="20" grpId="0" animBg="1" autoUpdateAnimBg="0"/>
      <p:bldP spid="2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1656</TotalTime>
  <Words>1147</Words>
  <Application>Microsoft Office PowerPoint</Application>
  <PresentationFormat>全屏显示(4:3)</PresentationFormat>
  <Paragraphs>203</Paragraphs>
  <Slides>24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7" baseType="lpstr">
      <vt:lpstr>Office 主题​​</vt:lpstr>
      <vt:lpstr>Equation</vt:lpstr>
      <vt:lpstr>公式</vt:lpstr>
      <vt:lpstr>大学物理学基础   </vt:lpstr>
      <vt:lpstr>PowerPoint 演示文稿</vt:lpstr>
      <vt:lpstr>PowerPoint 演示文稿</vt:lpstr>
      <vt:lpstr>§2.1  质点运动的矢量描述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§2.2  质点运动的坐标描述（I）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dell</cp:lastModifiedBy>
  <cp:revision>202</cp:revision>
  <dcterms:created xsi:type="dcterms:W3CDTF">2020-01-03T06:26:40Z</dcterms:created>
  <dcterms:modified xsi:type="dcterms:W3CDTF">2021-02-20T01:25:19Z</dcterms:modified>
</cp:coreProperties>
</file>