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89" r:id="rId4"/>
    <p:sldId id="257" r:id="rId5"/>
    <p:sldId id="307" r:id="rId6"/>
    <p:sldId id="308" r:id="rId7"/>
    <p:sldId id="309" r:id="rId8"/>
    <p:sldId id="303" r:id="rId9"/>
    <p:sldId id="302" r:id="rId10"/>
    <p:sldId id="310" r:id="rId11"/>
    <p:sldId id="311" r:id="rId12"/>
    <p:sldId id="312" r:id="rId13"/>
    <p:sldId id="314" r:id="rId14"/>
    <p:sldId id="313" r:id="rId15"/>
    <p:sldId id="315" r:id="rId16"/>
    <p:sldId id="331" r:id="rId17"/>
    <p:sldId id="322" r:id="rId18"/>
    <p:sldId id="261" r:id="rId19"/>
    <p:sldId id="305" r:id="rId20"/>
    <p:sldId id="306" r:id="rId21"/>
    <p:sldId id="320" r:id="rId22"/>
    <p:sldId id="319" r:id="rId23"/>
    <p:sldId id="318" r:id="rId24"/>
    <p:sldId id="317" r:id="rId25"/>
    <p:sldId id="326" r:id="rId26"/>
    <p:sldId id="30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FF"/>
    <a:srgbClr val="FF00FF"/>
    <a:srgbClr val="CC00FF"/>
    <a:srgbClr val="FF33CC"/>
    <a:srgbClr val="FF66FF"/>
    <a:srgbClr val="0000CC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8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7.wmf"/><Relationship Id="rId5" Type="http://schemas.openxmlformats.org/officeDocument/2006/relationships/image" Target="../media/image78.wmf"/><Relationship Id="rId10" Type="http://schemas.openxmlformats.org/officeDocument/2006/relationships/image" Target="../media/image86.wmf"/><Relationship Id="rId4" Type="http://schemas.openxmlformats.org/officeDocument/2006/relationships/image" Target="../media/image77.wmf"/><Relationship Id="rId9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emf"/><Relationship Id="rId1" Type="http://schemas.openxmlformats.org/officeDocument/2006/relationships/image" Target="../media/image107.e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10" Type="http://schemas.openxmlformats.org/officeDocument/2006/relationships/image" Target="../media/image128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6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4.wmf"/><Relationship Id="rId5" Type="http://schemas.openxmlformats.org/officeDocument/2006/relationships/image" Target="../media/image9.wmf"/><Relationship Id="rId10" Type="http://schemas.openxmlformats.org/officeDocument/2006/relationships/image" Target="../media/image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12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0.wmf"/><Relationship Id="rId7" Type="http://schemas.openxmlformats.org/officeDocument/2006/relationships/image" Target="../media/image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5.wmf"/><Relationship Id="rId11" Type="http://schemas.openxmlformats.org/officeDocument/2006/relationships/image" Target="../media/image26.wmf"/><Relationship Id="rId5" Type="http://schemas.openxmlformats.org/officeDocument/2006/relationships/image" Target="../media/image22.wmf"/><Relationship Id="rId10" Type="http://schemas.openxmlformats.org/officeDocument/2006/relationships/image" Target="../media/image25.wmf"/><Relationship Id="rId4" Type="http://schemas.openxmlformats.org/officeDocument/2006/relationships/image" Target="../media/image21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8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10.wmf"/><Relationship Id="rId10" Type="http://schemas.openxmlformats.org/officeDocument/2006/relationships/image" Target="../media/image31.wmf"/><Relationship Id="rId4" Type="http://schemas.openxmlformats.org/officeDocument/2006/relationships/image" Target="../media/image9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55.e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70.bin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58.wmf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3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67.wmf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70.wmf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82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28" Type="http://schemas.openxmlformats.org/officeDocument/2006/relationships/image" Target="../media/image84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9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81.wmf"/><Relationship Id="rId26" Type="http://schemas.openxmlformats.org/officeDocument/2006/relationships/image" Target="../media/image88.wmf"/><Relationship Id="rId3" Type="http://schemas.openxmlformats.org/officeDocument/2006/relationships/oleObject" Target="../embeddings/oleObject100.bin"/><Relationship Id="rId21" Type="http://schemas.openxmlformats.org/officeDocument/2006/relationships/oleObject" Target="../embeddings/oleObject109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104.bin"/><Relationship Id="rId24" Type="http://schemas.openxmlformats.org/officeDocument/2006/relationships/image" Target="../media/image87.wmf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23" Type="http://schemas.openxmlformats.org/officeDocument/2006/relationships/oleObject" Target="../embeddings/oleObject110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108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79.wmf"/><Relationship Id="rId22" Type="http://schemas.openxmlformats.org/officeDocument/2006/relationships/image" Target="../media/image8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8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8.e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10.wmf"/><Relationship Id="rId4" Type="http://schemas.openxmlformats.org/officeDocument/2006/relationships/image" Target="../media/image107.e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1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47.bin"/><Relationship Id="rId18" Type="http://schemas.openxmlformats.org/officeDocument/2006/relationships/image" Target="../media/image126.wmf"/><Relationship Id="rId3" Type="http://schemas.openxmlformats.org/officeDocument/2006/relationships/oleObject" Target="../embeddings/oleObject142.bin"/><Relationship Id="rId21" Type="http://schemas.openxmlformats.org/officeDocument/2006/relationships/oleObject" Target="../embeddings/oleObject151.bin"/><Relationship Id="rId7" Type="http://schemas.openxmlformats.org/officeDocument/2006/relationships/oleObject" Target="../embeddings/oleObject144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46.bin"/><Relationship Id="rId5" Type="http://schemas.openxmlformats.org/officeDocument/2006/relationships/oleObject" Target="../embeddings/oleObject143.bin"/><Relationship Id="rId15" Type="http://schemas.openxmlformats.org/officeDocument/2006/relationships/oleObject" Target="../embeddings/oleObject148.bin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50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45.bin"/><Relationship Id="rId14" Type="http://schemas.openxmlformats.org/officeDocument/2006/relationships/image" Target="../media/image124.wmf"/><Relationship Id="rId22" Type="http://schemas.openxmlformats.org/officeDocument/2006/relationships/image" Target="../media/image1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2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6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10" Type="http://schemas.openxmlformats.org/officeDocument/2006/relationships/image" Target="../media/image133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3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2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16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0.wmf"/><Relationship Id="rId22" Type="http://schemas.openxmlformats.org/officeDocument/2006/relationships/image" Target="../media/image4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5.wmf"/><Relationship Id="rId22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2020/3/26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E85DB3F-EFEC-471B-A41A-BCF4EBCA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B6EB21-65A0-4B46-8C98-293B8DB8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46849386-AE9A-4D22-B395-3BF5ECCF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39" y="261645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质心位置的计算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E1C3146-CBC6-4A28-90D1-84888F1F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39" y="2059698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直角坐标系中的分量式为：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ECCCD6CC-790B-4DA6-86BA-9BFDBA649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99741"/>
              </p:ext>
            </p:extLst>
          </p:nvPr>
        </p:nvGraphicFramePr>
        <p:xfrm>
          <a:off x="1364782" y="2838006"/>
          <a:ext cx="2029968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" name="Equation" r:id="rId3" imgW="914400" imgH="444240" progId="Equation.DSMT4">
                  <p:embed/>
                </p:oleObj>
              </mc:Choice>
              <mc:Fallback>
                <p:oleObj name="Equation" r:id="rId3" imgW="914400" imgH="444240" progId="Equation.DSMT4">
                  <p:embed/>
                  <p:pic>
                    <p:nvPicPr>
                      <p:cNvPr id="665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782" y="2838006"/>
                        <a:ext cx="2029968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2190D4BC-AC37-4D89-8E93-4717E8A9D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731536"/>
              </p:ext>
            </p:extLst>
          </p:nvPr>
        </p:nvGraphicFramePr>
        <p:xfrm>
          <a:off x="5283825" y="2733827"/>
          <a:ext cx="1719079" cy="10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" name="Equation" r:id="rId5" imgW="774360" imgH="469800" progId="Equation.DSMT4">
                  <p:embed/>
                </p:oleObj>
              </mc:Choice>
              <mc:Fallback>
                <p:oleObj name="Equation" r:id="rId5" imgW="774360" imgH="469800" progId="Equation.DSMT4">
                  <p:embed/>
                  <p:pic>
                    <p:nvPicPr>
                      <p:cNvPr id="665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825" y="2733827"/>
                        <a:ext cx="1719079" cy="104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>
            <a:extLst>
              <a:ext uri="{FF2B5EF4-FFF2-40B4-BE49-F238E27FC236}">
                <a16:creationId xmlns:a16="http://schemas.microsoft.com/office/drawing/2014/main" id="{7F39587B-A2E8-4F01-A3E4-1F03CB6559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178726"/>
              </p:ext>
            </p:extLst>
          </p:nvPr>
        </p:nvGraphicFramePr>
        <p:xfrm>
          <a:off x="1322424" y="4013602"/>
          <a:ext cx="2029968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2" name="Equation" r:id="rId7" imgW="914400" imgH="444240" progId="Equation.DSMT4">
                  <p:embed/>
                </p:oleObj>
              </mc:Choice>
              <mc:Fallback>
                <p:oleObj name="Equation" r:id="rId7" imgW="914400" imgH="444240" progId="Equation.DSMT4">
                  <p:embed/>
                  <p:pic>
                    <p:nvPicPr>
                      <p:cNvPr id="6657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424" y="4013602"/>
                        <a:ext cx="2029968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B6418B59-F176-4A71-BE61-082B954CD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76489"/>
              </p:ext>
            </p:extLst>
          </p:nvPr>
        </p:nvGraphicFramePr>
        <p:xfrm>
          <a:off x="1364782" y="5170135"/>
          <a:ext cx="1945253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3" name="Equation" r:id="rId9" imgW="876240" imgH="444240" progId="Equation.DSMT4">
                  <p:embed/>
                </p:oleObj>
              </mc:Choice>
              <mc:Fallback>
                <p:oleObj name="Equation" r:id="rId9" imgW="876240" imgH="444240" progId="Equation.DSMT4">
                  <p:embed/>
                  <p:pic>
                    <p:nvPicPr>
                      <p:cNvPr id="665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782" y="5170135"/>
                        <a:ext cx="1945253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>
            <a:extLst>
              <a:ext uri="{FF2B5EF4-FFF2-40B4-BE49-F238E27FC236}">
                <a16:creationId xmlns:a16="http://schemas.microsoft.com/office/drawing/2014/main" id="{3ACA86DF-4577-42DF-8806-91B2AC3C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156196"/>
              </p:ext>
            </p:extLst>
          </p:nvPr>
        </p:nvGraphicFramePr>
        <p:xfrm>
          <a:off x="5269440" y="3924016"/>
          <a:ext cx="1747850" cy="10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4" name="Equation" r:id="rId11" imgW="787320" imgH="469800" progId="Equation.DSMT4">
                  <p:embed/>
                </p:oleObj>
              </mc:Choice>
              <mc:Fallback>
                <p:oleObj name="Equation" r:id="rId11" imgW="787320" imgH="469800" progId="Equation.DSMT4">
                  <p:embed/>
                  <p:pic>
                    <p:nvPicPr>
                      <p:cNvPr id="665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440" y="3924016"/>
                        <a:ext cx="1747850" cy="104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5">
            <a:extLst>
              <a:ext uri="{FF2B5EF4-FFF2-40B4-BE49-F238E27FC236}">
                <a16:creationId xmlns:a16="http://schemas.microsoft.com/office/drawing/2014/main" id="{88B77A26-ED8E-4D8B-9E0D-66F7198427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890455"/>
              </p:ext>
            </p:extLst>
          </p:nvPr>
        </p:nvGraphicFramePr>
        <p:xfrm>
          <a:off x="5340168" y="5073811"/>
          <a:ext cx="1606392" cy="10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5" name="Equation" r:id="rId13" imgW="723600" imgH="469800" progId="Equation.DSMT4">
                  <p:embed/>
                </p:oleObj>
              </mc:Choice>
              <mc:Fallback>
                <p:oleObj name="Equation" r:id="rId13" imgW="723600" imgH="469800" progId="Equation.DSMT4">
                  <p:embed/>
                  <p:pic>
                    <p:nvPicPr>
                      <p:cNvPr id="665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168" y="5073811"/>
                        <a:ext cx="1606392" cy="104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4">
            <a:extLst>
              <a:ext uri="{FF2B5EF4-FFF2-40B4-BE49-F238E27FC236}">
                <a16:creationId xmlns:a16="http://schemas.microsoft.com/office/drawing/2014/main" id="{1BA6F775-B744-473C-82CE-DCF0B89F9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962" y="2838006"/>
            <a:ext cx="615553" cy="33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质量连续分布时</a:t>
            </a:r>
          </a:p>
        </p:txBody>
      </p:sp>
      <p:sp>
        <p:nvSpPr>
          <p:cNvPr id="14" name="Text Box 47">
            <a:extLst>
              <a:ext uri="{FF2B5EF4-FFF2-40B4-BE49-F238E27FC236}">
                <a16:creationId xmlns:a16="http://schemas.microsoft.com/office/drawing/2014/main" id="{75379504-ED1D-4A86-A86A-C328B045E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25" y="2855935"/>
            <a:ext cx="615553" cy="33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质量离散分布时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DBA5376-1D81-4B3A-AB0B-11BFAFD94DCF}"/>
              </a:ext>
            </a:extLst>
          </p:cNvPr>
          <p:cNvSpPr txBox="1"/>
          <p:nvPr/>
        </p:nvSpPr>
        <p:spPr>
          <a:xfrm>
            <a:off x="4957460" y="6209260"/>
            <a:ext cx="2799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关键：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lang="el-GR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ρ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dV</a:t>
            </a:r>
            <a:endParaRPr lang="zh-CN" altLang="en-US" sz="2800" b="1" i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94D3DEDD-5ADB-4D8C-B896-8BE627B473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86666"/>
              </p:ext>
            </p:extLst>
          </p:nvPr>
        </p:nvGraphicFramePr>
        <p:xfrm>
          <a:off x="2046288" y="987107"/>
          <a:ext cx="44116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" name="Equation" r:id="rId15" imgW="2006280" imgH="444240" progId="Equation.DSMT4">
                  <p:embed/>
                </p:oleObj>
              </mc:Choice>
              <mc:Fallback>
                <p:oleObj name="Equation" r:id="rId15" imgW="2006280" imgH="444240" progId="Equation.DSMT4">
                  <p:embed/>
                  <p:pic>
                    <p:nvPicPr>
                      <p:cNvPr id="38" name="Object 14">
                        <a:extLst>
                          <a:ext uri="{FF2B5EF4-FFF2-40B4-BE49-F238E27FC236}">
                            <a16:creationId xmlns:a16="http://schemas.microsoft.com/office/drawing/2014/main" id="{EFFDCE7E-5032-4E85-AC76-65E178D08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987107"/>
                        <a:ext cx="44116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85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utoUpdateAnimBg="0"/>
      <p:bldP spid="12" grpId="0" autoUpdateAnimBg="0"/>
      <p:bldP spid="14" grpId="0" autoUpdateAnimBg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B13BE6-3E7B-459F-955D-379D9F20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B5D3425-8511-463C-A0A2-C86AA9ED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BB8F234E-B01B-4604-8387-4EE2920E4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52" y="419817"/>
            <a:ext cx="48006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如果质量均匀分布的物体具有一个对称中心，则质心与对称中心重合；</a:t>
            </a:r>
          </a:p>
          <a:p>
            <a:pPr eaLnBrk="1" hangingPunct="1">
              <a:spcBef>
                <a:spcPts val="6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若有一个对称轴，则质心必在该轴上。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BA95558-9F79-4228-BD1C-FE9517C2D0EC}"/>
              </a:ext>
            </a:extLst>
          </p:cNvPr>
          <p:cNvGrpSpPr/>
          <p:nvPr/>
        </p:nvGrpSpPr>
        <p:grpSpPr>
          <a:xfrm>
            <a:off x="5167606" y="633386"/>
            <a:ext cx="3440888" cy="1524001"/>
            <a:chOff x="5008118" y="473897"/>
            <a:chExt cx="3440888" cy="1524001"/>
          </a:xfrm>
        </p:grpSpPr>
        <p:sp>
          <p:nvSpPr>
            <p:cNvPr id="5" name="Oval 48">
              <a:extLst>
                <a:ext uri="{FF2B5EF4-FFF2-40B4-BE49-F238E27FC236}">
                  <a16:creationId xmlns:a16="http://schemas.microsoft.com/office/drawing/2014/main" id="{83149191-85FC-4D81-8B31-8E87CED97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118" y="1047208"/>
              <a:ext cx="762000" cy="762000"/>
            </a:xfrm>
            <a:prstGeom prst="ellipse">
              <a:avLst/>
            </a:prstGeom>
            <a:solidFill>
              <a:srgbClr val="00FFFF">
                <a:alpha val="50195"/>
              </a:srgbClr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AutoShape 49">
              <a:extLst>
                <a:ext uri="{FF2B5EF4-FFF2-40B4-BE49-F238E27FC236}">
                  <a16:creationId xmlns:a16="http://schemas.microsoft.com/office/drawing/2014/main" id="{6ABBBCBA-5FBE-47AB-B174-5F920DAB3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7318" y="1047208"/>
              <a:ext cx="914400" cy="76200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rgbClr val="FF99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54">
              <a:extLst>
                <a:ext uri="{FF2B5EF4-FFF2-40B4-BE49-F238E27FC236}">
                  <a16:creationId xmlns:a16="http://schemas.microsoft.com/office/drawing/2014/main" id="{75D21639-598A-47EE-8A96-DD576EFA55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34606" y="473897"/>
              <a:ext cx="914400" cy="1524001"/>
              <a:chOff x="4643" y="2893"/>
              <a:chExt cx="576" cy="960"/>
            </a:xfrm>
          </p:grpSpPr>
          <p:sp>
            <p:nvSpPr>
              <p:cNvPr id="8" name="Oval 50">
                <a:extLst>
                  <a:ext uri="{FF2B5EF4-FFF2-40B4-BE49-F238E27FC236}">
                    <a16:creationId xmlns:a16="http://schemas.microsoft.com/office/drawing/2014/main" id="{9379C9D8-70B9-45B5-BFC1-0A9FD3A1D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3" y="3661"/>
                <a:ext cx="576" cy="192"/>
              </a:xfrm>
              <a:prstGeom prst="ellipse">
                <a:avLst/>
              </a:prstGeom>
              <a:solidFill>
                <a:srgbClr val="FFCCFF">
                  <a:alpha val="50195"/>
                </a:srgbClr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Line 51">
                <a:extLst>
                  <a:ext uri="{FF2B5EF4-FFF2-40B4-BE49-F238E27FC236}">
                    <a16:creationId xmlns:a16="http://schemas.microsoft.com/office/drawing/2014/main" id="{175F2430-755A-4F15-850A-795BBAEAD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43" y="2893"/>
                <a:ext cx="288" cy="86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" name="Line 53">
                <a:extLst>
                  <a:ext uri="{FF2B5EF4-FFF2-40B4-BE49-F238E27FC236}">
                    <a16:creationId xmlns:a16="http://schemas.microsoft.com/office/drawing/2014/main" id="{087C6DB4-E618-470E-A6AB-71BE2836F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1" y="2893"/>
                <a:ext cx="288" cy="86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07E6A02E-7883-4FF4-95D3-8FE69B43A590}"/>
              </a:ext>
            </a:extLst>
          </p:cNvPr>
          <p:cNvGrpSpPr/>
          <p:nvPr/>
        </p:nvGrpSpPr>
        <p:grpSpPr>
          <a:xfrm>
            <a:off x="628650" y="3057937"/>
            <a:ext cx="6297244" cy="1042988"/>
            <a:chOff x="628650" y="3057937"/>
            <a:chExt cx="6297244" cy="1042988"/>
          </a:xfrm>
        </p:grpSpPr>
        <p:graphicFrame>
          <p:nvGraphicFramePr>
            <p:cNvPr id="11" name="Object 6">
              <a:extLst>
                <a:ext uri="{FF2B5EF4-FFF2-40B4-BE49-F238E27FC236}">
                  <a16:creationId xmlns:a16="http://schemas.microsoft.com/office/drawing/2014/main" id="{B7AA04A2-6DC5-4C68-BF12-4446AE96B7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6776784"/>
                </p:ext>
              </p:extLst>
            </p:nvPr>
          </p:nvGraphicFramePr>
          <p:xfrm>
            <a:off x="2809838" y="3086729"/>
            <a:ext cx="1946275" cy="985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26" name="Equation" r:id="rId3" imgW="876240" imgH="444240" progId="Equation.DSMT4">
                    <p:embed/>
                  </p:oleObj>
                </mc:Choice>
                <mc:Fallback>
                  <p:oleObj name="Equation" r:id="rId3" imgW="876240" imgH="444240" progId="Equation.DSMT4">
                    <p:embed/>
                    <p:pic>
                      <p:nvPicPr>
                        <p:cNvPr id="6" name="Object 6">
                          <a:extLst>
                            <a:ext uri="{FF2B5EF4-FFF2-40B4-BE49-F238E27FC236}">
                              <a16:creationId xmlns:a16="http://schemas.microsoft.com/office/drawing/2014/main" id="{ECCCD6CC-790B-4DA6-86BA-9BFDBA64978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838" y="3086729"/>
                          <a:ext cx="1946275" cy="985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8">
              <a:extLst>
                <a:ext uri="{FF2B5EF4-FFF2-40B4-BE49-F238E27FC236}">
                  <a16:creationId xmlns:a16="http://schemas.microsoft.com/office/drawing/2014/main" id="{0DAF9FA3-DEBB-44EC-BEB9-67440BD047A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3291287"/>
                </p:ext>
              </p:extLst>
            </p:nvPr>
          </p:nvGraphicFramePr>
          <p:xfrm>
            <a:off x="5290769" y="3057937"/>
            <a:ext cx="1635125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27" name="Equation" r:id="rId5" imgW="736560" imgH="469800" progId="Equation.DSMT4">
                    <p:embed/>
                  </p:oleObj>
                </mc:Choice>
                <mc:Fallback>
                  <p:oleObj name="Equation" r:id="rId5" imgW="736560" imgH="469800" progId="Equation.DSMT4">
                    <p:embed/>
                    <p:pic>
                      <p:nvPicPr>
                        <p:cNvPr id="7" name="Object 8">
                          <a:extLst>
                            <a:ext uri="{FF2B5EF4-FFF2-40B4-BE49-F238E27FC236}">
                              <a16:creationId xmlns:a16="http://schemas.microsoft.com/office/drawing/2014/main" id="{2190D4BC-AC37-4D89-8E93-4717E8A9DA9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0769" y="3057937"/>
                          <a:ext cx="1635125" cy="1042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47">
              <a:extLst>
                <a:ext uri="{FF2B5EF4-FFF2-40B4-BE49-F238E27FC236}">
                  <a16:creationId xmlns:a16="http://schemas.microsoft.com/office/drawing/2014/main" id="{5796E63F-9883-4748-926F-ABA452503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50" y="3370541"/>
              <a:ext cx="19896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12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质心速度：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EA612E04-1367-4C0E-A990-C32F86904AD8}"/>
              </a:ext>
            </a:extLst>
          </p:cNvPr>
          <p:cNvGrpSpPr/>
          <p:nvPr/>
        </p:nvGrpSpPr>
        <p:grpSpPr>
          <a:xfrm>
            <a:off x="514350" y="4475540"/>
            <a:ext cx="6411544" cy="1042987"/>
            <a:chOff x="514350" y="4475540"/>
            <a:chExt cx="6411544" cy="1042987"/>
          </a:xfrm>
        </p:grpSpPr>
        <p:graphicFrame>
          <p:nvGraphicFramePr>
            <p:cNvPr id="14" name="Object 6">
              <a:extLst>
                <a:ext uri="{FF2B5EF4-FFF2-40B4-BE49-F238E27FC236}">
                  <a16:creationId xmlns:a16="http://schemas.microsoft.com/office/drawing/2014/main" id="{4C0A7B14-8729-4479-BB21-0257ECB0B3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1810842"/>
                </p:ext>
              </p:extLst>
            </p:nvPr>
          </p:nvGraphicFramePr>
          <p:xfrm>
            <a:off x="2853452" y="4532690"/>
            <a:ext cx="1973262" cy="985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28" name="Equation" r:id="rId7" imgW="888840" imgH="444240" progId="Equation.DSMT4">
                    <p:embed/>
                  </p:oleObj>
                </mc:Choice>
                <mc:Fallback>
                  <p:oleObj name="Equation" r:id="rId7" imgW="888840" imgH="444240" progId="Equation.DSMT4">
                    <p:embed/>
                    <p:pic>
                      <p:nvPicPr>
                        <p:cNvPr id="11" name="Object 6">
                          <a:extLst>
                            <a:ext uri="{FF2B5EF4-FFF2-40B4-BE49-F238E27FC236}">
                              <a16:creationId xmlns:a16="http://schemas.microsoft.com/office/drawing/2014/main" id="{B7AA04A2-6DC5-4C68-BF12-4446AE96B7B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3452" y="4532690"/>
                          <a:ext cx="1973262" cy="985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8">
              <a:extLst>
                <a:ext uri="{FF2B5EF4-FFF2-40B4-BE49-F238E27FC236}">
                  <a16:creationId xmlns:a16="http://schemas.microsoft.com/office/drawing/2014/main" id="{B1F47072-B665-4902-9D20-7940DB24818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4116397"/>
                </p:ext>
              </p:extLst>
            </p:nvPr>
          </p:nvGraphicFramePr>
          <p:xfrm>
            <a:off x="5263781" y="4475540"/>
            <a:ext cx="1662113" cy="1042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29" name="Equation" r:id="rId9" imgW="749160" imgH="469800" progId="Equation.DSMT4">
                    <p:embed/>
                  </p:oleObj>
                </mc:Choice>
                <mc:Fallback>
                  <p:oleObj name="Equation" r:id="rId9" imgW="749160" imgH="469800" progId="Equation.DSMT4">
                    <p:embed/>
                    <p:pic>
                      <p:nvPicPr>
                        <p:cNvPr id="12" name="Object 8">
                          <a:extLst>
                            <a:ext uri="{FF2B5EF4-FFF2-40B4-BE49-F238E27FC236}">
                              <a16:creationId xmlns:a16="http://schemas.microsoft.com/office/drawing/2014/main" id="{0DAF9FA3-DEBB-44EC-BEB9-67440BD047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3781" y="4475540"/>
                          <a:ext cx="1662113" cy="1042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47">
              <a:extLst>
                <a:ext uri="{FF2B5EF4-FFF2-40B4-BE49-F238E27FC236}">
                  <a16:creationId xmlns:a16="http://schemas.microsoft.com/office/drawing/2014/main" id="{F7BBDBB2-CBC2-4EE0-8632-6AD34F652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" y="4809356"/>
              <a:ext cx="23391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12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质心加速度：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07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0D10BE-B5D7-4DCB-BE77-D9B15E32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B17498D-F72E-45C7-91C1-7FF1B883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9E0FC3E-44D3-4C48-B50E-32BDC376C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01" y="228600"/>
            <a:ext cx="829295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：一段均匀铁丝弯成半径为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的半圆形，求此半圆形铁丝的质心。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919C852-E522-4A51-8407-65844EBCC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39" y="1285985"/>
            <a:ext cx="5105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选如图坐标系，取长为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dl</a:t>
            </a:r>
          </a:p>
          <a:p>
            <a:pPr eaLnBrk="1" hangingPunct="1"/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的铁丝，质量为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λ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</a:t>
            </a:r>
          </a:p>
          <a:p>
            <a:pPr eaLnBrk="1" hangingPunct="1"/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质量线密度，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 =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dl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。</a:t>
            </a:r>
            <a:endParaRPr kumimoji="1"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Symbol" pitchFamily="18" charset="2"/>
            </a:endParaRPr>
          </a:p>
          <a:p>
            <a:pPr eaLnBrk="1" hangingPunct="1"/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分析得质心应在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y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轴上。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5A7F0CA5-7968-4279-B631-BD99FD15A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914473"/>
              </p:ext>
            </p:extLst>
          </p:nvPr>
        </p:nvGraphicFramePr>
        <p:xfrm>
          <a:off x="789953" y="3187482"/>
          <a:ext cx="3438958" cy="10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3" imgW="1549080" imgH="469800" progId="Equation.DSMT4">
                  <p:embed/>
                </p:oleObj>
              </mc:Choice>
              <mc:Fallback>
                <p:oleObj name="Equation" r:id="rId3" imgW="1549080" imgH="469800" progId="Equation.DSMT4">
                  <p:embed/>
                  <p:pic>
                    <p:nvPicPr>
                      <p:cNvPr id="67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53" y="3187482"/>
                        <a:ext cx="3438958" cy="104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1DF5D55D-98E4-43EE-BB09-3A97A0FF3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339" y="5837239"/>
            <a:ext cx="396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注意：质心不在铁丝上。</a:t>
            </a: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3ED18BD3-DE38-4841-A4A5-867E84ACE1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62014"/>
              </p:ext>
            </p:extLst>
          </p:nvPr>
        </p:nvGraphicFramePr>
        <p:xfrm>
          <a:off x="789953" y="4139572"/>
          <a:ext cx="51577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5" imgW="2323800" imgH="393480" progId="Equation.DSMT4">
                  <p:embed/>
                </p:oleObj>
              </mc:Choice>
              <mc:Fallback>
                <p:oleObj name="Equation" r:id="rId5" imgW="2323800" imgH="393480" progId="Equation.DSMT4">
                  <p:embed/>
                  <p:pic>
                    <p:nvPicPr>
                      <p:cNvPr id="675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53" y="4139572"/>
                        <a:ext cx="51577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6D972F0C-02CA-473C-8EC6-F6D74D85E9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75432"/>
              </p:ext>
            </p:extLst>
          </p:nvPr>
        </p:nvGraphicFramePr>
        <p:xfrm>
          <a:off x="1043641" y="4923031"/>
          <a:ext cx="391847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7" imgW="1765080" imgH="393480" progId="Equation.DSMT4">
                  <p:embed/>
                </p:oleObj>
              </mc:Choice>
              <mc:Fallback>
                <p:oleObj name="Equation" r:id="rId7" imgW="1765080" imgH="393480" progId="Equation.DSMT4">
                  <p:embed/>
                  <p:pic>
                    <p:nvPicPr>
                      <p:cNvPr id="675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41" y="4923031"/>
                        <a:ext cx="391847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30">
            <a:extLst>
              <a:ext uri="{FF2B5EF4-FFF2-40B4-BE49-F238E27FC236}">
                <a16:creationId xmlns:a16="http://schemas.microsoft.com/office/drawing/2014/main" id="{C6EA3623-CC2D-4F19-8CDB-3A1047B049FB}"/>
              </a:ext>
            </a:extLst>
          </p:cNvPr>
          <p:cNvGrpSpPr>
            <a:grpSpLocks/>
          </p:cNvGrpSpPr>
          <p:nvPr/>
        </p:nvGrpSpPr>
        <p:grpSpPr bwMode="auto">
          <a:xfrm>
            <a:off x="7043738" y="1946276"/>
            <a:ext cx="950895" cy="658813"/>
            <a:chOff x="4404" y="1018"/>
            <a:chExt cx="576" cy="463"/>
          </a:xfrm>
        </p:grpSpPr>
        <p:sp>
          <p:nvSpPr>
            <p:cNvPr id="11" name="Line 17">
              <a:extLst>
                <a:ext uri="{FF2B5EF4-FFF2-40B4-BE49-F238E27FC236}">
                  <a16:creationId xmlns:a16="http://schemas.microsoft.com/office/drawing/2014/main" id="{914BC002-BBA1-418C-821E-3B0D1C1A21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18"/>
              <a:ext cx="576" cy="43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26">
              <a:extLst>
                <a:ext uri="{FF2B5EF4-FFF2-40B4-BE49-F238E27FC236}">
                  <a16:creationId xmlns:a16="http://schemas.microsoft.com/office/drawing/2014/main" id="{E0EAE717-E8B6-45E9-8B88-6E1756CEEE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9901902"/>
                </p:ext>
              </p:extLst>
            </p:nvPr>
          </p:nvGraphicFramePr>
          <p:xfrm>
            <a:off x="4650" y="1248"/>
            <a:ext cx="156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3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7181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0" y="1248"/>
                          <a:ext cx="156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2">
            <a:extLst>
              <a:ext uri="{FF2B5EF4-FFF2-40B4-BE49-F238E27FC236}">
                <a16:creationId xmlns:a16="http://schemas.microsoft.com/office/drawing/2014/main" id="{14A25C88-B229-49F4-B26C-639325EF23FD}"/>
              </a:ext>
            </a:extLst>
          </p:cNvPr>
          <p:cNvGrpSpPr>
            <a:grpSpLocks/>
          </p:cNvGrpSpPr>
          <p:nvPr/>
        </p:nvGrpSpPr>
        <p:grpSpPr bwMode="auto">
          <a:xfrm>
            <a:off x="5407025" y="801688"/>
            <a:ext cx="3584575" cy="2908300"/>
            <a:chOff x="3406" y="323"/>
            <a:chExt cx="2258" cy="1832"/>
          </a:xfrm>
        </p:grpSpPr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36FB2522-A3C6-44EC-B6F6-0B8E38AF1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7" y="728"/>
              <a:ext cx="1397" cy="1344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13">
              <a:extLst>
                <a:ext uri="{FF2B5EF4-FFF2-40B4-BE49-F238E27FC236}">
                  <a16:creationId xmlns:a16="http://schemas.microsoft.com/office/drawing/2014/main" id="{A09006F5-93FD-4785-AC36-772337C5A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6" y="323"/>
              <a:ext cx="2258" cy="1111"/>
              <a:chOff x="708" y="1960"/>
              <a:chExt cx="2258" cy="1111"/>
            </a:xfrm>
          </p:grpSpPr>
          <p:sp>
            <p:nvSpPr>
              <p:cNvPr id="22" name="Line 15">
                <a:extLst>
                  <a:ext uri="{FF2B5EF4-FFF2-40B4-BE49-F238E27FC236}">
                    <a16:creationId xmlns:a16="http://schemas.microsoft.com/office/drawing/2014/main" id="{270605D3-FBB7-44B7-B763-853A04C4B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36" y="1960"/>
                <a:ext cx="0" cy="110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79DE29C5-90DE-446D-9E77-6803A8D5FB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8" y="3071"/>
                <a:ext cx="225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 useBgFill="1">
          <p:nvSpPr>
            <p:cNvPr id="16" name="Rectangle 16">
              <a:extLst>
                <a:ext uri="{FF2B5EF4-FFF2-40B4-BE49-F238E27FC236}">
                  <a16:creationId xmlns:a16="http://schemas.microsoft.com/office/drawing/2014/main" id="{CDBBA71A-6F53-4CC3-8013-F56180C9F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1445"/>
              <a:ext cx="1584" cy="710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Object 21">
              <a:extLst>
                <a:ext uri="{FF2B5EF4-FFF2-40B4-BE49-F238E27FC236}">
                  <a16:creationId xmlns:a16="http://schemas.microsoft.com/office/drawing/2014/main" id="{683D29B5-80F0-449B-846C-2BD34DA613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1214480"/>
                </p:ext>
              </p:extLst>
            </p:nvPr>
          </p:nvGraphicFramePr>
          <p:xfrm>
            <a:off x="4135" y="1421"/>
            <a:ext cx="25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4" name="Equation" r:id="rId11" imgW="164880" imgH="177480" progId="Equation.DSMT4">
                    <p:embed/>
                  </p:oleObj>
                </mc:Choice>
                <mc:Fallback>
                  <p:oleObj name="Equation" r:id="rId11" imgW="164880" imgH="177480" progId="Equation.DSMT4">
                    <p:embed/>
                    <p:pic>
                      <p:nvPicPr>
                        <p:cNvPr id="7177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5" y="1421"/>
                          <a:ext cx="25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2">
              <a:extLst>
                <a:ext uri="{FF2B5EF4-FFF2-40B4-BE49-F238E27FC236}">
                  <a16:creationId xmlns:a16="http://schemas.microsoft.com/office/drawing/2014/main" id="{DCCDA5CE-CD57-44C1-99C1-F852CFCDC1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8077453"/>
                </p:ext>
              </p:extLst>
            </p:nvPr>
          </p:nvGraphicFramePr>
          <p:xfrm>
            <a:off x="5402" y="1258"/>
            <a:ext cx="215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5" name="Equation" r:id="rId13" imgW="139680" imgH="139680" progId="Equation.DSMT4">
                    <p:embed/>
                  </p:oleObj>
                </mc:Choice>
                <mc:Fallback>
                  <p:oleObj name="Equation" r:id="rId13" imgW="139680" imgH="139680" progId="Equation.DSMT4">
                    <p:embed/>
                    <p:pic>
                      <p:nvPicPr>
                        <p:cNvPr id="7178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" y="1258"/>
                          <a:ext cx="215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3">
              <a:extLst>
                <a:ext uri="{FF2B5EF4-FFF2-40B4-BE49-F238E27FC236}">
                  <a16:creationId xmlns:a16="http://schemas.microsoft.com/office/drawing/2014/main" id="{B79F020C-7520-4989-B308-9A14A1F1DE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076009"/>
                </p:ext>
              </p:extLst>
            </p:nvPr>
          </p:nvGraphicFramePr>
          <p:xfrm>
            <a:off x="4475" y="383"/>
            <a:ext cx="217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6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717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" y="383"/>
                          <a:ext cx="217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7">
              <a:extLst>
                <a:ext uri="{FF2B5EF4-FFF2-40B4-BE49-F238E27FC236}">
                  <a16:creationId xmlns:a16="http://schemas.microsoft.com/office/drawing/2014/main" id="{FACCE898-329F-4D22-9606-F4F771F86D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84" y="1200"/>
            <a:ext cx="171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7" name="公式" r:id="rId17" imgW="152280" imgH="164880" progId="Equation.3">
                    <p:embed/>
                  </p:oleObj>
                </mc:Choice>
                <mc:Fallback>
                  <p:oleObj name="公式" r:id="rId17" imgW="152280" imgH="164880" progId="Equation.3">
                    <p:embed/>
                    <p:pic>
                      <p:nvPicPr>
                        <p:cNvPr id="718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1200"/>
                          <a:ext cx="171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34">
            <a:extLst>
              <a:ext uri="{FF2B5EF4-FFF2-40B4-BE49-F238E27FC236}">
                <a16:creationId xmlns:a16="http://schemas.microsoft.com/office/drawing/2014/main" id="{A359F6EC-25E8-4D47-9420-536FB508FE00}"/>
              </a:ext>
            </a:extLst>
          </p:cNvPr>
          <p:cNvGrpSpPr>
            <a:grpSpLocks/>
          </p:cNvGrpSpPr>
          <p:nvPr/>
        </p:nvGrpSpPr>
        <p:grpSpPr bwMode="auto">
          <a:xfrm>
            <a:off x="6600839" y="1803401"/>
            <a:ext cx="479426" cy="431800"/>
            <a:chOff x="4150" y="925"/>
            <a:chExt cx="302" cy="272"/>
          </a:xfrm>
        </p:grpSpPr>
        <p:graphicFrame>
          <p:nvGraphicFramePr>
            <p:cNvPr id="24" name="Object 35">
              <a:extLst>
                <a:ext uri="{FF2B5EF4-FFF2-40B4-BE49-F238E27FC236}">
                  <a16:creationId xmlns:a16="http://schemas.microsoft.com/office/drawing/2014/main" id="{FBCF42D1-BD4E-4C31-885F-871E05F657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6429436"/>
                </p:ext>
              </p:extLst>
            </p:nvPr>
          </p:nvGraphicFramePr>
          <p:xfrm>
            <a:off x="4150" y="925"/>
            <a:ext cx="25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8" name="Equation" r:id="rId19" imgW="164880" imgH="177480" progId="Equation.DSMT4">
                    <p:embed/>
                  </p:oleObj>
                </mc:Choice>
                <mc:Fallback>
                  <p:oleObj name="Equation" r:id="rId19" imgW="164880" imgH="177480" progId="Equation.DSMT4">
                    <p:embed/>
                    <p:pic>
                      <p:nvPicPr>
                        <p:cNvPr id="7176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925"/>
                          <a:ext cx="25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36">
              <a:extLst>
                <a:ext uri="{FF2B5EF4-FFF2-40B4-BE49-F238E27FC236}">
                  <a16:creationId xmlns:a16="http://schemas.microsoft.com/office/drawing/2014/main" id="{48060EA0-BAD2-4BFA-BDD5-B480D898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948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6" name="Object 37">
            <a:extLst>
              <a:ext uri="{FF2B5EF4-FFF2-40B4-BE49-F238E27FC236}">
                <a16:creationId xmlns:a16="http://schemas.microsoft.com/office/drawing/2014/main" id="{EA13AF81-92F2-41FE-804E-6B3488675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56662"/>
              </p:ext>
            </p:extLst>
          </p:nvPr>
        </p:nvGraphicFramePr>
        <p:xfrm>
          <a:off x="4791049" y="3603107"/>
          <a:ext cx="3495701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Equation" r:id="rId21" imgW="1574640" imgH="203040" progId="Equation.DSMT4">
                  <p:embed/>
                </p:oleObj>
              </mc:Choice>
              <mc:Fallback>
                <p:oleObj name="Equation" r:id="rId21" imgW="1574640" imgH="203040" progId="Equation.DSMT4">
                  <p:embed/>
                  <p:pic>
                    <p:nvPicPr>
                      <p:cNvPr id="6762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49" y="3603107"/>
                        <a:ext cx="3495701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40">
            <a:extLst>
              <a:ext uri="{FF2B5EF4-FFF2-40B4-BE49-F238E27FC236}">
                <a16:creationId xmlns:a16="http://schemas.microsoft.com/office/drawing/2014/main" id="{9951E040-6069-424D-AFC1-B9F41EDB4A27}"/>
              </a:ext>
            </a:extLst>
          </p:cNvPr>
          <p:cNvGrpSpPr>
            <a:grpSpLocks/>
          </p:cNvGrpSpPr>
          <p:nvPr/>
        </p:nvGrpSpPr>
        <p:grpSpPr bwMode="auto">
          <a:xfrm>
            <a:off x="7043741" y="1385888"/>
            <a:ext cx="1284288" cy="1173163"/>
            <a:chOff x="4690" y="117"/>
            <a:chExt cx="809" cy="739"/>
          </a:xfrm>
        </p:grpSpPr>
        <p:grpSp>
          <p:nvGrpSpPr>
            <p:cNvPr id="28" name="Group 33">
              <a:extLst>
                <a:ext uri="{FF2B5EF4-FFF2-40B4-BE49-F238E27FC236}">
                  <a16:creationId xmlns:a16="http://schemas.microsoft.com/office/drawing/2014/main" id="{EBF7327D-ACB4-4289-AB99-4F80BD24AD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0" y="117"/>
              <a:ext cx="809" cy="739"/>
              <a:chOff x="4581" y="2399"/>
              <a:chExt cx="809" cy="739"/>
            </a:xfrm>
          </p:grpSpPr>
          <p:sp>
            <p:nvSpPr>
              <p:cNvPr id="30" name="Line 18">
                <a:extLst>
                  <a:ext uri="{FF2B5EF4-FFF2-40B4-BE49-F238E27FC236}">
                    <a16:creationId xmlns:a16="http://schemas.microsoft.com/office/drawing/2014/main" id="{3ACEFF54-3844-4767-8523-539BB14908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81" y="2581"/>
                <a:ext cx="470" cy="557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1" name="Object 19">
                <a:extLst>
                  <a:ext uri="{FF2B5EF4-FFF2-40B4-BE49-F238E27FC236}">
                    <a16:creationId xmlns:a16="http://schemas.microsoft.com/office/drawing/2014/main" id="{25A1AD1A-4059-40F2-A3D1-BC8BC4D3036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603261"/>
                  </p:ext>
                </p:extLst>
              </p:nvPr>
            </p:nvGraphicFramePr>
            <p:xfrm>
              <a:off x="4800" y="2720"/>
              <a:ext cx="288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0" name="Equation" r:id="rId23" imgW="228600" imgH="177480" progId="Equation.DSMT4">
                      <p:embed/>
                    </p:oleObj>
                  </mc:Choice>
                  <mc:Fallback>
                    <p:oleObj name="Equation" r:id="rId23" imgW="228600" imgH="177480" progId="Equation.DSMT4">
                      <p:embed/>
                      <p:pic>
                        <p:nvPicPr>
                          <p:cNvPr id="7174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0" y="2720"/>
                            <a:ext cx="288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20">
                <a:extLst>
                  <a:ext uri="{FF2B5EF4-FFF2-40B4-BE49-F238E27FC236}">
                    <a16:creationId xmlns:a16="http://schemas.microsoft.com/office/drawing/2014/main" id="{B82A1E63-9CCE-4ABF-8F45-59020D43B9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1427781"/>
                  </p:ext>
                </p:extLst>
              </p:nvPr>
            </p:nvGraphicFramePr>
            <p:xfrm>
              <a:off x="5116" y="2399"/>
              <a:ext cx="274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1" name="Equation" r:id="rId25" imgW="177480" imgH="177480" progId="Equation.DSMT4">
                      <p:embed/>
                    </p:oleObj>
                  </mc:Choice>
                  <mc:Fallback>
                    <p:oleObj name="Equation" r:id="rId25" imgW="177480" imgH="177480" progId="Equation.DSMT4">
                      <p:embed/>
                      <p:pic>
                        <p:nvPicPr>
                          <p:cNvPr id="7175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16" y="2399"/>
                            <a:ext cx="274" cy="2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18F140BF-FA58-4CA7-8C8E-54509F86A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10"/>
              <a:ext cx="131" cy="157"/>
            </a:xfrm>
            <a:custGeom>
              <a:avLst/>
              <a:gdLst>
                <a:gd name="T0" fmla="*/ 104 w 104"/>
                <a:gd name="T1" fmla="*/ 128 h 128"/>
                <a:gd name="T2" fmla="*/ 0 w 104"/>
                <a:gd name="T3" fmla="*/ 0 h 128"/>
                <a:gd name="T4" fmla="*/ 0 60000 65536"/>
                <a:gd name="T5" fmla="*/ 0 60000 65536"/>
                <a:gd name="T6" fmla="*/ 0 w 104"/>
                <a:gd name="T7" fmla="*/ 0 h 128"/>
                <a:gd name="T8" fmla="*/ 104 w 104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" h="128">
                  <a:moveTo>
                    <a:pt x="104" y="128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 Box 47">
            <a:extLst>
              <a:ext uri="{FF2B5EF4-FFF2-40B4-BE49-F238E27FC236}">
                <a16:creationId xmlns:a16="http://schemas.microsoft.com/office/drawing/2014/main" id="{A48A5136-DEAC-4359-89FA-8A38C0E43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4414838"/>
            <a:ext cx="247491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因为在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质量对称分布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所以 </a:t>
            </a:r>
            <a:r>
              <a:rPr kumimoji="1"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228929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utoUpdateAnimBg="0"/>
      <p:bldP spid="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930FBD1-F5AC-4185-BA2C-1308404E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4E1296-8221-4C33-91DB-9061DFE9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C0E1EF0-9E2F-45E1-8B0F-97FA54B66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79" y="228600"/>
            <a:ext cx="86336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：设有一弹丸，从地面斜抛上去，在飞行到最高点处爆炸成质量相等的两个碎片，其中一个碎片竖直自由下落，另一个碎片水平抛出，它们同时落地。试讨论第二个碎片的落地点？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6390D6A4-1338-425D-88B3-CA3E48BE95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520075"/>
              </p:ext>
            </p:extLst>
          </p:nvPr>
        </p:nvGraphicFramePr>
        <p:xfrm>
          <a:off x="1600994" y="4956467"/>
          <a:ext cx="371951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35" name="Equation" r:id="rId3" imgW="1676160" imgH="444240" progId="Equation.DSMT4">
                  <p:embed/>
                </p:oleObj>
              </mc:Choice>
              <mc:Fallback>
                <p:oleObj name="Equation" r:id="rId3" imgW="1676160" imgH="444240" progId="Equation.DSMT4">
                  <p:embed/>
                  <p:pic>
                    <p:nvPicPr>
                      <p:cNvPr id="1116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994" y="4956467"/>
                        <a:ext cx="371951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6E54F9F5-8DAA-411F-A1B2-0CFAE1CBF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64052"/>
              </p:ext>
            </p:extLst>
          </p:nvPr>
        </p:nvGraphicFramePr>
        <p:xfrm>
          <a:off x="2029720" y="4437069"/>
          <a:ext cx="90149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36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1116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720" y="4437069"/>
                        <a:ext cx="90149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>
            <a:extLst>
              <a:ext uri="{FF2B5EF4-FFF2-40B4-BE49-F238E27FC236}">
                <a16:creationId xmlns:a16="http://schemas.microsoft.com/office/drawing/2014/main" id="{8E2AAF2C-7B6F-4A20-972B-245B316F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80419"/>
            <a:ext cx="43513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考虑弹丸系统，仅受重力，在水平方向不受力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所以质心轨迹是抛物线。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6D67D314-A500-4A1B-8976-5923C904F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505200"/>
            <a:ext cx="419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选第一个碎片落地点为原点（方便），如图坐标</a:t>
            </a:r>
          </a:p>
        </p:txBody>
      </p:sp>
      <p:graphicFrame>
        <p:nvGraphicFramePr>
          <p:cNvPr id="21" name="Object 21">
            <a:extLst>
              <a:ext uri="{FF2B5EF4-FFF2-40B4-BE49-F238E27FC236}">
                <a16:creationId xmlns:a16="http://schemas.microsoft.com/office/drawing/2014/main" id="{3EDA410D-1150-4D80-898A-E3BCCBF29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791105"/>
              </p:ext>
            </p:extLst>
          </p:nvPr>
        </p:nvGraphicFramePr>
        <p:xfrm>
          <a:off x="3450299" y="4444210"/>
          <a:ext cx="1183615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37" name="Equation" r:id="rId7" imgW="533160" imgH="228600" progId="Equation.DSMT4">
                  <p:embed/>
                </p:oleObj>
              </mc:Choice>
              <mc:Fallback>
                <p:oleObj name="Equation" r:id="rId7" imgW="533160" imgH="228600" progId="Equation.DSMT4">
                  <p:embed/>
                  <p:pic>
                    <p:nvPicPr>
                      <p:cNvPr id="1116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0299" y="4444210"/>
                        <a:ext cx="1183615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id="{6B66177A-CC93-408C-9471-A3FB1B717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33171"/>
              </p:ext>
            </p:extLst>
          </p:nvPr>
        </p:nvGraphicFramePr>
        <p:xfrm>
          <a:off x="1738065" y="5967053"/>
          <a:ext cx="1353046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38" name="Equation" r:id="rId9" imgW="609480" imgH="228600" progId="Equation.DSMT4">
                  <p:embed/>
                </p:oleObj>
              </mc:Choice>
              <mc:Fallback>
                <p:oleObj name="Equation" r:id="rId9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38065" y="5967053"/>
                        <a:ext cx="1353046" cy="507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>
            <a:extLst>
              <a:ext uri="{FF2B5EF4-FFF2-40B4-BE49-F238E27FC236}">
                <a16:creationId xmlns:a16="http://schemas.microsoft.com/office/drawing/2014/main" id="{C405D433-014D-4CCA-8C26-EF0B8DBE7954}"/>
              </a:ext>
            </a:extLst>
          </p:cNvPr>
          <p:cNvGrpSpPr/>
          <p:nvPr/>
        </p:nvGrpSpPr>
        <p:grpSpPr>
          <a:xfrm>
            <a:off x="4718051" y="1901533"/>
            <a:ext cx="4121149" cy="1949450"/>
            <a:chOff x="4718051" y="1901533"/>
            <a:chExt cx="4121149" cy="1949450"/>
          </a:xfrm>
        </p:grpSpPr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544CDB72-EBA2-4ECB-B4DC-21513616CC97}"/>
                </a:ext>
              </a:extLst>
            </p:cNvPr>
            <p:cNvSpPr/>
            <p:nvPr/>
          </p:nvSpPr>
          <p:spPr>
            <a:xfrm>
              <a:off x="4899026" y="2071007"/>
              <a:ext cx="2884836" cy="1204915"/>
            </a:xfrm>
            <a:custGeom>
              <a:avLst/>
              <a:gdLst>
                <a:gd name="connsiteX0" fmla="*/ 0 w 6654019"/>
                <a:gd name="connsiteY0" fmla="*/ 2869811 h 2869811"/>
                <a:gd name="connsiteX1" fmla="*/ 2546253 w 6654019"/>
                <a:gd name="connsiteY1" fmla="*/ 2 h 2869811"/>
                <a:gd name="connsiteX2" fmla="*/ 6654019 w 6654019"/>
                <a:gd name="connsiteY2" fmla="*/ 2855744 h 286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4019" h="2869811">
                  <a:moveTo>
                    <a:pt x="0" y="2869811"/>
                  </a:moveTo>
                  <a:cubicBezTo>
                    <a:pt x="718625" y="1436078"/>
                    <a:pt x="1437250" y="2346"/>
                    <a:pt x="2546253" y="2"/>
                  </a:cubicBezTo>
                  <a:cubicBezTo>
                    <a:pt x="3655256" y="-2343"/>
                    <a:pt x="5154637" y="1426700"/>
                    <a:pt x="6654019" y="285574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55C26795-3276-4E3D-B619-BF33F600CBE6}"/>
                </a:ext>
              </a:extLst>
            </p:cNvPr>
            <p:cNvGrpSpPr/>
            <p:nvPr/>
          </p:nvGrpSpPr>
          <p:grpSpPr>
            <a:xfrm>
              <a:off x="5932489" y="2097083"/>
              <a:ext cx="1257301" cy="1753900"/>
              <a:chOff x="5943600" y="1871950"/>
              <a:chExt cx="1257301" cy="1753900"/>
            </a:xfrm>
          </p:grpSpPr>
          <p:graphicFrame>
            <p:nvGraphicFramePr>
              <p:cNvPr id="12" name="Object 10">
                <a:extLst>
                  <a:ext uri="{FF2B5EF4-FFF2-40B4-BE49-F238E27FC236}">
                    <a16:creationId xmlns:a16="http://schemas.microsoft.com/office/drawing/2014/main" id="{A765BE34-7072-4DDA-BD98-4BD25E3C633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7745914"/>
                  </p:ext>
                </p:extLst>
              </p:nvPr>
            </p:nvGraphicFramePr>
            <p:xfrm>
              <a:off x="6713538" y="3076575"/>
              <a:ext cx="487363" cy="549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39" name="Equation" r:id="rId11" imgW="203040" imgH="228600" progId="Equation.DSMT4">
                      <p:embed/>
                    </p:oleObj>
                  </mc:Choice>
                  <mc:Fallback>
                    <p:oleObj name="Equation" r:id="rId11" imgW="203040" imgH="228600" progId="Equation.DSMT4">
                      <p:embed/>
                      <p:pic>
                        <p:nvPicPr>
                          <p:cNvPr id="9228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13538" y="3076575"/>
                            <a:ext cx="487363" cy="549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686958F2-C00E-4D37-B597-23158BB9EF2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5943600" y="3163888"/>
                <a:ext cx="981075" cy="46038"/>
              </a:xfrm>
              <a:custGeom>
                <a:avLst/>
                <a:gdLst>
                  <a:gd name="T0" fmla="*/ 0 w 528"/>
                  <a:gd name="T1" fmla="*/ 0 h 1"/>
                  <a:gd name="T2" fmla="*/ 528 w 528"/>
                  <a:gd name="T3" fmla="*/ 0 h 1"/>
                  <a:gd name="T4" fmla="*/ 0 60000 65536"/>
                  <a:gd name="T5" fmla="*/ 0 60000 65536"/>
                  <a:gd name="T6" fmla="*/ 0 w 528"/>
                  <a:gd name="T7" fmla="*/ 0 h 1"/>
                  <a:gd name="T8" fmla="*/ 528 w 5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8" h="1">
                    <a:moveTo>
                      <a:pt x="0" y="0"/>
                    </a:moveTo>
                    <a:lnTo>
                      <a:pt x="528" y="0"/>
                    </a:lnTo>
                  </a:path>
                </a:pathLst>
              </a:custGeom>
              <a:noFill/>
              <a:ln w="22225">
                <a:solidFill>
                  <a:srgbClr val="9900CC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048D5BA3-4E66-4C9E-8544-A401A3AC060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962649" y="1871950"/>
                <a:ext cx="962025" cy="1176050"/>
              </a:xfrm>
              <a:custGeom>
                <a:avLst/>
                <a:gdLst>
                  <a:gd name="T0" fmla="*/ 0 w 606"/>
                  <a:gd name="T1" fmla="*/ 768 h 768"/>
                  <a:gd name="T2" fmla="*/ 186 w 606"/>
                  <a:gd name="T3" fmla="*/ 390 h 768"/>
                  <a:gd name="T4" fmla="*/ 348 w 606"/>
                  <a:gd name="T5" fmla="*/ 162 h 768"/>
                  <a:gd name="T6" fmla="*/ 486 w 606"/>
                  <a:gd name="T7" fmla="*/ 48 h 768"/>
                  <a:gd name="T8" fmla="*/ 606 w 606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6"/>
                  <a:gd name="T16" fmla="*/ 0 h 768"/>
                  <a:gd name="T17" fmla="*/ 606 w 606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6" h="768">
                    <a:moveTo>
                      <a:pt x="0" y="768"/>
                    </a:moveTo>
                    <a:cubicBezTo>
                      <a:pt x="31" y="705"/>
                      <a:pt x="128" y="491"/>
                      <a:pt x="186" y="390"/>
                    </a:cubicBezTo>
                    <a:cubicBezTo>
                      <a:pt x="253" y="301"/>
                      <a:pt x="279" y="226"/>
                      <a:pt x="348" y="162"/>
                    </a:cubicBezTo>
                    <a:cubicBezTo>
                      <a:pt x="396" y="106"/>
                      <a:pt x="443" y="75"/>
                      <a:pt x="486" y="48"/>
                    </a:cubicBezTo>
                    <a:cubicBezTo>
                      <a:pt x="529" y="21"/>
                      <a:pt x="581" y="10"/>
                      <a:pt x="606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dash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19" name="Object 17">
              <a:extLst>
                <a:ext uri="{FF2B5EF4-FFF2-40B4-BE49-F238E27FC236}">
                  <a16:creationId xmlns:a16="http://schemas.microsoft.com/office/drawing/2014/main" id="{F74EFF69-103A-43C5-9AFA-1B4702E25D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7059134"/>
                </p:ext>
              </p:extLst>
            </p:nvPr>
          </p:nvGraphicFramePr>
          <p:xfrm>
            <a:off x="4718051" y="3289007"/>
            <a:ext cx="4572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4" name="Equation" r:id="rId13" imgW="190440" imgH="177480" progId="Equation.DSMT4">
                    <p:embed/>
                  </p:oleObj>
                </mc:Choice>
                <mc:Fallback>
                  <p:oleObj name="Equation" r:id="rId13" imgW="190440" imgH="177480" progId="Equation.DSMT4">
                    <p:embed/>
                    <p:pic>
                      <p:nvPicPr>
                        <p:cNvPr id="92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051" y="3289007"/>
                          <a:ext cx="457200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A2D6D06E-2B53-4DF6-A4F6-A1FC2FB79E45}"/>
                </a:ext>
              </a:extLst>
            </p:cNvPr>
            <p:cNvGrpSpPr/>
            <p:nvPr/>
          </p:nvGrpSpPr>
          <p:grpSpPr>
            <a:xfrm>
              <a:off x="4784726" y="1901533"/>
              <a:ext cx="4054474" cy="1801813"/>
              <a:chOff x="4795837" y="1676400"/>
              <a:chExt cx="4054474" cy="1801813"/>
            </a:xfrm>
          </p:grpSpPr>
          <p:grpSp>
            <p:nvGrpSpPr>
              <p:cNvPr id="6" name="Group 4">
                <a:extLst>
                  <a:ext uri="{FF2B5EF4-FFF2-40B4-BE49-F238E27FC236}">
                    <a16:creationId xmlns:a16="http://schemas.microsoft.com/office/drawing/2014/main" id="{01EBECA1-1EDD-4997-B1EE-ED6CEBFCE7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95837" y="3049592"/>
                <a:ext cx="4054474" cy="409575"/>
                <a:chOff x="3021" y="1921"/>
                <a:chExt cx="2554" cy="258"/>
              </a:xfrm>
            </p:grpSpPr>
            <p:sp>
              <p:nvSpPr>
                <p:cNvPr id="7" name="Freeform 5">
                  <a:extLst>
                    <a:ext uri="{FF2B5EF4-FFF2-40B4-BE49-F238E27FC236}">
                      <a16:creationId xmlns:a16="http://schemas.microsoft.com/office/drawing/2014/main" id="{549A6A23-FF7C-432D-B8CF-F12471AD3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3021" y="1921"/>
                  <a:ext cx="2547" cy="29"/>
                </a:xfrm>
                <a:custGeom>
                  <a:avLst/>
                  <a:gdLst>
                    <a:gd name="T0" fmla="*/ 0 w 2475"/>
                    <a:gd name="T1" fmla="*/ 1 h 18"/>
                    <a:gd name="T2" fmla="*/ 2475 w 2475"/>
                    <a:gd name="T3" fmla="*/ 0 h 18"/>
                    <a:gd name="T4" fmla="*/ 0 60000 65536"/>
                    <a:gd name="T5" fmla="*/ 0 60000 65536"/>
                    <a:gd name="T6" fmla="*/ 0 w 2475"/>
                    <a:gd name="T7" fmla="*/ 0 h 18"/>
                    <a:gd name="T8" fmla="*/ 2475 w 2475"/>
                    <a:gd name="T9" fmla="*/ 18 h 1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475" h="18">
                      <a:moveTo>
                        <a:pt x="0" y="18"/>
                      </a:moveTo>
                      <a:lnTo>
                        <a:pt x="2475" y="0"/>
                      </a:lnTo>
                    </a:path>
                  </a:pathLst>
                </a:custGeom>
                <a:noFill/>
                <a:ln w="412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8" name="Object 6">
                  <a:extLst>
                    <a:ext uri="{FF2B5EF4-FFF2-40B4-BE49-F238E27FC236}">
                      <a16:creationId xmlns:a16="http://schemas.microsoft.com/office/drawing/2014/main" id="{5A47CD57-4F00-43EB-8289-33A0D3397C4E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80162317"/>
                    </p:ext>
                  </p:extLst>
                </p:nvPr>
              </p:nvGraphicFramePr>
              <p:xfrm>
                <a:off x="5317" y="1964"/>
                <a:ext cx="258" cy="2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85" name="Equation" r:id="rId15" imgW="139680" imgH="139680" progId="Equation.DSMT4">
                        <p:embed/>
                      </p:oleObj>
                    </mc:Choice>
                    <mc:Fallback>
                      <p:oleObj name="Equation" r:id="rId15" imgW="139680" imgH="139680" progId="Equation.DSMT4">
                        <p:embed/>
                        <p:pic>
                          <p:nvPicPr>
                            <p:cNvPr id="9229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17" y="1964"/>
                              <a:ext cx="258" cy="2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22" name="Group 22">
                <a:extLst>
                  <a:ext uri="{FF2B5EF4-FFF2-40B4-BE49-F238E27FC236}">
                    <a16:creationId xmlns:a16="http://schemas.microsoft.com/office/drawing/2014/main" id="{65437083-1E5B-4439-A0C6-BD7C67E3B6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88006" y="1676400"/>
                <a:ext cx="889001" cy="1801813"/>
                <a:chOff x="3520" y="1056"/>
                <a:chExt cx="560" cy="1135"/>
              </a:xfrm>
            </p:grpSpPr>
            <p:graphicFrame>
              <p:nvGraphicFramePr>
                <p:cNvPr id="23" name="Object 23">
                  <a:extLst>
                    <a:ext uri="{FF2B5EF4-FFF2-40B4-BE49-F238E27FC236}">
                      <a16:creationId xmlns:a16="http://schemas.microsoft.com/office/drawing/2014/main" id="{630DC46A-D426-461B-9EF6-26E1E8330EE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16786431"/>
                    </p:ext>
                  </p:extLst>
                </p:nvPr>
              </p:nvGraphicFramePr>
              <p:xfrm>
                <a:off x="3520" y="1923"/>
                <a:ext cx="249" cy="2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86" name="Equation" r:id="rId17" imgW="164880" imgH="177480" progId="Equation.DSMT4">
                        <p:embed/>
                      </p:oleObj>
                    </mc:Choice>
                    <mc:Fallback>
                      <p:oleObj name="Equation" r:id="rId17" imgW="164880" imgH="177480" progId="Equation.DSMT4">
                        <p:embed/>
                        <p:pic>
                          <p:nvPicPr>
                            <p:cNvPr id="9225" name="Object 2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20" y="1923"/>
                              <a:ext cx="249" cy="2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4" name="Freeform 24">
                  <a:extLst>
                    <a:ext uri="{FF2B5EF4-FFF2-40B4-BE49-F238E27FC236}">
                      <a16:creationId xmlns:a16="http://schemas.microsoft.com/office/drawing/2014/main" id="{0C9A1B04-B921-4E52-B910-E9B12EA84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9" y="1056"/>
                  <a:ext cx="1" cy="875"/>
                </a:xfrm>
                <a:custGeom>
                  <a:avLst/>
                  <a:gdLst>
                    <a:gd name="T0" fmla="*/ 0 w 27"/>
                    <a:gd name="T1" fmla="*/ 875 h 875"/>
                    <a:gd name="T2" fmla="*/ 1 w 27"/>
                    <a:gd name="T3" fmla="*/ 0 h 875"/>
                    <a:gd name="T4" fmla="*/ 0 60000 65536"/>
                    <a:gd name="T5" fmla="*/ 0 60000 65536"/>
                    <a:gd name="T6" fmla="*/ 0 w 27"/>
                    <a:gd name="T7" fmla="*/ 0 h 875"/>
                    <a:gd name="T8" fmla="*/ 27 w 27"/>
                    <a:gd name="T9" fmla="*/ 875 h 87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" h="875">
                      <a:moveTo>
                        <a:pt x="0" y="875"/>
                      </a:moveTo>
                      <a:lnTo>
                        <a:pt x="27" y="0"/>
                      </a:lnTo>
                    </a:path>
                  </a:pathLst>
                </a:custGeom>
                <a:noFill/>
                <a:ln w="412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Oval 25">
                  <a:extLst>
                    <a:ext uri="{FF2B5EF4-FFF2-40B4-BE49-F238E27FC236}">
                      <a16:creationId xmlns:a16="http://schemas.microsoft.com/office/drawing/2014/main" id="{591998D1-93BA-44D2-821A-5021B81B0C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08" y="1868"/>
                  <a:ext cx="91" cy="91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412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26" name="Object 26">
                  <a:extLst>
                    <a:ext uri="{FF2B5EF4-FFF2-40B4-BE49-F238E27FC236}">
                      <a16:creationId xmlns:a16="http://schemas.microsoft.com/office/drawing/2014/main" id="{4FEA10B3-C6C8-44DB-9E90-A8AD38C4824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01580026"/>
                    </p:ext>
                  </p:extLst>
                </p:nvPr>
              </p:nvGraphicFramePr>
              <p:xfrm>
                <a:off x="3773" y="1579"/>
                <a:ext cx="307" cy="34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87" name="Equation" r:id="rId19" imgW="203040" imgH="228600" progId="Equation.DSMT4">
                        <p:embed/>
                      </p:oleObj>
                    </mc:Choice>
                    <mc:Fallback>
                      <p:oleObj name="Equation" r:id="rId19" imgW="203040" imgH="228600" progId="Equation.DSMT4">
                        <p:embed/>
                        <p:pic>
                          <p:nvPicPr>
                            <p:cNvPr id="9226" name="Object 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73" y="1579"/>
                              <a:ext cx="307" cy="34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87B04272-5EF8-425D-93BB-230A84AAB7D1}"/>
                </a:ext>
              </a:extLst>
            </p:cNvPr>
            <p:cNvGrpSpPr/>
            <p:nvPr/>
          </p:nvGrpSpPr>
          <p:grpSpPr>
            <a:xfrm>
              <a:off x="5940433" y="2725447"/>
              <a:ext cx="2262188" cy="1078264"/>
              <a:chOff x="5951544" y="2500314"/>
              <a:chExt cx="2262188" cy="1078264"/>
            </a:xfrm>
          </p:grpSpPr>
          <p:grpSp>
            <p:nvGrpSpPr>
              <p:cNvPr id="27" name="Group 27">
                <a:extLst>
                  <a:ext uri="{FF2B5EF4-FFF2-40B4-BE49-F238E27FC236}">
                    <a16:creationId xmlns:a16="http://schemas.microsoft.com/office/drawing/2014/main" id="{B60BC473-8A68-4B95-ADBD-DED5DE76D0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93019" y="2500314"/>
                <a:ext cx="620713" cy="1077913"/>
                <a:chOff x="4783" y="1575"/>
                <a:chExt cx="391" cy="679"/>
              </a:xfrm>
            </p:grpSpPr>
            <p:graphicFrame>
              <p:nvGraphicFramePr>
                <p:cNvPr id="28" name="Object 28">
                  <a:extLst>
                    <a:ext uri="{FF2B5EF4-FFF2-40B4-BE49-F238E27FC236}">
                      <a16:creationId xmlns:a16="http://schemas.microsoft.com/office/drawing/2014/main" id="{449D624E-97A6-4B9E-BEC2-C66157A83D8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54190438"/>
                    </p:ext>
                  </p:extLst>
                </p:nvPr>
              </p:nvGraphicFramePr>
              <p:xfrm>
                <a:off x="4783" y="1908"/>
                <a:ext cx="288" cy="34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88" name="Equation" r:id="rId21" imgW="190440" imgH="228600" progId="Equation.DSMT4">
                        <p:embed/>
                      </p:oleObj>
                    </mc:Choice>
                    <mc:Fallback>
                      <p:oleObj name="Equation" r:id="rId21" imgW="190440" imgH="228600" progId="Equation.DSMT4">
                        <p:embed/>
                        <p:pic>
                          <p:nvPicPr>
                            <p:cNvPr id="9223" name="Object 2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83" y="1908"/>
                              <a:ext cx="288" cy="34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" name="Object 30">
                  <a:extLst>
                    <a:ext uri="{FF2B5EF4-FFF2-40B4-BE49-F238E27FC236}">
                      <a16:creationId xmlns:a16="http://schemas.microsoft.com/office/drawing/2014/main" id="{C8277218-9792-4B4A-89F0-9E4F6280D84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20021552"/>
                    </p:ext>
                  </p:extLst>
                </p:nvPr>
              </p:nvGraphicFramePr>
              <p:xfrm>
                <a:off x="4848" y="1575"/>
                <a:ext cx="326" cy="34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989" name="Equation" r:id="rId23" imgW="215640" imgH="228600" progId="Equation.DSMT4">
                        <p:embed/>
                      </p:oleObj>
                    </mc:Choice>
                    <mc:Fallback>
                      <p:oleObj name="Equation" r:id="rId23" imgW="215640" imgH="228600" progId="Equation.DSMT4">
                        <p:embed/>
                        <p:pic>
                          <p:nvPicPr>
                            <p:cNvPr id="9224" name="Object 3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48" y="1575"/>
                              <a:ext cx="326" cy="34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9" name="Oval 29">
                  <a:extLst>
                    <a:ext uri="{FF2B5EF4-FFF2-40B4-BE49-F238E27FC236}">
                      <a16:creationId xmlns:a16="http://schemas.microsoft.com/office/drawing/2014/main" id="{0056C2AB-3B58-4B04-AAE4-5DC2876DC4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5" y="1885"/>
                  <a:ext cx="91" cy="91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412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40" name="直接箭头连接符 39">
                <a:extLst>
                  <a:ext uri="{FF2B5EF4-FFF2-40B4-BE49-F238E27FC236}">
                    <a16:creationId xmlns:a16="http://schemas.microsoft.com/office/drawing/2014/main" id="{B7DD97FA-8A8A-4391-B4DA-5BE0A102FD1B}"/>
                  </a:ext>
                </a:extLst>
              </p:cNvPr>
              <p:cNvCxnSpPr/>
              <p:nvPr/>
            </p:nvCxnSpPr>
            <p:spPr>
              <a:xfrm>
                <a:off x="5951544" y="3578578"/>
                <a:ext cx="1894234" cy="0"/>
              </a:xfrm>
              <a:prstGeom prst="straightConnector1">
                <a:avLst/>
              </a:prstGeom>
              <a:ln w="22225">
                <a:solidFill>
                  <a:srgbClr val="00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43" name="对象 42">
            <a:extLst>
              <a:ext uri="{FF2B5EF4-FFF2-40B4-BE49-F238E27FC236}">
                <a16:creationId xmlns:a16="http://schemas.microsoft.com/office/drawing/2014/main" id="{39A9F6EF-F3AD-4C00-BFCC-3CFE12DFB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83951"/>
              </p:ext>
            </p:extLst>
          </p:nvPr>
        </p:nvGraphicFramePr>
        <p:xfrm>
          <a:off x="3460750" y="5968133"/>
          <a:ext cx="21415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25" imgW="965160" imgH="228600" progId="Equation.DSMT4">
                  <p:embed/>
                </p:oleObj>
              </mc:Choice>
              <mc:Fallback>
                <p:oleObj name="Equation" r:id="rId25" imgW="965160" imgH="228600" progId="Equation.DSMT4">
                  <p:embed/>
                  <p:pic>
                    <p:nvPicPr>
                      <p:cNvPr id="33" name="对象 32">
                        <a:extLst>
                          <a:ext uri="{FF2B5EF4-FFF2-40B4-BE49-F238E27FC236}">
                            <a16:creationId xmlns:a16="http://schemas.microsoft.com/office/drawing/2014/main" id="{6B66177A-CC93-408C-9471-A3FB1B717A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460750" y="5968133"/>
                        <a:ext cx="2141538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20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0" grpId="0" autoUpdateAnimBg="0"/>
      <p:bldP spid="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B9BE2E-60B8-433E-AB88-0E9995F4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9E5C9EA-9E5C-47A6-A604-B40242B6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94A8BE6-E05B-4377-AE25-F8BF8171F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20" y="277912"/>
            <a:ext cx="84629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50 kg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的人站在质量为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200 kg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，长度为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4 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的船的船头上。开始时船静止，试求：当人走到船尾时船移动的距离。假定水的阻力不计。</a:t>
            </a:r>
          </a:p>
        </p:txBody>
      </p:sp>
      <p:graphicFrame>
        <p:nvGraphicFramePr>
          <p:cNvPr id="5" name="Object 36">
            <a:extLst>
              <a:ext uri="{FF2B5EF4-FFF2-40B4-BE49-F238E27FC236}">
                <a16:creationId xmlns:a16="http://schemas.microsoft.com/office/drawing/2014/main" id="{87A8CDF7-5A2E-4D80-A3D0-0AF585541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109591"/>
              </p:ext>
            </p:extLst>
          </p:nvPr>
        </p:nvGraphicFramePr>
        <p:xfrm>
          <a:off x="1544756" y="4173542"/>
          <a:ext cx="2565432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5" name="Equation" r:id="rId3" imgW="1155600" imgH="444240" progId="Equation.DSMT4">
                  <p:embed/>
                </p:oleObj>
              </mc:Choice>
              <mc:Fallback>
                <p:oleObj name="Equation" r:id="rId3" imgW="1155600" imgH="444240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756" y="4173542"/>
                        <a:ext cx="2565432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9">
            <a:extLst>
              <a:ext uri="{FF2B5EF4-FFF2-40B4-BE49-F238E27FC236}">
                <a16:creationId xmlns:a16="http://schemas.microsoft.com/office/drawing/2014/main" id="{B12A78BD-EFD3-41E2-A5B9-31568B655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56" y="1771650"/>
            <a:ext cx="4191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考虑船和人的系统，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在水平方向上不受力，所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以质心速度不变，初始态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质心静止，人在走动过程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质心的坐标值不变。</a:t>
            </a:r>
          </a:p>
        </p:txBody>
      </p:sp>
      <p:sp>
        <p:nvSpPr>
          <p:cNvPr id="7" name="Text Box 70">
            <a:extLst>
              <a:ext uri="{FF2B5EF4-FFF2-40B4-BE49-F238E27FC236}">
                <a16:creationId xmlns:a16="http://schemas.microsoft.com/office/drawing/2014/main" id="{BDF935B2-6CD0-4AF5-B4FB-85BE506C8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64" y="4388342"/>
            <a:ext cx="1255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初态：</a:t>
            </a:r>
          </a:p>
        </p:txBody>
      </p:sp>
      <p:sp>
        <p:nvSpPr>
          <p:cNvPr id="8" name="Text Box 71">
            <a:extLst>
              <a:ext uri="{FF2B5EF4-FFF2-40B4-BE49-F238E27FC236}">
                <a16:creationId xmlns:a16="http://schemas.microsoft.com/office/drawing/2014/main" id="{55079EF0-9A23-4D9D-BD70-FF006F203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457" y="4334709"/>
            <a:ext cx="1255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末态：</a:t>
            </a:r>
          </a:p>
        </p:txBody>
      </p:sp>
      <p:graphicFrame>
        <p:nvGraphicFramePr>
          <p:cNvPr id="10" name="Object 74">
            <a:extLst>
              <a:ext uri="{FF2B5EF4-FFF2-40B4-BE49-F238E27FC236}">
                <a16:creationId xmlns:a16="http://schemas.microsoft.com/office/drawing/2014/main" id="{D010B2A6-8146-4992-B465-45F6477932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850267"/>
              </p:ext>
            </p:extLst>
          </p:nvPr>
        </p:nvGraphicFramePr>
        <p:xfrm>
          <a:off x="5708650" y="4178304"/>
          <a:ext cx="2565432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6" name="Equation" r:id="rId5" imgW="1155600" imgH="444240" progId="Equation.DSMT4">
                  <p:embed/>
                </p:oleObj>
              </mc:Choice>
              <mc:Fallback>
                <p:oleObj name="Equation" r:id="rId5" imgW="1155600" imgH="444240" progId="Equation.DSMT4">
                  <p:embed/>
                  <p:pic>
                    <p:nvPicPr>
                      <p:cNvPr id="6561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178304"/>
                        <a:ext cx="2565432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90">
            <a:extLst>
              <a:ext uri="{FF2B5EF4-FFF2-40B4-BE49-F238E27FC236}">
                <a16:creationId xmlns:a16="http://schemas.microsoft.com/office/drawing/2014/main" id="{642C1E19-7A1E-4E97-91C4-67A01AECE79D}"/>
              </a:ext>
            </a:extLst>
          </p:cNvPr>
          <p:cNvGrpSpPr>
            <a:grpSpLocks/>
          </p:cNvGrpSpPr>
          <p:nvPr/>
        </p:nvGrpSpPr>
        <p:grpSpPr bwMode="auto">
          <a:xfrm>
            <a:off x="4772250" y="1771650"/>
            <a:ext cx="3921125" cy="1665288"/>
            <a:chOff x="2893" y="1117"/>
            <a:chExt cx="2470" cy="1049"/>
          </a:xfrm>
        </p:grpSpPr>
        <p:sp>
          <p:nvSpPr>
            <p:cNvPr id="14" name="Freeform 91">
              <a:extLst>
                <a:ext uri="{FF2B5EF4-FFF2-40B4-BE49-F238E27FC236}">
                  <a16:creationId xmlns:a16="http://schemas.microsoft.com/office/drawing/2014/main" id="{640EF0D3-D8CF-4243-90B7-93CAE8C64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1969"/>
              <a:ext cx="2163" cy="29"/>
            </a:xfrm>
            <a:custGeom>
              <a:avLst/>
              <a:gdLst>
                <a:gd name="T0" fmla="*/ 0 w 2475"/>
                <a:gd name="T1" fmla="*/ 18 h 18"/>
                <a:gd name="T2" fmla="*/ 2475 w 2475"/>
                <a:gd name="T3" fmla="*/ 0 h 18"/>
                <a:gd name="T4" fmla="*/ 0 60000 65536"/>
                <a:gd name="T5" fmla="*/ 0 60000 65536"/>
                <a:gd name="T6" fmla="*/ 0 w 2475"/>
                <a:gd name="T7" fmla="*/ 0 h 18"/>
                <a:gd name="T8" fmla="*/ 2475 w 2475"/>
                <a:gd name="T9" fmla="*/ 18 h 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5" h="18">
                  <a:moveTo>
                    <a:pt x="0" y="18"/>
                  </a:moveTo>
                  <a:lnTo>
                    <a:pt x="2475" y="0"/>
                  </a:lnTo>
                </a:path>
              </a:pathLst>
            </a:custGeom>
            <a:noFill/>
            <a:ln w="412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92">
              <a:extLst>
                <a:ext uri="{FF2B5EF4-FFF2-40B4-BE49-F238E27FC236}">
                  <a16:creationId xmlns:a16="http://schemas.microsoft.com/office/drawing/2014/main" id="{F73131C9-B7A8-408F-8A74-B07D1BCCB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117"/>
              <a:ext cx="1" cy="875"/>
            </a:xfrm>
            <a:custGeom>
              <a:avLst/>
              <a:gdLst>
                <a:gd name="T0" fmla="*/ 0 w 27"/>
                <a:gd name="T1" fmla="*/ 875 h 875"/>
                <a:gd name="T2" fmla="*/ 1 w 27"/>
                <a:gd name="T3" fmla="*/ 0 h 875"/>
                <a:gd name="T4" fmla="*/ 0 60000 65536"/>
                <a:gd name="T5" fmla="*/ 0 60000 65536"/>
                <a:gd name="T6" fmla="*/ 0 w 27"/>
                <a:gd name="T7" fmla="*/ 0 h 875"/>
                <a:gd name="T8" fmla="*/ 27 w 27"/>
                <a:gd name="T9" fmla="*/ 875 h 8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" h="875">
                  <a:moveTo>
                    <a:pt x="0" y="875"/>
                  </a:moveTo>
                  <a:lnTo>
                    <a:pt x="27" y="0"/>
                  </a:lnTo>
                </a:path>
              </a:pathLst>
            </a:custGeom>
            <a:noFill/>
            <a:ln w="412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" name="Object 93">
              <a:extLst>
                <a:ext uri="{FF2B5EF4-FFF2-40B4-BE49-F238E27FC236}">
                  <a16:creationId xmlns:a16="http://schemas.microsoft.com/office/drawing/2014/main" id="{9DF52265-E89A-4741-92BF-6CC785C14E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2240822"/>
                </p:ext>
              </p:extLst>
            </p:nvPr>
          </p:nvGraphicFramePr>
          <p:xfrm>
            <a:off x="5106" y="1706"/>
            <a:ext cx="257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47" name="Equation" r:id="rId7" imgW="139680" imgH="139680" progId="Equation.DSMT4">
                    <p:embed/>
                  </p:oleObj>
                </mc:Choice>
                <mc:Fallback>
                  <p:oleObj name="Equation" r:id="rId7" imgW="139680" imgH="139680" progId="Equation.DSMT4">
                    <p:embed/>
                    <p:pic>
                      <p:nvPicPr>
                        <p:cNvPr id="10253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6" y="1706"/>
                          <a:ext cx="257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94">
              <a:extLst>
                <a:ext uri="{FF2B5EF4-FFF2-40B4-BE49-F238E27FC236}">
                  <a16:creationId xmlns:a16="http://schemas.microsoft.com/office/drawing/2014/main" id="{D240635C-5E55-4CBA-84F4-5F94685A36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0830432"/>
                </p:ext>
              </p:extLst>
            </p:nvPr>
          </p:nvGraphicFramePr>
          <p:xfrm>
            <a:off x="2893" y="1891"/>
            <a:ext cx="306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48" name="Equation" r:id="rId9" imgW="164880" imgH="177480" progId="Equation.DSMT4">
                    <p:embed/>
                  </p:oleObj>
                </mc:Choice>
                <mc:Fallback>
                  <p:oleObj name="Equation" r:id="rId9" imgW="164880" imgH="177480" progId="Equation.DSMT4">
                    <p:embed/>
                    <p:pic>
                      <p:nvPicPr>
                        <p:cNvPr id="10254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3" y="1891"/>
                          <a:ext cx="306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100">
            <a:extLst>
              <a:ext uri="{FF2B5EF4-FFF2-40B4-BE49-F238E27FC236}">
                <a16:creationId xmlns:a16="http://schemas.microsoft.com/office/drawing/2014/main" id="{B6E38A23-F607-42F2-A249-C094B3351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338167"/>
              </p:ext>
            </p:extLst>
          </p:nvPr>
        </p:nvGraphicFramePr>
        <p:xfrm>
          <a:off x="6486745" y="1806417"/>
          <a:ext cx="425952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65636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745" y="1806417"/>
                        <a:ext cx="425952" cy="54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01">
            <a:extLst>
              <a:ext uri="{FF2B5EF4-FFF2-40B4-BE49-F238E27FC236}">
                <a16:creationId xmlns:a16="http://schemas.microsoft.com/office/drawing/2014/main" id="{AC2BA224-6C07-4B18-BD21-16E6D135B351}"/>
              </a:ext>
            </a:extLst>
          </p:cNvPr>
          <p:cNvGrpSpPr>
            <a:grpSpLocks/>
          </p:cNvGrpSpPr>
          <p:nvPr/>
        </p:nvGrpSpPr>
        <p:grpSpPr bwMode="auto">
          <a:xfrm>
            <a:off x="7099527" y="2262188"/>
            <a:ext cx="223837" cy="685800"/>
            <a:chOff x="1107" y="1488"/>
            <a:chExt cx="285" cy="720"/>
          </a:xfrm>
        </p:grpSpPr>
        <p:sp>
          <p:nvSpPr>
            <p:cNvPr id="25" name="Oval 102">
              <a:extLst>
                <a:ext uri="{FF2B5EF4-FFF2-40B4-BE49-F238E27FC236}">
                  <a16:creationId xmlns:a16="http://schemas.microsoft.com/office/drawing/2014/main" id="{6A150725-F52E-4E39-A272-02ABC26C4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488"/>
              <a:ext cx="144" cy="192"/>
            </a:xfrm>
            <a:prstGeom prst="ellips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Freeform 103">
              <a:extLst>
                <a:ext uri="{FF2B5EF4-FFF2-40B4-BE49-F238E27FC236}">
                  <a16:creationId xmlns:a16="http://schemas.microsoft.com/office/drawing/2014/main" id="{E3D6DB8F-7558-4640-9EB3-62A7323A8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" y="1680"/>
              <a:ext cx="93" cy="293"/>
            </a:xfrm>
            <a:custGeom>
              <a:avLst/>
              <a:gdLst>
                <a:gd name="T0" fmla="*/ 93 w 93"/>
                <a:gd name="T1" fmla="*/ 0 h 293"/>
                <a:gd name="T2" fmla="*/ 0 w 93"/>
                <a:gd name="T3" fmla="*/ 293 h 293"/>
                <a:gd name="T4" fmla="*/ 0 60000 65536"/>
                <a:gd name="T5" fmla="*/ 0 60000 65536"/>
                <a:gd name="T6" fmla="*/ 0 w 93"/>
                <a:gd name="T7" fmla="*/ 0 h 293"/>
                <a:gd name="T8" fmla="*/ 93 w 93"/>
                <a:gd name="T9" fmla="*/ 293 h 2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" h="293">
                  <a:moveTo>
                    <a:pt x="93" y="0"/>
                  </a:moveTo>
                  <a:lnTo>
                    <a:pt x="0" y="293"/>
                  </a:lnTo>
                </a:path>
              </a:pathLst>
            </a:custGeom>
            <a:noFill/>
            <a:ln w="41275" cap="flat" cmpd="sng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87673C17-9729-48B9-921B-435EAA143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680"/>
              <a:ext cx="192" cy="24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F871DF83-7365-4D50-A26B-4774F2E82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1680"/>
              <a:ext cx="48" cy="528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71D126FC-3A0D-4D95-AC1D-14BE1ED61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776"/>
              <a:ext cx="48" cy="384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Group 107">
            <a:extLst>
              <a:ext uri="{FF2B5EF4-FFF2-40B4-BE49-F238E27FC236}">
                <a16:creationId xmlns:a16="http://schemas.microsoft.com/office/drawing/2014/main" id="{D19DD7DE-E352-49BF-9F72-6B5D7C98541B}"/>
              </a:ext>
            </a:extLst>
          </p:cNvPr>
          <p:cNvGrpSpPr>
            <a:grpSpLocks/>
          </p:cNvGrpSpPr>
          <p:nvPr/>
        </p:nvGrpSpPr>
        <p:grpSpPr bwMode="auto">
          <a:xfrm>
            <a:off x="6220052" y="2933710"/>
            <a:ext cx="1600200" cy="147638"/>
            <a:chOff x="3805" y="1788"/>
            <a:chExt cx="1008" cy="93"/>
          </a:xfrm>
        </p:grpSpPr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2493744E-DF32-4448-99BE-A939D6F4D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797"/>
              <a:ext cx="1008" cy="0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Line 109">
              <a:extLst>
                <a:ext uri="{FF2B5EF4-FFF2-40B4-BE49-F238E27FC236}">
                  <a16:creationId xmlns:a16="http://schemas.microsoft.com/office/drawing/2014/main" id="{6E3032AA-2CE5-4A8B-AA7C-7B92519B87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8" y="1792"/>
              <a:ext cx="100" cy="88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Freeform 110">
              <a:extLst>
                <a:ext uri="{FF2B5EF4-FFF2-40B4-BE49-F238E27FC236}">
                  <a16:creationId xmlns:a16="http://schemas.microsoft.com/office/drawing/2014/main" id="{DDC4405B-18CC-436A-8C90-163BAA9DE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" y="1880"/>
              <a:ext cx="827" cy="1"/>
            </a:xfrm>
            <a:custGeom>
              <a:avLst/>
              <a:gdLst>
                <a:gd name="T0" fmla="*/ 0 w 827"/>
                <a:gd name="T1" fmla="*/ 0 h 1"/>
                <a:gd name="T2" fmla="*/ 827 w 827"/>
                <a:gd name="T3" fmla="*/ 0 h 1"/>
                <a:gd name="T4" fmla="*/ 0 60000 65536"/>
                <a:gd name="T5" fmla="*/ 0 60000 65536"/>
                <a:gd name="T6" fmla="*/ 0 w 827"/>
                <a:gd name="T7" fmla="*/ 0 h 1"/>
                <a:gd name="T8" fmla="*/ 827 w 8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7" h="1">
                  <a:moveTo>
                    <a:pt x="0" y="0"/>
                  </a:moveTo>
                  <a:lnTo>
                    <a:pt x="827" y="0"/>
                  </a:lnTo>
                </a:path>
              </a:pathLst>
            </a:custGeom>
            <a:noFill/>
            <a:ln w="41275" cap="flat" cmpd="sng">
              <a:solidFill>
                <a:srgbClr val="9900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Line 111">
              <a:extLst>
                <a:ext uri="{FF2B5EF4-FFF2-40B4-BE49-F238E27FC236}">
                  <a16:creationId xmlns:a16="http://schemas.microsoft.com/office/drawing/2014/main" id="{08CA683E-CFCC-47FD-BBA3-8A515F181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9" y="1788"/>
              <a:ext cx="84" cy="92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5" name="Object 112">
            <a:extLst>
              <a:ext uri="{FF2B5EF4-FFF2-40B4-BE49-F238E27FC236}">
                <a16:creationId xmlns:a16="http://schemas.microsoft.com/office/drawing/2014/main" id="{7EE3D58E-BEF2-4852-96B2-D97CB8F393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623874"/>
              </p:ext>
            </p:extLst>
          </p:nvPr>
        </p:nvGraphicFramePr>
        <p:xfrm>
          <a:off x="5425876" y="2117961"/>
          <a:ext cx="395712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65648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876" y="2117961"/>
                        <a:ext cx="395712" cy="54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113">
            <a:extLst>
              <a:ext uri="{FF2B5EF4-FFF2-40B4-BE49-F238E27FC236}">
                <a16:creationId xmlns:a16="http://schemas.microsoft.com/office/drawing/2014/main" id="{C6DE87EF-ABB4-4C8B-89F4-FD806C85E697}"/>
              </a:ext>
            </a:extLst>
          </p:cNvPr>
          <p:cNvGrpSpPr>
            <a:grpSpLocks/>
          </p:cNvGrpSpPr>
          <p:nvPr/>
        </p:nvGrpSpPr>
        <p:grpSpPr bwMode="auto">
          <a:xfrm>
            <a:off x="6204177" y="2270125"/>
            <a:ext cx="223837" cy="685800"/>
            <a:chOff x="3795" y="1370"/>
            <a:chExt cx="141" cy="432"/>
          </a:xfrm>
        </p:grpSpPr>
        <p:sp>
          <p:nvSpPr>
            <p:cNvPr id="37" name="Line 114">
              <a:extLst>
                <a:ext uri="{FF2B5EF4-FFF2-40B4-BE49-F238E27FC236}">
                  <a16:creationId xmlns:a16="http://schemas.microsoft.com/office/drawing/2014/main" id="{8D3969FB-F965-4A07-BC99-AB22544D0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7" y="1485"/>
              <a:ext cx="24" cy="317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Line 115">
              <a:extLst>
                <a:ext uri="{FF2B5EF4-FFF2-40B4-BE49-F238E27FC236}">
                  <a16:creationId xmlns:a16="http://schemas.microsoft.com/office/drawing/2014/main" id="{4D32C05B-D3A0-406C-8D56-0129EC7E3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5" y="1543"/>
              <a:ext cx="24" cy="230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Oval 116">
              <a:extLst>
                <a:ext uri="{FF2B5EF4-FFF2-40B4-BE49-F238E27FC236}">
                  <a16:creationId xmlns:a16="http://schemas.microsoft.com/office/drawing/2014/main" id="{6DEF4690-784E-4F0F-B2C9-C3C337A80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1370"/>
              <a:ext cx="72" cy="115"/>
            </a:xfrm>
            <a:prstGeom prst="ellips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Freeform 117">
              <a:extLst>
                <a:ext uri="{FF2B5EF4-FFF2-40B4-BE49-F238E27FC236}">
                  <a16:creationId xmlns:a16="http://schemas.microsoft.com/office/drawing/2014/main" id="{39B69587-2AFB-4698-AAB1-A38762F2B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1485"/>
              <a:ext cx="46" cy="176"/>
            </a:xfrm>
            <a:custGeom>
              <a:avLst/>
              <a:gdLst>
                <a:gd name="T0" fmla="*/ 46 w 93"/>
                <a:gd name="T1" fmla="*/ 0 h 293"/>
                <a:gd name="T2" fmla="*/ 0 w 93"/>
                <a:gd name="T3" fmla="*/ 176 h 293"/>
                <a:gd name="T4" fmla="*/ 0 60000 65536"/>
                <a:gd name="T5" fmla="*/ 0 60000 65536"/>
                <a:gd name="T6" fmla="*/ 0 w 93"/>
                <a:gd name="T7" fmla="*/ 0 h 293"/>
                <a:gd name="T8" fmla="*/ 93 w 93"/>
                <a:gd name="T9" fmla="*/ 293 h 2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" h="293">
                  <a:moveTo>
                    <a:pt x="93" y="0"/>
                  </a:moveTo>
                  <a:lnTo>
                    <a:pt x="0" y="293"/>
                  </a:lnTo>
                </a:path>
              </a:pathLst>
            </a:custGeom>
            <a:noFill/>
            <a:ln w="41275" cap="flat" cmpd="sng">
              <a:solidFill>
                <a:srgbClr val="9900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Line 118">
              <a:extLst>
                <a:ext uri="{FF2B5EF4-FFF2-40B4-BE49-F238E27FC236}">
                  <a16:creationId xmlns:a16="http://schemas.microsoft.com/office/drawing/2014/main" id="{E8217C88-8290-4419-B030-6989EE4DA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1" y="1485"/>
              <a:ext cx="95" cy="144"/>
            </a:xfrm>
            <a:prstGeom prst="line">
              <a:avLst/>
            </a:prstGeom>
            <a:noFill/>
            <a:ln w="412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Freeform 119">
            <a:extLst>
              <a:ext uri="{FF2B5EF4-FFF2-40B4-BE49-F238E27FC236}">
                <a16:creationId xmlns:a16="http://schemas.microsoft.com/office/drawing/2014/main" id="{53180F6B-5C80-479C-9978-A280C15DD082}"/>
              </a:ext>
            </a:extLst>
          </p:cNvPr>
          <p:cNvSpPr>
            <a:spLocks/>
          </p:cNvSpPr>
          <p:nvPr/>
        </p:nvSpPr>
        <p:spPr bwMode="auto">
          <a:xfrm>
            <a:off x="5137377" y="2401888"/>
            <a:ext cx="1079500" cy="7937"/>
          </a:xfrm>
          <a:custGeom>
            <a:avLst/>
            <a:gdLst>
              <a:gd name="T0" fmla="*/ 0 w 680"/>
              <a:gd name="T1" fmla="*/ 0 h 5"/>
              <a:gd name="T2" fmla="*/ 1079500 w 680"/>
              <a:gd name="T3" fmla="*/ 7937 h 5"/>
              <a:gd name="T4" fmla="*/ 0 60000 65536"/>
              <a:gd name="T5" fmla="*/ 0 60000 65536"/>
              <a:gd name="T6" fmla="*/ 0 w 680"/>
              <a:gd name="T7" fmla="*/ 0 h 5"/>
              <a:gd name="T8" fmla="*/ 680 w 680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0" h="5">
                <a:moveTo>
                  <a:pt x="0" y="0"/>
                </a:moveTo>
                <a:lnTo>
                  <a:pt x="680" y="5"/>
                </a:lnTo>
              </a:path>
            </a:pathLst>
          </a:custGeom>
          <a:noFill/>
          <a:ln w="19050" cap="flat" cmpd="sng">
            <a:solidFill>
              <a:srgbClr val="9900CC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Freeform 120">
            <a:extLst>
              <a:ext uri="{FF2B5EF4-FFF2-40B4-BE49-F238E27FC236}">
                <a16:creationId xmlns:a16="http://schemas.microsoft.com/office/drawing/2014/main" id="{FA72E8BC-6E10-4443-980B-0ED4803A3101}"/>
              </a:ext>
            </a:extLst>
          </p:cNvPr>
          <p:cNvSpPr>
            <a:spLocks/>
          </p:cNvSpPr>
          <p:nvPr/>
        </p:nvSpPr>
        <p:spPr bwMode="auto">
          <a:xfrm>
            <a:off x="5173889" y="2098675"/>
            <a:ext cx="1990725" cy="1588"/>
          </a:xfrm>
          <a:custGeom>
            <a:avLst/>
            <a:gdLst>
              <a:gd name="T0" fmla="*/ 0 w 1254"/>
              <a:gd name="T1" fmla="*/ 0 h 1"/>
              <a:gd name="T2" fmla="*/ 1990725 w 1254"/>
              <a:gd name="T3" fmla="*/ 0 h 1"/>
              <a:gd name="T4" fmla="*/ 0 60000 65536"/>
              <a:gd name="T5" fmla="*/ 0 60000 65536"/>
              <a:gd name="T6" fmla="*/ 0 w 1254"/>
              <a:gd name="T7" fmla="*/ 0 h 1"/>
              <a:gd name="T8" fmla="*/ 1254 w 125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4" h="1">
                <a:moveTo>
                  <a:pt x="0" y="0"/>
                </a:moveTo>
                <a:lnTo>
                  <a:pt x="1254" y="0"/>
                </a:ln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80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4" name="Group 121">
            <a:extLst>
              <a:ext uri="{FF2B5EF4-FFF2-40B4-BE49-F238E27FC236}">
                <a16:creationId xmlns:a16="http://schemas.microsoft.com/office/drawing/2014/main" id="{668E891E-3124-48A1-A4ED-4C67E18AA07B}"/>
              </a:ext>
            </a:extLst>
          </p:cNvPr>
          <p:cNvGrpSpPr>
            <a:grpSpLocks/>
          </p:cNvGrpSpPr>
          <p:nvPr/>
        </p:nvGrpSpPr>
        <p:grpSpPr bwMode="auto">
          <a:xfrm>
            <a:off x="5132615" y="3268659"/>
            <a:ext cx="1841499" cy="549274"/>
            <a:chOff x="3133" y="2060"/>
            <a:chExt cx="1147" cy="346"/>
          </a:xfrm>
        </p:grpSpPr>
        <p:graphicFrame>
          <p:nvGraphicFramePr>
            <p:cNvPr id="45" name="Object 122">
              <a:extLst>
                <a:ext uri="{FF2B5EF4-FFF2-40B4-BE49-F238E27FC236}">
                  <a16:creationId xmlns:a16="http://schemas.microsoft.com/office/drawing/2014/main" id="{20A7AD4E-260B-4F96-BE0C-86AF4DFF42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9472862"/>
                </p:ext>
              </p:extLst>
            </p:nvPr>
          </p:nvGraphicFramePr>
          <p:xfrm>
            <a:off x="3443" y="2060"/>
            <a:ext cx="288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1" name="Equation" r:id="rId15" imgW="190440" imgH="228600" progId="Equation.DSMT4">
                    <p:embed/>
                  </p:oleObj>
                </mc:Choice>
                <mc:Fallback>
                  <p:oleObj name="Equation" r:id="rId15" imgW="190440" imgH="228600" progId="Equation.DSMT4">
                    <p:embed/>
                    <p:pic>
                      <p:nvPicPr>
                        <p:cNvPr id="10252" name="Object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3" y="2060"/>
                          <a:ext cx="288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Freeform 123">
              <a:extLst>
                <a:ext uri="{FF2B5EF4-FFF2-40B4-BE49-F238E27FC236}">
                  <a16:creationId xmlns:a16="http://schemas.microsoft.com/office/drawing/2014/main" id="{A21D8FA2-79D4-42FA-8519-A6C61072D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" y="2242"/>
              <a:ext cx="1147" cy="1"/>
            </a:xfrm>
            <a:custGeom>
              <a:avLst/>
              <a:gdLst>
                <a:gd name="T0" fmla="*/ 0 w 1147"/>
                <a:gd name="T1" fmla="*/ 0 h 19"/>
                <a:gd name="T2" fmla="*/ 1147 w 1147"/>
                <a:gd name="T3" fmla="*/ 1 h 19"/>
                <a:gd name="T4" fmla="*/ 0 60000 65536"/>
                <a:gd name="T5" fmla="*/ 0 60000 65536"/>
                <a:gd name="T6" fmla="*/ 0 w 1147"/>
                <a:gd name="T7" fmla="*/ 0 h 19"/>
                <a:gd name="T8" fmla="*/ 1147 w 1147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7" h="19">
                  <a:moveTo>
                    <a:pt x="0" y="0"/>
                  </a:moveTo>
                  <a:lnTo>
                    <a:pt x="1147" y="19"/>
                  </a:lnTo>
                </a:path>
              </a:pathLst>
            </a:custGeom>
            <a:noFill/>
            <a:ln w="19050" cap="flat" cmpd="sng">
              <a:solidFill>
                <a:srgbClr val="9900CC"/>
              </a:solidFill>
              <a:prstDash val="solid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5F1EFAF9-7040-4936-A01C-DAB4AE31EDF0}"/>
              </a:ext>
            </a:extLst>
          </p:cNvPr>
          <p:cNvGrpSpPr>
            <a:grpSpLocks/>
          </p:cNvGrpSpPr>
          <p:nvPr/>
        </p:nvGrpSpPr>
        <p:grpSpPr bwMode="auto">
          <a:xfrm>
            <a:off x="6799489" y="2989263"/>
            <a:ext cx="466725" cy="628650"/>
            <a:chOff x="4170" y="1884"/>
            <a:chExt cx="294" cy="396"/>
          </a:xfrm>
        </p:grpSpPr>
        <p:graphicFrame>
          <p:nvGraphicFramePr>
            <p:cNvPr id="48" name="Object 125">
              <a:extLst>
                <a:ext uri="{FF2B5EF4-FFF2-40B4-BE49-F238E27FC236}">
                  <a16:creationId xmlns:a16="http://schemas.microsoft.com/office/drawing/2014/main" id="{3F7A2A74-F255-4F96-926E-6DFC6DC7CE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3692"/>
                </p:ext>
              </p:extLst>
            </p:nvPr>
          </p:nvGraphicFramePr>
          <p:xfrm>
            <a:off x="4170" y="1949"/>
            <a:ext cx="294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2" name="Equation" r:id="rId17" imgW="203040" imgH="228600" progId="Equation.DSMT4">
                    <p:embed/>
                  </p:oleObj>
                </mc:Choice>
                <mc:Fallback>
                  <p:oleObj name="Equation" r:id="rId17" imgW="203040" imgH="228600" progId="Equation.DSMT4">
                    <p:embed/>
                    <p:pic>
                      <p:nvPicPr>
                        <p:cNvPr id="10251" name="Object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" y="1949"/>
                          <a:ext cx="294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Oval 126">
              <a:extLst>
                <a:ext uri="{FF2B5EF4-FFF2-40B4-BE49-F238E27FC236}">
                  <a16:creationId xmlns:a16="http://schemas.microsoft.com/office/drawing/2014/main" id="{2D8D2292-1795-4DCB-B2AC-119E9CA42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1884"/>
              <a:ext cx="48" cy="48"/>
            </a:xfrm>
            <a:prstGeom prst="ellipse">
              <a:avLst/>
            </a:prstGeom>
            <a:solidFill>
              <a:srgbClr val="9900CC"/>
            </a:solidFill>
            <a:ln w="412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Group 127">
            <a:extLst>
              <a:ext uri="{FF2B5EF4-FFF2-40B4-BE49-F238E27FC236}">
                <a16:creationId xmlns:a16="http://schemas.microsoft.com/office/drawing/2014/main" id="{3AB16EBE-3FC4-40A4-AFB5-3C95F5A7CADF}"/>
              </a:ext>
            </a:extLst>
          </p:cNvPr>
          <p:cNvGrpSpPr>
            <a:grpSpLocks/>
          </p:cNvGrpSpPr>
          <p:nvPr/>
        </p:nvGrpSpPr>
        <p:grpSpPr bwMode="auto">
          <a:xfrm>
            <a:off x="6281958" y="2998791"/>
            <a:ext cx="466724" cy="617538"/>
            <a:chOff x="3844" y="1994"/>
            <a:chExt cx="294" cy="389"/>
          </a:xfrm>
        </p:grpSpPr>
        <p:graphicFrame>
          <p:nvGraphicFramePr>
            <p:cNvPr id="51" name="Object 128">
              <a:extLst>
                <a:ext uri="{FF2B5EF4-FFF2-40B4-BE49-F238E27FC236}">
                  <a16:creationId xmlns:a16="http://schemas.microsoft.com/office/drawing/2014/main" id="{E9D07C69-B938-48DB-9882-66B8EA0CF8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252225"/>
                </p:ext>
              </p:extLst>
            </p:nvPr>
          </p:nvGraphicFramePr>
          <p:xfrm>
            <a:off x="3844" y="2052"/>
            <a:ext cx="294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3" name="Equation" r:id="rId19" imgW="203040" imgH="228600" progId="Equation.DSMT4">
                    <p:embed/>
                  </p:oleObj>
                </mc:Choice>
                <mc:Fallback>
                  <p:oleObj name="Equation" r:id="rId19" imgW="203040" imgH="228600" progId="Equation.DSMT4">
                    <p:embed/>
                    <p:pic>
                      <p:nvPicPr>
                        <p:cNvPr id="10250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" y="2052"/>
                          <a:ext cx="294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Oval 129">
              <a:extLst>
                <a:ext uri="{FF2B5EF4-FFF2-40B4-BE49-F238E27FC236}">
                  <a16:creationId xmlns:a16="http://schemas.microsoft.com/office/drawing/2014/main" id="{8496ACD5-A144-44ED-9DC4-8A5414408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" y="1994"/>
              <a:ext cx="48" cy="48"/>
            </a:xfrm>
            <a:prstGeom prst="ellipse">
              <a:avLst/>
            </a:prstGeom>
            <a:solidFill>
              <a:srgbClr val="0000FF"/>
            </a:solidFill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130">
            <a:extLst>
              <a:ext uri="{FF2B5EF4-FFF2-40B4-BE49-F238E27FC236}">
                <a16:creationId xmlns:a16="http://schemas.microsoft.com/office/drawing/2014/main" id="{E125628E-0838-43D3-B593-71ABB8807BE5}"/>
              </a:ext>
            </a:extLst>
          </p:cNvPr>
          <p:cNvGrpSpPr>
            <a:grpSpLocks/>
          </p:cNvGrpSpPr>
          <p:nvPr/>
        </p:nvGrpSpPr>
        <p:grpSpPr bwMode="auto">
          <a:xfrm>
            <a:off x="5110390" y="3719517"/>
            <a:ext cx="1385887" cy="549275"/>
            <a:chOff x="3163" y="2344"/>
            <a:chExt cx="816" cy="346"/>
          </a:xfrm>
        </p:grpSpPr>
        <p:graphicFrame>
          <p:nvGraphicFramePr>
            <p:cNvPr id="54" name="Object 131">
              <a:extLst>
                <a:ext uri="{FF2B5EF4-FFF2-40B4-BE49-F238E27FC236}">
                  <a16:creationId xmlns:a16="http://schemas.microsoft.com/office/drawing/2014/main" id="{91FBEB23-4009-4726-92E1-3CCAB2ED5A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55665"/>
                </p:ext>
              </p:extLst>
            </p:nvPr>
          </p:nvGraphicFramePr>
          <p:xfrm>
            <a:off x="3418" y="2344"/>
            <a:ext cx="288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4" name="Equation" r:id="rId21" imgW="190440" imgH="228600" progId="Equation.DSMT4">
                    <p:embed/>
                  </p:oleObj>
                </mc:Choice>
                <mc:Fallback>
                  <p:oleObj name="Equation" r:id="rId21" imgW="190440" imgH="228600" progId="Equation.DSMT4">
                    <p:embed/>
                    <p:pic>
                      <p:nvPicPr>
                        <p:cNvPr id="10249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8" y="2344"/>
                          <a:ext cx="288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132">
              <a:extLst>
                <a:ext uri="{FF2B5EF4-FFF2-40B4-BE49-F238E27FC236}">
                  <a16:creationId xmlns:a16="http://schemas.microsoft.com/office/drawing/2014/main" id="{93812272-471D-49E1-83A1-75F081BCC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3" y="2530"/>
              <a:ext cx="81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95">
            <a:extLst>
              <a:ext uri="{FF2B5EF4-FFF2-40B4-BE49-F238E27FC236}">
                <a16:creationId xmlns:a16="http://schemas.microsoft.com/office/drawing/2014/main" id="{ADDD4E56-42FA-47CD-9BB4-E1B2CFD160F2}"/>
              </a:ext>
            </a:extLst>
          </p:cNvPr>
          <p:cNvGrpSpPr>
            <a:grpSpLocks/>
          </p:cNvGrpSpPr>
          <p:nvPr/>
        </p:nvGrpSpPr>
        <p:grpSpPr bwMode="auto">
          <a:xfrm>
            <a:off x="5748564" y="2947988"/>
            <a:ext cx="1600200" cy="152400"/>
            <a:chOff x="3792" y="1824"/>
            <a:chExt cx="1008" cy="96"/>
          </a:xfrm>
        </p:grpSpPr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FC4595B2-5651-48E0-8FD3-DCDE6EBA7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824"/>
              <a:ext cx="1008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EAC4408B-9B54-4E0A-AE57-3C3B9DEF0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824"/>
              <a:ext cx="96" cy="9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DD165E61-1114-4D2F-8EC2-F013A2553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17" y="1824"/>
              <a:ext cx="48" cy="9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99">
              <a:extLst>
                <a:ext uri="{FF2B5EF4-FFF2-40B4-BE49-F238E27FC236}">
                  <a16:creationId xmlns:a16="http://schemas.microsoft.com/office/drawing/2014/main" id="{CEF94E18-7D90-432C-BAA9-A79E5419D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1907"/>
              <a:ext cx="827" cy="1"/>
            </a:xfrm>
            <a:custGeom>
              <a:avLst/>
              <a:gdLst>
                <a:gd name="T0" fmla="*/ 0 w 827"/>
                <a:gd name="T1" fmla="*/ 0 h 1"/>
                <a:gd name="T2" fmla="*/ 827 w 827"/>
                <a:gd name="T3" fmla="*/ 0 h 1"/>
                <a:gd name="T4" fmla="*/ 0 60000 65536"/>
                <a:gd name="T5" fmla="*/ 0 60000 65536"/>
                <a:gd name="T6" fmla="*/ 0 w 827"/>
                <a:gd name="T7" fmla="*/ 0 h 1"/>
                <a:gd name="T8" fmla="*/ 827 w 8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7" h="1">
                  <a:moveTo>
                    <a:pt x="0" y="0"/>
                  </a:moveTo>
                  <a:lnTo>
                    <a:pt x="827" y="0"/>
                  </a:lnTo>
                </a:path>
              </a:pathLst>
            </a:custGeom>
            <a:noFill/>
            <a:ln w="41275" cap="flat" cmpd="sng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6" name="Object 73">
            <a:extLst>
              <a:ext uri="{FF2B5EF4-FFF2-40B4-BE49-F238E27FC236}">
                <a16:creationId xmlns:a16="http://schemas.microsoft.com/office/drawing/2014/main" id="{7648A8BF-7535-486E-ACA1-0DADEE65E4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305462"/>
              </p:ext>
            </p:extLst>
          </p:nvPr>
        </p:nvGraphicFramePr>
        <p:xfrm>
          <a:off x="1544756" y="5241131"/>
          <a:ext cx="1437761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5" name="Equation" r:id="rId23" imgW="647640" imgH="228600" progId="Equation.DSMT4">
                  <p:embed/>
                </p:oleObj>
              </mc:Choice>
              <mc:Fallback>
                <p:oleObj name="Equation" r:id="rId23" imgW="647640" imgH="228600" progId="Equation.DSMT4">
                  <p:embed/>
                  <p:pic>
                    <p:nvPicPr>
                      <p:cNvPr id="4" name="Object 73">
                        <a:extLst>
                          <a:ext uri="{FF2B5EF4-FFF2-40B4-BE49-F238E27FC236}">
                            <a16:creationId xmlns:a16="http://schemas.microsoft.com/office/drawing/2014/main" id="{B517EF1A-14E0-42B8-8199-95332261C5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756" y="5241131"/>
                        <a:ext cx="1437761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77">
            <a:extLst>
              <a:ext uri="{FF2B5EF4-FFF2-40B4-BE49-F238E27FC236}">
                <a16:creationId xmlns:a16="http://schemas.microsoft.com/office/drawing/2014/main" id="{B404CC1E-E741-45BD-9CA5-5CD1EC189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899981"/>
              </p:ext>
            </p:extLst>
          </p:nvPr>
        </p:nvGraphicFramePr>
        <p:xfrm>
          <a:off x="3442786" y="5241131"/>
          <a:ext cx="4031165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Equation" r:id="rId25" imgW="1815840" imgH="228600" progId="Equation.DSMT4">
                  <p:embed/>
                </p:oleObj>
              </mc:Choice>
              <mc:Fallback>
                <p:oleObj name="Equation" r:id="rId25" imgW="1815840" imgH="228600" progId="Equation.DSMT4">
                  <p:embed/>
                  <p:pic>
                    <p:nvPicPr>
                      <p:cNvPr id="5" name="Object 77">
                        <a:extLst>
                          <a:ext uri="{FF2B5EF4-FFF2-40B4-BE49-F238E27FC236}">
                            <a16:creationId xmlns:a16="http://schemas.microsoft.com/office/drawing/2014/main" id="{71F07519-0670-40D3-893B-D694FBE44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786" y="5241131"/>
                        <a:ext cx="4031165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78">
            <a:extLst>
              <a:ext uri="{FF2B5EF4-FFF2-40B4-BE49-F238E27FC236}">
                <a16:creationId xmlns:a16="http://schemas.microsoft.com/office/drawing/2014/main" id="{179EB7C9-2205-4C47-A0A6-2AFABD6DD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49667"/>
              </p:ext>
            </p:extLst>
          </p:nvPr>
        </p:nvGraphicFramePr>
        <p:xfrm>
          <a:off x="2605088" y="5842718"/>
          <a:ext cx="383376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Equation" r:id="rId27" imgW="1726920" imgH="228600" progId="Equation.DSMT4">
                  <p:embed/>
                </p:oleObj>
              </mc:Choice>
              <mc:Fallback>
                <p:oleObj name="Equation" r:id="rId27" imgW="1726920" imgH="228600" progId="Equation.DSMT4">
                  <p:embed/>
                  <p:pic>
                    <p:nvPicPr>
                      <p:cNvPr id="6" name="Object 78">
                        <a:extLst>
                          <a:ext uri="{FF2B5EF4-FFF2-40B4-BE49-F238E27FC236}">
                            <a16:creationId xmlns:a16="http://schemas.microsoft.com/office/drawing/2014/main" id="{0AD0F822-EA44-4547-9333-0603C50826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5842718"/>
                        <a:ext cx="383376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65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7" grpId="0" autoUpdateAnimBg="0"/>
      <p:bldP spid="8" grpId="0" autoUpdateAnimBg="0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9FC7413-2E83-4D83-80D2-6FAEAA1E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E585607-5148-45D0-A287-4A9E2AF7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70562433-F77E-438F-8DA0-E9E0845A0C82}"/>
              </a:ext>
            </a:extLst>
          </p:cNvPr>
          <p:cNvGrpSpPr/>
          <p:nvPr/>
        </p:nvGrpSpPr>
        <p:grpSpPr>
          <a:xfrm>
            <a:off x="4804907" y="541565"/>
            <a:ext cx="3921125" cy="2497142"/>
            <a:chOff x="4804907" y="541565"/>
            <a:chExt cx="3921125" cy="2497142"/>
          </a:xfrm>
        </p:grpSpPr>
        <p:grpSp>
          <p:nvGrpSpPr>
            <p:cNvPr id="7" name="Group 90">
              <a:extLst>
                <a:ext uri="{FF2B5EF4-FFF2-40B4-BE49-F238E27FC236}">
                  <a16:creationId xmlns:a16="http://schemas.microsoft.com/office/drawing/2014/main" id="{8CB336A3-9EFD-42D2-B081-A966041F73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4907" y="541565"/>
              <a:ext cx="3921125" cy="1665288"/>
              <a:chOff x="2893" y="1117"/>
              <a:chExt cx="2470" cy="1049"/>
            </a:xfrm>
          </p:grpSpPr>
          <p:sp>
            <p:nvSpPr>
              <p:cNvPr id="8" name="Freeform 91">
                <a:extLst>
                  <a:ext uri="{FF2B5EF4-FFF2-40B4-BE49-F238E27FC236}">
                    <a16:creationId xmlns:a16="http://schemas.microsoft.com/office/drawing/2014/main" id="{72E43352-06D0-4AFB-BFC2-D6DF5AD36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6" y="1969"/>
                <a:ext cx="2163" cy="29"/>
              </a:xfrm>
              <a:custGeom>
                <a:avLst/>
                <a:gdLst>
                  <a:gd name="T0" fmla="*/ 0 w 2475"/>
                  <a:gd name="T1" fmla="*/ 18 h 18"/>
                  <a:gd name="T2" fmla="*/ 2475 w 2475"/>
                  <a:gd name="T3" fmla="*/ 0 h 18"/>
                  <a:gd name="T4" fmla="*/ 0 60000 65536"/>
                  <a:gd name="T5" fmla="*/ 0 60000 65536"/>
                  <a:gd name="T6" fmla="*/ 0 w 2475"/>
                  <a:gd name="T7" fmla="*/ 0 h 18"/>
                  <a:gd name="T8" fmla="*/ 2475 w 2475"/>
                  <a:gd name="T9" fmla="*/ 18 h 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75" h="18">
                    <a:moveTo>
                      <a:pt x="0" y="18"/>
                    </a:moveTo>
                    <a:lnTo>
                      <a:pt x="2475" y="0"/>
                    </a:lnTo>
                  </a:path>
                </a:pathLst>
              </a:custGeom>
              <a:noFill/>
              <a:ln w="412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Freeform 92">
                <a:extLst>
                  <a:ext uri="{FF2B5EF4-FFF2-40B4-BE49-F238E27FC236}">
                    <a16:creationId xmlns:a16="http://schemas.microsoft.com/office/drawing/2014/main" id="{8681EDF4-3C27-4E04-A9FD-1DE9151FD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1117"/>
                <a:ext cx="1" cy="875"/>
              </a:xfrm>
              <a:custGeom>
                <a:avLst/>
                <a:gdLst>
                  <a:gd name="T0" fmla="*/ 0 w 27"/>
                  <a:gd name="T1" fmla="*/ 875 h 875"/>
                  <a:gd name="T2" fmla="*/ 1 w 27"/>
                  <a:gd name="T3" fmla="*/ 0 h 875"/>
                  <a:gd name="T4" fmla="*/ 0 60000 65536"/>
                  <a:gd name="T5" fmla="*/ 0 60000 65536"/>
                  <a:gd name="T6" fmla="*/ 0 w 27"/>
                  <a:gd name="T7" fmla="*/ 0 h 875"/>
                  <a:gd name="T8" fmla="*/ 27 w 27"/>
                  <a:gd name="T9" fmla="*/ 875 h 8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" h="875">
                    <a:moveTo>
                      <a:pt x="0" y="875"/>
                    </a:moveTo>
                    <a:lnTo>
                      <a:pt x="27" y="0"/>
                    </a:lnTo>
                  </a:path>
                </a:pathLst>
              </a:custGeom>
              <a:noFill/>
              <a:ln w="412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0" name="Object 93">
                <a:extLst>
                  <a:ext uri="{FF2B5EF4-FFF2-40B4-BE49-F238E27FC236}">
                    <a16:creationId xmlns:a16="http://schemas.microsoft.com/office/drawing/2014/main" id="{38EBC911-E9FE-4E44-81FC-249401BF74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2386030"/>
                  </p:ext>
                </p:extLst>
              </p:nvPr>
            </p:nvGraphicFramePr>
            <p:xfrm>
              <a:off x="5106" y="1706"/>
              <a:ext cx="257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2" name="Equation" r:id="rId3" imgW="139680" imgH="139680" progId="Equation.DSMT4">
                      <p:embed/>
                    </p:oleObj>
                  </mc:Choice>
                  <mc:Fallback>
                    <p:oleObj name="Equation" r:id="rId3" imgW="139680" imgH="139680" progId="Equation.DSMT4">
                      <p:embed/>
                      <p:pic>
                        <p:nvPicPr>
                          <p:cNvPr id="16" name="Object 93">
                            <a:extLst>
                              <a:ext uri="{FF2B5EF4-FFF2-40B4-BE49-F238E27FC236}">
                                <a16:creationId xmlns:a16="http://schemas.microsoft.com/office/drawing/2014/main" id="{9DF52265-E89A-4741-92BF-6CC785C14E2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6" y="1706"/>
                            <a:ext cx="257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94">
                <a:extLst>
                  <a:ext uri="{FF2B5EF4-FFF2-40B4-BE49-F238E27FC236}">
                    <a16:creationId xmlns:a16="http://schemas.microsoft.com/office/drawing/2014/main" id="{6BED4258-89DF-4C44-B7CA-10B0A210C7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5860239"/>
                  </p:ext>
                </p:extLst>
              </p:nvPr>
            </p:nvGraphicFramePr>
            <p:xfrm>
              <a:off x="2893" y="1891"/>
              <a:ext cx="306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3" name="Equation" r:id="rId5" imgW="164880" imgH="177480" progId="Equation.DSMT4">
                      <p:embed/>
                    </p:oleObj>
                  </mc:Choice>
                  <mc:Fallback>
                    <p:oleObj name="Equation" r:id="rId5" imgW="164880" imgH="177480" progId="Equation.DSMT4">
                      <p:embed/>
                      <p:pic>
                        <p:nvPicPr>
                          <p:cNvPr id="17" name="Object 94">
                            <a:extLst>
                              <a:ext uri="{FF2B5EF4-FFF2-40B4-BE49-F238E27FC236}">
                                <a16:creationId xmlns:a16="http://schemas.microsoft.com/office/drawing/2014/main" id="{D240635C-5E55-4CBA-84F4-5F94685A360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93" y="1891"/>
                            <a:ext cx="306" cy="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" name="Object 100">
              <a:extLst>
                <a:ext uri="{FF2B5EF4-FFF2-40B4-BE49-F238E27FC236}">
                  <a16:creationId xmlns:a16="http://schemas.microsoft.com/office/drawing/2014/main" id="{F8FB628A-6866-4E75-BD84-015891FB19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3375827"/>
                </p:ext>
              </p:extLst>
            </p:nvPr>
          </p:nvGraphicFramePr>
          <p:xfrm>
            <a:off x="6519402" y="576332"/>
            <a:ext cx="425952" cy="548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64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23" name="Object 100">
                          <a:extLst>
                            <a:ext uri="{FF2B5EF4-FFF2-40B4-BE49-F238E27FC236}">
                              <a16:creationId xmlns:a16="http://schemas.microsoft.com/office/drawing/2014/main" id="{B6E38A23-F607-42F2-A249-C094B3351C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9402" y="576332"/>
                          <a:ext cx="425952" cy="548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101">
              <a:extLst>
                <a:ext uri="{FF2B5EF4-FFF2-40B4-BE49-F238E27FC236}">
                  <a16:creationId xmlns:a16="http://schemas.microsoft.com/office/drawing/2014/main" id="{CBD476BE-7689-493F-B0F4-5FCA35F65C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32184" y="1032103"/>
              <a:ext cx="223837" cy="685800"/>
              <a:chOff x="1107" y="1488"/>
              <a:chExt cx="285" cy="720"/>
            </a:xfrm>
          </p:grpSpPr>
          <p:sp>
            <p:nvSpPr>
              <p:cNvPr id="14" name="Oval 102">
                <a:extLst>
                  <a:ext uri="{FF2B5EF4-FFF2-40B4-BE49-F238E27FC236}">
                    <a16:creationId xmlns:a16="http://schemas.microsoft.com/office/drawing/2014/main" id="{3A82774C-5C76-49A6-BD53-7FAEC3029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144" cy="192"/>
              </a:xfrm>
              <a:prstGeom prst="ellips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Freeform 103">
                <a:extLst>
                  <a:ext uri="{FF2B5EF4-FFF2-40B4-BE49-F238E27FC236}">
                    <a16:creationId xmlns:a16="http://schemas.microsoft.com/office/drawing/2014/main" id="{78704A9E-1FA8-48B3-819E-00B930CAC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" y="1680"/>
                <a:ext cx="93" cy="293"/>
              </a:xfrm>
              <a:custGeom>
                <a:avLst/>
                <a:gdLst>
                  <a:gd name="T0" fmla="*/ 93 w 93"/>
                  <a:gd name="T1" fmla="*/ 0 h 293"/>
                  <a:gd name="T2" fmla="*/ 0 w 93"/>
                  <a:gd name="T3" fmla="*/ 293 h 293"/>
                  <a:gd name="T4" fmla="*/ 0 60000 65536"/>
                  <a:gd name="T5" fmla="*/ 0 60000 65536"/>
                  <a:gd name="T6" fmla="*/ 0 w 93"/>
                  <a:gd name="T7" fmla="*/ 0 h 293"/>
                  <a:gd name="T8" fmla="*/ 93 w 93"/>
                  <a:gd name="T9" fmla="*/ 293 h 2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" h="293">
                    <a:moveTo>
                      <a:pt x="93" y="0"/>
                    </a:moveTo>
                    <a:lnTo>
                      <a:pt x="0" y="293"/>
                    </a:lnTo>
                  </a:path>
                </a:pathLst>
              </a:custGeom>
              <a:noFill/>
              <a:ln w="41275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104">
                <a:extLst>
                  <a:ext uri="{FF2B5EF4-FFF2-40B4-BE49-F238E27FC236}">
                    <a16:creationId xmlns:a16="http://schemas.microsoft.com/office/drawing/2014/main" id="{C0F44CA2-B7FE-4E4D-B1E8-580A8B698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680"/>
                <a:ext cx="192" cy="24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Line 105">
                <a:extLst>
                  <a:ext uri="{FF2B5EF4-FFF2-40B4-BE49-F238E27FC236}">
                    <a16:creationId xmlns:a16="http://schemas.microsoft.com/office/drawing/2014/main" id="{32A6C10B-89E0-4919-9479-27177B662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48" cy="528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Line 106">
                <a:extLst>
                  <a:ext uri="{FF2B5EF4-FFF2-40B4-BE49-F238E27FC236}">
                    <a16:creationId xmlns:a16="http://schemas.microsoft.com/office/drawing/2014/main" id="{D4573A35-D10B-4E4D-84A3-917321F7AD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48" cy="384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 107">
              <a:extLst>
                <a:ext uri="{FF2B5EF4-FFF2-40B4-BE49-F238E27FC236}">
                  <a16:creationId xmlns:a16="http://schemas.microsoft.com/office/drawing/2014/main" id="{787515B1-69ED-4500-AFAD-7938C85B46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52709" y="1703625"/>
              <a:ext cx="1600200" cy="147638"/>
              <a:chOff x="3805" y="1788"/>
              <a:chExt cx="1008" cy="93"/>
            </a:xfrm>
          </p:grpSpPr>
          <p:sp>
            <p:nvSpPr>
              <p:cNvPr id="20" name="Line 108">
                <a:extLst>
                  <a:ext uri="{FF2B5EF4-FFF2-40B4-BE49-F238E27FC236}">
                    <a16:creationId xmlns:a16="http://schemas.microsoft.com/office/drawing/2014/main" id="{EACEC95C-5309-4498-A180-DFB7AC146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5" y="1797"/>
                <a:ext cx="1008" cy="0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109">
                <a:extLst>
                  <a:ext uri="{FF2B5EF4-FFF2-40B4-BE49-F238E27FC236}">
                    <a16:creationId xmlns:a16="http://schemas.microsoft.com/office/drawing/2014/main" id="{861A087B-5C7C-40C5-AA30-4F13A5B21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08" y="1792"/>
                <a:ext cx="100" cy="88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10">
                <a:extLst>
                  <a:ext uri="{FF2B5EF4-FFF2-40B4-BE49-F238E27FC236}">
                    <a16:creationId xmlns:a16="http://schemas.microsoft.com/office/drawing/2014/main" id="{1A1F68E4-322C-4621-AE96-566BC9064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3" y="1880"/>
                <a:ext cx="827" cy="1"/>
              </a:xfrm>
              <a:custGeom>
                <a:avLst/>
                <a:gdLst>
                  <a:gd name="T0" fmla="*/ 0 w 827"/>
                  <a:gd name="T1" fmla="*/ 0 h 1"/>
                  <a:gd name="T2" fmla="*/ 827 w 827"/>
                  <a:gd name="T3" fmla="*/ 0 h 1"/>
                  <a:gd name="T4" fmla="*/ 0 60000 65536"/>
                  <a:gd name="T5" fmla="*/ 0 60000 65536"/>
                  <a:gd name="T6" fmla="*/ 0 w 827"/>
                  <a:gd name="T7" fmla="*/ 0 h 1"/>
                  <a:gd name="T8" fmla="*/ 827 w 82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27" h="1">
                    <a:moveTo>
                      <a:pt x="0" y="0"/>
                    </a:moveTo>
                    <a:lnTo>
                      <a:pt x="827" y="0"/>
                    </a:lnTo>
                  </a:path>
                </a:pathLst>
              </a:custGeom>
              <a:noFill/>
              <a:ln w="4127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Line 111">
                <a:extLst>
                  <a:ext uri="{FF2B5EF4-FFF2-40B4-BE49-F238E27FC236}">
                    <a16:creationId xmlns:a16="http://schemas.microsoft.com/office/drawing/2014/main" id="{9A0A7920-B25B-4280-B44C-4B0EC3BA0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9" y="1788"/>
                <a:ext cx="84" cy="92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24" name="Object 112">
              <a:extLst>
                <a:ext uri="{FF2B5EF4-FFF2-40B4-BE49-F238E27FC236}">
                  <a16:creationId xmlns:a16="http://schemas.microsoft.com/office/drawing/2014/main" id="{28F7C19D-6435-4FC8-BA69-B9EBA383BB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8899161"/>
                </p:ext>
              </p:extLst>
            </p:nvPr>
          </p:nvGraphicFramePr>
          <p:xfrm>
            <a:off x="5458533" y="887876"/>
            <a:ext cx="395712" cy="548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65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35" name="Object 112">
                          <a:extLst>
                            <a:ext uri="{FF2B5EF4-FFF2-40B4-BE49-F238E27FC236}">
                              <a16:creationId xmlns:a16="http://schemas.microsoft.com/office/drawing/2014/main" id="{7EE3D58E-BEF2-4852-96B2-D97CB8F393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8533" y="887876"/>
                          <a:ext cx="395712" cy="548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" name="Group 113">
              <a:extLst>
                <a:ext uri="{FF2B5EF4-FFF2-40B4-BE49-F238E27FC236}">
                  <a16:creationId xmlns:a16="http://schemas.microsoft.com/office/drawing/2014/main" id="{EC3A1C97-3576-48B2-A7B5-F29CB1A379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6834" y="1040040"/>
              <a:ext cx="223837" cy="685800"/>
              <a:chOff x="3795" y="1370"/>
              <a:chExt cx="141" cy="432"/>
            </a:xfrm>
          </p:grpSpPr>
          <p:sp>
            <p:nvSpPr>
              <p:cNvPr id="26" name="Line 114">
                <a:extLst>
                  <a:ext uri="{FF2B5EF4-FFF2-40B4-BE49-F238E27FC236}">
                    <a16:creationId xmlns:a16="http://schemas.microsoft.com/office/drawing/2014/main" id="{7E320151-0B7D-4328-9C6A-945EF5228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17" y="1485"/>
                <a:ext cx="24" cy="317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Line 115">
                <a:extLst>
                  <a:ext uri="{FF2B5EF4-FFF2-40B4-BE49-F238E27FC236}">
                    <a16:creationId xmlns:a16="http://schemas.microsoft.com/office/drawing/2014/main" id="{3EF451F2-04EC-4CB6-9EAE-5EB5BDE33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5" y="1543"/>
                <a:ext cx="24" cy="230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Oval 116">
                <a:extLst>
                  <a:ext uri="{FF2B5EF4-FFF2-40B4-BE49-F238E27FC236}">
                    <a16:creationId xmlns:a16="http://schemas.microsoft.com/office/drawing/2014/main" id="{CCB7FE88-A748-46C8-8979-9F0A27E00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7" y="1370"/>
                <a:ext cx="72" cy="115"/>
              </a:xfrm>
              <a:prstGeom prst="ellips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117">
                <a:extLst>
                  <a:ext uri="{FF2B5EF4-FFF2-40B4-BE49-F238E27FC236}">
                    <a16:creationId xmlns:a16="http://schemas.microsoft.com/office/drawing/2014/main" id="{AD6999C8-BCD3-4989-B332-D3BCC975D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5" y="1485"/>
                <a:ext cx="46" cy="176"/>
              </a:xfrm>
              <a:custGeom>
                <a:avLst/>
                <a:gdLst>
                  <a:gd name="T0" fmla="*/ 46 w 93"/>
                  <a:gd name="T1" fmla="*/ 0 h 293"/>
                  <a:gd name="T2" fmla="*/ 0 w 93"/>
                  <a:gd name="T3" fmla="*/ 176 h 293"/>
                  <a:gd name="T4" fmla="*/ 0 60000 65536"/>
                  <a:gd name="T5" fmla="*/ 0 60000 65536"/>
                  <a:gd name="T6" fmla="*/ 0 w 93"/>
                  <a:gd name="T7" fmla="*/ 0 h 293"/>
                  <a:gd name="T8" fmla="*/ 93 w 93"/>
                  <a:gd name="T9" fmla="*/ 293 h 2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" h="293">
                    <a:moveTo>
                      <a:pt x="93" y="0"/>
                    </a:moveTo>
                    <a:lnTo>
                      <a:pt x="0" y="293"/>
                    </a:lnTo>
                  </a:path>
                </a:pathLst>
              </a:custGeom>
              <a:noFill/>
              <a:ln w="41275" cap="flat" cmpd="sng">
                <a:solidFill>
                  <a:srgbClr val="9900CC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Line 118">
                <a:extLst>
                  <a:ext uri="{FF2B5EF4-FFF2-40B4-BE49-F238E27FC236}">
                    <a16:creationId xmlns:a16="http://schemas.microsoft.com/office/drawing/2014/main" id="{C6383777-67BB-49BB-9A4B-503C3C432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1" y="1485"/>
                <a:ext cx="95" cy="144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Freeform 119">
              <a:extLst>
                <a:ext uri="{FF2B5EF4-FFF2-40B4-BE49-F238E27FC236}">
                  <a16:creationId xmlns:a16="http://schemas.microsoft.com/office/drawing/2014/main" id="{52D8B968-C6AD-437F-A09D-02EB1AD2E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034" y="1171803"/>
              <a:ext cx="1079500" cy="7937"/>
            </a:xfrm>
            <a:custGeom>
              <a:avLst/>
              <a:gdLst>
                <a:gd name="T0" fmla="*/ 0 w 680"/>
                <a:gd name="T1" fmla="*/ 0 h 5"/>
                <a:gd name="T2" fmla="*/ 1079500 w 680"/>
                <a:gd name="T3" fmla="*/ 7937 h 5"/>
                <a:gd name="T4" fmla="*/ 0 60000 65536"/>
                <a:gd name="T5" fmla="*/ 0 60000 65536"/>
                <a:gd name="T6" fmla="*/ 0 w 680"/>
                <a:gd name="T7" fmla="*/ 0 h 5"/>
                <a:gd name="T8" fmla="*/ 680 w 68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0" h="5">
                  <a:moveTo>
                    <a:pt x="0" y="0"/>
                  </a:moveTo>
                  <a:lnTo>
                    <a:pt x="680" y="5"/>
                  </a:lnTo>
                </a:path>
              </a:pathLst>
            </a:custGeom>
            <a:noFill/>
            <a:ln w="19050" cap="flat" cmpd="sng">
              <a:solidFill>
                <a:srgbClr val="9900CC"/>
              </a:solidFill>
              <a:prstDash val="solid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Freeform 120">
              <a:extLst>
                <a:ext uri="{FF2B5EF4-FFF2-40B4-BE49-F238E27FC236}">
                  <a16:creationId xmlns:a16="http://schemas.microsoft.com/office/drawing/2014/main" id="{799C11D4-6BF3-45A7-9A0B-1FB27186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546" y="868590"/>
              <a:ext cx="1990725" cy="1588"/>
            </a:xfrm>
            <a:custGeom>
              <a:avLst/>
              <a:gdLst>
                <a:gd name="T0" fmla="*/ 0 w 1254"/>
                <a:gd name="T1" fmla="*/ 0 h 1"/>
                <a:gd name="T2" fmla="*/ 1990725 w 1254"/>
                <a:gd name="T3" fmla="*/ 0 h 1"/>
                <a:gd name="T4" fmla="*/ 0 60000 65536"/>
                <a:gd name="T5" fmla="*/ 0 60000 65536"/>
                <a:gd name="T6" fmla="*/ 0 w 1254"/>
                <a:gd name="T7" fmla="*/ 0 h 1"/>
                <a:gd name="T8" fmla="*/ 1254 w 125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4" h="1">
                  <a:moveTo>
                    <a:pt x="0" y="0"/>
                  </a:moveTo>
                  <a:lnTo>
                    <a:pt x="1254" y="0"/>
                  </a:ln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3" name="Group 121">
              <a:extLst>
                <a:ext uri="{FF2B5EF4-FFF2-40B4-BE49-F238E27FC236}">
                  <a16:creationId xmlns:a16="http://schemas.microsoft.com/office/drawing/2014/main" id="{3AA1F89A-391C-4D4E-9B82-3C0AEAFFF5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5272" y="2038574"/>
              <a:ext cx="1841499" cy="549274"/>
              <a:chOff x="3133" y="2060"/>
              <a:chExt cx="1147" cy="346"/>
            </a:xfrm>
          </p:grpSpPr>
          <p:graphicFrame>
            <p:nvGraphicFramePr>
              <p:cNvPr id="34" name="Object 122">
                <a:extLst>
                  <a:ext uri="{FF2B5EF4-FFF2-40B4-BE49-F238E27FC236}">
                    <a16:creationId xmlns:a16="http://schemas.microsoft.com/office/drawing/2014/main" id="{BC6DCCAE-F165-4F81-B9AF-D39D10AD55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6890230"/>
                  </p:ext>
                </p:extLst>
              </p:nvPr>
            </p:nvGraphicFramePr>
            <p:xfrm>
              <a:off x="3443" y="2060"/>
              <a:ext cx="288" cy="3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6" name="Equation" r:id="rId11" imgW="190440" imgH="228600" progId="Equation.DSMT4">
                      <p:embed/>
                    </p:oleObj>
                  </mc:Choice>
                  <mc:Fallback>
                    <p:oleObj name="Equation" r:id="rId11" imgW="190440" imgH="228600" progId="Equation.DSMT4">
                      <p:embed/>
                      <p:pic>
                        <p:nvPicPr>
                          <p:cNvPr id="45" name="Object 122">
                            <a:extLst>
                              <a:ext uri="{FF2B5EF4-FFF2-40B4-BE49-F238E27FC236}">
                                <a16:creationId xmlns:a16="http://schemas.microsoft.com/office/drawing/2014/main" id="{20A7AD4E-260B-4F96-BE0C-86AF4DFF42D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43" y="2060"/>
                            <a:ext cx="288" cy="3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Freeform 123">
                <a:extLst>
                  <a:ext uri="{FF2B5EF4-FFF2-40B4-BE49-F238E27FC236}">
                    <a16:creationId xmlns:a16="http://schemas.microsoft.com/office/drawing/2014/main" id="{992404D6-80D8-4B3D-90DF-711A6350A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" y="2242"/>
                <a:ext cx="1147" cy="1"/>
              </a:xfrm>
              <a:custGeom>
                <a:avLst/>
                <a:gdLst>
                  <a:gd name="T0" fmla="*/ 0 w 1147"/>
                  <a:gd name="T1" fmla="*/ 0 h 19"/>
                  <a:gd name="T2" fmla="*/ 1147 w 1147"/>
                  <a:gd name="T3" fmla="*/ 1 h 19"/>
                  <a:gd name="T4" fmla="*/ 0 60000 65536"/>
                  <a:gd name="T5" fmla="*/ 0 60000 65536"/>
                  <a:gd name="T6" fmla="*/ 0 w 1147"/>
                  <a:gd name="T7" fmla="*/ 0 h 19"/>
                  <a:gd name="T8" fmla="*/ 1147 w 1147"/>
                  <a:gd name="T9" fmla="*/ 19 h 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7" h="19">
                    <a:moveTo>
                      <a:pt x="0" y="0"/>
                    </a:moveTo>
                    <a:lnTo>
                      <a:pt x="1147" y="19"/>
                    </a:lnTo>
                  </a:path>
                </a:pathLst>
              </a:custGeom>
              <a:noFill/>
              <a:ln w="19050" cap="flat" cmpd="sng">
                <a:solidFill>
                  <a:srgbClr val="9900CC"/>
                </a:solidFill>
                <a:prstDash val="solid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6" name="Group 124">
              <a:extLst>
                <a:ext uri="{FF2B5EF4-FFF2-40B4-BE49-F238E27FC236}">
                  <a16:creationId xmlns:a16="http://schemas.microsoft.com/office/drawing/2014/main" id="{ED78D4E4-C261-4199-8684-4B0C59B132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2146" y="1759178"/>
              <a:ext cx="466725" cy="628650"/>
              <a:chOff x="4170" y="1884"/>
              <a:chExt cx="294" cy="396"/>
            </a:xfrm>
          </p:grpSpPr>
          <p:graphicFrame>
            <p:nvGraphicFramePr>
              <p:cNvPr id="37" name="Object 125">
                <a:extLst>
                  <a:ext uri="{FF2B5EF4-FFF2-40B4-BE49-F238E27FC236}">
                    <a16:creationId xmlns:a16="http://schemas.microsoft.com/office/drawing/2014/main" id="{BABBC331-DBC9-4E3E-8834-8F7FA51C02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9838336"/>
                  </p:ext>
                </p:extLst>
              </p:nvPr>
            </p:nvGraphicFramePr>
            <p:xfrm>
              <a:off x="4170" y="1949"/>
              <a:ext cx="294" cy="3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7" name="Equation" r:id="rId13" imgW="203040" imgH="228600" progId="Equation.DSMT4">
                      <p:embed/>
                    </p:oleObj>
                  </mc:Choice>
                  <mc:Fallback>
                    <p:oleObj name="Equation" r:id="rId13" imgW="203040" imgH="228600" progId="Equation.DSMT4">
                      <p:embed/>
                      <p:pic>
                        <p:nvPicPr>
                          <p:cNvPr id="48" name="Object 125">
                            <a:extLst>
                              <a:ext uri="{FF2B5EF4-FFF2-40B4-BE49-F238E27FC236}">
                                <a16:creationId xmlns:a16="http://schemas.microsoft.com/office/drawing/2014/main" id="{3F7A2A74-F255-4F96-926E-6DFC6DC7CE9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70" y="1949"/>
                            <a:ext cx="294" cy="3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" name="Oval 126">
                <a:extLst>
                  <a:ext uri="{FF2B5EF4-FFF2-40B4-BE49-F238E27FC236}">
                    <a16:creationId xmlns:a16="http://schemas.microsoft.com/office/drawing/2014/main" id="{69ABC439-B1A5-4EC5-9ED7-875987D7D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1884"/>
                <a:ext cx="48" cy="48"/>
              </a:xfrm>
              <a:prstGeom prst="ellipse">
                <a:avLst/>
              </a:prstGeom>
              <a:solidFill>
                <a:srgbClr val="9900CC"/>
              </a:solidFill>
              <a:ln w="412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" name="Group 127">
              <a:extLst>
                <a:ext uri="{FF2B5EF4-FFF2-40B4-BE49-F238E27FC236}">
                  <a16:creationId xmlns:a16="http://schemas.microsoft.com/office/drawing/2014/main" id="{383D4EBD-FBCE-4AE7-84A9-D663736B77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4615" y="1768706"/>
              <a:ext cx="466724" cy="617538"/>
              <a:chOff x="3844" y="1994"/>
              <a:chExt cx="294" cy="389"/>
            </a:xfrm>
          </p:grpSpPr>
          <p:graphicFrame>
            <p:nvGraphicFramePr>
              <p:cNvPr id="40" name="Object 128">
                <a:extLst>
                  <a:ext uri="{FF2B5EF4-FFF2-40B4-BE49-F238E27FC236}">
                    <a16:creationId xmlns:a16="http://schemas.microsoft.com/office/drawing/2014/main" id="{CF7F6A97-4F02-493C-A66A-EB5C6CD6EE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7851929"/>
                  </p:ext>
                </p:extLst>
              </p:nvPr>
            </p:nvGraphicFramePr>
            <p:xfrm>
              <a:off x="3844" y="2052"/>
              <a:ext cx="294" cy="3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8" name="Equation" r:id="rId15" imgW="203040" imgH="228600" progId="Equation.DSMT4">
                      <p:embed/>
                    </p:oleObj>
                  </mc:Choice>
                  <mc:Fallback>
                    <p:oleObj name="Equation" r:id="rId15" imgW="203040" imgH="228600" progId="Equation.DSMT4">
                      <p:embed/>
                      <p:pic>
                        <p:nvPicPr>
                          <p:cNvPr id="51" name="Object 128">
                            <a:extLst>
                              <a:ext uri="{FF2B5EF4-FFF2-40B4-BE49-F238E27FC236}">
                                <a16:creationId xmlns:a16="http://schemas.microsoft.com/office/drawing/2014/main" id="{E9D07C69-B938-48DB-9882-66B8EA0CF87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4" y="2052"/>
                            <a:ext cx="294" cy="3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" name="Oval 129">
                <a:extLst>
                  <a:ext uri="{FF2B5EF4-FFF2-40B4-BE49-F238E27FC236}">
                    <a16:creationId xmlns:a16="http://schemas.microsoft.com/office/drawing/2014/main" id="{36E7D74A-439B-4E7D-88A3-AA671C9D1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9" y="1994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2" name="Group 130">
              <a:extLst>
                <a:ext uri="{FF2B5EF4-FFF2-40B4-BE49-F238E27FC236}">
                  <a16:creationId xmlns:a16="http://schemas.microsoft.com/office/drawing/2014/main" id="{82D1305A-B61D-4D7C-A2BB-99E28C5F2B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3047" y="2489432"/>
              <a:ext cx="1385887" cy="549275"/>
              <a:chOff x="3163" y="2344"/>
              <a:chExt cx="816" cy="346"/>
            </a:xfrm>
          </p:grpSpPr>
          <p:graphicFrame>
            <p:nvGraphicFramePr>
              <p:cNvPr id="43" name="Object 131">
                <a:extLst>
                  <a:ext uri="{FF2B5EF4-FFF2-40B4-BE49-F238E27FC236}">
                    <a16:creationId xmlns:a16="http://schemas.microsoft.com/office/drawing/2014/main" id="{97003AEA-973D-4F5E-AD9D-6682D32FD5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0785549"/>
                  </p:ext>
                </p:extLst>
              </p:nvPr>
            </p:nvGraphicFramePr>
            <p:xfrm>
              <a:off x="3418" y="2344"/>
              <a:ext cx="288" cy="3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269" name="Equation" r:id="rId17" imgW="190440" imgH="228600" progId="Equation.DSMT4">
                      <p:embed/>
                    </p:oleObj>
                  </mc:Choice>
                  <mc:Fallback>
                    <p:oleObj name="Equation" r:id="rId17" imgW="190440" imgH="228600" progId="Equation.DSMT4">
                      <p:embed/>
                      <p:pic>
                        <p:nvPicPr>
                          <p:cNvPr id="54" name="Object 131">
                            <a:extLst>
                              <a:ext uri="{FF2B5EF4-FFF2-40B4-BE49-F238E27FC236}">
                                <a16:creationId xmlns:a16="http://schemas.microsoft.com/office/drawing/2014/main" id="{91FBEB23-4009-4726-92E1-3CCAB2ED5A5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18" y="2344"/>
                            <a:ext cx="288" cy="3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Line 132">
                <a:extLst>
                  <a:ext uri="{FF2B5EF4-FFF2-40B4-BE49-F238E27FC236}">
                    <a16:creationId xmlns:a16="http://schemas.microsoft.com/office/drawing/2014/main" id="{601267D7-E1BB-4E3F-BAD2-96EC507B9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3" y="2530"/>
                <a:ext cx="8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5" name="Group 95">
              <a:extLst>
                <a:ext uri="{FF2B5EF4-FFF2-40B4-BE49-F238E27FC236}">
                  <a16:creationId xmlns:a16="http://schemas.microsoft.com/office/drawing/2014/main" id="{0C6EB623-90BE-4F17-972F-69FB9CFB13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81221" y="1717903"/>
              <a:ext cx="1600200" cy="152400"/>
              <a:chOff x="3792" y="1824"/>
              <a:chExt cx="1008" cy="96"/>
            </a:xfrm>
          </p:grpSpPr>
          <p:sp>
            <p:nvSpPr>
              <p:cNvPr id="46" name="Line 96">
                <a:extLst>
                  <a:ext uri="{FF2B5EF4-FFF2-40B4-BE49-F238E27FC236}">
                    <a16:creationId xmlns:a16="http://schemas.microsoft.com/office/drawing/2014/main" id="{36DD5BB9-81E2-42C0-82EF-D1AFB65984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824"/>
                <a:ext cx="1008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97">
                <a:extLst>
                  <a:ext uri="{FF2B5EF4-FFF2-40B4-BE49-F238E27FC236}">
                    <a16:creationId xmlns:a16="http://schemas.microsoft.com/office/drawing/2014/main" id="{ECD267B3-20C7-4F94-B3B1-EABF41206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824"/>
                <a:ext cx="96" cy="96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98">
                <a:extLst>
                  <a:ext uri="{FF2B5EF4-FFF2-40B4-BE49-F238E27FC236}">
                    <a16:creationId xmlns:a16="http://schemas.microsoft.com/office/drawing/2014/main" id="{2F519430-6189-4F46-BA28-B69B6D1B3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17" y="1824"/>
                <a:ext cx="48" cy="96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99">
                <a:extLst>
                  <a:ext uri="{FF2B5EF4-FFF2-40B4-BE49-F238E27FC236}">
                    <a16:creationId xmlns:a16="http://schemas.microsoft.com/office/drawing/2014/main" id="{8DC8606F-3589-4C5F-8D03-4A07221BE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" y="1907"/>
                <a:ext cx="827" cy="1"/>
              </a:xfrm>
              <a:custGeom>
                <a:avLst/>
                <a:gdLst>
                  <a:gd name="T0" fmla="*/ 0 w 827"/>
                  <a:gd name="T1" fmla="*/ 0 h 1"/>
                  <a:gd name="T2" fmla="*/ 827 w 827"/>
                  <a:gd name="T3" fmla="*/ 0 h 1"/>
                  <a:gd name="T4" fmla="*/ 0 60000 65536"/>
                  <a:gd name="T5" fmla="*/ 0 60000 65536"/>
                  <a:gd name="T6" fmla="*/ 0 w 827"/>
                  <a:gd name="T7" fmla="*/ 0 h 1"/>
                  <a:gd name="T8" fmla="*/ 827 w 82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27" h="1">
                    <a:moveTo>
                      <a:pt x="0" y="0"/>
                    </a:moveTo>
                    <a:lnTo>
                      <a:pt x="827" y="0"/>
                    </a:lnTo>
                  </a:path>
                </a:pathLst>
              </a:custGeom>
              <a:noFill/>
              <a:ln w="41275" cap="flat" cmpd="sng">
                <a:solidFill>
                  <a:srgbClr val="0000FF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2" name="Text Box 5">
            <a:extLst>
              <a:ext uri="{FF2B5EF4-FFF2-40B4-BE49-F238E27FC236}">
                <a16:creationId xmlns:a16="http://schemas.microsoft.com/office/drawing/2014/main" id="{45675542-AEFC-40D6-A32F-A835A9ED2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96" y="1229180"/>
            <a:ext cx="30416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设船的质心移动的</a:t>
            </a:r>
          </a:p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距离为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，即</a:t>
            </a:r>
          </a:p>
        </p:txBody>
      </p:sp>
      <p:graphicFrame>
        <p:nvGraphicFramePr>
          <p:cNvPr id="53" name="Object 6">
            <a:extLst>
              <a:ext uri="{FF2B5EF4-FFF2-40B4-BE49-F238E27FC236}">
                <a16:creationId xmlns:a16="http://schemas.microsoft.com/office/drawing/2014/main" id="{85F13B7B-27A5-4239-93D4-3F5148744E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4561"/>
              </p:ext>
            </p:extLst>
          </p:nvPr>
        </p:nvGraphicFramePr>
        <p:xfrm>
          <a:off x="633413" y="2347913"/>
          <a:ext cx="186053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0" name="Equation" r:id="rId19" imgW="838080" imgH="228600" progId="Equation.DSMT4">
                  <p:embed/>
                </p:oleObj>
              </mc:Choice>
              <mc:Fallback>
                <p:oleObj name="Equation" r:id="rId19" imgW="838080" imgH="228600" progId="Equation.DSMT4">
                  <p:embed/>
                  <p:pic>
                    <p:nvPicPr>
                      <p:cNvPr id="69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347913"/>
                        <a:ext cx="186053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8">
            <a:extLst>
              <a:ext uri="{FF2B5EF4-FFF2-40B4-BE49-F238E27FC236}">
                <a16:creationId xmlns:a16="http://schemas.microsoft.com/office/drawing/2014/main" id="{CAC3D923-D378-48E8-8493-207A19F46B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635872"/>
              </p:ext>
            </p:extLst>
          </p:nvPr>
        </p:nvGraphicFramePr>
        <p:xfrm>
          <a:off x="628651" y="3048387"/>
          <a:ext cx="2198599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1" name="Equation" r:id="rId21" imgW="990360" imgH="228600" progId="Equation.DSMT4">
                  <p:embed/>
                </p:oleObj>
              </mc:Choice>
              <mc:Fallback>
                <p:oleObj name="Equation" r:id="rId21" imgW="990360" imgH="228600" progId="Equation.DSMT4">
                  <p:embed/>
                  <p:pic>
                    <p:nvPicPr>
                      <p:cNvPr id="696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3048387"/>
                        <a:ext cx="2198599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9">
            <a:extLst>
              <a:ext uri="{FF2B5EF4-FFF2-40B4-BE49-F238E27FC236}">
                <a16:creationId xmlns:a16="http://schemas.microsoft.com/office/drawing/2014/main" id="{E6079352-7566-4236-B937-75F2EE28D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96" y="3807287"/>
            <a:ext cx="4827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代入上式可得船移动的距离：</a:t>
            </a:r>
          </a:p>
        </p:txBody>
      </p:sp>
      <p:graphicFrame>
        <p:nvGraphicFramePr>
          <p:cNvPr id="56" name="Object 10">
            <a:extLst>
              <a:ext uri="{FF2B5EF4-FFF2-40B4-BE49-F238E27FC236}">
                <a16:creationId xmlns:a16="http://schemas.microsoft.com/office/drawing/2014/main" id="{7486B929-3DD5-4C71-BAF5-FFFDF0C5F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827206"/>
              </p:ext>
            </p:extLst>
          </p:nvPr>
        </p:nvGraphicFramePr>
        <p:xfrm>
          <a:off x="609600" y="4484880"/>
          <a:ext cx="6793999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2" name="Equation" r:id="rId23" imgW="3060360" imgH="444240" progId="Equation.DSMT4">
                  <p:embed/>
                </p:oleObj>
              </mc:Choice>
              <mc:Fallback>
                <p:oleObj name="Equation" r:id="rId23" imgW="3060360" imgH="444240" progId="Equation.DSMT4">
                  <p:embed/>
                  <p:pic>
                    <p:nvPicPr>
                      <p:cNvPr id="696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84880"/>
                        <a:ext cx="6793999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55">
            <a:extLst>
              <a:ext uri="{FF2B5EF4-FFF2-40B4-BE49-F238E27FC236}">
                <a16:creationId xmlns:a16="http://schemas.microsoft.com/office/drawing/2014/main" id="{22E09E87-C55D-43E4-9E43-7134C7825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96" y="5674247"/>
            <a:ext cx="700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以上讨论均在实验室参考系（惯性系）中。</a:t>
            </a:r>
          </a:p>
        </p:txBody>
      </p:sp>
      <p:graphicFrame>
        <p:nvGraphicFramePr>
          <p:cNvPr id="58" name="Object 78">
            <a:extLst>
              <a:ext uri="{FF2B5EF4-FFF2-40B4-BE49-F238E27FC236}">
                <a16:creationId xmlns:a16="http://schemas.microsoft.com/office/drawing/2014/main" id="{E4E7161F-534B-4ED3-9EFA-B5980F7C9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733694"/>
              </p:ext>
            </p:extLst>
          </p:nvPr>
        </p:nvGraphicFramePr>
        <p:xfrm>
          <a:off x="622300" y="496575"/>
          <a:ext cx="35528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3" name="Equation" r:id="rId25" imgW="1600200" imgH="228600" progId="Equation.DSMT4">
                  <p:embed/>
                </p:oleObj>
              </mc:Choice>
              <mc:Fallback>
                <p:oleObj name="Equation" r:id="rId25" imgW="1600200" imgH="228600" progId="Equation.DSMT4">
                  <p:embed/>
                  <p:pic>
                    <p:nvPicPr>
                      <p:cNvPr id="58" name="Object 78">
                        <a:extLst>
                          <a:ext uri="{FF2B5EF4-FFF2-40B4-BE49-F238E27FC236}">
                            <a16:creationId xmlns:a16="http://schemas.microsoft.com/office/drawing/2014/main" id="{179EB7C9-2205-4C47-A0A6-2AFABD6DD2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96575"/>
                        <a:ext cx="35528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utoUpdateAnimBg="0"/>
      <p:bldP spid="55" grpId="0" autoUpdateAnimBg="0"/>
      <p:bldP spid="5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AC13CCD-46E1-436C-9BFB-1A91B89A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5C7B1B-6B7C-4113-86F9-33FDE20E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A9A815B-D66D-4F47-893E-E94FF167A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9134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一质量均匀分布的柔软细绳铅直地悬挂着，绳的下端刚好触到水平桌面上，如果把绳的上端放开，绳将落在桌面上。试证明：在绳下落的过程中，任意时刻作用于桌面的压力，等于已落到桌面上的绳重量的三倍。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FAC172EF-AAD8-47A7-A03C-EB331119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2" y="2950579"/>
            <a:ext cx="435654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将绳整体看作质点系统，系统的运动满足质心运动定理。绳受到的外力包括重力和桌面的支撑力。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7B976BE1-8A3F-45C4-BFCC-8ACF98E23D62}"/>
              </a:ext>
            </a:extLst>
          </p:cNvPr>
          <p:cNvGrpSpPr/>
          <p:nvPr/>
        </p:nvGrpSpPr>
        <p:grpSpPr>
          <a:xfrm>
            <a:off x="6358785" y="530226"/>
            <a:ext cx="2273335" cy="3574791"/>
            <a:chOff x="6358785" y="530226"/>
            <a:chExt cx="2273335" cy="3574791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2020E4B7-64B0-4E1B-8AE9-5C705D8EC319}"/>
                </a:ext>
              </a:extLst>
            </p:cNvPr>
            <p:cNvGrpSpPr/>
            <p:nvPr/>
          </p:nvGrpSpPr>
          <p:grpSpPr>
            <a:xfrm>
              <a:off x="6358785" y="530226"/>
              <a:ext cx="2273335" cy="3574791"/>
              <a:chOff x="6358785" y="530226"/>
              <a:chExt cx="2273335" cy="3574791"/>
            </a:xfrm>
          </p:grpSpPr>
          <p:grpSp>
            <p:nvGrpSpPr>
              <p:cNvPr id="5" name="Group 3">
                <a:extLst>
                  <a:ext uri="{FF2B5EF4-FFF2-40B4-BE49-F238E27FC236}">
                    <a16:creationId xmlns:a16="http://schemas.microsoft.com/office/drawing/2014/main" id="{10183421-A935-473D-A1A7-A3F33CCBF1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62172" y="530226"/>
                <a:ext cx="561975" cy="2763838"/>
                <a:chOff x="5075" y="345"/>
                <a:chExt cx="354" cy="1741"/>
              </a:xfrm>
            </p:grpSpPr>
            <p:sp>
              <p:nvSpPr>
                <p:cNvPr id="6" name="Freeform 4">
                  <a:extLst>
                    <a:ext uri="{FF2B5EF4-FFF2-40B4-BE49-F238E27FC236}">
                      <a16:creationId xmlns:a16="http://schemas.microsoft.com/office/drawing/2014/main" id="{4C5EA23A-BBAD-40FA-9BF3-2C5BE44CB6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5" y="345"/>
                  <a:ext cx="5" cy="1636"/>
                </a:xfrm>
                <a:custGeom>
                  <a:avLst/>
                  <a:gdLst>
                    <a:gd name="T0" fmla="*/ 0 w 5"/>
                    <a:gd name="T1" fmla="*/ 0 h 1636"/>
                    <a:gd name="T2" fmla="*/ 5 w 5"/>
                    <a:gd name="T3" fmla="*/ 1636 h 1636"/>
                    <a:gd name="T4" fmla="*/ 0 60000 65536"/>
                    <a:gd name="T5" fmla="*/ 0 60000 65536"/>
                    <a:gd name="T6" fmla="*/ 0 w 5"/>
                    <a:gd name="T7" fmla="*/ 0 h 1636"/>
                    <a:gd name="T8" fmla="*/ 5 w 5"/>
                    <a:gd name="T9" fmla="*/ 1636 h 16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" h="1636">
                      <a:moveTo>
                        <a:pt x="0" y="0"/>
                      </a:moveTo>
                      <a:lnTo>
                        <a:pt x="5" y="1636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" name="Text Box 5">
                  <a:extLst>
                    <a:ext uri="{FF2B5EF4-FFF2-40B4-BE49-F238E27FC236}">
                      <a16:creationId xmlns:a16="http://schemas.microsoft.com/office/drawing/2014/main" id="{8A38EC3D-D64A-4052-B2CA-FADB6C7E13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75" y="351"/>
                  <a:ext cx="30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8" name="Text Box 6">
                  <a:extLst>
                    <a:ext uri="{FF2B5EF4-FFF2-40B4-BE49-F238E27FC236}">
                      <a16:creationId xmlns:a16="http://schemas.microsoft.com/office/drawing/2014/main" id="{4ABC585C-88CF-4927-9C6D-01A2C0E1DE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13" y="1759"/>
                  <a:ext cx="3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9" name="Group 7">
                <a:extLst>
                  <a:ext uri="{FF2B5EF4-FFF2-40B4-BE49-F238E27FC236}">
                    <a16:creationId xmlns:a16="http://schemas.microsoft.com/office/drawing/2014/main" id="{395A3D0B-E77A-4B04-9EA1-38D01719F3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8785" y="1491540"/>
                <a:ext cx="2155825" cy="2613477"/>
                <a:chOff x="4002" y="584"/>
                <a:chExt cx="1358" cy="1716"/>
              </a:xfrm>
            </p:grpSpPr>
            <p:sp>
              <p:nvSpPr>
                <p:cNvPr id="10" name="Rectangle 8" descr="深色上对角线">
                  <a:extLst>
                    <a:ext uri="{FF2B5EF4-FFF2-40B4-BE49-F238E27FC236}">
                      <a16:creationId xmlns:a16="http://schemas.microsoft.com/office/drawing/2014/main" id="{A272D61E-8399-426F-938C-AC34F1FB4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2064"/>
                  <a:ext cx="1358" cy="236"/>
                </a:xfrm>
                <a:prstGeom prst="rect">
                  <a:avLst/>
                </a:prstGeom>
                <a:pattFill prst="dkUpDiag">
                  <a:fgClr>
                    <a:schemeClr val="tx2"/>
                  </a:fgClr>
                  <a:bgClr>
                    <a:srgbClr val="FF9900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" name="Oval 11">
                  <a:extLst>
                    <a:ext uri="{FF2B5EF4-FFF2-40B4-BE49-F238E27FC236}">
                      <a16:creationId xmlns:a16="http://schemas.microsoft.com/office/drawing/2014/main" id="{A243187D-5795-44FF-ACFB-08C1B8B7D7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584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" name="Oval 12">
                  <a:extLst>
                    <a:ext uri="{FF2B5EF4-FFF2-40B4-BE49-F238E27FC236}">
                      <a16:creationId xmlns:a16="http://schemas.microsoft.com/office/drawing/2014/main" id="{9B68FD93-E8D8-48C8-98E9-32B3691DE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71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" name="Oval 13">
                  <a:extLst>
                    <a:ext uri="{FF2B5EF4-FFF2-40B4-BE49-F238E27FC236}">
                      <a16:creationId xmlns:a16="http://schemas.microsoft.com/office/drawing/2014/main" id="{EAEB73BC-A99B-4BC2-972F-99CA3A31B0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16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Oval 14">
                  <a:extLst>
                    <a:ext uri="{FF2B5EF4-FFF2-40B4-BE49-F238E27FC236}">
                      <a16:creationId xmlns:a16="http://schemas.microsoft.com/office/drawing/2014/main" id="{A6C0E3A5-1FE9-429B-A30B-5F531B84C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29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Oval 15">
                  <a:extLst>
                    <a:ext uri="{FF2B5EF4-FFF2-40B4-BE49-F238E27FC236}">
                      <a16:creationId xmlns:a16="http://schemas.microsoft.com/office/drawing/2014/main" id="{79C63055-C977-480C-B367-5EE6A110BE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542"/>
                  <a:ext cx="76" cy="2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Oval 16">
                  <a:extLst>
                    <a:ext uri="{FF2B5EF4-FFF2-40B4-BE49-F238E27FC236}">
                      <a16:creationId xmlns:a16="http://schemas.microsoft.com/office/drawing/2014/main" id="{FEB018A0-3195-45A5-BAD5-3BC3F723C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746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Oval 17">
                  <a:extLst>
                    <a:ext uri="{FF2B5EF4-FFF2-40B4-BE49-F238E27FC236}">
                      <a16:creationId xmlns:a16="http://schemas.microsoft.com/office/drawing/2014/main" id="{F546BCEA-1933-4A59-BA5D-C36C7114D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1981"/>
                  <a:ext cx="7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Oval 18">
                  <a:extLst>
                    <a:ext uri="{FF2B5EF4-FFF2-40B4-BE49-F238E27FC236}">
                      <a16:creationId xmlns:a16="http://schemas.microsoft.com/office/drawing/2014/main" id="{8E80D7FC-06DB-4ACA-A04D-DA140FADCC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961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9">
                  <a:extLst>
                    <a:ext uri="{FF2B5EF4-FFF2-40B4-BE49-F238E27FC236}">
                      <a16:creationId xmlns:a16="http://schemas.microsoft.com/office/drawing/2014/main" id="{E5FD249C-2033-4102-BEC9-588D0AEE8C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2" y="1981"/>
                  <a:ext cx="22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Oval 20">
                  <a:extLst>
                    <a:ext uri="{FF2B5EF4-FFF2-40B4-BE49-F238E27FC236}">
                      <a16:creationId xmlns:a16="http://schemas.microsoft.com/office/drawing/2014/main" id="{D39D05AC-583C-4601-8E58-E2EC0117DC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81"/>
                  <a:ext cx="151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Oval 21">
                  <a:extLst>
                    <a:ext uri="{FF2B5EF4-FFF2-40B4-BE49-F238E27FC236}">
                      <a16:creationId xmlns:a16="http://schemas.microsoft.com/office/drawing/2014/main" id="{E9FD5C93-9A44-4AEA-8D51-17B479215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03"/>
                  <a:ext cx="226" cy="7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Oval 22">
                  <a:extLst>
                    <a:ext uri="{FF2B5EF4-FFF2-40B4-BE49-F238E27FC236}">
                      <a16:creationId xmlns:a16="http://schemas.microsoft.com/office/drawing/2014/main" id="{D38483C5-964C-4756-904F-DD622B9C0A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3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Oval 23">
                  <a:extLst>
                    <a:ext uri="{FF2B5EF4-FFF2-40B4-BE49-F238E27FC236}">
                      <a16:creationId xmlns:a16="http://schemas.microsoft.com/office/drawing/2014/main" id="{C4A2046D-4B8D-45E2-AE6C-38B6742541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16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Group 28">
                <a:extLst>
                  <a:ext uri="{FF2B5EF4-FFF2-40B4-BE49-F238E27FC236}">
                    <a16:creationId xmlns:a16="http://schemas.microsoft.com/office/drawing/2014/main" id="{188EAD7C-F5B5-44EF-8065-40EF299625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4725" y="785206"/>
                <a:ext cx="533400" cy="720726"/>
                <a:chOff x="4475" y="10"/>
                <a:chExt cx="336" cy="454"/>
              </a:xfrm>
            </p:grpSpPr>
            <p:sp>
              <p:nvSpPr>
                <p:cNvPr id="29" name="Line 26">
                  <a:extLst>
                    <a:ext uri="{FF2B5EF4-FFF2-40B4-BE49-F238E27FC236}">
                      <a16:creationId xmlns:a16="http://schemas.microsoft.com/office/drawing/2014/main" id="{481CE5D6-AFB5-4BCF-BAF3-2C89F92E4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5" y="464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0" name="Object 3">
                  <a:extLst>
                    <a:ext uri="{FF2B5EF4-FFF2-40B4-BE49-F238E27FC236}">
                      <a16:creationId xmlns:a16="http://schemas.microsoft.com/office/drawing/2014/main" id="{41A9B8A6-43AD-4B61-8F00-E5921447629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536" y="10"/>
                <a:ext cx="220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804" name="Equation" r:id="rId3" imgW="139680" imgH="139680" progId="Equation.DSMT4">
                        <p:embed/>
                      </p:oleObj>
                    </mc:Choice>
                    <mc:Fallback>
                      <p:oleObj name="Equation" r:id="rId3" imgW="139680" imgH="139680" progId="Equation.DSMT4">
                        <p:embed/>
                        <p:pic>
                          <p:nvPicPr>
                            <p:cNvPr id="30" name="Object 3">
                              <a:extLst>
                                <a:ext uri="{FF2B5EF4-FFF2-40B4-BE49-F238E27FC236}">
                                  <a16:creationId xmlns:a16="http://schemas.microsoft.com/office/drawing/2014/main" id="{41A9B8A6-43AD-4B61-8F00-E5921447629C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36" y="10"/>
                              <a:ext cx="220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568D404C-B397-4F2C-9BA0-5BF7F69EFA18}"/>
                  </a:ext>
                </a:extLst>
              </p:cNvPr>
              <p:cNvCxnSpPr/>
              <p:nvPr/>
            </p:nvCxnSpPr>
            <p:spPr>
              <a:xfrm>
                <a:off x="6540701" y="539751"/>
                <a:ext cx="209141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0A0DAA57-F856-4345-A9D3-32275F586704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7446187" y="539751"/>
              <a:ext cx="0" cy="2454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02D21326-CD03-469A-9AC4-2C10A6DF8DCE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>
              <a:off x="7446188" y="1134456"/>
              <a:ext cx="4628" cy="3484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对象 33">
            <a:extLst>
              <a:ext uri="{FF2B5EF4-FFF2-40B4-BE49-F238E27FC236}">
                <a16:creationId xmlns:a16="http://schemas.microsoft.com/office/drawing/2014/main" id="{A95DC0DA-09EF-4A4D-8923-4569F5E70F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920615"/>
              </p:ext>
            </p:extLst>
          </p:nvPr>
        </p:nvGraphicFramePr>
        <p:xfrm>
          <a:off x="1867853" y="5092700"/>
          <a:ext cx="2116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5" imgW="952200" imgH="241200" progId="Equation.DSMT4">
                  <p:embed/>
                </p:oleObj>
              </mc:Choice>
              <mc:Fallback>
                <p:oleObj name="Equation" r:id="rId5" imgW="952200" imgH="24120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6A08C1CD-4A64-4A63-AA9C-9831CDC8FD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7853" y="5092700"/>
                        <a:ext cx="211613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7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801C0D-68AF-438F-9EA3-10D9D256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2818E33-560B-49E9-880A-AD833B53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2FB4421-8955-4361-92DA-C9690EFFF57E}"/>
              </a:ext>
            </a:extLst>
          </p:cNvPr>
          <p:cNvSpPr txBox="1"/>
          <p:nvPr/>
        </p:nvSpPr>
        <p:spPr>
          <a:xfrm>
            <a:off x="411483" y="271791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质心坐标：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EF614F6E-878D-4057-950B-D57D07821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678255"/>
              </p:ext>
            </p:extLst>
          </p:nvPr>
        </p:nvGraphicFramePr>
        <p:xfrm>
          <a:off x="1012825" y="768348"/>
          <a:ext cx="65135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Equation" r:id="rId3" imgW="2933640" imgH="609480" progId="Equation.DSMT4">
                  <p:embed/>
                </p:oleObj>
              </mc:Choice>
              <mc:Fallback>
                <p:oleObj name="Equation" r:id="rId3" imgW="2933640" imgH="60948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EF614F6E-878D-4057-950B-D57D07821A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2825" y="768348"/>
                        <a:ext cx="6513513" cy="135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A3DE4C3E-0664-415D-9F34-625FBD1E5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136040"/>
              </p:ext>
            </p:extLst>
          </p:nvPr>
        </p:nvGraphicFramePr>
        <p:xfrm>
          <a:off x="1271588" y="2178668"/>
          <a:ext cx="51863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0" name="Equation" r:id="rId5" imgW="2336760" imgH="419040" progId="Equation.DSMT4">
                  <p:embed/>
                </p:oleObj>
              </mc:Choice>
              <mc:Fallback>
                <p:oleObj name="Equation" r:id="rId5" imgW="2336760" imgH="41904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A3DE4C3E-0664-415D-9F34-625FBD1E5E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1588" y="2178668"/>
                        <a:ext cx="5186362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2DDA0E44-A9D4-43B4-9309-89485FB34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482220"/>
              </p:ext>
            </p:extLst>
          </p:nvPr>
        </p:nvGraphicFramePr>
        <p:xfrm>
          <a:off x="1580833" y="3166970"/>
          <a:ext cx="468011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1" name="Equation" r:id="rId7" imgW="2108160" imgH="419040" progId="Equation.DSMT4">
                  <p:embed/>
                </p:oleObj>
              </mc:Choice>
              <mc:Fallback>
                <p:oleObj name="Equation" r:id="rId7" imgW="2108160" imgH="41904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2DDA0E44-A9D4-43B4-9309-89485FB343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0833" y="3166970"/>
                        <a:ext cx="4680115" cy="930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359DDF38-E8AD-488B-90DF-491DFCC9872B}"/>
              </a:ext>
            </a:extLst>
          </p:cNvPr>
          <p:cNvSpPr txBox="1"/>
          <p:nvPr/>
        </p:nvSpPr>
        <p:spPr>
          <a:xfrm>
            <a:off x="535720" y="430278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对于整个质点系统：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6A08C1CD-4A64-4A63-AA9C-9831CDC8FD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61891"/>
              </p:ext>
            </p:extLst>
          </p:nvPr>
        </p:nvGraphicFramePr>
        <p:xfrm>
          <a:off x="4057650" y="4302780"/>
          <a:ext cx="21161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2" name="Equation" r:id="rId9" imgW="952200" imgH="228600" progId="Equation.DSMT4">
                  <p:embed/>
                </p:oleObj>
              </mc:Choice>
              <mc:Fallback>
                <p:oleObj name="Equation" r:id="rId9" imgW="952200" imgH="22860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6A08C1CD-4A64-4A63-AA9C-9831CDC8FD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57650" y="4302780"/>
                        <a:ext cx="2116138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EF1C842C-C840-43E5-9E2B-9E8A8859C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48669"/>
              </p:ext>
            </p:extLst>
          </p:nvPr>
        </p:nvGraphicFramePr>
        <p:xfrm>
          <a:off x="535720" y="4832080"/>
          <a:ext cx="713263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3" name="Equation" r:id="rId11" imgW="3213000" imgH="419040" progId="Equation.DSMT4">
                  <p:embed/>
                </p:oleObj>
              </mc:Choice>
              <mc:Fallback>
                <p:oleObj name="Equation" r:id="rId11" imgW="3213000" imgH="41904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EF1C842C-C840-43E5-9E2B-9E8A8859CB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5720" y="4832080"/>
                        <a:ext cx="7132637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40381882-4DD8-436C-88BA-23A5456FE96F}"/>
              </a:ext>
            </a:extLst>
          </p:cNvPr>
          <p:cNvSpPr txBox="1"/>
          <p:nvPr/>
        </p:nvSpPr>
        <p:spPr>
          <a:xfrm>
            <a:off x="589393" y="5833131"/>
            <a:ext cx="6936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绳对桌面的力，与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大小相等，方向相反。</a:t>
            </a:r>
          </a:p>
        </p:txBody>
      </p:sp>
    </p:spTree>
    <p:extLst>
      <p:ext uri="{BB962C8B-B14F-4D97-AF65-F5344CB8AC3E}">
        <p14:creationId xmlns:p14="http://schemas.microsoft.com/office/powerpoint/2010/main" val="17428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C9A7E42C-22F6-4F5E-AAFE-437ABBA6C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11" y="2179770"/>
            <a:ext cx="58703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一、动量（运动状态量，矢量）</a:t>
            </a:r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512DDBD8-9E70-4E92-B826-30544A6C3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12" y="1454501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动量、定量定理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7760DE6-2F83-48F9-BED4-1D6DCE15C536}"/>
              </a:ext>
            </a:extLst>
          </p:cNvPr>
          <p:cNvSpPr/>
          <p:nvPr/>
        </p:nvSpPr>
        <p:spPr>
          <a:xfrm>
            <a:off x="674402" y="2905039"/>
            <a:ext cx="77951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惯性质量反映了改变物体运动状态的难易程度，这个难易程度不仅与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有关，也与运动速度有关</a:t>
            </a:r>
            <a:endParaRPr lang="zh-CN" altLang="en-US" sz="2800" b="1" dirty="0"/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67D51E12-F796-4000-83BF-5ACB7DEDB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120" y="5049234"/>
            <a:ext cx="5486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大小：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mv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方向：速度的方向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单位：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kgm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/s    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量纲：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MLT</a:t>
            </a:r>
            <a:r>
              <a:rPr kumimoji="1" lang="en-US" altLang="zh-CN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-1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6A8289C4-55C8-4194-95D3-05DC4E9B9B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934251"/>
              </p:ext>
            </p:extLst>
          </p:nvPr>
        </p:nvGraphicFramePr>
        <p:xfrm>
          <a:off x="3089275" y="4149630"/>
          <a:ext cx="1523880" cy="60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3" imgW="507960" imgH="203040" progId="Equation.DSMT4">
                  <p:embed/>
                </p:oleObj>
              </mc:Choice>
              <mc:Fallback>
                <p:oleObj name="Equation" r:id="rId3" imgW="507960" imgH="203040" progId="Equation.DSMT4">
                  <p:embed/>
                  <p:pic>
                    <p:nvPicPr>
                      <p:cNvPr id="839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149630"/>
                        <a:ext cx="1523880" cy="609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1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7" grpId="0"/>
      <p:bldP spid="8" grpId="0"/>
      <p:bldP spid="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F789B7-9ADE-4777-9F44-6CB59069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A1AAC32-55A6-4737-B2D0-F87264F9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C6D986D0-6E02-4354-919E-23186A9A0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059" y="1836387"/>
            <a:ext cx="632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单位：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Ns     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量纲：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MLT</a:t>
            </a:r>
            <a:r>
              <a:rPr kumimoji="1" lang="zh-CN" altLang="en-US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kumimoji="1" lang="en-US" altLang="zh-CN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0C4646E-C8F7-49C2-9253-F94DBDFBE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90513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二、冲量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（力的作用对时间的积累，矢量）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04FB910F-AF21-4DC5-AC42-3CE277867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499489"/>
            <a:ext cx="89011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三、动量定理 </a:t>
            </a:r>
            <a:r>
              <a:rPr kumimoji="1" lang="zh-CN" altLang="en-US" sz="32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将力的作用过程与效果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〔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动量变化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〕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联系在一起）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743E589A-6B52-4CFD-9953-5124ED67C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676855"/>
              </p:ext>
            </p:extLst>
          </p:nvPr>
        </p:nvGraphicFramePr>
        <p:xfrm>
          <a:off x="2825404" y="961432"/>
          <a:ext cx="1550448" cy="78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4" name="Equation" r:id="rId3" imgW="698400" imgH="355320" progId="Equation.DSMT4">
                  <p:embed/>
                </p:oleObj>
              </mc:Choice>
              <mc:Fallback>
                <p:oleObj name="Equation" r:id="rId3" imgW="698400" imgH="355320" progId="Equation.DSMT4">
                  <p:embed/>
                  <p:pic>
                    <p:nvPicPr>
                      <p:cNvPr id="11777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404" y="961432"/>
                        <a:ext cx="1550448" cy="78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2E9D48B6-AACC-4848-BA8D-EF39C01F4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813380"/>
              </p:ext>
            </p:extLst>
          </p:nvPr>
        </p:nvGraphicFramePr>
        <p:xfrm>
          <a:off x="2684463" y="4602163"/>
          <a:ext cx="166211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5" name="Equation" r:id="rId5" imgW="749160" imgH="228600" progId="Equation.DSMT4">
                  <p:embed/>
                </p:oleObj>
              </mc:Choice>
              <mc:Fallback>
                <p:oleObj name="Equation" r:id="rId5" imgW="749160" imgH="228600" progId="Equation.DSMT4">
                  <p:embed/>
                  <p:pic>
                    <p:nvPicPr>
                      <p:cNvPr id="1177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4602163"/>
                        <a:ext cx="166211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D988B37A-F5E9-4B0C-8055-BD872419BE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12502"/>
              </p:ext>
            </p:extLst>
          </p:nvPr>
        </p:nvGraphicFramePr>
        <p:xfrm>
          <a:off x="1445306" y="3632060"/>
          <a:ext cx="1127671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6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306" y="3632060"/>
                        <a:ext cx="1127671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E12C0250-84A4-43FF-A972-225F29AFF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568499"/>
              </p:ext>
            </p:extLst>
          </p:nvPr>
        </p:nvGraphicFramePr>
        <p:xfrm>
          <a:off x="3299959" y="3411217"/>
          <a:ext cx="301618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7" name="Equation" r:id="rId9" imgW="1358640" imgH="393480" progId="Equation.DSMT4">
                  <p:embed/>
                </p:oleObj>
              </mc:Choice>
              <mc:Fallback>
                <p:oleObj name="Equation" r:id="rId9" imgW="1358640" imgH="39348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D988B37A-F5E9-4B0C-8055-BD872419BE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959" y="3411217"/>
                        <a:ext cx="301618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57401407-8C44-4979-9A44-814DE6B1F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066156"/>
              </p:ext>
            </p:extLst>
          </p:nvPr>
        </p:nvGraphicFramePr>
        <p:xfrm>
          <a:off x="4009118" y="5293990"/>
          <a:ext cx="2960237" cy="78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8" name="Equation" r:id="rId11" imgW="1333440" imgH="355320" progId="Equation.DSMT4">
                  <p:embed/>
                </p:oleObj>
              </mc:Choice>
              <mc:Fallback>
                <p:oleObj name="Equation" r:id="rId11" imgW="1333440" imgH="35532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FDA242FD-8F86-47A5-B3D1-1E1FF2EFB6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118" y="5293990"/>
                        <a:ext cx="2960237" cy="78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id="{AD6E63A9-F308-4847-8DFE-F1AD62EB7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684545"/>
              </p:ext>
            </p:extLst>
          </p:nvPr>
        </p:nvGraphicFramePr>
        <p:xfrm>
          <a:off x="1374775" y="5294313"/>
          <a:ext cx="21415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9" name="Equation" r:id="rId13" imgW="965160" imgH="355320" progId="Equation.DSMT4">
                  <p:embed/>
                </p:oleObj>
              </mc:Choice>
              <mc:Fallback>
                <p:oleObj name="Equation" r:id="rId13" imgW="965160" imgH="35532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6C6A65B8-ED2B-400D-9256-C3647E2CBE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5294313"/>
                        <a:ext cx="214153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8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第三章 质点系统的运动规律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2020/3/26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4F281B-5D2C-4BBA-9E06-C59888F6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44595ED-6948-48B9-BCC9-C837F741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CBA5596-7689-4499-AE22-09C29C845D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120220"/>
              </p:ext>
            </p:extLst>
          </p:nvPr>
        </p:nvGraphicFramePr>
        <p:xfrm>
          <a:off x="2560639" y="548830"/>
          <a:ext cx="2857500" cy="69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8" name="Equation" r:id="rId3" imgW="1143000" imgH="279360" progId="Equation.DSMT4">
                  <p:embed/>
                </p:oleObj>
              </mc:Choice>
              <mc:Fallback>
                <p:oleObj name="Equation" r:id="rId3" imgW="1143000" imgH="279360" progId="Equation.DSMT4">
                  <p:embed/>
                  <p:pic>
                    <p:nvPicPr>
                      <p:cNvPr id="849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9" y="548830"/>
                        <a:ext cx="2857500" cy="69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>
            <a:extLst>
              <a:ext uri="{FF2B5EF4-FFF2-40B4-BE49-F238E27FC236}">
                <a16:creationId xmlns:a16="http://schemas.microsoft.com/office/drawing/2014/main" id="{B656B3E5-31CB-4C53-835C-50CE8B27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12" y="1404219"/>
            <a:ext cx="79915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一段时间内质点所受合力的冲量，等于这段时间内该质点动量的增量。这个结论称为动量定理。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42155C98-2469-4CE1-804E-1C706DEB1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2498278"/>
            <a:ext cx="457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（在坐标下可有分量表达式）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04711B9D-3573-47CB-9D8C-8B4FDDBD8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12" y="318511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动量为状态量，冲量为过程量。            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DD082803-73F4-41B5-9BCE-B3965073AF2B}"/>
              </a:ext>
            </a:extLst>
          </p:cNvPr>
          <p:cNvGrpSpPr/>
          <p:nvPr/>
        </p:nvGrpSpPr>
        <p:grpSpPr>
          <a:xfrm>
            <a:off x="523812" y="3959194"/>
            <a:ext cx="8419987" cy="1031051"/>
            <a:chOff x="523812" y="3959194"/>
            <a:chExt cx="8419987" cy="1031051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07854999-0A7D-41EC-B480-0CAB3D084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12" y="3959194"/>
              <a:ext cx="8419987" cy="103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为恒力时，可以得出</a:t>
              </a:r>
              <a:endPara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ts val="6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作用时间很短时如 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(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碰撞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)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，可用力的平均值来代替。</a:t>
              </a:r>
            </a:p>
          </p:txBody>
        </p:sp>
        <p:graphicFrame>
          <p:nvGraphicFramePr>
            <p:cNvPr id="12" name="Object 3">
              <a:extLst>
                <a:ext uri="{FF2B5EF4-FFF2-40B4-BE49-F238E27FC236}">
                  <a16:creationId xmlns:a16="http://schemas.microsoft.com/office/drawing/2014/main" id="{33BB5CD5-6EE7-4197-8FC0-B9CE6803DD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303294"/>
                </p:ext>
              </p:extLst>
            </p:nvPr>
          </p:nvGraphicFramePr>
          <p:xfrm>
            <a:off x="4177781" y="3974998"/>
            <a:ext cx="1240358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79" name="Equation" r:id="rId5" imgW="558720" imgH="203040" progId="Equation.DSMT4">
                    <p:embed/>
                  </p:oleObj>
                </mc:Choice>
                <mc:Fallback>
                  <p:oleObj name="Equation" r:id="rId5" imgW="558720" imgH="203040" progId="Equation.DSMT4">
                    <p:embed/>
                    <p:pic>
                      <p:nvPicPr>
                        <p:cNvPr id="6" name="Object 3">
                          <a:extLst>
                            <a:ext uri="{FF2B5EF4-FFF2-40B4-BE49-F238E27FC236}">
                              <a16:creationId xmlns:a16="http://schemas.microsoft.com/office/drawing/2014/main" id="{ACBA5596-7689-4499-AE22-09C29C845D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7781" y="3974998"/>
                          <a:ext cx="1240358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5FD04AF-314F-40FE-A660-F1AF40B1A58C}"/>
              </a:ext>
            </a:extLst>
          </p:cNvPr>
          <p:cNvGrpSpPr/>
          <p:nvPr/>
        </p:nvGrpSpPr>
        <p:grpSpPr>
          <a:xfrm>
            <a:off x="1809119" y="5070329"/>
            <a:ext cx="4737323" cy="874712"/>
            <a:chOff x="1791611" y="4974332"/>
            <a:chExt cx="4737323" cy="874712"/>
          </a:xfrm>
        </p:grpSpPr>
        <p:graphicFrame>
          <p:nvGraphicFramePr>
            <p:cNvPr id="13" name="Object 3">
              <a:extLst>
                <a:ext uri="{FF2B5EF4-FFF2-40B4-BE49-F238E27FC236}">
                  <a16:creationId xmlns:a16="http://schemas.microsoft.com/office/drawing/2014/main" id="{86C8C806-5AFB-4ACF-9446-044DB55D55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3117824"/>
                </p:ext>
              </p:extLst>
            </p:nvPr>
          </p:nvGraphicFramePr>
          <p:xfrm>
            <a:off x="1791611" y="5109288"/>
            <a:ext cx="2254250" cy="620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0" name="Equation" r:id="rId7" imgW="1015920" imgH="279360" progId="Equation.DSMT4">
                    <p:embed/>
                  </p:oleObj>
                </mc:Choice>
                <mc:Fallback>
                  <p:oleObj name="Equation" r:id="rId7" imgW="1015920" imgH="279360" progId="Equation.DSMT4">
                    <p:embed/>
                    <p:pic>
                      <p:nvPicPr>
                        <p:cNvPr id="12" name="Object 3">
                          <a:extLst>
                            <a:ext uri="{FF2B5EF4-FFF2-40B4-BE49-F238E27FC236}">
                              <a16:creationId xmlns:a16="http://schemas.microsoft.com/office/drawing/2014/main" id="{33BB5CD5-6EE7-4197-8FC0-B9CE6803DD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611" y="5109288"/>
                          <a:ext cx="2254250" cy="620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05C3B74-4DA5-483D-AD18-CBD87C9A0A2A}"/>
                </a:ext>
              </a:extLst>
            </p:cNvPr>
            <p:cNvSpPr txBox="1"/>
            <p:nvPr/>
          </p:nvSpPr>
          <p:spPr>
            <a:xfrm>
              <a:off x="4316104" y="513774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或</a:t>
              </a:r>
            </a:p>
          </p:txBody>
        </p:sp>
        <p:graphicFrame>
          <p:nvGraphicFramePr>
            <p:cNvPr id="16" name="Object 3">
              <a:extLst>
                <a:ext uri="{FF2B5EF4-FFF2-40B4-BE49-F238E27FC236}">
                  <a16:creationId xmlns:a16="http://schemas.microsoft.com/office/drawing/2014/main" id="{B6C3835E-D222-4439-924A-11D4BFCC196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3176625"/>
                </p:ext>
              </p:extLst>
            </p:nvPr>
          </p:nvGraphicFramePr>
          <p:xfrm>
            <a:off x="5119234" y="4974332"/>
            <a:ext cx="1409700" cy="874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81" name="Equation" r:id="rId9" imgW="634680" imgH="393480" progId="Equation.DSMT4">
                    <p:embed/>
                  </p:oleObj>
                </mc:Choice>
                <mc:Fallback>
                  <p:oleObj name="Equation" r:id="rId9" imgW="634680" imgH="393480" progId="Equation.DSMT4">
                    <p:embed/>
                    <p:pic>
                      <p:nvPicPr>
                        <p:cNvPr id="13" name="Object 3">
                          <a:extLst>
                            <a:ext uri="{FF2B5EF4-FFF2-40B4-BE49-F238E27FC236}">
                              <a16:creationId xmlns:a16="http://schemas.microsoft.com/office/drawing/2014/main" id="{86C8C806-5AFB-4ACF-9446-044DB55D555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9234" y="4974332"/>
                          <a:ext cx="1409700" cy="874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18CFED54-DAFA-45D8-B495-A97FC4C12DF7}"/>
              </a:ext>
            </a:extLst>
          </p:cNvPr>
          <p:cNvSpPr txBox="1"/>
          <p:nvPr/>
        </p:nvSpPr>
        <p:spPr>
          <a:xfrm>
            <a:off x="6853655" y="523373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平均冲力</a:t>
            </a:r>
          </a:p>
        </p:txBody>
      </p:sp>
    </p:spTree>
    <p:extLst>
      <p:ext uri="{BB962C8B-B14F-4D97-AF65-F5344CB8AC3E}">
        <p14:creationId xmlns:p14="http://schemas.microsoft.com/office/powerpoint/2010/main" val="375470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9" grpId="0" build="p" autoUpdateAnimBg="0"/>
      <p:bldP spid="10" grpId="0" autoUpdateAnimBg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C461F6-3A87-41F1-B010-184ECBBE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B44309F-5E9A-407B-B2D4-FB025EAB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546E853-0700-441B-96E6-A12F4D5A8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4670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：质量为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2.5 g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的乒乓球以10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m/s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的速率飞来，被板推挡后，又以20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m/s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的速率飞出。设两速度在垂直于板面的同一平面内，且它们与板面法线的夹角分别为45</a:t>
            </a:r>
            <a:r>
              <a:rPr kumimoji="1" lang="en-US" altLang="zh-CN" sz="2800" b="1" baseline="30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30</a:t>
            </a:r>
            <a:r>
              <a:rPr kumimoji="1" lang="en-US" altLang="zh-CN" sz="2800" b="1" baseline="30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乒乓球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受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到的冲量；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若撞击时间为0.01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求板施于球的平均冲力的大小和方向。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530649-0EDC-4D2F-8225-7E6CA1DFB11F}"/>
              </a:ext>
            </a:extLst>
          </p:cNvPr>
          <p:cNvGrpSpPr>
            <a:grpSpLocks/>
          </p:cNvGrpSpPr>
          <p:nvPr/>
        </p:nvGrpSpPr>
        <p:grpSpPr bwMode="auto">
          <a:xfrm>
            <a:off x="6401723" y="2409485"/>
            <a:ext cx="2297112" cy="2757487"/>
            <a:chOff x="4123" y="669"/>
            <a:chExt cx="1447" cy="1737"/>
          </a:xfrm>
        </p:grpSpPr>
        <p:sp>
          <p:nvSpPr>
            <p:cNvPr id="7" name="Rectangle 6" descr="宽上对角线">
              <a:extLst>
                <a:ext uri="{FF2B5EF4-FFF2-40B4-BE49-F238E27FC236}">
                  <a16:creationId xmlns:a16="http://schemas.microsoft.com/office/drawing/2014/main" id="{94FA331B-6049-4E2F-9FE2-FB3A8F5DE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" y="806"/>
              <a:ext cx="63" cy="1328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9900"/>
              </a:bgClr>
            </a:patt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CN" altLang="zh-CN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4C0A6CEB-B833-4896-A894-CD4A5435B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1" y="1421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7E0ACD26-0B9E-4E38-B8F7-865197DB0C2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447912">
              <a:off x="4210" y="1410"/>
              <a:ext cx="1002" cy="8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855C371-5336-4EA9-953D-23F632B70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2181"/>
              <a:ext cx="192" cy="193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D203EC38-AF96-4DD1-9289-B87CDE3C6A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1233951" flipH="1" flipV="1">
              <a:off x="4757" y="1854"/>
              <a:ext cx="376" cy="401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403F7986-8A1D-415D-8B4B-AAE22D87AA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1" y="979"/>
              <a:ext cx="720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B70034-6DE5-48D9-976C-A33C565C3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1444"/>
              <a:ext cx="4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45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1D5E5A-12AB-467B-9C63-4B7C3CFDE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1051"/>
              <a:ext cx="47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30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0158E3-44E0-46F7-BEC1-08BD35E3A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3" y="1405"/>
              <a:ext cx="29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n</a:t>
              </a:r>
            </a:p>
          </p:txBody>
        </p:sp>
        <p:graphicFrame>
          <p:nvGraphicFramePr>
            <p:cNvPr id="16" name="Object 4">
              <a:extLst>
                <a:ext uri="{FF2B5EF4-FFF2-40B4-BE49-F238E27FC236}">
                  <a16:creationId xmlns:a16="http://schemas.microsoft.com/office/drawing/2014/main" id="{2B6A5F65-3BF2-41E5-A039-53E99F04F3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85" y="2024"/>
            <a:ext cx="398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64" name="公式" r:id="rId3" imgW="215640" imgH="215640" progId="Equation.3">
                    <p:embed/>
                  </p:oleObj>
                </mc:Choice>
                <mc:Fallback>
                  <p:oleObj name="公式" r:id="rId3" imgW="215640" imgH="215640" progId="Equation.3">
                    <p:embed/>
                    <p:pic>
                      <p:nvPicPr>
                        <p:cNvPr id="1536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5" y="2024"/>
                          <a:ext cx="398" cy="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5">
              <a:extLst>
                <a:ext uri="{FF2B5EF4-FFF2-40B4-BE49-F238E27FC236}">
                  <a16:creationId xmlns:a16="http://schemas.microsoft.com/office/drawing/2014/main" id="{C460A62E-0319-448C-9B4D-8C489F7FBF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07" y="669"/>
            <a:ext cx="424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65" name="公式" r:id="rId5" imgW="228600" imgH="215640" progId="Equation.3">
                    <p:embed/>
                  </p:oleObj>
                </mc:Choice>
                <mc:Fallback>
                  <p:oleObj name="公式" r:id="rId5" imgW="228600" imgH="215640" progId="Equation.3">
                    <p:embed/>
                    <p:pic>
                      <p:nvPicPr>
                        <p:cNvPr id="1536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7" y="669"/>
                          <a:ext cx="424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28">
            <a:extLst>
              <a:ext uri="{FF2B5EF4-FFF2-40B4-BE49-F238E27FC236}">
                <a16:creationId xmlns:a16="http://schemas.microsoft.com/office/drawing/2014/main" id="{4A609B6A-C748-49EF-A514-1C4A1BA38A0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413538"/>
            <a:ext cx="5808960" cy="1533525"/>
            <a:chOff x="104" y="2863"/>
            <a:chExt cx="5040" cy="966"/>
          </a:xfrm>
        </p:grpSpPr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055100D-8E73-436C-B524-665C6036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" y="2863"/>
              <a:ext cx="5040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解：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取挡板和球为研究对象，由于作用时间很短，忽略重力影响。设挡板对球的冲力为</a:t>
              </a:r>
            </a:p>
          </p:txBody>
        </p:sp>
        <p:graphicFrame>
          <p:nvGraphicFramePr>
            <p:cNvPr id="20" name="Object 3">
              <a:extLst>
                <a:ext uri="{FF2B5EF4-FFF2-40B4-BE49-F238E27FC236}">
                  <a16:creationId xmlns:a16="http://schemas.microsoft.com/office/drawing/2014/main" id="{6B63767E-383C-4DAF-B993-038E5D0AF0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644785"/>
                </p:ext>
              </p:extLst>
            </p:nvPr>
          </p:nvGraphicFramePr>
          <p:xfrm>
            <a:off x="2722" y="3563"/>
            <a:ext cx="318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66" name="Equation" r:id="rId7" imgW="164880" imgH="190440" progId="Equation.DSMT4">
                    <p:embed/>
                  </p:oleObj>
                </mc:Choice>
                <mc:Fallback>
                  <p:oleObj name="Equation" r:id="rId7" imgW="164880" imgH="190440" progId="Equation.DSMT4">
                    <p:embed/>
                    <p:pic>
                      <p:nvPicPr>
                        <p:cNvPr id="15363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" y="3563"/>
                          <a:ext cx="318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131255E-4252-4ECC-91FD-8EA80DC4FED0}"/>
              </a:ext>
            </a:extLst>
          </p:cNvPr>
          <p:cNvGrpSpPr>
            <a:grpSpLocks/>
          </p:cNvGrpSpPr>
          <p:nvPr/>
        </p:nvGrpSpPr>
        <p:grpSpPr bwMode="auto">
          <a:xfrm>
            <a:off x="313303" y="4074944"/>
            <a:ext cx="4494212" cy="620713"/>
            <a:chOff x="145" y="3552"/>
            <a:chExt cx="2831" cy="391"/>
          </a:xfrm>
        </p:grpSpPr>
        <p:graphicFrame>
          <p:nvGraphicFramePr>
            <p:cNvPr id="22" name="Object 2">
              <a:extLst>
                <a:ext uri="{FF2B5EF4-FFF2-40B4-BE49-F238E27FC236}">
                  <a16:creationId xmlns:a16="http://schemas.microsoft.com/office/drawing/2014/main" id="{D19242D1-3DCA-48B8-B9BA-974B3C2EB9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9613388"/>
                </p:ext>
              </p:extLst>
            </p:nvPr>
          </p:nvGraphicFramePr>
          <p:xfrm>
            <a:off x="792" y="3552"/>
            <a:ext cx="2184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67" name="Equation" r:id="rId9" imgW="1562040" imgH="279360" progId="Equation.DSMT4">
                    <p:embed/>
                  </p:oleObj>
                </mc:Choice>
                <mc:Fallback>
                  <p:oleObj name="Equation" r:id="rId9" imgW="1562040" imgH="279360" progId="Equation.DSMT4">
                    <p:embed/>
                    <p:pic>
                      <p:nvPicPr>
                        <p:cNvPr id="1536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" y="3552"/>
                          <a:ext cx="2184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68296217-4DDE-4158-843F-DD0D33D47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" y="3569"/>
              <a:ext cx="14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则有：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FD60AD5-B212-487A-B68E-10C6E6EC2DA0}"/>
              </a:ext>
            </a:extLst>
          </p:cNvPr>
          <p:cNvGrpSpPr>
            <a:grpSpLocks/>
          </p:cNvGrpSpPr>
          <p:nvPr/>
        </p:nvGrpSpPr>
        <p:grpSpPr bwMode="auto">
          <a:xfrm>
            <a:off x="6493798" y="2415722"/>
            <a:ext cx="1882775" cy="1233487"/>
            <a:chOff x="4175" y="677"/>
            <a:chExt cx="1186" cy="777"/>
          </a:xfrm>
        </p:grpSpPr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3AF3B3F1-1F8D-4DFB-90C0-01CEDE5795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5" y="1427"/>
              <a:ext cx="912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E725D316-1A69-4B35-95AD-CA110681C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8" y="796"/>
              <a:ext cx="0" cy="624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94A154FC-004C-42EB-B07E-8C98E2EBD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5" y="677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3B4577BE-6A6C-42AA-9715-E3D6ABD61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3" y="112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</p:grpSp>
      <p:graphicFrame>
        <p:nvGraphicFramePr>
          <p:cNvPr id="29" name="Object 2">
            <a:extLst>
              <a:ext uri="{FF2B5EF4-FFF2-40B4-BE49-F238E27FC236}">
                <a16:creationId xmlns:a16="http://schemas.microsoft.com/office/drawing/2014/main" id="{3F1C4505-0F20-43B1-9B56-B1FFA65C4B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24341"/>
              </p:ext>
            </p:extLst>
          </p:nvPr>
        </p:nvGraphicFramePr>
        <p:xfrm>
          <a:off x="433388" y="4832350"/>
          <a:ext cx="67373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8" name="Equation" r:id="rId11" imgW="3035160" imgH="279360" progId="Equation.DSMT4">
                  <p:embed/>
                </p:oleObj>
              </mc:Choice>
              <mc:Fallback>
                <p:oleObj name="Equation" r:id="rId11" imgW="3035160" imgH="279360" progId="Equation.DSMT4">
                  <p:embed/>
                  <p:pic>
                    <p:nvPicPr>
                      <p:cNvPr id="15769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4832350"/>
                        <a:ext cx="673735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>
            <a:extLst>
              <a:ext uri="{FF2B5EF4-FFF2-40B4-BE49-F238E27FC236}">
                <a16:creationId xmlns:a16="http://schemas.microsoft.com/office/drawing/2014/main" id="{152BACDC-7512-4D70-883F-65C501A46E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61482"/>
              </p:ext>
            </p:extLst>
          </p:nvPr>
        </p:nvGraphicFramePr>
        <p:xfrm>
          <a:off x="442797" y="5554094"/>
          <a:ext cx="6286507" cy="6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9" name="Equation" r:id="rId13" imgW="2831760" imgH="279360" progId="Equation.DSMT4">
                  <p:embed/>
                </p:oleObj>
              </mc:Choice>
              <mc:Fallback>
                <p:oleObj name="Equation" r:id="rId13" imgW="2831760" imgH="279360" progId="Equation.DSMT4">
                  <p:embed/>
                  <p:pic>
                    <p:nvPicPr>
                      <p:cNvPr id="1577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7" y="5554094"/>
                        <a:ext cx="6286507" cy="6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2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3F5063-152A-4BA1-9FB6-57BA1283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0302666-EE9A-4689-BB4C-4908DD8D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BD58E32-BFB6-4608-9A9B-CE7DEC414C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13694"/>
              </p:ext>
            </p:extLst>
          </p:nvPr>
        </p:nvGraphicFramePr>
        <p:xfrm>
          <a:off x="756031" y="546304"/>
          <a:ext cx="7273519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2" name="Equation" r:id="rId3" imgW="3276360" imgH="228600" progId="Equation.DSMT4">
                  <p:embed/>
                </p:oleObj>
              </mc:Choice>
              <mc:Fallback>
                <p:oleObj name="Equation" r:id="rId3" imgW="3276360" imgH="228600" progId="Equation.DSMT4">
                  <p:embed/>
                  <p:pic>
                    <p:nvPicPr>
                      <p:cNvPr id="1577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031" y="546304"/>
                        <a:ext cx="7273519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3C7AFFC9-C701-4BE8-A74B-135A8180C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123301"/>
              </p:ext>
            </p:extLst>
          </p:nvPr>
        </p:nvGraphicFramePr>
        <p:xfrm>
          <a:off x="1939077" y="2066054"/>
          <a:ext cx="4059936" cy="67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3" name="Equation" r:id="rId5" imgW="1828800" imgH="304560" progId="Equation.DSMT4">
                  <p:embed/>
                </p:oleObj>
              </mc:Choice>
              <mc:Fallback>
                <p:oleObj name="Equation" r:id="rId5" imgW="1828800" imgH="304560" progId="Equation.DSMT4">
                  <p:embed/>
                  <p:pic>
                    <p:nvPicPr>
                      <p:cNvPr id="1577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077" y="2066054"/>
                        <a:ext cx="4059936" cy="676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1E47FFCD-13AE-4B3F-BF07-36BDFF663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136141"/>
              </p:ext>
            </p:extLst>
          </p:nvPr>
        </p:nvGraphicFramePr>
        <p:xfrm>
          <a:off x="1685925" y="1362075"/>
          <a:ext cx="47085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4" name="Equation" r:id="rId7" imgW="2120760" imgH="241200" progId="Equation.DSMT4">
                  <p:embed/>
                </p:oleObj>
              </mc:Choice>
              <mc:Fallback>
                <p:oleObj name="Equation" r:id="rId7" imgW="2120760" imgH="241200" progId="Equation.DSMT4">
                  <p:embed/>
                  <p:pic>
                    <p:nvPicPr>
                      <p:cNvPr id="1577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362075"/>
                        <a:ext cx="47085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CC7ACC3F-7604-4724-84C6-3457C4F9A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256098"/>
              </p:ext>
            </p:extLst>
          </p:nvPr>
        </p:nvGraphicFramePr>
        <p:xfrm>
          <a:off x="2324100" y="4730750"/>
          <a:ext cx="33543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5" name="Equation" r:id="rId9" imgW="1511280" imgH="253800" progId="Equation.DSMT4">
                  <p:embed/>
                </p:oleObj>
              </mc:Choice>
              <mc:Fallback>
                <p:oleObj name="Equation" r:id="rId9" imgW="1511280" imgH="253800" progId="Equation.DSMT4">
                  <p:embed/>
                  <p:pic>
                    <p:nvPicPr>
                      <p:cNvPr id="1566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730750"/>
                        <a:ext cx="33543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F598A32-76A5-4E60-8A80-6C9330CC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991603"/>
              </p:ext>
            </p:extLst>
          </p:nvPr>
        </p:nvGraphicFramePr>
        <p:xfrm>
          <a:off x="2267744" y="5408480"/>
          <a:ext cx="34671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6" name="Equation" r:id="rId11" imgW="1562040" imgH="304560" progId="Equation.DSMT4">
                  <p:embed/>
                </p:oleObj>
              </mc:Choice>
              <mc:Fallback>
                <p:oleObj name="Equation" r:id="rId11" imgW="1562040" imgH="304560" progId="Equation.DSMT4">
                  <p:embed/>
                  <p:pic>
                    <p:nvPicPr>
                      <p:cNvPr id="15668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408480"/>
                        <a:ext cx="34671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9CB4F128-11A3-4090-B20C-8CD86CF360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35398"/>
              </p:ext>
            </p:extLst>
          </p:nvPr>
        </p:nvGraphicFramePr>
        <p:xfrm>
          <a:off x="2493169" y="2828975"/>
          <a:ext cx="30162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7" name="Equation" r:id="rId13" imgW="1358640" imgH="457200" progId="Equation.DSMT4">
                  <p:embed/>
                </p:oleObj>
              </mc:Choice>
              <mc:Fallback>
                <p:oleObj name="Equation" r:id="rId13" imgW="1358640" imgH="457200" progId="Equation.DSMT4">
                  <p:embed/>
                  <p:pic>
                    <p:nvPicPr>
                      <p:cNvPr id="15668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169" y="2828975"/>
                        <a:ext cx="30162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>
            <a:extLst>
              <a:ext uri="{FF2B5EF4-FFF2-40B4-BE49-F238E27FC236}">
                <a16:creationId xmlns:a16="http://schemas.microsoft.com/office/drawing/2014/main" id="{6FFD1230-E465-475B-A928-1D17056B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671" y="3930187"/>
            <a:ext cx="3952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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为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I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与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x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方向的夹角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64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C10C98-E6DC-4B5E-85B0-55EB3288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F39B231-7FC1-4C03-A369-C80D0008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B45675B-CF1D-4AF5-A37A-E4534376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51" y="500346"/>
            <a:ext cx="353673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此题也可用矢量法解，</a:t>
            </a:r>
          </a:p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作矢量图用余弦定理</a:t>
            </a:r>
          </a:p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和正弦定理，可得：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03BE472-5CA6-4A35-A64B-2DCEEEA1DFE0}"/>
              </a:ext>
            </a:extLst>
          </p:cNvPr>
          <p:cNvGrpSpPr/>
          <p:nvPr/>
        </p:nvGrpSpPr>
        <p:grpSpPr>
          <a:xfrm>
            <a:off x="5232400" y="334963"/>
            <a:ext cx="3168650" cy="2260245"/>
            <a:chOff x="5232400" y="334963"/>
            <a:chExt cx="3168650" cy="2260245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063356B5-EBA3-402B-8555-904DFBA7CC5E}"/>
                </a:ext>
              </a:extLst>
            </p:cNvPr>
            <p:cNvGrpSpPr/>
            <p:nvPr/>
          </p:nvGrpSpPr>
          <p:grpSpPr>
            <a:xfrm>
              <a:off x="5581650" y="685446"/>
              <a:ext cx="2819400" cy="1909762"/>
              <a:chOff x="5516563" y="384433"/>
              <a:chExt cx="2819400" cy="1909762"/>
            </a:xfrm>
          </p:grpSpPr>
          <p:grpSp>
            <p:nvGrpSpPr>
              <p:cNvPr id="5" name="Group 14">
                <a:extLst>
                  <a:ext uri="{FF2B5EF4-FFF2-40B4-BE49-F238E27FC236}">
                    <a16:creationId xmlns:a16="http://schemas.microsoft.com/office/drawing/2014/main" id="{1F6FBCB9-FCE7-4BB3-8BAA-DCD55FC9AE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16563" y="384433"/>
                <a:ext cx="2819400" cy="808038"/>
                <a:chOff x="3475" y="396"/>
                <a:chExt cx="1776" cy="509"/>
              </a:xfrm>
            </p:grpSpPr>
            <p:sp>
              <p:nvSpPr>
                <p:cNvPr id="6" name="Line 15">
                  <a:extLst>
                    <a:ext uri="{FF2B5EF4-FFF2-40B4-BE49-F238E27FC236}">
                      <a16:creationId xmlns:a16="http://schemas.microsoft.com/office/drawing/2014/main" id="{B20FB77C-C558-4E32-AF9F-8512EC8BE4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21490099" flipV="1">
                  <a:off x="3475" y="698"/>
                  <a:ext cx="1776" cy="20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7" name="Object 11">
                  <a:extLst>
                    <a:ext uri="{FF2B5EF4-FFF2-40B4-BE49-F238E27FC236}">
                      <a16:creationId xmlns:a16="http://schemas.microsoft.com/office/drawing/2014/main" id="{F351887C-99F0-4144-B8BB-A1C9F39EF1D1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36377958"/>
                    </p:ext>
                  </p:extLst>
                </p:nvPr>
              </p:nvGraphicFramePr>
              <p:xfrm>
                <a:off x="3931" y="396"/>
                <a:ext cx="50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165" name="Equation" r:id="rId3" imgW="317160" imgH="228600" progId="Equation.DSMT4">
                        <p:embed/>
                      </p:oleObj>
                    </mc:Choice>
                    <mc:Fallback>
                      <p:oleObj name="Equation" r:id="rId3" imgW="317160" imgH="228600" progId="Equation.DSMT4">
                        <p:embed/>
                        <p:pic>
                          <p:nvPicPr>
                            <p:cNvPr id="18443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31" y="396"/>
                              <a:ext cx="50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" name="Line 18">
                <a:extLst>
                  <a:ext uri="{FF2B5EF4-FFF2-40B4-BE49-F238E27FC236}">
                    <a16:creationId xmlns:a16="http://schemas.microsoft.com/office/drawing/2014/main" id="{6EFB6542-B0E7-4DF8-9C0F-082D1A491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1222944" flipH="1" flipV="1">
                <a:off x="6456363" y="1746507"/>
                <a:ext cx="782637" cy="5476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" name="Group 43">
                <a:extLst>
                  <a:ext uri="{FF2B5EF4-FFF2-40B4-BE49-F238E27FC236}">
                    <a16:creationId xmlns:a16="http://schemas.microsoft.com/office/drawing/2014/main" id="{ADBE4367-8B58-45A6-A599-5AF677F288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32441" y="1232158"/>
                <a:ext cx="811213" cy="873126"/>
                <a:chOff x="3485" y="930"/>
                <a:chExt cx="511" cy="550"/>
              </a:xfrm>
            </p:grpSpPr>
            <p:sp>
              <p:nvSpPr>
                <p:cNvPr id="10" name="Line 13">
                  <a:extLst>
                    <a:ext uri="{FF2B5EF4-FFF2-40B4-BE49-F238E27FC236}">
                      <a16:creationId xmlns:a16="http://schemas.microsoft.com/office/drawing/2014/main" id="{A5C84563-889B-40B5-92EB-B9BB85F720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377056" flipH="1" flipV="1">
                  <a:off x="3504" y="930"/>
                  <a:ext cx="492" cy="34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1" name="Object 10">
                  <a:extLst>
                    <a:ext uri="{FF2B5EF4-FFF2-40B4-BE49-F238E27FC236}">
                      <a16:creationId xmlns:a16="http://schemas.microsoft.com/office/drawing/2014/main" id="{04B12E5E-01E1-4603-93C4-DB7D5E39C01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3800890"/>
                    </p:ext>
                  </p:extLst>
                </p:nvPr>
              </p:nvGraphicFramePr>
              <p:xfrm>
                <a:off x="3485" y="1120"/>
                <a:ext cx="44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166" name="Equation" r:id="rId5" imgW="279360" imgH="228600" progId="Equation.DSMT4">
                        <p:embed/>
                      </p:oleObj>
                    </mc:Choice>
                    <mc:Fallback>
                      <p:oleObj name="Equation" r:id="rId5" imgW="279360" imgH="228600" progId="Equation.DSMT4">
                        <p:embed/>
                        <p:pic>
                          <p:nvPicPr>
                            <p:cNvPr id="18442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85" y="1120"/>
                              <a:ext cx="44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66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2" name="Group 20">
                <a:extLst>
                  <a:ext uri="{FF2B5EF4-FFF2-40B4-BE49-F238E27FC236}">
                    <a16:creationId xmlns:a16="http://schemas.microsoft.com/office/drawing/2014/main" id="{2A71BF5E-18B9-4C8C-95D6-34831BF981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65873" y="870208"/>
                <a:ext cx="1952625" cy="960438"/>
                <a:chOff x="4028" y="705"/>
                <a:chExt cx="1230" cy="605"/>
              </a:xfrm>
            </p:grpSpPr>
            <p:sp>
              <p:nvSpPr>
                <p:cNvPr id="13" name="Line 21">
                  <a:extLst>
                    <a:ext uri="{FF2B5EF4-FFF2-40B4-BE49-F238E27FC236}">
                      <a16:creationId xmlns:a16="http://schemas.microsoft.com/office/drawing/2014/main" id="{935E0645-74A8-458C-BBD8-F25CA709E9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28" y="705"/>
                  <a:ext cx="1230" cy="55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4" name="Object 9">
                  <a:extLst>
                    <a:ext uri="{FF2B5EF4-FFF2-40B4-BE49-F238E27FC236}">
                      <a16:creationId xmlns:a16="http://schemas.microsoft.com/office/drawing/2014/main" id="{1A353A65-ADD2-40E3-88CB-766E2F882C3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6003096"/>
                    </p:ext>
                  </p:extLst>
                </p:nvPr>
              </p:nvGraphicFramePr>
              <p:xfrm>
                <a:off x="4763" y="950"/>
                <a:ext cx="46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167" name="Equation" r:id="rId7" imgW="291960" imgH="228600" progId="Equation.DSMT4">
                        <p:embed/>
                      </p:oleObj>
                    </mc:Choice>
                    <mc:Fallback>
                      <p:oleObj name="Equation" r:id="rId7" imgW="291960" imgH="228600" progId="Equation.DSMT4">
                        <p:embed/>
                        <p:pic>
                          <p:nvPicPr>
                            <p:cNvPr id="18441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63" y="950"/>
                              <a:ext cx="46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66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5" name="Object 7">
                <a:extLst>
                  <a:ext uri="{FF2B5EF4-FFF2-40B4-BE49-F238E27FC236}">
                    <a16:creationId xmlns:a16="http://schemas.microsoft.com/office/drawing/2014/main" id="{2515CC25-C717-4776-8D38-6B28D5B4866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12780585"/>
                  </p:ext>
                </p:extLst>
              </p:nvPr>
            </p:nvGraphicFramePr>
            <p:xfrm>
              <a:off x="6894513" y="1578587"/>
              <a:ext cx="587375" cy="400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68" name="Equation" r:id="rId9" imgW="253800" imgH="177480" progId="Equation.DSMT4">
                      <p:embed/>
                    </p:oleObj>
                  </mc:Choice>
                  <mc:Fallback>
                    <p:oleObj name="Equation" r:id="rId9" imgW="253800" imgH="177480" progId="Equation.DSMT4">
                      <p:embed/>
                      <p:pic>
                        <p:nvPicPr>
                          <p:cNvPr id="88104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4513" y="1578587"/>
                            <a:ext cx="587375" cy="400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CC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8">
                <a:extLst>
                  <a:ext uri="{FF2B5EF4-FFF2-40B4-BE49-F238E27FC236}">
                    <a16:creationId xmlns:a16="http://schemas.microsoft.com/office/drawing/2014/main" id="{0D79E768-C4F9-4DA2-B5DC-5D69A6BB853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1455623"/>
                  </p:ext>
                </p:extLst>
              </p:nvPr>
            </p:nvGraphicFramePr>
            <p:xfrm>
              <a:off x="6392516" y="957613"/>
              <a:ext cx="406400" cy="358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69" name="Equation" r:id="rId11" imgW="152280" imgH="139680" progId="Equation.DSMT4">
                      <p:embed/>
                    </p:oleObj>
                  </mc:Choice>
                  <mc:Fallback>
                    <p:oleObj name="Equation" r:id="rId11" imgW="152280" imgH="139680" progId="Equation.DSMT4">
                      <p:embed/>
                      <p:pic>
                        <p:nvPicPr>
                          <p:cNvPr id="88106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2516" y="957613"/>
                            <a:ext cx="406400" cy="358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CC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" name="Group 8">
              <a:extLst>
                <a:ext uri="{FF2B5EF4-FFF2-40B4-BE49-F238E27FC236}">
                  <a16:creationId xmlns:a16="http://schemas.microsoft.com/office/drawing/2014/main" id="{FC98C4AA-1185-41B8-9545-EDA58D8E46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400" y="334963"/>
              <a:ext cx="2216150" cy="1366837"/>
              <a:chOff x="3946" y="651"/>
              <a:chExt cx="1396" cy="861"/>
            </a:xfrm>
          </p:grpSpPr>
          <p:sp>
            <p:nvSpPr>
              <p:cNvPr id="19" name="Line 9">
                <a:extLst>
                  <a:ext uri="{FF2B5EF4-FFF2-40B4-BE49-F238E27FC236}">
                    <a16:creationId xmlns:a16="http://schemas.microsoft.com/office/drawing/2014/main" id="{1122EA9B-8A87-4FCB-9F66-379746AFB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3" y="1427"/>
                <a:ext cx="912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" name="Line 10">
                <a:extLst>
                  <a:ext uri="{FF2B5EF4-FFF2-40B4-BE49-F238E27FC236}">
                    <a16:creationId xmlns:a16="http://schemas.microsoft.com/office/drawing/2014/main" id="{37ABA491-0A6D-4137-903E-76DB63606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6" y="789"/>
                <a:ext cx="0" cy="624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Text Box 11">
                <a:extLst>
                  <a:ext uri="{FF2B5EF4-FFF2-40B4-BE49-F238E27FC236}">
                    <a16:creationId xmlns:a16="http://schemas.microsoft.com/office/drawing/2014/main" id="{84643804-B2F9-45E4-B1CE-5A42EF90E8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46" y="651"/>
                <a:ext cx="33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22" name="Text Box 12">
                <a:extLst>
                  <a:ext uri="{FF2B5EF4-FFF2-40B4-BE49-F238E27FC236}">
                    <a16:creationId xmlns:a16="http://schemas.microsoft.com/office/drawing/2014/main" id="{76930030-4BB8-419E-B00C-E7F04EFF43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1182"/>
                <a:ext cx="28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itchFamily="18" charset="0"/>
                  </a:rPr>
                  <a:t>x</a:t>
                </a:r>
              </a:p>
            </p:txBody>
          </p:sp>
        </p:grpSp>
      </p:grp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8CC08703-F567-4DAF-87A5-A67EF9993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672560"/>
              </p:ext>
            </p:extLst>
          </p:nvPr>
        </p:nvGraphicFramePr>
        <p:xfrm>
          <a:off x="1027113" y="2834283"/>
          <a:ext cx="6286507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0" name="Equation" r:id="rId13" imgW="2831760" imgH="330120" progId="Equation.DSMT4">
                  <p:embed/>
                </p:oleObj>
              </mc:Choice>
              <mc:Fallback>
                <p:oleObj name="Equation" r:id="rId13" imgW="2831760" imgH="330120" progId="Equation.DSMT4">
                  <p:embed/>
                  <p:pic>
                    <p:nvPicPr>
                      <p:cNvPr id="8806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834283"/>
                        <a:ext cx="6286507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C9E8E918-89C3-4FB8-8390-B79E5D2F2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32132"/>
              </p:ext>
            </p:extLst>
          </p:nvPr>
        </p:nvGraphicFramePr>
        <p:xfrm>
          <a:off x="1027113" y="3560970"/>
          <a:ext cx="535623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1" name="Equation" r:id="rId15" imgW="2412720" imgH="393480" progId="Equation.DSMT4">
                  <p:embed/>
                </p:oleObj>
              </mc:Choice>
              <mc:Fallback>
                <p:oleObj name="Equation" r:id="rId15" imgW="2412720" imgH="393480" progId="Equation.DSMT4">
                  <p:embed/>
                  <p:pic>
                    <p:nvPicPr>
                      <p:cNvPr id="880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560970"/>
                        <a:ext cx="535623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>
            <a:extLst>
              <a:ext uri="{FF2B5EF4-FFF2-40B4-BE49-F238E27FC236}">
                <a16:creationId xmlns:a16="http://schemas.microsoft.com/office/drawing/2014/main" id="{2D3DA845-8FB9-43BE-AFD9-C64226E9C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257417"/>
              </p:ext>
            </p:extLst>
          </p:nvPr>
        </p:nvGraphicFramePr>
        <p:xfrm>
          <a:off x="1990845" y="4602427"/>
          <a:ext cx="3241555" cy="95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2" name="Equation" r:id="rId17" imgW="1460160" imgH="431640" progId="Equation.DSMT4">
                  <p:embed/>
                </p:oleObj>
              </mc:Choice>
              <mc:Fallback>
                <p:oleObj name="Equation" r:id="rId17" imgW="1460160" imgH="431640" progId="Equation.DSMT4">
                  <p:embed/>
                  <p:pic>
                    <p:nvPicPr>
                      <p:cNvPr id="8806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845" y="4602427"/>
                        <a:ext cx="3241555" cy="958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>
            <a:extLst>
              <a:ext uri="{FF2B5EF4-FFF2-40B4-BE49-F238E27FC236}">
                <a16:creationId xmlns:a16="http://schemas.microsoft.com/office/drawing/2014/main" id="{7310C35F-AF70-451C-92AC-82A56FB27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82496"/>
              </p:ext>
            </p:extLst>
          </p:nvPr>
        </p:nvGraphicFramePr>
        <p:xfrm>
          <a:off x="2600745" y="5761506"/>
          <a:ext cx="1663135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3" name="Equation" r:id="rId19" imgW="749160" imgH="177480" progId="Equation.DSMT4">
                  <p:embed/>
                </p:oleObj>
              </mc:Choice>
              <mc:Fallback>
                <p:oleObj name="Equation" r:id="rId19" imgW="749160" imgH="177480" progId="Equation.DSMT4">
                  <p:embed/>
                  <p:pic>
                    <p:nvPicPr>
                      <p:cNvPr id="880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745" y="5761506"/>
                        <a:ext cx="1663135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>
            <a:extLst>
              <a:ext uri="{FF2B5EF4-FFF2-40B4-BE49-F238E27FC236}">
                <a16:creationId xmlns:a16="http://schemas.microsoft.com/office/drawing/2014/main" id="{CABC5AED-514D-4EF9-BDB8-A4213D2F9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545365"/>
              </p:ext>
            </p:extLst>
          </p:nvPr>
        </p:nvGraphicFramePr>
        <p:xfrm>
          <a:off x="1069975" y="2049109"/>
          <a:ext cx="2931466" cy="59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4" name="Equation" r:id="rId21" imgW="1320480" imgH="266400" progId="Equation.DSMT4">
                  <p:embed/>
                </p:oleObj>
              </mc:Choice>
              <mc:Fallback>
                <p:oleObj name="Equation" r:id="rId21" imgW="1320480" imgH="266400" progId="Equation.DSMT4">
                  <p:embed/>
                  <p:pic>
                    <p:nvPicPr>
                      <p:cNvPr id="23" name="Object 2">
                        <a:extLst>
                          <a:ext uri="{FF2B5EF4-FFF2-40B4-BE49-F238E27FC236}">
                            <a16:creationId xmlns:a16="http://schemas.microsoft.com/office/drawing/2014/main" id="{8CC08703-F567-4DAF-87A5-A67EF99935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049109"/>
                        <a:ext cx="2931466" cy="591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8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AC13CCD-46E1-436C-9BFB-1A91B89A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5C7B1B-6B7C-4113-86F9-33FDE20E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A9A815B-D66D-4F47-893E-E94FF167A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9134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一质量均匀分布的柔软细绳铅直地悬挂着，绳的下端刚好触到水平桌面上，如果把绳的上端放开，绳将落在桌面上。试证明：在绳下落的过程中，任意时刻作用于桌面的压力，等于已落到桌面上的绳重量的三倍。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FAC172EF-AAD8-47A7-A03C-EB331119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2" y="2950579"/>
            <a:ext cx="435654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以绳上端为原点取如图坐标，设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时刻已有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长的柔绳落至桌面，随后的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dt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时间内将有质量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l-GR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ρ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dx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（</a:t>
            </a:r>
            <a:r>
              <a:rPr kumimoji="1" lang="el-GR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ρ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m / l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）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的柔绳以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v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的速率碰到桌面而停止，它的动量变化率为：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CA34DE07-65AE-41D8-A5BE-55EA1E43E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371458"/>
              </p:ext>
            </p:extLst>
          </p:nvPr>
        </p:nvGraphicFramePr>
        <p:xfrm>
          <a:off x="5419725" y="5156200"/>
          <a:ext cx="22558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4" name="Equation" r:id="rId3" imgW="1015920" imgH="393480" progId="Equation.DSMT4">
                  <p:embed/>
                </p:oleObj>
              </mc:Choice>
              <mc:Fallback>
                <p:oleObj name="Equation" r:id="rId3" imgW="1015920" imgH="393480" progId="Equation.DSMT4">
                  <p:embed/>
                  <p:pic>
                    <p:nvPicPr>
                      <p:cNvPr id="891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5156200"/>
                        <a:ext cx="22558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组合 42">
            <a:extLst>
              <a:ext uri="{FF2B5EF4-FFF2-40B4-BE49-F238E27FC236}">
                <a16:creationId xmlns:a16="http://schemas.microsoft.com/office/drawing/2014/main" id="{7B976BE1-8A3F-45C4-BFCC-8ACF98E23D62}"/>
              </a:ext>
            </a:extLst>
          </p:cNvPr>
          <p:cNvGrpSpPr/>
          <p:nvPr/>
        </p:nvGrpSpPr>
        <p:grpSpPr>
          <a:xfrm>
            <a:off x="6358785" y="530226"/>
            <a:ext cx="2273335" cy="3574791"/>
            <a:chOff x="6358785" y="530226"/>
            <a:chExt cx="2273335" cy="3574791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2020E4B7-64B0-4E1B-8AE9-5C705D8EC319}"/>
                </a:ext>
              </a:extLst>
            </p:cNvPr>
            <p:cNvGrpSpPr/>
            <p:nvPr/>
          </p:nvGrpSpPr>
          <p:grpSpPr>
            <a:xfrm>
              <a:off x="6358785" y="530226"/>
              <a:ext cx="2273335" cy="3574791"/>
              <a:chOff x="6358785" y="530226"/>
              <a:chExt cx="2273335" cy="3574791"/>
            </a:xfrm>
          </p:grpSpPr>
          <p:grpSp>
            <p:nvGrpSpPr>
              <p:cNvPr id="5" name="Group 3">
                <a:extLst>
                  <a:ext uri="{FF2B5EF4-FFF2-40B4-BE49-F238E27FC236}">
                    <a16:creationId xmlns:a16="http://schemas.microsoft.com/office/drawing/2014/main" id="{10183421-A935-473D-A1A7-A3F33CCBF1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62172" y="530226"/>
                <a:ext cx="561975" cy="2763838"/>
                <a:chOff x="5075" y="345"/>
                <a:chExt cx="354" cy="1741"/>
              </a:xfrm>
            </p:grpSpPr>
            <p:sp>
              <p:nvSpPr>
                <p:cNvPr id="6" name="Freeform 4">
                  <a:extLst>
                    <a:ext uri="{FF2B5EF4-FFF2-40B4-BE49-F238E27FC236}">
                      <a16:creationId xmlns:a16="http://schemas.microsoft.com/office/drawing/2014/main" id="{4C5EA23A-BBAD-40FA-9BF3-2C5BE44CB6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5" y="345"/>
                  <a:ext cx="5" cy="1636"/>
                </a:xfrm>
                <a:custGeom>
                  <a:avLst/>
                  <a:gdLst>
                    <a:gd name="T0" fmla="*/ 0 w 5"/>
                    <a:gd name="T1" fmla="*/ 0 h 1636"/>
                    <a:gd name="T2" fmla="*/ 5 w 5"/>
                    <a:gd name="T3" fmla="*/ 1636 h 1636"/>
                    <a:gd name="T4" fmla="*/ 0 60000 65536"/>
                    <a:gd name="T5" fmla="*/ 0 60000 65536"/>
                    <a:gd name="T6" fmla="*/ 0 w 5"/>
                    <a:gd name="T7" fmla="*/ 0 h 1636"/>
                    <a:gd name="T8" fmla="*/ 5 w 5"/>
                    <a:gd name="T9" fmla="*/ 1636 h 16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" h="1636">
                      <a:moveTo>
                        <a:pt x="0" y="0"/>
                      </a:moveTo>
                      <a:lnTo>
                        <a:pt x="5" y="1636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" name="Text Box 5">
                  <a:extLst>
                    <a:ext uri="{FF2B5EF4-FFF2-40B4-BE49-F238E27FC236}">
                      <a16:creationId xmlns:a16="http://schemas.microsoft.com/office/drawing/2014/main" id="{8A38EC3D-D64A-4052-B2CA-FADB6C7E13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75" y="351"/>
                  <a:ext cx="30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8" name="Text Box 6">
                  <a:extLst>
                    <a:ext uri="{FF2B5EF4-FFF2-40B4-BE49-F238E27FC236}">
                      <a16:creationId xmlns:a16="http://schemas.microsoft.com/office/drawing/2014/main" id="{4ABC585C-88CF-4927-9C6D-01A2C0E1DE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13" y="1759"/>
                  <a:ext cx="3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9" name="Group 7">
                <a:extLst>
                  <a:ext uri="{FF2B5EF4-FFF2-40B4-BE49-F238E27FC236}">
                    <a16:creationId xmlns:a16="http://schemas.microsoft.com/office/drawing/2014/main" id="{395A3D0B-E77A-4B04-9EA1-38D01719F3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8785" y="1491540"/>
                <a:ext cx="2155825" cy="2613477"/>
                <a:chOff x="4002" y="584"/>
                <a:chExt cx="1358" cy="1716"/>
              </a:xfrm>
            </p:grpSpPr>
            <p:sp>
              <p:nvSpPr>
                <p:cNvPr id="10" name="Rectangle 8" descr="深色上对角线">
                  <a:extLst>
                    <a:ext uri="{FF2B5EF4-FFF2-40B4-BE49-F238E27FC236}">
                      <a16:creationId xmlns:a16="http://schemas.microsoft.com/office/drawing/2014/main" id="{A272D61E-8399-426F-938C-AC34F1FB4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2064"/>
                  <a:ext cx="1358" cy="236"/>
                </a:xfrm>
                <a:prstGeom prst="rect">
                  <a:avLst/>
                </a:prstGeom>
                <a:pattFill prst="dkUpDiag">
                  <a:fgClr>
                    <a:schemeClr val="tx2"/>
                  </a:fgClr>
                  <a:bgClr>
                    <a:srgbClr val="FF9900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" name="Oval 11">
                  <a:extLst>
                    <a:ext uri="{FF2B5EF4-FFF2-40B4-BE49-F238E27FC236}">
                      <a16:creationId xmlns:a16="http://schemas.microsoft.com/office/drawing/2014/main" id="{A243187D-5795-44FF-ACFB-08C1B8B7D7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584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" name="Oval 12">
                  <a:extLst>
                    <a:ext uri="{FF2B5EF4-FFF2-40B4-BE49-F238E27FC236}">
                      <a16:creationId xmlns:a16="http://schemas.microsoft.com/office/drawing/2014/main" id="{9B68FD93-E8D8-48C8-98E9-32B3691DE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71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" name="Oval 13">
                  <a:extLst>
                    <a:ext uri="{FF2B5EF4-FFF2-40B4-BE49-F238E27FC236}">
                      <a16:creationId xmlns:a16="http://schemas.microsoft.com/office/drawing/2014/main" id="{EAEB73BC-A99B-4BC2-972F-99CA3A31B0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16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Oval 14">
                  <a:extLst>
                    <a:ext uri="{FF2B5EF4-FFF2-40B4-BE49-F238E27FC236}">
                      <a16:creationId xmlns:a16="http://schemas.microsoft.com/office/drawing/2014/main" id="{A6C0E3A5-1FE9-429B-A30B-5F531B84C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29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Oval 15">
                  <a:extLst>
                    <a:ext uri="{FF2B5EF4-FFF2-40B4-BE49-F238E27FC236}">
                      <a16:creationId xmlns:a16="http://schemas.microsoft.com/office/drawing/2014/main" id="{79C63055-C977-480C-B367-5EE6A110BE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542"/>
                  <a:ext cx="76" cy="2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Oval 16">
                  <a:extLst>
                    <a:ext uri="{FF2B5EF4-FFF2-40B4-BE49-F238E27FC236}">
                      <a16:creationId xmlns:a16="http://schemas.microsoft.com/office/drawing/2014/main" id="{FEB018A0-3195-45A5-BAD5-3BC3F723C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746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Oval 17">
                  <a:extLst>
                    <a:ext uri="{FF2B5EF4-FFF2-40B4-BE49-F238E27FC236}">
                      <a16:creationId xmlns:a16="http://schemas.microsoft.com/office/drawing/2014/main" id="{F546BCEA-1933-4A59-BA5D-C36C7114D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1981"/>
                  <a:ext cx="7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Oval 18">
                  <a:extLst>
                    <a:ext uri="{FF2B5EF4-FFF2-40B4-BE49-F238E27FC236}">
                      <a16:creationId xmlns:a16="http://schemas.microsoft.com/office/drawing/2014/main" id="{8E80D7FC-06DB-4ACA-A04D-DA140FADCC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961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9">
                  <a:extLst>
                    <a:ext uri="{FF2B5EF4-FFF2-40B4-BE49-F238E27FC236}">
                      <a16:creationId xmlns:a16="http://schemas.microsoft.com/office/drawing/2014/main" id="{E5FD249C-2033-4102-BEC9-588D0AEE8C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2" y="1981"/>
                  <a:ext cx="22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Oval 20">
                  <a:extLst>
                    <a:ext uri="{FF2B5EF4-FFF2-40B4-BE49-F238E27FC236}">
                      <a16:creationId xmlns:a16="http://schemas.microsoft.com/office/drawing/2014/main" id="{D39D05AC-583C-4601-8E58-E2EC0117DC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81"/>
                  <a:ext cx="151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Oval 21">
                  <a:extLst>
                    <a:ext uri="{FF2B5EF4-FFF2-40B4-BE49-F238E27FC236}">
                      <a16:creationId xmlns:a16="http://schemas.microsoft.com/office/drawing/2014/main" id="{E9FD5C93-9A44-4AEA-8D51-17B479215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03"/>
                  <a:ext cx="226" cy="7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Oval 22">
                  <a:extLst>
                    <a:ext uri="{FF2B5EF4-FFF2-40B4-BE49-F238E27FC236}">
                      <a16:creationId xmlns:a16="http://schemas.microsoft.com/office/drawing/2014/main" id="{D38483C5-964C-4756-904F-DD622B9C0A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3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Oval 23">
                  <a:extLst>
                    <a:ext uri="{FF2B5EF4-FFF2-40B4-BE49-F238E27FC236}">
                      <a16:creationId xmlns:a16="http://schemas.microsoft.com/office/drawing/2014/main" id="{C4A2046D-4B8D-45E2-AE6C-38B6742541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16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Group 28">
                <a:extLst>
                  <a:ext uri="{FF2B5EF4-FFF2-40B4-BE49-F238E27FC236}">
                    <a16:creationId xmlns:a16="http://schemas.microsoft.com/office/drawing/2014/main" id="{188EAD7C-F5B5-44EF-8065-40EF299625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4725" y="785206"/>
                <a:ext cx="533400" cy="720726"/>
                <a:chOff x="4475" y="10"/>
                <a:chExt cx="336" cy="454"/>
              </a:xfrm>
            </p:grpSpPr>
            <p:sp>
              <p:nvSpPr>
                <p:cNvPr id="29" name="Line 26">
                  <a:extLst>
                    <a:ext uri="{FF2B5EF4-FFF2-40B4-BE49-F238E27FC236}">
                      <a16:creationId xmlns:a16="http://schemas.microsoft.com/office/drawing/2014/main" id="{481CE5D6-AFB5-4BCF-BAF3-2C89F92E49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5" y="464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0" name="Object 3">
                  <a:extLst>
                    <a:ext uri="{FF2B5EF4-FFF2-40B4-BE49-F238E27FC236}">
                      <a16:creationId xmlns:a16="http://schemas.microsoft.com/office/drawing/2014/main" id="{41A9B8A6-43AD-4B61-8F00-E5921447629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24789164"/>
                    </p:ext>
                  </p:extLst>
                </p:nvPr>
              </p:nvGraphicFramePr>
              <p:xfrm>
                <a:off x="4536" y="10"/>
                <a:ext cx="220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605" name="Equation" r:id="rId5" imgW="139680" imgH="139680" progId="Equation.DSMT4">
                        <p:embed/>
                      </p:oleObj>
                    </mc:Choice>
                    <mc:Fallback>
                      <p:oleObj name="Equation" r:id="rId5" imgW="139680" imgH="139680" progId="Equation.DSMT4">
                        <p:embed/>
                        <p:pic>
                          <p:nvPicPr>
                            <p:cNvPr id="19459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36" y="10"/>
                              <a:ext cx="220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568D404C-B397-4F2C-9BA0-5BF7F69EFA18}"/>
                  </a:ext>
                </a:extLst>
              </p:cNvPr>
              <p:cNvCxnSpPr/>
              <p:nvPr/>
            </p:nvCxnSpPr>
            <p:spPr>
              <a:xfrm>
                <a:off x="6540701" y="539751"/>
                <a:ext cx="209141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0A0DAA57-F856-4345-A9D3-32275F586704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7446187" y="539751"/>
              <a:ext cx="0" cy="2454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02D21326-CD03-469A-9AC4-2C10A6DF8DCE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>
              <a:off x="7446188" y="1134456"/>
              <a:ext cx="4628" cy="3484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17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64D5D8-DAD9-47E8-85B7-799E0ECA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91403B2-7F39-4F57-9C12-2B45C1E1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25</a:t>
            </a:fld>
            <a:endParaRPr lang="zh-CN" alt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459EEF2-65DE-4EE3-8612-8F56977A74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66761"/>
              </p:ext>
            </p:extLst>
          </p:nvPr>
        </p:nvGraphicFramePr>
        <p:xfrm>
          <a:off x="2290061" y="284569"/>
          <a:ext cx="19732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5" name="Equation" r:id="rId3" imgW="888840" imgH="393480" progId="Equation.DSMT4">
                  <p:embed/>
                </p:oleObj>
              </mc:Choice>
              <mc:Fallback>
                <p:oleObj name="Equation" r:id="rId3" imgW="888840" imgH="393480" progId="Equation.DSMT4">
                  <p:embed/>
                  <p:pic>
                    <p:nvPicPr>
                      <p:cNvPr id="901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061" y="284569"/>
                        <a:ext cx="19732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4">
            <a:extLst>
              <a:ext uri="{FF2B5EF4-FFF2-40B4-BE49-F238E27FC236}">
                <a16:creationId xmlns:a16="http://schemas.microsoft.com/office/drawing/2014/main" id="{3A8B9036-50C0-4EE1-8AF2-7C25D64E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4612"/>
            <a:ext cx="716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根据动量定理，桌面对柔绳的冲力为：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B87F8FB9-708E-4E22-AC51-FACBBDE95D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1936"/>
              </p:ext>
            </p:extLst>
          </p:nvPr>
        </p:nvGraphicFramePr>
        <p:xfrm>
          <a:off x="1733550" y="4164013"/>
          <a:ext cx="4002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6" name="Equation" r:id="rId5" imgW="1803240" imgH="393480" progId="Equation.DSMT4">
                  <p:embed/>
                </p:oleObj>
              </mc:Choice>
              <mc:Fallback>
                <p:oleObj name="Equation" r:id="rId5" imgW="1803240" imgH="393480" progId="Equation.DSMT4">
                  <p:embed/>
                  <p:pic>
                    <p:nvPicPr>
                      <p:cNvPr id="901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164013"/>
                        <a:ext cx="4002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>
            <a:extLst>
              <a:ext uri="{FF2B5EF4-FFF2-40B4-BE49-F238E27FC236}">
                <a16:creationId xmlns:a16="http://schemas.microsoft.com/office/drawing/2014/main" id="{087C7010-5E33-40E0-8E5A-FAF512A10D49}"/>
              </a:ext>
            </a:extLst>
          </p:cNvPr>
          <p:cNvGrpSpPr/>
          <p:nvPr/>
        </p:nvGrpSpPr>
        <p:grpSpPr>
          <a:xfrm>
            <a:off x="1649413" y="1970088"/>
            <a:ext cx="5589587" cy="873125"/>
            <a:chOff x="1649413" y="1970088"/>
            <a:chExt cx="5589587" cy="873125"/>
          </a:xfrm>
        </p:grpSpPr>
        <p:graphicFrame>
          <p:nvGraphicFramePr>
            <p:cNvPr id="6" name="Object 3">
              <a:extLst>
                <a:ext uri="{FF2B5EF4-FFF2-40B4-BE49-F238E27FC236}">
                  <a16:creationId xmlns:a16="http://schemas.microsoft.com/office/drawing/2014/main" id="{70B7A160-F50E-4087-A1EF-2491BF21D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7637216"/>
                </p:ext>
              </p:extLst>
            </p:nvPr>
          </p:nvGraphicFramePr>
          <p:xfrm>
            <a:off x="1649413" y="1970088"/>
            <a:ext cx="2225675" cy="87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7" name="Equation" r:id="rId7" imgW="1002960" imgH="393480" progId="Equation.DSMT4">
                    <p:embed/>
                  </p:oleObj>
                </mc:Choice>
                <mc:Fallback>
                  <p:oleObj name="Equation" r:id="rId7" imgW="1002960" imgH="393480" progId="Equation.DSMT4">
                    <p:embed/>
                    <p:pic>
                      <p:nvPicPr>
                        <p:cNvPr id="9013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9413" y="1970088"/>
                          <a:ext cx="2225675" cy="873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30">
              <a:extLst>
                <a:ext uri="{FF2B5EF4-FFF2-40B4-BE49-F238E27FC236}">
                  <a16:creationId xmlns:a16="http://schemas.microsoft.com/office/drawing/2014/main" id="{A18C329A-2456-46B1-A4C7-2819DEBF5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2149510"/>
              <a:ext cx="31242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负号表示动量减少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ACF57E2A-3841-4BE3-8644-6E006EE715EC}"/>
              </a:ext>
            </a:extLst>
          </p:cNvPr>
          <p:cNvGrpSpPr/>
          <p:nvPr/>
        </p:nvGrpSpPr>
        <p:grpSpPr>
          <a:xfrm>
            <a:off x="533400" y="2920376"/>
            <a:ext cx="5924550" cy="523220"/>
            <a:chOff x="533400" y="2920376"/>
            <a:chExt cx="5924550" cy="523220"/>
          </a:xfrm>
        </p:grpSpPr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id="{0E1028BB-E5AC-4929-BFEB-D6F31E99D3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5229159"/>
                </p:ext>
              </p:extLst>
            </p:nvPr>
          </p:nvGraphicFramePr>
          <p:xfrm>
            <a:off x="5161648" y="2936104"/>
            <a:ext cx="1296302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8" name="Equation" r:id="rId9" imgW="583920" imgH="228600" progId="Equation.DSMT4">
                    <p:embed/>
                  </p:oleObj>
                </mc:Choice>
                <mc:Fallback>
                  <p:oleObj name="Equation" r:id="rId9" imgW="58392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161648" y="2936104"/>
                          <a:ext cx="1296302" cy="5074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30">
              <a:extLst>
                <a:ext uri="{FF2B5EF4-FFF2-40B4-BE49-F238E27FC236}">
                  <a16:creationId xmlns:a16="http://schemas.microsoft.com/office/drawing/2014/main" id="{22DA3BB6-AF97-4A67-82C4-4C1BD231C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2920376"/>
              <a:ext cx="47416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柔绳自由下落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距离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的速度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4FB1CC0-9B29-4B72-8864-E0139BAB61BB}"/>
              </a:ext>
            </a:extLst>
          </p:cNvPr>
          <p:cNvGrpSpPr/>
          <p:nvPr/>
        </p:nvGrpSpPr>
        <p:grpSpPr>
          <a:xfrm>
            <a:off x="524134" y="3617640"/>
            <a:ext cx="6172200" cy="519112"/>
            <a:chOff x="524134" y="3617640"/>
            <a:chExt cx="6172200" cy="519112"/>
          </a:xfrm>
        </p:grpSpPr>
        <p:sp>
          <p:nvSpPr>
            <p:cNvPr id="7" name="Text Box 26">
              <a:extLst>
                <a:ext uri="{FF2B5EF4-FFF2-40B4-BE49-F238E27FC236}">
                  <a16:creationId xmlns:a16="http://schemas.microsoft.com/office/drawing/2014/main" id="{95D24CC8-0338-40A8-8259-B1862B2A2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134" y="3617640"/>
              <a:ext cx="61722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柔绳对桌面的冲力    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        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即：</a:t>
              </a:r>
            </a:p>
          </p:txBody>
        </p:sp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BDED7BCA-E385-43DA-B67E-89182C0F13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1898327"/>
                </p:ext>
              </p:extLst>
            </p:nvPr>
          </p:nvGraphicFramePr>
          <p:xfrm>
            <a:off x="3480635" y="3707314"/>
            <a:ext cx="1268330" cy="366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9" name="Equation" r:id="rId11" imgW="571320" imgH="164880" progId="Equation.DSMT4">
                    <p:embed/>
                  </p:oleObj>
                </mc:Choice>
                <mc:Fallback>
                  <p:oleObj name="Equation" r:id="rId11" imgW="5713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480635" y="3707314"/>
                          <a:ext cx="1268330" cy="3660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E06DDAF-B220-4C8B-A0AE-6163FF38CAF6}"/>
              </a:ext>
            </a:extLst>
          </p:cNvPr>
          <p:cNvGrpSpPr/>
          <p:nvPr/>
        </p:nvGrpSpPr>
        <p:grpSpPr>
          <a:xfrm>
            <a:off x="541559" y="5082964"/>
            <a:ext cx="8001000" cy="523220"/>
            <a:chOff x="541559" y="5082964"/>
            <a:chExt cx="8001000" cy="523220"/>
          </a:xfrm>
        </p:grpSpPr>
        <p:sp>
          <p:nvSpPr>
            <p:cNvPr id="9" name="Text Box 28">
              <a:extLst>
                <a:ext uri="{FF2B5EF4-FFF2-40B4-BE49-F238E27FC236}">
                  <a16:creationId xmlns:a16="http://schemas.microsoft.com/office/drawing/2014/main" id="{D51BC19D-8048-4408-9A38-990E9AB57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559" y="5082964"/>
              <a:ext cx="800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而已落到桌面上的柔绳的重量为</a:t>
              </a:r>
              <a:endPara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6" name="对象 15">
              <a:extLst>
                <a:ext uri="{FF2B5EF4-FFF2-40B4-BE49-F238E27FC236}">
                  <a16:creationId xmlns:a16="http://schemas.microsoft.com/office/drawing/2014/main" id="{94952CC2-C368-4982-A0BF-E1391F0F5DC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2584183"/>
                </p:ext>
              </p:extLst>
            </p:nvPr>
          </p:nvGraphicFramePr>
          <p:xfrm>
            <a:off x="5809799" y="5106555"/>
            <a:ext cx="20288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0" name="Equation" r:id="rId13" imgW="914400" imgH="203040" progId="Equation.DSMT4">
                    <p:embed/>
                  </p:oleObj>
                </mc:Choice>
                <mc:Fallback>
                  <p:oleObj name="Equation" r:id="rId13" imgW="914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809799" y="5106555"/>
                          <a:ext cx="2028825" cy="4508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6CA66D5-F481-4EAC-A8FD-E63BCBB8A5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030371"/>
              </p:ext>
            </p:extLst>
          </p:nvPr>
        </p:nvGraphicFramePr>
        <p:xfrm>
          <a:off x="1777328" y="5787305"/>
          <a:ext cx="37782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1" name="Equation" r:id="rId15" imgW="1701720" imgH="228600" progId="Equation.DSMT4">
                  <p:embed/>
                </p:oleObj>
              </mc:Choice>
              <mc:Fallback>
                <p:oleObj name="Equation" r:id="rId15" imgW="1701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77328" y="5787305"/>
                        <a:ext cx="3778250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>
            <a:extLst>
              <a:ext uri="{FF2B5EF4-FFF2-40B4-BE49-F238E27FC236}">
                <a16:creationId xmlns:a16="http://schemas.microsoft.com/office/drawing/2014/main" id="{F87CAA92-5665-4B15-BAAD-CECA515B2E7F}"/>
              </a:ext>
            </a:extLst>
          </p:cNvPr>
          <p:cNvSpPr txBox="1"/>
          <p:nvPr/>
        </p:nvSpPr>
        <p:spPr>
          <a:xfrm>
            <a:off x="4748965" y="52623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一维情况可用标量表示</a:t>
            </a:r>
          </a:p>
        </p:txBody>
      </p:sp>
    </p:spTree>
    <p:extLst>
      <p:ext uri="{BB962C8B-B14F-4D97-AF65-F5344CB8AC3E}">
        <p14:creationId xmlns:p14="http://schemas.microsoft.com/office/powerpoint/2010/main" val="28281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3351373"/>
            <a:ext cx="746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95153" y="5830313"/>
            <a:ext cx="4311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3-1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从质点到质点系统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质心运动定理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36757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</a:t>
            </a:r>
          </a:p>
        </p:txBody>
      </p:sp>
    </p:spTree>
    <p:extLst>
      <p:ext uri="{BB962C8B-B14F-4D97-AF65-F5344CB8AC3E}">
        <p14:creationId xmlns:p14="http://schemas.microsoft.com/office/powerpoint/2010/main" val="392798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3351373"/>
            <a:ext cx="746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95153" y="5830313"/>
            <a:ext cx="4311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3-1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从质点到质点系统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质心运动定理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36757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§3.1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从质点到质点系统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EF20AA-A92D-469D-8561-9143B1D456EA}"/>
              </a:ext>
            </a:extLst>
          </p:cNvPr>
          <p:cNvSpPr/>
          <p:nvPr/>
        </p:nvSpPr>
        <p:spPr>
          <a:xfrm>
            <a:off x="274320" y="1332342"/>
            <a:ext cx="8280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质点系统</a:t>
            </a:r>
            <a:endParaRPr lang="en-US" altLang="zh-CN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814388" indent="-457200">
              <a:buFont typeface="+mj-lt"/>
              <a:buAutoNum type="arabicParenBoth"/>
              <a:defRPr/>
            </a:pP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对于非质点物体，以微分思想把它分解为一系列</a:t>
            </a:r>
            <a:r>
              <a:rPr lang="en-US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质量微元</a:t>
            </a:r>
            <a:r>
              <a:rPr lang="en-US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</a:t>
            </a: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，这些</a:t>
            </a:r>
            <a:r>
              <a:rPr lang="en-US" altLang="en-US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</a:t>
            </a: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可以看成质点处理。</a:t>
            </a:r>
          </a:p>
          <a:p>
            <a:pPr marL="814388" indent="-457200">
              <a:buFont typeface="+mj-lt"/>
              <a:buAutoNum type="arabicParenBoth"/>
              <a:defRPr/>
            </a:pP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此时整个物体变成一系列质点组成的系统，称为</a:t>
            </a:r>
            <a:r>
              <a:rPr lang="en-US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质点系统</a:t>
            </a: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  <a:p>
            <a:pPr marL="814388" indent="-457200">
              <a:buFont typeface="+mj-lt"/>
              <a:buAutoNum type="arabicParenBoth"/>
              <a:defRPr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也可以将有相互作用的多个质点作为质点系统，以牛顿定律进行研究。</a:t>
            </a:r>
            <a:endParaRPr lang="en-US" altLang="zh-CN" sz="2800" b="1" dirty="0">
              <a:solidFill>
                <a:srgbClr val="37609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5F631C3-DC88-4C14-8B40-8176FFFEFAB0}"/>
              </a:ext>
            </a:extLst>
          </p:cNvPr>
          <p:cNvSpPr/>
          <p:nvPr/>
        </p:nvSpPr>
        <p:spPr>
          <a:xfrm>
            <a:off x="386080" y="4577402"/>
            <a:ext cx="8229600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新魏" charset="0"/>
              </a:rPr>
              <a:t>隔离体法 </a:t>
            </a:r>
            <a:r>
              <a:rPr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新魏" charset="0"/>
              </a:rPr>
              <a:t>-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新魏" charset="0"/>
              </a:rPr>
              <a:t> 最直观的处理</a:t>
            </a:r>
            <a:endParaRPr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新魏" charset="0"/>
            </a:endParaRPr>
          </a:p>
          <a:p>
            <a:pPr marL="357188" indent="0">
              <a:lnSpc>
                <a:spcPct val="90000"/>
              </a:lnSpc>
              <a:spcAft>
                <a:spcPts val="600"/>
              </a:spcAft>
              <a:defRPr/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对质点系统内每一个质点进行逐个分析，然后把所有质点的方程联立求解</a:t>
            </a:r>
            <a:r>
              <a:rPr lang="en-US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。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此种把系统分隔开分别考虑的方法称为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隔离体法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。</a:t>
            </a:r>
            <a:endParaRPr lang="en-US" altLang="en-US" sz="2800" b="1" dirty="0">
              <a:latin typeface="华文楷体" panose="02010600040101010101" pitchFamily="2" charset="-122"/>
              <a:ea typeface="华文楷体" panose="02010600040101010101" pitchFamily="2" charset="-122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4AD4EE-22D1-442C-A816-8D5978B4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C2B884D-1ED9-40AE-BFB5-387C1DD9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5AC5C538-94B9-4BA3-9AAC-CA51F5641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788090"/>
              </p:ext>
            </p:extLst>
          </p:nvPr>
        </p:nvGraphicFramePr>
        <p:xfrm>
          <a:off x="833673" y="4633237"/>
          <a:ext cx="1888510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7" name="Equation" r:id="rId3" imgW="850680" imgH="419040" progId="Equation.DSMT4">
                  <p:embed/>
                </p:oleObj>
              </mc:Choice>
              <mc:Fallback>
                <p:oleObj name="Equation" r:id="rId3" imgW="850680" imgH="419040" progId="Equation.DSMT4">
                  <p:embed/>
                  <p:pic>
                    <p:nvPicPr>
                      <p:cNvPr id="1218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673" y="4633237"/>
                        <a:ext cx="1888510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>
            <a:extLst>
              <a:ext uri="{FF2B5EF4-FFF2-40B4-BE49-F238E27FC236}">
                <a16:creationId xmlns:a16="http://schemas.microsoft.com/office/drawing/2014/main" id="{85CC7293-3FE5-4509-A3A4-1EB188AE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39" y="302270"/>
            <a:ext cx="858782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的两个小球，用长为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、质量和伸缩量都可忽略不计的细杆联接，置于光滑的水平桌面上。开始时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固定不动，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绕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作匀速圆周运动，其线速率为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，如果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突然失去约束，求：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(1)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若以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质点为参考系，给出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质点的动力学方程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; (2)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杆中张力？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926C6B88-BB66-405D-AE5D-DA2F26BCD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10" y="2607476"/>
            <a:ext cx="51847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失去约束之后，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组成的系统是孤立系统，只有杆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中内力相互作用，属两体问题。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1857052-3C5D-4819-B3F0-27573BD7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25" y="4054022"/>
            <a:ext cx="53623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(1) 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在惯性系（以桌面为参考系）</a:t>
            </a:r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8201C31B-FC08-44C5-BC6F-8DE4B31B01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339230"/>
              </p:ext>
            </p:extLst>
          </p:nvPr>
        </p:nvGraphicFramePr>
        <p:xfrm>
          <a:off x="3123240" y="4650600"/>
          <a:ext cx="1945253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8" name="Equation" r:id="rId5" imgW="876240" imgH="419040" progId="Equation.DSMT4">
                  <p:embed/>
                </p:oleObj>
              </mc:Choice>
              <mc:Fallback>
                <p:oleObj name="Equation" r:id="rId5" imgW="876240" imgH="419040" progId="Equation.DSMT4">
                  <p:embed/>
                  <p:pic>
                    <p:nvPicPr>
                      <p:cNvPr id="1218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240" y="4650600"/>
                        <a:ext cx="1945253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C5BE43CD-3FF0-4B37-B1D1-BF94A6E5C1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29704"/>
              </p:ext>
            </p:extLst>
          </p:nvPr>
        </p:nvGraphicFramePr>
        <p:xfrm>
          <a:off x="628650" y="5549904"/>
          <a:ext cx="6597396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9" name="Equation" r:id="rId7" imgW="2971800" imgH="419040" progId="Equation.DSMT4">
                  <p:embed/>
                </p:oleObj>
              </mc:Choice>
              <mc:Fallback>
                <p:oleObj name="Equation" r:id="rId7" imgW="2971800" imgH="41904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5549904"/>
                        <a:ext cx="6597396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组合 34">
            <a:extLst>
              <a:ext uri="{FF2B5EF4-FFF2-40B4-BE49-F238E27FC236}">
                <a16:creationId xmlns:a16="http://schemas.microsoft.com/office/drawing/2014/main" id="{DC8F9F72-C968-4CB3-8E07-366ED5FCAC2C}"/>
              </a:ext>
            </a:extLst>
          </p:cNvPr>
          <p:cNvGrpSpPr/>
          <p:nvPr/>
        </p:nvGrpSpPr>
        <p:grpSpPr>
          <a:xfrm>
            <a:off x="5781071" y="2556676"/>
            <a:ext cx="3195638" cy="2582863"/>
            <a:chOff x="5676900" y="2292351"/>
            <a:chExt cx="3195638" cy="2582863"/>
          </a:xfrm>
        </p:grpSpPr>
        <p:grpSp>
          <p:nvGrpSpPr>
            <p:cNvPr id="11" name="Group 8">
              <a:extLst>
                <a:ext uri="{FF2B5EF4-FFF2-40B4-BE49-F238E27FC236}">
                  <a16:creationId xmlns:a16="http://schemas.microsoft.com/office/drawing/2014/main" id="{20F9AA73-2CD0-41BF-9D41-6672D57682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6900" y="2292351"/>
              <a:ext cx="3195638" cy="2582863"/>
              <a:chOff x="3528" y="1541"/>
              <a:chExt cx="2013" cy="1627"/>
            </a:xfrm>
          </p:grpSpPr>
          <p:sp>
            <p:nvSpPr>
              <p:cNvPr id="12" name="Oval 9">
                <a:extLst>
                  <a:ext uri="{FF2B5EF4-FFF2-40B4-BE49-F238E27FC236}">
                    <a16:creationId xmlns:a16="http://schemas.microsoft.com/office/drawing/2014/main" id="{AB06048F-5961-4A9A-B792-C015173FC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5" y="1758"/>
                <a:ext cx="113" cy="113"/>
              </a:xfrm>
              <a:prstGeom prst="ellipse">
                <a:avLst/>
              </a:prstGeom>
              <a:solidFill>
                <a:srgbClr val="0000FF"/>
              </a:solidFill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Oval 10">
                <a:extLst>
                  <a:ext uri="{FF2B5EF4-FFF2-40B4-BE49-F238E27FC236}">
                    <a16:creationId xmlns:a16="http://schemas.microsoft.com/office/drawing/2014/main" id="{A16E054E-8E6D-4834-928F-58C429688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" y="2375"/>
                <a:ext cx="111" cy="114"/>
              </a:xfrm>
              <a:prstGeom prst="ellipse">
                <a:avLst/>
              </a:prstGeom>
              <a:solidFill>
                <a:srgbClr val="9900CC"/>
              </a:solidFill>
              <a:ln w="412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4" name="Object 11">
                <a:extLst>
                  <a:ext uri="{FF2B5EF4-FFF2-40B4-BE49-F238E27FC236}">
                    <a16:creationId xmlns:a16="http://schemas.microsoft.com/office/drawing/2014/main" id="{C232A05E-6C67-4076-9572-1E542586BC0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0556066"/>
                  </p:ext>
                </p:extLst>
              </p:nvPr>
            </p:nvGraphicFramePr>
            <p:xfrm>
              <a:off x="3553" y="1541"/>
              <a:ext cx="3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0" name="Equation" r:id="rId9" imgW="203040" imgH="228600" progId="Equation.DSMT4">
                      <p:embed/>
                    </p:oleObj>
                  </mc:Choice>
                  <mc:Fallback>
                    <p:oleObj name="Equation" r:id="rId9" imgW="203040" imgH="228600" progId="Equation.DSMT4">
                      <p:embed/>
                      <p:pic>
                        <p:nvPicPr>
                          <p:cNvPr id="2052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3" y="1541"/>
                            <a:ext cx="3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2">
                <a:extLst>
                  <a:ext uri="{FF2B5EF4-FFF2-40B4-BE49-F238E27FC236}">
                    <a16:creationId xmlns:a16="http://schemas.microsoft.com/office/drawing/2014/main" id="{41D98C2B-7DB9-4302-9955-C28C1A32AB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69811994"/>
                  </p:ext>
                </p:extLst>
              </p:nvPr>
            </p:nvGraphicFramePr>
            <p:xfrm>
              <a:off x="5201" y="2257"/>
              <a:ext cx="34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1" name="Equation" r:id="rId11" imgW="215640" imgH="228600" progId="Equation.DSMT4">
                      <p:embed/>
                    </p:oleObj>
                  </mc:Choice>
                  <mc:Fallback>
                    <p:oleObj name="Equation" r:id="rId11" imgW="215640" imgH="228600" progId="Equation.DSMT4">
                      <p:embed/>
                      <p:pic>
                        <p:nvPicPr>
                          <p:cNvPr id="2053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01" y="2257"/>
                            <a:ext cx="34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A2882EEA-A67B-4B7F-9E51-D936EE3409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6" y="1845"/>
                <a:ext cx="1068" cy="5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CE7A4AE6-655D-46E0-89FB-906C423ED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" y="1873"/>
                <a:ext cx="205" cy="328"/>
              </a:xfrm>
              <a:custGeom>
                <a:avLst/>
                <a:gdLst>
                  <a:gd name="T0" fmla="*/ 144 w 144"/>
                  <a:gd name="T1" fmla="*/ 0 h 259"/>
                  <a:gd name="T2" fmla="*/ 0 w 144"/>
                  <a:gd name="T3" fmla="*/ 259 h 259"/>
                  <a:gd name="T4" fmla="*/ 0 60000 65536"/>
                  <a:gd name="T5" fmla="*/ 0 60000 65536"/>
                  <a:gd name="T6" fmla="*/ 0 w 144"/>
                  <a:gd name="T7" fmla="*/ 0 h 259"/>
                  <a:gd name="T8" fmla="*/ 144 w 144"/>
                  <a:gd name="T9" fmla="*/ 259 h 25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" h="259">
                    <a:moveTo>
                      <a:pt x="144" y="0"/>
                    </a:moveTo>
                    <a:lnTo>
                      <a:pt x="0" y="259"/>
                    </a:lnTo>
                  </a:path>
                </a:pathLst>
              </a:custGeom>
              <a:noFill/>
              <a:ln w="412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8" name="Object 17">
                <a:extLst>
                  <a:ext uri="{FF2B5EF4-FFF2-40B4-BE49-F238E27FC236}">
                    <a16:creationId xmlns:a16="http://schemas.microsoft.com/office/drawing/2014/main" id="{78CC7B28-2039-47FF-A375-5137E44BFE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814958"/>
                  </p:ext>
                </p:extLst>
              </p:nvPr>
            </p:nvGraphicFramePr>
            <p:xfrm>
              <a:off x="3528" y="2160"/>
              <a:ext cx="26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2" name="Equation" r:id="rId13" imgW="164880" imgH="228600" progId="Equation.DSMT4">
                      <p:embed/>
                    </p:oleObj>
                  </mc:Choice>
                  <mc:Fallback>
                    <p:oleObj name="Equation" r:id="rId13" imgW="164880" imgH="228600" progId="Equation.DSMT4">
                      <p:embed/>
                      <p:pic>
                        <p:nvPicPr>
                          <p:cNvPr id="2054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8" y="2160"/>
                            <a:ext cx="26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Line 20">
                <a:extLst>
                  <a:ext uri="{FF2B5EF4-FFF2-40B4-BE49-F238E27FC236}">
                    <a16:creationId xmlns:a16="http://schemas.microsoft.com/office/drawing/2014/main" id="{4C87E719-CB7B-49BF-AFE4-992ACAB9E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864"/>
                <a:ext cx="18" cy="111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ash"/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21">
                <a:extLst>
                  <a:ext uri="{FF2B5EF4-FFF2-40B4-BE49-F238E27FC236}">
                    <a16:creationId xmlns:a16="http://schemas.microsoft.com/office/drawing/2014/main" id="{1673B699-74E3-47F3-AD78-416761827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2467"/>
                <a:ext cx="1121" cy="501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prstDash val="sysDash"/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1" name="Object 22">
                <a:extLst>
                  <a:ext uri="{FF2B5EF4-FFF2-40B4-BE49-F238E27FC236}">
                    <a16:creationId xmlns:a16="http://schemas.microsoft.com/office/drawing/2014/main" id="{F10AD134-9D9A-4E4B-A279-EBBCCE1910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75923952"/>
                  </p:ext>
                </p:extLst>
              </p:nvPr>
            </p:nvGraphicFramePr>
            <p:xfrm>
              <a:off x="4081" y="2439"/>
              <a:ext cx="20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3" name="Equation" r:id="rId15" imgW="126720" imgH="228600" progId="Equation.DSMT4">
                      <p:embed/>
                    </p:oleObj>
                  </mc:Choice>
                  <mc:Fallback>
                    <p:oleObj name="Equation" r:id="rId15" imgW="126720" imgH="228600" progId="Equation.DSMT4">
                      <p:embed/>
                      <p:pic>
                        <p:nvPicPr>
                          <p:cNvPr id="2057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1" y="2439"/>
                            <a:ext cx="20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3">
                <a:extLst>
                  <a:ext uri="{FF2B5EF4-FFF2-40B4-BE49-F238E27FC236}">
                    <a16:creationId xmlns:a16="http://schemas.microsoft.com/office/drawing/2014/main" id="{5F4C7A55-B5D4-49D1-BF58-82CE55FB0B4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68728220"/>
                  </p:ext>
                </p:extLst>
              </p:nvPr>
            </p:nvGraphicFramePr>
            <p:xfrm>
              <a:off x="4532" y="2723"/>
              <a:ext cx="2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4" name="Equation" r:id="rId17" imgW="139680" imgH="228600" progId="Equation.DSMT4">
                      <p:embed/>
                    </p:oleObj>
                  </mc:Choice>
                  <mc:Fallback>
                    <p:oleObj name="Equation" r:id="rId17" imgW="139680" imgH="228600" progId="Equation.DSMT4">
                      <p:embed/>
                      <p:pic>
                        <p:nvPicPr>
                          <p:cNvPr id="2058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2" y="2723"/>
                            <a:ext cx="2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4">
                <a:extLst>
                  <a:ext uri="{FF2B5EF4-FFF2-40B4-BE49-F238E27FC236}">
                    <a16:creationId xmlns:a16="http://schemas.microsoft.com/office/drawing/2014/main" id="{E2778F91-87DF-4663-A394-194DC3A4C56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7874391"/>
                  </p:ext>
                </p:extLst>
              </p:nvPr>
            </p:nvGraphicFramePr>
            <p:xfrm>
              <a:off x="3653" y="2889"/>
              <a:ext cx="26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915" name="Equation" r:id="rId19" imgW="164880" imgH="177480" progId="Equation.DSMT4">
                      <p:embed/>
                    </p:oleObj>
                  </mc:Choice>
                  <mc:Fallback>
                    <p:oleObj name="Equation" r:id="rId19" imgW="164880" imgH="177480" progId="Equation.DSMT4">
                      <p:embed/>
                      <p:pic>
                        <p:nvPicPr>
                          <p:cNvPr id="2059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53" y="2889"/>
                            <a:ext cx="26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Oval 25">
                <a:extLst>
                  <a:ext uri="{FF2B5EF4-FFF2-40B4-BE49-F238E27FC236}">
                    <a16:creationId xmlns:a16="http://schemas.microsoft.com/office/drawing/2014/main" id="{C707C0F7-FF9A-400A-B75C-AC0AD66C5E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29" y="2958"/>
                <a:ext cx="41" cy="4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F6950DC7-3C6E-48E5-80D4-39F8C38A21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61125" y="2716214"/>
              <a:ext cx="808955" cy="409997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id="{5E350DEA-BB55-462D-8999-A94D131AFA5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353770" y="3172272"/>
              <a:ext cx="826293" cy="444054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0" name="对象 29">
              <a:extLst>
                <a:ext uri="{FF2B5EF4-FFF2-40B4-BE49-F238E27FC236}">
                  <a16:creationId xmlns:a16="http://schemas.microsoft.com/office/drawing/2014/main" id="{A541C963-64E2-4088-9040-99C1ACD5AB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4005800"/>
                </p:ext>
              </p:extLst>
            </p:nvPr>
          </p:nvGraphicFramePr>
          <p:xfrm>
            <a:off x="7008775" y="2479509"/>
            <a:ext cx="571500" cy="60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6" name="Equation" r:id="rId21" imgW="228600" imgH="241200" progId="Equation.DSMT4">
                    <p:embed/>
                  </p:oleObj>
                </mc:Choice>
                <mc:Fallback>
                  <p:oleObj name="Equation" r:id="rId21" imgW="22860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008775" y="2479509"/>
                          <a:ext cx="571500" cy="603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id="{A997D21C-5ED2-431B-B85C-6D7A4E77E4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6023019"/>
                </p:ext>
              </p:extLst>
            </p:nvPr>
          </p:nvGraphicFramePr>
          <p:xfrm>
            <a:off x="7575549" y="2784058"/>
            <a:ext cx="571500" cy="60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17" name="Equation" r:id="rId23" imgW="228600" imgH="241200" progId="Equation.DSMT4">
                    <p:embed/>
                  </p:oleObj>
                </mc:Choice>
                <mc:Fallback>
                  <p:oleObj name="Equation" r:id="rId23" imgW="228600" imgH="241200" progId="Equation.DSMT4">
                    <p:embed/>
                    <p:pic>
                      <p:nvPicPr>
                        <p:cNvPr id="30" name="对象 29">
                          <a:extLst>
                            <a:ext uri="{FF2B5EF4-FFF2-40B4-BE49-F238E27FC236}">
                              <a16:creationId xmlns:a16="http://schemas.microsoft.com/office/drawing/2014/main" id="{A541C963-64E2-4088-9040-99C1ACD5ABA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7575549" y="2784058"/>
                          <a:ext cx="571500" cy="603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344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82C5E8A-DD4B-4C49-9E85-D58672F5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8B1F0A-752C-401C-922B-9F17FD0F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89F8D94-A468-4327-A6F5-75C9B2B902F5}"/>
              </a:ext>
            </a:extLst>
          </p:cNvPr>
          <p:cNvGrpSpPr/>
          <p:nvPr/>
        </p:nvGrpSpPr>
        <p:grpSpPr>
          <a:xfrm>
            <a:off x="5742710" y="1193418"/>
            <a:ext cx="3195638" cy="2892426"/>
            <a:chOff x="5820569" y="1169202"/>
            <a:chExt cx="3195638" cy="2892426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5E259943-547B-4FB8-89BE-1A60B93326BA}"/>
                </a:ext>
              </a:extLst>
            </p:cNvPr>
            <p:cNvGrpSpPr/>
            <p:nvPr/>
          </p:nvGrpSpPr>
          <p:grpSpPr>
            <a:xfrm>
              <a:off x="5820569" y="1169202"/>
              <a:ext cx="3195638" cy="2892426"/>
              <a:chOff x="5676900" y="2124076"/>
              <a:chExt cx="3195638" cy="2892426"/>
            </a:xfrm>
          </p:grpSpPr>
          <p:grpSp>
            <p:nvGrpSpPr>
              <p:cNvPr id="5" name="Group 8">
                <a:extLst>
                  <a:ext uri="{FF2B5EF4-FFF2-40B4-BE49-F238E27FC236}">
                    <a16:creationId xmlns:a16="http://schemas.microsoft.com/office/drawing/2014/main" id="{05DF30C0-F227-41BB-9DBC-A7E9823B33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6900" y="2124076"/>
                <a:ext cx="3195638" cy="2892426"/>
                <a:chOff x="3528" y="1435"/>
                <a:chExt cx="2013" cy="1822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4DAAA2CD-09AA-45CA-A069-98699B92C3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05" y="1758"/>
                  <a:ext cx="113" cy="113"/>
                </a:xfrm>
                <a:prstGeom prst="ellipse">
                  <a:avLst/>
                </a:prstGeom>
                <a:solidFill>
                  <a:srgbClr val="0000FF"/>
                </a:solidFill>
                <a:ln w="412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131C6A8E-7D70-4537-8D96-EAC7A1FF1C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4" y="2375"/>
                  <a:ext cx="111" cy="114"/>
                </a:xfrm>
                <a:prstGeom prst="ellipse">
                  <a:avLst/>
                </a:prstGeom>
                <a:solidFill>
                  <a:srgbClr val="9900CC"/>
                </a:solidFill>
                <a:ln w="41275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 sz="28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2" name="Object 11">
                  <a:extLst>
                    <a:ext uri="{FF2B5EF4-FFF2-40B4-BE49-F238E27FC236}">
                      <a16:creationId xmlns:a16="http://schemas.microsoft.com/office/drawing/2014/main" id="{3033C431-6F14-4C86-8A32-EAC3D98E35CE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70870042"/>
                    </p:ext>
                  </p:extLst>
                </p:nvPr>
              </p:nvGraphicFramePr>
              <p:xfrm>
                <a:off x="3948" y="1435"/>
                <a:ext cx="32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2" name="Equation" r:id="rId3" imgW="203040" imgH="228600" progId="Equation.DSMT4">
                        <p:embed/>
                      </p:oleObj>
                    </mc:Choice>
                    <mc:Fallback>
                      <p:oleObj name="Equation" r:id="rId3" imgW="203040" imgH="228600" progId="Equation.DSMT4">
                        <p:embed/>
                        <p:pic>
                          <p:nvPicPr>
                            <p:cNvPr id="14" name="Object 11">
                              <a:extLst>
                                <a:ext uri="{FF2B5EF4-FFF2-40B4-BE49-F238E27FC236}">
                                  <a16:creationId xmlns:a16="http://schemas.microsoft.com/office/drawing/2014/main" id="{C232A05E-6C67-4076-9572-1E542586BC0A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48" y="1435"/>
                              <a:ext cx="32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" name="Object 12">
                  <a:extLst>
                    <a:ext uri="{FF2B5EF4-FFF2-40B4-BE49-F238E27FC236}">
                      <a16:creationId xmlns:a16="http://schemas.microsoft.com/office/drawing/2014/main" id="{11CABD39-E5FE-4B64-9771-B62A977202C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35368502"/>
                    </p:ext>
                  </p:extLst>
                </p:nvPr>
              </p:nvGraphicFramePr>
              <p:xfrm>
                <a:off x="5201" y="2257"/>
                <a:ext cx="34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3" name="Equation" r:id="rId5" imgW="215640" imgH="228600" progId="Equation.DSMT4">
                        <p:embed/>
                      </p:oleObj>
                    </mc:Choice>
                    <mc:Fallback>
                      <p:oleObj name="Equation" r:id="rId5" imgW="215640" imgH="228600" progId="Equation.DSMT4">
                        <p:embed/>
                        <p:pic>
                          <p:nvPicPr>
                            <p:cNvPr id="15" name="Object 12">
                              <a:extLst>
                                <a:ext uri="{FF2B5EF4-FFF2-40B4-BE49-F238E27FC236}">
                                  <a16:creationId xmlns:a16="http://schemas.microsoft.com/office/drawing/2014/main" id="{41D98C2B-7DB9-4302-9955-C28C1A32ABB0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1" y="2257"/>
                              <a:ext cx="34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Line 13">
                  <a:extLst>
                    <a:ext uri="{FF2B5EF4-FFF2-40B4-BE49-F238E27FC236}">
                      <a16:creationId xmlns:a16="http://schemas.microsoft.com/office/drawing/2014/main" id="{F59A83BB-ED78-4259-AA6C-C3D1940AE4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06" y="1845"/>
                  <a:ext cx="1068" cy="55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arrow" w="med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Freeform 16">
                  <a:extLst>
                    <a:ext uri="{FF2B5EF4-FFF2-40B4-BE49-F238E27FC236}">
                      <a16:creationId xmlns:a16="http://schemas.microsoft.com/office/drawing/2014/main" id="{BB137083-8669-4D84-82BC-BED06BB271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8" y="1873"/>
                  <a:ext cx="205" cy="328"/>
                </a:xfrm>
                <a:custGeom>
                  <a:avLst/>
                  <a:gdLst>
                    <a:gd name="T0" fmla="*/ 144 w 144"/>
                    <a:gd name="T1" fmla="*/ 0 h 259"/>
                    <a:gd name="T2" fmla="*/ 0 w 144"/>
                    <a:gd name="T3" fmla="*/ 259 h 259"/>
                    <a:gd name="T4" fmla="*/ 0 60000 65536"/>
                    <a:gd name="T5" fmla="*/ 0 60000 65536"/>
                    <a:gd name="T6" fmla="*/ 0 w 144"/>
                    <a:gd name="T7" fmla="*/ 0 h 259"/>
                    <a:gd name="T8" fmla="*/ 144 w 144"/>
                    <a:gd name="T9" fmla="*/ 259 h 25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" h="259">
                      <a:moveTo>
                        <a:pt x="144" y="0"/>
                      </a:moveTo>
                      <a:lnTo>
                        <a:pt x="0" y="259"/>
                      </a:lnTo>
                    </a:path>
                  </a:pathLst>
                </a:custGeom>
                <a:noFill/>
                <a:ln w="412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6" name="Object 17">
                  <a:extLst>
                    <a:ext uri="{FF2B5EF4-FFF2-40B4-BE49-F238E27FC236}">
                      <a16:creationId xmlns:a16="http://schemas.microsoft.com/office/drawing/2014/main" id="{7AFAE841-9D7F-492F-9796-6209C0510E1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33585569"/>
                    </p:ext>
                  </p:extLst>
                </p:nvPr>
              </p:nvGraphicFramePr>
              <p:xfrm>
                <a:off x="3528" y="2160"/>
                <a:ext cx="26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4" name="Equation" r:id="rId7" imgW="164880" imgH="228600" progId="Equation.DSMT4">
                        <p:embed/>
                      </p:oleObj>
                    </mc:Choice>
                    <mc:Fallback>
                      <p:oleObj name="Equation" r:id="rId7" imgW="164880" imgH="228600" progId="Equation.DSMT4">
                        <p:embed/>
                        <p:pic>
                          <p:nvPicPr>
                            <p:cNvPr id="18" name="Object 17">
                              <a:extLst>
                                <a:ext uri="{FF2B5EF4-FFF2-40B4-BE49-F238E27FC236}">
                                  <a16:creationId xmlns:a16="http://schemas.microsoft.com/office/drawing/2014/main" id="{78CC7B28-2039-47FF-A375-5137E44BFEC0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28" y="2160"/>
                              <a:ext cx="26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Line 20">
                  <a:extLst>
                    <a:ext uri="{FF2B5EF4-FFF2-40B4-BE49-F238E27FC236}">
                      <a16:creationId xmlns:a16="http://schemas.microsoft.com/office/drawing/2014/main" id="{DD70C33F-B76C-4867-AFCD-8B7E3D0398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3" y="1864"/>
                  <a:ext cx="18" cy="1118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prstDash val="sysDash"/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Line 21">
                  <a:extLst>
                    <a:ext uri="{FF2B5EF4-FFF2-40B4-BE49-F238E27FC236}">
                      <a16:creationId xmlns:a16="http://schemas.microsoft.com/office/drawing/2014/main" id="{3989C842-468C-44FD-ADEB-71EC89152C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63" y="2467"/>
                  <a:ext cx="1121" cy="501"/>
                </a:xfrm>
                <a:prstGeom prst="line">
                  <a:avLst/>
                </a:prstGeom>
                <a:noFill/>
                <a:ln w="38100">
                  <a:solidFill>
                    <a:srgbClr val="9900CC"/>
                  </a:solidFill>
                  <a:prstDash val="sysDash"/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9" name="Object 22">
                  <a:extLst>
                    <a:ext uri="{FF2B5EF4-FFF2-40B4-BE49-F238E27FC236}">
                      <a16:creationId xmlns:a16="http://schemas.microsoft.com/office/drawing/2014/main" id="{B4CAF87A-57F7-4A12-9BE7-F10CF75D2BD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45715044"/>
                    </p:ext>
                  </p:extLst>
                </p:nvPr>
              </p:nvGraphicFramePr>
              <p:xfrm>
                <a:off x="4008" y="2342"/>
                <a:ext cx="20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5" name="Equation" r:id="rId9" imgW="126720" imgH="228600" progId="Equation.DSMT4">
                        <p:embed/>
                      </p:oleObj>
                    </mc:Choice>
                    <mc:Fallback>
                      <p:oleObj name="Equation" r:id="rId9" imgW="126720" imgH="228600" progId="Equation.DSMT4">
                        <p:embed/>
                        <p:pic>
                          <p:nvPicPr>
                            <p:cNvPr id="21" name="Object 22">
                              <a:extLst>
                                <a:ext uri="{FF2B5EF4-FFF2-40B4-BE49-F238E27FC236}">
                                  <a16:creationId xmlns:a16="http://schemas.microsoft.com/office/drawing/2014/main" id="{F10AD134-9D9A-4E4B-A279-EBBCCE19101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08" y="2342"/>
                              <a:ext cx="20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" name="Object 23">
                  <a:extLst>
                    <a:ext uri="{FF2B5EF4-FFF2-40B4-BE49-F238E27FC236}">
                      <a16:creationId xmlns:a16="http://schemas.microsoft.com/office/drawing/2014/main" id="{54A95B38-E419-4C4B-9F33-57680DCAFEA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91079813"/>
                    </p:ext>
                  </p:extLst>
                </p:nvPr>
              </p:nvGraphicFramePr>
              <p:xfrm>
                <a:off x="4538" y="2673"/>
                <a:ext cx="22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6" name="Equation" r:id="rId11" imgW="139680" imgH="228600" progId="Equation.DSMT4">
                        <p:embed/>
                      </p:oleObj>
                    </mc:Choice>
                    <mc:Fallback>
                      <p:oleObj name="Equation" r:id="rId11" imgW="139680" imgH="228600" progId="Equation.DSMT4">
                        <p:embed/>
                        <p:pic>
                          <p:nvPicPr>
                            <p:cNvPr id="22" name="Object 23">
                              <a:extLst>
                                <a:ext uri="{FF2B5EF4-FFF2-40B4-BE49-F238E27FC236}">
                                  <a16:creationId xmlns:a16="http://schemas.microsoft.com/office/drawing/2014/main" id="{5F4C7A55-B5D4-49D1-BF58-82CE55FB0B4C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38" y="2673"/>
                              <a:ext cx="22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" name="Object 24">
                  <a:extLst>
                    <a:ext uri="{FF2B5EF4-FFF2-40B4-BE49-F238E27FC236}">
                      <a16:creationId xmlns:a16="http://schemas.microsoft.com/office/drawing/2014/main" id="{CDC0BB96-3377-4B31-98F0-8464C0AFAD1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17355381"/>
                    </p:ext>
                  </p:extLst>
                </p:nvPr>
              </p:nvGraphicFramePr>
              <p:xfrm>
                <a:off x="3991" y="2978"/>
                <a:ext cx="260" cy="2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097" name="Equation" r:id="rId13" imgW="164880" imgH="177480" progId="Equation.DSMT4">
                        <p:embed/>
                      </p:oleObj>
                    </mc:Choice>
                    <mc:Fallback>
                      <p:oleObj name="Equation" r:id="rId13" imgW="164880" imgH="177480" progId="Equation.DSMT4">
                        <p:embed/>
                        <p:pic>
                          <p:nvPicPr>
                            <p:cNvPr id="23" name="Object 24">
                              <a:extLst>
                                <a:ext uri="{FF2B5EF4-FFF2-40B4-BE49-F238E27FC236}">
                                  <a16:creationId xmlns:a16="http://schemas.microsoft.com/office/drawing/2014/main" id="{E2778F91-87DF-4663-A394-194DC3A4C569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91" y="2978"/>
                              <a:ext cx="260" cy="27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" name="Oval 25">
                  <a:extLst>
                    <a:ext uri="{FF2B5EF4-FFF2-40B4-BE49-F238E27FC236}">
                      <a16:creationId xmlns:a16="http://schemas.microsoft.com/office/drawing/2014/main" id="{971DCFC9-AF4D-4E4A-82A9-8692A3527B9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929" y="2958"/>
                  <a:ext cx="41" cy="4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" name="直接箭头连接符 5">
                <a:extLst>
                  <a:ext uri="{FF2B5EF4-FFF2-40B4-BE49-F238E27FC236}">
                    <a16:creationId xmlns:a16="http://schemas.microsoft.com/office/drawing/2014/main" id="{7C980DE3-F15A-491F-B956-7CAFA1FEFB9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61125" y="2716214"/>
                <a:ext cx="808955" cy="409997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" name="直接箭头连接符 6">
                <a:extLst>
                  <a:ext uri="{FF2B5EF4-FFF2-40B4-BE49-F238E27FC236}">
                    <a16:creationId xmlns:a16="http://schemas.microsoft.com/office/drawing/2014/main" id="{2A5FA731-168B-4361-95FD-86495E0DB12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7353770" y="3172272"/>
                <a:ext cx="826293" cy="444054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9900CC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8" name="对象 7">
                <a:extLst>
                  <a:ext uri="{FF2B5EF4-FFF2-40B4-BE49-F238E27FC236}">
                    <a16:creationId xmlns:a16="http://schemas.microsoft.com/office/drawing/2014/main" id="{DA4DA2E7-F6E6-4AF0-B7C9-BC5CC4261CC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2196793"/>
                  </p:ext>
                </p:extLst>
              </p:nvPr>
            </p:nvGraphicFramePr>
            <p:xfrm>
              <a:off x="7008775" y="2479509"/>
              <a:ext cx="571500" cy="603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098" name="Equation" r:id="rId15" imgW="228600" imgH="241200" progId="Equation.DSMT4">
                      <p:embed/>
                    </p:oleObj>
                  </mc:Choice>
                  <mc:Fallback>
                    <p:oleObj name="Equation" r:id="rId15" imgW="228600" imgH="241200" progId="Equation.DSMT4">
                      <p:embed/>
                      <p:pic>
                        <p:nvPicPr>
                          <p:cNvPr id="30" name="对象 29">
                            <a:extLst>
                              <a:ext uri="{FF2B5EF4-FFF2-40B4-BE49-F238E27FC236}">
                                <a16:creationId xmlns:a16="http://schemas.microsoft.com/office/drawing/2014/main" id="{A541C963-64E2-4088-9040-99C1ACD5ABA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7008775" y="2479509"/>
                            <a:ext cx="571500" cy="603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对象 8">
                <a:extLst>
                  <a:ext uri="{FF2B5EF4-FFF2-40B4-BE49-F238E27FC236}">
                    <a16:creationId xmlns:a16="http://schemas.microsoft.com/office/drawing/2014/main" id="{11BB7A13-325A-421B-8CFF-A8C1F27EFA8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89666814"/>
                  </p:ext>
                </p:extLst>
              </p:nvPr>
            </p:nvGraphicFramePr>
            <p:xfrm>
              <a:off x="7575549" y="2784058"/>
              <a:ext cx="571500" cy="603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099" name="Equation" r:id="rId17" imgW="228600" imgH="241200" progId="Equation.DSMT4">
                      <p:embed/>
                    </p:oleObj>
                  </mc:Choice>
                  <mc:Fallback>
                    <p:oleObj name="Equation" r:id="rId17" imgW="228600" imgH="241200" progId="Equation.DSMT4">
                      <p:embed/>
                      <p:pic>
                        <p:nvPicPr>
                          <p:cNvPr id="31" name="对象 30">
                            <a:extLst>
                              <a:ext uri="{FF2B5EF4-FFF2-40B4-BE49-F238E27FC236}">
                                <a16:creationId xmlns:a16="http://schemas.microsoft.com/office/drawing/2014/main" id="{A997D21C-5ED2-431B-B85C-6D7A4E77E43B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7575549" y="2784058"/>
                            <a:ext cx="571500" cy="603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id="{E9786554-02F9-424C-A1B8-ED79AABFB9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1417615"/>
                </p:ext>
              </p:extLst>
            </p:nvPr>
          </p:nvGraphicFramePr>
          <p:xfrm>
            <a:off x="7009569" y="2119832"/>
            <a:ext cx="444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0" name="Equation" r:id="rId19" imgW="177480" imgH="228600" progId="Equation.DSMT4">
                    <p:embed/>
                  </p:oleObj>
                </mc:Choice>
                <mc:Fallback>
                  <p:oleObj name="Equation" r:id="rId19" imgW="177480" imgH="228600" progId="Equation.DSMT4">
                    <p:embed/>
                    <p:pic>
                      <p:nvPicPr>
                        <p:cNvPr id="19" name="Object 22">
                          <a:extLst>
                            <a:ext uri="{FF2B5EF4-FFF2-40B4-BE49-F238E27FC236}">
                              <a16:creationId xmlns:a16="http://schemas.microsoft.com/office/drawing/2014/main" id="{B4CAF87A-57F7-4A12-9BE7-F10CF75D2BD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569" y="2119832"/>
                          <a:ext cx="4445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C9EA85E0-B52A-4723-A722-D9CEF379F8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918930"/>
              </p:ext>
            </p:extLst>
          </p:nvPr>
        </p:nvGraphicFramePr>
        <p:xfrm>
          <a:off x="634423" y="182117"/>
          <a:ext cx="6597396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1" name="Equation" r:id="rId21" imgW="2971800" imgH="419040" progId="Equation.DSMT4">
                  <p:embed/>
                </p:oleObj>
              </mc:Choice>
              <mc:Fallback>
                <p:oleObj name="Equation" r:id="rId21" imgW="2971800" imgH="41904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C5BE43CD-3FF0-4B37-B1D1-BF94A6E5C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423" y="182117"/>
                        <a:ext cx="6597396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>
            <a:extLst>
              <a:ext uri="{FF2B5EF4-FFF2-40B4-BE49-F238E27FC236}">
                <a16:creationId xmlns:a16="http://schemas.microsoft.com/office/drawing/2014/main" id="{03601542-7CB9-4725-8A4E-903AFA108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45309"/>
              </p:ext>
            </p:extLst>
          </p:nvPr>
        </p:nvGraphicFramePr>
        <p:xfrm>
          <a:off x="344460" y="1040851"/>
          <a:ext cx="52165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2" name="Equation" r:id="rId23" imgW="2349360" imgH="457200" progId="Equation.DSMT4">
                  <p:embed/>
                </p:oleObj>
              </mc:Choice>
              <mc:Fallback>
                <p:oleObj name="Equation" r:id="rId23" imgW="2349360" imgH="457200" progId="Equation.DSMT4">
                  <p:embed/>
                  <p:pic>
                    <p:nvPicPr>
                      <p:cNvPr id="1228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60" y="1040851"/>
                        <a:ext cx="52165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9">
            <a:extLst>
              <a:ext uri="{FF2B5EF4-FFF2-40B4-BE49-F238E27FC236}">
                <a16:creationId xmlns:a16="http://schemas.microsoft.com/office/drawing/2014/main" id="{DF1F05E9-AE6F-41AC-AF5D-061CF03C4B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16584"/>
              </p:ext>
            </p:extLst>
          </p:nvPr>
        </p:nvGraphicFramePr>
        <p:xfrm>
          <a:off x="3768725" y="5188765"/>
          <a:ext cx="16065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3" name="Equation" r:id="rId25" imgW="723600" imgH="419040" progId="Equation.DSMT4">
                  <p:embed/>
                </p:oleObj>
              </mc:Choice>
              <mc:Fallback>
                <p:oleObj name="Equation" r:id="rId25" imgW="723600" imgH="419040" progId="Equation.DSMT4">
                  <p:embed/>
                  <p:pic>
                    <p:nvPicPr>
                      <p:cNvPr id="1228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5188765"/>
                        <a:ext cx="16065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0">
            <a:extLst>
              <a:ext uri="{FF2B5EF4-FFF2-40B4-BE49-F238E27FC236}">
                <a16:creationId xmlns:a16="http://schemas.microsoft.com/office/drawing/2014/main" id="{25753D6B-8F56-48DA-9ADE-52BED99E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4" y="4205679"/>
            <a:ext cx="72859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释放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瞬间，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相对于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以速度</a:t>
            </a:r>
          </a:p>
          <a:p>
            <a:pPr eaLnBrk="1" hangingPunct="1"/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做匀速圆周运动，杆的张力提供向心加速度</a:t>
            </a:r>
            <a:endParaRPr kumimoji="1" lang="zh-CN" altLang="en-US" sz="2800" b="1" dirty="0">
              <a:solidFill>
                <a:srgbClr val="66FF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21">
            <a:extLst>
              <a:ext uri="{FF2B5EF4-FFF2-40B4-BE49-F238E27FC236}">
                <a16:creationId xmlns:a16="http://schemas.microsoft.com/office/drawing/2014/main" id="{E485E535-2D52-4BE0-83E6-3BF0CFBEB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60" y="3083714"/>
            <a:ext cx="59298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两体运动中，上式有着普遍性，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如地球和卫星、原子核和电子等等。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29869A0A-342F-41BA-8EAB-A79A7197A166}"/>
              </a:ext>
            </a:extLst>
          </p:cNvPr>
          <p:cNvGrpSpPr/>
          <p:nvPr/>
        </p:nvGrpSpPr>
        <p:grpSpPr>
          <a:xfrm>
            <a:off x="1214653" y="2054036"/>
            <a:ext cx="3542051" cy="986213"/>
            <a:chOff x="1126411" y="1820077"/>
            <a:chExt cx="3542051" cy="986213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1E01528-C911-454B-8BE6-E478F644AF19}"/>
                </a:ext>
              </a:extLst>
            </p:cNvPr>
            <p:cNvSpPr txBox="1"/>
            <p:nvPr/>
          </p:nvSpPr>
          <p:spPr>
            <a:xfrm>
              <a:off x="3041093" y="2051573"/>
              <a:ext cx="1627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折合质量</a:t>
              </a:r>
            </a:p>
          </p:txBody>
        </p:sp>
        <p:graphicFrame>
          <p:nvGraphicFramePr>
            <p:cNvPr id="34" name="Object 3">
              <a:extLst>
                <a:ext uri="{FF2B5EF4-FFF2-40B4-BE49-F238E27FC236}">
                  <a16:creationId xmlns:a16="http://schemas.microsoft.com/office/drawing/2014/main" id="{56BBEAAC-7557-410C-B7E0-1A6224042B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7099018"/>
                </p:ext>
              </p:extLst>
            </p:nvPr>
          </p:nvGraphicFramePr>
          <p:xfrm>
            <a:off x="1126411" y="1820077"/>
            <a:ext cx="1803794" cy="986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4" name="Equation" r:id="rId27" imgW="812520" imgH="444240" progId="Equation.DSMT4">
                    <p:embed/>
                  </p:oleObj>
                </mc:Choice>
                <mc:Fallback>
                  <p:oleObj name="Equation" r:id="rId27" imgW="812520" imgH="444240" progId="Equation.DSMT4">
                    <p:embed/>
                    <p:pic>
                      <p:nvPicPr>
                        <p:cNvPr id="26" name="Object 3">
                          <a:extLst>
                            <a:ext uri="{FF2B5EF4-FFF2-40B4-BE49-F238E27FC236}">
                              <a16:creationId xmlns:a16="http://schemas.microsoft.com/office/drawing/2014/main" id="{03601542-7CB9-4725-8A4E-903AFA1087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6411" y="1820077"/>
                          <a:ext cx="1803794" cy="986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id="{E3F8E7E9-6528-43D7-92CB-BC0546290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083749"/>
              </p:ext>
            </p:extLst>
          </p:nvPr>
        </p:nvGraphicFramePr>
        <p:xfrm>
          <a:off x="1225147" y="5188319"/>
          <a:ext cx="1945253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5" name="Equation" r:id="rId29" imgW="876240" imgH="419040" progId="Equation.DSMT4">
                  <p:embed/>
                </p:oleObj>
              </mc:Choice>
              <mc:Fallback>
                <p:oleObj name="Equation" r:id="rId29" imgW="876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225147" y="5188319"/>
                        <a:ext cx="1945253" cy="930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4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6BC378F-2876-49E5-8311-18006840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F178E1F-57BB-4512-AF13-3CD6A454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4" name="Object 2052">
            <a:extLst>
              <a:ext uri="{FF2B5EF4-FFF2-40B4-BE49-F238E27FC236}">
                <a16:creationId xmlns:a16="http://schemas.microsoft.com/office/drawing/2014/main" id="{F64DCE7B-A055-48D8-9FC6-8DE152D1F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74326"/>
              </p:ext>
            </p:extLst>
          </p:nvPr>
        </p:nvGraphicFramePr>
        <p:xfrm>
          <a:off x="409972" y="3022168"/>
          <a:ext cx="1493705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10138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72" y="3022168"/>
                        <a:ext cx="1493705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053">
            <a:extLst>
              <a:ext uri="{FF2B5EF4-FFF2-40B4-BE49-F238E27FC236}">
                <a16:creationId xmlns:a16="http://schemas.microsoft.com/office/drawing/2014/main" id="{791431A1-FFDC-4217-A77B-483CE308E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96292"/>
              </p:ext>
            </p:extLst>
          </p:nvPr>
        </p:nvGraphicFramePr>
        <p:xfrm>
          <a:off x="2170439" y="2783164"/>
          <a:ext cx="4651344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Equation" r:id="rId5" imgW="2095200" imgH="419040" progId="Equation.DSMT4">
                  <p:embed/>
                </p:oleObj>
              </mc:Choice>
              <mc:Fallback>
                <p:oleObj name="Equation" r:id="rId5" imgW="2095200" imgH="419040" progId="Equation.DSMT4">
                  <p:embed/>
                  <p:pic>
                    <p:nvPicPr>
                      <p:cNvPr id="101381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439" y="2783164"/>
                        <a:ext cx="4651344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86">
            <a:extLst>
              <a:ext uri="{FF2B5EF4-FFF2-40B4-BE49-F238E27FC236}">
                <a16:creationId xmlns:a16="http://schemas.microsoft.com/office/drawing/2014/main" id="{08A51643-FDB4-4CD8-873A-D49127729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549246"/>
              </p:ext>
            </p:extLst>
          </p:nvPr>
        </p:nvGraphicFramePr>
        <p:xfrm>
          <a:off x="501650" y="2116138"/>
          <a:ext cx="31305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Equation" r:id="rId7" imgW="1409400" imgH="253800" progId="Equation.DSMT4">
                  <p:embed/>
                </p:oleObj>
              </mc:Choice>
              <mc:Fallback>
                <p:oleObj name="Equation" r:id="rId7" imgW="1409400" imgH="253800" progId="Equation.DSMT4">
                  <p:embed/>
                  <p:pic>
                    <p:nvPicPr>
                      <p:cNvPr id="101414" name="Object 20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116138"/>
                        <a:ext cx="31305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87">
            <a:extLst>
              <a:ext uri="{FF2B5EF4-FFF2-40B4-BE49-F238E27FC236}">
                <a16:creationId xmlns:a16="http://schemas.microsoft.com/office/drawing/2014/main" id="{0BC0A428-E147-4860-8CA0-A5411BE73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689964"/>
              </p:ext>
            </p:extLst>
          </p:nvPr>
        </p:nvGraphicFramePr>
        <p:xfrm>
          <a:off x="4232275" y="2116138"/>
          <a:ext cx="33543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2" name="Equation" r:id="rId9" imgW="1511280" imgH="253800" progId="Equation.DSMT4">
                  <p:embed/>
                </p:oleObj>
              </mc:Choice>
              <mc:Fallback>
                <p:oleObj name="Equation" r:id="rId9" imgW="1511280" imgH="253800" progId="Equation.DSMT4">
                  <p:embed/>
                  <p:pic>
                    <p:nvPicPr>
                      <p:cNvPr id="101415" name="Object 20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2116138"/>
                        <a:ext cx="33543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106">
            <a:extLst>
              <a:ext uri="{FF2B5EF4-FFF2-40B4-BE49-F238E27FC236}">
                <a16:creationId xmlns:a16="http://schemas.microsoft.com/office/drawing/2014/main" id="{A57D134D-9598-4BC1-BE9C-ECE98C77B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31" y="1330711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两个质点的系统</a:t>
            </a:r>
          </a:p>
        </p:txBody>
      </p:sp>
      <p:sp>
        <p:nvSpPr>
          <p:cNvPr id="27" name="Text Box 1052">
            <a:extLst>
              <a:ext uri="{FF2B5EF4-FFF2-40B4-BE49-F238E27FC236}">
                <a16:creationId xmlns:a16="http://schemas.microsoft.com/office/drawing/2014/main" id="{23B29904-7D9F-4B68-A021-695C45350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77" y="4107052"/>
            <a:ext cx="309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个质点的系统</a:t>
            </a:r>
          </a:p>
        </p:txBody>
      </p:sp>
      <p:graphicFrame>
        <p:nvGraphicFramePr>
          <p:cNvPr id="28" name="Object 1050">
            <a:extLst>
              <a:ext uri="{FF2B5EF4-FFF2-40B4-BE49-F238E27FC236}">
                <a16:creationId xmlns:a16="http://schemas.microsoft.com/office/drawing/2014/main" id="{A93E99DD-685C-4F7C-B327-B0BA9F145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253380"/>
              </p:ext>
            </p:extLst>
          </p:nvPr>
        </p:nvGraphicFramePr>
        <p:xfrm>
          <a:off x="1592263" y="5037138"/>
          <a:ext cx="46767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3" name="Equation" r:id="rId11" imgW="2108160" imgH="457200" progId="Equation.DSMT4">
                  <p:embed/>
                </p:oleObj>
              </mc:Choice>
              <mc:Fallback>
                <p:oleObj name="Equation" r:id="rId11" imgW="2108160" imgH="457200" progId="Equation.DSMT4">
                  <p:embed/>
                  <p:pic>
                    <p:nvPicPr>
                      <p:cNvPr id="28" name="Object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5037138"/>
                        <a:ext cx="4676775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051">
            <a:extLst>
              <a:ext uri="{FF2B5EF4-FFF2-40B4-BE49-F238E27FC236}">
                <a16:creationId xmlns:a16="http://schemas.microsoft.com/office/drawing/2014/main" id="{186F769E-1F47-4D6D-B626-DBEC3A3A7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923" y="4029234"/>
            <a:ext cx="4259051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由于内力总是成对出现的，所以矢量和为零。</a:t>
            </a: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6268C1DD-766E-4927-B984-921A3A540C24}"/>
              </a:ext>
            </a:extLst>
          </p:cNvPr>
          <p:cNvGrpSpPr/>
          <p:nvPr/>
        </p:nvGrpSpPr>
        <p:grpSpPr>
          <a:xfrm>
            <a:off x="5910454" y="164918"/>
            <a:ext cx="2847603" cy="1949068"/>
            <a:chOff x="6090745" y="1120775"/>
            <a:chExt cx="2847603" cy="1949068"/>
          </a:xfrm>
        </p:grpSpPr>
        <p:sp>
          <p:nvSpPr>
            <p:cNvPr id="30" name="Oval 9">
              <a:extLst>
                <a:ext uri="{FF2B5EF4-FFF2-40B4-BE49-F238E27FC236}">
                  <a16:creationId xmlns:a16="http://schemas.microsoft.com/office/drawing/2014/main" id="{F8AFEF77-291F-4A1F-91A0-4CDDBD683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198" y="1706181"/>
              <a:ext cx="179388" cy="179388"/>
            </a:xfrm>
            <a:prstGeom prst="ellipse">
              <a:avLst/>
            </a:prstGeom>
            <a:solidFill>
              <a:srgbClr val="0000FF"/>
            </a:solidFill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Oval 10">
              <a:extLst>
                <a:ext uri="{FF2B5EF4-FFF2-40B4-BE49-F238E27FC236}">
                  <a16:creationId xmlns:a16="http://schemas.microsoft.com/office/drawing/2014/main" id="{45940CCC-6DE6-4BD9-9754-647A026BE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6985" y="2685669"/>
              <a:ext cx="176213" cy="180975"/>
            </a:xfrm>
            <a:prstGeom prst="ellipse">
              <a:avLst/>
            </a:prstGeom>
            <a:solidFill>
              <a:srgbClr val="9900CC"/>
            </a:solidFill>
            <a:ln w="412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2" name="Object 11">
              <a:extLst>
                <a:ext uri="{FF2B5EF4-FFF2-40B4-BE49-F238E27FC236}">
                  <a16:creationId xmlns:a16="http://schemas.microsoft.com/office/drawing/2014/main" id="{8E28CD6F-40C0-4BA8-9C26-8657A913DB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5715793"/>
                </p:ext>
              </p:extLst>
            </p:nvPr>
          </p:nvGraphicFramePr>
          <p:xfrm>
            <a:off x="6409460" y="1193418"/>
            <a:ext cx="5080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4" name="Equation" r:id="rId13" imgW="203040" imgH="228600" progId="Equation.DSMT4">
                    <p:embed/>
                  </p:oleObj>
                </mc:Choice>
                <mc:Fallback>
                  <p:oleObj name="Equation" r:id="rId13" imgW="203040" imgH="22860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id="{3033C431-6F14-4C86-8A32-EAC3D98E35C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9460" y="1193418"/>
                          <a:ext cx="5080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2">
              <a:extLst>
                <a:ext uri="{FF2B5EF4-FFF2-40B4-BE49-F238E27FC236}">
                  <a16:creationId xmlns:a16="http://schemas.microsoft.com/office/drawing/2014/main" id="{C91CD10D-8731-4B54-9CC9-2426034CCE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4698955"/>
                </p:ext>
              </p:extLst>
            </p:nvPr>
          </p:nvGraphicFramePr>
          <p:xfrm>
            <a:off x="8398598" y="2498343"/>
            <a:ext cx="53975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5" name="Equation" r:id="rId15" imgW="215640" imgH="228600" progId="Equation.DSMT4">
                    <p:embed/>
                  </p:oleObj>
                </mc:Choice>
                <mc:Fallback>
                  <p:oleObj name="Equation" r:id="rId15" imgW="215640" imgH="22860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11CABD39-E5FE-4B64-9771-B62A977202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8598" y="2498343"/>
                          <a:ext cx="53975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3E44C106-A2D2-4932-9493-F590EEDBDA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23630" y="1843580"/>
              <a:ext cx="686467" cy="35987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77BD7C34-F30A-44C7-8423-7C99A699582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486650" y="2349008"/>
              <a:ext cx="726210" cy="371362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6" name="对象 35">
              <a:extLst>
                <a:ext uri="{FF2B5EF4-FFF2-40B4-BE49-F238E27FC236}">
                  <a16:creationId xmlns:a16="http://schemas.microsoft.com/office/drawing/2014/main" id="{595A52CF-F6D0-499E-B8B4-3C57C5C45E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8074218"/>
                </p:ext>
              </p:extLst>
            </p:nvPr>
          </p:nvGraphicFramePr>
          <p:xfrm>
            <a:off x="7002074" y="1558623"/>
            <a:ext cx="412750" cy="569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6" name="Equation" r:id="rId17" imgW="164880" imgH="228600" progId="Equation.DSMT4">
                    <p:embed/>
                  </p:oleObj>
                </mc:Choice>
                <mc:Fallback>
                  <p:oleObj name="Equation" r:id="rId17" imgW="164880" imgH="228600" progId="Equation.DSMT4">
                    <p:embed/>
                    <p:pic>
                      <p:nvPicPr>
                        <p:cNvPr id="8" name="对象 7">
                          <a:extLst>
                            <a:ext uri="{FF2B5EF4-FFF2-40B4-BE49-F238E27FC236}">
                              <a16:creationId xmlns:a16="http://schemas.microsoft.com/office/drawing/2014/main" id="{DA4DA2E7-F6E6-4AF0-B7C9-BC5CC4261CC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002074" y="1558623"/>
                          <a:ext cx="412750" cy="569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对象 36">
              <a:extLst>
                <a:ext uri="{FF2B5EF4-FFF2-40B4-BE49-F238E27FC236}">
                  <a16:creationId xmlns:a16="http://schemas.microsoft.com/office/drawing/2014/main" id="{768CC1E2-5FD6-4419-A9B7-D546EA7BC34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1382668"/>
                </p:ext>
              </p:extLst>
            </p:nvPr>
          </p:nvGraphicFramePr>
          <p:xfrm>
            <a:off x="7560064" y="1754188"/>
            <a:ext cx="5080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7" name="Equation" r:id="rId19" imgW="203040" imgH="228600" progId="Equation.DSMT4">
                    <p:embed/>
                  </p:oleObj>
                </mc:Choice>
                <mc:Fallback>
                  <p:oleObj name="Equation" r:id="rId19" imgW="203040" imgH="228600" progId="Equation.DSMT4">
                    <p:embed/>
                    <p:pic>
                      <p:nvPicPr>
                        <p:cNvPr id="9" name="对象 8">
                          <a:extLst>
                            <a:ext uri="{FF2B5EF4-FFF2-40B4-BE49-F238E27FC236}">
                              <a16:creationId xmlns:a16="http://schemas.microsoft.com/office/drawing/2014/main" id="{11BB7A13-325A-421B-8CFF-A8C1F27EFA8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560064" y="1754188"/>
                          <a:ext cx="5080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1" name="直接箭头连接符 40">
              <a:extLst>
                <a:ext uri="{FF2B5EF4-FFF2-40B4-BE49-F238E27FC236}">
                  <a16:creationId xmlns:a16="http://schemas.microsoft.com/office/drawing/2014/main" id="{2C20D9E2-B4F4-4746-98D9-FA766BA70FE2}"/>
                </a:ext>
              </a:extLst>
            </p:cNvPr>
            <p:cNvCxnSpPr>
              <a:stCxn id="30" idx="3"/>
            </p:cNvCxnSpPr>
            <p:nvPr/>
          </p:nvCxnSpPr>
          <p:spPr>
            <a:xfrm flipH="1">
              <a:off x="6090745" y="1859298"/>
              <a:ext cx="276724" cy="597102"/>
            </a:xfrm>
            <a:prstGeom prst="straightConnector1">
              <a:avLst/>
            </a:prstGeom>
            <a:ln w="41275">
              <a:solidFill>
                <a:srgbClr val="0000FF"/>
              </a:solidFill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对象 41">
              <a:extLst>
                <a:ext uri="{FF2B5EF4-FFF2-40B4-BE49-F238E27FC236}">
                  <a16:creationId xmlns:a16="http://schemas.microsoft.com/office/drawing/2014/main" id="{F4389127-2CBB-4D52-96D9-2B330073AA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3325229"/>
                </p:ext>
              </p:extLst>
            </p:nvPr>
          </p:nvGraphicFramePr>
          <p:xfrm>
            <a:off x="6175375" y="2265363"/>
            <a:ext cx="635000" cy="633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8" name="Equation" r:id="rId21" imgW="253800" imgH="253800" progId="Equation.DSMT4">
                    <p:embed/>
                  </p:oleObj>
                </mc:Choice>
                <mc:Fallback>
                  <p:oleObj name="Equation" r:id="rId21" imgW="253800" imgH="253800" progId="Equation.DSMT4">
                    <p:embed/>
                    <p:pic>
                      <p:nvPicPr>
                        <p:cNvPr id="36" name="对象 35">
                          <a:extLst>
                            <a:ext uri="{FF2B5EF4-FFF2-40B4-BE49-F238E27FC236}">
                              <a16:creationId xmlns:a16="http://schemas.microsoft.com/office/drawing/2014/main" id="{595A52CF-F6D0-499E-B8B4-3C57C5C45EC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175375" y="2265363"/>
                          <a:ext cx="635000" cy="6334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直接箭头连接符 42">
              <a:extLst>
                <a:ext uri="{FF2B5EF4-FFF2-40B4-BE49-F238E27FC236}">
                  <a16:creationId xmlns:a16="http://schemas.microsoft.com/office/drawing/2014/main" id="{A9555B6B-3B24-4AA8-9752-00B50C8F5E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315239" y="1824856"/>
              <a:ext cx="201613" cy="869974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45" name="对象 44">
              <a:extLst>
                <a:ext uri="{FF2B5EF4-FFF2-40B4-BE49-F238E27FC236}">
                  <a16:creationId xmlns:a16="http://schemas.microsoft.com/office/drawing/2014/main" id="{0EA5E56A-D7ED-4E64-B516-C1C8FBD772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2382497"/>
                </p:ext>
              </p:extLst>
            </p:nvPr>
          </p:nvGraphicFramePr>
          <p:xfrm>
            <a:off x="8164513" y="1120775"/>
            <a:ext cx="69850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9" name="Equation" r:id="rId23" imgW="279360" imgH="253800" progId="Equation.DSMT4">
                    <p:embed/>
                  </p:oleObj>
                </mc:Choice>
                <mc:Fallback>
                  <p:oleObj name="Equation" r:id="rId23" imgW="279360" imgH="253800" progId="Equation.DSMT4">
                    <p:embed/>
                    <p:pic>
                      <p:nvPicPr>
                        <p:cNvPr id="42" name="对象 41">
                          <a:extLst>
                            <a:ext uri="{FF2B5EF4-FFF2-40B4-BE49-F238E27FC236}">
                              <a16:creationId xmlns:a16="http://schemas.microsoft.com/office/drawing/2014/main" id="{F4389127-2CBB-4D52-96D9-2B330073AA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8164513" y="1120775"/>
                          <a:ext cx="698500" cy="6334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 Box 42">
            <a:extLst>
              <a:ext uri="{FF2B5EF4-FFF2-40B4-BE49-F238E27FC236}">
                <a16:creationId xmlns:a16="http://schemas.microsoft.com/office/drawing/2014/main" id="{40599F36-1D04-4EBA-8A67-F1028BE39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2" y="418181"/>
            <a:ext cx="3221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</a:t>
            </a:r>
          </a:p>
        </p:txBody>
      </p:sp>
    </p:spTree>
    <p:extLst>
      <p:ext uri="{BB962C8B-B14F-4D97-AF65-F5344CB8AC3E}">
        <p14:creationId xmlns:p14="http://schemas.microsoft.com/office/powerpoint/2010/main" val="110016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utoUpdateAnimBg="0"/>
      <p:bldP spid="29" grpId="0" autoUpdateAnimBg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22BDC-B8E5-48BB-869C-A486B724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F427E7-B220-4C69-B350-ECBFF452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52357E9-816E-4952-A20E-344C58E9AC24}"/>
              </a:ext>
            </a:extLst>
          </p:cNvPr>
          <p:cNvGrpSpPr/>
          <p:nvPr/>
        </p:nvGrpSpPr>
        <p:grpSpPr>
          <a:xfrm>
            <a:off x="5788307" y="1798009"/>
            <a:ext cx="2855913" cy="2523338"/>
            <a:chOff x="5825521" y="2616200"/>
            <a:chExt cx="2855913" cy="2523338"/>
          </a:xfrm>
        </p:grpSpPr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71AEBB2E-5D9A-4B51-A584-756293F70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25521" y="2753525"/>
              <a:ext cx="2855913" cy="2386013"/>
              <a:chOff x="3556" y="1665"/>
              <a:chExt cx="1799" cy="1503"/>
            </a:xfrm>
          </p:grpSpPr>
          <p:sp>
            <p:nvSpPr>
              <p:cNvPr id="13" name="Oval 9">
                <a:extLst>
                  <a:ext uri="{FF2B5EF4-FFF2-40B4-BE49-F238E27FC236}">
                    <a16:creationId xmlns:a16="http://schemas.microsoft.com/office/drawing/2014/main" id="{6AF8BF64-8052-4C4B-A5F7-6C4ADFD1E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5" y="1758"/>
                <a:ext cx="113" cy="113"/>
              </a:xfrm>
              <a:prstGeom prst="ellipse">
                <a:avLst/>
              </a:prstGeom>
              <a:solidFill>
                <a:srgbClr val="0000FF"/>
              </a:solidFill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10">
                <a:extLst>
                  <a:ext uri="{FF2B5EF4-FFF2-40B4-BE49-F238E27FC236}">
                    <a16:creationId xmlns:a16="http://schemas.microsoft.com/office/drawing/2014/main" id="{0CA16060-909C-4226-AC8F-F6BE44CE6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" y="2375"/>
                <a:ext cx="111" cy="114"/>
              </a:xfrm>
              <a:prstGeom prst="ellipse">
                <a:avLst/>
              </a:prstGeom>
              <a:solidFill>
                <a:srgbClr val="9900CC"/>
              </a:solidFill>
              <a:ln w="412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5" name="Object 11">
                <a:extLst>
                  <a:ext uri="{FF2B5EF4-FFF2-40B4-BE49-F238E27FC236}">
                    <a16:creationId xmlns:a16="http://schemas.microsoft.com/office/drawing/2014/main" id="{151408FF-94B6-4474-9408-5AA7417BA7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1008653"/>
                  </p:ext>
                </p:extLst>
              </p:nvPr>
            </p:nvGraphicFramePr>
            <p:xfrm>
              <a:off x="3556" y="1665"/>
              <a:ext cx="3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34" name="Equation" r:id="rId3" imgW="203040" imgH="228600" progId="Equation.DSMT4">
                      <p:embed/>
                    </p:oleObj>
                  </mc:Choice>
                  <mc:Fallback>
                    <p:oleObj name="Equation" r:id="rId3" imgW="203040" imgH="228600" progId="Equation.DSMT4">
                      <p:embed/>
                      <p:pic>
                        <p:nvPicPr>
                          <p:cNvPr id="14" name="Object 11">
                            <a:extLst>
                              <a:ext uri="{FF2B5EF4-FFF2-40B4-BE49-F238E27FC236}">
                                <a16:creationId xmlns:a16="http://schemas.microsoft.com/office/drawing/2014/main" id="{C232A05E-6C67-4076-9572-1E542586BC0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6" y="1665"/>
                            <a:ext cx="3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2">
                <a:extLst>
                  <a:ext uri="{FF2B5EF4-FFF2-40B4-BE49-F238E27FC236}">
                    <a16:creationId xmlns:a16="http://schemas.microsoft.com/office/drawing/2014/main" id="{49F8058A-5613-457B-91F8-B9E0B173F76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6343868"/>
                  </p:ext>
                </p:extLst>
              </p:nvPr>
            </p:nvGraphicFramePr>
            <p:xfrm>
              <a:off x="5015" y="2444"/>
              <a:ext cx="34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35" name="Equation" r:id="rId5" imgW="215640" imgH="228600" progId="Equation.DSMT4">
                      <p:embed/>
                    </p:oleObj>
                  </mc:Choice>
                  <mc:Fallback>
                    <p:oleObj name="Equation" r:id="rId5" imgW="215640" imgH="228600" progId="Equation.DSMT4">
                      <p:embed/>
                      <p:pic>
                        <p:nvPicPr>
                          <p:cNvPr id="15" name="Object 12">
                            <a:extLst>
                              <a:ext uri="{FF2B5EF4-FFF2-40B4-BE49-F238E27FC236}">
                                <a16:creationId xmlns:a16="http://schemas.microsoft.com/office/drawing/2014/main" id="{41D98C2B-7DB9-4302-9955-C28C1A32ABB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5" y="2444"/>
                            <a:ext cx="34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1C18B794-C714-4044-A2D5-816469BA5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864"/>
                <a:ext cx="18" cy="111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ash"/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21">
                <a:extLst>
                  <a:ext uri="{FF2B5EF4-FFF2-40B4-BE49-F238E27FC236}">
                    <a16:creationId xmlns:a16="http://schemas.microsoft.com/office/drawing/2014/main" id="{A4ED2781-3622-4B5C-8E9E-69A52FD04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2467"/>
                <a:ext cx="1121" cy="501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prstDash val="sysDash"/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2" name="Object 22">
                <a:extLst>
                  <a:ext uri="{FF2B5EF4-FFF2-40B4-BE49-F238E27FC236}">
                    <a16:creationId xmlns:a16="http://schemas.microsoft.com/office/drawing/2014/main" id="{F5EA0B8C-42EB-43BD-8F33-B098B23FE78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2581098"/>
                  </p:ext>
                </p:extLst>
              </p:nvPr>
            </p:nvGraphicFramePr>
            <p:xfrm>
              <a:off x="3645" y="2195"/>
              <a:ext cx="20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36" name="Equation" r:id="rId7" imgW="126720" imgH="228600" progId="Equation.DSMT4">
                      <p:embed/>
                    </p:oleObj>
                  </mc:Choice>
                  <mc:Fallback>
                    <p:oleObj name="Equation" r:id="rId7" imgW="126720" imgH="228600" progId="Equation.DSMT4">
                      <p:embed/>
                      <p:pic>
                        <p:nvPicPr>
                          <p:cNvPr id="21" name="Object 22">
                            <a:extLst>
                              <a:ext uri="{FF2B5EF4-FFF2-40B4-BE49-F238E27FC236}">
                                <a16:creationId xmlns:a16="http://schemas.microsoft.com/office/drawing/2014/main" id="{F10AD134-9D9A-4E4B-A279-EBBCCE19101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5" y="2195"/>
                            <a:ext cx="20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3">
                <a:extLst>
                  <a:ext uri="{FF2B5EF4-FFF2-40B4-BE49-F238E27FC236}">
                    <a16:creationId xmlns:a16="http://schemas.microsoft.com/office/drawing/2014/main" id="{BB64C16D-D9D0-474F-81BE-0346F7927F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6635901"/>
                  </p:ext>
                </p:extLst>
              </p:nvPr>
            </p:nvGraphicFramePr>
            <p:xfrm>
              <a:off x="4594" y="2669"/>
              <a:ext cx="2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37" name="Equation" r:id="rId9" imgW="139680" imgH="228600" progId="Equation.DSMT4">
                      <p:embed/>
                    </p:oleObj>
                  </mc:Choice>
                  <mc:Fallback>
                    <p:oleObj name="Equation" r:id="rId9" imgW="139680" imgH="228600" progId="Equation.DSMT4">
                      <p:embed/>
                      <p:pic>
                        <p:nvPicPr>
                          <p:cNvPr id="22" name="Object 23">
                            <a:extLst>
                              <a:ext uri="{FF2B5EF4-FFF2-40B4-BE49-F238E27FC236}">
                                <a16:creationId xmlns:a16="http://schemas.microsoft.com/office/drawing/2014/main" id="{5F4C7A55-B5D4-49D1-BF58-82CE55FB0B4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94" y="2669"/>
                            <a:ext cx="2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4">
                <a:extLst>
                  <a:ext uri="{FF2B5EF4-FFF2-40B4-BE49-F238E27FC236}">
                    <a16:creationId xmlns:a16="http://schemas.microsoft.com/office/drawing/2014/main" id="{B57C254E-66D1-4099-ABDD-4FA216B820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2104492"/>
                  </p:ext>
                </p:extLst>
              </p:nvPr>
            </p:nvGraphicFramePr>
            <p:xfrm>
              <a:off x="3653" y="2889"/>
              <a:ext cx="26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38" name="Equation" r:id="rId11" imgW="164880" imgH="177480" progId="Equation.DSMT4">
                      <p:embed/>
                    </p:oleObj>
                  </mc:Choice>
                  <mc:Fallback>
                    <p:oleObj name="Equation" r:id="rId11" imgW="164880" imgH="177480" progId="Equation.DSMT4">
                      <p:embed/>
                      <p:pic>
                        <p:nvPicPr>
                          <p:cNvPr id="23" name="Object 24">
                            <a:extLst>
                              <a:ext uri="{FF2B5EF4-FFF2-40B4-BE49-F238E27FC236}">
                                <a16:creationId xmlns:a16="http://schemas.microsoft.com/office/drawing/2014/main" id="{E2778F91-87DF-4663-A394-194DC3A4C56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53" y="2889"/>
                            <a:ext cx="26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" name="Oval 25">
                <a:extLst>
                  <a:ext uri="{FF2B5EF4-FFF2-40B4-BE49-F238E27FC236}">
                    <a16:creationId xmlns:a16="http://schemas.microsoft.com/office/drawing/2014/main" id="{4DCE05D2-BC98-46BA-97F6-0019E30E68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29" y="2958"/>
                <a:ext cx="41" cy="4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" name="直接箭头连接符 2">
              <a:extLst>
                <a:ext uri="{FF2B5EF4-FFF2-40B4-BE49-F238E27FC236}">
                  <a16:creationId xmlns:a16="http://schemas.microsoft.com/office/drawing/2014/main" id="{B408A6FC-7899-4B12-9160-629720DD532D}"/>
                </a:ext>
              </a:extLst>
            </p:cNvPr>
            <p:cNvCxnSpPr>
              <a:stCxn id="21" idx="0"/>
            </p:cNvCxnSpPr>
            <p:nvPr/>
          </p:nvCxnSpPr>
          <p:spPr>
            <a:xfrm flipV="1">
              <a:off x="6471634" y="3389504"/>
              <a:ext cx="697549" cy="1432536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4">
              <a:extLst>
                <a:ext uri="{FF2B5EF4-FFF2-40B4-BE49-F238E27FC236}">
                  <a16:creationId xmlns:a16="http://schemas.microsoft.com/office/drawing/2014/main" id="{AFB086C4-708E-4C85-BF74-EB15AA43BF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261798"/>
                </p:ext>
              </p:extLst>
            </p:nvPr>
          </p:nvGraphicFramePr>
          <p:xfrm>
            <a:off x="7132483" y="2910686"/>
            <a:ext cx="395712" cy="425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39" name="Equation" r:id="rId13" imgW="164880" imgH="177480" progId="Equation.DSMT4">
                    <p:embed/>
                  </p:oleObj>
                </mc:Choice>
                <mc:Fallback>
                  <p:oleObj name="Equation" r:id="rId13" imgW="164880" imgH="177480" progId="Equation.DSMT4">
                    <p:embed/>
                    <p:pic>
                      <p:nvPicPr>
                        <p:cNvPr id="24" name="Object 24">
                          <a:extLst>
                            <a:ext uri="{FF2B5EF4-FFF2-40B4-BE49-F238E27FC236}">
                              <a16:creationId xmlns:a16="http://schemas.microsoft.com/office/drawing/2014/main" id="{B57C254E-66D1-4099-ABDD-4FA216B820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2483" y="2910686"/>
                          <a:ext cx="395712" cy="425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2">
              <a:extLst>
                <a:ext uri="{FF2B5EF4-FFF2-40B4-BE49-F238E27FC236}">
                  <a16:creationId xmlns:a16="http://schemas.microsoft.com/office/drawing/2014/main" id="{4D82194C-E2BA-4A7F-9B76-0CDA17F638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69387"/>
                </p:ext>
              </p:extLst>
            </p:nvPr>
          </p:nvGraphicFramePr>
          <p:xfrm>
            <a:off x="6884988" y="3687763"/>
            <a:ext cx="41275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0" name="Equation" r:id="rId15" imgW="164880" imgH="228600" progId="Equation.DSMT4">
                    <p:embed/>
                  </p:oleObj>
                </mc:Choice>
                <mc:Fallback>
                  <p:oleObj name="Equation" r:id="rId15" imgW="164880" imgH="228600" progId="Equation.DSMT4">
                    <p:embed/>
                    <p:pic>
                      <p:nvPicPr>
                        <p:cNvPr id="22" name="Object 22">
                          <a:extLst>
                            <a:ext uri="{FF2B5EF4-FFF2-40B4-BE49-F238E27FC236}">
                              <a16:creationId xmlns:a16="http://schemas.microsoft.com/office/drawing/2014/main" id="{F5EA0B8C-42EB-43BD-8F33-B098B23FE7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4988" y="3687763"/>
                          <a:ext cx="41275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D79AC933-A7C4-47D2-B7F9-A9D128A3C18D}"/>
                </a:ext>
              </a:extLst>
            </p:cNvPr>
            <p:cNvCxnSpPr>
              <a:cxnSpLocks/>
            </p:cNvCxnSpPr>
            <p:nvPr/>
          </p:nvCxnSpPr>
          <p:spPr>
            <a:xfrm>
              <a:off x="7185058" y="3389504"/>
              <a:ext cx="1050288" cy="534010"/>
            </a:xfrm>
            <a:prstGeom prst="straightConnector1">
              <a:avLst/>
            </a:prstGeom>
            <a:ln w="38100">
              <a:solidFill>
                <a:srgbClr val="99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E54CC46B-756B-4B40-AF73-116300D615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32676" y="3044216"/>
              <a:ext cx="652382" cy="34457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" name="Object 22">
              <a:extLst>
                <a:ext uri="{FF2B5EF4-FFF2-40B4-BE49-F238E27FC236}">
                  <a16:creationId xmlns:a16="http://schemas.microsoft.com/office/drawing/2014/main" id="{EA432280-41B5-40AA-8C7F-268F2418F9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921999"/>
                </p:ext>
              </p:extLst>
            </p:nvPr>
          </p:nvGraphicFramePr>
          <p:xfrm>
            <a:off x="7583243" y="3138103"/>
            <a:ext cx="53975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1" name="Equation" r:id="rId17" imgW="215640" imgH="228600" progId="Equation.DSMT4">
                    <p:embed/>
                  </p:oleObj>
                </mc:Choice>
                <mc:Fallback>
                  <p:oleObj name="Equation" r:id="rId17" imgW="215640" imgH="228600" progId="Equation.DSMT4">
                    <p:embed/>
                    <p:pic>
                      <p:nvPicPr>
                        <p:cNvPr id="27" name="Object 22">
                          <a:extLst>
                            <a:ext uri="{FF2B5EF4-FFF2-40B4-BE49-F238E27FC236}">
                              <a16:creationId xmlns:a16="http://schemas.microsoft.com/office/drawing/2014/main" id="{4D82194C-E2BA-4A7F-9B76-0CDA17F638F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3243" y="3138103"/>
                          <a:ext cx="53975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2">
              <a:extLst>
                <a:ext uri="{FF2B5EF4-FFF2-40B4-BE49-F238E27FC236}">
                  <a16:creationId xmlns:a16="http://schemas.microsoft.com/office/drawing/2014/main" id="{28606566-5F14-4015-B89C-3CA591C257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2619591"/>
                </p:ext>
              </p:extLst>
            </p:nvPr>
          </p:nvGraphicFramePr>
          <p:xfrm>
            <a:off x="6654800" y="2616200"/>
            <a:ext cx="5080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2" name="Equation" r:id="rId19" imgW="203040" imgH="228600" progId="Equation.DSMT4">
                    <p:embed/>
                  </p:oleObj>
                </mc:Choice>
                <mc:Fallback>
                  <p:oleObj name="Equation" r:id="rId19" imgW="203040" imgH="228600" progId="Equation.DSMT4">
                    <p:embed/>
                    <p:pic>
                      <p:nvPicPr>
                        <p:cNvPr id="32" name="Object 22">
                          <a:extLst>
                            <a:ext uri="{FF2B5EF4-FFF2-40B4-BE49-F238E27FC236}">
                              <a16:creationId xmlns:a16="http://schemas.microsoft.com/office/drawing/2014/main" id="{EA432280-41B5-40AA-8C7F-268F2418F9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4800" y="2616200"/>
                          <a:ext cx="5080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51">
            <a:extLst>
              <a:ext uri="{FF2B5EF4-FFF2-40B4-BE49-F238E27FC236}">
                <a16:creationId xmlns:a16="http://schemas.microsoft.com/office/drawing/2014/main" id="{5BFFD200-ACEC-4CE8-962F-034C31783867}"/>
              </a:ext>
            </a:extLst>
          </p:cNvPr>
          <p:cNvGrpSpPr>
            <a:grpSpLocks/>
          </p:cNvGrpSpPr>
          <p:nvPr/>
        </p:nvGrpSpPr>
        <p:grpSpPr bwMode="auto">
          <a:xfrm>
            <a:off x="569973" y="388309"/>
            <a:ext cx="7945438" cy="1414463"/>
            <a:chOff x="432" y="700"/>
            <a:chExt cx="5005" cy="891"/>
          </a:xfrm>
        </p:grpSpPr>
        <p:sp>
          <p:nvSpPr>
            <p:cNvPr id="36" name="Text Box 12">
              <a:extLst>
                <a:ext uri="{FF2B5EF4-FFF2-40B4-BE49-F238E27FC236}">
                  <a16:creationId xmlns:a16="http://schemas.microsoft.com/office/drawing/2014/main" id="{AF8939E1-F56F-4E93-A0A0-88AE8DAB8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700"/>
              <a:ext cx="5005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考虑由质量分别为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1" lang="en-US" altLang="zh-CN" sz="2800" b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、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1" lang="en-US" altLang="zh-CN" sz="2800" b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zh-CN" altLang="en-US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、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… </a:t>
              </a:r>
              <a:r>
                <a:rPr kumimoji="1" lang="en-US" altLang="zh-CN" sz="2800" b="1" i="1" dirty="0" err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1" lang="en-US" altLang="zh-CN" sz="2800" b="1" baseline="-25000" dirty="0" err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n</a:t>
              </a:r>
              <a:r>
                <a:rPr kumimoji="1" lang="en-US" altLang="zh-CN" sz="2800" b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的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N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个质点组成的质点系，每个质点相对于任一点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的位置矢量分别为                    ；其</a:t>
              </a: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质心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相对于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点的定义为：</a:t>
              </a:r>
            </a:p>
          </p:txBody>
        </p:sp>
        <p:graphicFrame>
          <p:nvGraphicFramePr>
            <p:cNvPr id="37" name="Object 13">
              <a:extLst>
                <a:ext uri="{FF2B5EF4-FFF2-40B4-BE49-F238E27FC236}">
                  <a16:creationId xmlns:a16="http://schemas.microsoft.com/office/drawing/2014/main" id="{6798EC5F-80B8-4026-B7C6-BB38EC5671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4420244"/>
                </p:ext>
              </p:extLst>
            </p:nvPr>
          </p:nvGraphicFramePr>
          <p:xfrm>
            <a:off x="1189" y="1249"/>
            <a:ext cx="111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3" name="Equation" r:id="rId21" imgW="647640" imgH="228600" progId="Equation.DSMT4">
                    <p:embed/>
                  </p:oleObj>
                </mc:Choice>
                <mc:Fallback>
                  <p:oleObj name="Equation" r:id="rId21" imgW="647640" imgH="228600" progId="Equation.DSMT4">
                    <p:embed/>
                    <p:pic>
                      <p:nvPicPr>
                        <p:cNvPr id="5133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9" y="1249"/>
                          <a:ext cx="111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14">
            <a:extLst>
              <a:ext uri="{FF2B5EF4-FFF2-40B4-BE49-F238E27FC236}">
                <a16:creationId xmlns:a16="http://schemas.microsoft.com/office/drawing/2014/main" id="{EFFDCE7E-5032-4E85-AC76-65E178D08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033871"/>
              </p:ext>
            </p:extLst>
          </p:nvPr>
        </p:nvGraphicFramePr>
        <p:xfrm>
          <a:off x="2232025" y="2217737"/>
          <a:ext cx="2095200" cy="111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4" name="Equation" r:id="rId23" imgW="838080" imgH="444240" progId="Equation.DSMT4">
                  <p:embed/>
                </p:oleObj>
              </mc:Choice>
              <mc:Fallback>
                <p:oleObj name="Equation" r:id="rId23" imgW="838080" imgH="444240" progId="Equation.DSMT4">
                  <p:embed/>
                  <p:pic>
                    <p:nvPicPr>
                      <p:cNvPr id="64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2217737"/>
                        <a:ext cx="2095200" cy="111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88">
            <a:extLst>
              <a:ext uri="{FF2B5EF4-FFF2-40B4-BE49-F238E27FC236}">
                <a16:creationId xmlns:a16="http://schemas.microsoft.com/office/drawing/2014/main" id="{1817E81D-5B7E-4FA2-A1F8-837F00356200}"/>
              </a:ext>
            </a:extLst>
          </p:cNvPr>
          <p:cNvGrpSpPr>
            <a:grpSpLocks/>
          </p:cNvGrpSpPr>
          <p:nvPr/>
        </p:nvGrpSpPr>
        <p:grpSpPr bwMode="auto">
          <a:xfrm>
            <a:off x="826802" y="3581754"/>
            <a:ext cx="5000626" cy="801688"/>
            <a:chOff x="337" y="3191"/>
            <a:chExt cx="3150" cy="505"/>
          </a:xfrm>
        </p:grpSpPr>
        <p:graphicFrame>
          <p:nvGraphicFramePr>
            <p:cNvPr id="40" name="Object 16">
              <a:extLst>
                <a:ext uri="{FF2B5EF4-FFF2-40B4-BE49-F238E27FC236}">
                  <a16:creationId xmlns:a16="http://schemas.microsoft.com/office/drawing/2014/main" id="{098A3011-AE94-4685-A30F-8B55FAC558A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2763859"/>
                </p:ext>
              </p:extLst>
            </p:nvPr>
          </p:nvGraphicFramePr>
          <p:xfrm>
            <a:off x="337" y="3191"/>
            <a:ext cx="1054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5" name="Equation" r:id="rId25" imgW="711000" imgH="342720" progId="Equation.DSMT4">
                    <p:embed/>
                  </p:oleObj>
                </mc:Choice>
                <mc:Fallback>
                  <p:oleObj name="Equation" r:id="rId25" imgW="711000" imgH="342720" progId="Equation.DSMT4">
                    <p:embed/>
                    <p:pic>
                      <p:nvPicPr>
                        <p:cNvPr id="513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" y="3191"/>
                          <a:ext cx="1054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 Box 17">
              <a:extLst>
                <a:ext uri="{FF2B5EF4-FFF2-40B4-BE49-F238E27FC236}">
                  <a16:creationId xmlns:a16="http://schemas.microsoft.com/office/drawing/2014/main" id="{690E806C-4EBF-4C5C-8A42-804C20E34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6" y="3207"/>
              <a:ext cx="21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为质点系的总质量。</a:t>
              </a:r>
            </a:p>
          </p:txBody>
        </p:sp>
      </p:grpSp>
      <p:sp>
        <p:nvSpPr>
          <p:cNvPr id="42" name="Text Box 80">
            <a:extLst>
              <a:ext uri="{FF2B5EF4-FFF2-40B4-BE49-F238E27FC236}">
                <a16:creationId xmlns:a16="http://schemas.microsoft.com/office/drawing/2014/main" id="{B0783BAA-95AE-4ECD-BC6F-493172C8A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73" y="4557948"/>
            <a:ext cx="7813011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质心的位矢随坐标系的选取而变化，但对一个质点系，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质心的位置是固定的、唯一的。</a:t>
            </a:r>
            <a:endParaRPr kumimoji="1" lang="en-US" altLang="zh-CN" sz="28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内力的作用不会影响质心的位置即使质点位置发生变化。</a:t>
            </a:r>
          </a:p>
        </p:txBody>
      </p:sp>
    </p:spTree>
    <p:extLst>
      <p:ext uri="{BB962C8B-B14F-4D97-AF65-F5344CB8AC3E}">
        <p14:creationId xmlns:p14="http://schemas.microsoft.com/office/powerpoint/2010/main" val="23393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1F3B843-AD18-4576-8B2E-705792AC0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39" y="39599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质心运动定理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5" name="Object 1050">
            <a:extLst>
              <a:ext uri="{FF2B5EF4-FFF2-40B4-BE49-F238E27FC236}">
                <a16:creationId xmlns:a16="http://schemas.microsoft.com/office/drawing/2014/main" id="{75F5185A-1AA3-4B5C-B2C8-5D9CF522FA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69946"/>
              </p:ext>
            </p:extLst>
          </p:nvPr>
        </p:nvGraphicFramePr>
        <p:xfrm>
          <a:off x="1512888" y="987425"/>
          <a:ext cx="46767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" name="Equation" r:id="rId3" imgW="2108160" imgH="457200" progId="Equation.DSMT4">
                  <p:embed/>
                </p:oleObj>
              </mc:Choice>
              <mc:Fallback>
                <p:oleObj name="Equation" r:id="rId3" imgW="2108160" imgH="457200" progId="Equation.DSMT4">
                  <p:embed/>
                  <p:pic>
                    <p:nvPicPr>
                      <p:cNvPr id="28" name="Object 1050">
                        <a:extLst>
                          <a:ext uri="{FF2B5EF4-FFF2-40B4-BE49-F238E27FC236}">
                            <a16:creationId xmlns:a16="http://schemas.microsoft.com/office/drawing/2014/main" id="{A93E99DD-685C-4F7C-B327-B0BA9F1453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987425"/>
                        <a:ext cx="467677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50">
            <a:extLst>
              <a:ext uri="{FF2B5EF4-FFF2-40B4-BE49-F238E27FC236}">
                <a16:creationId xmlns:a16="http://schemas.microsoft.com/office/drawing/2014/main" id="{13228BD0-3A78-4839-AF0E-54A77FF7B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784523"/>
              </p:ext>
            </p:extLst>
          </p:nvPr>
        </p:nvGraphicFramePr>
        <p:xfrm>
          <a:off x="1398588" y="2030413"/>
          <a:ext cx="53276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Equation" r:id="rId5" imgW="2400120" imgH="596880" progId="Equation.DSMT4">
                  <p:embed/>
                </p:oleObj>
              </mc:Choice>
              <mc:Fallback>
                <p:oleObj name="Equation" r:id="rId5" imgW="2400120" imgH="596880" progId="Equation.DSMT4">
                  <p:embed/>
                  <p:pic>
                    <p:nvPicPr>
                      <p:cNvPr id="5" name="Object 1050">
                        <a:extLst>
                          <a:ext uri="{FF2B5EF4-FFF2-40B4-BE49-F238E27FC236}">
                            <a16:creationId xmlns:a16="http://schemas.microsoft.com/office/drawing/2014/main" id="{75F5185A-1AA3-4B5C-B2C8-5D9CF522F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2030413"/>
                        <a:ext cx="5327650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4">
            <a:extLst>
              <a:ext uri="{FF2B5EF4-FFF2-40B4-BE49-F238E27FC236}">
                <a16:creationId xmlns:a16="http://schemas.microsoft.com/office/drawing/2014/main" id="{7EA780C0-6E57-4F2A-9F6C-A580B3E3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59" y="4291883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u="sng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质心运动定理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系统的总质量和质心加速度的乘积等于质点系所受外力的矢量和。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DEF3D2FE-B402-49F2-BB15-6DC8B3F4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59" y="5300727"/>
            <a:ext cx="76850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质心的运动，就好象一个质量等于系统的总质量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的质点，在施于这系统的外力作用下的运动</a:t>
            </a:r>
          </a:p>
        </p:txBody>
      </p:sp>
      <p:graphicFrame>
        <p:nvGraphicFramePr>
          <p:cNvPr id="9" name="Object 1050">
            <a:extLst>
              <a:ext uri="{FF2B5EF4-FFF2-40B4-BE49-F238E27FC236}">
                <a16:creationId xmlns:a16="http://schemas.microsoft.com/office/drawing/2014/main" id="{9BEEB115-A951-40C4-A4BB-1E5B2F5AD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18172"/>
              </p:ext>
            </p:extLst>
          </p:nvPr>
        </p:nvGraphicFramePr>
        <p:xfrm>
          <a:off x="3204645" y="3547909"/>
          <a:ext cx="1714500" cy="63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Equation" r:id="rId7" imgW="685800" imgH="253800" progId="Equation.DSMT4">
                  <p:embed/>
                </p:oleObj>
              </mc:Choice>
              <mc:Fallback>
                <p:oleObj name="Equation" r:id="rId7" imgW="685800" imgH="253800" progId="Equation.DSMT4">
                  <p:embed/>
                  <p:pic>
                    <p:nvPicPr>
                      <p:cNvPr id="6" name="Object 1050">
                        <a:extLst>
                          <a:ext uri="{FF2B5EF4-FFF2-40B4-BE49-F238E27FC236}">
                            <a16:creationId xmlns:a16="http://schemas.microsoft.com/office/drawing/2014/main" id="{13228BD0-3A78-4839-AF0E-54A77FF7B4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4645" y="3547909"/>
                        <a:ext cx="1714500" cy="63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utoUpdateAnimBg="0"/>
      <p:bldP spid="8" grpId="0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2506</TotalTime>
  <Words>1573</Words>
  <Application>Microsoft Office PowerPoint</Application>
  <PresentationFormat>全屏显示(4:3)</PresentationFormat>
  <Paragraphs>178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等线</vt:lpstr>
      <vt:lpstr>黑体</vt:lpstr>
      <vt:lpstr>华文楷体</vt:lpstr>
      <vt:lpstr>Arial</vt:lpstr>
      <vt:lpstr>Calibri</vt:lpstr>
      <vt:lpstr>Calibri Light</vt:lpstr>
      <vt:lpstr>Times New Roman</vt:lpstr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§3.1  从质点到质点系统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§3.2  动量、动量定理及动量守恒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qing li</cp:lastModifiedBy>
  <cp:revision>311</cp:revision>
  <dcterms:created xsi:type="dcterms:W3CDTF">2020-01-03T06:26:40Z</dcterms:created>
  <dcterms:modified xsi:type="dcterms:W3CDTF">2020-03-26T13:27:02Z</dcterms:modified>
</cp:coreProperties>
</file>