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9"/>
  </p:notesMasterIdLst>
  <p:handoutMasterIdLst>
    <p:handoutMasterId r:id="rId20"/>
  </p:handoutMasterIdLst>
  <p:sldIdLst>
    <p:sldId id="307" r:id="rId2"/>
    <p:sldId id="313" r:id="rId3"/>
    <p:sldId id="312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7" r:id="rId16"/>
    <p:sldId id="326" r:id="rId17"/>
    <p:sldId id="32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FFFF"/>
    <a:srgbClr val="99FF33"/>
    <a:srgbClr val="CCFF33"/>
    <a:srgbClr val="FFFF00"/>
    <a:srgbClr val="FFFF99"/>
    <a:srgbClr val="FF33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18" autoAdjust="0"/>
    <p:restoredTop sz="89748" autoAdjust="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notesViewPr>
    <p:cSldViewPr>
      <p:cViewPr varScale="1">
        <p:scale>
          <a:sx n="37" d="100"/>
          <a:sy n="37" d="100"/>
        </p:scale>
        <p:origin x="-1090" y="-5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5.wmf"/><Relationship Id="rId5" Type="http://schemas.openxmlformats.org/officeDocument/2006/relationships/image" Target="../media/image66.wmf"/><Relationship Id="rId10" Type="http://schemas.openxmlformats.org/officeDocument/2006/relationships/image" Target="../media/image74.wmf"/><Relationship Id="rId4" Type="http://schemas.openxmlformats.org/officeDocument/2006/relationships/image" Target="../media/image65.wmf"/><Relationship Id="rId9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0.wmf"/><Relationship Id="rId7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image" Target="../media/image12.wmf"/><Relationship Id="rId10" Type="http://schemas.openxmlformats.org/officeDocument/2006/relationships/image" Target="../media/image6.wmf"/><Relationship Id="rId4" Type="http://schemas.openxmlformats.org/officeDocument/2006/relationships/image" Target="../media/image11.wmf"/><Relationship Id="rId9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10684D89-E33E-43FE-B9AE-AB74BCEA8C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5ED6A4CF-EC64-4FF8-A379-23E28BB259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3EADF-BDC6-4651-B890-7982AE282DDC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A811B-6CFA-48FB-B27F-8E0254F3E877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D6A4CF-EC64-4FF8-A379-23E28BB2591D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标题幻灯片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4375" y="1428750"/>
            <a:ext cx="77152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CD425A-3997-480F-B026-A9EE1218D5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0751-10CF-40EA-8DFA-721980107A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3A1E-2143-441A-AC04-9E8D721823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B959-5E94-4B84-8E2B-355E38865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1EE4-CBAB-42BB-9259-DE29D68E67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  <a:lvl2pPr>
              <a:defRPr b="1">
                <a:latin typeface="方正姚体" pitchFamily="2" charset="-122"/>
                <a:ea typeface="方正姚体" pitchFamily="2" charset="-122"/>
              </a:defRPr>
            </a:lvl2pPr>
            <a:lvl3pPr>
              <a:defRPr b="1">
                <a:latin typeface="方正姚体" pitchFamily="2" charset="-122"/>
                <a:ea typeface="方正姚体" pitchFamily="2" charset="-122"/>
              </a:defRPr>
            </a:lvl3pPr>
            <a:lvl4pPr>
              <a:defRPr b="1">
                <a:latin typeface="方正姚体" pitchFamily="2" charset="-122"/>
                <a:ea typeface="方正姚体" pitchFamily="2" charset="-122"/>
              </a:defRPr>
            </a:lvl4pPr>
            <a:lvl5pPr>
              <a:defRPr b="1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4CCD7E22-203E-4D5E-AC9C-0AF8DDA5C0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67056"/>
          </a:xfrm>
        </p:spPr>
        <p:txBody>
          <a:bodyPr/>
          <a:lstStyle>
            <a:lvl1pPr>
              <a:defRPr b="0">
                <a:latin typeface="方正姚体" pitchFamily="2" charset="-122"/>
                <a:ea typeface="方正姚体" pitchFamily="2" charset="-122"/>
              </a:defRPr>
            </a:lvl1pPr>
            <a:lvl2pPr>
              <a:defRPr b="0">
                <a:latin typeface="方正姚体" pitchFamily="2" charset="-122"/>
                <a:ea typeface="方正姚体" pitchFamily="2" charset="-122"/>
              </a:defRPr>
            </a:lvl2pPr>
            <a:lvl3pPr>
              <a:defRPr b="0">
                <a:latin typeface="方正姚体" pitchFamily="2" charset="-122"/>
                <a:ea typeface="方正姚体" pitchFamily="2" charset="-122"/>
              </a:defRPr>
            </a:lvl3pPr>
            <a:lvl4pPr>
              <a:defRPr b="0">
                <a:latin typeface="方正姚体" pitchFamily="2" charset="-122"/>
                <a:ea typeface="方正姚体" pitchFamily="2" charset="-122"/>
              </a:defRPr>
            </a:lvl4pPr>
            <a:lvl5pPr>
              <a:defRPr b="0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3"/>
          </p:nvPr>
        </p:nvSpPr>
        <p:spPr>
          <a:xfrm>
            <a:off x="1785918" y="5857892"/>
            <a:ext cx="6781800" cy="50005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60F50E9A-AD2E-4A52-A364-7FDEBDC19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b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14375" y="1785938"/>
            <a:ext cx="7786688" cy="365125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AA12-47C2-40F7-86DC-3C52CF93F3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7868-2C69-4EE4-BF6A-58CBCD7BC9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例题习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6357938"/>
            <a:ext cx="8286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17002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文本占位符 2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8215370" cy="421484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33E0-617B-4FBD-8659-EE23C4DDE1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823B-84EA-47C6-9636-A57EE7DF8B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991A-1BFE-42EA-9777-A3A7562547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03AC-3F8E-4722-94BC-5BFFAFF259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43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48B72C-7A10-4583-930A-44D0360BA0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1" r:id="rId5"/>
    <p:sldLayoutId id="2147483878" r:id="rId6"/>
    <p:sldLayoutId id="2147483872" r:id="rId7"/>
    <p:sldLayoutId id="2147483879" r:id="rId8"/>
    <p:sldLayoutId id="2147483880" r:id="rId9"/>
    <p:sldLayoutId id="2147483881" r:id="rId10"/>
    <p:sldLayoutId id="2147483882" r:id="rId11"/>
    <p:sldLayoutId id="2147483873" r:id="rId12"/>
    <p:sldLayoutId id="21474838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mtClean="0"/>
              <a:t>第</a:t>
            </a:r>
            <a:r>
              <a:rPr lang="en-US" altLang="zh-CN" smtClean="0"/>
              <a:t>3</a:t>
            </a:r>
            <a:r>
              <a:rPr lang="zh-CN" altLang="en-US" smtClean="0"/>
              <a:t>章</a:t>
            </a:r>
            <a:r>
              <a:rPr lang="en-US" altLang="zh-CN" smtClean="0"/>
              <a:t>	</a:t>
            </a:r>
            <a:r>
              <a:rPr lang="zh-CN" altLang="en-US" smtClean="0"/>
              <a:t>质点系统的运动规律</a:t>
            </a:r>
          </a:p>
        </p:txBody>
      </p:sp>
      <p:sp>
        <p:nvSpPr>
          <p:cNvPr id="21507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南开大学物理学院</a:t>
            </a:r>
            <a:r>
              <a:rPr lang="en-US" altLang="zh-CN" smtClean="0"/>
              <a:t>		</a:t>
            </a:r>
            <a:r>
              <a:rPr lang="zh-CN" altLang="en-US" smtClean="0"/>
              <a:t>本版修订：王新宇</a:t>
            </a:r>
          </a:p>
        </p:txBody>
      </p:sp>
      <p:sp>
        <p:nvSpPr>
          <p:cNvPr id="21508" name="页脚占位符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800" smtClean="0">
                <a:latin typeface="方正姚体" pitchFamily="2" charset="-122"/>
                <a:ea typeface="方正姚体" pitchFamily="2" charset="-122"/>
              </a:rPr>
              <a:t>质点系和动量</a:t>
            </a:r>
          </a:p>
        </p:txBody>
      </p:sp>
      <p:sp>
        <p:nvSpPr>
          <p:cNvPr id="21509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612775" y="6356350"/>
            <a:ext cx="19812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C7A69A-FE85-4ECE-8202-F9B7CC362578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14938" y="68263"/>
            <a:ext cx="3584575" cy="2932112"/>
            <a:chOff x="3406" y="323"/>
            <a:chExt cx="2258" cy="1847"/>
          </a:xfrm>
        </p:grpSpPr>
        <p:sp>
          <p:nvSpPr>
            <p:cNvPr id="6172" name="Oval 12"/>
            <p:cNvSpPr>
              <a:spLocks noChangeArrowheads="1"/>
            </p:cNvSpPr>
            <p:nvPr/>
          </p:nvSpPr>
          <p:spPr bwMode="auto">
            <a:xfrm>
              <a:off x="3732" y="728"/>
              <a:ext cx="1392" cy="1344"/>
            </a:xfrm>
            <a:prstGeom prst="ellips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173" name="Group 13"/>
            <p:cNvGrpSpPr>
              <a:grpSpLocks/>
            </p:cNvGrpSpPr>
            <p:nvPr/>
          </p:nvGrpSpPr>
          <p:grpSpPr bwMode="auto">
            <a:xfrm>
              <a:off x="3406" y="323"/>
              <a:ext cx="2258" cy="1111"/>
              <a:chOff x="708" y="1960"/>
              <a:chExt cx="2258" cy="1111"/>
            </a:xfrm>
          </p:grpSpPr>
          <p:sp>
            <p:nvSpPr>
              <p:cNvPr id="6175" name="Line 14"/>
              <p:cNvSpPr>
                <a:spLocks noChangeShapeType="1"/>
              </p:cNvSpPr>
              <p:nvPr/>
            </p:nvSpPr>
            <p:spPr bwMode="auto">
              <a:xfrm>
                <a:off x="708" y="3071"/>
                <a:ext cx="22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76" name="Line 15"/>
              <p:cNvSpPr>
                <a:spLocks noChangeShapeType="1"/>
              </p:cNvSpPr>
              <p:nvPr/>
            </p:nvSpPr>
            <p:spPr bwMode="auto">
              <a:xfrm flipV="1">
                <a:off x="1736" y="1960"/>
                <a:ext cx="0" cy="110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 useBgFill="1">
          <p:nvSpPr>
            <p:cNvPr id="6174" name="Rectangle 16"/>
            <p:cNvSpPr>
              <a:spLocks noChangeArrowheads="1"/>
            </p:cNvSpPr>
            <p:nvPr/>
          </p:nvSpPr>
          <p:spPr bwMode="auto">
            <a:xfrm>
              <a:off x="3636" y="1460"/>
              <a:ext cx="1584" cy="710"/>
            </a:xfrm>
            <a:prstGeom prst="rect">
              <a:avLst/>
            </a:prstGeom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147" name="Object 21"/>
            <p:cNvGraphicFramePr>
              <a:graphicFrameLocks noChangeAspect="1"/>
            </p:cNvGraphicFramePr>
            <p:nvPr/>
          </p:nvGraphicFramePr>
          <p:xfrm>
            <a:off x="4164" y="1450"/>
            <a:ext cx="195" cy="214"/>
          </p:xfrm>
          <a:graphic>
            <a:graphicData uri="http://schemas.openxmlformats.org/presentationml/2006/ole">
              <p:oleObj spid="_x0000_s6147" name="公式" r:id="rId3" imgW="126720" imgH="139680" progId="Equation.3">
                <p:embed/>
              </p:oleObj>
            </a:graphicData>
          </a:graphic>
        </p:graphicFrame>
        <p:graphicFrame>
          <p:nvGraphicFramePr>
            <p:cNvPr id="6148" name="Object 22"/>
            <p:cNvGraphicFramePr>
              <a:graphicFrameLocks noChangeAspect="1"/>
            </p:cNvGraphicFramePr>
            <p:nvPr/>
          </p:nvGraphicFramePr>
          <p:xfrm>
            <a:off x="5412" y="1258"/>
            <a:ext cx="195" cy="214"/>
          </p:xfrm>
          <a:graphic>
            <a:graphicData uri="http://schemas.openxmlformats.org/presentationml/2006/ole">
              <p:oleObj spid="_x0000_s6148" name="公式" r:id="rId4" imgW="126720" imgH="139680" progId="Equation.3">
                <p:embed/>
              </p:oleObj>
            </a:graphicData>
          </a:graphic>
        </p:graphicFrame>
        <p:graphicFrame>
          <p:nvGraphicFramePr>
            <p:cNvPr id="6149" name="Object 23"/>
            <p:cNvGraphicFramePr>
              <a:graphicFrameLocks noChangeAspect="1"/>
            </p:cNvGraphicFramePr>
            <p:nvPr/>
          </p:nvGraphicFramePr>
          <p:xfrm>
            <a:off x="4475" y="383"/>
            <a:ext cx="217" cy="251"/>
          </p:xfrm>
          <a:graphic>
            <a:graphicData uri="http://schemas.openxmlformats.org/presentationml/2006/ole">
              <p:oleObj spid="_x0000_s6149" name="公式" r:id="rId5" imgW="139680" imgH="164880" progId="Equation.3">
                <p:embed/>
              </p:oleObj>
            </a:graphicData>
          </a:graphic>
        </p:graphicFrame>
        <p:graphicFrame>
          <p:nvGraphicFramePr>
            <p:cNvPr id="6150" name="Object 27"/>
            <p:cNvGraphicFramePr>
              <a:graphicFrameLocks noChangeAspect="1"/>
            </p:cNvGraphicFramePr>
            <p:nvPr/>
          </p:nvGraphicFramePr>
          <p:xfrm>
            <a:off x="3984" y="1200"/>
            <a:ext cx="171" cy="217"/>
          </p:xfrm>
          <a:graphic>
            <a:graphicData uri="http://schemas.openxmlformats.org/presentationml/2006/ole">
              <p:oleObj spid="_x0000_s6150" name="公式" r:id="rId6" imgW="152280" imgH="164880" progId="Equation.3">
                <p:embed/>
              </p:oleObj>
            </a:graphicData>
          </a:graphic>
        </p:graphicFrame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5775" y="228600"/>
            <a:ext cx="4086225" cy="1700213"/>
          </a:xfrm>
        </p:spPr>
        <p:txBody>
          <a:bodyPr/>
          <a:lstStyle/>
          <a:p>
            <a:pPr>
              <a:defRPr/>
            </a:pPr>
            <a:r>
              <a:rPr kumimoji="1" lang="zh-CN" altLang="en-US" sz="2600" b="1" dirty="0" smtClean="0"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600" b="1" dirty="0" smtClean="0">
                <a:latin typeface="Times New Roman" pitchFamily="18" charset="0"/>
                <a:ea typeface="楷体_GB2312" pitchFamily="49" charset="-122"/>
              </a:rPr>
              <a:t>3.4  </a:t>
            </a:r>
            <a:r>
              <a:rPr kumimoji="1" lang="zh-CN" altLang="en-US" sz="2600" b="1" dirty="0" smtClean="0">
                <a:latin typeface="Times New Roman" pitchFamily="18" charset="0"/>
                <a:ea typeface="楷体_GB2312" pitchFamily="49" charset="-122"/>
              </a:rPr>
              <a:t>一段均匀铁丝弯成半径为</a:t>
            </a:r>
            <a:r>
              <a:rPr kumimoji="1" lang="en-US" altLang="zh-CN" sz="2600" b="1" i="1" dirty="0" smtClean="0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zh-CN" altLang="zh-CN" sz="2600" b="1" dirty="0" smtClean="0">
                <a:latin typeface="Times New Roman" pitchFamily="18" charset="0"/>
                <a:ea typeface="楷体_GB2312" pitchFamily="49" charset="-122"/>
              </a:rPr>
              <a:t>的半圆形，求此半圆形铁丝的质心</a:t>
            </a:r>
            <a:r>
              <a:rPr kumimoji="1" lang="zh-CN" altLang="zh-CN" sz="2600" b="1" dirty="0" smtClean="0">
                <a:latin typeface="Times New Roman" pitchFamily="18" charset="0"/>
                <a:ea typeface="楷体_GB2312" pitchFamily="49" charset="-122"/>
              </a:rPr>
              <a:t>。</a:t>
            </a:r>
            <a:r>
              <a:rPr kumimoji="1" lang="en-US" altLang="zh-CN" sz="2600" b="1" dirty="0" smtClean="0">
                <a:latin typeface="Times New Roman" pitchFamily="18" charset="0"/>
                <a:ea typeface="楷体_GB2312" pitchFamily="49" charset="-122"/>
              </a:rPr>
              <a:t>p50</a:t>
            </a:r>
            <a:endParaRPr lang="zh-CN" altLang="en-US" sz="26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500063" y="2143125"/>
            <a:ext cx="4143375" cy="27860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dirty="0" smtClean="0">
                <a:latin typeface="Times New Roman" pitchFamily="18" charset="0"/>
              </a:rPr>
              <a:t>解：选如图坐标系，取长为</a:t>
            </a:r>
            <a:r>
              <a:rPr kumimoji="1" lang="en-US" altLang="zh-CN" i="1" dirty="0" smtClean="0">
                <a:latin typeface="Times New Roman" pitchFamily="18" charset="0"/>
              </a:rPr>
              <a:t>dl</a:t>
            </a:r>
            <a:r>
              <a:rPr kumimoji="1" lang="zh-CN" altLang="zh-CN" dirty="0" smtClean="0">
                <a:latin typeface="Times New Roman" pitchFamily="18" charset="0"/>
              </a:rPr>
              <a:t>的铁丝，质量为</a:t>
            </a:r>
            <a:r>
              <a:rPr kumimoji="1" lang="en-US" altLang="zh-CN" i="1" dirty="0" smtClean="0">
                <a:latin typeface="Times New Roman" pitchFamily="18" charset="0"/>
              </a:rPr>
              <a:t>dm</a:t>
            </a:r>
            <a:r>
              <a:rPr kumimoji="1" lang="zh-CN" altLang="en-US" dirty="0" smtClean="0">
                <a:latin typeface="Times New Roman" pitchFamily="18" charset="0"/>
              </a:rPr>
              <a:t>，</a:t>
            </a:r>
            <a:r>
              <a:rPr kumimoji="1" lang="zh-CN" altLang="zh-CN" dirty="0" smtClean="0">
                <a:latin typeface="Times New Roman" pitchFamily="18" charset="0"/>
              </a:rPr>
              <a:t>以</a:t>
            </a:r>
            <a:r>
              <a:rPr kumimoji="1" lang="el-GR" altLang="zh-CN" i="1" dirty="0" smtClean="0"/>
              <a:t>ρ</a:t>
            </a:r>
            <a:r>
              <a:rPr kumimoji="1" lang="zh-CN" altLang="zh-CN" dirty="0" smtClean="0">
                <a:latin typeface="Times New Roman" pitchFamily="18" charset="0"/>
              </a:rPr>
              <a:t>表示质量线密度，</a:t>
            </a:r>
            <a:r>
              <a:rPr kumimoji="1" lang="en-US" altLang="zh-CN" i="1" dirty="0" smtClean="0">
                <a:solidFill>
                  <a:srgbClr val="000099"/>
                </a:solidFill>
                <a:latin typeface="Times New Roman" pitchFamily="18" charset="0"/>
              </a:rPr>
              <a:t>dm=</a:t>
            </a:r>
            <a:r>
              <a:rPr kumimoji="1" lang="en-US" altLang="zh-CN" i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kumimoji="1" lang="el-GR" altLang="zh-CN" i="1" dirty="0" smtClean="0">
                <a:latin typeface="Times New Roman" pitchFamily="18" charset="0"/>
              </a:rPr>
              <a:t>ρ</a:t>
            </a:r>
            <a:r>
              <a:rPr kumimoji="1" lang="en-US" altLang="zh-CN" i="1" dirty="0" smtClean="0">
                <a:solidFill>
                  <a:srgbClr val="FFFF66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kumimoji="1" lang="en-US" altLang="zh-CN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dl</a:t>
            </a:r>
            <a:r>
              <a:rPr kumimoji="1" lang="zh-CN" altLang="en-US" i="1" dirty="0" smtClean="0">
                <a:latin typeface="Times New Roman" pitchFamily="18" charset="0"/>
                <a:sym typeface="Symbol" pitchFamily="18" charset="2"/>
              </a:rPr>
              <a:t>。</a:t>
            </a:r>
            <a:r>
              <a:rPr kumimoji="1" lang="zh-CN" altLang="en-US" dirty="0" smtClean="0">
                <a:latin typeface="Times New Roman" pitchFamily="18" charset="0"/>
              </a:rPr>
              <a:t>因为在</a:t>
            </a:r>
            <a:r>
              <a:rPr kumimoji="1" lang="en-US" altLang="zh-CN" dirty="0" smtClean="0">
                <a:latin typeface="Times New Roman" pitchFamily="18" charset="0"/>
              </a:rPr>
              <a:t>x</a:t>
            </a:r>
            <a:r>
              <a:rPr kumimoji="1" lang="zh-CN" altLang="en-US" dirty="0" smtClean="0">
                <a:latin typeface="Times New Roman" pitchFamily="18" charset="0"/>
              </a:rPr>
              <a:t>方向质量对称分布所以</a:t>
            </a:r>
            <a:r>
              <a:rPr kumimoji="1" lang="zh-CN" altLang="en-US" sz="2800" dirty="0" smtClean="0">
                <a:latin typeface="Times New Roman" pitchFamily="18" charset="0"/>
              </a:rPr>
              <a:t> </a:t>
            </a:r>
            <a:r>
              <a:rPr kumimoji="1" lang="en-US" altLang="zh-CN" sz="2800" i="1" dirty="0" err="1" smtClean="0">
                <a:latin typeface="Times New Roman" pitchFamily="18" charset="0"/>
              </a:rPr>
              <a:t>x</a:t>
            </a:r>
            <a:r>
              <a:rPr kumimoji="1" lang="en-US" altLang="zh-CN" sz="2800" baseline="-25000" dirty="0" err="1" smtClean="0">
                <a:latin typeface="Times New Roman" pitchFamily="18" charset="0"/>
              </a:rPr>
              <a:t>C</a:t>
            </a:r>
            <a:r>
              <a:rPr kumimoji="1" lang="en-US" altLang="zh-CN" sz="2800" dirty="0" smtClean="0">
                <a:latin typeface="Times New Roman" pitchFamily="18" charset="0"/>
              </a:rPr>
              <a:t>=0, 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分析得质心应在</a:t>
            </a:r>
            <a:r>
              <a:rPr kumimoji="1" lang="en-US" altLang="zh-CN" dirty="0" smtClean="0">
                <a:latin typeface="Times New Roman" pitchFamily="18" charset="0"/>
                <a:sym typeface="Symbol" pitchFamily="18" charset="2"/>
              </a:rPr>
              <a:t>y</a:t>
            </a:r>
            <a:r>
              <a:rPr kumimoji="1" lang="zh-CN" altLang="zh-CN" dirty="0" smtClean="0">
                <a:latin typeface="Times New Roman" pitchFamily="18" charset="0"/>
                <a:sym typeface="Symbol" pitchFamily="18" charset="2"/>
              </a:rPr>
              <a:t>轴上。</a:t>
            </a:r>
            <a:endParaRPr kumimoji="1" lang="zh-CN" altLang="en-US" dirty="0" smtClean="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zh-CN" altLang="en-US" dirty="0"/>
          </a:p>
        </p:txBody>
      </p:sp>
      <p:sp>
        <p:nvSpPr>
          <p:cNvPr id="6161" name="灯片编号占位符 3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A5CC342-B59D-40AA-81DA-07015AC96D0B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500063" y="2000250"/>
            <a:ext cx="457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6886575" y="1155700"/>
            <a:ext cx="914400" cy="735013"/>
            <a:chOff x="4404" y="1018"/>
            <a:chExt cx="576" cy="463"/>
          </a:xfrm>
        </p:grpSpPr>
        <p:sp>
          <p:nvSpPr>
            <p:cNvPr id="6171" name="Line 17"/>
            <p:cNvSpPr>
              <a:spLocks noChangeShapeType="1"/>
            </p:cNvSpPr>
            <p:nvPr/>
          </p:nvSpPr>
          <p:spPr bwMode="auto">
            <a:xfrm flipV="1">
              <a:off x="4404" y="1018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146" name="Object 26"/>
            <p:cNvGraphicFramePr>
              <a:graphicFrameLocks noChangeAspect="1"/>
            </p:cNvGraphicFramePr>
            <p:nvPr/>
          </p:nvGraphicFramePr>
          <p:xfrm>
            <a:off x="4656" y="1248"/>
            <a:ext cx="142" cy="233"/>
          </p:xfrm>
          <a:graphic>
            <a:graphicData uri="http://schemas.openxmlformats.org/presentationml/2006/ole">
              <p:oleObj spid="_x0000_s6146" name="公式" r:id="rId7" imgW="126720" imgH="177480" progId="Equation.3">
                <p:embed/>
              </p:oleObj>
            </a:graphicData>
          </a:graphic>
        </p:graphicFrame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6507163" y="1065213"/>
            <a:ext cx="381000" cy="339725"/>
            <a:chOff x="4212" y="922"/>
            <a:chExt cx="240" cy="214"/>
          </a:xfrm>
        </p:grpSpPr>
        <p:graphicFrame>
          <p:nvGraphicFramePr>
            <p:cNvPr id="6151" name="Object 35"/>
            <p:cNvGraphicFramePr>
              <a:graphicFrameLocks noChangeAspect="1"/>
            </p:cNvGraphicFramePr>
            <p:nvPr/>
          </p:nvGraphicFramePr>
          <p:xfrm>
            <a:off x="4212" y="922"/>
            <a:ext cx="176" cy="214"/>
          </p:xfrm>
          <a:graphic>
            <a:graphicData uri="http://schemas.openxmlformats.org/presentationml/2006/ole">
              <p:oleObj spid="_x0000_s6151" name="公式" r:id="rId8" imgW="114120" imgH="139680" progId="Equation.3">
                <p:embed/>
              </p:oleObj>
            </a:graphicData>
          </a:graphic>
        </p:graphicFrame>
        <p:sp>
          <p:nvSpPr>
            <p:cNvPr id="6170" name="Oval 36"/>
            <p:cNvSpPr>
              <a:spLocks noChangeArrowheads="1"/>
            </p:cNvSpPr>
            <p:nvPr/>
          </p:nvSpPr>
          <p:spPr bwMode="auto">
            <a:xfrm>
              <a:off x="4402" y="948"/>
              <a:ext cx="50" cy="5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6835775" y="619125"/>
            <a:ext cx="1181100" cy="1236663"/>
            <a:chOff x="4680" y="96"/>
            <a:chExt cx="744" cy="779"/>
          </a:xfrm>
        </p:grpSpPr>
        <p:grpSp>
          <p:nvGrpSpPr>
            <p:cNvPr id="6167" name="Group 33"/>
            <p:cNvGrpSpPr>
              <a:grpSpLocks/>
            </p:cNvGrpSpPr>
            <p:nvPr/>
          </p:nvGrpSpPr>
          <p:grpSpPr bwMode="auto">
            <a:xfrm>
              <a:off x="4680" y="96"/>
              <a:ext cx="744" cy="779"/>
              <a:chOff x="4571" y="2378"/>
              <a:chExt cx="744" cy="779"/>
            </a:xfrm>
          </p:grpSpPr>
          <p:sp>
            <p:nvSpPr>
              <p:cNvPr id="6169" name="Line 18"/>
              <p:cNvSpPr>
                <a:spLocks noChangeShapeType="1"/>
              </p:cNvSpPr>
              <p:nvPr/>
            </p:nvSpPr>
            <p:spPr bwMode="auto">
              <a:xfrm flipV="1">
                <a:off x="4571" y="2581"/>
                <a:ext cx="48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6152" name="Object 19"/>
              <p:cNvGraphicFramePr>
                <a:graphicFrameLocks noChangeAspect="1"/>
              </p:cNvGraphicFramePr>
              <p:nvPr/>
            </p:nvGraphicFramePr>
            <p:xfrm>
              <a:off x="4859" y="2677"/>
              <a:ext cx="259" cy="233"/>
            </p:xfrm>
            <a:graphic>
              <a:graphicData uri="http://schemas.openxmlformats.org/presentationml/2006/ole">
                <p:oleObj spid="_x0000_s6152" name="公式" r:id="rId9" imgW="228600" imgH="177480" progId="Equation.3">
                  <p:embed/>
                </p:oleObj>
              </a:graphicData>
            </a:graphic>
          </p:graphicFrame>
          <p:graphicFrame>
            <p:nvGraphicFramePr>
              <p:cNvPr id="6153" name="Object 20"/>
              <p:cNvGraphicFramePr>
                <a:graphicFrameLocks noChangeAspect="1"/>
              </p:cNvGraphicFramePr>
              <p:nvPr/>
            </p:nvGraphicFramePr>
            <p:xfrm>
              <a:off x="5041" y="2378"/>
              <a:ext cx="274" cy="270"/>
            </p:xfrm>
            <a:graphic>
              <a:graphicData uri="http://schemas.openxmlformats.org/presentationml/2006/ole">
                <p:oleObj spid="_x0000_s6153" name="公式" r:id="rId10" imgW="177480" imgH="177480" progId="Equation.3">
                  <p:embed/>
                </p:oleObj>
              </a:graphicData>
            </a:graphic>
          </p:graphicFrame>
        </p:grpSp>
        <p:sp>
          <p:nvSpPr>
            <p:cNvPr id="6168" name="Freeform 39"/>
            <p:cNvSpPr>
              <a:spLocks/>
            </p:cNvSpPr>
            <p:nvPr/>
          </p:nvSpPr>
          <p:spPr bwMode="auto">
            <a:xfrm>
              <a:off x="5145" y="297"/>
              <a:ext cx="104" cy="128"/>
            </a:xfrm>
            <a:custGeom>
              <a:avLst/>
              <a:gdLst>
                <a:gd name="T0" fmla="*/ 104 w 104"/>
                <a:gd name="T1" fmla="*/ 128 h 128"/>
                <a:gd name="T2" fmla="*/ 0 w 104"/>
                <a:gd name="T3" fmla="*/ 0 h 128"/>
                <a:gd name="T4" fmla="*/ 0 60000 65536"/>
                <a:gd name="T5" fmla="*/ 0 60000 65536"/>
                <a:gd name="T6" fmla="*/ 0 w 104"/>
                <a:gd name="T7" fmla="*/ 0 h 128"/>
                <a:gd name="T8" fmla="*/ 104 w 104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" h="128">
                  <a:moveTo>
                    <a:pt x="104" y="128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324475" y="2143125"/>
            <a:ext cx="3605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</a:rPr>
              <a:t>注意：质心不在铁丝上。</a:t>
            </a:r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4784725" y="3003550"/>
          <a:ext cx="4002088" cy="990600"/>
        </p:xfrm>
        <a:graphic>
          <a:graphicData uri="http://schemas.openxmlformats.org/presentationml/2006/ole">
            <p:oleObj spid="_x0000_s6154" name="Equation" r:id="rId11" imgW="1498320" imgH="469800" progId="Equation.DSMT4">
              <p:embed/>
            </p:oleObj>
          </a:graphicData>
        </a:graphic>
      </p:graphicFrame>
      <p:graphicFrame>
        <p:nvGraphicFramePr>
          <p:cNvPr id="67621" name="Object 37"/>
          <p:cNvGraphicFramePr>
            <a:graphicFrameLocks noChangeAspect="1"/>
          </p:cNvGraphicFramePr>
          <p:nvPr/>
        </p:nvGraphicFramePr>
        <p:xfrm>
          <a:off x="4784725" y="4229100"/>
          <a:ext cx="3862388" cy="414338"/>
        </p:xfrm>
        <a:graphic>
          <a:graphicData uri="http://schemas.openxmlformats.org/presentationml/2006/ole">
            <p:oleObj spid="_x0000_s6155" name="公式" r:id="rId12" imgW="1562040" imgH="203040" progId="Equation.3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755650" y="4797425"/>
          <a:ext cx="5589588" cy="752475"/>
        </p:xfrm>
        <a:graphic>
          <a:graphicData uri="http://schemas.openxmlformats.org/presentationml/2006/ole">
            <p:oleObj spid="_x0000_s6156" name="Equation" r:id="rId13" imgW="2247840" imgH="393480" progId="Equation.DSMT4">
              <p:embed/>
            </p:oleObj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755650" y="5589588"/>
          <a:ext cx="5130800" cy="931862"/>
        </p:xfrm>
        <a:graphic>
          <a:graphicData uri="http://schemas.openxmlformats.org/presentationml/2006/ole">
            <p:oleObj spid="_x0000_s6157" name="Equation" r:id="rId14" imgW="17017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二、质心运动定理</a:t>
            </a:r>
            <a:endParaRPr lang="zh-CN" altLang="en-US" smtClean="0"/>
          </a:p>
        </p:txBody>
      </p:sp>
      <p:sp>
        <p:nvSpPr>
          <p:cNvPr id="7175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9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400" smtClean="0"/>
              <a:t>质点系的总动量等于它的总质量与它的质心的运动速度的乘积</a:t>
            </a:r>
            <a:r>
              <a:rPr kumimoji="1" lang="en-US" altLang="zh-CN" sz="2400" smtClean="0"/>
              <a:t>:</a:t>
            </a:r>
          </a:p>
        </p:txBody>
      </p:sp>
      <p:sp>
        <p:nvSpPr>
          <p:cNvPr id="717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334E630-E3D6-4BD6-80ED-EC97E7FEE2C8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7177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492375" y="5286375"/>
          <a:ext cx="3722688" cy="879475"/>
        </p:xfrm>
        <a:graphic>
          <a:graphicData uri="http://schemas.openxmlformats.org/presentationml/2006/ole">
            <p:oleObj spid="_x0000_s7170" name="Equation" r:id="rId3" imgW="1282680" imgH="35532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1071563" y="3857625"/>
          <a:ext cx="5827712" cy="911225"/>
        </p:xfrm>
        <a:graphic>
          <a:graphicData uri="http://schemas.openxmlformats.org/presentationml/2006/ole">
            <p:oleObj spid="_x0000_s7171" name="Equation" r:id="rId4" imgW="2349360" imgH="41904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2500313" y="2457450"/>
          <a:ext cx="2136775" cy="971550"/>
        </p:xfrm>
        <a:graphic>
          <a:graphicData uri="http://schemas.openxmlformats.org/presentationml/2006/ole">
            <p:oleObj spid="_x0000_s7172" name="Equation" r:id="rId5" imgW="927000" imgH="444240" progId="Equation.DSMT4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2071688" y="1839913"/>
          <a:ext cx="1622425" cy="588962"/>
        </p:xfrm>
        <a:graphic>
          <a:graphicData uri="http://schemas.openxmlformats.org/presentationml/2006/ole">
            <p:oleObj spid="_x0000_s7173" name="Equation" r:id="rId6" imgW="558720" imgH="253800" progId="Equation.DSMT4">
              <p:embed/>
            </p:oleObj>
          </a:graphicData>
        </a:graphic>
      </p:graphicFrame>
      <p:sp>
        <p:nvSpPr>
          <p:cNvPr id="7178" name="内容占位符 2"/>
          <p:cNvSpPr txBox="1">
            <a:spLocks/>
          </p:cNvSpPr>
          <p:nvPr/>
        </p:nvSpPr>
        <p:spPr bwMode="auto">
          <a:xfrm>
            <a:off x="857250" y="2647950"/>
            <a:ext cx="8229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kumimoji="1" lang="zh-CN" altLang="en-US" sz="2400" b="1">
                <a:latin typeface="方正姚体" pitchFamily="2" charset="-122"/>
                <a:ea typeface="方正姚体" pitchFamily="2" charset="-122"/>
              </a:rPr>
              <a:t>证明：</a:t>
            </a:r>
            <a:endParaRPr kumimoji="1" lang="en-US" altLang="zh-CN" sz="2400" b="1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二、质心运动定理</a:t>
            </a:r>
            <a:endParaRPr lang="zh-CN" altLang="en-US" smtClean="0"/>
          </a:p>
        </p:txBody>
      </p:sp>
      <p:sp>
        <p:nvSpPr>
          <p:cNvPr id="8198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9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0070C0"/>
                </a:solidFill>
              </a:rPr>
              <a:t>质心运动定理：</a:t>
            </a:r>
            <a:r>
              <a:rPr kumimoji="1" lang="zh-CN" altLang="en-US" sz="2400" smtClean="0"/>
              <a:t>系统的总质量和质心加速度的乘积等于质点系所受外力的矢量和</a:t>
            </a:r>
            <a:r>
              <a:rPr kumimoji="1" lang="en-US" altLang="zh-CN" sz="2400" smtClean="0"/>
              <a:t>:</a:t>
            </a:r>
            <a:endParaRPr kumimoji="1" lang="zh-CN" altLang="en-US" sz="2400" smtClean="0"/>
          </a:p>
        </p:txBody>
      </p:sp>
      <p:sp>
        <p:nvSpPr>
          <p:cNvPr id="8199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E7F8B01-E910-4C28-9D58-9129B5B4657D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8200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1763713" y="5405438"/>
          <a:ext cx="5135562" cy="952500"/>
        </p:xfrm>
        <a:graphic>
          <a:graphicData uri="http://schemas.openxmlformats.org/presentationml/2006/ole">
            <p:oleObj spid="_x0000_s8194" name="Equation" r:id="rId3" imgW="1726920" imgH="419040" progId="Equation.DSMT4">
              <p:embed/>
            </p:oleObj>
          </a:graphicData>
        </a:graphic>
      </p:graphicFrame>
      <p:graphicFrame>
        <p:nvGraphicFramePr>
          <p:cNvPr id="68630" name="Object 22"/>
          <p:cNvGraphicFramePr>
            <a:graphicFrameLocks noChangeAspect="1"/>
          </p:cNvGraphicFramePr>
          <p:nvPr/>
        </p:nvGraphicFramePr>
        <p:xfrm>
          <a:off x="2147888" y="2643188"/>
          <a:ext cx="4086225" cy="2732087"/>
        </p:xfrm>
        <a:graphic>
          <a:graphicData uri="http://schemas.openxmlformats.org/presentationml/2006/ole">
            <p:oleObj spid="_x0000_s8195" name="Equation" r:id="rId4" imgW="1269720" imgH="1269720" progId="Equation.DSMT4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4429125" y="1838325"/>
          <a:ext cx="1698625" cy="590550"/>
        </p:xfrm>
        <a:graphic>
          <a:graphicData uri="http://schemas.openxmlformats.org/presentationml/2006/ole">
            <p:oleObj spid="_x0000_s8196" name="Equation" r:id="rId5" imgW="571320" imgH="241200" progId="Equation.DSMT4">
              <p:embed/>
            </p:oleObj>
          </a:graphicData>
        </a:graphic>
      </p:graphicFrame>
      <p:sp>
        <p:nvSpPr>
          <p:cNvPr id="8201" name="内容占位符 2"/>
          <p:cNvSpPr txBox="1">
            <a:spLocks/>
          </p:cNvSpPr>
          <p:nvPr/>
        </p:nvSpPr>
        <p:spPr bwMode="auto">
          <a:xfrm>
            <a:off x="857250" y="2647950"/>
            <a:ext cx="1571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kumimoji="1" lang="zh-CN" altLang="en-US" sz="2400" b="1">
                <a:latin typeface="方正姚体" pitchFamily="2" charset="-122"/>
                <a:ea typeface="方正姚体" pitchFamily="2" charset="-122"/>
              </a:rPr>
              <a:t>证明：</a:t>
            </a:r>
            <a:endParaRPr kumimoji="1" lang="en-US" altLang="zh-CN" sz="2400" b="1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二、质心运动定理</a:t>
            </a:r>
            <a:endParaRPr lang="zh-CN" altLang="en-US" smtClean="0"/>
          </a:p>
        </p:txBody>
      </p:sp>
      <p:sp>
        <p:nvSpPr>
          <p:cNvPr id="9220" name="内容占位符 2"/>
          <p:cNvSpPr>
            <a:spLocks noGrp="1"/>
          </p:cNvSpPr>
          <p:nvPr>
            <p:ph sz="quarter" idx="1"/>
          </p:nvPr>
        </p:nvSpPr>
        <p:spPr>
          <a:xfrm>
            <a:off x="500063" y="3362325"/>
            <a:ext cx="8229600" cy="1209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800" smtClean="0">
                <a:solidFill>
                  <a:srgbClr val="0070C0"/>
                </a:solidFill>
              </a:rPr>
              <a:t>质心的运动，就好象一个质量等于系统的总质量的质点，在施于这系统的外力作用下的运动</a:t>
            </a:r>
          </a:p>
        </p:txBody>
      </p:sp>
      <p:sp>
        <p:nvSpPr>
          <p:cNvPr id="9221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C3CC56E-9371-40A8-8970-1376DBDAAFBE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9222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/>
              <a:t>质点系统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2425" y="2000250"/>
          <a:ext cx="2751138" cy="857250"/>
        </p:xfrm>
        <a:graphic>
          <a:graphicData uri="http://schemas.openxmlformats.org/presentationml/2006/ole">
            <p:oleObj spid="_x0000_s9218" name="Equation" r:id="rId3" imgW="571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5804" y="-24"/>
            <a:ext cx="8229600" cy="1700202"/>
          </a:xfrm>
        </p:spPr>
        <p:txBody>
          <a:bodyPr/>
          <a:lstStyle/>
          <a:p>
            <a:r>
              <a:rPr kumimoji="1" lang="zh-CN" altLang="en-US" sz="24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3.3  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设有一弹丸，从地面斜抛上去，在飞行到最高点处爆炸成质量相等的两个碎片，其中一个碎片竖直自由下落，另一个碎片水平抛出，它们同时落地。试讨论第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2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个碎片的落地点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(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与第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1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个碎片落点关系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)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？</a:t>
            </a:r>
            <a:endParaRPr lang="zh-CN" altLang="en-US" sz="24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500034" y="1785926"/>
            <a:ext cx="3929090" cy="17145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解：考虑弹丸系统，仅受重力，在水平方向不受力，所以质心轨迹是抛物线。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CCD7E22-203E-4D5E-AC9C-0AF8DDA5C061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质心运动定理</a:t>
            </a:r>
            <a:r>
              <a:rPr lang="en-US" altLang="zh-CN" sz="1400" b="1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  <p:cxnSp>
        <p:nvCxnSpPr>
          <p:cNvPr id="9" name="直接连接符 8"/>
          <p:cNvCxnSpPr>
            <a:endCxn id="5" idx="2"/>
          </p:cNvCxnSpPr>
          <p:nvPr/>
        </p:nvCxnSpPr>
        <p:spPr>
          <a:xfrm flipV="1">
            <a:off x="500063" y="1700178"/>
            <a:ext cx="4100541" cy="143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4800600" y="1571612"/>
            <a:ext cx="4038600" cy="1862137"/>
            <a:chOff x="4800600" y="1998663"/>
            <a:chExt cx="4038600" cy="1862137"/>
          </a:xfrm>
        </p:grpSpPr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910138" y="3154363"/>
              <a:ext cx="3929062" cy="341312"/>
              <a:chOff x="3093" y="1763"/>
              <a:chExt cx="2475" cy="215"/>
            </a:xfrm>
          </p:grpSpPr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3093" y="1920"/>
                <a:ext cx="2475" cy="1"/>
              </a:xfrm>
              <a:custGeom>
                <a:avLst/>
                <a:gdLst>
                  <a:gd name="T0" fmla="*/ 0 w 2475"/>
                  <a:gd name="T1" fmla="*/ 0 h 18"/>
                  <a:gd name="T2" fmla="*/ 2475 w 2475"/>
                  <a:gd name="T3" fmla="*/ 0 h 18"/>
                  <a:gd name="T4" fmla="*/ 0 60000 65536"/>
                  <a:gd name="T5" fmla="*/ 0 60000 65536"/>
                  <a:gd name="T6" fmla="*/ 0 w 2475"/>
                  <a:gd name="T7" fmla="*/ 0 h 18"/>
                  <a:gd name="T8" fmla="*/ 2475 w 2475"/>
                  <a:gd name="T9" fmla="*/ 18 h 1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75" h="18">
                    <a:moveTo>
                      <a:pt x="0" y="18"/>
                    </a:moveTo>
                    <a:lnTo>
                      <a:pt x="2475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3" name="Object 6"/>
              <p:cNvGraphicFramePr>
                <a:graphicFrameLocks noChangeAspect="1"/>
              </p:cNvGraphicFramePr>
              <p:nvPr/>
            </p:nvGraphicFramePr>
            <p:xfrm>
              <a:off x="5220" y="1763"/>
              <a:ext cx="258" cy="215"/>
            </p:xfrm>
            <a:graphic>
              <a:graphicData uri="http://schemas.openxmlformats.org/presentationml/2006/ole">
                <p:oleObj spid="_x0000_s31746" name="Equation" r:id="rId4" imgW="139680" imgH="139680" progId="Equation.3">
                  <p:embed/>
                </p:oleObj>
              </a:graphicData>
            </a:graphic>
          </p:graphicFrame>
        </p:grp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5943600" y="2184400"/>
              <a:ext cx="1104900" cy="1676400"/>
              <a:chOff x="3750" y="1152"/>
              <a:chExt cx="696" cy="1056"/>
            </a:xfrm>
          </p:grpSpPr>
          <p:graphicFrame>
            <p:nvGraphicFramePr>
              <p:cNvPr id="15" name="Object 10"/>
              <p:cNvGraphicFramePr>
                <a:graphicFrameLocks noChangeAspect="1"/>
              </p:cNvGraphicFramePr>
              <p:nvPr/>
            </p:nvGraphicFramePr>
            <p:xfrm>
              <a:off x="4224" y="1872"/>
              <a:ext cx="222" cy="336"/>
            </p:xfrm>
            <a:graphic>
              <a:graphicData uri="http://schemas.openxmlformats.org/presentationml/2006/ole">
                <p:oleObj spid="_x0000_s31747" name="Equation" r:id="rId5" imgW="203040" imgH="228600" progId="Equation.3">
                  <p:embed/>
                </p:oleObj>
              </a:graphicData>
            </a:graphic>
          </p:graphicFrame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3750" y="2022"/>
                <a:ext cx="528" cy="1"/>
              </a:xfrm>
              <a:custGeom>
                <a:avLst/>
                <a:gdLst>
                  <a:gd name="T0" fmla="*/ 0 w 528"/>
                  <a:gd name="T1" fmla="*/ 0 h 1"/>
                  <a:gd name="T2" fmla="*/ 528 w 528"/>
                  <a:gd name="T3" fmla="*/ 0 h 1"/>
                  <a:gd name="T4" fmla="*/ 0 60000 65536"/>
                  <a:gd name="T5" fmla="*/ 0 60000 65536"/>
                  <a:gd name="T6" fmla="*/ 0 w 528"/>
                  <a:gd name="T7" fmla="*/ 0 h 1"/>
                  <a:gd name="T8" fmla="*/ 528 w 5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28" h="1">
                    <a:moveTo>
                      <a:pt x="0" y="0"/>
                    </a:moveTo>
                    <a:lnTo>
                      <a:pt x="528" y="0"/>
                    </a:lnTo>
                  </a:path>
                </a:pathLst>
              </a:custGeom>
              <a:noFill/>
              <a:ln w="3175">
                <a:solidFill>
                  <a:srgbClr val="000099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 flipH="1">
                <a:off x="3762" y="1152"/>
                <a:ext cx="606" cy="768"/>
              </a:xfrm>
              <a:custGeom>
                <a:avLst/>
                <a:gdLst>
                  <a:gd name="T0" fmla="*/ 0 w 606"/>
                  <a:gd name="T1" fmla="*/ 768 h 768"/>
                  <a:gd name="T2" fmla="*/ 186 w 606"/>
                  <a:gd name="T3" fmla="*/ 390 h 768"/>
                  <a:gd name="T4" fmla="*/ 348 w 606"/>
                  <a:gd name="T5" fmla="*/ 162 h 768"/>
                  <a:gd name="T6" fmla="*/ 486 w 606"/>
                  <a:gd name="T7" fmla="*/ 48 h 768"/>
                  <a:gd name="T8" fmla="*/ 606 w 606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6"/>
                  <a:gd name="T16" fmla="*/ 0 h 768"/>
                  <a:gd name="T17" fmla="*/ 606 w 606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6" h="768">
                    <a:moveTo>
                      <a:pt x="0" y="768"/>
                    </a:moveTo>
                    <a:cubicBezTo>
                      <a:pt x="31" y="705"/>
                      <a:pt x="128" y="491"/>
                      <a:pt x="186" y="390"/>
                    </a:cubicBezTo>
                    <a:cubicBezTo>
                      <a:pt x="253" y="301"/>
                      <a:pt x="279" y="226"/>
                      <a:pt x="348" y="162"/>
                    </a:cubicBezTo>
                    <a:cubicBezTo>
                      <a:pt x="396" y="106"/>
                      <a:pt x="443" y="75"/>
                      <a:pt x="486" y="48"/>
                    </a:cubicBezTo>
                    <a:cubicBezTo>
                      <a:pt x="529" y="21"/>
                      <a:pt x="581" y="10"/>
                      <a:pt x="606" y="0"/>
                    </a:cubicBezTo>
                  </a:path>
                </a:pathLst>
              </a:custGeom>
              <a:noFill/>
              <a:ln w="19050">
                <a:solidFill>
                  <a:schemeClr val="tx2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5940425" y="3500438"/>
              <a:ext cx="1820863" cy="1587"/>
            </a:xfrm>
            <a:custGeom>
              <a:avLst/>
              <a:gdLst>
                <a:gd name="T0" fmla="*/ 0 w 1147"/>
                <a:gd name="T1" fmla="*/ 0 h 19"/>
                <a:gd name="T2" fmla="*/ 2147483647 w 1147"/>
                <a:gd name="T3" fmla="*/ 132556 h 19"/>
                <a:gd name="T4" fmla="*/ 0 60000 65536"/>
                <a:gd name="T5" fmla="*/ 0 60000 65536"/>
                <a:gd name="T6" fmla="*/ 0 w 1147"/>
                <a:gd name="T7" fmla="*/ 0 h 19"/>
                <a:gd name="T8" fmla="*/ 1147 w 1147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7" h="19">
                  <a:moveTo>
                    <a:pt x="0" y="0"/>
                  </a:moveTo>
                  <a:lnTo>
                    <a:pt x="1147" y="19"/>
                  </a:lnTo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5961063" y="2147888"/>
              <a:ext cx="1838325" cy="1209675"/>
            </a:xfrm>
            <a:custGeom>
              <a:avLst/>
              <a:gdLst>
                <a:gd name="T0" fmla="*/ 2147483647 w 1158"/>
                <a:gd name="T1" fmla="*/ 1920359241 h 762"/>
                <a:gd name="T2" fmla="*/ 1995963702 w 1158"/>
                <a:gd name="T3" fmla="*/ 892135424 h 762"/>
                <a:gd name="T4" fmla="*/ 1118949300 w 1158"/>
                <a:gd name="T5" fmla="*/ 272176887 h 762"/>
                <a:gd name="T6" fmla="*/ 0 w 1158"/>
                <a:gd name="T7" fmla="*/ 0 h 7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8"/>
                <a:gd name="T13" fmla="*/ 0 h 762"/>
                <a:gd name="T14" fmla="*/ 1158 w 1158"/>
                <a:gd name="T15" fmla="*/ 762 h 7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8" h="762">
                  <a:moveTo>
                    <a:pt x="1158" y="762"/>
                  </a:moveTo>
                  <a:cubicBezTo>
                    <a:pt x="1097" y="694"/>
                    <a:pt x="911" y="463"/>
                    <a:pt x="792" y="354"/>
                  </a:cubicBezTo>
                  <a:cubicBezTo>
                    <a:pt x="696" y="258"/>
                    <a:pt x="558" y="174"/>
                    <a:pt x="444" y="108"/>
                  </a:cubicBezTo>
                  <a:cubicBezTo>
                    <a:pt x="330" y="42"/>
                    <a:pt x="92" y="22"/>
                    <a:pt x="0" y="0"/>
                  </a:cubicBezTo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4800600" y="2184400"/>
              <a:ext cx="1114425" cy="1490663"/>
              <a:chOff x="3024" y="1152"/>
              <a:chExt cx="702" cy="939"/>
            </a:xfrm>
          </p:grpSpPr>
          <p:sp>
            <p:nvSpPr>
              <p:cNvPr id="21" name="Freeform 16"/>
              <p:cNvSpPr>
                <a:spLocks/>
              </p:cNvSpPr>
              <p:nvPr/>
            </p:nvSpPr>
            <p:spPr bwMode="auto">
              <a:xfrm>
                <a:off x="3120" y="1152"/>
                <a:ext cx="606" cy="768"/>
              </a:xfrm>
              <a:custGeom>
                <a:avLst/>
                <a:gdLst>
                  <a:gd name="T0" fmla="*/ 0 w 606"/>
                  <a:gd name="T1" fmla="*/ 768 h 768"/>
                  <a:gd name="T2" fmla="*/ 186 w 606"/>
                  <a:gd name="T3" fmla="*/ 390 h 768"/>
                  <a:gd name="T4" fmla="*/ 348 w 606"/>
                  <a:gd name="T5" fmla="*/ 162 h 768"/>
                  <a:gd name="T6" fmla="*/ 486 w 606"/>
                  <a:gd name="T7" fmla="*/ 48 h 768"/>
                  <a:gd name="T8" fmla="*/ 606 w 606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6"/>
                  <a:gd name="T16" fmla="*/ 0 h 768"/>
                  <a:gd name="T17" fmla="*/ 606 w 606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6" h="768">
                    <a:moveTo>
                      <a:pt x="0" y="768"/>
                    </a:moveTo>
                    <a:cubicBezTo>
                      <a:pt x="31" y="705"/>
                      <a:pt x="128" y="491"/>
                      <a:pt x="186" y="390"/>
                    </a:cubicBezTo>
                    <a:cubicBezTo>
                      <a:pt x="253" y="301"/>
                      <a:pt x="279" y="226"/>
                      <a:pt x="348" y="162"/>
                    </a:cubicBezTo>
                    <a:cubicBezTo>
                      <a:pt x="396" y="106"/>
                      <a:pt x="443" y="75"/>
                      <a:pt x="486" y="48"/>
                    </a:cubicBezTo>
                    <a:cubicBezTo>
                      <a:pt x="529" y="21"/>
                      <a:pt x="581" y="10"/>
                      <a:pt x="606" y="0"/>
                    </a:cubicBezTo>
                  </a:path>
                </a:pathLst>
              </a:custGeom>
              <a:noFill/>
              <a:ln w="412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2" name="Object 17"/>
              <p:cNvGraphicFramePr>
                <a:graphicFrameLocks noChangeAspect="1"/>
              </p:cNvGraphicFramePr>
              <p:nvPr/>
            </p:nvGraphicFramePr>
            <p:xfrm>
              <a:off x="3024" y="1920"/>
              <a:ext cx="199" cy="171"/>
            </p:xfrm>
            <a:graphic>
              <a:graphicData uri="http://schemas.openxmlformats.org/presentationml/2006/ole">
                <p:oleObj spid="_x0000_s31748" name="Equation" r:id="rId6" imgW="190440" imgH="177480" progId="Equation.3">
                  <p:embed/>
                </p:oleObj>
              </a:graphicData>
            </a:graphic>
          </p:graphicFrame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5795963" y="1998663"/>
              <a:ext cx="555625" cy="1790700"/>
              <a:chOff x="3653" y="1056"/>
              <a:chExt cx="350" cy="1128"/>
            </a:xfrm>
          </p:grpSpPr>
          <p:graphicFrame>
            <p:nvGraphicFramePr>
              <p:cNvPr id="24" name="Object 23"/>
              <p:cNvGraphicFramePr>
                <a:graphicFrameLocks noChangeAspect="1"/>
              </p:cNvGraphicFramePr>
              <p:nvPr/>
            </p:nvGraphicFramePr>
            <p:xfrm>
              <a:off x="3653" y="1968"/>
              <a:ext cx="235" cy="216"/>
            </p:xfrm>
            <a:graphic>
              <a:graphicData uri="http://schemas.openxmlformats.org/presentationml/2006/ole">
                <p:oleObj spid="_x0000_s31749" name="公式" r:id="rId7" imgW="126720" imgH="139680" progId="Equation.3">
                  <p:embed/>
                </p:oleObj>
              </a:graphicData>
            </a:graphic>
          </p:graphicFrame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749" y="1056"/>
                <a:ext cx="1" cy="875"/>
              </a:xfrm>
              <a:custGeom>
                <a:avLst/>
                <a:gdLst>
                  <a:gd name="T0" fmla="*/ 0 w 27"/>
                  <a:gd name="T1" fmla="*/ 875 h 875"/>
                  <a:gd name="T2" fmla="*/ 0 w 27"/>
                  <a:gd name="T3" fmla="*/ 0 h 875"/>
                  <a:gd name="T4" fmla="*/ 0 60000 65536"/>
                  <a:gd name="T5" fmla="*/ 0 60000 65536"/>
                  <a:gd name="T6" fmla="*/ 0 w 27"/>
                  <a:gd name="T7" fmla="*/ 0 h 875"/>
                  <a:gd name="T8" fmla="*/ 27 w 27"/>
                  <a:gd name="T9" fmla="*/ 875 h 8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" h="875">
                    <a:moveTo>
                      <a:pt x="0" y="875"/>
                    </a:moveTo>
                    <a:lnTo>
                      <a:pt x="27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3701" y="1895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412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7" name="Object 26"/>
              <p:cNvGraphicFramePr>
                <a:graphicFrameLocks noChangeAspect="1"/>
              </p:cNvGraphicFramePr>
              <p:nvPr/>
            </p:nvGraphicFramePr>
            <p:xfrm>
              <a:off x="3744" y="1632"/>
              <a:ext cx="259" cy="324"/>
            </p:xfrm>
            <a:graphic>
              <a:graphicData uri="http://schemas.openxmlformats.org/presentationml/2006/ole">
                <p:oleObj spid="_x0000_s31750" name="Equation" r:id="rId8" imgW="215640" imgH="215640" progId="Equation.3">
                  <p:embed/>
                </p:oleObj>
              </a:graphicData>
            </a:graphic>
          </p:graphicFrame>
        </p:grp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7620000" y="2870200"/>
              <a:ext cx="533400" cy="977900"/>
              <a:chOff x="4800" y="1584"/>
              <a:chExt cx="336" cy="616"/>
            </a:xfrm>
          </p:grpSpPr>
          <p:graphicFrame>
            <p:nvGraphicFramePr>
              <p:cNvPr id="29" name="Object 28"/>
              <p:cNvGraphicFramePr>
                <a:graphicFrameLocks noChangeAspect="1"/>
              </p:cNvGraphicFramePr>
              <p:nvPr/>
            </p:nvGraphicFramePr>
            <p:xfrm>
              <a:off x="4800" y="1872"/>
              <a:ext cx="336" cy="328"/>
            </p:xfrm>
            <a:graphic>
              <a:graphicData uri="http://schemas.openxmlformats.org/presentationml/2006/ole">
                <p:oleObj spid="_x0000_s31751" name="Equation" r:id="rId9" imgW="190440" imgH="215640" progId="Equation.3">
                  <p:embed/>
                </p:oleObj>
              </a:graphicData>
            </a:graphic>
          </p:graphicFrame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4920" y="189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412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1" name="Object 30"/>
              <p:cNvGraphicFramePr>
                <a:graphicFrameLocks noChangeAspect="1"/>
              </p:cNvGraphicFramePr>
              <p:nvPr/>
            </p:nvGraphicFramePr>
            <p:xfrm>
              <a:off x="4855" y="1584"/>
              <a:ext cx="244" cy="324"/>
            </p:xfrm>
            <a:graphic>
              <a:graphicData uri="http://schemas.openxmlformats.org/presentationml/2006/ole">
                <p:oleObj spid="_x0000_s31752" name="公式" r:id="rId10" imgW="215640" imgH="215640" progId="Equation.3">
                  <p:embed/>
                </p:oleObj>
              </a:graphicData>
            </a:graphic>
          </p:graphicFrame>
        </p:grpSp>
      </p:grp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501650" y="3357563"/>
            <a:ext cx="8642350" cy="1200329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选第一个碎片落地点为原点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（方便），如图坐标：</a:t>
            </a:r>
            <a:r>
              <a:rPr kumimoji="1" lang="en-US" altLang="zh-CN" sz="2400" b="1" i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en-US" altLang="zh-CN" sz="2400" b="1" i="1" baseline="-25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2400" b="1" i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=0,   m</a:t>
            </a:r>
            <a:r>
              <a:rPr kumimoji="1" lang="en-US" altLang="zh-CN" sz="2400" b="1" i="1" baseline="-25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2400" b="1" i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=m</a:t>
            </a:r>
            <a:r>
              <a:rPr kumimoji="1" lang="en-US" altLang="zh-CN" sz="2400" b="1" i="1" baseline="-25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1878099" y="4643446"/>
          <a:ext cx="4178299" cy="852477"/>
        </p:xfrm>
        <a:graphic>
          <a:graphicData uri="http://schemas.openxmlformats.org/presentationml/2006/ole">
            <p:oleObj spid="_x0000_s31753" name="Equation" r:id="rId11" imgW="1701720" imgH="431640" progId="Equation.3">
              <p:embed/>
            </p:oleObj>
          </a:graphicData>
        </a:graphic>
      </p:graphicFrame>
      <p:graphicFrame>
        <p:nvGraphicFramePr>
          <p:cNvPr id="111635" name="Object 19"/>
          <p:cNvGraphicFramePr>
            <a:graphicFrameLocks noChangeAspect="1"/>
          </p:cNvGraphicFramePr>
          <p:nvPr/>
        </p:nvGraphicFramePr>
        <p:xfrm>
          <a:off x="1878100" y="5737644"/>
          <a:ext cx="1807094" cy="452017"/>
        </p:xfrm>
        <a:graphic>
          <a:graphicData uri="http://schemas.openxmlformats.org/presentationml/2006/ole">
            <p:oleObj spid="_x0000_s31754" name="Equation" r:id="rId12" imgW="736560" imgH="228600" progId="Equation.3">
              <p:embed/>
            </p:oleObj>
          </a:graphicData>
        </a:graphic>
      </p:graphicFrame>
      <p:graphicFrame>
        <p:nvGraphicFramePr>
          <p:cNvPr id="111636" name="Object 20"/>
          <p:cNvGraphicFramePr>
            <a:graphicFrameLocks noChangeAspect="1"/>
          </p:cNvGraphicFramePr>
          <p:nvPr/>
        </p:nvGraphicFramePr>
        <p:xfrm>
          <a:off x="4543512" y="5737644"/>
          <a:ext cx="2743132" cy="452017"/>
        </p:xfrm>
        <a:graphic>
          <a:graphicData uri="http://schemas.openxmlformats.org/presentationml/2006/ole">
            <p:oleObj spid="_x0000_s31755" name="Equation" r:id="rId13" imgW="1117440" imgH="228600" progId="Equation.3">
              <p:embed/>
            </p:oleObj>
          </a:graphicData>
        </a:graphic>
      </p:graphicFrame>
      <p:sp>
        <p:nvSpPr>
          <p:cNvPr id="33" name="矩形 32"/>
          <p:cNvSpPr/>
          <p:nvPr/>
        </p:nvSpPr>
        <p:spPr>
          <a:xfrm>
            <a:off x="4643438" y="135729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p49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5804" y="-24"/>
            <a:ext cx="8229600" cy="1700202"/>
          </a:xfrm>
        </p:spPr>
        <p:txBody>
          <a:bodyPr/>
          <a:lstStyle/>
          <a:p>
            <a:r>
              <a:rPr kumimoji="1" lang="zh-CN" altLang="en-US" sz="24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3. 1 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质量为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m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1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和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m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2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的两个小球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,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用长为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l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、质量和伸缩量都可忽略不计的细杆联接，置于光滑的水平桌面上，开始时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m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2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固定不动， 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m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1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绕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m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2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作匀速圆周运动，其线速率为</a:t>
            </a:r>
            <a:r>
              <a:rPr kumimoji="1" lang="en-US" altLang="zh-CN" sz="2400" b="1" dirty="0" smtClean="0">
                <a:solidFill>
                  <a:schemeClr val="tx2"/>
                </a:solidFill>
              </a:rPr>
              <a:t>v</a:t>
            </a:r>
            <a:r>
              <a:rPr kumimoji="1" lang="en-US" altLang="zh-CN" sz="2400" b="1" baseline="-25000" dirty="0" smtClean="0">
                <a:solidFill>
                  <a:schemeClr val="tx2"/>
                </a:solidFill>
              </a:rPr>
              <a:t>0 </a:t>
            </a:r>
            <a:r>
              <a:rPr kumimoji="1" lang="zh-CN" altLang="en-US" sz="2400" b="1" dirty="0" smtClean="0">
                <a:solidFill>
                  <a:schemeClr val="tx2"/>
                </a:solidFill>
              </a:rPr>
              <a:t>，如果 突然失去约束，求杆中张力？ 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500034" y="1785926"/>
            <a:ext cx="3929090" cy="1714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</a:t>
            </a:r>
            <a:r>
              <a:rPr lang="en-US" altLang="zh-CN" dirty="0" smtClean="0"/>
              <a:t>m2</a:t>
            </a:r>
            <a:r>
              <a:rPr lang="zh-CN" altLang="en-US" dirty="0" smtClean="0"/>
              <a:t>失去约束之后，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组成的系统是孤立系统，只有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杆中内力相互作用，属两体问题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CCD7E22-203E-4D5E-AC9C-0AF8DDA5C061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质心运动定理</a:t>
            </a:r>
            <a:r>
              <a:rPr lang="en-US" altLang="zh-CN" sz="1400" b="1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  <p:cxnSp>
        <p:nvCxnSpPr>
          <p:cNvPr id="9" name="直接连接符 8"/>
          <p:cNvCxnSpPr>
            <a:endCxn id="5" idx="2"/>
          </p:cNvCxnSpPr>
          <p:nvPr/>
        </p:nvCxnSpPr>
        <p:spPr>
          <a:xfrm flipV="1">
            <a:off x="500063" y="1700178"/>
            <a:ext cx="4100541" cy="143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501650" y="3357563"/>
            <a:ext cx="1427144" cy="646331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在惯性系</a:t>
            </a:r>
            <a:endParaRPr kumimoji="1" lang="zh-CN" altLang="en-US" sz="2400" b="1" dirty="0">
              <a:solidFill>
                <a:srgbClr val="0000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67352" y="1500174"/>
            <a:ext cx="3233738" cy="2927350"/>
            <a:chOff x="3504" y="1537"/>
            <a:chExt cx="2037" cy="1844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3910" y="1768"/>
              <a:ext cx="96" cy="96"/>
            </a:xfrm>
            <a:prstGeom prst="ellipse">
              <a:avLst/>
            </a:prstGeom>
            <a:solidFill>
              <a:srgbClr val="FFFF00"/>
            </a:solidFill>
            <a:ln w="412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5043" y="2349"/>
              <a:ext cx="141" cy="141"/>
            </a:xfrm>
            <a:prstGeom prst="ellipse">
              <a:avLst/>
            </a:prstGeom>
            <a:solidFill>
              <a:srgbClr val="993366"/>
            </a:solidFill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7" name="Object 11"/>
            <p:cNvGraphicFramePr>
              <a:graphicFrameLocks noChangeAspect="1"/>
            </p:cNvGraphicFramePr>
            <p:nvPr/>
          </p:nvGraphicFramePr>
          <p:xfrm>
            <a:off x="4010" y="1537"/>
            <a:ext cx="336" cy="335"/>
          </p:xfrm>
          <a:graphic>
            <a:graphicData uri="http://schemas.openxmlformats.org/presentationml/2006/ole">
              <p:oleObj spid="_x0000_s33794" name="公式" r:id="rId4" imgW="203040" imgH="215640" progId="Equation.3">
                <p:embed/>
              </p:oleObj>
            </a:graphicData>
          </a:graphic>
        </p:graphicFrame>
        <p:graphicFrame>
          <p:nvGraphicFramePr>
            <p:cNvPr id="38" name="Object 12"/>
            <p:cNvGraphicFramePr>
              <a:graphicFrameLocks noChangeAspect="1"/>
            </p:cNvGraphicFramePr>
            <p:nvPr/>
          </p:nvGraphicFramePr>
          <p:xfrm>
            <a:off x="5184" y="2112"/>
            <a:ext cx="357" cy="335"/>
          </p:xfrm>
          <a:graphic>
            <a:graphicData uri="http://schemas.openxmlformats.org/presentationml/2006/ole">
              <p:oleObj spid="_x0000_s33795" name="公式" r:id="rId5" imgW="215640" imgH="215640" progId="Equation.3">
                <p:embed/>
              </p:oleObj>
            </a:graphicData>
          </a:graphic>
        </p:graphicFrame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3980" y="1834"/>
              <a:ext cx="1104" cy="576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4648" y="2172"/>
              <a:ext cx="50" cy="50"/>
            </a:xfrm>
            <a:prstGeom prst="ellipse">
              <a:avLst/>
            </a:prstGeom>
            <a:solidFill>
              <a:srgbClr val="99FF33"/>
            </a:solidFill>
            <a:ln w="412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4547" y="1825"/>
              <a:ext cx="265" cy="327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C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3779" y="1873"/>
              <a:ext cx="144" cy="259"/>
            </a:xfrm>
            <a:custGeom>
              <a:avLst/>
              <a:gdLst>
                <a:gd name="T0" fmla="*/ 144 w 144"/>
                <a:gd name="T1" fmla="*/ 0 h 259"/>
                <a:gd name="T2" fmla="*/ 0 w 144"/>
                <a:gd name="T3" fmla="*/ 259 h 259"/>
                <a:gd name="T4" fmla="*/ 0 60000 65536"/>
                <a:gd name="T5" fmla="*/ 0 60000 65536"/>
                <a:gd name="T6" fmla="*/ 0 w 144"/>
                <a:gd name="T7" fmla="*/ 0 h 259"/>
                <a:gd name="T8" fmla="*/ 144 w 144"/>
                <a:gd name="T9" fmla="*/ 259 h 2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259">
                  <a:moveTo>
                    <a:pt x="144" y="0"/>
                  </a:moveTo>
                  <a:lnTo>
                    <a:pt x="0" y="259"/>
                  </a:lnTo>
                </a:path>
              </a:pathLst>
            </a:custGeom>
            <a:noFill/>
            <a:ln w="412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3" name="Object 17"/>
            <p:cNvGraphicFramePr>
              <a:graphicFrameLocks noChangeAspect="1"/>
            </p:cNvGraphicFramePr>
            <p:nvPr/>
          </p:nvGraphicFramePr>
          <p:xfrm>
            <a:off x="3504" y="2160"/>
            <a:ext cx="364" cy="339"/>
          </p:xfrm>
          <a:graphic>
            <a:graphicData uri="http://schemas.openxmlformats.org/presentationml/2006/ole">
              <p:oleObj spid="_x0000_s33796" name="公式" r:id="rId6" imgW="190440" imgH="228600" progId="Equation.3">
                <p:embed/>
              </p:oleObj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4176" y="1968"/>
            <a:ext cx="239" cy="317"/>
          </p:xfrm>
          <a:graphic>
            <a:graphicData uri="http://schemas.openxmlformats.org/presentationml/2006/ole">
              <p:oleObj spid="_x0000_s33797" name="公式" r:id="rId7" imgW="126720" imgH="215640" progId="Equation.3">
                <p:embed/>
              </p:oleObj>
            </a:graphicData>
          </a:graphic>
        </p:graphicFrame>
        <p:graphicFrame>
          <p:nvGraphicFramePr>
            <p:cNvPr id="45" name="Object 19"/>
            <p:cNvGraphicFramePr>
              <a:graphicFrameLocks noChangeAspect="1"/>
            </p:cNvGraphicFramePr>
            <p:nvPr/>
          </p:nvGraphicFramePr>
          <p:xfrm>
            <a:off x="4823" y="2017"/>
            <a:ext cx="266" cy="317"/>
          </p:xfrm>
          <a:graphic>
            <a:graphicData uri="http://schemas.openxmlformats.org/presentationml/2006/ole">
              <p:oleObj spid="_x0000_s33798" name="公式" r:id="rId8" imgW="139680" imgH="215640" progId="Equation.3">
                <p:embed/>
              </p:oleObj>
            </a:graphicData>
          </a:graphic>
        </p:graphicFrame>
        <p:sp>
          <p:nvSpPr>
            <p:cNvPr id="46" name="Line 20"/>
            <p:cNvSpPr>
              <a:spLocks noChangeShapeType="1"/>
            </p:cNvSpPr>
            <p:nvPr/>
          </p:nvSpPr>
          <p:spPr bwMode="auto">
            <a:xfrm flipH="1" flipV="1">
              <a:off x="3984" y="1824"/>
              <a:ext cx="19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4176" y="2496"/>
              <a:ext cx="912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8" name="Object 22"/>
            <p:cNvGraphicFramePr>
              <a:graphicFrameLocks noChangeAspect="1"/>
            </p:cNvGraphicFramePr>
            <p:nvPr/>
          </p:nvGraphicFramePr>
          <p:xfrm>
            <a:off x="4081" y="2448"/>
            <a:ext cx="239" cy="317"/>
          </p:xfrm>
          <a:graphic>
            <a:graphicData uri="http://schemas.openxmlformats.org/presentationml/2006/ole">
              <p:oleObj spid="_x0000_s33799" name="Equation" r:id="rId9" imgW="126720" imgH="215640" progId="Equation.3">
                <p:embed/>
              </p:oleObj>
            </a:graphicData>
          </a:graphic>
        </p:graphicFrame>
        <p:graphicFrame>
          <p:nvGraphicFramePr>
            <p:cNvPr id="49" name="Object 23"/>
            <p:cNvGraphicFramePr>
              <a:graphicFrameLocks noChangeAspect="1"/>
            </p:cNvGraphicFramePr>
            <p:nvPr/>
          </p:nvGraphicFramePr>
          <p:xfrm>
            <a:off x="4656" y="2832"/>
            <a:ext cx="266" cy="317"/>
          </p:xfrm>
          <a:graphic>
            <a:graphicData uri="http://schemas.openxmlformats.org/presentationml/2006/ole">
              <p:oleObj spid="_x0000_s33800" name="Equation" r:id="rId10" imgW="139680" imgH="215640" progId="Equation.3">
                <p:embed/>
              </p:oleObj>
            </a:graphicData>
          </a:graphic>
        </p:graphicFrame>
        <p:graphicFrame>
          <p:nvGraphicFramePr>
            <p:cNvPr id="50" name="Object 24"/>
            <p:cNvGraphicFramePr>
              <a:graphicFrameLocks noChangeAspect="1"/>
            </p:cNvGraphicFramePr>
            <p:nvPr/>
          </p:nvGraphicFramePr>
          <p:xfrm>
            <a:off x="3888" y="3120"/>
            <a:ext cx="290" cy="261"/>
          </p:xfrm>
          <a:graphic>
            <a:graphicData uri="http://schemas.openxmlformats.org/presentationml/2006/ole">
              <p:oleObj spid="_x0000_s33801" name="Equation" r:id="rId11" imgW="152280" imgH="177480" progId="Equation.3">
                <p:embed/>
              </p:oleObj>
            </a:graphicData>
          </a:graphic>
        </p:graphicFrame>
        <p:sp>
          <p:nvSpPr>
            <p:cNvPr id="51" name="Oval 25"/>
            <p:cNvSpPr>
              <a:spLocks noChangeAspect="1" noChangeArrowheads="1"/>
            </p:cNvSpPr>
            <p:nvPr/>
          </p:nvSpPr>
          <p:spPr bwMode="auto">
            <a:xfrm>
              <a:off x="4158" y="3228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503238" y="4005263"/>
          <a:ext cx="2436812" cy="923935"/>
        </p:xfrm>
        <a:graphic>
          <a:graphicData uri="http://schemas.openxmlformats.org/presentationml/2006/ole">
            <p:oleObj spid="_x0000_s33802" name="Equation" r:id="rId12" imgW="850680" imgH="419040" progId="Equation.DSMT4">
              <p:embed/>
            </p:oleObj>
          </a:graphicData>
        </a:graphic>
      </p:graphicFrame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58813" y="5767407"/>
            <a:ext cx="7685087" cy="51911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整杆除随质心一平动之外，还有绕质心的转动。</a:t>
            </a:r>
          </a:p>
        </p:txBody>
      </p:sp>
      <p:graphicFrame>
        <p:nvGraphicFramePr>
          <p:cNvPr id="54" name="Object 7"/>
          <p:cNvGraphicFramePr>
            <a:graphicFrameLocks noChangeAspect="1"/>
          </p:cNvGraphicFramePr>
          <p:nvPr/>
        </p:nvGraphicFramePr>
        <p:xfrm>
          <a:off x="3221038" y="4005263"/>
          <a:ext cx="2509837" cy="1119187"/>
        </p:xfrm>
        <a:graphic>
          <a:graphicData uri="http://schemas.openxmlformats.org/presentationml/2006/ole">
            <p:oleObj spid="_x0000_s33803" name="Equation" r:id="rId13" imgW="876240" imgH="419040" progId="Equation.DSMT4">
              <p:embed/>
            </p:oleObj>
          </a:graphicData>
        </a:graphic>
      </p:graphicFrame>
      <p:graphicFrame>
        <p:nvGraphicFramePr>
          <p:cNvPr id="55" name="Object 29"/>
          <p:cNvGraphicFramePr>
            <a:graphicFrameLocks noChangeAspect="1"/>
          </p:cNvGraphicFramePr>
          <p:nvPr/>
        </p:nvGraphicFramePr>
        <p:xfrm>
          <a:off x="714348" y="5143512"/>
          <a:ext cx="1819275" cy="463549"/>
        </p:xfrm>
        <a:graphic>
          <a:graphicData uri="http://schemas.openxmlformats.org/presentationml/2006/ole">
            <p:oleObj spid="_x0000_s33804" name="Equation" r:id="rId14" imgW="634680" imgH="253800" progId="Equation.DSMT4">
              <p:embed/>
            </p:oleObj>
          </a:graphicData>
        </a:graphic>
      </p:graphicFrame>
      <p:sp>
        <p:nvSpPr>
          <p:cNvPr id="30" name="矩形 29"/>
          <p:cNvSpPr/>
          <p:nvPr/>
        </p:nvSpPr>
        <p:spPr>
          <a:xfrm>
            <a:off x="4643438" y="128586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p46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34" grpId="0" autoUpdateAnimBg="0"/>
      <p:bldP spid="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5804" y="142852"/>
            <a:ext cx="4586262" cy="642942"/>
          </a:xfrm>
        </p:spPr>
        <p:txBody>
          <a:bodyPr/>
          <a:lstStyle/>
          <a:p>
            <a:r>
              <a:rPr kumimoji="1" lang="zh-CN" altLang="en-US" sz="28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800" b="1" dirty="0" smtClean="0">
                <a:solidFill>
                  <a:schemeClr val="tx2"/>
                </a:solidFill>
              </a:rPr>
              <a:t>3. 1 </a:t>
            </a:r>
            <a:r>
              <a:rPr kumimoji="1" lang="zh-CN" altLang="en-US" sz="2800" b="1" dirty="0" smtClean="0">
                <a:solidFill>
                  <a:schemeClr val="tx2"/>
                </a:solidFill>
              </a:rPr>
              <a:t>两体问题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642910" y="4357694"/>
            <a:ext cx="8072494" cy="1714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当释放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2</a:t>
            </a:r>
            <a:r>
              <a:rPr lang="zh-CN" altLang="en-US" dirty="0" smtClean="0"/>
              <a:t>时， 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1</a:t>
            </a:r>
            <a:r>
              <a:rPr lang="zh-CN" altLang="en-US" dirty="0" smtClean="0"/>
              <a:t>相对于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2</a:t>
            </a:r>
            <a:r>
              <a:rPr lang="zh-CN" altLang="en-US" dirty="0" smtClean="0"/>
              <a:t>以速度</a:t>
            </a:r>
            <a:r>
              <a:rPr lang="en-US" altLang="zh-CN" dirty="0" smtClean="0"/>
              <a:t>v</a:t>
            </a:r>
            <a:r>
              <a:rPr lang="en-US" altLang="zh-CN" baseline="-25000" dirty="0" smtClean="0"/>
              <a:t>0</a:t>
            </a:r>
            <a:r>
              <a:rPr lang="zh-CN" altLang="en-US" dirty="0" smtClean="0"/>
              <a:t>做圆周运动，其向心力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70C0"/>
                </a:solidFill>
              </a:rPr>
              <a:t>（作用力与参照系无关）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CCD7E22-203E-4D5E-AC9C-0AF8DDA5C061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质心运动定理</a:t>
            </a:r>
            <a:r>
              <a:rPr lang="en-US" altLang="zh-CN" sz="1400" b="1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00034" y="857232"/>
            <a:ext cx="428628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5410228" y="357166"/>
            <a:ext cx="3233738" cy="2927350"/>
            <a:chOff x="3504" y="1537"/>
            <a:chExt cx="2037" cy="1844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3910" y="1768"/>
              <a:ext cx="96" cy="96"/>
            </a:xfrm>
            <a:prstGeom prst="ellipse">
              <a:avLst/>
            </a:prstGeom>
            <a:solidFill>
              <a:srgbClr val="FFFF00"/>
            </a:solidFill>
            <a:ln w="412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5043" y="2349"/>
              <a:ext cx="141" cy="141"/>
            </a:xfrm>
            <a:prstGeom prst="ellipse">
              <a:avLst/>
            </a:prstGeom>
            <a:solidFill>
              <a:srgbClr val="993366"/>
            </a:solidFill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7" name="Object 11"/>
            <p:cNvGraphicFramePr>
              <a:graphicFrameLocks noChangeAspect="1"/>
            </p:cNvGraphicFramePr>
            <p:nvPr/>
          </p:nvGraphicFramePr>
          <p:xfrm>
            <a:off x="4010" y="1537"/>
            <a:ext cx="336" cy="335"/>
          </p:xfrm>
          <a:graphic>
            <a:graphicData uri="http://schemas.openxmlformats.org/presentationml/2006/ole">
              <p:oleObj spid="_x0000_s32780" name="公式" r:id="rId3" imgW="203040" imgH="215640" progId="Equation.3">
                <p:embed/>
              </p:oleObj>
            </a:graphicData>
          </a:graphic>
        </p:graphicFrame>
        <p:graphicFrame>
          <p:nvGraphicFramePr>
            <p:cNvPr id="38" name="Object 12"/>
            <p:cNvGraphicFramePr>
              <a:graphicFrameLocks noChangeAspect="1"/>
            </p:cNvGraphicFramePr>
            <p:nvPr/>
          </p:nvGraphicFramePr>
          <p:xfrm>
            <a:off x="5184" y="2112"/>
            <a:ext cx="357" cy="335"/>
          </p:xfrm>
          <a:graphic>
            <a:graphicData uri="http://schemas.openxmlformats.org/presentationml/2006/ole">
              <p:oleObj spid="_x0000_s32781" name="公式" r:id="rId4" imgW="215640" imgH="215640" progId="Equation.3">
                <p:embed/>
              </p:oleObj>
            </a:graphicData>
          </a:graphic>
        </p:graphicFrame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3980" y="1834"/>
              <a:ext cx="1104" cy="576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4648" y="2172"/>
              <a:ext cx="50" cy="50"/>
            </a:xfrm>
            <a:prstGeom prst="ellipse">
              <a:avLst/>
            </a:prstGeom>
            <a:solidFill>
              <a:srgbClr val="99FF33"/>
            </a:solidFill>
            <a:ln w="412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4547" y="1825"/>
              <a:ext cx="265" cy="327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C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3779" y="1873"/>
              <a:ext cx="144" cy="259"/>
            </a:xfrm>
            <a:custGeom>
              <a:avLst/>
              <a:gdLst>
                <a:gd name="T0" fmla="*/ 144 w 144"/>
                <a:gd name="T1" fmla="*/ 0 h 259"/>
                <a:gd name="T2" fmla="*/ 0 w 144"/>
                <a:gd name="T3" fmla="*/ 259 h 259"/>
                <a:gd name="T4" fmla="*/ 0 60000 65536"/>
                <a:gd name="T5" fmla="*/ 0 60000 65536"/>
                <a:gd name="T6" fmla="*/ 0 w 144"/>
                <a:gd name="T7" fmla="*/ 0 h 259"/>
                <a:gd name="T8" fmla="*/ 144 w 144"/>
                <a:gd name="T9" fmla="*/ 259 h 2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259">
                  <a:moveTo>
                    <a:pt x="144" y="0"/>
                  </a:moveTo>
                  <a:lnTo>
                    <a:pt x="0" y="259"/>
                  </a:lnTo>
                </a:path>
              </a:pathLst>
            </a:custGeom>
            <a:noFill/>
            <a:ln w="412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3" name="Object 17"/>
            <p:cNvGraphicFramePr>
              <a:graphicFrameLocks noChangeAspect="1"/>
            </p:cNvGraphicFramePr>
            <p:nvPr/>
          </p:nvGraphicFramePr>
          <p:xfrm>
            <a:off x="3504" y="2160"/>
            <a:ext cx="364" cy="339"/>
          </p:xfrm>
          <a:graphic>
            <a:graphicData uri="http://schemas.openxmlformats.org/presentationml/2006/ole">
              <p:oleObj spid="_x0000_s32782" name="公式" r:id="rId5" imgW="190440" imgH="228600" progId="Equation.3">
                <p:embed/>
              </p:oleObj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4176" y="1968"/>
            <a:ext cx="239" cy="317"/>
          </p:xfrm>
          <a:graphic>
            <a:graphicData uri="http://schemas.openxmlformats.org/presentationml/2006/ole">
              <p:oleObj spid="_x0000_s32783" name="公式" r:id="rId6" imgW="126720" imgH="215640" progId="Equation.3">
                <p:embed/>
              </p:oleObj>
            </a:graphicData>
          </a:graphic>
        </p:graphicFrame>
        <p:graphicFrame>
          <p:nvGraphicFramePr>
            <p:cNvPr id="45" name="Object 19"/>
            <p:cNvGraphicFramePr>
              <a:graphicFrameLocks noChangeAspect="1"/>
            </p:cNvGraphicFramePr>
            <p:nvPr/>
          </p:nvGraphicFramePr>
          <p:xfrm>
            <a:off x="4823" y="2017"/>
            <a:ext cx="266" cy="317"/>
          </p:xfrm>
          <a:graphic>
            <a:graphicData uri="http://schemas.openxmlformats.org/presentationml/2006/ole">
              <p:oleObj spid="_x0000_s32784" name="公式" r:id="rId7" imgW="139680" imgH="215640" progId="Equation.3">
                <p:embed/>
              </p:oleObj>
            </a:graphicData>
          </a:graphic>
        </p:graphicFrame>
        <p:sp>
          <p:nvSpPr>
            <p:cNvPr id="46" name="Line 20"/>
            <p:cNvSpPr>
              <a:spLocks noChangeShapeType="1"/>
            </p:cNvSpPr>
            <p:nvPr/>
          </p:nvSpPr>
          <p:spPr bwMode="auto">
            <a:xfrm flipH="1" flipV="1">
              <a:off x="3984" y="1824"/>
              <a:ext cx="19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4176" y="2496"/>
              <a:ext cx="912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8" name="Object 22"/>
            <p:cNvGraphicFramePr>
              <a:graphicFrameLocks noChangeAspect="1"/>
            </p:cNvGraphicFramePr>
            <p:nvPr/>
          </p:nvGraphicFramePr>
          <p:xfrm>
            <a:off x="4081" y="2448"/>
            <a:ext cx="239" cy="317"/>
          </p:xfrm>
          <a:graphic>
            <a:graphicData uri="http://schemas.openxmlformats.org/presentationml/2006/ole">
              <p:oleObj spid="_x0000_s32785" name="Equation" r:id="rId8" imgW="126720" imgH="215640" progId="Equation.3">
                <p:embed/>
              </p:oleObj>
            </a:graphicData>
          </a:graphic>
        </p:graphicFrame>
        <p:graphicFrame>
          <p:nvGraphicFramePr>
            <p:cNvPr id="49" name="Object 23"/>
            <p:cNvGraphicFramePr>
              <a:graphicFrameLocks noChangeAspect="1"/>
            </p:cNvGraphicFramePr>
            <p:nvPr/>
          </p:nvGraphicFramePr>
          <p:xfrm>
            <a:off x="4656" y="2832"/>
            <a:ext cx="266" cy="317"/>
          </p:xfrm>
          <a:graphic>
            <a:graphicData uri="http://schemas.openxmlformats.org/presentationml/2006/ole">
              <p:oleObj spid="_x0000_s32786" name="Equation" r:id="rId9" imgW="139680" imgH="215640" progId="Equation.3">
                <p:embed/>
              </p:oleObj>
            </a:graphicData>
          </a:graphic>
        </p:graphicFrame>
        <p:graphicFrame>
          <p:nvGraphicFramePr>
            <p:cNvPr id="50" name="Object 24"/>
            <p:cNvGraphicFramePr>
              <a:graphicFrameLocks noChangeAspect="1"/>
            </p:cNvGraphicFramePr>
            <p:nvPr/>
          </p:nvGraphicFramePr>
          <p:xfrm>
            <a:off x="3888" y="3120"/>
            <a:ext cx="290" cy="261"/>
          </p:xfrm>
          <a:graphic>
            <a:graphicData uri="http://schemas.openxmlformats.org/presentationml/2006/ole">
              <p:oleObj spid="_x0000_s32787" name="Equation" r:id="rId10" imgW="152280" imgH="177480" progId="Equation.3">
                <p:embed/>
              </p:oleObj>
            </a:graphicData>
          </a:graphic>
        </p:graphicFrame>
        <p:sp>
          <p:nvSpPr>
            <p:cNvPr id="51" name="Oval 25"/>
            <p:cNvSpPr>
              <a:spLocks noChangeAspect="1" noChangeArrowheads="1"/>
            </p:cNvSpPr>
            <p:nvPr/>
          </p:nvSpPr>
          <p:spPr bwMode="auto">
            <a:xfrm>
              <a:off x="4158" y="3228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500035" y="1000109"/>
          <a:ext cx="4429156" cy="1428760"/>
        </p:xfrm>
        <a:graphic>
          <a:graphicData uri="http://schemas.openxmlformats.org/presentationml/2006/ole">
            <p:oleObj spid="_x0000_s32791" name="Equation" r:id="rId11" imgW="1726920" imgH="736560" progId="Equation.DSMT4">
              <p:embed/>
            </p:oleObj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500034" y="2500306"/>
          <a:ext cx="4572032" cy="1714512"/>
        </p:xfrm>
        <a:graphic>
          <a:graphicData uri="http://schemas.openxmlformats.org/presentationml/2006/ole">
            <p:oleObj spid="_x0000_s32792" name="Equation" r:id="rId12" imgW="1828800" imgH="965160" progId="Equation.DSMT4">
              <p:embed/>
            </p:oleObj>
          </a:graphicData>
        </a:graphic>
      </p:graphicFrame>
      <p:graphicFrame>
        <p:nvGraphicFramePr>
          <p:cNvPr id="113683" name="Object 19"/>
          <p:cNvGraphicFramePr>
            <a:graphicFrameLocks noChangeAspect="1"/>
          </p:cNvGraphicFramePr>
          <p:nvPr/>
        </p:nvGraphicFramePr>
        <p:xfrm>
          <a:off x="4906981" y="4967305"/>
          <a:ext cx="2379663" cy="962025"/>
        </p:xfrm>
        <a:graphic>
          <a:graphicData uri="http://schemas.openxmlformats.org/presentationml/2006/ole">
            <p:oleObj spid="_x0000_s32793" name="Equation" r:id="rId13" imgW="825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5804" y="142852"/>
            <a:ext cx="4586262" cy="642942"/>
          </a:xfrm>
        </p:spPr>
        <p:txBody>
          <a:bodyPr/>
          <a:lstStyle/>
          <a:p>
            <a:r>
              <a:rPr kumimoji="1" lang="zh-CN" altLang="en-US" sz="2800" b="1" dirty="0" smtClean="0">
                <a:solidFill>
                  <a:schemeClr val="tx2"/>
                </a:solidFill>
              </a:rPr>
              <a:t>例</a:t>
            </a:r>
            <a:r>
              <a:rPr kumimoji="1" lang="en-US" altLang="zh-CN" sz="2800" b="1" dirty="0" smtClean="0">
                <a:solidFill>
                  <a:schemeClr val="tx2"/>
                </a:solidFill>
              </a:rPr>
              <a:t>3. 1 </a:t>
            </a:r>
            <a:r>
              <a:rPr kumimoji="1" lang="zh-CN" altLang="en-US" sz="2800" b="1" dirty="0" smtClean="0">
                <a:solidFill>
                  <a:schemeClr val="tx2"/>
                </a:solidFill>
              </a:rPr>
              <a:t>两体问题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CCD7E22-203E-4D5E-AC9C-0AF8DDA5C061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429496729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质心运动定理</a:t>
            </a:r>
            <a:r>
              <a:rPr lang="en-US" altLang="zh-CN" sz="1400" b="1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1400" b="1" dirty="0" smtClean="0">
                <a:latin typeface="方正姚体" pitchFamily="2" charset="-122"/>
                <a:ea typeface="方正姚体" pitchFamily="2" charset="-122"/>
              </a:rPr>
              <a:t>习题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00034" y="857232"/>
            <a:ext cx="428628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10228" y="214290"/>
            <a:ext cx="3233738" cy="2927350"/>
            <a:chOff x="3504" y="1537"/>
            <a:chExt cx="2037" cy="1844"/>
          </a:xfrm>
        </p:grpSpPr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3910" y="1768"/>
              <a:ext cx="96" cy="96"/>
            </a:xfrm>
            <a:prstGeom prst="ellipse">
              <a:avLst/>
            </a:prstGeom>
            <a:solidFill>
              <a:srgbClr val="FFFF00"/>
            </a:solidFill>
            <a:ln w="412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5043" y="2349"/>
              <a:ext cx="141" cy="141"/>
            </a:xfrm>
            <a:prstGeom prst="ellipse">
              <a:avLst/>
            </a:prstGeom>
            <a:solidFill>
              <a:srgbClr val="993366"/>
            </a:solidFill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7" name="Object 11"/>
            <p:cNvGraphicFramePr>
              <a:graphicFrameLocks noChangeAspect="1"/>
            </p:cNvGraphicFramePr>
            <p:nvPr/>
          </p:nvGraphicFramePr>
          <p:xfrm>
            <a:off x="4010" y="1537"/>
            <a:ext cx="336" cy="335"/>
          </p:xfrm>
          <a:graphic>
            <a:graphicData uri="http://schemas.openxmlformats.org/presentationml/2006/ole">
              <p:oleObj spid="_x0000_s34818" name="公式" r:id="rId3" imgW="203040" imgH="215640" progId="Equation.3">
                <p:embed/>
              </p:oleObj>
            </a:graphicData>
          </a:graphic>
        </p:graphicFrame>
        <p:graphicFrame>
          <p:nvGraphicFramePr>
            <p:cNvPr id="38" name="Object 12"/>
            <p:cNvGraphicFramePr>
              <a:graphicFrameLocks noChangeAspect="1"/>
            </p:cNvGraphicFramePr>
            <p:nvPr/>
          </p:nvGraphicFramePr>
          <p:xfrm>
            <a:off x="5184" y="2112"/>
            <a:ext cx="357" cy="335"/>
          </p:xfrm>
          <a:graphic>
            <a:graphicData uri="http://schemas.openxmlformats.org/presentationml/2006/ole">
              <p:oleObj spid="_x0000_s34819" name="公式" r:id="rId4" imgW="215640" imgH="215640" progId="Equation.3">
                <p:embed/>
              </p:oleObj>
            </a:graphicData>
          </a:graphic>
        </p:graphicFrame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3980" y="1834"/>
              <a:ext cx="1104" cy="576"/>
            </a:xfrm>
            <a:prstGeom prst="line">
              <a:avLst/>
            </a:prstGeom>
            <a:noFill/>
            <a:ln w="38100">
              <a:solidFill>
                <a:srgbClr val="33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4648" y="2172"/>
              <a:ext cx="50" cy="50"/>
            </a:xfrm>
            <a:prstGeom prst="ellipse">
              <a:avLst/>
            </a:prstGeom>
            <a:solidFill>
              <a:srgbClr val="99FF33"/>
            </a:solidFill>
            <a:ln w="412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4547" y="1825"/>
              <a:ext cx="265" cy="327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>
                  <a:latin typeface="Times New Roman" pitchFamily="18" charset="0"/>
                  <a:ea typeface="楷体_GB2312" pitchFamily="49" charset="-122"/>
                </a:rPr>
                <a:t>C</a:t>
              </a:r>
              <a:endParaRPr kumimoji="1" lang="en-US" altLang="zh-CN" sz="2800" b="1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3779" y="1873"/>
              <a:ext cx="144" cy="259"/>
            </a:xfrm>
            <a:custGeom>
              <a:avLst/>
              <a:gdLst>
                <a:gd name="T0" fmla="*/ 144 w 144"/>
                <a:gd name="T1" fmla="*/ 0 h 259"/>
                <a:gd name="T2" fmla="*/ 0 w 144"/>
                <a:gd name="T3" fmla="*/ 259 h 259"/>
                <a:gd name="T4" fmla="*/ 0 60000 65536"/>
                <a:gd name="T5" fmla="*/ 0 60000 65536"/>
                <a:gd name="T6" fmla="*/ 0 w 144"/>
                <a:gd name="T7" fmla="*/ 0 h 259"/>
                <a:gd name="T8" fmla="*/ 144 w 144"/>
                <a:gd name="T9" fmla="*/ 259 h 2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259">
                  <a:moveTo>
                    <a:pt x="144" y="0"/>
                  </a:moveTo>
                  <a:lnTo>
                    <a:pt x="0" y="259"/>
                  </a:lnTo>
                </a:path>
              </a:pathLst>
            </a:custGeom>
            <a:noFill/>
            <a:ln w="412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3" name="Object 17"/>
            <p:cNvGraphicFramePr>
              <a:graphicFrameLocks noChangeAspect="1"/>
            </p:cNvGraphicFramePr>
            <p:nvPr/>
          </p:nvGraphicFramePr>
          <p:xfrm>
            <a:off x="3504" y="2160"/>
            <a:ext cx="364" cy="339"/>
          </p:xfrm>
          <a:graphic>
            <a:graphicData uri="http://schemas.openxmlformats.org/presentationml/2006/ole">
              <p:oleObj spid="_x0000_s34820" name="公式" r:id="rId5" imgW="190440" imgH="228600" progId="Equation.3">
                <p:embed/>
              </p:oleObj>
            </a:graphicData>
          </a:graphic>
        </p:graphicFrame>
        <p:graphicFrame>
          <p:nvGraphicFramePr>
            <p:cNvPr id="44" name="Object 18"/>
            <p:cNvGraphicFramePr>
              <a:graphicFrameLocks noChangeAspect="1"/>
            </p:cNvGraphicFramePr>
            <p:nvPr/>
          </p:nvGraphicFramePr>
          <p:xfrm>
            <a:off x="4176" y="1968"/>
            <a:ext cx="239" cy="317"/>
          </p:xfrm>
          <a:graphic>
            <a:graphicData uri="http://schemas.openxmlformats.org/presentationml/2006/ole">
              <p:oleObj spid="_x0000_s34821" name="公式" r:id="rId6" imgW="126720" imgH="215640" progId="Equation.3">
                <p:embed/>
              </p:oleObj>
            </a:graphicData>
          </a:graphic>
        </p:graphicFrame>
        <p:graphicFrame>
          <p:nvGraphicFramePr>
            <p:cNvPr id="45" name="Object 19"/>
            <p:cNvGraphicFramePr>
              <a:graphicFrameLocks noChangeAspect="1"/>
            </p:cNvGraphicFramePr>
            <p:nvPr/>
          </p:nvGraphicFramePr>
          <p:xfrm>
            <a:off x="4823" y="2017"/>
            <a:ext cx="266" cy="317"/>
          </p:xfrm>
          <a:graphic>
            <a:graphicData uri="http://schemas.openxmlformats.org/presentationml/2006/ole">
              <p:oleObj spid="_x0000_s34822" name="公式" r:id="rId7" imgW="139680" imgH="215640" progId="Equation.3">
                <p:embed/>
              </p:oleObj>
            </a:graphicData>
          </a:graphic>
        </p:graphicFrame>
        <p:sp>
          <p:nvSpPr>
            <p:cNvPr id="46" name="Line 20"/>
            <p:cNvSpPr>
              <a:spLocks noChangeShapeType="1"/>
            </p:cNvSpPr>
            <p:nvPr/>
          </p:nvSpPr>
          <p:spPr bwMode="auto">
            <a:xfrm flipH="1" flipV="1">
              <a:off x="3984" y="1824"/>
              <a:ext cx="19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4176" y="2496"/>
              <a:ext cx="912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8" name="Object 22"/>
            <p:cNvGraphicFramePr>
              <a:graphicFrameLocks noChangeAspect="1"/>
            </p:cNvGraphicFramePr>
            <p:nvPr/>
          </p:nvGraphicFramePr>
          <p:xfrm>
            <a:off x="4081" y="2448"/>
            <a:ext cx="239" cy="317"/>
          </p:xfrm>
          <a:graphic>
            <a:graphicData uri="http://schemas.openxmlformats.org/presentationml/2006/ole">
              <p:oleObj spid="_x0000_s34823" name="Equation" r:id="rId8" imgW="126720" imgH="215640" progId="Equation.3">
                <p:embed/>
              </p:oleObj>
            </a:graphicData>
          </a:graphic>
        </p:graphicFrame>
        <p:graphicFrame>
          <p:nvGraphicFramePr>
            <p:cNvPr id="49" name="Object 23"/>
            <p:cNvGraphicFramePr>
              <a:graphicFrameLocks noChangeAspect="1"/>
            </p:cNvGraphicFramePr>
            <p:nvPr/>
          </p:nvGraphicFramePr>
          <p:xfrm>
            <a:off x="4656" y="2832"/>
            <a:ext cx="266" cy="317"/>
          </p:xfrm>
          <a:graphic>
            <a:graphicData uri="http://schemas.openxmlformats.org/presentationml/2006/ole">
              <p:oleObj spid="_x0000_s34824" name="Equation" r:id="rId9" imgW="139680" imgH="215640" progId="Equation.3">
                <p:embed/>
              </p:oleObj>
            </a:graphicData>
          </a:graphic>
        </p:graphicFrame>
        <p:graphicFrame>
          <p:nvGraphicFramePr>
            <p:cNvPr id="50" name="Object 24"/>
            <p:cNvGraphicFramePr>
              <a:graphicFrameLocks noChangeAspect="1"/>
            </p:cNvGraphicFramePr>
            <p:nvPr/>
          </p:nvGraphicFramePr>
          <p:xfrm>
            <a:off x="3888" y="3120"/>
            <a:ext cx="290" cy="261"/>
          </p:xfrm>
          <a:graphic>
            <a:graphicData uri="http://schemas.openxmlformats.org/presentationml/2006/ole">
              <p:oleObj spid="_x0000_s34825" name="Equation" r:id="rId10" imgW="152280" imgH="177480" progId="Equation.3">
                <p:embed/>
              </p:oleObj>
            </a:graphicData>
          </a:graphic>
        </p:graphicFrame>
        <p:sp>
          <p:nvSpPr>
            <p:cNvPr id="51" name="Oval 25"/>
            <p:cNvSpPr>
              <a:spLocks noChangeAspect="1" noChangeArrowheads="1"/>
            </p:cNvSpPr>
            <p:nvPr/>
          </p:nvSpPr>
          <p:spPr bwMode="auto">
            <a:xfrm>
              <a:off x="4158" y="3228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" name="文本占位符 28"/>
          <p:cNvSpPr>
            <a:spLocks noGrp="1"/>
          </p:cNvSpPr>
          <p:nvPr>
            <p:ph type="body" idx="13"/>
          </p:nvPr>
        </p:nvSpPr>
        <p:spPr>
          <a:xfrm>
            <a:off x="857224" y="3143248"/>
            <a:ext cx="7643866" cy="24288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实际上两体问题化为单体问题是选质心为参考点。它有着普遍性，如地球和卫星；原子核和电子等等。</a:t>
            </a:r>
            <a:endParaRPr kumimoji="1" lang="zh-CN" alt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87DA671-4CE8-4D1E-BBED-0C0243FA4132}" type="slidenum">
              <a:rPr lang="en-US" altLang="zh-CN" smtClean="0">
                <a:latin typeface="方正姚体" pitchFamily="2" charset="-122"/>
                <a:ea typeface="方正姚体" pitchFamily="2" charset="-122"/>
              </a:rPr>
              <a:pPr/>
              <a:t>2</a:t>
            </a:fld>
            <a:endParaRPr lang="en-US" altLang="zh-CN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16013" y="920750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§3.1   </a:t>
            </a:r>
            <a:r>
              <a:rPr lang="zh-CN" altLang="en-US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质点系统</a:t>
            </a:r>
            <a:endParaRPr lang="zh-CN" altLang="en-US" sz="3200" b="1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352800" y="152400"/>
            <a:ext cx="2433638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sz="3600">
                <a:latin typeface="方正姚体" pitchFamily="2" charset="-122"/>
                <a:ea typeface="方正姚体" pitchFamily="2" charset="-122"/>
              </a:rPr>
              <a:t>质点力学</a:t>
            </a:r>
            <a:endParaRPr lang="zh-CN" altLang="en-US" sz="3600" b="1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1763713" y="1878013"/>
            <a:ext cx="3962400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>
                <a:latin typeface="方正姚体" pitchFamily="2" charset="-122"/>
                <a:ea typeface="方正姚体" pitchFamily="2" charset="-122"/>
              </a:rPr>
              <a:t>一、质点系、质心</a:t>
            </a:r>
          </a:p>
        </p:txBody>
      </p:sp>
      <p:sp>
        <p:nvSpPr>
          <p:cNvPr id="22534" name="Text Box 14"/>
          <p:cNvSpPr txBox="1">
            <a:spLocks noChangeArrowheads="1"/>
          </p:cNvSpPr>
          <p:nvPr/>
        </p:nvSpPr>
        <p:spPr bwMode="auto">
          <a:xfrm>
            <a:off x="1763713" y="4487863"/>
            <a:ext cx="5867400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 dirty="0">
                <a:latin typeface="方正姚体" pitchFamily="2" charset="-122"/>
                <a:ea typeface="方正姚体" pitchFamily="2" charset="-122"/>
              </a:rPr>
              <a:t>二、动量守恒定律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1776413" y="4000500"/>
            <a:ext cx="5867400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>
                <a:latin typeface="方正姚体" pitchFamily="2" charset="-122"/>
                <a:ea typeface="方正姚体" pitchFamily="2" charset="-122"/>
              </a:rPr>
              <a:t>一、动量</a:t>
            </a:r>
          </a:p>
        </p:txBody>
      </p:sp>
      <p:sp>
        <p:nvSpPr>
          <p:cNvPr id="22537" name="Text Box 2"/>
          <p:cNvSpPr txBox="1">
            <a:spLocks noChangeArrowheads="1"/>
          </p:cNvSpPr>
          <p:nvPr/>
        </p:nvSpPr>
        <p:spPr bwMode="auto">
          <a:xfrm>
            <a:off x="1143000" y="3206750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§3.2   </a:t>
            </a:r>
            <a:r>
              <a:rPr lang="zh-CN" altLang="en-US" sz="3200" b="1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动量、动量定理及动量守恒</a:t>
            </a:r>
            <a:endParaRPr lang="zh-CN" altLang="en-US" sz="3200" b="1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1785938" y="2500313"/>
            <a:ext cx="5867400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b="1">
                <a:latin typeface="方正姚体" pitchFamily="2" charset="-122"/>
                <a:ea typeface="方正姚体" pitchFamily="2" charset="-122"/>
              </a:rPr>
              <a:t>二、质心运动定理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en-US" altLang="zh-CN" smtClean="0">
                <a:solidFill>
                  <a:srgbClr val="7030A0"/>
                </a:solidFill>
              </a:rPr>
              <a:t>§3.1    </a:t>
            </a:r>
            <a:r>
              <a:rPr lang="zh-CN" altLang="en-US" smtClean="0">
                <a:solidFill>
                  <a:srgbClr val="7030A0"/>
                </a:solidFill>
              </a:rPr>
              <a:t>从质点到质点系统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103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96EEB91-B46B-4A77-9724-56D7AD5F6F19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103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22812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800" smtClean="0"/>
              <a:t>一、质点系、质心</a:t>
            </a:r>
            <a:endParaRPr kumimoji="1" lang="en-US" altLang="zh-CN" sz="2800" smtClean="0"/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FF0000"/>
                </a:solidFill>
              </a:rPr>
              <a:t>质点系</a:t>
            </a:r>
            <a:r>
              <a:rPr kumimoji="1" lang="en-US" altLang="zh-CN" sz="2400" smtClean="0"/>
              <a:t>(</a:t>
            </a:r>
            <a:r>
              <a:rPr kumimoji="1" lang="zh-CN" altLang="en-US" sz="2400" smtClean="0"/>
              <a:t>组</a:t>
            </a:r>
            <a:r>
              <a:rPr kumimoji="1" lang="en-US" altLang="zh-CN" sz="2400" smtClean="0"/>
              <a:t>)</a:t>
            </a:r>
            <a:r>
              <a:rPr kumimoji="1" lang="zh-CN" altLang="en-US" sz="2400" smtClean="0"/>
              <a:t>是指由若干个质点组成的系统。</a:t>
            </a:r>
            <a:endParaRPr kumimoji="1" lang="en-US" altLang="zh-CN" sz="24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例：两质点系统</a:t>
            </a:r>
          </a:p>
        </p:txBody>
      </p:sp>
      <p:sp>
        <p:nvSpPr>
          <p:cNvPr id="103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pSp>
        <p:nvGrpSpPr>
          <p:cNvPr id="1036" name="组合 23"/>
          <p:cNvGrpSpPr>
            <a:grpSpLocks/>
          </p:cNvGrpSpPr>
          <p:nvPr/>
        </p:nvGrpSpPr>
        <p:grpSpPr bwMode="auto">
          <a:xfrm>
            <a:off x="1382713" y="3663950"/>
            <a:ext cx="3975100" cy="2265363"/>
            <a:chOff x="1382716" y="3235339"/>
            <a:chExt cx="3975102" cy="2265363"/>
          </a:xfrm>
        </p:grpSpPr>
        <p:grpSp>
          <p:nvGrpSpPr>
            <p:cNvPr id="1037" name="Group 7"/>
            <p:cNvGrpSpPr>
              <a:grpSpLocks noChangeAspect="1"/>
            </p:cNvGrpSpPr>
            <p:nvPr/>
          </p:nvGrpSpPr>
          <p:grpSpPr bwMode="auto">
            <a:xfrm>
              <a:off x="2820991" y="3360752"/>
              <a:ext cx="973138" cy="796925"/>
              <a:chOff x="672" y="1584"/>
              <a:chExt cx="475" cy="389"/>
            </a:xfrm>
          </p:grpSpPr>
          <p:sp>
            <p:nvSpPr>
              <p:cNvPr id="1048" name="Freeform 8"/>
              <p:cNvSpPr>
                <a:spLocks noChangeAspect="1"/>
              </p:cNvSpPr>
              <p:nvPr/>
            </p:nvSpPr>
            <p:spPr bwMode="auto">
              <a:xfrm>
                <a:off x="672" y="1776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26" name="Object 9"/>
              <p:cNvGraphicFramePr>
                <a:graphicFrameLocks noChangeAspect="1"/>
              </p:cNvGraphicFramePr>
              <p:nvPr/>
            </p:nvGraphicFramePr>
            <p:xfrm>
              <a:off x="816" y="1584"/>
              <a:ext cx="331" cy="325"/>
            </p:xfrm>
            <a:graphic>
              <a:graphicData uri="http://schemas.openxmlformats.org/presentationml/2006/ole">
                <p:oleObj spid="_x0000_s1026" name="公式" r:id="rId3" imgW="152280" imgH="228600" progId="Equation.3">
                  <p:embed/>
                </p:oleObj>
              </a:graphicData>
            </a:graphic>
          </p:graphicFrame>
        </p:grpSp>
        <p:grpSp>
          <p:nvGrpSpPr>
            <p:cNvPr id="1038" name="Group 10"/>
            <p:cNvGrpSpPr>
              <a:grpSpLocks noChangeAspect="1"/>
            </p:cNvGrpSpPr>
            <p:nvPr/>
          </p:nvGrpSpPr>
          <p:grpSpPr bwMode="auto">
            <a:xfrm>
              <a:off x="2809879" y="4457714"/>
              <a:ext cx="912812" cy="1042988"/>
              <a:chOff x="720" y="2120"/>
              <a:chExt cx="445" cy="509"/>
            </a:xfrm>
          </p:grpSpPr>
          <p:sp>
            <p:nvSpPr>
              <p:cNvPr id="1047" name="Freeform 11"/>
              <p:cNvSpPr>
                <a:spLocks noChangeAspect="1"/>
              </p:cNvSpPr>
              <p:nvPr/>
            </p:nvSpPr>
            <p:spPr bwMode="auto">
              <a:xfrm flipH="1" flipV="1">
                <a:off x="970" y="2120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27" name="Object 12"/>
              <p:cNvGraphicFramePr>
                <a:graphicFrameLocks noChangeAspect="1"/>
              </p:cNvGraphicFramePr>
              <p:nvPr/>
            </p:nvGraphicFramePr>
            <p:xfrm>
              <a:off x="720" y="2304"/>
              <a:ext cx="386" cy="325"/>
            </p:xfrm>
            <a:graphic>
              <a:graphicData uri="http://schemas.openxmlformats.org/presentationml/2006/ole">
                <p:oleObj spid="_x0000_s1027" name="公式" r:id="rId4" imgW="177480" imgH="228600" progId="Equation.3">
                  <p:embed/>
                </p:oleObj>
              </a:graphicData>
            </a:graphic>
          </p:graphicFrame>
        </p:grpSp>
        <p:grpSp>
          <p:nvGrpSpPr>
            <p:cNvPr id="1039" name="Group 13"/>
            <p:cNvGrpSpPr>
              <a:grpSpLocks noChangeAspect="1"/>
            </p:cNvGrpSpPr>
            <p:nvPr/>
          </p:nvGrpSpPr>
          <p:grpSpPr bwMode="auto">
            <a:xfrm>
              <a:off x="2076454" y="3235339"/>
              <a:ext cx="733425" cy="625475"/>
              <a:chOff x="336" y="1536"/>
              <a:chExt cx="358" cy="305"/>
            </a:xfrm>
          </p:grpSpPr>
          <p:sp>
            <p:nvSpPr>
              <p:cNvPr id="1046" name="Oval 14"/>
              <p:cNvSpPr>
                <a:spLocks noChangeAspect="1" noChangeArrowheads="1"/>
              </p:cNvSpPr>
              <p:nvPr/>
            </p:nvSpPr>
            <p:spPr bwMode="auto">
              <a:xfrm>
                <a:off x="624" y="1728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28" name="Object 15"/>
              <p:cNvGraphicFramePr>
                <a:graphicFrameLocks noChangeAspect="1"/>
              </p:cNvGraphicFramePr>
              <p:nvPr/>
            </p:nvGraphicFramePr>
            <p:xfrm>
              <a:off x="336" y="1536"/>
              <a:ext cx="288" cy="305"/>
            </p:xfrm>
            <a:graphic>
              <a:graphicData uri="http://schemas.openxmlformats.org/presentationml/2006/ole">
                <p:oleObj spid="_x0000_s1028" name="公式" r:id="rId5" imgW="190440" imgH="215640" progId="Equation.3">
                  <p:embed/>
                </p:oleObj>
              </a:graphicData>
            </a:graphic>
          </p:graphicFrame>
        </p:grpSp>
        <p:grpSp>
          <p:nvGrpSpPr>
            <p:cNvPr id="1040" name="Group 16"/>
            <p:cNvGrpSpPr>
              <a:grpSpLocks noChangeAspect="1"/>
            </p:cNvGrpSpPr>
            <p:nvPr/>
          </p:nvGrpSpPr>
          <p:grpSpPr bwMode="auto">
            <a:xfrm>
              <a:off x="3695704" y="4379927"/>
              <a:ext cx="785812" cy="625475"/>
              <a:chOff x="1152" y="2112"/>
              <a:chExt cx="384" cy="305"/>
            </a:xfrm>
          </p:grpSpPr>
          <p:sp>
            <p:nvSpPr>
              <p:cNvPr id="1045" name="Oval 17"/>
              <p:cNvSpPr>
                <a:spLocks noChangeAspect="1" noChangeArrowheads="1"/>
              </p:cNvSpPr>
              <p:nvPr/>
            </p:nvSpPr>
            <p:spPr bwMode="auto">
              <a:xfrm>
                <a:off x="1152" y="2304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29" name="Object 18"/>
              <p:cNvGraphicFramePr>
                <a:graphicFrameLocks noChangeAspect="1"/>
              </p:cNvGraphicFramePr>
              <p:nvPr/>
            </p:nvGraphicFramePr>
            <p:xfrm>
              <a:off x="1236" y="2112"/>
              <a:ext cx="300" cy="305"/>
            </p:xfrm>
            <a:graphic>
              <a:graphicData uri="http://schemas.openxmlformats.org/presentationml/2006/ole">
                <p:oleObj spid="_x0000_s1029" name="公式" r:id="rId6" imgW="203040" imgH="215640" progId="Equation.3">
                  <p:embed/>
                </p:oleObj>
              </a:graphicData>
            </a:graphic>
          </p:graphicFrame>
        </p:grpSp>
        <p:grpSp>
          <p:nvGrpSpPr>
            <p:cNvPr id="1041" name="Group 19"/>
            <p:cNvGrpSpPr>
              <a:grpSpLocks noChangeAspect="1"/>
            </p:cNvGrpSpPr>
            <p:nvPr/>
          </p:nvGrpSpPr>
          <p:grpSpPr bwMode="auto">
            <a:xfrm>
              <a:off x="3787779" y="3352814"/>
              <a:ext cx="1570039" cy="1416050"/>
              <a:chOff x="1197" y="1497"/>
              <a:chExt cx="627" cy="692"/>
            </a:xfrm>
          </p:grpSpPr>
          <p:sp>
            <p:nvSpPr>
              <p:cNvPr id="1044" name="Freeform 20"/>
              <p:cNvSpPr>
                <a:spLocks noChangeAspect="1"/>
              </p:cNvSpPr>
              <p:nvPr/>
            </p:nvSpPr>
            <p:spPr bwMode="auto">
              <a:xfrm>
                <a:off x="1197" y="1659"/>
                <a:ext cx="313" cy="530"/>
              </a:xfrm>
              <a:custGeom>
                <a:avLst/>
                <a:gdLst>
                  <a:gd name="T0" fmla="*/ 0 w 150"/>
                  <a:gd name="T1" fmla="*/ 530 h 458"/>
                  <a:gd name="T2" fmla="*/ 313 w 150"/>
                  <a:gd name="T3" fmla="*/ 0 h 458"/>
                  <a:gd name="T4" fmla="*/ 0 60000 65536"/>
                  <a:gd name="T5" fmla="*/ 0 60000 65536"/>
                  <a:gd name="T6" fmla="*/ 0 w 150"/>
                  <a:gd name="T7" fmla="*/ 0 h 458"/>
                  <a:gd name="T8" fmla="*/ 150 w 150"/>
                  <a:gd name="T9" fmla="*/ 458 h 45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0" h="458">
                    <a:moveTo>
                      <a:pt x="0" y="458"/>
                    </a:moveTo>
                    <a:lnTo>
                      <a:pt x="150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30" name="Object 21"/>
              <p:cNvGraphicFramePr>
                <a:graphicFrameLocks noChangeAspect="1"/>
              </p:cNvGraphicFramePr>
              <p:nvPr/>
            </p:nvGraphicFramePr>
            <p:xfrm>
              <a:off x="1396" y="1497"/>
              <a:ext cx="428" cy="247"/>
            </p:xfrm>
            <a:graphic>
              <a:graphicData uri="http://schemas.openxmlformats.org/presentationml/2006/ole">
                <p:oleObj spid="_x0000_s1030" name="Equation" r:id="rId7" imgW="368280" imgH="253800" progId="Equation.3">
                  <p:embed/>
                </p:oleObj>
              </a:graphicData>
            </a:graphic>
          </p:graphicFrame>
        </p:grpSp>
        <p:grpSp>
          <p:nvGrpSpPr>
            <p:cNvPr id="1042" name="Group 22"/>
            <p:cNvGrpSpPr>
              <a:grpSpLocks noChangeAspect="1"/>
            </p:cNvGrpSpPr>
            <p:nvPr/>
          </p:nvGrpSpPr>
          <p:grpSpPr bwMode="auto">
            <a:xfrm>
              <a:off x="1382716" y="3654439"/>
              <a:ext cx="1427163" cy="1181100"/>
              <a:chOff x="23" y="1645"/>
              <a:chExt cx="697" cy="576"/>
            </a:xfrm>
          </p:grpSpPr>
          <p:sp>
            <p:nvSpPr>
              <p:cNvPr id="1043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288" y="1645"/>
                <a:ext cx="432" cy="57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31" name="Object 24"/>
              <p:cNvGraphicFramePr>
                <a:graphicFrameLocks noChangeAspect="1"/>
              </p:cNvGraphicFramePr>
              <p:nvPr/>
            </p:nvGraphicFramePr>
            <p:xfrm>
              <a:off x="23" y="1773"/>
              <a:ext cx="567" cy="323"/>
            </p:xfrm>
            <a:graphic>
              <a:graphicData uri="http://schemas.openxmlformats.org/presentationml/2006/ole">
                <p:oleObj spid="_x0000_s1031" name="Equation" r:id="rId8" imgW="342720" imgH="25380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kumimoji="1" lang="zh-CN" altLang="en-US" smtClean="0"/>
              <a:t>两质点系统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2062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67F915D-C28B-42B0-BE90-E27B40207CAF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2063" name="内容占位符 3"/>
          <p:cNvSpPr>
            <a:spLocks noGrp="1"/>
          </p:cNvSpPr>
          <p:nvPr>
            <p:ph sz="quarter" idx="1"/>
          </p:nvPr>
        </p:nvSpPr>
        <p:spPr>
          <a:xfrm>
            <a:off x="5572125" y="571500"/>
            <a:ext cx="3043238" cy="6381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FF0000"/>
                </a:solidFill>
              </a:rPr>
              <a:t>质点系</a:t>
            </a:r>
            <a:endParaRPr kumimoji="1" lang="zh-CN" altLang="en-US" sz="2100" smtClean="0"/>
          </a:p>
        </p:txBody>
      </p:sp>
      <p:grpSp>
        <p:nvGrpSpPr>
          <p:cNvPr id="2064" name="组合 23"/>
          <p:cNvGrpSpPr>
            <a:grpSpLocks/>
          </p:cNvGrpSpPr>
          <p:nvPr/>
        </p:nvGrpSpPr>
        <p:grpSpPr bwMode="auto">
          <a:xfrm>
            <a:off x="285750" y="1357313"/>
            <a:ext cx="3975100" cy="2265362"/>
            <a:chOff x="1382716" y="3235339"/>
            <a:chExt cx="3975102" cy="2265363"/>
          </a:xfrm>
        </p:grpSpPr>
        <p:grpSp>
          <p:nvGrpSpPr>
            <p:cNvPr id="2066" name="Group 7"/>
            <p:cNvGrpSpPr>
              <a:grpSpLocks noChangeAspect="1"/>
            </p:cNvGrpSpPr>
            <p:nvPr/>
          </p:nvGrpSpPr>
          <p:grpSpPr bwMode="auto">
            <a:xfrm>
              <a:off x="2820991" y="3360752"/>
              <a:ext cx="973138" cy="796925"/>
              <a:chOff x="672" y="1584"/>
              <a:chExt cx="475" cy="389"/>
            </a:xfrm>
          </p:grpSpPr>
          <p:sp>
            <p:nvSpPr>
              <p:cNvPr id="2077" name="Freeform 8"/>
              <p:cNvSpPr>
                <a:spLocks noChangeAspect="1"/>
              </p:cNvSpPr>
              <p:nvPr/>
            </p:nvSpPr>
            <p:spPr bwMode="auto">
              <a:xfrm>
                <a:off x="672" y="1776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0" name="Object 9"/>
              <p:cNvGraphicFramePr>
                <a:graphicFrameLocks noChangeAspect="1"/>
              </p:cNvGraphicFramePr>
              <p:nvPr/>
            </p:nvGraphicFramePr>
            <p:xfrm>
              <a:off x="816" y="1584"/>
              <a:ext cx="331" cy="325"/>
            </p:xfrm>
            <a:graphic>
              <a:graphicData uri="http://schemas.openxmlformats.org/presentationml/2006/ole">
                <p:oleObj spid="_x0000_s2050" name="公式" r:id="rId3" imgW="152280" imgH="228600" progId="Equation.3">
                  <p:embed/>
                </p:oleObj>
              </a:graphicData>
            </a:graphic>
          </p:graphicFrame>
        </p:grpSp>
        <p:grpSp>
          <p:nvGrpSpPr>
            <p:cNvPr id="2067" name="Group 10"/>
            <p:cNvGrpSpPr>
              <a:grpSpLocks noChangeAspect="1"/>
            </p:cNvGrpSpPr>
            <p:nvPr/>
          </p:nvGrpSpPr>
          <p:grpSpPr bwMode="auto">
            <a:xfrm>
              <a:off x="2809879" y="4457714"/>
              <a:ext cx="912812" cy="1042988"/>
              <a:chOff x="720" y="2120"/>
              <a:chExt cx="445" cy="509"/>
            </a:xfrm>
          </p:grpSpPr>
          <p:sp>
            <p:nvSpPr>
              <p:cNvPr id="2076" name="Freeform 11"/>
              <p:cNvSpPr>
                <a:spLocks noChangeAspect="1"/>
              </p:cNvSpPr>
              <p:nvPr/>
            </p:nvSpPr>
            <p:spPr bwMode="auto">
              <a:xfrm flipH="1" flipV="1">
                <a:off x="970" y="2120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1" name="Object 12"/>
              <p:cNvGraphicFramePr>
                <a:graphicFrameLocks noChangeAspect="1"/>
              </p:cNvGraphicFramePr>
              <p:nvPr/>
            </p:nvGraphicFramePr>
            <p:xfrm>
              <a:off x="720" y="2304"/>
              <a:ext cx="386" cy="325"/>
            </p:xfrm>
            <a:graphic>
              <a:graphicData uri="http://schemas.openxmlformats.org/presentationml/2006/ole">
                <p:oleObj spid="_x0000_s2051" name="公式" r:id="rId4" imgW="177480" imgH="228600" progId="Equation.3">
                  <p:embed/>
                </p:oleObj>
              </a:graphicData>
            </a:graphic>
          </p:graphicFrame>
        </p:grpSp>
        <p:grpSp>
          <p:nvGrpSpPr>
            <p:cNvPr id="2068" name="Group 13"/>
            <p:cNvGrpSpPr>
              <a:grpSpLocks noChangeAspect="1"/>
            </p:cNvGrpSpPr>
            <p:nvPr/>
          </p:nvGrpSpPr>
          <p:grpSpPr bwMode="auto">
            <a:xfrm>
              <a:off x="2076454" y="3235339"/>
              <a:ext cx="733425" cy="625475"/>
              <a:chOff x="336" y="1536"/>
              <a:chExt cx="358" cy="305"/>
            </a:xfrm>
          </p:grpSpPr>
          <p:sp>
            <p:nvSpPr>
              <p:cNvPr id="2075" name="Oval 14"/>
              <p:cNvSpPr>
                <a:spLocks noChangeAspect="1" noChangeArrowheads="1"/>
              </p:cNvSpPr>
              <p:nvPr/>
            </p:nvSpPr>
            <p:spPr bwMode="auto">
              <a:xfrm>
                <a:off x="624" y="1728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2" name="Object 15"/>
              <p:cNvGraphicFramePr>
                <a:graphicFrameLocks noChangeAspect="1"/>
              </p:cNvGraphicFramePr>
              <p:nvPr/>
            </p:nvGraphicFramePr>
            <p:xfrm>
              <a:off x="336" y="1536"/>
              <a:ext cx="288" cy="305"/>
            </p:xfrm>
            <a:graphic>
              <a:graphicData uri="http://schemas.openxmlformats.org/presentationml/2006/ole">
                <p:oleObj spid="_x0000_s2052" name="公式" r:id="rId5" imgW="190440" imgH="215640" progId="Equation.3">
                  <p:embed/>
                </p:oleObj>
              </a:graphicData>
            </a:graphic>
          </p:graphicFrame>
        </p:grpSp>
        <p:grpSp>
          <p:nvGrpSpPr>
            <p:cNvPr id="2069" name="Group 16"/>
            <p:cNvGrpSpPr>
              <a:grpSpLocks noChangeAspect="1"/>
            </p:cNvGrpSpPr>
            <p:nvPr/>
          </p:nvGrpSpPr>
          <p:grpSpPr bwMode="auto">
            <a:xfrm>
              <a:off x="3695704" y="4379927"/>
              <a:ext cx="785812" cy="625475"/>
              <a:chOff x="1152" y="2112"/>
              <a:chExt cx="384" cy="305"/>
            </a:xfrm>
          </p:grpSpPr>
          <p:sp>
            <p:nvSpPr>
              <p:cNvPr id="2074" name="Oval 17"/>
              <p:cNvSpPr>
                <a:spLocks noChangeAspect="1" noChangeArrowheads="1"/>
              </p:cNvSpPr>
              <p:nvPr/>
            </p:nvSpPr>
            <p:spPr bwMode="auto">
              <a:xfrm>
                <a:off x="1152" y="2304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3" name="Object 18"/>
              <p:cNvGraphicFramePr>
                <a:graphicFrameLocks noChangeAspect="1"/>
              </p:cNvGraphicFramePr>
              <p:nvPr/>
            </p:nvGraphicFramePr>
            <p:xfrm>
              <a:off x="1236" y="2112"/>
              <a:ext cx="300" cy="305"/>
            </p:xfrm>
            <a:graphic>
              <a:graphicData uri="http://schemas.openxmlformats.org/presentationml/2006/ole">
                <p:oleObj spid="_x0000_s2053" name="公式" r:id="rId6" imgW="203040" imgH="215640" progId="Equation.3">
                  <p:embed/>
                </p:oleObj>
              </a:graphicData>
            </a:graphic>
          </p:graphicFrame>
        </p:grpSp>
        <p:grpSp>
          <p:nvGrpSpPr>
            <p:cNvPr id="2070" name="Group 19"/>
            <p:cNvGrpSpPr>
              <a:grpSpLocks noChangeAspect="1"/>
            </p:cNvGrpSpPr>
            <p:nvPr/>
          </p:nvGrpSpPr>
          <p:grpSpPr bwMode="auto">
            <a:xfrm>
              <a:off x="3787779" y="3352814"/>
              <a:ext cx="1570039" cy="1416050"/>
              <a:chOff x="1197" y="1497"/>
              <a:chExt cx="627" cy="692"/>
            </a:xfrm>
          </p:grpSpPr>
          <p:sp>
            <p:nvSpPr>
              <p:cNvPr id="2073" name="Freeform 20"/>
              <p:cNvSpPr>
                <a:spLocks noChangeAspect="1"/>
              </p:cNvSpPr>
              <p:nvPr/>
            </p:nvSpPr>
            <p:spPr bwMode="auto">
              <a:xfrm>
                <a:off x="1197" y="1659"/>
                <a:ext cx="313" cy="530"/>
              </a:xfrm>
              <a:custGeom>
                <a:avLst/>
                <a:gdLst>
                  <a:gd name="T0" fmla="*/ 0 w 150"/>
                  <a:gd name="T1" fmla="*/ 530 h 458"/>
                  <a:gd name="T2" fmla="*/ 313 w 150"/>
                  <a:gd name="T3" fmla="*/ 0 h 458"/>
                  <a:gd name="T4" fmla="*/ 0 60000 65536"/>
                  <a:gd name="T5" fmla="*/ 0 60000 65536"/>
                  <a:gd name="T6" fmla="*/ 0 w 150"/>
                  <a:gd name="T7" fmla="*/ 0 h 458"/>
                  <a:gd name="T8" fmla="*/ 150 w 150"/>
                  <a:gd name="T9" fmla="*/ 458 h 45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0" h="458">
                    <a:moveTo>
                      <a:pt x="0" y="458"/>
                    </a:moveTo>
                    <a:lnTo>
                      <a:pt x="150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4" name="Object 21"/>
              <p:cNvGraphicFramePr>
                <a:graphicFrameLocks noChangeAspect="1"/>
              </p:cNvGraphicFramePr>
              <p:nvPr/>
            </p:nvGraphicFramePr>
            <p:xfrm>
              <a:off x="1396" y="1497"/>
              <a:ext cx="428" cy="247"/>
            </p:xfrm>
            <a:graphic>
              <a:graphicData uri="http://schemas.openxmlformats.org/presentationml/2006/ole">
                <p:oleObj spid="_x0000_s2054" name="Equation" r:id="rId7" imgW="368280" imgH="253800" progId="Equation.3">
                  <p:embed/>
                </p:oleObj>
              </a:graphicData>
            </a:graphic>
          </p:graphicFrame>
        </p:grpSp>
        <p:grpSp>
          <p:nvGrpSpPr>
            <p:cNvPr id="2071" name="Group 22"/>
            <p:cNvGrpSpPr>
              <a:grpSpLocks noChangeAspect="1"/>
            </p:cNvGrpSpPr>
            <p:nvPr/>
          </p:nvGrpSpPr>
          <p:grpSpPr bwMode="auto">
            <a:xfrm>
              <a:off x="1382716" y="3654439"/>
              <a:ext cx="1427163" cy="1181100"/>
              <a:chOff x="23" y="1645"/>
              <a:chExt cx="697" cy="576"/>
            </a:xfrm>
          </p:grpSpPr>
          <p:sp>
            <p:nvSpPr>
              <p:cNvPr id="2072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288" y="1645"/>
                <a:ext cx="432" cy="57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055" name="Object 24"/>
              <p:cNvGraphicFramePr>
                <a:graphicFrameLocks noChangeAspect="1"/>
              </p:cNvGraphicFramePr>
              <p:nvPr/>
            </p:nvGraphicFramePr>
            <p:xfrm>
              <a:off x="23" y="1773"/>
              <a:ext cx="567" cy="323"/>
            </p:xfrm>
            <a:graphic>
              <a:graphicData uri="http://schemas.openxmlformats.org/presentationml/2006/ole">
                <p:oleObj spid="_x0000_s2055" name="Equation" r:id="rId8" imgW="342720" imgH="253800" progId="Equation.3">
                  <p:embed/>
                </p:oleObj>
              </a:graphicData>
            </a:graphic>
          </p:graphicFrame>
        </p:grpSp>
      </p:grpSp>
      <p:sp>
        <p:nvSpPr>
          <p:cNvPr id="206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4537075" y="2444750"/>
          <a:ext cx="4175125" cy="769938"/>
        </p:xfrm>
        <a:graphic>
          <a:graphicData uri="http://schemas.openxmlformats.org/presentationml/2006/ole">
            <p:oleObj spid="_x0000_s2056" name="Equation" r:id="rId9" imgW="1777680" imgH="393480" progId="Equation.DSMT4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2786063" y="4429125"/>
          <a:ext cx="5302250" cy="792163"/>
        </p:xfrm>
        <a:graphic>
          <a:graphicData uri="http://schemas.openxmlformats.org/presentationml/2006/ole">
            <p:oleObj spid="_x0000_s2057" name="Equation" r:id="rId10" imgW="2527200" imgH="393480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2786063" y="5429250"/>
          <a:ext cx="5114925" cy="912813"/>
        </p:xfrm>
        <a:graphic>
          <a:graphicData uri="http://schemas.openxmlformats.org/presentationml/2006/ole">
            <p:oleObj spid="_x0000_s2058" name="Equation" r:id="rId11" imgW="2057400" imgH="419040" progId="Equation.3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4619625" y="3425825"/>
          <a:ext cx="4024313" cy="788988"/>
        </p:xfrm>
        <a:graphic>
          <a:graphicData uri="http://schemas.openxmlformats.org/presentationml/2006/ole">
            <p:oleObj spid="_x0000_s2059" name="Equation" r:id="rId12" imgW="1866600" imgH="393480" progId="Equation.DSMT4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57188" y="5643563"/>
          <a:ext cx="2205037" cy="476250"/>
        </p:xfrm>
        <a:graphic>
          <a:graphicData uri="http://schemas.openxmlformats.org/presentationml/2006/ole">
            <p:oleObj spid="_x0000_s2060" name="公式" r:id="rId13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>
              <a:spcBef>
                <a:spcPct val="50000"/>
              </a:spcBef>
            </a:pPr>
            <a:r>
              <a:rPr lang="en-US" altLang="zh-CN" smtClean="0">
                <a:solidFill>
                  <a:srgbClr val="7030A0"/>
                </a:solidFill>
              </a:rPr>
              <a:t>§3.1    </a:t>
            </a:r>
            <a:r>
              <a:rPr lang="zh-CN" altLang="en-US" smtClean="0">
                <a:solidFill>
                  <a:srgbClr val="7030A0"/>
                </a:solidFill>
              </a:rPr>
              <a:t>从质点到质点系统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3083" name="灯片编号占位符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3B0A278-47D0-47CD-A3B6-A3CF30523B67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3084" name="内容占位符 3"/>
          <p:cNvSpPr>
            <a:spLocks noGrp="1"/>
          </p:cNvSpPr>
          <p:nvPr>
            <p:ph sz="quarter" idx="1"/>
          </p:nvPr>
        </p:nvSpPr>
        <p:spPr>
          <a:xfrm>
            <a:off x="428625" y="1219200"/>
            <a:ext cx="8258175" cy="42100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2400" smtClean="0">
                <a:solidFill>
                  <a:srgbClr val="FF0000"/>
                </a:solidFill>
              </a:rPr>
              <a:t>质点系</a:t>
            </a:r>
            <a:r>
              <a:rPr kumimoji="1" lang="en-US" altLang="zh-CN" sz="2400" smtClean="0"/>
              <a:t>(</a:t>
            </a:r>
            <a:r>
              <a:rPr kumimoji="1" lang="zh-CN" altLang="en-US" sz="2400" smtClean="0"/>
              <a:t>组</a:t>
            </a:r>
            <a:r>
              <a:rPr kumimoji="1" lang="en-US" altLang="zh-CN" sz="2400" smtClean="0"/>
              <a:t>)</a:t>
            </a:r>
            <a:r>
              <a:rPr kumimoji="1" lang="zh-CN" altLang="en-US" sz="2400" smtClean="0"/>
              <a:t>是指由若干个质点组成的系统。</a:t>
            </a:r>
            <a:endParaRPr kumimoji="1" lang="en-US" altLang="zh-CN" sz="24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例：两质点系统</a:t>
            </a:r>
            <a:endParaRPr kumimoji="1" lang="en-US" altLang="zh-CN" sz="2100" smtClean="0"/>
          </a:p>
          <a:p>
            <a:pPr lvl="1" eaLnBrk="1" hangingPunct="1">
              <a:lnSpc>
                <a:spcPct val="150000"/>
              </a:lnSpc>
            </a:pPr>
            <a:endParaRPr kumimoji="1" lang="en-US" altLang="zh-CN" sz="2100" smtClean="0"/>
          </a:p>
          <a:p>
            <a:pPr lvl="1" eaLnBrk="1" hangingPunct="1">
              <a:lnSpc>
                <a:spcPct val="150000"/>
              </a:lnSpc>
            </a:pPr>
            <a:endParaRPr kumimoji="1" lang="en-US" altLang="zh-CN" sz="2100" smtClean="0"/>
          </a:p>
          <a:p>
            <a:pPr eaLnBrk="1" hangingPunct="1">
              <a:lnSpc>
                <a:spcPct val="150000"/>
              </a:lnSpc>
            </a:pPr>
            <a:endParaRPr kumimoji="1" lang="en-US" altLang="zh-CN" sz="2400" smtClean="0"/>
          </a:p>
          <a:p>
            <a:pPr eaLnBrk="1" hangingPunct="1">
              <a:lnSpc>
                <a:spcPct val="150000"/>
              </a:lnSpc>
            </a:pPr>
            <a:r>
              <a:rPr kumimoji="1" lang="en-US" altLang="zh-CN" sz="2400" smtClean="0"/>
              <a:t>N</a:t>
            </a:r>
            <a:r>
              <a:rPr kumimoji="1" lang="zh-CN" altLang="en-US" sz="2400" smtClean="0"/>
              <a:t>个质点的系统</a:t>
            </a:r>
            <a:endParaRPr kumimoji="1" lang="en-US" altLang="zh-CN" sz="2400" smtClean="0"/>
          </a:p>
          <a:p>
            <a:pPr lvl="1" eaLnBrk="1" hangingPunct="1">
              <a:lnSpc>
                <a:spcPct val="150000"/>
              </a:lnSpc>
            </a:pPr>
            <a:r>
              <a:rPr kumimoji="1" lang="zh-CN" altLang="en-US" sz="2100" smtClean="0"/>
              <a:t>由于内力总是成对出现的，所以内力的</a:t>
            </a:r>
            <a:r>
              <a:rPr kumimoji="1" lang="zh-CN" altLang="en-US" sz="2100" smtClean="0">
                <a:solidFill>
                  <a:srgbClr val="0070C0"/>
                </a:solidFill>
              </a:rPr>
              <a:t>矢量和</a:t>
            </a:r>
            <a:r>
              <a:rPr kumimoji="1" lang="zh-CN" altLang="en-US" sz="2100" smtClean="0"/>
              <a:t>总是为零。</a:t>
            </a:r>
          </a:p>
          <a:p>
            <a:pPr eaLnBrk="1" hangingPunct="1">
              <a:lnSpc>
                <a:spcPct val="150000"/>
              </a:lnSpc>
            </a:pPr>
            <a:endParaRPr kumimoji="1" lang="zh-CN" altLang="en-US" sz="2400" smtClean="0"/>
          </a:p>
        </p:txBody>
      </p:sp>
      <p:sp>
        <p:nvSpPr>
          <p:cNvPr id="3085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pSp>
        <p:nvGrpSpPr>
          <p:cNvPr id="3086" name="组合 23"/>
          <p:cNvGrpSpPr>
            <a:grpSpLocks/>
          </p:cNvGrpSpPr>
          <p:nvPr/>
        </p:nvGrpSpPr>
        <p:grpSpPr bwMode="auto">
          <a:xfrm>
            <a:off x="5572125" y="2000250"/>
            <a:ext cx="3214688" cy="1836738"/>
            <a:chOff x="1382716" y="3235339"/>
            <a:chExt cx="3975102" cy="2265363"/>
          </a:xfrm>
        </p:grpSpPr>
        <p:grpSp>
          <p:nvGrpSpPr>
            <p:cNvPr id="3087" name="Group 7"/>
            <p:cNvGrpSpPr>
              <a:grpSpLocks noChangeAspect="1"/>
            </p:cNvGrpSpPr>
            <p:nvPr/>
          </p:nvGrpSpPr>
          <p:grpSpPr bwMode="auto">
            <a:xfrm>
              <a:off x="2820991" y="3360752"/>
              <a:ext cx="973138" cy="796925"/>
              <a:chOff x="672" y="1584"/>
              <a:chExt cx="475" cy="389"/>
            </a:xfrm>
          </p:grpSpPr>
          <p:sp>
            <p:nvSpPr>
              <p:cNvPr id="3098" name="Freeform 8"/>
              <p:cNvSpPr>
                <a:spLocks noChangeAspect="1"/>
              </p:cNvSpPr>
              <p:nvPr/>
            </p:nvSpPr>
            <p:spPr bwMode="auto">
              <a:xfrm>
                <a:off x="672" y="1776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4" name="Object 9"/>
              <p:cNvGraphicFramePr>
                <a:graphicFrameLocks noChangeAspect="1"/>
              </p:cNvGraphicFramePr>
              <p:nvPr/>
            </p:nvGraphicFramePr>
            <p:xfrm>
              <a:off x="816" y="1584"/>
              <a:ext cx="331" cy="325"/>
            </p:xfrm>
            <a:graphic>
              <a:graphicData uri="http://schemas.openxmlformats.org/presentationml/2006/ole">
                <p:oleObj spid="_x0000_s3074" name="公式" r:id="rId3" imgW="152280" imgH="228600" progId="Equation.3">
                  <p:embed/>
                </p:oleObj>
              </a:graphicData>
            </a:graphic>
          </p:graphicFrame>
        </p:grpSp>
        <p:grpSp>
          <p:nvGrpSpPr>
            <p:cNvPr id="3088" name="Group 10"/>
            <p:cNvGrpSpPr>
              <a:grpSpLocks noChangeAspect="1"/>
            </p:cNvGrpSpPr>
            <p:nvPr/>
          </p:nvGrpSpPr>
          <p:grpSpPr bwMode="auto">
            <a:xfrm>
              <a:off x="2809879" y="4457714"/>
              <a:ext cx="912812" cy="1042988"/>
              <a:chOff x="720" y="2120"/>
              <a:chExt cx="445" cy="509"/>
            </a:xfrm>
          </p:grpSpPr>
          <p:sp>
            <p:nvSpPr>
              <p:cNvPr id="3097" name="Freeform 11"/>
              <p:cNvSpPr>
                <a:spLocks noChangeAspect="1"/>
              </p:cNvSpPr>
              <p:nvPr/>
            </p:nvSpPr>
            <p:spPr bwMode="auto">
              <a:xfrm flipH="1" flipV="1">
                <a:off x="970" y="2120"/>
                <a:ext cx="195" cy="197"/>
              </a:xfrm>
              <a:custGeom>
                <a:avLst/>
                <a:gdLst>
                  <a:gd name="T0" fmla="*/ 0 w 195"/>
                  <a:gd name="T1" fmla="*/ 0 h 197"/>
                  <a:gd name="T2" fmla="*/ 195 w 195"/>
                  <a:gd name="T3" fmla="*/ 197 h 197"/>
                  <a:gd name="T4" fmla="*/ 0 60000 65536"/>
                  <a:gd name="T5" fmla="*/ 0 60000 65536"/>
                  <a:gd name="T6" fmla="*/ 0 w 195"/>
                  <a:gd name="T7" fmla="*/ 0 h 197"/>
                  <a:gd name="T8" fmla="*/ 195 w 19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197">
                    <a:moveTo>
                      <a:pt x="0" y="0"/>
                    </a:moveTo>
                    <a:lnTo>
                      <a:pt x="195" y="197"/>
                    </a:lnTo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5" name="Object 12"/>
              <p:cNvGraphicFramePr>
                <a:graphicFrameLocks noChangeAspect="1"/>
              </p:cNvGraphicFramePr>
              <p:nvPr/>
            </p:nvGraphicFramePr>
            <p:xfrm>
              <a:off x="720" y="2304"/>
              <a:ext cx="386" cy="325"/>
            </p:xfrm>
            <a:graphic>
              <a:graphicData uri="http://schemas.openxmlformats.org/presentationml/2006/ole">
                <p:oleObj spid="_x0000_s3075" name="公式" r:id="rId4" imgW="177480" imgH="228600" progId="Equation.3">
                  <p:embed/>
                </p:oleObj>
              </a:graphicData>
            </a:graphic>
          </p:graphicFrame>
        </p:grpSp>
        <p:grpSp>
          <p:nvGrpSpPr>
            <p:cNvPr id="3089" name="Group 13"/>
            <p:cNvGrpSpPr>
              <a:grpSpLocks noChangeAspect="1"/>
            </p:cNvGrpSpPr>
            <p:nvPr/>
          </p:nvGrpSpPr>
          <p:grpSpPr bwMode="auto">
            <a:xfrm>
              <a:off x="2076454" y="3235339"/>
              <a:ext cx="733425" cy="625475"/>
              <a:chOff x="336" y="1536"/>
              <a:chExt cx="358" cy="305"/>
            </a:xfrm>
          </p:grpSpPr>
          <p:sp>
            <p:nvSpPr>
              <p:cNvPr id="3096" name="Oval 14"/>
              <p:cNvSpPr>
                <a:spLocks noChangeAspect="1" noChangeArrowheads="1"/>
              </p:cNvSpPr>
              <p:nvPr/>
            </p:nvSpPr>
            <p:spPr bwMode="auto">
              <a:xfrm>
                <a:off x="624" y="1728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6" name="Object 15"/>
              <p:cNvGraphicFramePr>
                <a:graphicFrameLocks noChangeAspect="1"/>
              </p:cNvGraphicFramePr>
              <p:nvPr/>
            </p:nvGraphicFramePr>
            <p:xfrm>
              <a:off x="336" y="1536"/>
              <a:ext cx="288" cy="305"/>
            </p:xfrm>
            <a:graphic>
              <a:graphicData uri="http://schemas.openxmlformats.org/presentationml/2006/ole">
                <p:oleObj spid="_x0000_s3076" name="公式" r:id="rId5" imgW="190440" imgH="215640" progId="Equation.3">
                  <p:embed/>
                </p:oleObj>
              </a:graphicData>
            </a:graphic>
          </p:graphicFrame>
        </p:grpSp>
        <p:grpSp>
          <p:nvGrpSpPr>
            <p:cNvPr id="3090" name="Group 16"/>
            <p:cNvGrpSpPr>
              <a:grpSpLocks noChangeAspect="1"/>
            </p:cNvGrpSpPr>
            <p:nvPr/>
          </p:nvGrpSpPr>
          <p:grpSpPr bwMode="auto">
            <a:xfrm>
              <a:off x="3695704" y="4379927"/>
              <a:ext cx="785812" cy="625475"/>
              <a:chOff x="1152" y="2112"/>
              <a:chExt cx="384" cy="305"/>
            </a:xfrm>
          </p:grpSpPr>
          <p:sp>
            <p:nvSpPr>
              <p:cNvPr id="3095" name="Oval 17"/>
              <p:cNvSpPr>
                <a:spLocks noChangeAspect="1" noChangeArrowheads="1"/>
              </p:cNvSpPr>
              <p:nvPr/>
            </p:nvSpPr>
            <p:spPr bwMode="auto">
              <a:xfrm>
                <a:off x="1152" y="2304"/>
                <a:ext cx="70" cy="70"/>
              </a:xfrm>
              <a:prstGeom prst="ellipse">
                <a:avLst/>
              </a:prstGeom>
              <a:solidFill>
                <a:schemeClr val="hlink"/>
              </a:solidFill>
              <a:ln w="158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7" name="Object 18"/>
              <p:cNvGraphicFramePr>
                <a:graphicFrameLocks noChangeAspect="1"/>
              </p:cNvGraphicFramePr>
              <p:nvPr/>
            </p:nvGraphicFramePr>
            <p:xfrm>
              <a:off x="1236" y="2112"/>
              <a:ext cx="300" cy="305"/>
            </p:xfrm>
            <a:graphic>
              <a:graphicData uri="http://schemas.openxmlformats.org/presentationml/2006/ole">
                <p:oleObj spid="_x0000_s3077" name="公式" r:id="rId6" imgW="203040" imgH="215640" progId="Equation.3">
                  <p:embed/>
                </p:oleObj>
              </a:graphicData>
            </a:graphic>
          </p:graphicFrame>
        </p:grpSp>
        <p:grpSp>
          <p:nvGrpSpPr>
            <p:cNvPr id="3091" name="Group 19"/>
            <p:cNvGrpSpPr>
              <a:grpSpLocks noChangeAspect="1"/>
            </p:cNvGrpSpPr>
            <p:nvPr/>
          </p:nvGrpSpPr>
          <p:grpSpPr bwMode="auto">
            <a:xfrm>
              <a:off x="3787779" y="3352814"/>
              <a:ext cx="1570039" cy="1416050"/>
              <a:chOff x="1197" y="1497"/>
              <a:chExt cx="627" cy="692"/>
            </a:xfrm>
          </p:grpSpPr>
          <p:sp>
            <p:nvSpPr>
              <p:cNvPr id="3094" name="Freeform 20"/>
              <p:cNvSpPr>
                <a:spLocks noChangeAspect="1"/>
              </p:cNvSpPr>
              <p:nvPr/>
            </p:nvSpPr>
            <p:spPr bwMode="auto">
              <a:xfrm>
                <a:off x="1197" y="1659"/>
                <a:ext cx="313" cy="530"/>
              </a:xfrm>
              <a:custGeom>
                <a:avLst/>
                <a:gdLst>
                  <a:gd name="T0" fmla="*/ 0 w 150"/>
                  <a:gd name="T1" fmla="*/ 530 h 458"/>
                  <a:gd name="T2" fmla="*/ 313 w 150"/>
                  <a:gd name="T3" fmla="*/ 0 h 458"/>
                  <a:gd name="T4" fmla="*/ 0 60000 65536"/>
                  <a:gd name="T5" fmla="*/ 0 60000 65536"/>
                  <a:gd name="T6" fmla="*/ 0 w 150"/>
                  <a:gd name="T7" fmla="*/ 0 h 458"/>
                  <a:gd name="T8" fmla="*/ 150 w 150"/>
                  <a:gd name="T9" fmla="*/ 458 h 45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0" h="458">
                    <a:moveTo>
                      <a:pt x="0" y="458"/>
                    </a:moveTo>
                    <a:lnTo>
                      <a:pt x="150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8" name="Object 21"/>
              <p:cNvGraphicFramePr>
                <a:graphicFrameLocks noChangeAspect="1"/>
              </p:cNvGraphicFramePr>
              <p:nvPr/>
            </p:nvGraphicFramePr>
            <p:xfrm>
              <a:off x="1396" y="1497"/>
              <a:ext cx="428" cy="247"/>
            </p:xfrm>
            <a:graphic>
              <a:graphicData uri="http://schemas.openxmlformats.org/presentationml/2006/ole">
                <p:oleObj spid="_x0000_s3078" name="Equation" r:id="rId7" imgW="368280" imgH="253800" progId="Equation.3">
                  <p:embed/>
                </p:oleObj>
              </a:graphicData>
            </a:graphic>
          </p:graphicFrame>
        </p:grpSp>
        <p:grpSp>
          <p:nvGrpSpPr>
            <p:cNvPr id="3092" name="Group 22"/>
            <p:cNvGrpSpPr>
              <a:grpSpLocks noChangeAspect="1"/>
            </p:cNvGrpSpPr>
            <p:nvPr/>
          </p:nvGrpSpPr>
          <p:grpSpPr bwMode="auto">
            <a:xfrm>
              <a:off x="1382716" y="3654439"/>
              <a:ext cx="1427163" cy="1181100"/>
              <a:chOff x="23" y="1645"/>
              <a:chExt cx="697" cy="576"/>
            </a:xfrm>
          </p:grpSpPr>
          <p:sp>
            <p:nvSpPr>
              <p:cNvPr id="3093" name="Line 23"/>
              <p:cNvSpPr>
                <a:spLocks noChangeAspect="1" noChangeShapeType="1"/>
              </p:cNvSpPr>
              <p:nvPr/>
            </p:nvSpPr>
            <p:spPr bwMode="auto">
              <a:xfrm flipH="1">
                <a:off x="288" y="1645"/>
                <a:ext cx="432" cy="57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79" name="Object 24"/>
              <p:cNvGraphicFramePr>
                <a:graphicFrameLocks noChangeAspect="1"/>
              </p:cNvGraphicFramePr>
              <p:nvPr/>
            </p:nvGraphicFramePr>
            <p:xfrm>
              <a:off x="23" y="1773"/>
              <a:ext cx="567" cy="323"/>
            </p:xfrm>
            <a:graphic>
              <a:graphicData uri="http://schemas.openxmlformats.org/presentationml/2006/ole">
                <p:oleObj spid="_x0000_s3079" name="Equation" r:id="rId8" imgW="342720" imgH="253800" progId="Equation.3">
                  <p:embed/>
                </p:oleObj>
              </a:graphicData>
            </a:graphic>
          </p:graphicFrame>
        </p:grpSp>
      </p:grpSp>
      <p:graphicFrame>
        <p:nvGraphicFramePr>
          <p:cNvPr id="110618" name="Object 26"/>
          <p:cNvGraphicFramePr>
            <a:graphicFrameLocks noChangeAspect="1"/>
          </p:cNvGraphicFramePr>
          <p:nvPr/>
        </p:nvGraphicFramePr>
        <p:xfrm>
          <a:off x="1571625" y="5286375"/>
          <a:ext cx="3286125" cy="1046163"/>
        </p:xfrm>
        <a:graphic>
          <a:graphicData uri="http://schemas.openxmlformats.org/presentationml/2006/ole">
            <p:oleObj spid="_x0000_s3080" name="Equation" r:id="rId9" imgW="1269720" imgH="444240" progId="Equation.DSMT4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642938" y="2786063"/>
          <a:ext cx="4643437" cy="785812"/>
        </p:xfrm>
        <a:graphic>
          <a:graphicData uri="http://schemas.openxmlformats.org/presentationml/2006/ole">
            <p:oleObj spid="_x0000_s3081" name="Equation" r:id="rId10" imgW="2057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质点系运动的描述</a:t>
            </a:r>
          </a:p>
        </p:txBody>
      </p:sp>
      <p:sp>
        <p:nvSpPr>
          <p:cNvPr id="23555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zh-CN" smtClean="0"/>
          </a:p>
          <a:p>
            <a:pPr>
              <a:lnSpc>
                <a:spcPct val="150000"/>
              </a:lnSpc>
            </a:pPr>
            <a:r>
              <a:rPr lang="zh-CN" altLang="en-US" smtClean="0"/>
              <a:t>可以看成两部分：</a:t>
            </a:r>
          </a:p>
          <a:p>
            <a:pPr lvl="1">
              <a:lnSpc>
                <a:spcPct val="150000"/>
              </a:lnSpc>
            </a:pPr>
            <a:r>
              <a:rPr lang="zh-CN" altLang="en-US" smtClean="0"/>
              <a:t>质心的平动；</a:t>
            </a:r>
          </a:p>
          <a:p>
            <a:pPr lvl="1">
              <a:lnSpc>
                <a:spcPct val="150000"/>
              </a:lnSpc>
            </a:pPr>
            <a:r>
              <a:rPr lang="zh-CN" altLang="en-US" smtClean="0"/>
              <a:t>质点系的各个质点相对质心的运动。</a:t>
            </a:r>
          </a:p>
          <a:p>
            <a:pPr>
              <a:lnSpc>
                <a:spcPct val="150000"/>
              </a:lnSpc>
            </a:pPr>
            <a:r>
              <a:rPr lang="zh-CN" altLang="en-US" smtClean="0"/>
              <a:t>质心</a:t>
            </a:r>
            <a:r>
              <a:rPr lang="en-US" altLang="zh-CN" smtClean="0"/>
              <a:t>—</a:t>
            </a:r>
            <a:r>
              <a:rPr lang="zh-CN" altLang="en-US" smtClean="0"/>
              <a:t>质点系的质量中心</a:t>
            </a:r>
          </a:p>
          <a:p>
            <a:pPr>
              <a:lnSpc>
                <a:spcPct val="150000"/>
              </a:lnSpc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D38CF2-F552-4EEB-B118-19FB959728F8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23557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质心</a:t>
            </a:r>
          </a:p>
        </p:txBody>
      </p:sp>
      <p:sp>
        <p:nvSpPr>
          <p:cNvPr id="4111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8526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400" smtClean="0"/>
              <a:t>考虑由质量分别为 </a:t>
            </a:r>
            <a:r>
              <a:rPr kumimoji="1" lang="en-US" altLang="zh-CN" sz="2400" i="1" smtClean="0"/>
              <a:t>m</a:t>
            </a:r>
            <a:r>
              <a:rPr kumimoji="1" lang="en-US" altLang="zh-CN" sz="2400" i="1" baseline="-25000" smtClean="0"/>
              <a:t>1</a:t>
            </a:r>
            <a:r>
              <a:rPr kumimoji="1" lang="zh-CN" altLang="en-US" sz="2400" smtClean="0"/>
              <a:t>、</a:t>
            </a:r>
            <a:r>
              <a:rPr kumimoji="1" lang="en-US" altLang="zh-CN" sz="2400" i="1" smtClean="0"/>
              <a:t>m</a:t>
            </a:r>
            <a:r>
              <a:rPr kumimoji="1" lang="en-US" altLang="zh-CN" sz="2400" i="1" baseline="-25000" smtClean="0"/>
              <a:t>2</a:t>
            </a:r>
            <a:r>
              <a:rPr kumimoji="1" lang="zh-CN" altLang="en-US" sz="2400" i="1" smtClean="0"/>
              <a:t>、</a:t>
            </a:r>
            <a:r>
              <a:rPr kumimoji="1" lang="en-US" altLang="zh-CN" sz="2400" i="1" smtClean="0"/>
              <a:t>… m</a:t>
            </a:r>
            <a:r>
              <a:rPr kumimoji="1" lang="en-US" altLang="zh-CN" sz="2400" i="1" baseline="-25000" smtClean="0"/>
              <a:t>n</a:t>
            </a:r>
            <a:r>
              <a:rPr kumimoji="1" lang="en-US" altLang="zh-CN" sz="2400" baseline="-25000" smtClean="0"/>
              <a:t> </a:t>
            </a:r>
            <a:r>
              <a:rPr kumimoji="1" lang="zh-CN" altLang="en-US" sz="2400" smtClean="0"/>
              <a:t>的 </a:t>
            </a:r>
            <a:r>
              <a:rPr kumimoji="1" lang="en-US" altLang="zh-CN" sz="2400" i="1" smtClean="0"/>
              <a:t>N </a:t>
            </a:r>
            <a:r>
              <a:rPr kumimoji="1" lang="zh-CN" altLang="en-US" sz="2400" smtClean="0"/>
              <a:t>个质点组成的质点系，每个质点相对于任一点</a:t>
            </a:r>
            <a:r>
              <a:rPr kumimoji="1" lang="en-US" altLang="zh-CN" sz="2400" i="1" smtClean="0"/>
              <a:t>O</a:t>
            </a:r>
            <a:r>
              <a:rPr kumimoji="1" lang="zh-CN" altLang="en-US" sz="2400" smtClean="0"/>
              <a:t>的位置矢量分别为 ：</a:t>
            </a:r>
            <a:r>
              <a:rPr kumimoji="1" lang="en-US" altLang="zh-CN" sz="2400" smtClean="0"/>
              <a:t/>
            </a:r>
            <a:br>
              <a:rPr kumimoji="1" lang="en-US" altLang="zh-CN" sz="2400" smtClean="0"/>
            </a:br>
            <a:r>
              <a:rPr kumimoji="1" lang="en-US" altLang="zh-CN" sz="2400" smtClean="0"/>
              <a:t>			</a:t>
            </a:r>
            <a:r>
              <a:rPr kumimoji="1" lang="zh-CN" altLang="en-US" sz="2400" smtClean="0"/>
              <a:t>；其质心相对于</a:t>
            </a:r>
            <a:r>
              <a:rPr kumimoji="1" lang="en-US" altLang="zh-CN" sz="2400" i="1" smtClean="0"/>
              <a:t>O</a:t>
            </a:r>
            <a:r>
              <a:rPr kumimoji="1" lang="zh-CN" altLang="en-US" sz="2400" smtClean="0"/>
              <a:t>点的</a:t>
            </a:r>
            <a:r>
              <a:rPr kumimoji="1" lang="zh-CN" altLang="en-US" sz="2400" smtClean="0">
                <a:solidFill>
                  <a:srgbClr val="000099"/>
                </a:solidFill>
              </a:rPr>
              <a:t>定义</a:t>
            </a:r>
            <a:r>
              <a:rPr kumimoji="1" lang="zh-CN" altLang="en-US" sz="2400" smtClean="0"/>
              <a:t>为：</a:t>
            </a:r>
          </a:p>
          <a:p>
            <a:pPr>
              <a:lnSpc>
                <a:spcPct val="150000"/>
              </a:lnSpc>
            </a:pPr>
            <a:endParaRPr lang="zh-CN" altLang="en-US" smtClean="0"/>
          </a:p>
        </p:txBody>
      </p:sp>
      <p:sp>
        <p:nvSpPr>
          <p:cNvPr id="4112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B0E55F7-E2FA-4C9B-84EE-E0342E77ECBC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4113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928688" y="2428875"/>
          <a:ext cx="1866900" cy="542925"/>
        </p:xfrm>
        <a:graphic>
          <a:graphicData uri="http://schemas.openxmlformats.org/presentationml/2006/ole">
            <p:oleObj spid="_x0000_s4098" name="公式" r:id="rId3" imgW="685800" imgH="228600" progId="Equation.3">
              <p:embed/>
            </p:oleObj>
          </a:graphicData>
        </a:graphic>
      </p:graphicFrame>
      <p:grpSp>
        <p:nvGrpSpPr>
          <p:cNvPr id="4114" name="组合 31"/>
          <p:cNvGrpSpPr>
            <a:grpSpLocks/>
          </p:cNvGrpSpPr>
          <p:nvPr/>
        </p:nvGrpSpPr>
        <p:grpSpPr bwMode="auto">
          <a:xfrm>
            <a:off x="5746750" y="3151188"/>
            <a:ext cx="3016250" cy="3135312"/>
            <a:chOff x="5746750" y="3151207"/>
            <a:chExt cx="3016250" cy="3135313"/>
          </a:xfrm>
        </p:grpSpPr>
        <p:grpSp>
          <p:nvGrpSpPr>
            <p:cNvPr id="4117" name="Group 76"/>
            <p:cNvGrpSpPr>
              <a:grpSpLocks/>
            </p:cNvGrpSpPr>
            <p:nvPr/>
          </p:nvGrpSpPr>
          <p:grpSpPr bwMode="auto">
            <a:xfrm>
              <a:off x="6594475" y="4289445"/>
              <a:ext cx="644525" cy="1676400"/>
              <a:chOff x="3942" y="2493"/>
              <a:chExt cx="406" cy="1056"/>
            </a:xfrm>
          </p:grpSpPr>
          <p:sp>
            <p:nvSpPr>
              <p:cNvPr id="4132" name="Freeform 54"/>
              <p:cNvSpPr>
                <a:spLocks/>
              </p:cNvSpPr>
              <p:nvPr/>
            </p:nvSpPr>
            <p:spPr bwMode="auto">
              <a:xfrm>
                <a:off x="3942" y="2493"/>
                <a:ext cx="191" cy="1056"/>
              </a:xfrm>
              <a:custGeom>
                <a:avLst/>
                <a:gdLst>
                  <a:gd name="T0" fmla="*/ 0 w 191"/>
                  <a:gd name="T1" fmla="*/ 1056 h 1056"/>
                  <a:gd name="T2" fmla="*/ 191 w 191"/>
                  <a:gd name="T3" fmla="*/ 0 h 1056"/>
                  <a:gd name="T4" fmla="*/ 0 60000 65536"/>
                  <a:gd name="T5" fmla="*/ 0 60000 65536"/>
                  <a:gd name="T6" fmla="*/ 0 w 191"/>
                  <a:gd name="T7" fmla="*/ 0 h 1056"/>
                  <a:gd name="T8" fmla="*/ 191 w 191"/>
                  <a:gd name="T9" fmla="*/ 1056 h 10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1" h="1056">
                    <a:moveTo>
                      <a:pt x="0" y="1056"/>
                    </a:moveTo>
                    <a:lnTo>
                      <a:pt x="191" y="0"/>
                    </a:lnTo>
                  </a:path>
                </a:pathLst>
              </a:custGeom>
              <a:noFill/>
              <a:ln w="41275">
                <a:solidFill>
                  <a:srgbClr val="0070C0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099" name="Object 59"/>
              <p:cNvGraphicFramePr>
                <a:graphicFrameLocks noChangeAspect="1"/>
              </p:cNvGraphicFramePr>
              <p:nvPr/>
            </p:nvGraphicFramePr>
            <p:xfrm>
              <a:off x="4069" y="2809"/>
              <a:ext cx="279" cy="424"/>
            </p:xfrm>
            <a:graphic>
              <a:graphicData uri="http://schemas.openxmlformats.org/presentationml/2006/ole">
                <p:oleObj spid="_x0000_s4099" name="公式" r:id="rId4" imgW="152280" imgH="228600" progId="Equation.3">
                  <p:embed/>
                </p:oleObj>
              </a:graphicData>
            </a:graphic>
          </p:graphicFrame>
        </p:grpSp>
        <p:grpSp>
          <p:nvGrpSpPr>
            <p:cNvPr id="4118" name="Group 70"/>
            <p:cNvGrpSpPr>
              <a:grpSpLocks/>
            </p:cNvGrpSpPr>
            <p:nvPr/>
          </p:nvGrpSpPr>
          <p:grpSpPr bwMode="auto">
            <a:xfrm>
              <a:off x="8047038" y="4751407"/>
              <a:ext cx="715962" cy="533400"/>
              <a:chOff x="4857" y="2784"/>
              <a:chExt cx="451" cy="336"/>
            </a:xfrm>
          </p:grpSpPr>
          <p:graphicFrame>
            <p:nvGraphicFramePr>
              <p:cNvPr id="4100" name="Object 61"/>
              <p:cNvGraphicFramePr>
                <a:graphicFrameLocks noChangeAspect="1"/>
              </p:cNvGraphicFramePr>
              <p:nvPr/>
            </p:nvGraphicFramePr>
            <p:xfrm>
              <a:off x="4992" y="2784"/>
              <a:ext cx="316" cy="336"/>
            </p:xfrm>
            <a:graphic>
              <a:graphicData uri="http://schemas.openxmlformats.org/presentationml/2006/ole">
                <p:oleObj spid="_x0000_s4100" name="公式" r:id="rId5" imgW="203040" imgH="215640" progId="Equation.3">
                  <p:embed/>
                </p:oleObj>
              </a:graphicData>
            </a:graphic>
          </p:graphicFrame>
          <p:sp>
            <p:nvSpPr>
              <p:cNvPr id="4131" name="Oval 62"/>
              <p:cNvSpPr>
                <a:spLocks noChangeArrowheads="1"/>
              </p:cNvSpPr>
              <p:nvPr/>
            </p:nvSpPr>
            <p:spPr bwMode="auto">
              <a:xfrm>
                <a:off x="4857" y="2913"/>
                <a:ext cx="70" cy="93"/>
              </a:xfrm>
              <a:prstGeom prst="ellipse">
                <a:avLst/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19" name="Group 71"/>
            <p:cNvGrpSpPr>
              <a:grpSpLocks/>
            </p:cNvGrpSpPr>
            <p:nvPr/>
          </p:nvGrpSpPr>
          <p:grpSpPr bwMode="auto">
            <a:xfrm>
              <a:off x="5746750" y="3151207"/>
              <a:ext cx="528638" cy="681038"/>
              <a:chOff x="3408" y="1776"/>
              <a:chExt cx="333" cy="429"/>
            </a:xfrm>
          </p:grpSpPr>
          <p:graphicFrame>
            <p:nvGraphicFramePr>
              <p:cNvPr id="4101" name="Object 63"/>
              <p:cNvGraphicFramePr>
                <a:graphicFrameLocks noChangeAspect="1"/>
              </p:cNvGraphicFramePr>
              <p:nvPr/>
            </p:nvGraphicFramePr>
            <p:xfrm>
              <a:off x="3408" y="1776"/>
              <a:ext cx="300" cy="336"/>
            </p:xfrm>
            <a:graphic>
              <a:graphicData uri="http://schemas.openxmlformats.org/presentationml/2006/ole">
                <p:oleObj spid="_x0000_s4101" name="公式" r:id="rId6" imgW="190440" imgH="215640" progId="Equation.3">
                  <p:embed/>
                </p:oleObj>
              </a:graphicData>
            </a:graphic>
          </p:graphicFrame>
          <p:sp>
            <p:nvSpPr>
              <p:cNvPr id="4130" name="Oval 64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93" cy="93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20" name="Group 77"/>
            <p:cNvGrpSpPr>
              <a:grpSpLocks/>
            </p:cNvGrpSpPr>
            <p:nvPr/>
          </p:nvGrpSpPr>
          <p:grpSpPr bwMode="auto">
            <a:xfrm>
              <a:off x="5975350" y="3760807"/>
              <a:ext cx="641350" cy="2525713"/>
              <a:chOff x="3552" y="2160"/>
              <a:chExt cx="404" cy="1591"/>
            </a:xfrm>
          </p:grpSpPr>
          <p:graphicFrame>
            <p:nvGraphicFramePr>
              <p:cNvPr id="4102" name="Object 31"/>
              <p:cNvGraphicFramePr>
                <a:graphicFrameLocks noChangeAspect="1"/>
              </p:cNvGraphicFramePr>
              <p:nvPr/>
            </p:nvGraphicFramePr>
            <p:xfrm>
              <a:off x="3552" y="2640"/>
              <a:ext cx="281" cy="398"/>
            </p:xfrm>
            <a:graphic>
              <a:graphicData uri="http://schemas.openxmlformats.org/presentationml/2006/ole">
                <p:oleObj spid="_x0000_s4102" name="公式" r:id="rId7" imgW="126720" imgH="215640" progId="Equation.3">
                  <p:embed/>
                </p:oleObj>
              </a:graphicData>
            </a:graphic>
          </p:graphicFrame>
          <p:graphicFrame>
            <p:nvGraphicFramePr>
              <p:cNvPr id="4103" name="Object 60"/>
              <p:cNvGraphicFramePr>
                <a:graphicFrameLocks noChangeAspect="1"/>
              </p:cNvGraphicFramePr>
              <p:nvPr/>
            </p:nvGraphicFramePr>
            <p:xfrm>
              <a:off x="3696" y="3504"/>
              <a:ext cx="210" cy="247"/>
            </p:xfrm>
            <a:graphic>
              <a:graphicData uri="http://schemas.openxmlformats.org/presentationml/2006/ole">
                <p:oleObj spid="_x0000_s4103" name="公式" r:id="rId8" imgW="152280" imgH="177480" progId="Equation.3">
                  <p:embed/>
                </p:oleObj>
              </a:graphicData>
            </a:graphic>
          </p:graphicFrame>
          <p:sp>
            <p:nvSpPr>
              <p:cNvPr id="4129" name="Freeform 65"/>
              <p:cNvSpPr>
                <a:spLocks/>
              </p:cNvSpPr>
              <p:nvPr/>
            </p:nvSpPr>
            <p:spPr bwMode="auto">
              <a:xfrm>
                <a:off x="3709" y="2160"/>
                <a:ext cx="247" cy="1390"/>
              </a:xfrm>
              <a:custGeom>
                <a:avLst/>
                <a:gdLst>
                  <a:gd name="T0" fmla="*/ 247 w 247"/>
                  <a:gd name="T1" fmla="*/ 1390 h 1390"/>
                  <a:gd name="T2" fmla="*/ 0 w 247"/>
                  <a:gd name="T3" fmla="*/ 0 h 1390"/>
                  <a:gd name="T4" fmla="*/ 0 60000 65536"/>
                  <a:gd name="T5" fmla="*/ 0 60000 65536"/>
                  <a:gd name="T6" fmla="*/ 0 w 247"/>
                  <a:gd name="T7" fmla="*/ 0 h 1390"/>
                  <a:gd name="T8" fmla="*/ 247 w 247"/>
                  <a:gd name="T9" fmla="*/ 1390 h 13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7" h="1390">
                    <a:moveTo>
                      <a:pt x="247" y="1390"/>
                    </a:moveTo>
                    <a:lnTo>
                      <a:pt x="0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21" name="Group 73"/>
            <p:cNvGrpSpPr>
              <a:grpSpLocks/>
            </p:cNvGrpSpPr>
            <p:nvPr/>
          </p:nvGrpSpPr>
          <p:grpSpPr bwMode="auto">
            <a:xfrm>
              <a:off x="6280150" y="3456007"/>
              <a:ext cx="885825" cy="812800"/>
              <a:chOff x="3744" y="1968"/>
              <a:chExt cx="558" cy="512"/>
            </a:xfrm>
          </p:grpSpPr>
          <p:graphicFrame>
            <p:nvGraphicFramePr>
              <p:cNvPr id="4104" name="Object 67"/>
              <p:cNvGraphicFramePr>
                <a:graphicFrameLocks noChangeAspect="1"/>
              </p:cNvGraphicFramePr>
              <p:nvPr/>
            </p:nvGraphicFramePr>
            <p:xfrm>
              <a:off x="3936" y="1968"/>
              <a:ext cx="366" cy="320"/>
            </p:xfrm>
            <a:graphic>
              <a:graphicData uri="http://schemas.openxmlformats.org/presentationml/2006/ole">
                <p:oleObj spid="_x0000_s4104" name="公式" r:id="rId9" imgW="190440" imgH="228600" progId="Equation.3">
                  <p:embed/>
                </p:oleObj>
              </a:graphicData>
            </a:graphic>
          </p:graphicFrame>
          <p:sp>
            <p:nvSpPr>
              <p:cNvPr id="4128" name="Freeform 68"/>
              <p:cNvSpPr>
                <a:spLocks/>
              </p:cNvSpPr>
              <p:nvPr/>
            </p:nvSpPr>
            <p:spPr bwMode="auto">
              <a:xfrm>
                <a:off x="3744" y="2208"/>
                <a:ext cx="389" cy="272"/>
              </a:xfrm>
              <a:custGeom>
                <a:avLst/>
                <a:gdLst>
                  <a:gd name="T0" fmla="*/ 0 w 389"/>
                  <a:gd name="T1" fmla="*/ 0 h 272"/>
                  <a:gd name="T2" fmla="*/ 389 w 389"/>
                  <a:gd name="T3" fmla="*/ 272 h 272"/>
                  <a:gd name="T4" fmla="*/ 0 60000 65536"/>
                  <a:gd name="T5" fmla="*/ 0 60000 65536"/>
                  <a:gd name="T6" fmla="*/ 0 w 389"/>
                  <a:gd name="T7" fmla="*/ 0 h 272"/>
                  <a:gd name="T8" fmla="*/ 389 w 389"/>
                  <a:gd name="T9" fmla="*/ 272 h 2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9" h="272">
                    <a:moveTo>
                      <a:pt x="0" y="0"/>
                    </a:moveTo>
                    <a:lnTo>
                      <a:pt x="389" y="272"/>
                    </a:lnTo>
                  </a:path>
                </a:pathLst>
              </a:custGeom>
              <a:noFill/>
              <a:ln w="41275">
                <a:solidFill>
                  <a:schemeClr val="tx2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22" name="Group 74"/>
            <p:cNvGrpSpPr>
              <a:grpSpLocks/>
            </p:cNvGrpSpPr>
            <p:nvPr/>
          </p:nvGrpSpPr>
          <p:grpSpPr bwMode="auto">
            <a:xfrm>
              <a:off x="6856413" y="4065607"/>
              <a:ext cx="1281112" cy="990600"/>
              <a:chOff x="4107" y="2352"/>
              <a:chExt cx="807" cy="624"/>
            </a:xfrm>
          </p:grpSpPr>
          <p:graphicFrame>
            <p:nvGraphicFramePr>
              <p:cNvPr id="4105" name="Object 56"/>
              <p:cNvGraphicFramePr>
                <a:graphicFrameLocks noChangeAspect="1"/>
              </p:cNvGraphicFramePr>
              <p:nvPr/>
            </p:nvGraphicFramePr>
            <p:xfrm>
              <a:off x="4512" y="2352"/>
              <a:ext cx="325" cy="368"/>
            </p:xfrm>
            <a:graphic>
              <a:graphicData uri="http://schemas.openxmlformats.org/presentationml/2006/ole">
                <p:oleObj spid="_x0000_s4105" name="公式" r:id="rId10" imgW="203040" imgH="228600" progId="Equation.3">
                  <p:embed/>
                </p:oleObj>
              </a:graphicData>
            </a:graphic>
          </p:graphicFrame>
          <p:sp>
            <p:nvSpPr>
              <p:cNvPr id="4127" name="Freeform 69"/>
              <p:cNvSpPr>
                <a:spLocks/>
              </p:cNvSpPr>
              <p:nvPr/>
            </p:nvSpPr>
            <p:spPr bwMode="auto">
              <a:xfrm>
                <a:off x="4107" y="2467"/>
                <a:ext cx="807" cy="509"/>
              </a:xfrm>
              <a:custGeom>
                <a:avLst/>
                <a:gdLst>
                  <a:gd name="T0" fmla="*/ 0 w 807"/>
                  <a:gd name="T1" fmla="*/ 0 h 509"/>
                  <a:gd name="T2" fmla="*/ 807 w 807"/>
                  <a:gd name="T3" fmla="*/ 509 h 509"/>
                  <a:gd name="T4" fmla="*/ 0 60000 65536"/>
                  <a:gd name="T5" fmla="*/ 0 60000 65536"/>
                  <a:gd name="T6" fmla="*/ 0 w 807"/>
                  <a:gd name="T7" fmla="*/ 0 h 509"/>
                  <a:gd name="T8" fmla="*/ 807 w 807"/>
                  <a:gd name="T9" fmla="*/ 509 h 50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7" h="509">
                    <a:moveTo>
                      <a:pt x="0" y="0"/>
                    </a:moveTo>
                    <a:lnTo>
                      <a:pt x="807" y="509"/>
                    </a:lnTo>
                  </a:path>
                </a:pathLst>
              </a:custGeom>
              <a:noFill/>
              <a:ln w="41275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23" name="Group 75"/>
            <p:cNvGrpSpPr>
              <a:grpSpLocks/>
            </p:cNvGrpSpPr>
            <p:nvPr/>
          </p:nvGrpSpPr>
          <p:grpSpPr bwMode="auto">
            <a:xfrm>
              <a:off x="6580188" y="5035570"/>
              <a:ext cx="1495425" cy="1033462"/>
              <a:chOff x="3933" y="2963"/>
              <a:chExt cx="942" cy="651"/>
            </a:xfrm>
          </p:grpSpPr>
          <p:sp>
            <p:nvSpPr>
              <p:cNvPr id="4126" name="Freeform 58"/>
              <p:cNvSpPr>
                <a:spLocks/>
              </p:cNvSpPr>
              <p:nvPr/>
            </p:nvSpPr>
            <p:spPr bwMode="auto">
              <a:xfrm>
                <a:off x="3933" y="2963"/>
                <a:ext cx="942" cy="570"/>
              </a:xfrm>
              <a:custGeom>
                <a:avLst/>
                <a:gdLst>
                  <a:gd name="T0" fmla="*/ 0 w 942"/>
                  <a:gd name="T1" fmla="*/ 570 h 570"/>
                  <a:gd name="T2" fmla="*/ 942 w 942"/>
                  <a:gd name="T3" fmla="*/ 0 h 570"/>
                  <a:gd name="T4" fmla="*/ 0 60000 65536"/>
                  <a:gd name="T5" fmla="*/ 0 60000 65536"/>
                  <a:gd name="T6" fmla="*/ 0 w 942"/>
                  <a:gd name="T7" fmla="*/ 0 h 570"/>
                  <a:gd name="T8" fmla="*/ 942 w 942"/>
                  <a:gd name="T9" fmla="*/ 570 h 5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42" h="570">
                    <a:moveTo>
                      <a:pt x="0" y="570"/>
                    </a:moveTo>
                    <a:lnTo>
                      <a:pt x="942" y="0"/>
                    </a:lnTo>
                  </a:path>
                </a:pathLst>
              </a:custGeom>
              <a:noFill/>
              <a:ln w="412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106" name="Object 72"/>
              <p:cNvGraphicFramePr>
                <a:graphicFrameLocks noChangeAspect="1"/>
              </p:cNvGraphicFramePr>
              <p:nvPr/>
            </p:nvGraphicFramePr>
            <p:xfrm>
              <a:off x="4403" y="3216"/>
              <a:ext cx="260" cy="398"/>
            </p:xfrm>
            <a:graphic>
              <a:graphicData uri="http://schemas.openxmlformats.org/presentationml/2006/ole">
                <p:oleObj spid="_x0000_s4106" name="公式" r:id="rId11" imgW="139680" imgH="215640" progId="Equation.3">
                  <p:embed/>
                </p:oleObj>
              </a:graphicData>
            </a:graphic>
          </p:graphicFrame>
        </p:grpSp>
        <p:grpSp>
          <p:nvGrpSpPr>
            <p:cNvPr id="4124" name="Group 79"/>
            <p:cNvGrpSpPr>
              <a:grpSpLocks/>
            </p:cNvGrpSpPr>
            <p:nvPr/>
          </p:nvGrpSpPr>
          <p:grpSpPr bwMode="auto">
            <a:xfrm>
              <a:off x="6848475" y="3797320"/>
              <a:ext cx="455613" cy="496887"/>
              <a:chOff x="4512" y="1920"/>
              <a:chExt cx="287" cy="313"/>
            </a:xfrm>
          </p:grpSpPr>
          <p:graphicFrame>
            <p:nvGraphicFramePr>
              <p:cNvPr id="4107" name="Object 57"/>
              <p:cNvGraphicFramePr>
                <a:graphicFrameLocks noChangeAspect="1"/>
              </p:cNvGraphicFramePr>
              <p:nvPr/>
            </p:nvGraphicFramePr>
            <p:xfrm>
              <a:off x="4560" y="1920"/>
              <a:ext cx="239" cy="288"/>
            </p:xfrm>
            <a:graphic>
              <a:graphicData uri="http://schemas.openxmlformats.org/presentationml/2006/ole">
                <p:oleObj spid="_x0000_s4107" name="公式" r:id="rId12" imgW="126720" imgH="152280" progId="Equation.3">
                  <p:embed/>
                </p:oleObj>
              </a:graphicData>
            </a:graphic>
          </p:graphicFrame>
          <p:sp>
            <p:nvSpPr>
              <p:cNvPr id="4125" name="Oval 78"/>
              <p:cNvSpPr>
                <a:spLocks noChangeArrowheads="1"/>
              </p:cNvSpPr>
              <p:nvPr/>
            </p:nvSpPr>
            <p:spPr bwMode="auto">
              <a:xfrm>
                <a:off x="4512" y="2160"/>
                <a:ext cx="73" cy="73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4513" name="Group 88"/>
          <p:cNvGrpSpPr>
            <a:grpSpLocks/>
          </p:cNvGrpSpPr>
          <p:nvPr/>
        </p:nvGrpSpPr>
        <p:grpSpPr bwMode="auto">
          <a:xfrm>
            <a:off x="609600" y="5400675"/>
            <a:ext cx="4921250" cy="814388"/>
            <a:chOff x="356" y="3183"/>
            <a:chExt cx="3100" cy="513"/>
          </a:xfrm>
        </p:grpSpPr>
        <p:graphicFrame>
          <p:nvGraphicFramePr>
            <p:cNvPr id="4108" name="Object 16"/>
            <p:cNvGraphicFramePr>
              <a:graphicFrameLocks noChangeAspect="1"/>
            </p:cNvGraphicFramePr>
            <p:nvPr/>
          </p:nvGraphicFramePr>
          <p:xfrm>
            <a:off x="356" y="3191"/>
            <a:ext cx="1016" cy="505"/>
          </p:xfrm>
          <a:graphic>
            <a:graphicData uri="http://schemas.openxmlformats.org/presentationml/2006/ole">
              <p:oleObj spid="_x0000_s4108" name="Equation" r:id="rId13" imgW="685800" imgH="342720" progId="Equation.3">
                <p:embed/>
              </p:oleObj>
            </a:graphicData>
          </a:graphic>
        </p:graphicFrame>
        <p:sp>
          <p:nvSpPr>
            <p:cNvPr id="4116" name="Text Box 17"/>
            <p:cNvSpPr txBox="1">
              <a:spLocks noChangeArrowheads="1"/>
            </p:cNvSpPr>
            <p:nvPr/>
          </p:nvSpPr>
          <p:spPr bwMode="auto">
            <a:xfrm>
              <a:off x="1315" y="3183"/>
              <a:ext cx="21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solidFill>
                    <a:srgbClr val="000099"/>
                  </a:solidFill>
                  <a:latin typeface="方正姚体" pitchFamily="2" charset="-122"/>
                  <a:ea typeface="方正姚体" pitchFamily="2" charset="-122"/>
                </a:rPr>
                <a:t>为质点系的总质量。</a:t>
              </a:r>
            </a:p>
          </p:txBody>
        </p:sp>
      </p:grpSp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1357313" y="3643313"/>
          <a:ext cx="3446462" cy="1143000"/>
        </p:xfrm>
        <a:graphic>
          <a:graphicData uri="http://schemas.openxmlformats.org/presentationml/2006/ole">
            <p:oleObj spid="_x0000_s4109" name="Equation" r:id="rId14" imgW="88884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质心</a:t>
            </a:r>
          </a:p>
        </p:txBody>
      </p:sp>
      <p:sp>
        <p:nvSpPr>
          <p:cNvPr id="5129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240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2400" smtClean="0"/>
              <a:t>质心的位矢随坐标系的选取而变化，但对一个质点系，质心的位置是固定的、唯一的。</a:t>
            </a:r>
            <a:endParaRPr kumimoji="1" lang="en-US" altLang="zh-CN" sz="2400" smtClean="0"/>
          </a:p>
          <a:p>
            <a:pPr>
              <a:lnSpc>
                <a:spcPct val="150000"/>
              </a:lnSpc>
            </a:pPr>
            <a:r>
              <a:rPr kumimoji="1" lang="zh-CN" altLang="en-US" sz="2400" smtClean="0"/>
              <a:t>质心在直角坐标系中的分量式：</a:t>
            </a:r>
            <a:endParaRPr lang="zh-CN" altLang="en-US" smtClean="0"/>
          </a:p>
        </p:txBody>
      </p:sp>
      <p:sp>
        <p:nvSpPr>
          <p:cNvPr id="513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0122709-2E30-4BD4-BD9B-F9D83815263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5131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sp>
        <p:nvSpPr>
          <p:cNvPr id="5132" name="Text Box 44"/>
          <p:cNvSpPr txBox="1">
            <a:spLocks noChangeArrowheads="1"/>
          </p:cNvSpPr>
          <p:nvPr/>
        </p:nvSpPr>
        <p:spPr bwMode="auto">
          <a:xfrm>
            <a:off x="4518025" y="3000375"/>
            <a:ext cx="2659063" cy="461963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400" b="1">
                <a:latin typeface="方正姚体" pitchFamily="2" charset="-122"/>
                <a:ea typeface="方正姚体" pitchFamily="2" charset="-122"/>
              </a:rPr>
              <a:t>质量连续分布时：</a:t>
            </a:r>
          </a:p>
        </p:txBody>
      </p:sp>
      <p:sp>
        <p:nvSpPr>
          <p:cNvPr id="5133" name="Text Box 47"/>
          <p:cNvSpPr txBox="1">
            <a:spLocks noChangeArrowheads="1"/>
          </p:cNvSpPr>
          <p:nvPr/>
        </p:nvSpPr>
        <p:spPr bwMode="auto">
          <a:xfrm>
            <a:off x="947738" y="3011488"/>
            <a:ext cx="2659062" cy="461962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质量离散分布时：</a:t>
            </a:r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1089025" y="3667125"/>
          <a:ext cx="2112963" cy="833438"/>
        </p:xfrm>
        <a:graphic>
          <a:graphicData uri="http://schemas.openxmlformats.org/presentationml/2006/ole">
            <p:oleObj spid="_x0000_s5122" name="Equation" r:id="rId3" imgW="825480" imgH="444240" progId="Equation.3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5059363" y="3714750"/>
          <a:ext cx="1870075" cy="738188"/>
        </p:xfrm>
        <a:graphic>
          <a:graphicData uri="http://schemas.openxmlformats.org/presentationml/2006/ole">
            <p:oleObj spid="_x0000_s5123" name="公式" r:id="rId4" imgW="711000" imgH="469800" progId="Equation.3">
              <p:embed/>
            </p:oleObj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1071563" y="4572000"/>
          <a:ext cx="2051050" cy="849313"/>
        </p:xfrm>
        <a:graphic>
          <a:graphicData uri="http://schemas.openxmlformats.org/presentationml/2006/ole">
            <p:oleObj spid="_x0000_s5124" name="Equation" r:id="rId5" imgW="850680" imgH="444240" progId="Equation.3">
              <p:embed/>
            </p:oleObj>
          </a:graphicData>
        </a:graphic>
      </p:graphicFrame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1143000" y="5429250"/>
          <a:ext cx="2055813" cy="928688"/>
        </p:xfrm>
        <a:graphic>
          <a:graphicData uri="http://schemas.openxmlformats.org/presentationml/2006/ole">
            <p:oleObj spid="_x0000_s5125" name="Equation" r:id="rId6" imgW="825480" imgH="444240" progId="Equation.3">
              <p:embed/>
            </p:oleObj>
          </a:graphicData>
        </a:graphic>
      </p:graphicFrame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4949825" y="4500563"/>
          <a:ext cx="2051050" cy="871537"/>
        </p:xfrm>
        <a:graphic>
          <a:graphicData uri="http://schemas.openxmlformats.org/presentationml/2006/ole">
            <p:oleObj spid="_x0000_s5126" name="Equation" r:id="rId7" imgW="761760" imgH="469800" progId="Equation.3">
              <p:embed/>
            </p:oleObj>
          </a:graphicData>
        </a:graphic>
      </p:graphicFrame>
      <p:graphicFrame>
        <p:nvGraphicFramePr>
          <p:cNvPr id="66575" name="Object 15"/>
          <p:cNvGraphicFramePr>
            <a:graphicFrameLocks noChangeAspect="1"/>
          </p:cNvGraphicFramePr>
          <p:nvPr/>
        </p:nvGraphicFramePr>
        <p:xfrm>
          <a:off x="4949825" y="5500688"/>
          <a:ext cx="2051050" cy="857250"/>
        </p:xfrm>
        <a:graphic>
          <a:graphicData uri="http://schemas.openxmlformats.org/presentationml/2006/ole">
            <p:oleObj spid="_x0000_s5127" name="Equation" r:id="rId8" imgW="736560" imgH="469800" progId="Equation.3">
              <p:embed/>
            </p:oleObj>
          </a:graphicData>
        </a:graphic>
      </p:graphicFrame>
      <p:sp>
        <p:nvSpPr>
          <p:cNvPr id="5134" name="AutoShape 46"/>
          <p:cNvSpPr>
            <a:spLocks noChangeArrowheads="1"/>
          </p:cNvSpPr>
          <p:nvPr/>
        </p:nvSpPr>
        <p:spPr bwMode="auto">
          <a:xfrm flipV="1">
            <a:off x="4025900" y="4846638"/>
            <a:ext cx="620713" cy="241300"/>
          </a:xfrm>
          <a:prstGeom prst="rightArrow">
            <a:avLst>
              <a:gd name="adj1" fmla="val 50000"/>
              <a:gd name="adj2" fmla="val 112482"/>
            </a:avLst>
          </a:prstGeom>
          <a:solidFill>
            <a:schemeClr val="hlink"/>
          </a:solidFill>
          <a:ln w="412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质心</a:t>
            </a:r>
          </a:p>
        </p:txBody>
      </p:sp>
      <p:sp>
        <p:nvSpPr>
          <p:cNvPr id="24579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2398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kumimoji="1" lang="en-US" altLang="zh-CN" sz="2400" smtClean="0"/>
          </a:p>
          <a:p>
            <a:pPr>
              <a:lnSpc>
                <a:spcPct val="150000"/>
              </a:lnSpc>
            </a:pPr>
            <a:r>
              <a:rPr kumimoji="1" lang="zh-CN" altLang="en-US" sz="2400" smtClean="0"/>
              <a:t>如果物体具有一个对称中心，则质心与对称中心重合；若有一个对称轴，则质心必在该轴上。</a:t>
            </a: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BEEEDB7-53BC-4193-97B1-2E096D734192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24581" name="页脚占位符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质点系统</a:t>
            </a:r>
          </a:p>
        </p:txBody>
      </p:sp>
      <p:sp>
        <p:nvSpPr>
          <p:cNvPr id="15" name="Oval 48"/>
          <p:cNvSpPr>
            <a:spLocks noChangeArrowheads="1"/>
          </p:cNvSpPr>
          <p:nvPr/>
        </p:nvSpPr>
        <p:spPr bwMode="auto">
          <a:xfrm>
            <a:off x="2357438" y="3946525"/>
            <a:ext cx="762000" cy="762000"/>
          </a:xfrm>
          <a:prstGeom prst="ellipse">
            <a:avLst/>
          </a:prstGeom>
          <a:solidFill>
            <a:srgbClr val="00FFFF">
              <a:alpha val="50195"/>
            </a:srgbClr>
          </a:solidFill>
          <a:ln w="412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AutoShape 49"/>
          <p:cNvSpPr>
            <a:spLocks noChangeArrowheads="1"/>
          </p:cNvSpPr>
          <p:nvPr/>
        </p:nvSpPr>
        <p:spPr bwMode="auto">
          <a:xfrm>
            <a:off x="3651250" y="3925888"/>
            <a:ext cx="914400" cy="762000"/>
          </a:xfrm>
          <a:prstGeom prst="hexagon">
            <a:avLst>
              <a:gd name="adj" fmla="val 30000"/>
              <a:gd name="vf" fmla="val 115470"/>
            </a:avLst>
          </a:prstGeom>
          <a:solidFill>
            <a:srgbClr val="FF9900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4913313" y="3460750"/>
            <a:ext cx="949325" cy="1468438"/>
            <a:chOff x="4634" y="2928"/>
            <a:chExt cx="598" cy="925"/>
          </a:xfrm>
        </p:grpSpPr>
        <p:sp>
          <p:nvSpPr>
            <p:cNvPr id="24585" name="Oval 50"/>
            <p:cNvSpPr>
              <a:spLocks noChangeArrowheads="1"/>
            </p:cNvSpPr>
            <p:nvPr/>
          </p:nvSpPr>
          <p:spPr bwMode="auto">
            <a:xfrm>
              <a:off x="4643" y="3661"/>
              <a:ext cx="576" cy="192"/>
            </a:xfrm>
            <a:prstGeom prst="ellipse">
              <a:avLst/>
            </a:prstGeom>
            <a:solidFill>
              <a:srgbClr val="FFCCFF">
                <a:alpha val="50195"/>
              </a:srgbClr>
            </a:solidFill>
            <a:ln w="317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6" name="Line 51"/>
            <p:cNvSpPr>
              <a:spLocks noChangeShapeType="1"/>
            </p:cNvSpPr>
            <p:nvPr/>
          </p:nvSpPr>
          <p:spPr bwMode="auto">
            <a:xfrm flipH="1">
              <a:off x="4634" y="2928"/>
              <a:ext cx="288" cy="864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87" name="Line 53"/>
            <p:cNvSpPr>
              <a:spLocks noChangeShapeType="1"/>
            </p:cNvSpPr>
            <p:nvPr/>
          </p:nvSpPr>
          <p:spPr bwMode="auto">
            <a:xfrm>
              <a:off x="4944" y="2928"/>
              <a:ext cx="288" cy="864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</TotalTime>
  <Words>769</Words>
  <Application>Microsoft PowerPoint</Application>
  <PresentationFormat>全屏显示(4:3)</PresentationFormat>
  <Paragraphs>107</Paragraphs>
  <Slides>17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3</vt:lpstr>
      <vt:lpstr>公式</vt:lpstr>
      <vt:lpstr>Equation</vt:lpstr>
      <vt:lpstr>Microsoft 公式 3.0</vt:lpstr>
      <vt:lpstr>第3章 质点系统的运动规律</vt:lpstr>
      <vt:lpstr>幻灯片 2</vt:lpstr>
      <vt:lpstr>§3.1    从质点到质点系统</vt:lpstr>
      <vt:lpstr>两质点系统</vt:lpstr>
      <vt:lpstr>§3.1    从质点到质点系统</vt:lpstr>
      <vt:lpstr>质点系运动的描述</vt:lpstr>
      <vt:lpstr>质心</vt:lpstr>
      <vt:lpstr>质心</vt:lpstr>
      <vt:lpstr>质心</vt:lpstr>
      <vt:lpstr>例3.4  一段均匀铁丝弯成半径为R的半圆形，求此半圆形铁丝的质心。p50</vt:lpstr>
      <vt:lpstr>二、质心运动定理</vt:lpstr>
      <vt:lpstr>二、质心运动定理</vt:lpstr>
      <vt:lpstr>二、质心运动定理</vt:lpstr>
      <vt:lpstr>例3.3  设有一弹丸，从地面斜抛上去，在飞行到最高点处爆炸成质量相等的两个碎片，其中一个碎片竖直自由下落，另一个碎片水平抛出，它们同时落地。试讨论第2个碎片的落地点(与第1个碎片落点关系)？</vt:lpstr>
      <vt:lpstr>例3. 1 质量为m1和m2的两个小球,用长为l、质量和伸缩量都可忽略不计的细杆联接，置于光滑的水平桌面上，开始时m2固定不动， m1绕m2作匀速圆周运动，其线速率为v0 ，如果 突然失去约束，求杆中张力？ </vt:lpstr>
      <vt:lpstr>例3. 1 两体问题</vt:lpstr>
      <vt:lpstr>例3. 1 两体问题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Jinqh</dc:creator>
  <cp:lastModifiedBy>dell</cp:lastModifiedBy>
  <cp:revision>184</cp:revision>
  <dcterms:created xsi:type="dcterms:W3CDTF">2000-03-01T06:18:32Z</dcterms:created>
  <dcterms:modified xsi:type="dcterms:W3CDTF">2015-03-17T00:32:41Z</dcterms:modified>
</cp:coreProperties>
</file>