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464" r:id="rId2"/>
    <p:sldId id="465" r:id="rId3"/>
    <p:sldId id="447" r:id="rId4"/>
    <p:sldId id="448" r:id="rId5"/>
    <p:sldId id="298" r:id="rId6"/>
    <p:sldId id="450" r:id="rId7"/>
    <p:sldId id="451" r:id="rId8"/>
    <p:sldId id="452" r:id="rId9"/>
    <p:sldId id="453" r:id="rId10"/>
    <p:sldId id="454" r:id="rId11"/>
    <p:sldId id="468" r:id="rId12"/>
    <p:sldId id="469" r:id="rId13"/>
    <p:sldId id="455" r:id="rId14"/>
    <p:sldId id="470" r:id="rId15"/>
    <p:sldId id="467" r:id="rId16"/>
    <p:sldId id="458" r:id="rId17"/>
    <p:sldId id="459" r:id="rId18"/>
    <p:sldId id="460" r:id="rId19"/>
    <p:sldId id="462" r:id="rId20"/>
    <p:sldId id="299" r:id="rId21"/>
    <p:sldId id="484" r:id="rId22"/>
    <p:sldId id="485" r:id="rId23"/>
    <p:sldId id="474" r:id="rId24"/>
    <p:sldId id="475" r:id="rId25"/>
    <p:sldId id="476" r:id="rId26"/>
    <p:sldId id="477" r:id="rId27"/>
    <p:sldId id="478" r:id="rId28"/>
    <p:sldId id="479" r:id="rId29"/>
    <p:sldId id="480" r:id="rId30"/>
    <p:sldId id="481" r:id="rId31"/>
    <p:sldId id="482" r:id="rId32"/>
    <p:sldId id="483" r:id="rId33"/>
    <p:sldId id="487" r:id="rId34"/>
    <p:sldId id="488" r:id="rId35"/>
  </p:sldIdLst>
  <p:sldSz cx="9144000" cy="6858000" type="screen4x3"/>
  <p:notesSz cx="6858000" cy="9144000"/>
  <p:defaultTextStyle>
    <a:defPPr>
      <a:defRPr lang="zh-CN"/>
    </a:defPPr>
    <a:lvl1pPr algn="l" rtl="0" fontAlgn="base">
      <a:spcBef>
        <a:spcPct val="0"/>
      </a:spcBef>
      <a:spcAft>
        <a:spcPct val="0"/>
      </a:spcAft>
      <a:defRPr kumimoji="1" sz="2800" kern="1200">
        <a:solidFill>
          <a:schemeClr val="tx1"/>
        </a:solidFill>
        <a:latin typeface="Times New Roman" pitchFamily="18" charset="0"/>
        <a:ea typeface="楷体_GB2312" pitchFamily="49" charset="-122"/>
        <a:cs typeface="+mn-cs"/>
      </a:defRPr>
    </a:lvl1pPr>
    <a:lvl2pPr marL="457200" algn="l" rtl="0" fontAlgn="base">
      <a:spcBef>
        <a:spcPct val="0"/>
      </a:spcBef>
      <a:spcAft>
        <a:spcPct val="0"/>
      </a:spcAft>
      <a:defRPr kumimoji="1" sz="2800" kern="1200">
        <a:solidFill>
          <a:schemeClr val="tx1"/>
        </a:solidFill>
        <a:latin typeface="Times New Roman" pitchFamily="18" charset="0"/>
        <a:ea typeface="楷体_GB2312" pitchFamily="49" charset="-122"/>
        <a:cs typeface="+mn-cs"/>
      </a:defRPr>
    </a:lvl2pPr>
    <a:lvl3pPr marL="914400" algn="l" rtl="0" fontAlgn="base">
      <a:spcBef>
        <a:spcPct val="0"/>
      </a:spcBef>
      <a:spcAft>
        <a:spcPct val="0"/>
      </a:spcAft>
      <a:defRPr kumimoji="1" sz="2800" kern="1200">
        <a:solidFill>
          <a:schemeClr val="tx1"/>
        </a:solidFill>
        <a:latin typeface="Times New Roman" pitchFamily="18" charset="0"/>
        <a:ea typeface="楷体_GB2312" pitchFamily="49" charset="-122"/>
        <a:cs typeface="+mn-cs"/>
      </a:defRPr>
    </a:lvl3pPr>
    <a:lvl4pPr marL="1371600" algn="l" rtl="0" fontAlgn="base">
      <a:spcBef>
        <a:spcPct val="0"/>
      </a:spcBef>
      <a:spcAft>
        <a:spcPct val="0"/>
      </a:spcAft>
      <a:defRPr kumimoji="1" sz="2800" kern="1200">
        <a:solidFill>
          <a:schemeClr val="tx1"/>
        </a:solidFill>
        <a:latin typeface="Times New Roman" pitchFamily="18" charset="0"/>
        <a:ea typeface="楷体_GB2312" pitchFamily="49" charset="-122"/>
        <a:cs typeface="+mn-cs"/>
      </a:defRPr>
    </a:lvl4pPr>
    <a:lvl5pPr marL="1828800" algn="l" rtl="0" fontAlgn="base">
      <a:spcBef>
        <a:spcPct val="0"/>
      </a:spcBef>
      <a:spcAft>
        <a:spcPct val="0"/>
      </a:spcAft>
      <a:defRPr kumimoji="1" sz="2800" kern="1200">
        <a:solidFill>
          <a:schemeClr val="tx1"/>
        </a:solidFill>
        <a:latin typeface="Times New Roman" pitchFamily="18" charset="0"/>
        <a:ea typeface="楷体_GB2312" pitchFamily="49" charset="-122"/>
        <a:cs typeface="+mn-cs"/>
      </a:defRPr>
    </a:lvl5pPr>
    <a:lvl6pPr marL="2286000" algn="l" defTabSz="914400" rtl="0" eaLnBrk="1" latinLnBrk="0" hangingPunct="1">
      <a:defRPr kumimoji="1" sz="2800" kern="1200">
        <a:solidFill>
          <a:schemeClr val="tx1"/>
        </a:solidFill>
        <a:latin typeface="Times New Roman" pitchFamily="18" charset="0"/>
        <a:ea typeface="楷体_GB2312" pitchFamily="49" charset="-122"/>
        <a:cs typeface="+mn-cs"/>
      </a:defRPr>
    </a:lvl6pPr>
    <a:lvl7pPr marL="2743200" algn="l" defTabSz="914400" rtl="0" eaLnBrk="1" latinLnBrk="0" hangingPunct="1">
      <a:defRPr kumimoji="1" sz="2800" kern="1200">
        <a:solidFill>
          <a:schemeClr val="tx1"/>
        </a:solidFill>
        <a:latin typeface="Times New Roman" pitchFamily="18" charset="0"/>
        <a:ea typeface="楷体_GB2312" pitchFamily="49" charset="-122"/>
        <a:cs typeface="+mn-cs"/>
      </a:defRPr>
    </a:lvl7pPr>
    <a:lvl8pPr marL="3200400" algn="l" defTabSz="914400" rtl="0" eaLnBrk="1" latinLnBrk="0" hangingPunct="1">
      <a:defRPr kumimoji="1" sz="2800" kern="1200">
        <a:solidFill>
          <a:schemeClr val="tx1"/>
        </a:solidFill>
        <a:latin typeface="Times New Roman" pitchFamily="18" charset="0"/>
        <a:ea typeface="楷体_GB2312" pitchFamily="49" charset="-122"/>
        <a:cs typeface="+mn-cs"/>
      </a:defRPr>
    </a:lvl8pPr>
    <a:lvl9pPr marL="3657600" algn="l" defTabSz="914400" rtl="0" eaLnBrk="1" latinLnBrk="0" hangingPunct="1">
      <a:defRPr kumimoji="1" sz="2800" kern="1200">
        <a:solidFill>
          <a:schemeClr val="tx1"/>
        </a:solidFill>
        <a:latin typeface="Times New Roman" pitchFamily="18" charset="0"/>
        <a:ea typeface="楷体_GB2312"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669900"/>
    <a:srgbClr val="DC0000"/>
    <a:srgbClr val="FF6565"/>
    <a:srgbClr val="FF9900"/>
    <a:srgbClr val="FFFFCC"/>
    <a:srgbClr val="FFFF99"/>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9" autoAdjust="0"/>
    <p:restoredTop sz="94585" autoAdjust="0"/>
  </p:normalViewPr>
  <p:slideViewPr>
    <p:cSldViewPr>
      <p:cViewPr varScale="1">
        <p:scale>
          <a:sx n="68" d="100"/>
          <a:sy n="68" d="100"/>
        </p:scale>
        <p:origin x="-4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28" d="100"/>
          <a:sy n="28" d="100"/>
        </p:scale>
        <p:origin x="-118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0.wmf"/><Relationship Id="rId7" Type="http://schemas.openxmlformats.org/officeDocument/2006/relationships/image" Target="../media/image54.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53.wmf"/><Relationship Id="rId5" Type="http://schemas.openxmlformats.org/officeDocument/2006/relationships/image" Target="../media/image52.wmf"/><Relationship Id="rId4" Type="http://schemas.openxmlformats.org/officeDocument/2006/relationships/image" Target="../media/image5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4" Type="http://schemas.openxmlformats.org/officeDocument/2006/relationships/image" Target="../media/image6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 Id="rId4" Type="http://schemas.openxmlformats.org/officeDocument/2006/relationships/image" Target="../media/image71.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73.wmf"/><Relationship Id="rId1" Type="http://schemas.openxmlformats.org/officeDocument/2006/relationships/image" Target="../media/image7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4.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5.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83.wmf"/><Relationship Id="rId13" Type="http://schemas.openxmlformats.org/officeDocument/2006/relationships/image" Target="../media/image88.wmf"/><Relationship Id="rId18" Type="http://schemas.openxmlformats.org/officeDocument/2006/relationships/image" Target="../media/image93.wmf"/><Relationship Id="rId3" Type="http://schemas.openxmlformats.org/officeDocument/2006/relationships/image" Target="../media/image78.wmf"/><Relationship Id="rId7" Type="http://schemas.openxmlformats.org/officeDocument/2006/relationships/image" Target="../media/image82.wmf"/><Relationship Id="rId12" Type="http://schemas.openxmlformats.org/officeDocument/2006/relationships/image" Target="../media/image87.wmf"/><Relationship Id="rId17" Type="http://schemas.openxmlformats.org/officeDocument/2006/relationships/image" Target="../media/image92.wmf"/><Relationship Id="rId2" Type="http://schemas.openxmlformats.org/officeDocument/2006/relationships/image" Target="../media/image77.wmf"/><Relationship Id="rId16" Type="http://schemas.openxmlformats.org/officeDocument/2006/relationships/image" Target="../media/image91.wmf"/><Relationship Id="rId1" Type="http://schemas.openxmlformats.org/officeDocument/2006/relationships/image" Target="../media/image76.wmf"/><Relationship Id="rId6" Type="http://schemas.openxmlformats.org/officeDocument/2006/relationships/image" Target="../media/image81.wmf"/><Relationship Id="rId11" Type="http://schemas.openxmlformats.org/officeDocument/2006/relationships/image" Target="../media/image86.wmf"/><Relationship Id="rId5" Type="http://schemas.openxmlformats.org/officeDocument/2006/relationships/image" Target="../media/image80.wmf"/><Relationship Id="rId15" Type="http://schemas.openxmlformats.org/officeDocument/2006/relationships/image" Target="../media/image90.wmf"/><Relationship Id="rId10" Type="http://schemas.openxmlformats.org/officeDocument/2006/relationships/image" Target="../media/image85.wmf"/><Relationship Id="rId4" Type="http://schemas.openxmlformats.org/officeDocument/2006/relationships/image" Target="../media/image79.wmf"/><Relationship Id="rId9" Type="http://schemas.openxmlformats.org/officeDocument/2006/relationships/image" Target="../media/image84.wmf"/><Relationship Id="rId14" Type="http://schemas.openxmlformats.org/officeDocument/2006/relationships/image" Target="../media/image89.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 Id="rId6" Type="http://schemas.openxmlformats.org/officeDocument/2006/relationships/image" Target="../media/image99.wmf"/><Relationship Id="rId5" Type="http://schemas.openxmlformats.org/officeDocument/2006/relationships/image" Target="../media/image98.wmf"/><Relationship Id="rId4" Type="http://schemas.openxmlformats.org/officeDocument/2006/relationships/image" Target="../media/image9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2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ea typeface="宋体" pitchFamily="2" charset="-122"/>
              </a:defRPr>
            </a:lvl1pPr>
          </a:lstStyle>
          <a:p>
            <a:pPr>
              <a:defRPr/>
            </a:pPr>
            <a:endParaRPr lang="en-US" altLang="zh-CN"/>
          </a:p>
        </p:txBody>
      </p:sp>
      <p:sp>
        <p:nvSpPr>
          <p:cNvPr id="302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a typeface="宋体" pitchFamily="2" charset="-122"/>
              </a:defRPr>
            </a:lvl1pPr>
          </a:lstStyle>
          <a:p>
            <a:pPr>
              <a:defRPr/>
            </a:pPr>
            <a:endParaRPr lang="en-US" altLang="zh-CN"/>
          </a:p>
        </p:txBody>
      </p:sp>
      <p:sp>
        <p:nvSpPr>
          <p:cNvPr id="302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a typeface="宋体" pitchFamily="2" charset="-122"/>
              </a:defRPr>
            </a:lvl1pPr>
          </a:lstStyle>
          <a:p>
            <a:pPr>
              <a:defRPr/>
            </a:pPr>
            <a:endParaRPr lang="en-US" altLang="zh-CN"/>
          </a:p>
        </p:txBody>
      </p:sp>
      <p:sp>
        <p:nvSpPr>
          <p:cNvPr id="302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宋体" pitchFamily="2" charset="-122"/>
              </a:defRPr>
            </a:lvl1pPr>
          </a:lstStyle>
          <a:p>
            <a:pPr>
              <a:defRPr/>
            </a:pPr>
            <a:fld id="{3016E91E-4EB0-45D6-A757-DE5676AC665F}"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ea typeface="宋体" pitchFamily="2" charset="-122"/>
              </a:defRPr>
            </a:lvl1pPr>
          </a:lstStyle>
          <a:p>
            <a:pPr>
              <a:defRPr/>
            </a:pPr>
            <a:endParaRPr lang="en-US" altLang="zh-CN"/>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a typeface="宋体" pitchFamily="2" charset="-122"/>
              </a:defRPr>
            </a:lvl1pPr>
          </a:lstStyle>
          <a:p>
            <a:pPr>
              <a:defRPr/>
            </a:pPr>
            <a:endParaRPr lang="en-US" altLang="zh-CN"/>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a typeface="宋体" pitchFamily="2" charset="-122"/>
              </a:defRPr>
            </a:lvl1pPr>
          </a:lstStyle>
          <a:p>
            <a:pPr>
              <a:defRPr/>
            </a:pPr>
            <a:endParaRPr lang="en-US" altLang="zh-CN"/>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宋体" pitchFamily="2" charset="-122"/>
              </a:defRPr>
            </a:lvl1pPr>
          </a:lstStyle>
          <a:p>
            <a:pPr>
              <a:defRPr/>
            </a:pPr>
            <a:fld id="{09DF1938-A06B-4968-A983-F3C56950CFF5}"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1C97E23-A5D6-4CE7-80DE-C21C6DEA2BEF}" type="slidenum">
              <a:rPr lang="en-US" altLang="zh-CN">
                <a:ea typeface="宋体" charset="-122"/>
              </a:rPr>
              <a:pPr/>
              <a:t>6</a:t>
            </a:fld>
            <a:endParaRPr lang="en-US" altLang="zh-CN">
              <a:ea typeface="宋体" charset="-122"/>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zh-CN" altLang="en-US" smtClean="0">
                <a:ea typeface="宋体" charset="-122"/>
              </a:rPr>
              <a:t>注意是可逆过程</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0A655CA-73E9-440E-BEBC-07BC6728CBD9}" type="slidenum">
              <a:rPr lang="en-US" altLang="zh-CN">
                <a:ea typeface="宋体" charset="-122"/>
              </a:rPr>
              <a:pPr/>
              <a:t>10</a:t>
            </a:fld>
            <a:endParaRPr lang="en-US" altLang="zh-CN">
              <a:ea typeface="宋体" charset="-122"/>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zh-CN" altLang="en-US" smtClean="0">
                <a:ea typeface="宋体" charset="-122"/>
              </a:rPr>
              <a:t>所以会有“热寂说”</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3E10513-F97B-44BD-8F67-3C259A322286}" type="slidenum">
              <a:rPr lang="en-US" altLang="zh-CN">
                <a:ea typeface="宋体" charset="-122"/>
              </a:rPr>
              <a:pPr/>
              <a:t>18</a:t>
            </a:fld>
            <a:endParaRPr lang="en-US" altLang="zh-CN">
              <a:ea typeface="宋体" charset="-122"/>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altLang="zh-CN" smtClean="0">
                <a:ea typeface="宋体" charset="-122"/>
              </a:rPr>
              <a:t>deltaH = Q</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ED59CA9C-2109-41C0-8BCF-B2011F60F3CC}"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3FCADABE-EF87-45E4-981A-6058F0F456A4}"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554BA6AC-711A-4BCD-9E7D-5A1E20E87D22}"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F4867D6D-0664-4E5A-90B4-76F64FE4F079}"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F2791E4C-B730-40E1-8801-96E408D7C37B}"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860B53CE-E0A9-443B-81C8-31A07160F601}"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6"/>
          <p:cNvSpPr>
            <a:spLocks noGrp="1" noChangeArrowheads="1"/>
          </p:cNvSpPr>
          <p:nvPr>
            <p:ph type="sldNum" sz="quarter" idx="11"/>
          </p:nvPr>
        </p:nvSpPr>
        <p:spPr>
          <a:ln/>
        </p:spPr>
        <p:txBody>
          <a:bodyPr/>
          <a:lstStyle>
            <a:lvl1pPr>
              <a:defRPr/>
            </a:lvl1pPr>
          </a:lstStyle>
          <a:p>
            <a:pPr>
              <a:defRPr/>
            </a:pPr>
            <a:fld id="{7C88142B-4CAE-40DF-932D-F0D4C6C7D070}"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1"/>
          </p:nvPr>
        </p:nvSpPr>
        <p:spPr>
          <a:ln/>
        </p:spPr>
        <p:txBody>
          <a:bodyPr/>
          <a:lstStyle>
            <a:lvl1pPr>
              <a:defRPr/>
            </a:lvl1pPr>
          </a:lstStyle>
          <a:p>
            <a:pPr>
              <a:defRPr/>
            </a:pPr>
            <a:fld id="{17B74886-E7A0-4CDF-94A5-40458060C560}"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6"/>
          <p:cNvSpPr>
            <a:spLocks noGrp="1" noChangeArrowheads="1"/>
          </p:cNvSpPr>
          <p:nvPr>
            <p:ph type="sldNum" sz="quarter" idx="11"/>
          </p:nvPr>
        </p:nvSpPr>
        <p:spPr>
          <a:ln/>
        </p:spPr>
        <p:txBody>
          <a:bodyPr/>
          <a:lstStyle>
            <a:lvl1pPr>
              <a:defRPr/>
            </a:lvl1pPr>
          </a:lstStyle>
          <a:p>
            <a:pPr>
              <a:defRPr/>
            </a:pPr>
            <a:fld id="{3A0F9D52-668A-4C98-8654-8579680862AB}"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BE95FCEC-A1CD-428C-A609-1496860C5FA7}"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D9E4EC55-610E-4E7B-8940-B6D888038102}"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76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a typeface="+mn-ea"/>
              </a:defRPr>
            </a:lvl1pPr>
          </a:lstStyle>
          <a:p>
            <a:pPr>
              <a:defRPr/>
            </a:pPr>
            <a:endParaRPr lang="en-US" altLang="zh-CN"/>
          </a:p>
        </p:txBody>
      </p:sp>
      <p:sp>
        <p:nvSpPr>
          <p:cNvPr id="1030" name="Rectangle 6"/>
          <p:cNvSpPr>
            <a:spLocks noGrp="1" noChangeArrowheads="1"/>
          </p:cNvSpPr>
          <p:nvPr>
            <p:ph type="sldNum" sz="quarter" idx="4"/>
          </p:nvPr>
        </p:nvSpPr>
        <p:spPr bwMode="auto">
          <a:xfrm>
            <a:off x="6629400" y="635793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a typeface="+mn-ea"/>
              </a:defRPr>
            </a:lvl1pPr>
          </a:lstStyle>
          <a:p>
            <a:pPr>
              <a:defRPr/>
            </a:pPr>
            <a:fld id="{A22F8FDA-6F7C-4549-A8B2-C976072BA886}" type="slidenum">
              <a:rPr lang="en-US" altLang="zh-CN"/>
              <a:pPr>
                <a:defRPr/>
              </a:pPr>
              <a:t>‹#›</a:t>
            </a:fld>
            <a:endParaRPr lang="en-US" altLang="zh-CN"/>
          </a:p>
        </p:txBody>
      </p:sp>
      <p:sp>
        <p:nvSpPr>
          <p:cNvPr id="1032" name="AutoShape 8">
            <a:hlinkClick r:id="" action="ppaction://hlinkshowjump?jump=nextslide" highlightClick="1"/>
          </p:cNvPr>
          <p:cNvSpPr>
            <a:spLocks noChangeArrowheads="1"/>
          </p:cNvSpPr>
          <p:nvPr/>
        </p:nvSpPr>
        <p:spPr bwMode="auto">
          <a:xfrm>
            <a:off x="8839200" y="6557963"/>
            <a:ext cx="228600" cy="228600"/>
          </a:xfrm>
          <a:prstGeom prst="actionButtonForwardNext">
            <a:avLst/>
          </a:prstGeom>
          <a:solidFill>
            <a:srgbClr val="CCFFCC"/>
          </a:solidFill>
          <a:ln w="9525">
            <a:solidFill>
              <a:srgbClr val="99CCFF"/>
            </a:solidFill>
            <a:miter lim="800000"/>
            <a:headEnd/>
            <a:tailEnd/>
          </a:ln>
          <a:effectLst/>
        </p:spPr>
        <p:txBody>
          <a:bodyPr wrap="none" anchor="ctr"/>
          <a:lstStyle/>
          <a:p>
            <a:pPr>
              <a:defRPr/>
            </a:pPr>
            <a:endParaRPr lang="zh-CN" altLang="en-US"/>
          </a:p>
        </p:txBody>
      </p:sp>
      <p:sp>
        <p:nvSpPr>
          <p:cNvPr id="1033" name="AutoShape 9">
            <a:hlinkClick r:id="" action="ppaction://hlinkshowjump?jump=previousslide" highlightClick="1"/>
          </p:cNvPr>
          <p:cNvSpPr>
            <a:spLocks noChangeArrowheads="1"/>
          </p:cNvSpPr>
          <p:nvPr/>
        </p:nvSpPr>
        <p:spPr bwMode="auto">
          <a:xfrm>
            <a:off x="8610600" y="6557963"/>
            <a:ext cx="228600" cy="228600"/>
          </a:xfrm>
          <a:prstGeom prst="actionButtonBackPrevious">
            <a:avLst/>
          </a:prstGeom>
          <a:solidFill>
            <a:srgbClr val="CCFFCC"/>
          </a:solidFill>
          <a:ln w="9525">
            <a:solidFill>
              <a:srgbClr val="99CCFF"/>
            </a:solidFill>
            <a:miter lim="800000"/>
            <a:headEnd/>
            <a:tailEnd/>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5.bin"/><Relationship Id="rId7"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oleObject" Target="../embeddings/oleObject30.bin"/><Relationship Id="rId7"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 Id="rId9" Type="http://schemas.openxmlformats.org/officeDocument/2006/relationships/oleObject" Target="../embeddings/oleObject3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image" Target="../media/image45.jpeg"/><Relationship Id="rId7"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1.bin"/><Relationship Id="rId5" Type="http://schemas.openxmlformats.org/officeDocument/2006/relationships/image" Target="../media/image47.jpeg"/><Relationship Id="rId4" Type="http://schemas.openxmlformats.org/officeDocument/2006/relationships/image" Target="../media/image46.jpeg"/><Relationship Id="rId9" Type="http://schemas.openxmlformats.org/officeDocument/2006/relationships/oleObject" Target="../embeddings/oleObject44.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 Id="rId9" Type="http://schemas.openxmlformats.org/officeDocument/2006/relationships/oleObject" Target="../embeddings/oleObject5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52.bin"/></Relationships>
</file>

<file path=ppt/slides/_rels/slide19.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55.bin"/><Relationship Id="rId5" Type="http://schemas.openxmlformats.org/officeDocument/2006/relationships/image" Target="../media/image46.jpeg"/><Relationship Id="rId4" Type="http://schemas.openxmlformats.org/officeDocument/2006/relationships/oleObject" Target="../embeddings/oleObject54.bin"/></Relationships>
</file>

<file path=ppt/slides/_rels/slide21.xml.rels><?xml version="1.0" encoding="UTF-8" standalone="yes"?>
<Relationships xmlns="http://schemas.openxmlformats.org/package/2006/relationships"><Relationship Id="rId3" Type="http://schemas.openxmlformats.org/officeDocument/2006/relationships/image" Target="../media/image61.jpeg"/><Relationship Id="rId7" Type="http://schemas.openxmlformats.org/officeDocument/2006/relationships/oleObject" Target="../embeddings/oleObject57.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56.bin"/><Relationship Id="rId5" Type="http://schemas.openxmlformats.org/officeDocument/2006/relationships/image" Target="../media/image47.jpeg"/><Relationship Id="rId4" Type="http://schemas.openxmlformats.org/officeDocument/2006/relationships/image" Target="../media/image62.jpeg"/></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7.xml"/><Relationship Id="rId1" Type="http://schemas.openxmlformats.org/officeDocument/2006/relationships/vmlDrawing" Target="../drawings/vmlDrawing19.vml"/></Relationships>
</file>

<file path=ppt/slides/_rels/slide23.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oleObject" Target="../embeddings/oleObject60.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66.bin"/><Relationship Id="rId5" Type="http://schemas.openxmlformats.org/officeDocument/2006/relationships/oleObject" Target="../embeddings/oleObject65.bin"/><Relationship Id="rId4" Type="http://schemas.openxmlformats.org/officeDocument/2006/relationships/oleObject" Target="../embeddings/oleObject64.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7.bin"/><Relationship Id="rId2" Type="http://schemas.openxmlformats.org/officeDocument/2006/relationships/slideLayout" Target="../slideLayouts/slideLayout7.xml"/><Relationship Id="rId1" Type="http://schemas.openxmlformats.org/officeDocument/2006/relationships/vmlDrawing" Target="../drawings/vmlDrawing22.vml"/><Relationship Id="rId4" Type="http://schemas.openxmlformats.org/officeDocument/2006/relationships/oleObject" Target="../embeddings/oleObject68.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7.xml"/><Relationship Id="rId1" Type="http://schemas.openxmlformats.org/officeDocument/2006/relationships/vmlDrawing" Target="../drawings/vmlDrawing23.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7.xml"/><Relationship Id="rId1" Type="http://schemas.openxmlformats.org/officeDocument/2006/relationships/vmlDrawing" Target="../drawings/vmlDrawing24.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76.bin"/><Relationship Id="rId13" Type="http://schemas.openxmlformats.org/officeDocument/2006/relationships/oleObject" Target="../embeddings/oleObject81.bin"/><Relationship Id="rId18" Type="http://schemas.openxmlformats.org/officeDocument/2006/relationships/oleObject" Target="../embeddings/oleObject86.bin"/><Relationship Id="rId3" Type="http://schemas.openxmlformats.org/officeDocument/2006/relationships/oleObject" Target="../embeddings/oleObject71.bin"/><Relationship Id="rId7" Type="http://schemas.openxmlformats.org/officeDocument/2006/relationships/oleObject" Target="../embeddings/oleObject75.bin"/><Relationship Id="rId12" Type="http://schemas.openxmlformats.org/officeDocument/2006/relationships/oleObject" Target="../embeddings/oleObject80.bin"/><Relationship Id="rId17" Type="http://schemas.openxmlformats.org/officeDocument/2006/relationships/oleObject" Target="../embeddings/oleObject85.bin"/><Relationship Id="rId2" Type="http://schemas.openxmlformats.org/officeDocument/2006/relationships/slideLayout" Target="../slideLayouts/slideLayout7.xml"/><Relationship Id="rId16" Type="http://schemas.openxmlformats.org/officeDocument/2006/relationships/oleObject" Target="../embeddings/oleObject84.bin"/><Relationship Id="rId20" Type="http://schemas.openxmlformats.org/officeDocument/2006/relationships/oleObject" Target="../embeddings/oleObject88.bin"/><Relationship Id="rId1" Type="http://schemas.openxmlformats.org/officeDocument/2006/relationships/vmlDrawing" Target="../drawings/vmlDrawing25.vml"/><Relationship Id="rId6" Type="http://schemas.openxmlformats.org/officeDocument/2006/relationships/oleObject" Target="../embeddings/oleObject74.bin"/><Relationship Id="rId11" Type="http://schemas.openxmlformats.org/officeDocument/2006/relationships/oleObject" Target="../embeddings/oleObject79.bin"/><Relationship Id="rId5" Type="http://schemas.openxmlformats.org/officeDocument/2006/relationships/oleObject" Target="../embeddings/oleObject73.bin"/><Relationship Id="rId15" Type="http://schemas.openxmlformats.org/officeDocument/2006/relationships/oleObject" Target="../embeddings/oleObject83.bin"/><Relationship Id="rId10" Type="http://schemas.openxmlformats.org/officeDocument/2006/relationships/oleObject" Target="../embeddings/oleObject78.bin"/><Relationship Id="rId19" Type="http://schemas.openxmlformats.org/officeDocument/2006/relationships/oleObject" Target="../embeddings/oleObject87.bin"/><Relationship Id="rId4" Type="http://schemas.openxmlformats.org/officeDocument/2006/relationships/oleObject" Target="../embeddings/oleObject72.bin"/><Relationship Id="rId9" Type="http://schemas.openxmlformats.org/officeDocument/2006/relationships/oleObject" Target="../embeddings/oleObject77.bin"/><Relationship Id="rId14" Type="http://schemas.openxmlformats.org/officeDocument/2006/relationships/oleObject" Target="../embeddings/oleObject82.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94.bin"/><Relationship Id="rId3" Type="http://schemas.openxmlformats.org/officeDocument/2006/relationships/oleObject" Target="../embeddings/oleObject89.bin"/><Relationship Id="rId7" Type="http://schemas.openxmlformats.org/officeDocument/2006/relationships/oleObject" Target="../embeddings/oleObject93.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92.bin"/><Relationship Id="rId5" Type="http://schemas.openxmlformats.org/officeDocument/2006/relationships/oleObject" Target="../embeddings/oleObject91.bin"/><Relationship Id="rId4" Type="http://schemas.openxmlformats.org/officeDocument/2006/relationships/oleObject" Target="../embeddings/oleObject90.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灯片编号占位符 2"/>
          <p:cNvSpPr>
            <a:spLocks noGrp="1"/>
          </p:cNvSpPr>
          <p:nvPr>
            <p:ph type="sldNum" sz="quarter" idx="11"/>
          </p:nvPr>
        </p:nvSpPr>
        <p:spPr/>
        <p:txBody>
          <a:bodyPr/>
          <a:lstStyle/>
          <a:p>
            <a:pPr>
              <a:defRPr/>
            </a:pPr>
            <a:fld id="{465826E6-F576-4B14-B6DC-52ADBF81497C}" type="slidenum">
              <a:rPr lang="en-US" altLang="zh-CN"/>
              <a:pPr>
                <a:defRPr/>
              </a:pPr>
              <a:t>1</a:t>
            </a:fld>
            <a:endParaRPr lang="en-US" altLang="zh-CN"/>
          </a:p>
        </p:txBody>
      </p:sp>
      <p:sp>
        <p:nvSpPr>
          <p:cNvPr id="278530" name="Text Box 2"/>
          <p:cNvSpPr txBox="1">
            <a:spLocks noChangeArrowheads="1"/>
          </p:cNvSpPr>
          <p:nvPr/>
        </p:nvSpPr>
        <p:spPr bwMode="auto">
          <a:xfrm>
            <a:off x="762000" y="935038"/>
            <a:ext cx="7632700" cy="588962"/>
          </a:xfrm>
          <a:prstGeom prst="rect">
            <a:avLst/>
          </a:prstGeom>
          <a:solidFill>
            <a:schemeClr val="bg1"/>
          </a:solidFill>
          <a:ln w="9525">
            <a:solidFill>
              <a:srgbClr val="CCFFFF"/>
            </a:solidFill>
            <a:miter lim="800000"/>
            <a:headEnd/>
            <a:tailEnd/>
          </a:ln>
          <a:effectLst>
            <a:outerShdw dist="35921" dir="2700000" algn="ctr" rotWithShape="0">
              <a:schemeClr val="bg2"/>
            </a:outerShdw>
          </a:effectLst>
        </p:spPr>
        <p:txBody>
          <a:bodyPr>
            <a:spAutoFit/>
          </a:bodyPr>
          <a:lstStyle/>
          <a:p>
            <a:pPr algn="ctr">
              <a:defRPr/>
            </a:pPr>
            <a:r>
              <a:rPr lang="en-US" altLang="zh-CN" sz="3200" b="1">
                <a:effectLst>
                  <a:outerShdw blurRad="38100" dist="38100" dir="2700000" algn="tl">
                    <a:srgbClr val="C0C0C0"/>
                  </a:outerShdw>
                </a:effectLst>
              </a:rPr>
              <a:t>§3 </a:t>
            </a:r>
            <a:r>
              <a:rPr lang="zh-CN" altLang="en-US" sz="3200" b="1"/>
              <a:t>熵   热力学第二定律的数学表述</a:t>
            </a:r>
            <a:endParaRPr lang="zh-CN" altLang="en-US" sz="3200" b="1">
              <a:effectLst>
                <a:outerShdw blurRad="38100" dist="38100" dir="2700000" algn="tl">
                  <a:srgbClr val="C0C0C0"/>
                </a:outerShdw>
              </a:effectLst>
            </a:endParaRPr>
          </a:p>
        </p:txBody>
      </p:sp>
      <p:sp>
        <p:nvSpPr>
          <p:cNvPr id="278535" name="Text Box 7"/>
          <p:cNvSpPr txBox="1">
            <a:spLocks noChangeArrowheads="1"/>
          </p:cNvSpPr>
          <p:nvPr/>
        </p:nvSpPr>
        <p:spPr bwMode="auto">
          <a:xfrm>
            <a:off x="5003800" y="2708275"/>
            <a:ext cx="3773488" cy="914400"/>
          </a:xfrm>
          <a:prstGeom prst="rect">
            <a:avLst/>
          </a:prstGeom>
          <a:noFill/>
          <a:ln w="19050">
            <a:solidFill>
              <a:srgbClr val="FF0000"/>
            </a:solidFill>
            <a:miter lim="800000"/>
            <a:headEnd/>
            <a:tailEnd/>
          </a:ln>
        </p:spPr>
        <p:txBody>
          <a:bodyPr wrap="none" anchor="ctr"/>
          <a:lstStyle/>
          <a:p>
            <a:r>
              <a:rPr lang="en-US" altLang="zh-CN" sz="2400" b="1"/>
              <a:t>—</a:t>
            </a:r>
            <a:r>
              <a:rPr lang="en-US" altLang="zh-CN" sz="2400" b="1">
                <a:latin typeface="楷体_GB2312" pitchFamily="49" charset="-122"/>
              </a:rPr>
              <a:t> </a:t>
            </a:r>
            <a:r>
              <a:rPr lang="zh-CN" altLang="en-US" sz="2400" b="1">
                <a:latin typeface="楷体_GB2312" pitchFamily="49" charset="-122"/>
              </a:rPr>
              <a:t>可判断过程的性质</a:t>
            </a:r>
          </a:p>
          <a:p>
            <a:r>
              <a:rPr lang="en-US" altLang="zh-CN" sz="2400" b="1"/>
              <a:t>—</a:t>
            </a:r>
            <a:r>
              <a:rPr lang="en-US" altLang="zh-CN" sz="2400" b="1">
                <a:latin typeface="楷体_GB2312" pitchFamily="49" charset="-122"/>
              </a:rPr>
              <a:t> </a:t>
            </a:r>
            <a:r>
              <a:rPr lang="zh-CN" altLang="en-US" sz="2400" b="1">
                <a:latin typeface="楷体_GB2312" pitchFamily="49" charset="-122"/>
              </a:rPr>
              <a:t>可判断过程的方向</a:t>
            </a:r>
          </a:p>
        </p:txBody>
      </p:sp>
      <p:sp>
        <p:nvSpPr>
          <p:cNvPr id="278537" name="Text Box 9"/>
          <p:cNvSpPr txBox="1">
            <a:spLocks noChangeArrowheads="1"/>
          </p:cNvSpPr>
          <p:nvPr/>
        </p:nvSpPr>
        <p:spPr bwMode="auto">
          <a:xfrm>
            <a:off x="1300163" y="4724400"/>
            <a:ext cx="4679950" cy="457200"/>
          </a:xfrm>
          <a:prstGeom prst="rect">
            <a:avLst/>
          </a:prstGeom>
          <a:noFill/>
          <a:ln w="9525">
            <a:noFill/>
            <a:miter lim="800000"/>
            <a:headEnd/>
            <a:tailEnd/>
          </a:ln>
        </p:spPr>
        <p:txBody>
          <a:bodyPr wrap="none" anchor="ctr">
            <a:spAutoFit/>
          </a:bodyPr>
          <a:lstStyle/>
          <a:p>
            <a:r>
              <a:rPr lang="zh-CN" altLang="en-US" sz="2400" b="1"/>
              <a:t>例题</a:t>
            </a:r>
            <a:r>
              <a:rPr lang="en-US" altLang="zh-CN" sz="2400" b="1"/>
              <a:t>1</a:t>
            </a:r>
            <a:r>
              <a:rPr lang="en-US" altLang="zh-CN" sz="2400" b="1">
                <a:sym typeface="Symbol" pitchFamily="18" charset="2"/>
              </a:rPr>
              <a:t> </a:t>
            </a:r>
            <a:r>
              <a:rPr lang="zh-CN" altLang="en-US" sz="2400" b="1">
                <a:sym typeface="Symbol" pitchFamily="18" charset="2"/>
              </a:rPr>
              <a:t>热传导过程初末两态的熵差</a:t>
            </a:r>
          </a:p>
        </p:txBody>
      </p:sp>
      <p:sp>
        <p:nvSpPr>
          <p:cNvPr id="278538" name="Text Box 10"/>
          <p:cNvSpPr txBox="1">
            <a:spLocks noChangeArrowheads="1"/>
          </p:cNvSpPr>
          <p:nvPr/>
        </p:nvSpPr>
        <p:spPr bwMode="auto">
          <a:xfrm>
            <a:off x="1295400" y="5181600"/>
            <a:ext cx="3765550" cy="457200"/>
          </a:xfrm>
          <a:prstGeom prst="rect">
            <a:avLst/>
          </a:prstGeom>
          <a:noFill/>
          <a:ln w="9525">
            <a:noFill/>
            <a:miter lim="800000"/>
            <a:headEnd/>
            <a:tailEnd/>
          </a:ln>
        </p:spPr>
        <p:txBody>
          <a:bodyPr wrap="none" anchor="ctr">
            <a:spAutoFit/>
          </a:bodyPr>
          <a:lstStyle/>
          <a:p>
            <a:r>
              <a:rPr lang="zh-CN" altLang="en-US" sz="2400" b="1"/>
              <a:t>例题</a:t>
            </a:r>
            <a:r>
              <a:rPr lang="en-US" altLang="zh-CN" sz="2400" b="1"/>
              <a:t>2</a:t>
            </a:r>
            <a:r>
              <a:rPr lang="en-US" altLang="zh-CN" sz="2400" b="1">
                <a:sym typeface="Symbol" pitchFamily="18" charset="2"/>
              </a:rPr>
              <a:t> </a:t>
            </a:r>
            <a:r>
              <a:rPr lang="zh-CN" altLang="en-US" sz="2400" b="1">
                <a:sym typeface="Symbol" pitchFamily="18" charset="2"/>
              </a:rPr>
              <a:t>冰融化为水时的熵变</a:t>
            </a:r>
          </a:p>
        </p:txBody>
      </p:sp>
      <p:sp>
        <p:nvSpPr>
          <p:cNvPr id="278539" name="Text Box 11"/>
          <p:cNvSpPr txBox="1">
            <a:spLocks noChangeArrowheads="1"/>
          </p:cNvSpPr>
          <p:nvPr/>
        </p:nvSpPr>
        <p:spPr bwMode="auto">
          <a:xfrm>
            <a:off x="1295400" y="5638800"/>
            <a:ext cx="7373938" cy="519113"/>
          </a:xfrm>
          <a:prstGeom prst="rect">
            <a:avLst/>
          </a:prstGeom>
          <a:noFill/>
          <a:ln w="9525">
            <a:noFill/>
            <a:miter lim="800000"/>
            <a:headEnd/>
            <a:tailEnd/>
          </a:ln>
        </p:spPr>
        <p:txBody>
          <a:bodyPr wrap="none" anchor="ctr"/>
          <a:lstStyle/>
          <a:p>
            <a:r>
              <a:rPr lang="zh-CN" altLang="en-US" sz="2400" b="1"/>
              <a:t>例题</a:t>
            </a:r>
            <a:r>
              <a:rPr lang="en-US" altLang="zh-CN" sz="2400" b="1"/>
              <a:t>3</a:t>
            </a:r>
            <a:r>
              <a:rPr lang="en-US" altLang="zh-CN" sz="2400" b="1">
                <a:sym typeface="Symbol" pitchFamily="18" charset="2"/>
              </a:rPr>
              <a:t> </a:t>
            </a:r>
            <a:r>
              <a:rPr lang="zh-CN" altLang="en-US" sz="2400" b="1">
                <a:sym typeface="Symbol" pitchFamily="18" charset="2"/>
              </a:rPr>
              <a:t>计算理想气体自由膨胀的熵变</a:t>
            </a:r>
          </a:p>
        </p:txBody>
      </p:sp>
      <p:sp>
        <p:nvSpPr>
          <p:cNvPr id="278541" name="Text Box 13"/>
          <p:cNvSpPr txBox="1">
            <a:spLocks noChangeArrowheads="1"/>
          </p:cNvSpPr>
          <p:nvPr/>
        </p:nvSpPr>
        <p:spPr bwMode="auto">
          <a:xfrm>
            <a:off x="5724525" y="6165850"/>
            <a:ext cx="2419350" cy="457200"/>
          </a:xfrm>
          <a:prstGeom prst="rect">
            <a:avLst/>
          </a:prstGeom>
          <a:noFill/>
          <a:ln w="9525">
            <a:noFill/>
            <a:miter lim="800000"/>
            <a:headEnd/>
            <a:tailEnd/>
          </a:ln>
        </p:spPr>
        <p:txBody>
          <a:bodyPr wrap="none">
            <a:spAutoFit/>
          </a:bodyPr>
          <a:lstStyle/>
          <a:p>
            <a:r>
              <a:rPr lang="zh-CN" altLang="en-US" sz="2400" b="1"/>
              <a:t>作业：</a:t>
            </a:r>
            <a:r>
              <a:rPr lang="en-US" altLang="zh-CN" sz="2400" b="1"/>
              <a:t>8-9, 10, 11</a:t>
            </a:r>
          </a:p>
        </p:txBody>
      </p:sp>
      <p:sp>
        <p:nvSpPr>
          <p:cNvPr id="278542" name="Text Box 14"/>
          <p:cNvSpPr txBox="1">
            <a:spLocks noChangeArrowheads="1"/>
          </p:cNvSpPr>
          <p:nvPr/>
        </p:nvSpPr>
        <p:spPr bwMode="auto">
          <a:xfrm>
            <a:off x="1143000" y="327025"/>
            <a:ext cx="3295650" cy="519113"/>
          </a:xfrm>
          <a:prstGeom prst="rect">
            <a:avLst/>
          </a:prstGeom>
          <a:noFill/>
          <a:ln w="9525">
            <a:noFill/>
            <a:miter lim="800000"/>
            <a:headEnd/>
            <a:tailEnd/>
          </a:ln>
        </p:spPr>
        <p:txBody>
          <a:bodyPr wrap="none">
            <a:spAutoFit/>
          </a:bodyPr>
          <a:lstStyle/>
          <a:p>
            <a:r>
              <a:rPr lang="en-US" altLang="zh-CN" b="1"/>
              <a:t>2.4  </a:t>
            </a:r>
            <a:r>
              <a:rPr lang="zh-CN" altLang="en-US" b="1"/>
              <a:t>克劳修斯不等式</a:t>
            </a:r>
          </a:p>
        </p:txBody>
      </p:sp>
      <p:sp>
        <p:nvSpPr>
          <p:cNvPr id="278544" name="Text Box 16"/>
          <p:cNvSpPr txBox="1">
            <a:spLocks noChangeArrowheads="1"/>
          </p:cNvSpPr>
          <p:nvPr/>
        </p:nvSpPr>
        <p:spPr bwMode="auto">
          <a:xfrm>
            <a:off x="1219200" y="2147888"/>
            <a:ext cx="7272338" cy="519112"/>
          </a:xfrm>
          <a:prstGeom prst="rect">
            <a:avLst/>
          </a:prstGeom>
          <a:noFill/>
          <a:ln w="9525">
            <a:noFill/>
            <a:miter lim="800000"/>
            <a:headEnd/>
            <a:tailEnd/>
          </a:ln>
        </p:spPr>
        <p:txBody>
          <a:bodyPr>
            <a:spAutoFit/>
          </a:bodyPr>
          <a:lstStyle/>
          <a:p>
            <a:r>
              <a:rPr lang="en-US" altLang="zh-CN" b="1"/>
              <a:t>3.2  </a:t>
            </a:r>
            <a:r>
              <a:rPr lang="zh-CN" altLang="en-US" b="1">
                <a:latin typeface="楷体_GB2312" pitchFamily="49" charset="-122"/>
              </a:rPr>
              <a:t>熵增加原理 </a:t>
            </a:r>
            <a:r>
              <a:rPr lang="zh-CN" altLang="en-US" b="1"/>
              <a:t>第二定律熵表述</a:t>
            </a:r>
          </a:p>
        </p:txBody>
      </p:sp>
      <p:sp>
        <p:nvSpPr>
          <p:cNvPr id="278545" name="Text Box 17"/>
          <p:cNvSpPr txBox="1">
            <a:spLocks noChangeArrowheads="1"/>
          </p:cNvSpPr>
          <p:nvPr/>
        </p:nvSpPr>
        <p:spPr bwMode="auto">
          <a:xfrm>
            <a:off x="1209675" y="2667000"/>
            <a:ext cx="2828925" cy="519113"/>
          </a:xfrm>
          <a:prstGeom prst="rect">
            <a:avLst/>
          </a:prstGeom>
          <a:noFill/>
          <a:ln w="9525">
            <a:noFill/>
            <a:miter lim="800000"/>
            <a:headEnd/>
            <a:tailEnd/>
          </a:ln>
        </p:spPr>
        <p:txBody>
          <a:bodyPr>
            <a:spAutoFit/>
          </a:bodyPr>
          <a:lstStyle/>
          <a:p>
            <a:r>
              <a:rPr lang="en-US" altLang="zh-CN" b="1"/>
              <a:t>3.3  </a:t>
            </a:r>
            <a:r>
              <a:rPr lang="zh-CN" altLang="en-US" b="1">
                <a:latin typeface="楷体_GB2312" pitchFamily="49" charset="-122"/>
              </a:rPr>
              <a:t>熵变的计算</a:t>
            </a:r>
          </a:p>
        </p:txBody>
      </p:sp>
      <p:sp>
        <p:nvSpPr>
          <p:cNvPr id="278546" name="Text Box 18"/>
          <p:cNvSpPr txBox="1">
            <a:spLocks noChangeArrowheads="1"/>
          </p:cNvSpPr>
          <p:nvPr/>
        </p:nvSpPr>
        <p:spPr bwMode="auto">
          <a:xfrm>
            <a:off x="1212850" y="1614488"/>
            <a:ext cx="2825750" cy="519112"/>
          </a:xfrm>
          <a:prstGeom prst="rect">
            <a:avLst/>
          </a:prstGeom>
          <a:noFill/>
          <a:ln w="9525">
            <a:noFill/>
            <a:miter lim="800000"/>
            <a:headEnd/>
            <a:tailEnd/>
          </a:ln>
        </p:spPr>
        <p:txBody>
          <a:bodyPr>
            <a:spAutoFit/>
          </a:bodyPr>
          <a:lstStyle/>
          <a:p>
            <a:r>
              <a:rPr lang="en-US" altLang="zh-CN" b="1"/>
              <a:t>3.1  </a:t>
            </a:r>
            <a:r>
              <a:rPr lang="zh-CN" altLang="en-US" b="1">
                <a:latin typeface="楷体_GB2312" pitchFamily="49" charset="-122"/>
              </a:rPr>
              <a:t>熵</a:t>
            </a:r>
            <a:r>
              <a:rPr lang="zh-CN" altLang="en-US" b="1">
                <a:latin typeface="楷体_GB2312" pitchFamily="49" charset="-122"/>
                <a:sym typeface="Symbol" pitchFamily="18" charset="2"/>
              </a:rPr>
              <a:t>态函数</a:t>
            </a:r>
            <a:endParaRPr lang="zh-CN" altLang="en-US" b="1"/>
          </a:p>
        </p:txBody>
      </p:sp>
      <p:graphicFrame>
        <p:nvGraphicFramePr>
          <p:cNvPr id="278547" name="Object 19"/>
          <p:cNvGraphicFramePr>
            <a:graphicFrameLocks noChangeAspect="1"/>
          </p:cNvGraphicFramePr>
          <p:nvPr/>
        </p:nvGraphicFramePr>
        <p:xfrm>
          <a:off x="8229600" y="228600"/>
          <a:ext cx="711200" cy="450850"/>
        </p:xfrm>
        <a:graphic>
          <a:graphicData uri="http://schemas.openxmlformats.org/presentationml/2006/ole">
            <p:oleObj spid="_x0000_s1026" name="剪辑" r:id="rId3" imgW="4006800" imgH="2856960" progId="">
              <p:embed/>
            </p:oleObj>
          </a:graphicData>
        </a:graphic>
      </p:graphicFrame>
      <p:sp>
        <p:nvSpPr>
          <p:cNvPr id="278548" name="Text Box 20"/>
          <p:cNvSpPr txBox="1">
            <a:spLocks noChangeArrowheads="1"/>
          </p:cNvSpPr>
          <p:nvPr/>
        </p:nvSpPr>
        <p:spPr bwMode="auto">
          <a:xfrm>
            <a:off x="1676400" y="3200400"/>
            <a:ext cx="4030663" cy="519113"/>
          </a:xfrm>
          <a:prstGeom prst="rect">
            <a:avLst/>
          </a:prstGeom>
          <a:noFill/>
          <a:ln w="9525">
            <a:noFill/>
            <a:miter lim="800000"/>
            <a:headEnd/>
            <a:tailEnd/>
          </a:ln>
        </p:spPr>
        <p:txBody>
          <a:bodyPr anchor="ctr">
            <a:spAutoFit/>
          </a:bodyPr>
          <a:lstStyle/>
          <a:p>
            <a:r>
              <a:rPr lang="en-US" altLang="zh-CN" b="1">
                <a:latin typeface="Arial" charset="0"/>
                <a:sym typeface="Symbol" pitchFamily="18" charset="2"/>
              </a:rPr>
              <a:t></a:t>
            </a:r>
            <a:r>
              <a:rPr lang="en-US" altLang="zh-CN" b="1">
                <a:latin typeface="Arial" charset="0"/>
              </a:rPr>
              <a:t>1 </a:t>
            </a:r>
            <a:r>
              <a:rPr lang="en-US" altLang="zh-CN" b="1">
                <a:latin typeface="Arial" charset="0"/>
                <a:sym typeface="Symbol" pitchFamily="18" charset="2"/>
              </a:rPr>
              <a:t> </a:t>
            </a:r>
            <a:r>
              <a:rPr lang="zh-CN" altLang="en-US" b="1">
                <a:latin typeface="Arial" charset="0"/>
                <a:sym typeface="Symbol" pitchFamily="18" charset="2"/>
              </a:rPr>
              <a:t>理想气体的熵变</a:t>
            </a:r>
            <a:endParaRPr lang="zh-CN" altLang="en-US" b="1">
              <a:latin typeface="Arial" charset="0"/>
            </a:endParaRPr>
          </a:p>
        </p:txBody>
      </p:sp>
      <p:sp>
        <p:nvSpPr>
          <p:cNvPr id="278549" name="Text Box 21"/>
          <p:cNvSpPr txBox="1">
            <a:spLocks noChangeArrowheads="1"/>
          </p:cNvSpPr>
          <p:nvPr/>
        </p:nvSpPr>
        <p:spPr bwMode="auto">
          <a:xfrm>
            <a:off x="1676400" y="3657600"/>
            <a:ext cx="4373563" cy="519113"/>
          </a:xfrm>
          <a:prstGeom prst="rect">
            <a:avLst/>
          </a:prstGeom>
          <a:noFill/>
          <a:ln w="9525">
            <a:noFill/>
            <a:miter lim="800000"/>
            <a:headEnd/>
            <a:tailEnd/>
          </a:ln>
        </p:spPr>
        <p:txBody>
          <a:bodyPr anchor="ctr">
            <a:spAutoFit/>
          </a:bodyPr>
          <a:lstStyle/>
          <a:p>
            <a:r>
              <a:rPr lang="en-US" altLang="zh-CN" b="1">
                <a:latin typeface="Arial" charset="0"/>
                <a:sym typeface="Symbol" pitchFamily="18" charset="2"/>
              </a:rPr>
              <a:t></a:t>
            </a:r>
            <a:r>
              <a:rPr lang="en-US" altLang="zh-CN" b="1">
                <a:latin typeface="Arial" charset="0"/>
              </a:rPr>
              <a:t>2 </a:t>
            </a:r>
            <a:r>
              <a:rPr lang="en-US" altLang="zh-CN" b="1">
                <a:latin typeface="Arial" charset="0"/>
                <a:sym typeface="Symbol" pitchFamily="18" charset="2"/>
              </a:rPr>
              <a:t> </a:t>
            </a:r>
            <a:r>
              <a:rPr lang="zh-CN" altLang="en-US" b="1">
                <a:latin typeface="Arial" charset="0"/>
                <a:sym typeface="Symbol" pitchFamily="18" charset="2"/>
              </a:rPr>
              <a:t>相变的熵变计算</a:t>
            </a:r>
            <a:endParaRPr lang="zh-CN" altLang="en-US" b="1">
              <a:latin typeface="Arial" charset="0"/>
            </a:endParaRPr>
          </a:p>
        </p:txBody>
      </p:sp>
      <p:sp>
        <p:nvSpPr>
          <p:cNvPr id="278550" name="Text Box 22"/>
          <p:cNvSpPr txBox="1">
            <a:spLocks noChangeArrowheads="1"/>
          </p:cNvSpPr>
          <p:nvPr/>
        </p:nvSpPr>
        <p:spPr bwMode="auto">
          <a:xfrm>
            <a:off x="1676400" y="4162425"/>
            <a:ext cx="5830888" cy="519113"/>
          </a:xfrm>
          <a:prstGeom prst="rect">
            <a:avLst/>
          </a:prstGeom>
          <a:noFill/>
          <a:ln w="9525">
            <a:noFill/>
            <a:miter lim="800000"/>
            <a:headEnd/>
            <a:tailEnd/>
          </a:ln>
        </p:spPr>
        <p:txBody>
          <a:bodyPr anchor="ctr">
            <a:spAutoFit/>
          </a:bodyPr>
          <a:lstStyle/>
          <a:p>
            <a:r>
              <a:rPr lang="en-US" altLang="zh-CN" b="1">
                <a:latin typeface="Arial" charset="0"/>
                <a:sym typeface="Symbol" pitchFamily="18" charset="2"/>
              </a:rPr>
              <a:t></a:t>
            </a:r>
            <a:r>
              <a:rPr lang="en-US" altLang="zh-CN" b="1">
                <a:latin typeface="Arial" charset="0"/>
              </a:rPr>
              <a:t>3 </a:t>
            </a:r>
            <a:r>
              <a:rPr lang="en-US" altLang="zh-CN" b="1">
                <a:latin typeface="Arial" charset="0"/>
                <a:sym typeface="Symbol" pitchFamily="18" charset="2"/>
              </a:rPr>
              <a:t> </a:t>
            </a:r>
            <a:r>
              <a:rPr lang="zh-CN" altLang="en-US" b="1">
                <a:latin typeface="Arial" charset="0"/>
                <a:sym typeface="Symbol" pitchFamily="18" charset="2"/>
              </a:rPr>
              <a:t>不可逆过程的熵变计算</a:t>
            </a:r>
            <a:endParaRPr lang="zh-CN" altLang="en-US"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8542"/>
                                        </p:tgtEl>
                                        <p:attrNameLst>
                                          <p:attrName>style.visibility</p:attrName>
                                        </p:attrNameLst>
                                      </p:cBhvr>
                                      <p:to>
                                        <p:strVal val="visible"/>
                                      </p:to>
                                    </p:set>
                                    <p:animEffect transition="in" filter="wipe(up)">
                                      <p:cBhvr>
                                        <p:cTn id="7" dur="500"/>
                                        <p:tgtEl>
                                          <p:spTgt spid="27854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78530"/>
                                        </p:tgtEl>
                                        <p:attrNameLst>
                                          <p:attrName>style.visibility</p:attrName>
                                        </p:attrNameLst>
                                      </p:cBhvr>
                                      <p:to>
                                        <p:strVal val="visible"/>
                                      </p:to>
                                    </p:set>
                                    <p:animEffect transition="in" filter="wipe(up)">
                                      <p:cBhvr>
                                        <p:cTn id="11" dur="500"/>
                                        <p:tgtEl>
                                          <p:spTgt spid="27853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78546"/>
                                        </p:tgtEl>
                                        <p:attrNameLst>
                                          <p:attrName>style.visibility</p:attrName>
                                        </p:attrNameLst>
                                      </p:cBhvr>
                                      <p:to>
                                        <p:strVal val="visible"/>
                                      </p:to>
                                    </p:set>
                                    <p:animEffect transition="in" filter="wipe(up)">
                                      <p:cBhvr>
                                        <p:cTn id="15" dur="500"/>
                                        <p:tgtEl>
                                          <p:spTgt spid="278546"/>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78544"/>
                                        </p:tgtEl>
                                        <p:attrNameLst>
                                          <p:attrName>style.visibility</p:attrName>
                                        </p:attrNameLst>
                                      </p:cBhvr>
                                      <p:to>
                                        <p:strVal val="visible"/>
                                      </p:to>
                                    </p:set>
                                    <p:animEffect transition="in" filter="wipe(up)">
                                      <p:cBhvr>
                                        <p:cTn id="19" dur="500"/>
                                        <p:tgtEl>
                                          <p:spTgt spid="278544"/>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8545"/>
                                        </p:tgtEl>
                                        <p:attrNameLst>
                                          <p:attrName>style.visibility</p:attrName>
                                        </p:attrNameLst>
                                      </p:cBhvr>
                                      <p:to>
                                        <p:strVal val="visible"/>
                                      </p:to>
                                    </p:set>
                                    <p:animEffect transition="in" filter="wipe(up)">
                                      <p:cBhvr>
                                        <p:cTn id="23" dur="500"/>
                                        <p:tgtEl>
                                          <p:spTgt spid="27854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78535"/>
                                        </p:tgtEl>
                                        <p:attrNameLst>
                                          <p:attrName>style.visibility</p:attrName>
                                        </p:attrNameLst>
                                      </p:cBhvr>
                                      <p:to>
                                        <p:strVal val="visible"/>
                                      </p:to>
                                    </p:set>
                                    <p:animEffect transition="in" filter="wipe(left)">
                                      <p:cBhvr>
                                        <p:cTn id="27" dur="500"/>
                                        <p:tgtEl>
                                          <p:spTgt spid="278535"/>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78548"/>
                                        </p:tgtEl>
                                        <p:attrNameLst>
                                          <p:attrName>style.visibility</p:attrName>
                                        </p:attrNameLst>
                                      </p:cBhvr>
                                      <p:to>
                                        <p:strVal val="visible"/>
                                      </p:to>
                                    </p:set>
                                    <p:animEffect transition="in" filter="wipe(up)">
                                      <p:cBhvr>
                                        <p:cTn id="31" dur="500"/>
                                        <p:tgtEl>
                                          <p:spTgt spid="278548"/>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78549"/>
                                        </p:tgtEl>
                                        <p:attrNameLst>
                                          <p:attrName>style.visibility</p:attrName>
                                        </p:attrNameLst>
                                      </p:cBhvr>
                                      <p:to>
                                        <p:strVal val="visible"/>
                                      </p:to>
                                    </p:set>
                                    <p:animEffect transition="in" filter="wipe(up)">
                                      <p:cBhvr>
                                        <p:cTn id="35" dur="500"/>
                                        <p:tgtEl>
                                          <p:spTgt spid="278549"/>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78550"/>
                                        </p:tgtEl>
                                        <p:attrNameLst>
                                          <p:attrName>style.visibility</p:attrName>
                                        </p:attrNameLst>
                                      </p:cBhvr>
                                      <p:to>
                                        <p:strVal val="visible"/>
                                      </p:to>
                                    </p:set>
                                    <p:animEffect transition="in" filter="wipe(up)">
                                      <p:cBhvr>
                                        <p:cTn id="39" dur="500"/>
                                        <p:tgtEl>
                                          <p:spTgt spid="278550"/>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78537"/>
                                        </p:tgtEl>
                                        <p:attrNameLst>
                                          <p:attrName>style.visibility</p:attrName>
                                        </p:attrNameLst>
                                      </p:cBhvr>
                                      <p:to>
                                        <p:strVal val="visible"/>
                                      </p:to>
                                    </p:set>
                                    <p:animEffect transition="in" filter="wipe(left)">
                                      <p:cBhvr>
                                        <p:cTn id="43" dur="500"/>
                                        <p:tgtEl>
                                          <p:spTgt spid="278537"/>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78538"/>
                                        </p:tgtEl>
                                        <p:attrNameLst>
                                          <p:attrName>style.visibility</p:attrName>
                                        </p:attrNameLst>
                                      </p:cBhvr>
                                      <p:to>
                                        <p:strVal val="visible"/>
                                      </p:to>
                                    </p:set>
                                    <p:animEffect transition="in" filter="wipe(left)">
                                      <p:cBhvr>
                                        <p:cTn id="47" dur="500"/>
                                        <p:tgtEl>
                                          <p:spTgt spid="278538"/>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78539"/>
                                        </p:tgtEl>
                                        <p:attrNameLst>
                                          <p:attrName>style.visibility</p:attrName>
                                        </p:attrNameLst>
                                      </p:cBhvr>
                                      <p:to>
                                        <p:strVal val="visible"/>
                                      </p:to>
                                    </p:set>
                                    <p:animEffect transition="in" filter="wipe(left)">
                                      <p:cBhvr>
                                        <p:cTn id="51" dur="500"/>
                                        <p:tgtEl>
                                          <p:spTgt spid="278539"/>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278541"/>
                                        </p:tgtEl>
                                        <p:attrNameLst>
                                          <p:attrName>style.visibility</p:attrName>
                                        </p:attrNameLst>
                                      </p:cBhvr>
                                      <p:to>
                                        <p:strVal val="visible"/>
                                      </p:to>
                                    </p:set>
                                    <p:animEffect transition="in" filter="wipe(left)">
                                      <p:cBhvr>
                                        <p:cTn id="55" dur="500"/>
                                        <p:tgtEl>
                                          <p:spTgt spid="278541"/>
                                        </p:tgtEl>
                                      </p:cBhvr>
                                    </p:animEffect>
                                  </p:childTnLst>
                                </p:cTn>
                              </p:par>
                            </p:childTnLst>
                          </p:cTn>
                        </p:par>
                        <p:par>
                          <p:cTn id="56" fill="hold">
                            <p:stCondLst>
                              <p:cond delay="6500"/>
                            </p:stCondLst>
                            <p:childTnLst>
                              <p:par>
                                <p:cTn id="57" presetID="22" presetClass="entr" presetSubtype="1" fill="hold" nodeType="afterEffect">
                                  <p:stCondLst>
                                    <p:cond delay="0"/>
                                  </p:stCondLst>
                                  <p:childTnLst>
                                    <p:set>
                                      <p:cBhvr>
                                        <p:cTn id="58" dur="1" fill="hold">
                                          <p:stCondLst>
                                            <p:cond delay="0"/>
                                          </p:stCondLst>
                                        </p:cTn>
                                        <p:tgtEl>
                                          <p:spTgt spid="278547"/>
                                        </p:tgtEl>
                                        <p:attrNameLst>
                                          <p:attrName>style.visibility</p:attrName>
                                        </p:attrNameLst>
                                      </p:cBhvr>
                                      <p:to>
                                        <p:strVal val="visible"/>
                                      </p:to>
                                    </p:set>
                                    <p:animEffect transition="in" filter="wipe(up)">
                                      <p:cBhvr>
                                        <p:cTn id="59" dur="500"/>
                                        <p:tgtEl>
                                          <p:spTgt spid="278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animBg="1" autoUpdateAnimBg="0"/>
      <p:bldP spid="278535" grpId="0" animBg="1" autoUpdateAnimBg="0"/>
      <p:bldP spid="278537" grpId="0" autoUpdateAnimBg="0"/>
      <p:bldP spid="278538" grpId="0" autoUpdateAnimBg="0"/>
      <p:bldP spid="278539" grpId="0" autoUpdateAnimBg="0"/>
      <p:bldP spid="278541" grpId="0" autoUpdateAnimBg="0"/>
      <p:bldP spid="278542" grpId="0" autoUpdateAnimBg="0"/>
      <p:bldP spid="278544" grpId="0" autoUpdateAnimBg="0"/>
      <p:bldP spid="278545" grpId="0" autoUpdateAnimBg="0"/>
      <p:bldP spid="278546" grpId="0" autoUpdateAnimBg="0"/>
      <p:bldP spid="278548" grpId="0" autoUpdateAnimBg="0"/>
      <p:bldP spid="278549" grpId="0" autoUpdateAnimBg="0"/>
      <p:bldP spid="2785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2"/>
          <p:cNvSpPr>
            <a:spLocks noGrp="1"/>
          </p:cNvSpPr>
          <p:nvPr>
            <p:ph type="sldNum" sz="quarter" idx="11"/>
          </p:nvPr>
        </p:nvSpPr>
        <p:spPr/>
        <p:txBody>
          <a:bodyPr/>
          <a:lstStyle/>
          <a:p>
            <a:pPr>
              <a:defRPr/>
            </a:pPr>
            <a:fld id="{AD891187-A3E1-4E92-BFB8-5DD60CC3C079}" type="slidenum">
              <a:rPr lang="en-US" altLang="zh-CN"/>
              <a:pPr>
                <a:defRPr/>
              </a:pPr>
              <a:t>10</a:t>
            </a:fld>
            <a:endParaRPr lang="en-US" altLang="zh-CN"/>
          </a:p>
        </p:txBody>
      </p:sp>
      <p:sp>
        <p:nvSpPr>
          <p:cNvPr id="266242" name="Text Box 1026"/>
          <p:cNvSpPr txBox="1">
            <a:spLocks noChangeArrowheads="1"/>
          </p:cNvSpPr>
          <p:nvPr/>
        </p:nvSpPr>
        <p:spPr bwMode="auto">
          <a:xfrm>
            <a:off x="952500" y="685800"/>
            <a:ext cx="6584950" cy="946150"/>
          </a:xfrm>
          <a:prstGeom prst="rect">
            <a:avLst/>
          </a:prstGeom>
          <a:noFill/>
          <a:ln w="9525">
            <a:noFill/>
            <a:miter lim="800000"/>
            <a:headEnd/>
            <a:tailEnd/>
          </a:ln>
        </p:spPr>
        <p:txBody>
          <a:bodyPr wrap="none" anchor="ctr">
            <a:spAutoFit/>
          </a:bodyPr>
          <a:lstStyle/>
          <a:p>
            <a:r>
              <a:rPr lang="zh-CN" altLang="en-US" b="1"/>
              <a:t>孤立系统中所发生的过程必然是绝热的，</a:t>
            </a:r>
          </a:p>
          <a:p>
            <a:r>
              <a:rPr lang="zh-CN" altLang="en-US" b="1"/>
              <a:t>故还可表述为</a:t>
            </a:r>
            <a:r>
              <a:rPr lang="zh-CN" altLang="en-US" b="1">
                <a:solidFill>
                  <a:srgbClr val="0000CC"/>
                </a:solidFill>
              </a:rPr>
              <a:t>孤立系统的熵永不减小。</a:t>
            </a:r>
          </a:p>
        </p:txBody>
      </p:sp>
      <p:sp>
        <p:nvSpPr>
          <p:cNvPr id="266243" name="Text Box 1027"/>
          <p:cNvSpPr txBox="1">
            <a:spLocks noChangeArrowheads="1"/>
          </p:cNvSpPr>
          <p:nvPr/>
        </p:nvSpPr>
        <p:spPr bwMode="auto">
          <a:xfrm>
            <a:off x="1009650" y="1889125"/>
            <a:ext cx="7296150" cy="1373188"/>
          </a:xfrm>
          <a:prstGeom prst="rect">
            <a:avLst/>
          </a:prstGeom>
          <a:noFill/>
          <a:ln w="9525">
            <a:noFill/>
            <a:miter lim="800000"/>
            <a:headEnd/>
            <a:tailEnd/>
          </a:ln>
        </p:spPr>
        <p:txBody>
          <a:bodyPr anchor="ctr">
            <a:spAutoFit/>
          </a:bodyPr>
          <a:lstStyle/>
          <a:p>
            <a:r>
              <a:rPr lang="zh-CN" altLang="en-US" b="1"/>
              <a:t>若系统是不绝热的，则可将系统和外界看作一复合系统，此复合系统是绝热的，则有</a:t>
            </a:r>
          </a:p>
          <a:p>
            <a:r>
              <a:rPr lang="zh-CN" altLang="en-US" b="1"/>
              <a:t>           </a:t>
            </a:r>
            <a:r>
              <a:rPr lang="en-US" altLang="zh-CN" b="1"/>
              <a:t>(dS)</a:t>
            </a:r>
            <a:r>
              <a:rPr lang="zh-CN" altLang="zh-CN" b="1" baseline="-25000"/>
              <a:t>复合</a:t>
            </a:r>
            <a:r>
              <a:rPr lang="zh-CN" altLang="zh-CN" b="1"/>
              <a:t>=</a:t>
            </a:r>
            <a:r>
              <a:rPr lang="en-US" altLang="zh-CN" b="1"/>
              <a:t>dS</a:t>
            </a:r>
            <a:r>
              <a:rPr lang="zh-CN" altLang="zh-CN" b="1" baseline="-25000"/>
              <a:t>系统</a:t>
            </a:r>
            <a:r>
              <a:rPr lang="zh-CN" altLang="zh-CN" b="1"/>
              <a:t>+</a:t>
            </a:r>
            <a:r>
              <a:rPr lang="en-US" altLang="zh-CN" b="1"/>
              <a:t>dS</a:t>
            </a:r>
            <a:r>
              <a:rPr lang="zh-CN" altLang="en-US" b="1" baseline="-25000"/>
              <a:t>外界 </a:t>
            </a:r>
            <a:endParaRPr lang="zh-CN" altLang="en-US" b="1"/>
          </a:p>
        </p:txBody>
      </p:sp>
      <p:sp>
        <p:nvSpPr>
          <p:cNvPr id="266244" name="Text Box 1028"/>
          <p:cNvSpPr txBox="1">
            <a:spLocks noChangeArrowheads="1"/>
          </p:cNvSpPr>
          <p:nvPr/>
        </p:nvSpPr>
        <p:spPr bwMode="auto">
          <a:xfrm>
            <a:off x="533400" y="3429000"/>
            <a:ext cx="7926388" cy="1430338"/>
          </a:xfrm>
          <a:prstGeom prst="rect">
            <a:avLst/>
          </a:prstGeom>
          <a:noFill/>
          <a:ln w="57150">
            <a:solidFill>
              <a:srgbClr val="FF0000"/>
            </a:solidFill>
            <a:miter lim="800000"/>
            <a:headEnd/>
            <a:tailEnd/>
          </a:ln>
        </p:spPr>
        <p:txBody>
          <a:bodyPr wrap="none" anchor="ctr"/>
          <a:lstStyle/>
          <a:p>
            <a:r>
              <a:rPr lang="zh-CN" altLang="en-US" b="1">
                <a:latin typeface="楷体_GB2312" pitchFamily="49" charset="-122"/>
              </a:rPr>
              <a:t>若系统经</a:t>
            </a:r>
            <a:r>
              <a:rPr lang="zh-CN" altLang="en-US" b="1">
                <a:solidFill>
                  <a:srgbClr val="0000CC"/>
                </a:solidFill>
                <a:latin typeface="楷体_GB2312" pitchFamily="49" charset="-122"/>
              </a:rPr>
              <a:t>绝热过程</a:t>
            </a:r>
            <a:r>
              <a:rPr lang="zh-CN" altLang="en-US" b="1">
                <a:latin typeface="楷体_GB2312" pitchFamily="49" charset="-122"/>
              </a:rPr>
              <a:t>后熵不变，则此过程是可逆的；</a:t>
            </a:r>
          </a:p>
          <a:p>
            <a:r>
              <a:rPr lang="zh-CN" altLang="en-US" b="1">
                <a:latin typeface="楷体_GB2312" pitchFamily="49" charset="-122"/>
              </a:rPr>
              <a:t>若</a:t>
            </a:r>
            <a:r>
              <a:rPr lang="zh-CN" altLang="en-US" b="1"/>
              <a:t>经</a:t>
            </a:r>
            <a:r>
              <a:rPr lang="zh-CN" altLang="en-US" b="1">
                <a:solidFill>
                  <a:srgbClr val="0000CC"/>
                </a:solidFill>
              </a:rPr>
              <a:t>绝热过程</a:t>
            </a:r>
            <a:r>
              <a:rPr lang="zh-CN" altLang="en-US" b="1"/>
              <a:t>后</a:t>
            </a:r>
            <a:r>
              <a:rPr lang="zh-CN" altLang="en-US" b="1">
                <a:latin typeface="楷体_GB2312" pitchFamily="49" charset="-122"/>
              </a:rPr>
              <a:t>熵增加，则此过程是不可逆的。</a:t>
            </a:r>
          </a:p>
          <a:p>
            <a:r>
              <a:rPr lang="zh-CN" altLang="en-US" b="1">
                <a:latin typeface="楷体_GB2312" pitchFamily="49" charset="-122"/>
              </a:rPr>
              <a:t>                    </a:t>
            </a:r>
            <a:r>
              <a:rPr lang="en-US" altLang="zh-CN" b="1">
                <a:solidFill>
                  <a:srgbClr val="0000FF"/>
                </a:solidFill>
              </a:rPr>
              <a:t>——</a:t>
            </a:r>
            <a:r>
              <a:rPr lang="en-US" altLang="zh-CN" b="1">
                <a:solidFill>
                  <a:srgbClr val="0000FF"/>
                </a:solidFill>
                <a:latin typeface="楷体_GB2312" pitchFamily="49" charset="-122"/>
              </a:rPr>
              <a:t> </a:t>
            </a:r>
            <a:r>
              <a:rPr lang="zh-CN" altLang="en-US" b="1">
                <a:solidFill>
                  <a:srgbClr val="0000FF"/>
                </a:solidFill>
                <a:latin typeface="楷体_GB2312" pitchFamily="49" charset="-122"/>
              </a:rPr>
              <a:t>可判断过程的性质 </a:t>
            </a:r>
          </a:p>
        </p:txBody>
      </p:sp>
      <p:sp>
        <p:nvSpPr>
          <p:cNvPr id="266245" name="Text Box 1029"/>
          <p:cNvSpPr txBox="1">
            <a:spLocks noChangeArrowheads="1"/>
          </p:cNvSpPr>
          <p:nvPr/>
        </p:nvSpPr>
        <p:spPr bwMode="auto">
          <a:xfrm>
            <a:off x="374650" y="5213350"/>
            <a:ext cx="8388350" cy="1003300"/>
          </a:xfrm>
          <a:prstGeom prst="rect">
            <a:avLst/>
          </a:prstGeom>
          <a:noFill/>
          <a:ln w="57150">
            <a:solidFill>
              <a:srgbClr val="FF9900"/>
            </a:solidFill>
            <a:miter lim="800000"/>
            <a:headEnd/>
            <a:tailEnd/>
          </a:ln>
        </p:spPr>
        <p:txBody>
          <a:bodyPr wrap="none" anchor="ctr"/>
          <a:lstStyle/>
          <a:p>
            <a:r>
              <a:rPr lang="zh-CN" altLang="en-US" b="1">
                <a:latin typeface="楷体_GB2312" pitchFamily="49" charset="-122"/>
              </a:rPr>
              <a:t>孤立系统内所发生的过程的方向就是熵增加的方向。</a:t>
            </a:r>
          </a:p>
          <a:p>
            <a:r>
              <a:rPr lang="zh-CN" altLang="en-US" b="1">
                <a:latin typeface="楷体_GB2312" pitchFamily="49" charset="-122"/>
              </a:rPr>
              <a:t>                      </a:t>
            </a:r>
            <a:r>
              <a:rPr lang="en-US" altLang="zh-CN" b="1">
                <a:solidFill>
                  <a:srgbClr val="0000FF"/>
                </a:solidFill>
              </a:rPr>
              <a:t>——</a:t>
            </a:r>
            <a:r>
              <a:rPr lang="en-US" altLang="zh-CN" b="1">
                <a:latin typeface="楷体_GB2312" pitchFamily="49" charset="-122"/>
              </a:rPr>
              <a:t> </a:t>
            </a:r>
            <a:r>
              <a:rPr lang="zh-CN" altLang="en-US" b="1">
                <a:solidFill>
                  <a:srgbClr val="0000FF"/>
                </a:solidFill>
                <a:latin typeface="楷体_GB2312" pitchFamily="49" charset="-122"/>
              </a:rPr>
              <a:t>可判断过程的方向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6242"/>
                                        </p:tgtEl>
                                        <p:attrNameLst>
                                          <p:attrName>style.visibility</p:attrName>
                                        </p:attrNameLst>
                                      </p:cBhvr>
                                      <p:to>
                                        <p:strVal val="visible"/>
                                      </p:to>
                                    </p:set>
                                    <p:animEffect transition="in" filter="wipe(up)">
                                      <p:cBhvr>
                                        <p:cTn id="7" dur="500"/>
                                        <p:tgtEl>
                                          <p:spTgt spid="2662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66243"/>
                                        </p:tgtEl>
                                        <p:attrNameLst>
                                          <p:attrName>style.visibility</p:attrName>
                                        </p:attrNameLst>
                                      </p:cBhvr>
                                      <p:to>
                                        <p:strVal val="visible"/>
                                      </p:to>
                                    </p:set>
                                    <p:animEffect transition="in" filter="wipe(right)">
                                      <p:cBhvr>
                                        <p:cTn id="12" dur="500"/>
                                        <p:tgtEl>
                                          <p:spTgt spid="2662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44">
                                            <p:bg/>
                                          </p:spTgt>
                                        </p:tgtEl>
                                        <p:attrNameLst>
                                          <p:attrName>style.visibility</p:attrName>
                                        </p:attrNameLst>
                                      </p:cBhvr>
                                      <p:to>
                                        <p:strVal val="visible"/>
                                      </p:to>
                                    </p:set>
                                    <p:animEffect transition="in" filter="wipe(left)">
                                      <p:cBhvr>
                                        <p:cTn id="17" dur="500"/>
                                        <p:tgtEl>
                                          <p:spTgt spid="266244">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44">
                                            <p:txEl>
                                              <p:pRg st="0" end="0"/>
                                            </p:txEl>
                                          </p:spTgt>
                                        </p:tgtEl>
                                        <p:attrNameLst>
                                          <p:attrName>style.visibility</p:attrName>
                                        </p:attrNameLst>
                                      </p:cBhvr>
                                      <p:to>
                                        <p:strVal val="visible"/>
                                      </p:to>
                                    </p:set>
                                    <p:animEffect transition="in" filter="wipe(left)">
                                      <p:cBhvr>
                                        <p:cTn id="22" dur="500"/>
                                        <p:tgtEl>
                                          <p:spTgt spid="26624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44">
                                            <p:txEl>
                                              <p:pRg st="1" end="1"/>
                                            </p:txEl>
                                          </p:spTgt>
                                        </p:tgtEl>
                                        <p:attrNameLst>
                                          <p:attrName>style.visibility</p:attrName>
                                        </p:attrNameLst>
                                      </p:cBhvr>
                                      <p:to>
                                        <p:strVal val="visible"/>
                                      </p:to>
                                    </p:set>
                                    <p:animEffect transition="in" filter="wipe(left)">
                                      <p:cBhvr>
                                        <p:cTn id="27" dur="500"/>
                                        <p:tgtEl>
                                          <p:spTgt spid="26624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6244">
                                            <p:txEl>
                                              <p:pRg st="2" end="2"/>
                                            </p:txEl>
                                          </p:spTgt>
                                        </p:tgtEl>
                                        <p:attrNameLst>
                                          <p:attrName>style.visibility</p:attrName>
                                        </p:attrNameLst>
                                      </p:cBhvr>
                                      <p:to>
                                        <p:strVal val="visible"/>
                                      </p:to>
                                    </p:set>
                                    <p:animEffect transition="in" filter="wipe(left)">
                                      <p:cBhvr>
                                        <p:cTn id="32" dur="500"/>
                                        <p:tgtEl>
                                          <p:spTgt spid="26624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6245">
                                            <p:bg/>
                                          </p:spTgt>
                                        </p:tgtEl>
                                        <p:attrNameLst>
                                          <p:attrName>style.visibility</p:attrName>
                                        </p:attrNameLst>
                                      </p:cBhvr>
                                      <p:to>
                                        <p:strVal val="visible"/>
                                      </p:to>
                                    </p:set>
                                    <p:animEffect transition="in" filter="wipe(left)">
                                      <p:cBhvr>
                                        <p:cTn id="37" dur="500"/>
                                        <p:tgtEl>
                                          <p:spTgt spid="266245">
                                            <p:bg/>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66245">
                                            <p:txEl>
                                              <p:pRg st="0" end="0"/>
                                            </p:txEl>
                                          </p:spTgt>
                                        </p:tgtEl>
                                        <p:attrNameLst>
                                          <p:attrName>style.visibility</p:attrName>
                                        </p:attrNameLst>
                                      </p:cBhvr>
                                      <p:to>
                                        <p:strVal val="visible"/>
                                      </p:to>
                                    </p:set>
                                    <p:animEffect transition="in" filter="wipe(left)">
                                      <p:cBhvr>
                                        <p:cTn id="42" dur="500"/>
                                        <p:tgtEl>
                                          <p:spTgt spid="26624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66245">
                                            <p:txEl>
                                              <p:pRg st="1" end="1"/>
                                            </p:txEl>
                                          </p:spTgt>
                                        </p:tgtEl>
                                        <p:attrNameLst>
                                          <p:attrName>style.visibility</p:attrName>
                                        </p:attrNameLst>
                                      </p:cBhvr>
                                      <p:to>
                                        <p:strVal val="visible"/>
                                      </p:to>
                                    </p:set>
                                    <p:animEffect transition="in" filter="wipe(left)">
                                      <p:cBhvr>
                                        <p:cTn id="47" dur="500"/>
                                        <p:tgtEl>
                                          <p:spTgt spid="2662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2" grpId="0" autoUpdateAnimBg="0"/>
      <p:bldP spid="266243" grpId="0" autoUpdateAnimBg="0"/>
      <p:bldP spid="266244" grpId="0" build="p" animBg="1" autoUpdateAnimBg="0"/>
      <p:bldP spid="266245" grpId="0"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2"/>
          <p:cNvSpPr>
            <a:spLocks noGrp="1"/>
          </p:cNvSpPr>
          <p:nvPr>
            <p:ph type="sldNum" sz="quarter" idx="11"/>
          </p:nvPr>
        </p:nvSpPr>
        <p:spPr/>
        <p:txBody>
          <a:bodyPr/>
          <a:lstStyle/>
          <a:p>
            <a:pPr>
              <a:defRPr/>
            </a:pPr>
            <a:fld id="{9CB1CB0F-9D61-456C-8AA6-F0D410422BEA}" type="slidenum">
              <a:rPr lang="en-US" altLang="zh-CN"/>
              <a:pPr>
                <a:defRPr/>
              </a:pPr>
              <a:t>11</a:t>
            </a:fld>
            <a:endParaRPr lang="en-US" altLang="zh-CN"/>
          </a:p>
        </p:txBody>
      </p:sp>
      <p:sp>
        <p:nvSpPr>
          <p:cNvPr id="282626" name="Text Box 2050"/>
          <p:cNvSpPr txBox="1">
            <a:spLocks noChangeArrowheads="1"/>
          </p:cNvSpPr>
          <p:nvPr/>
        </p:nvSpPr>
        <p:spPr bwMode="auto">
          <a:xfrm>
            <a:off x="381000" y="166688"/>
            <a:ext cx="2600325" cy="519112"/>
          </a:xfrm>
          <a:prstGeom prst="rect">
            <a:avLst/>
          </a:prstGeom>
          <a:noFill/>
          <a:ln w="9525">
            <a:noFill/>
            <a:miter lim="800000"/>
            <a:headEnd/>
            <a:tailEnd/>
          </a:ln>
        </p:spPr>
        <p:txBody>
          <a:bodyPr wrap="none">
            <a:spAutoFit/>
          </a:bodyPr>
          <a:lstStyle/>
          <a:p>
            <a:r>
              <a:rPr lang="en-US" altLang="zh-CN" b="1"/>
              <a:t>3.3  </a:t>
            </a:r>
            <a:r>
              <a:rPr lang="zh-CN" altLang="en-US" b="1">
                <a:latin typeface="楷体_GB2312" pitchFamily="49" charset="-122"/>
              </a:rPr>
              <a:t>熵变的计算</a:t>
            </a:r>
          </a:p>
        </p:txBody>
      </p:sp>
      <p:graphicFrame>
        <p:nvGraphicFramePr>
          <p:cNvPr id="282627" name="Object 2051"/>
          <p:cNvGraphicFramePr>
            <a:graphicFrameLocks noChangeAspect="1"/>
          </p:cNvGraphicFramePr>
          <p:nvPr/>
        </p:nvGraphicFramePr>
        <p:xfrm>
          <a:off x="2266950" y="1981200"/>
          <a:ext cx="5483225" cy="790575"/>
        </p:xfrm>
        <a:graphic>
          <a:graphicData uri="http://schemas.openxmlformats.org/presentationml/2006/ole">
            <p:oleObj spid="_x0000_s9218" name="Equation" r:id="rId3" imgW="2450880" imgH="393480" progId="Equation.3">
              <p:embed/>
            </p:oleObj>
          </a:graphicData>
        </a:graphic>
      </p:graphicFrame>
      <p:graphicFrame>
        <p:nvGraphicFramePr>
          <p:cNvPr id="282629" name="Object 2053"/>
          <p:cNvGraphicFramePr>
            <a:graphicFrameLocks noChangeAspect="1"/>
          </p:cNvGraphicFramePr>
          <p:nvPr/>
        </p:nvGraphicFramePr>
        <p:xfrm>
          <a:off x="2160588" y="4983163"/>
          <a:ext cx="4752975" cy="1036637"/>
        </p:xfrm>
        <a:graphic>
          <a:graphicData uri="http://schemas.openxmlformats.org/presentationml/2006/ole">
            <p:oleObj spid="_x0000_s9219" name="公式" r:id="rId4" imgW="1828800" imgH="444240" progId="Equation.3">
              <p:embed/>
            </p:oleObj>
          </a:graphicData>
        </a:graphic>
      </p:graphicFrame>
      <p:sp>
        <p:nvSpPr>
          <p:cNvPr id="282630" name="Text Box 2054"/>
          <p:cNvSpPr txBox="1">
            <a:spLocks noChangeArrowheads="1"/>
          </p:cNvSpPr>
          <p:nvPr/>
        </p:nvSpPr>
        <p:spPr bwMode="auto">
          <a:xfrm>
            <a:off x="457200" y="776288"/>
            <a:ext cx="6477000" cy="519112"/>
          </a:xfrm>
          <a:prstGeom prst="rect">
            <a:avLst/>
          </a:prstGeom>
          <a:noFill/>
          <a:ln w="9525">
            <a:noFill/>
            <a:miter lim="800000"/>
            <a:headEnd/>
            <a:tailEnd/>
          </a:ln>
        </p:spPr>
        <p:txBody>
          <a:bodyPr anchor="ctr">
            <a:spAutoFit/>
          </a:bodyPr>
          <a:lstStyle/>
          <a:p>
            <a:r>
              <a:rPr lang="en-US" altLang="zh-CN" b="1">
                <a:latin typeface="Arial" charset="0"/>
                <a:sym typeface="Symbol" pitchFamily="18" charset="2"/>
              </a:rPr>
              <a:t></a:t>
            </a:r>
            <a:r>
              <a:rPr lang="en-US" altLang="zh-CN" b="1">
                <a:latin typeface="Arial" charset="0"/>
              </a:rPr>
              <a:t>1 </a:t>
            </a:r>
            <a:r>
              <a:rPr lang="en-US" altLang="zh-CN" b="1">
                <a:latin typeface="Arial" charset="0"/>
                <a:sym typeface="Symbol" pitchFamily="18" charset="2"/>
              </a:rPr>
              <a:t> </a:t>
            </a:r>
            <a:r>
              <a:rPr lang="zh-CN" altLang="en-US" b="1">
                <a:latin typeface="Arial" charset="0"/>
                <a:sym typeface="Symbol" pitchFamily="18" charset="2"/>
              </a:rPr>
              <a:t>理想气体的熵变</a:t>
            </a:r>
            <a:endParaRPr lang="zh-CN" altLang="en-US" b="1">
              <a:latin typeface="Arial" charset="0"/>
            </a:endParaRPr>
          </a:p>
        </p:txBody>
      </p:sp>
      <p:sp>
        <p:nvSpPr>
          <p:cNvPr id="282631" name="Text Box 2055"/>
          <p:cNvSpPr txBox="1">
            <a:spLocks noChangeArrowheads="1"/>
          </p:cNvSpPr>
          <p:nvPr/>
        </p:nvSpPr>
        <p:spPr bwMode="auto">
          <a:xfrm>
            <a:off x="609600" y="1385888"/>
            <a:ext cx="6477000" cy="519112"/>
          </a:xfrm>
          <a:prstGeom prst="rect">
            <a:avLst/>
          </a:prstGeom>
          <a:noFill/>
          <a:ln w="9525">
            <a:noFill/>
            <a:miter lim="800000"/>
            <a:headEnd/>
            <a:tailEnd/>
          </a:ln>
        </p:spPr>
        <p:txBody>
          <a:bodyPr anchor="ctr">
            <a:spAutoFit/>
          </a:bodyPr>
          <a:lstStyle/>
          <a:p>
            <a:r>
              <a:rPr lang="zh-CN" altLang="en-US" b="1">
                <a:latin typeface="Arial" charset="0"/>
                <a:sym typeface="Symbol" pitchFamily="18" charset="2"/>
              </a:rPr>
              <a:t>根据 </a:t>
            </a:r>
            <a:r>
              <a:rPr lang="en-US" altLang="zh-CN" b="1">
                <a:latin typeface="Arial" charset="0"/>
                <a:sym typeface="Symbol" pitchFamily="18" charset="2"/>
              </a:rPr>
              <a:t>PV=RT</a:t>
            </a:r>
            <a:r>
              <a:rPr lang="zh-CN" altLang="en-US" b="1">
                <a:latin typeface="Arial" charset="0"/>
                <a:sym typeface="Symbol" pitchFamily="18" charset="2"/>
              </a:rPr>
              <a:t>和</a:t>
            </a:r>
            <a:r>
              <a:rPr lang="en-US" altLang="zh-CN" b="1">
                <a:latin typeface="Arial" charset="0"/>
                <a:sym typeface="Symbol" pitchFamily="18" charset="2"/>
              </a:rPr>
              <a:t>dU=  C</a:t>
            </a:r>
            <a:r>
              <a:rPr lang="en-US" altLang="zh-CN" b="1" baseline="-25000">
                <a:latin typeface="Arial" charset="0"/>
                <a:sym typeface="Symbol" pitchFamily="18" charset="2"/>
              </a:rPr>
              <a:t>v </a:t>
            </a:r>
            <a:r>
              <a:rPr lang="en-US" altLang="zh-CN" b="1">
                <a:latin typeface="Arial" charset="0"/>
                <a:sym typeface="Symbol" pitchFamily="18" charset="2"/>
              </a:rPr>
              <a:t>dT </a:t>
            </a:r>
            <a:r>
              <a:rPr lang="zh-CN" altLang="en-US" b="1">
                <a:latin typeface="Arial" charset="0"/>
                <a:sym typeface="Symbol" pitchFamily="18" charset="2"/>
              </a:rPr>
              <a:t>，有</a:t>
            </a:r>
          </a:p>
        </p:txBody>
      </p:sp>
      <p:sp>
        <p:nvSpPr>
          <p:cNvPr id="282632" name="Text Box 2056"/>
          <p:cNvSpPr txBox="1">
            <a:spLocks noChangeArrowheads="1"/>
          </p:cNvSpPr>
          <p:nvPr/>
        </p:nvSpPr>
        <p:spPr bwMode="auto">
          <a:xfrm>
            <a:off x="762000" y="2757488"/>
            <a:ext cx="1676400" cy="519112"/>
          </a:xfrm>
          <a:prstGeom prst="rect">
            <a:avLst/>
          </a:prstGeom>
          <a:noFill/>
          <a:ln w="9525">
            <a:noFill/>
            <a:miter lim="800000"/>
            <a:headEnd/>
            <a:tailEnd/>
          </a:ln>
        </p:spPr>
        <p:txBody>
          <a:bodyPr anchor="ctr">
            <a:spAutoFit/>
          </a:bodyPr>
          <a:lstStyle/>
          <a:p>
            <a:r>
              <a:rPr lang="zh-CN" altLang="en-US" b="1">
                <a:latin typeface="Arial" charset="0"/>
                <a:sym typeface="Symbol" pitchFamily="18" charset="2"/>
              </a:rPr>
              <a:t>积分可得</a:t>
            </a:r>
            <a:endParaRPr lang="zh-CN" altLang="en-US" b="1">
              <a:latin typeface="Arial" charset="0"/>
            </a:endParaRPr>
          </a:p>
        </p:txBody>
      </p:sp>
      <p:sp>
        <p:nvSpPr>
          <p:cNvPr id="282633" name="Text Box 2057"/>
          <p:cNvSpPr txBox="1">
            <a:spLocks noChangeArrowheads="1"/>
          </p:cNvSpPr>
          <p:nvPr/>
        </p:nvSpPr>
        <p:spPr bwMode="auto">
          <a:xfrm>
            <a:off x="609600" y="4006850"/>
            <a:ext cx="7848600" cy="946150"/>
          </a:xfrm>
          <a:prstGeom prst="rect">
            <a:avLst/>
          </a:prstGeom>
          <a:noFill/>
          <a:ln w="9525">
            <a:noFill/>
            <a:miter lim="800000"/>
            <a:headEnd/>
            <a:tailEnd/>
          </a:ln>
        </p:spPr>
        <p:txBody>
          <a:bodyPr anchor="ctr">
            <a:spAutoFit/>
          </a:bodyPr>
          <a:lstStyle/>
          <a:p>
            <a:r>
              <a:rPr lang="zh-CN" altLang="en-US" b="1">
                <a:solidFill>
                  <a:srgbClr val="0000CC"/>
                </a:solidFill>
                <a:latin typeface="Arial" charset="0"/>
                <a:sym typeface="Symbol" pitchFamily="18" charset="2"/>
              </a:rPr>
              <a:t>其中</a:t>
            </a:r>
            <a:r>
              <a:rPr lang="en-US" altLang="zh-CN" b="1">
                <a:solidFill>
                  <a:srgbClr val="0000CC"/>
                </a:solidFill>
                <a:latin typeface="Arial" charset="0"/>
                <a:sym typeface="Symbol" pitchFamily="18" charset="2"/>
              </a:rPr>
              <a:t>S</a:t>
            </a:r>
            <a:r>
              <a:rPr lang="en-US" altLang="zh-CN" b="1" baseline="-25000">
                <a:solidFill>
                  <a:srgbClr val="0000CC"/>
                </a:solidFill>
                <a:latin typeface="Arial" charset="0"/>
                <a:sym typeface="Symbol" pitchFamily="18" charset="2"/>
              </a:rPr>
              <a:t>0</a:t>
            </a:r>
            <a:r>
              <a:rPr lang="zh-CN" altLang="en-US" b="1">
                <a:solidFill>
                  <a:srgbClr val="0000CC"/>
                </a:solidFill>
                <a:latin typeface="Arial" charset="0"/>
                <a:sym typeface="Symbol" pitchFamily="18" charset="2"/>
              </a:rPr>
              <a:t>是参考态（</a:t>
            </a:r>
            <a:r>
              <a:rPr lang="en-US" altLang="zh-CN" b="1">
                <a:solidFill>
                  <a:srgbClr val="0000CC"/>
                </a:solidFill>
                <a:latin typeface="Arial" charset="0"/>
                <a:sym typeface="Symbol" pitchFamily="18" charset="2"/>
              </a:rPr>
              <a:t>T</a:t>
            </a:r>
            <a:r>
              <a:rPr lang="en-US" altLang="zh-CN" b="1" baseline="-25000">
                <a:solidFill>
                  <a:srgbClr val="0000CC"/>
                </a:solidFill>
                <a:latin typeface="Arial" charset="0"/>
                <a:sym typeface="Symbol" pitchFamily="18" charset="2"/>
              </a:rPr>
              <a:t>0</a:t>
            </a:r>
            <a:r>
              <a:rPr lang="zh-CN" altLang="en-US" b="1">
                <a:solidFill>
                  <a:srgbClr val="0000CC"/>
                </a:solidFill>
                <a:latin typeface="Arial" charset="0"/>
                <a:sym typeface="Symbol" pitchFamily="18" charset="2"/>
              </a:rPr>
              <a:t>，</a:t>
            </a:r>
            <a:r>
              <a:rPr lang="en-US" altLang="zh-CN" b="1">
                <a:solidFill>
                  <a:srgbClr val="0000CC"/>
                </a:solidFill>
                <a:latin typeface="Arial" charset="0"/>
                <a:sym typeface="Symbol" pitchFamily="18" charset="2"/>
              </a:rPr>
              <a:t>V</a:t>
            </a:r>
            <a:r>
              <a:rPr lang="en-US" altLang="zh-CN" b="1" baseline="-25000">
                <a:solidFill>
                  <a:srgbClr val="0000CC"/>
                </a:solidFill>
                <a:latin typeface="Arial" charset="0"/>
                <a:sym typeface="Symbol" pitchFamily="18" charset="2"/>
              </a:rPr>
              <a:t>0</a:t>
            </a:r>
            <a:r>
              <a:rPr lang="zh-CN" altLang="en-US" b="1">
                <a:solidFill>
                  <a:srgbClr val="0000CC"/>
                </a:solidFill>
                <a:latin typeface="Arial" charset="0"/>
                <a:sym typeface="Symbol" pitchFamily="18" charset="2"/>
              </a:rPr>
              <a:t>）的熵。</a:t>
            </a:r>
          </a:p>
          <a:p>
            <a:r>
              <a:rPr lang="zh-CN" altLang="en-US" b="1">
                <a:latin typeface="Arial" charset="0"/>
                <a:sym typeface="Symbol" pitchFamily="18" charset="2"/>
              </a:rPr>
              <a:t>若温度范围不大，理想气体</a:t>
            </a:r>
            <a:r>
              <a:rPr lang="en-US" altLang="zh-CN" b="1">
                <a:latin typeface="Arial" charset="0"/>
                <a:sym typeface="Symbol" pitchFamily="18" charset="2"/>
              </a:rPr>
              <a:t>C</a:t>
            </a:r>
            <a:r>
              <a:rPr lang="en-US" altLang="zh-CN" b="1" baseline="-25000">
                <a:latin typeface="Arial" charset="0"/>
                <a:sym typeface="Symbol" pitchFamily="18" charset="2"/>
              </a:rPr>
              <a:t>v</a:t>
            </a:r>
            <a:r>
              <a:rPr lang="zh-CN" altLang="zh-CN" b="1">
                <a:latin typeface="Arial" charset="0"/>
                <a:sym typeface="Symbol" pitchFamily="18" charset="2"/>
              </a:rPr>
              <a:t>看作常数，有</a:t>
            </a:r>
            <a:endParaRPr lang="zh-CN" altLang="en-US" b="1">
              <a:latin typeface="Arial" charset="0"/>
            </a:endParaRPr>
          </a:p>
        </p:txBody>
      </p:sp>
      <p:sp>
        <p:nvSpPr>
          <p:cNvPr id="282634" name="Text Box 2058"/>
          <p:cNvSpPr txBox="1">
            <a:spLocks noChangeArrowheads="1"/>
          </p:cNvSpPr>
          <p:nvPr/>
        </p:nvSpPr>
        <p:spPr bwMode="auto">
          <a:xfrm>
            <a:off x="685800" y="5957888"/>
            <a:ext cx="7848600" cy="519112"/>
          </a:xfrm>
          <a:prstGeom prst="rect">
            <a:avLst/>
          </a:prstGeom>
          <a:noFill/>
          <a:ln w="9525">
            <a:noFill/>
            <a:miter lim="800000"/>
            <a:headEnd/>
            <a:tailEnd/>
          </a:ln>
        </p:spPr>
        <p:txBody>
          <a:bodyPr anchor="ctr">
            <a:spAutoFit/>
          </a:bodyPr>
          <a:lstStyle/>
          <a:p>
            <a:r>
              <a:rPr lang="zh-CN" altLang="zh-CN" b="1">
                <a:latin typeface="Arial" charset="0"/>
                <a:sym typeface="Symbol" pitchFamily="18" charset="2"/>
              </a:rPr>
              <a:t>这是以（</a:t>
            </a:r>
            <a:r>
              <a:rPr lang="en-US" altLang="zh-CN" b="1">
                <a:latin typeface="Arial" charset="0"/>
                <a:sym typeface="Symbol" pitchFamily="18" charset="2"/>
              </a:rPr>
              <a:t>T</a:t>
            </a:r>
            <a:r>
              <a:rPr lang="zh-CN" altLang="en-US" b="1">
                <a:latin typeface="Arial" charset="0"/>
                <a:sym typeface="Symbol" pitchFamily="18" charset="2"/>
              </a:rPr>
              <a:t>，</a:t>
            </a:r>
            <a:r>
              <a:rPr lang="en-US" altLang="zh-CN" b="1">
                <a:latin typeface="Arial" charset="0"/>
                <a:sym typeface="Symbol" pitchFamily="18" charset="2"/>
              </a:rPr>
              <a:t>V</a:t>
            </a:r>
            <a:r>
              <a:rPr lang="zh-CN" altLang="en-US" b="1">
                <a:latin typeface="Arial" charset="0"/>
                <a:sym typeface="Symbol" pitchFamily="18" charset="2"/>
              </a:rPr>
              <a:t>）</a:t>
            </a:r>
            <a:r>
              <a:rPr lang="zh-CN" altLang="zh-CN" b="1">
                <a:latin typeface="Arial" charset="0"/>
                <a:sym typeface="Symbol" pitchFamily="18" charset="2"/>
              </a:rPr>
              <a:t>为独立变量的熵函数的表达式。</a:t>
            </a:r>
            <a:endParaRPr lang="zh-CN" altLang="en-US" b="1">
              <a:latin typeface="Arial" charset="0"/>
            </a:endParaRPr>
          </a:p>
        </p:txBody>
      </p:sp>
      <p:graphicFrame>
        <p:nvGraphicFramePr>
          <p:cNvPr id="282636" name="Object 2060"/>
          <p:cNvGraphicFramePr>
            <a:graphicFrameLocks noChangeAspect="1"/>
          </p:cNvGraphicFramePr>
          <p:nvPr/>
        </p:nvGraphicFramePr>
        <p:xfrm>
          <a:off x="2514600" y="3048000"/>
          <a:ext cx="4705350" cy="854075"/>
        </p:xfrm>
        <a:graphic>
          <a:graphicData uri="http://schemas.openxmlformats.org/presentationml/2006/ole">
            <p:oleObj spid="_x0000_s9220" name="Equation" r:id="rId5" imgW="189216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2626"/>
                                        </p:tgtEl>
                                        <p:attrNameLst>
                                          <p:attrName>style.visibility</p:attrName>
                                        </p:attrNameLst>
                                      </p:cBhvr>
                                      <p:to>
                                        <p:strVal val="visible"/>
                                      </p:to>
                                    </p:set>
                                    <p:animEffect transition="in" filter="wipe(left)">
                                      <p:cBhvr>
                                        <p:cTn id="7" dur="500"/>
                                        <p:tgtEl>
                                          <p:spTgt spid="2826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2630"/>
                                        </p:tgtEl>
                                        <p:attrNameLst>
                                          <p:attrName>style.visibility</p:attrName>
                                        </p:attrNameLst>
                                      </p:cBhvr>
                                      <p:to>
                                        <p:strVal val="visible"/>
                                      </p:to>
                                    </p:set>
                                    <p:animEffect transition="in" filter="wipe(left)">
                                      <p:cBhvr>
                                        <p:cTn id="12" dur="500"/>
                                        <p:tgtEl>
                                          <p:spTgt spid="2826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2631"/>
                                        </p:tgtEl>
                                        <p:attrNameLst>
                                          <p:attrName>style.visibility</p:attrName>
                                        </p:attrNameLst>
                                      </p:cBhvr>
                                      <p:to>
                                        <p:strVal val="visible"/>
                                      </p:to>
                                    </p:set>
                                    <p:animEffect transition="in" filter="wipe(left)">
                                      <p:cBhvr>
                                        <p:cTn id="17" dur="500"/>
                                        <p:tgtEl>
                                          <p:spTgt spid="2826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82627"/>
                                        </p:tgtEl>
                                        <p:attrNameLst>
                                          <p:attrName>style.visibility</p:attrName>
                                        </p:attrNameLst>
                                      </p:cBhvr>
                                      <p:to>
                                        <p:strVal val="visible"/>
                                      </p:to>
                                    </p:set>
                                    <p:animEffect transition="in" filter="wipe(right)">
                                      <p:cBhvr>
                                        <p:cTn id="22" dur="500"/>
                                        <p:tgtEl>
                                          <p:spTgt spid="2826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82632"/>
                                        </p:tgtEl>
                                        <p:attrNameLst>
                                          <p:attrName>style.visibility</p:attrName>
                                        </p:attrNameLst>
                                      </p:cBhvr>
                                      <p:to>
                                        <p:strVal val="visible"/>
                                      </p:to>
                                    </p:set>
                                    <p:animEffect transition="in" filter="wipe(up)">
                                      <p:cBhvr>
                                        <p:cTn id="27" dur="500"/>
                                        <p:tgtEl>
                                          <p:spTgt spid="2826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82636"/>
                                        </p:tgtEl>
                                        <p:attrNameLst>
                                          <p:attrName>style.visibility</p:attrName>
                                        </p:attrNameLst>
                                      </p:cBhvr>
                                      <p:to>
                                        <p:strVal val="visible"/>
                                      </p:to>
                                    </p:set>
                                    <p:animEffect transition="in" filter="wipe(left)">
                                      <p:cBhvr>
                                        <p:cTn id="32" dur="500"/>
                                        <p:tgtEl>
                                          <p:spTgt spid="28263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82633"/>
                                        </p:tgtEl>
                                        <p:attrNameLst>
                                          <p:attrName>style.visibility</p:attrName>
                                        </p:attrNameLst>
                                      </p:cBhvr>
                                      <p:to>
                                        <p:strVal val="visible"/>
                                      </p:to>
                                    </p:set>
                                    <p:animEffect transition="in" filter="wipe(up)">
                                      <p:cBhvr>
                                        <p:cTn id="37" dur="500"/>
                                        <p:tgtEl>
                                          <p:spTgt spid="28263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82629"/>
                                        </p:tgtEl>
                                        <p:attrNameLst>
                                          <p:attrName>style.visibility</p:attrName>
                                        </p:attrNameLst>
                                      </p:cBhvr>
                                      <p:to>
                                        <p:strVal val="visible"/>
                                      </p:to>
                                    </p:set>
                                    <p:animEffect transition="in" filter="wipe(left)">
                                      <p:cBhvr>
                                        <p:cTn id="42" dur="500"/>
                                        <p:tgtEl>
                                          <p:spTgt spid="282629"/>
                                        </p:tgtEl>
                                      </p:cBhvr>
                                    </p:animEffect>
                                  </p:childTnLst>
                                </p:cTn>
                              </p:par>
                            </p:childTnLst>
                          </p:cTn>
                        </p:par>
                      </p:childTnLst>
                    </p:cTn>
                  </p:par>
                  <p:par>
                    <p:cTn id="43" fill="hold">
                      <p:stCondLst>
                        <p:cond delay="indefinite"/>
                      </p:stCondLst>
                      <p:childTnLst>
                        <p:par>
                          <p:cTn id="44" fill="hold">
                            <p:stCondLst>
                              <p:cond delay="0"/>
                            </p:stCondLst>
                            <p:childTnLst>
                              <p:par>
                                <p:cTn id="45" presetID="23" presetClass="entr" presetSubtype="288" fill="hold" grpId="0" nodeType="clickEffect">
                                  <p:stCondLst>
                                    <p:cond delay="0"/>
                                  </p:stCondLst>
                                  <p:childTnLst>
                                    <p:set>
                                      <p:cBhvr>
                                        <p:cTn id="46" dur="1" fill="hold">
                                          <p:stCondLst>
                                            <p:cond delay="0"/>
                                          </p:stCondLst>
                                        </p:cTn>
                                        <p:tgtEl>
                                          <p:spTgt spid="282634"/>
                                        </p:tgtEl>
                                        <p:attrNameLst>
                                          <p:attrName>style.visibility</p:attrName>
                                        </p:attrNameLst>
                                      </p:cBhvr>
                                      <p:to>
                                        <p:strVal val="visible"/>
                                      </p:to>
                                    </p:set>
                                    <p:anim calcmode="lin" valueType="num">
                                      <p:cBhvr>
                                        <p:cTn id="47" dur="500" fill="hold"/>
                                        <p:tgtEl>
                                          <p:spTgt spid="282634"/>
                                        </p:tgtEl>
                                        <p:attrNameLst>
                                          <p:attrName>ppt_w</p:attrName>
                                        </p:attrNameLst>
                                      </p:cBhvr>
                                      <p:tavLst>
                                        <p:tav tm="0">
                                          <p:val>
                                            <p:strVal val="4/3*#ppt_w"/>
                                          </p:val>
                                        </p:tav>
                                        <p:tav tm="100000">
                                          <p:val>
                                            <p:strVal val="#ppt_w"/>
                                          </p:val>
                                        </p:tav>
                                      </p:tavLst>
                                    </p:anim>
                                    <p:anim calcmode="lin" valueType="num">
                                      <p:cBhvr>
                                        <p:cTn id="48" dur="500" fill="hold"/>
                                        <p:tgtEl>
                                          <p:spTgt spid="282634"/>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autoUpdateAnimBg="0"/>
      <p:bldP spid="282630" grpId="0" autoUpdateAnimBg="0"/>
      <p:bldP spid="282631" grpId="0" autoUpdateAnimBg="0"/>
      <p:bldP spid="282632" grpId="0" autoUpdateAnimBg="0"/>
      <p:bldP spid="282633" grpId="0" autoUpdateAnimBg="0"/>
      <p:bldP spid="2826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2"/>
          <p:cNvSpPr>
            <a:spLocks noGrp="1"/>
          </p:cNvSpPr>
          <p:nvPr>
            <p:ph type="sldNum" sz="quarter" idx="11"/>
          </p:nvPr>
        </p:nvSpPr>
        <p:spPr/>
        <p:txBody>
          <a:bodyPr/>
          <a:lstStyle/>
          <a:p>
            <a:pPr>
              <a:defRPr/>
            </a:pPr>
            <a:fld id="{9FA93E2E-7FA4-4AB1-8AC3-0D7F7E96C2BA}" type="slidenum">
              <a:rPr lang="en-US" altLang="zh-CN"/>
              <a:pPr>
                <a:defRPr/>
              </a:pPr>
              <a:t>12</a:t>
            </a:fld>
            <a:endParaRPr lang="en-US" altLang="zh-CN"/>
          </a:p>
        </p:txBody>
      </p:sp>
      <p:sp>
        <p:nvSpPr>
          <p:cNvPr id="283650" name="Text Box 2"/>
          <p:cNvSpPr txBox="1">
            <a:spLocks noChangeArrowheads="1"/>
          </p:cNvSpPr>
          <p:nvPr/>
        </p:nvSpPr>
        <p:spPr bwMode="auto">
          <a:xfrm>
            <a:off x="381000" y="2209800"/>
            <a:ext cx="7848600" cy="946150"/>
          </a:xfrm>
          <a:prstGeom prst="rect">
            <a:avLst/>
          </a:prstGeom>
          <a:noFill/>
          <a:ln w="9525">
            <a:noFill/>
            <a:miter lim="800000"/>
            <a:headEnd/>
            <a:tailEnd/>
          </a:ln>
        </p:spPr>
        <p:txBody>
          <a:bodyPr anchor="ctr">
            <a:spAutoFit/>
          </a:bodyPr>
          <a:lstStyle/>
          <a:p>
            <a:r>
              <a:rPr lang="zh-CN" altLang="zh-CN" b="1">
                <a:latin typeface="楷体_GB2312" pitchFamily="49" charset="-122"/>
                <a:sym typeface="Symbol" pitchFamily="18" charset="2"/>
              </a:rPr>
              <a:t>同样可求出以（</a:t>
            </a:r>
            <a:r>
              <a:rPr lang="en-US" altLang="zh-CN" b="1">
                <a:latin typeface="楷体_GB2312" pitchFamily="49" charset="-122"/>
                <a:sym typeface="Symbol" pitchFamily="18" charset="2"/>
              </a:rPr>
              <a:t>T</a:t>
            </a:r>
            <a:r>
              <a:rPr lang="zh-CN" altLang="en-US" b="1">
                <a:latin typeface="楷体_GB2312" pitchFamily="49" charset="-122"/>
                <a:sym typeface="Symbol" pitchFamily="18" charset="2"/>
              </a:rPr>
              <a:t>，</a:t>
            </a:r>
            <a:r>
              <a:rPr lang="en-US" altLang="zh-CN" b="1">
                <a:latin typeface="楷体_GB2312" pitchFamily="49" charset="-122"/>
                <a:sym typeface="Symbol" pitchFamily="18" charset="2"/>
              </a:rPr>
              <a:t>P</a:t>
            </a:r>
            <a:r>
              <a:rPr lang="zh-CN" altLang="en-US" b="1">
                <a:latin typeface="楷体_GB2312" pitchFamily="49" charset="-122"/>
                <a:sym typeface="Symbol" pitchFamily="18" charset="2"/>
              </a:rPr>
              <a:t>）</a:t>
            </a:r>
            <a:r>
              <a:rPr lang="zh-CN" altLang="zh-CN" b="1">
                <a:latin typeface="楷体_GB2312" pitchFamily="49" charset="-122"/>
                <a:sym typeface="Symbol" pitchFamily="18" charset="2"/>
              </a:rPr>
              <a:t>和（</a:t>
            </a:r>
            <a:r>
              <a:rPr lang="en-US" altLang="zh-CN" b="1">
                <a:latin typeface="楷体_GB2312" pitchFamily="49" charset="-122"/>
                <a:sym typeface="Symbol" pitchFamily="18" charset="2"/>
              </a:rPr>
              <a:t>P</a:t>
            </a:r>
            <a:r>
              <a:rPr lang="zh-CN" altLang="en-US" b="1">
                <a:latin typeface="楷体_GB2312" pitchFamily="49" charset="-122"/>
                <a:sym typeface="Symbol" pitchFamily="18" charset="2"/>
              </a:rPr>
              <a:t>，</a:t>
            </a:r>
            <a:r>
              <a:rPr lang="en-US" altLang="zh-CN" b="1">
                <a:latin typeface="楷体_GB2312" pitchFamily="49" charset="-122"/>
                <a:sym typeface="Symbol" pitchFamily="18" charset="2"/>
              </a:rPr>
              <a:t>V</a:t>
            </a:r>
            <a:r>
              <a:rPr lang="zh-CN" altLang="en-US" b="1">
                <a:latin typeface="楷体_GB2312" pitchFamily="49" charset="-122"/>
                <a:sym typeface="Symbol" pitchFamily="18" charset="2"/>
              </a:rPr>
              <a:t>）</a:t>
            </a:r>
            <a:r>
              <a:rPr lang="zh-CN" altLang="zh-CN" b="1">
                <a:latin typeface="楷体_GB2312" pitchFamily="49" charset="-122"/>
                <a:sym typeface="Symbol" pitchFamily="18" charset="2"/>
              </a:rPr>
              <a:t>为独立变量</a:t>
            </a:r>
          </a:p>
          <a:p>
            <a:r>
              <a:rPr lang="zh-CN" altLang="zh-CN" b="1">
                <a:latin typeface="楷体_GB2312" pitchFamily="49" charset="-122"/>
                <a:sym typeface="Symbol" pitchFamily="18" charset="2"/>
              </a:rPr>
              <a:t>的熵函数的表达式分别为</a:t>
            </a:r>
            <a:r>
              <a:rPr lang="en-US" altLang="zh-CN" b="1">
                <a:latin typeface="楷体_GB2312" pitchFamily="49" charset="-122"/>
                <a:sym typeface="Symbol" pitchFamily="18" charset="2"/>
              </a:rPr>
              <a:t>(</a:t>
            </a:r>
            <a:r>
              <a:rPr lang="zh-CN" altLang="en-US" b="1">
                <a:latin typeface="楷体_GB2312" pitchFamily="49" charset="-122"/>
                <a:sym typeface="Symbol" pitchFamily="18" charset="2"/>
              </a:rPr>
              <a:t>由状态方程可求得</a:t>
            </a:r>
            <a:r>
              <a:rPr lang="en-US" altLang="zh-CN" b="1">
                <a:latin typeface="楷体_GB2312" pitchFamily="49" charset="-122"/>
                <a:sym typeface="Symbol" pitchFamily="18" charset="2"/>
              </a:rPr>
              <a:t>)</a:t>
            </a:r>
            <a:endParaRPr lang="en-US" altLang="zh-CN" b="1">
              <a:latin typeface="楷体_GB2312" pitchFamily="49" charset="-122"/>
            </a:endParaRPr>
          </a:p>
        </p:txBody>
      </p:sp>
      <p:graphicFrame>
        <p:nvGraphicFramePr>
          <p:cNvPr id="283651" name="Object 3"/>
          <p:cNvGraphicFramePr>
            <a:graphicFrameLocks noChangeAspect="1"/>
          </p:cNvGraphicFramePr>
          <p:nvPr/>
        </p:nvGraphicFramePr>
        <p:xfrm>
          <a:off x="3635375" y="3733800"/>
          <a:ext cx="5221288" cy="1066800"/>
        </p:xfrm>
        <a:graphic>
          <a:graphicData uri="http://schemas.openxmlformats.org/presentationml/2006/ole">
            <p:oleObj spid="_x0000_s10242" name="公式" r:id="rId3" imgW="1955520" imgH="444240" progId="Equation.3">
              <p:embed/>
            </p:oleObj>
          </a:graphicData>
        </a:graphic>
      </p:graphicFrame>
      <p:graphicFrame>
        <p:nvGraphicFramePr>
          <p:cNvPr id="283652" name="Object 4"/>
          <p:cNvGraphicFramePr>
            <a:graphicFrameLocks noChangeAspect="1"/>
          </p:cNvGraphicFramePr>
          <p:nvPr/>
        </p:nvGraphicFramePr>
        <p:xfrm>
          <a:off x="3179763" y="5172075"/>
          <a:ext cx="5630862" cy="1000125"/>
        </p:xfrm>
        <a:graphic>
          <a:graphicData uri="http://schemas.openxmlformats.org/presentationml/2006/ole">
            <p:oleObj spid="_x0000_s10243" name="公式" r:id="rId4" imgW="2057400" imgH="444240" progId="Equation.3">
              <p:embed/>
            </p:oleObj>
          </a:graphicData>
        </a:graphic>
      </p:graphicFrame>
      <p:graphicFrame>
        <p:nvGraphicFramePr>
          <p:cNvPr id="283653" name="Object 5"/>
          <p:cNvGraphicFramePr>
            <a:graphicFrameLocks noChangeAspect="1"/>
          </p:cNvGraphicFramePr>
          <p:nvPr/>
        </p:nvGraphicFramePr>
        <p:xfrm>
          <a:off x="1676400" y="1066800"/>
          <a:ext cx="5243513" cy="1066800"/>
        </p:xfrm>
        <a:graphic>
          <a:graphicData uri="http://schemas.openxmlformats.org/presentationml/2006/ole">
            <p:oleObj spid="_x0000_s10244" name="公式" r:id="rId5" imgW="1828800" imgH="444240" progId="Equation.3">
              <p:embed/>
            </p:oleObj>
          </a:graphicData>
        </a:graphic>
      </p:graphicFrame>
      <p:sp>
        <p:nvSpPr>
          <p:cNvPr id="283654" name="Text Box 6"/>
          <p:cNvSpPr txBox="1">
            <a:spLocks noChangeArrowheads="1"/>
          </p:cNvSpPr>
          <p:nvPr/>
        </p:nvSpPr>
        <p:spPr bwMode="auto">
          <a:xfrm>
            <a:off x="533400" y="471488"/>
            <a:ext cx="7848600" cy="519112"/>
          </a:xfrm>
          <a:prstGeom prst="rect">
            <a:avLst/>
          </a:prstGeom>
          <a:noFill/>
          <a:ln w="9525">
            <a:noFill/>
            <a:miter lim="800000"/>
            <a:headEnd/>
            <a:tailEnd/>
          </a:ln>
        </p:spPr>
        <p:txBody>
          <a:bodyPr anchor="ctr">
            <a:spAutoFit/>
          </a:bodyPr>
          <a:lstStyle/>
          <a:p>
            <a:r>
              <a:rPr lang="zh-CN" altLang="zh-CN" b="1">
                <a:latin typeface="Arial" charset="0"/>
                <a:sym typeface="Symbol" pitchFamily="18" charset="2"/>
              </a:rPr>
              <a:t>这是以（</a:t>
            </a:r>
            <a:r>
              <a:rPr lang="en-US" altLang="zh-CN" b="1">
                <a:latin typeface="Arial" charset="0"/>
                <a:sym typeface="Symbol" pitchFamily="18" charset="2"/>
              </a:rPr>
              <a:t>T</a:t>
            </a:r>
            <a:r>
              <a:rPr lang="zh-CN" altLang="en-US" b="1">
                <a:latin typeface="Arial" charset="0"/>
                <a:sym typeface="Symbol" pitchFamily="18" charset="2"/>
              </a:rPr>
              <a:t>，</a:t>
            </a:r>
            <a:r>
              <a:rPr lang="en-US" altLang="zh-CN" b="1">
                <a:latin typeface="Arial" charset="0"/>
                <a:sym typeface="Symbol" pitchFamily="18" charset="2"/>
              </a:rPr>
              <a:t>V</a:t>
            </a:r>
            <a:r>
              <a:rPr lang="zh-CN" altLang="en-US" b="1">
                <a:latin typeface="Arial" charset="0"/>
                <a:sym typeface="Symbol" pitchFamily="18" charset="2"/>
              </a:rPr>
              <a:t>）</a:t>
            </a:r>
            <a:r>
              <a:rPr lang="zh-CN" altLang="zh-CN" b="1">
                <a:latin typeface="Arial" charset="0"/>
                <a:sym typeface="Symbol" pitchFamily="18" charset="2"/>
              </a:rPr>
              <a:t>为独立变量的熵函数的表达式。</a:t>
            </a:r>
            <a:endParaRPr lang="zh-CN" altLang="en-US" b="1">
              <a:latin typeface="Arial" charset="0"/>
            </a:endParaRPr>
          </a:p>
        </p:txBody>
      </p:sp>
      <p:graphicFrame>
        <p:nvGraphicFramePr>
          <p:cNvPr id="283655" name="Object 7"/>
          <p:cNvGraphicFramePr>
            <a:graphicFrameLocks noChangeAspect="1"/>
          </p:cNvGraphicFramePr>
          <p:nvPr/>
        </p:nvGraphicFramePr>
        <p:xfrm>
          <a:off x="457200" y="4878388"/>
          <a:ext cx="2439988" cy="912812"/>
        </p:xfrm>
        <a:graphic>
          <a:graphicData uri="http://schemas.openxmlformats.org/presentationml/2006/ole">
            <p:oleObj spid="_x0000_s10245" name="公式" r:id="rId6" imgW="850680" imgH="444240" progId="Equation.3">
              <p:embed/>
            </p:oleObj>
          </a:graphicData>
        </a:graphic>
      </p:graphicFrame>
      <p:graphicFrame>
        <p:nvGraphicFramePr>
          <p:cNvPr id="283656" name="Object 8"/>
          <p:cNvGraphicFramePr>
            <a:graphicFrameLocks noChangeAspect="1"/>
          </p:cNvGraphicFramePr>
          <p:nvPr/>
        </p:nvGraphicFramePr>
        <p:xfrm>
          <a:off x="882650" y="3276600"/>
          <a:ext cx="2546350" cy="795338"/>
        </p:xfrm>
        <a:graphic>
          <a:graphicData uri="http://schemas.openxmlformats.org/presentationml/2006/ole">
            <p:oleObj spid="_x0000_s10246" name="公式" r:id="rId7" imgW="850680" imgH="444240" progId="Equation.3">
              <p:embed/>
            </p:oleObj>
          </a:graphicData>
        </a:graphic>
      </p:graphicFrame>
      <p:sp>
        <p:nvSpPr>
          <p:cNvPr id="283657" name="AutoShape 9"/>
          <p:cNvSpPr>
            <a:spLocks noChangeArrowheads="1"/>
          </p:cNvSpPr>
          <p:nvPr/>
        </p:nvSpPr>
        <p:spPr bwMode="auto">
          <a:xfrm rot="2025387">
            <a:off x="3352800" y="3733800"/>
            <a:ext cx="685800" cy="228600"/>
          </a:xfrm>
          <a:prstGeom prst="rightArrow">
            <a:avLst>
              <a:gd name="adj1" fmla="val 50000"/>
              <a:gd name="adj2" fmla="val 75000"/>
            </a:avLst>
          </a:prstGeom>
          <a:solidFill>
            <a:srgbClr val="33CCCC"/>
          </a:solidFill>
          <a:ln w="44450">
            <a:solidFill>
              <a:srgbClr val="FF00FF"/>
            </a:solidFill>
            <a:miter lim="800000"/>
            <a:headEnd/>
            <a:tailEnd/>
          </a:ln>
        </p:spPr>
        <p:txBody>
          <a:bodyPr wrap="none" anchor="ctr"/>
          <a:lstStyle/>
          <a:p>
            <a:endParaRPr lang="zh-CN" altLang="en-US"/>
          </a:p>
        </p:txBody>
      </p:sp>
      <p:sp>
        <p:nvSpPr>
          <p:cNvPr id="283658" name="AutoShape 10"/>
          <p:cNvSpPr>
            <a:spLocks noChangeArrowheads="1"/>
          </p:cNvSpPr>
          <p:nvPr/>
        </p:nvSpPr>
        <p:spPr bwMode="auto">
          <a:xfrm rot="1097519">
            <a:off x="3048000" y="5029200"/>
            <a:ext cx="685800" cy="228600"/>
          </a:xfrm>
          <a:prstGeom prst="rightArrow">
            <a:avLst>
              <a:gd name="adj1" fmla="val 50000"/>
              <a:gd name="adj2" fmla="val 75000"/>
            </a:avLst>
          </a:prstGeom>
          <a:solidFill>
            <a:srgbClr val="FF9900"/>
          </a:solidFill>
          <a:ln w="44450">
            <a:solidFill>
              <a:srgbClr val="FF0000"/>
            </a:solidFill>
            <a:miter lim="800000"/>
            <a:headEnd/>
            <a:tailEnd/>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3654"/>
                                        </p:tgtEl>
                                        <p:attrNameLst>
                                          <p:attrName>style.visibility</p:attrName>
                                        </p:attrNameLst>
                                      </p:cBhvr>
                                      <p:to>
                                        <p:strVal val="visible"/>
                                      </p:to>
                                    </p:set>
                                    <p:animEffect transition="in" filter="wipe(left)">
                                      <p:cBhvr>
                                        <p:cTn id="7" dur="500"/>
                                        <p:tgtEl>
                                          <p:spTgt spid="2836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83653"/>
                                        </p:tgtEl>
                                        <p:attrNameLst>
                                          <p:attrName>style.visibility</p:attrName>
                                        </p:attrNameLst>
                                      </p:cBhvr>
                                      <p:to>
                                        <p:strVal val="visible"/>
                                      </p:to>
                                    </p:set>
                                    <p:animEffect transition="in" filter="wipe(up)">
                                      <p:cBhvr>
                                        <p:cTn id="12" dur="500"/>
                                        <p:tgtEl>
                                          <p:spTgt spid="28365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3650"/>
                                        </p:tgtEl>
                                        <p:attrNameLst>
                                          <p:attrName>style.visibility</p:attrName>
                                        </p:attrNameLst>
                                      </p:cBhvr>
                                      <p:to>
                                        <p:strVal val="visible"/>
                                      </p:to>
                                    </p:set>
                                    <p:animEffect transition="in" filter="wipe(left)">
                                      <p:cBhvr>
                                        <p:cTn id="17" dur="500"/>
                                        <p:tgtEl>
                                          <p:spTgt spid="2836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83656"/>
                                        </p:tgtEl>
                                        <p:attrNameLst>
                                          <p:attrName>style.visibility</p:attrName>
                                        </p:attrNameLst>
                                      </p:cBhvr>
                                      <p:to>
                                        <p:strVal val="visible"/>
                                      </p:to>
                                    </p:set>
                                    <p:animEffect transition="in" filter="wipe(up)">
                                      <p:cBhvr>
                                        <p:cTn id="22" dur="500"/>
                                        <p:tgtEl>
                                          <p:spTgt spid="28365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83657"/>
                                        </p:tgtEl>
                                        <p:attrNameLst>
                                          <p:attrName>style.visibility</p:attrName>
                                        </p:attrNameLst>
                                      </p:cBhvr>
                                      <p:to>
                                        <p:strVal val="visible"/>
                                      </p:to>
                                    </p:set>
                                    <p:animEffect transition="in" filter="wipe(up)">
                                      <p:cBhvr>
                                        <p:cTn id="27" dur="500"/>
                                        <p:tgtEl>
                                          <p:spTgt spid="28365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83651"/>
                                        </p:tgtEl>
                                        <p:attrNameLst>
                                          <p:attrName>style.visibility</p:attrName>
                                        </p:attrNameLst>
                                      </p:cBhvr>
                                      <p:to>
                                        <p:strVal val="visible"/>
                                      </p:to>
                                    </p:set>
                                    <p:animEffect transition="in" filter="wipe(right)">
                                      <p:cBhvr>
                                        <p:cTn id="32" dur="500"/>
                                        <p:tgtEl>
                                          <p:spTgt spid="28365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283655"/>
                                        </p:tgtEl>
                                        <p:attrNameLst>
                                          <p:attrName>style.visibility</p:attrName>
                                        </p:attrNameLst>
                                      </p:cBhvr>
                                      <p:to>
                                        <p:strVal val="visible"/>
                                      </p:to>
                                    </p:set>
                                    <p:animEffect transition="in" filter="wipe(up)">
                                      <p:cBhvr>
                                        <p:cTn id="37" dur="500"/>
                                        <p:tgtEl>
                                          <p:spTgt spid="28365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83658"/>
                                        </p:tgtEl>
                                        <p:attrNameLst>
                                          <p:attrName>style.visibility</p:attrName>
                                        </p:attrNameLst>
                                      </p:cBhvr>
                                      <p:to>
                                        <p:strVal val="visible"/>
                                      </p:to>
                                    </p:set>
                                    <p:animEffect transition="in" filter="wipe(up)">
                                      <p:cBhvr>
                                        <p:cTn id="42" dur="500"/>
                                        <p:tgtEl>
                                          <p:spTgt spid="28365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83652"/>
                                        </p:tgtEl>
                                        <p:attrNameLst>
                                          <p:attrName>style.visibility</p:attrName>
                                        </p:attrNameLst>
                                      </p:cBhvr>
                                      <p:to>
                                        <p:strVal val="visible"/>
                                      </p:to>
                                    </p:set>
                                    <p:animEffect transition="in" filter="wipe(left)">
                                      <p:cBhvr>
                                        <p:cTn id="47" dur="500"/>
                                        <p:tgtEl>
                                          <p:spTgt spid="283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autoUpdateAnimBg="0"/>
      <p:bldP spid="283654" grpId="0" autoUpdateAnimBg="0"/>
      <p:bldP spid="283657" grpId="0" animBg="1"/>
      <p:bldP spid="28365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2"/>
          <p:cNvSpPr>
            <a:spLocks noGrp="1"/>
          </p:cNvSpPr>
          <p:nvPr>
            <p:ph type="sldNum" sz="quarter" idx="11"/>
          </p:nvPr>
        </p:nvSpPr>
        <p:spPr/>
        <p:txBody>
          <a:bodyPr/>
          <a:lstStyle/>
          <a:p>
            <a:pPr>
              <a:defRPr/>
            </a:pPr>
            <a:fld id="{EBC5E4E5-AD5C-4886-ADF0-5E044C90C6EF}" type="slidenum">
              <a:rPr lang="en-US" altLang="zh-CN"/>
              <a:pPr>
                <a:defRPr/>
              </a:pPr>
              <a:t>13</a:t>
            </a:fld>
            <a:endParaRPr lang="en-US" altLang="zh-CN"/>
          </a:p>
        </p:txBody>
      </p:sp>
      <p:sp>
        <p:nvSpPr>
          <p:cNvPr id="267274" name="Text Box 10"/>
          <p:cNvSpPr txBox="1">
            <a:spLocks noChangeArrowheads="1"/>
          </p:cNvSpPr>
          <p:nvPr/>
        </p:nvSpPr>
        <p:spPr bwMode="auto">
          <a:xfrm>
            <a:off x="609600" y="152400"/>
            <a:ext cx="8275638" cy="1373188"/>
          </a:xfrm>
          <a:prstGeom prst="rect">
            <a:avLst/>
          </a:prstGeom>
          <a:noFill/>
          <a:ln w="9525">
            <a:noFill/>
            <a:miter lim="800000"/>
            <a:headEnd/>
            <a:tailEnd/>
          </a:ln>
        </p:spPr>
        <p:txBody>
          <a:bodyPr wrap="none">
            <a:spAutoFit/>
          </a:bodyPr>
          <a:lstStyle/>
          <a:p>
            <a:r>
              <a:rPr lang="en-US" altLang="zh-CN" b="1"/>
              <a:t>S</a:t>
            </a:r>
            <a:r>
              <a:rPr lang="zh-CN" altLang="en-US" b="1"/>
              <a:t>是状态函数。在给定的初态和末态之间，系统无论</a:t>
            </a:r>
          </a:p>
          <a:p>
            <a:r>
              <a:rPr lang="zh-CN" altLang="en-US" b="1"/>
              <a:t>通过何种方式变化（经可逆过程或不可逆过程），</a:t>
            </a:r>
          </a:p>
          <a:p>
            <a:r>
              <a:rPr lang="zh-CN" altLang="en-US" b="1"/>
              <a:t>熵的改变量一定相同。</a:t>
            </a:r>
            <a:endParaRPr lang="zh-CN" altLang="en-US"/>
          </a:p>
        </p:txBody>
      </p:sp>
      <p:sp>
        <p:nvSpPr>
          <p:cNvPr id="267280" name="Text Box 16"/>
          <p:cNvSpPr txBox="1">
            <a:spLocks noChangeArrowheads="1"/>
          </p:cNvSpPr>
          <p:nvPr/>
        </p:nvSpPr>
        <p:spPr bwMode="auto">
          <a:xfrm>
            <a:off x="609600" y="1600200"/>
            <a:ext cx="7693025" cy="946150"/>
          </a:xfrm>
          <a:prstGeom prst="rect">
            <a:avLst/>
          </a:prstGeom>
          <a:noFill/>
          <a:ln w="9525">
            <a:noFill/>
            <a:miter lim="800000"/>
            <a:headEnd/>
            <a:tailEnd/>
          </a:ln>
        </p:spPr>
        <p:txBody>
          <a:bodyPr wrap="none">
            <a:spAutoFit/>
          </a:bodyPr>
          <a:lstStyle/>
          <a:p>
            <a:r>
              <a:rPr lang="en-US" altLang="zh-CN" b="1">
                <a:solidFill>
                  <a:srgbClr val="0000FF"/>
                </a:solidFill>
                <a:sym typeface="Symbol" pitchFamily="18" charset="2"/>
              </a:rPr>
              <a:t> </a:t>
            </a:r>
            <a:r>
              <a:rPr lang="zh-CN" altLang="en-US" b="1">
                <a:solidFill>
                  <a:srgbClr val="0000FF"/>
                </a:solidFill>
              </a:rPr>
              <a:t>当系统由</a:t>
            </a:r>
            <a:r>
              <a:rPr lang="zh-CN" altLang="en-US" b="1"/>
              <a:t>初态</a:t>
            </a:r>
            <a:r>
              <a:rPr lang="en-US" altLang="zh-CN" b="1"/>
              <a:t>A</a:t>
            </a:r>
            <a:r>
              <a:rPr lang="zh-CN" altLang="en-US" b="1">
                <a:solidFill>
                  <a:srgbClr val="0000FF"/>
                </a:solidFill>
              </a:rPr>
              <a:t>通过一</a:t>
            </a:r>
            <a:r>
              <a:rPr lang="zh-CN" altLang="en-US" b="1"/>
              <a:t>可逆过程</a:t>
            </a:r>
            <a:r>
              <a:rPr lang="en-US" altLang="zh-CN" b="1"/>
              <a:t>R</a:t>
            </a:r>
            <a:r>
              <a:rPr lang="zh-CN" altLang="en-US" b="1">
                <a:solidFill>
                  <a:srgbClr val="0000FF"/>
                </a:solidFill>
              </a:rPr>
              <a:t>到达</a:t>
            </a:r>
            <a:r>
              <a:rPr lang="zh-CN" altLang="en-US" b="1"/>
              <a:t>末态</a:t>
            </a:r>
            <a:r>
              <a:rPr lang="en-US" altLang="zh-CN" b="1"/>
              <a:t>B</a:t>
            </a:r>
            <a:r>
              <a:rPr lang="zh-CN" altLang="en-US" b="1">
                <a:solidFill>
                  <a:srgbClr val="0000FF"/>
                </a:solidFill>
              </a:rPr>
              <a:t>时</a:t>
            </a:r>
          </a:p>
          <a:p>
            <a:r>
              <a:rPr lang="zh-CN" altLang="en-US" b="1"/>
              <a:t>求熵变的方法</a:t>
            </a:r>
            <a:r>
              <a:rPr lang="zh-CN" altLang="en-US" b="1">
                <a:solidFill>
                  <a:srgbClr val="0000CC"/>
                </a:solidFill>
              </a:rPr>
              <a:t>（</a:t>
            </a:r>
            <a:r>
              <a:rPr lang="zh-CN" altLang="en-US" b="1">
                <a:solidFill>
                  <a:srgbClr val="0000CC"/>
                </a:solidFill>
                <a:latin typeface="楷体_GB2312" pitchFamily="49" charset="-122"/>
              </a:rPr>
              <a:t>直接用上述结果）</a:t>
            </a:r>
            <a:r>
              <a:rPr lang="zh-CN" altLang="en-US" b="1">
                <a:solidFill>
                  <a:srgbClr val="DC0000"/>
                </a:solidFill>
                <a:latin typeface="楷体_GB2312" pitchFamily="49" charset="-122"/>
              </a:rPr>
              <a:t> </a:t>
            </a:r>
            <a:endParaRPr lang="zh-CN" altLang="en-US" b="1"/>
          </a:p>
        </p:txBody>
      </p:sp>
      <p:graphicFrame>
        <p:nvGraphicFramePr>
          <p:cNvPr id="307200" name="Object 0"/>
          <p:cNvGraphicFramePr>
            <a:graphicFrameLocks noChangeAspect="1"/>
          </p:cNvGraphicFramePr>
          <p:nvPr/>
        </p:nvGraphicFramePr>
        <p:xfrm>
          <a:off x="2990850" y="3733800"/>
          <a:ext cx="3011488" cy="931863"/>
        </p:xfrm>
        <a:graphic>
          <a:graphicData uri="http://schemas.openxmlformats.org/presentationml/2006/ole">
            <p:oleObj spid="_x0000_s11266" name="Equation" r:id="rId3" imgW="1307880" imgH="431640" progId="Equation.3">
              <p:embed/>
            </p:oleObj>
          </a:graphicData>
        </a:graphic>
      </p:graphicFrame>
      <p:sp>
        <p:nvSpPr>
          <p:cNvPr id="267283" name="Text Box 19"/>
          <p:cNvSpPr txBox="1">
            <a:spLocks noChangeArrowheads="1"/>
          </p:cNvSpPr>
          <p:nvPr/>
        </p:nvSpPr>
        <p:spPr bwMode="auto">
          <a:xfrm>
            <a:off x="1066800" y="3886200"/>
            <a:ext cx="1619250" cy="519113"/>
          </a:xfrm>
          <a:prstGeom prst="rect">
            <a:avLst/>
          </a:prstGeom>
          <a:noFill/>
          <a:ln w="9525">
            <a:noFill/>
            <a:miter lim="800000"/>
            <a:headEnd/>
            <a:tailEnd/>
          </a:ln>
        </p:spPr>
        <p:txBody>
          <a:bodyPr wrap="none">
            <a:spAutoFit/>
          </a:bodyPr>
          <a:lstStyle/>
          <a:p>
            <a:r>
              <a:rPr lang="zh-CN" altLang="en-US" b="1"/>
              <a:t>等容过程</a:t>
            </a:r>
          </a:p>
        </p:txBody>
      </p:sp>
      <p:sp>
        <p:nvSpPr>
          <p:cNvPr id="267284" name="Text Box 20"/>
          <p:cNvSpPr txBox="1">
            <a:spLocks noChangeArrowheads="1"/>
          </p:cNvSpPr>
          <p:nvPr/>
        </p:nvSpPr>
        <p:spPr bwMode="auto">
          <a:xfrm>
            <a:off x="1114425" y="5014913"/>
            <a:ext cx="1619250" cy="519112"/>
          </a:xfrm>
          <a:prstGeom prst="rect">
            <a:avLst/>
          </a:prstGeom>
          <a:noFill/>
          <a:ln w="9525">
            <a:noFill/>
            <a:miter lim="800000"/>
            <a:headEnd/>
            <a:tailEnd/>
          </a:ln>
        </p:spPr>
        <p:txBody>
          <a:bodyPr wrap="none">
            <a:spAutoFit/>
          </a:bodyPr>
          <a:lstStyle/>
          <a:p>
            <a:r>
              <a:rPr lang="zh-CN" altLang="en-US" b="1"/>
              <a:t>等压过程</a:t>
            </a:r>
          </a:p>
        </p:txBody>
      </p:sp>
      <p:graphicFrame>
        <p:nvGraphicFramePr>
          <p:cNvPr id="307201" name="Object 1"/>
          <p:cNvGraphicFramePr>
            <a:graphicFrameLocks noChangeAspect="1"/>
          </p:cNvGraphicFramePr>
          <p:nvPr/>
        </p:nvGraphicFramePr>
        <p:xfrm>
          <a:off x="2752725" y="4876800"/>
          <a:ext cx="3490913" cy="960438"/>
        </p:xfrm>
        <a:graphic>
          <a:graphicData uri="http://schemas.openxmlformats.org/presentationml/2006/ole">
            <p:oleObj spid="_x0000_s11267" name="Equation" r:id="rId4" imgW="1307880" imgH="431640" progId="Equation.3">
              <p:embed/>
            </p:oleObj>
          </a:graphicData>
        </a:graphic>
      </p:graphicFrame>
      <p:graphicFrame>
        <p:nvGraphicFramePr>
          <p:cNvPr id="307202" name="Object 2"/>
          <p:cNvGraphicFramePr>
            <a:graphicFrameLocks noChangeAspect="1"/>
          </p:cNvGraphicFramePr>
          <p:nvPr/>
        </p:nvGraphicFramePr>
        <p:xfrm>
          <a:off x="6061075" y="4876800"/>
          <a:ext cx="2085975" cy="971550"/>
        </p:xfrm>
        <a:graphic>
          <a:graphicData uri="http://schemas.openxmlformats.org/presentationml/2006/ole">
            <p:oleObj spid="_x0000_s11268" name="Equation" r:id="rId5" imgW="761760" imgH="431640" progId="Equation.3">
              <p:embed/>
            </p:oleObj>
          </a:graphicData>
        </a:graphic>
      </p:graphicFrame>
      <p:sp>
        <p:nvSpPr>
          <p:cNvPr id="267288" name="Text Box 24"/>
          <p:cNvSpPr txBox="1">
            <a:spLocks noChangeArrowheads="1"/>
          </p:cNvSpPr>
          <p:nvPr/>
        </p:nvSpPr>
        <p:spPr bwMode="auto">
          <a:xfrm>
            <a:off x="1066800" y="2895600"/>
            <a:ext cx="1619250" cy="519113"/>
          </a:xfrm>
          <a:prstGeom prst="rect">
            <a:avLst/>
          </a:prstGeom>
          <a:noFill/>
          <a:ln w="9525">
            <a:noFill/>
            <a:miter lim="800000"/>
            <a:headEnd/>
            <a:tailEnd/>
          </a:ln>
        </p:spPr>
        <p:txBody>
          <a:bodyPr wrap="none">
            <a:spAutoFit/>
          </a:bodyPr>
          <a:lstStyle/>
          <a:p>
            <a:r>
              <a:rPr lang="zh-CN" altLang="en-US" b="1"/>
              <a:t>等温过程</a:t>
            </a:r>
          </a:p>
        </p:txBody>
      </p:sp>
      <p:graphicFrame>
        <p:nvGraphicFramePr>
          <p:cNvPr id="307203" name="Object 3"/>
          <p:cNvGraphicFramePr>
            <a:graphicFrameLocks noChangeAspect="1"/>
          </p:cNvGraphicFramePr>
          <p:nvPr/>
        </p:nvGraphicFramePr>
        <p:xfrm>
          <a:off x="2900363" y="2743200"/>
          <a:ext cx="3530600" cy="898525"/>
        </p:xfrm>
        <a:graphic>
          <a:graphicData uri="http://schemas.openxmlformats.org/presentationml/2006/ole">
            <p:oleObj spid="_x0000_s11269" name="Equation" r:id="rId6" imgW="1231560" imgH="431640" progId="Equation.3">
              <p:embed/>
            </p:oleObj>
          </a:graphicData>
        </a:graphic>
      </p:graphicFrame>
      <p:graphicFrame>
        <p:nvGraphicFramePr>
          <p:cNvPr id="307204" name="Object 4"/>
          <p:cNvGraphicFramePr>
            <a:graphicFrameLocks noChangeAspect="1"/>
          </p:cNvGraphicFramePr>
          <p:nvPr/>
        </p:nvGraphicFramePr>
        <p:xfrm>
          <a:off x="6346825" y="2724150"/>
          <a:ext cx="2035175" cy="914400"/>
        </p:xfrm>
        <a:graphic>
          <a:graphicData uri="http://schemas.openxmlformats.org/presentationml/2006/ole">
            <p:oleObj spid="_x0000_s11270" name="Equation" r:id="rId7" imgW="761760" imgH="431640" progId="Equation.3">
              <p:embed/>
            </p:oleObj>
          </a:graphicData>
        </a:graphic>
      </p:graphicFrame>
      <p:graphicFrame>
        <p:nvGraphicFramePr>
          <p:cNvPr id="307205" name="Object 5"/>
          <p:cNvGraphicFramePr>
            <a:graphicFrameLocks noChangeAspect="1"/>
          </p:cNvGraphicFramePr>
          <p:nvPr/>
        </p:nvGraphicFramePr>
        <p:xfrm>
          <a:off x="5956300" y="3743325"/>
          <a:ext cx="2085975" cy="904875"/>
        </p:xfrm>
        <a:graphic>
          <a:graphicData uri="http://schemas.openxmlformats.org/presentationml/2006/ole">
            <p:oleObj spid="_x0000_s11271" name="Equation" r:id="rId8" imgW="761760" imgH="431640" progId="Equation.3">
              <p:embed/>
            </p:oleObj>
          </a:graphicData>
        </a:graphic>
      </p:graphicFrame>
      <p:sp>
        <p:nvSpPr>
          <p:cNvPr id="267292" name="Text Box 28"/>
          <p:cNvSpPr txBox="1">
            <a:spLocks noChangeArrowheads="1"/>
          </p:cNvSpPr>
          <p:nvPr/>
        </p:nvSpPr>
        <p:spPr bwMode="auto">
          <a:xfrm>
            <a:off x="1143000" y="5943600"/>
            <a:ext cx="1619250" cy="519113"/>
          </a:xfrm>
          <a:prstGeom prst="rect">
            <a:avLst/>
          </a:prstGeom>
          <a:noFill/>
          <a:ln w="9525">
            <a:noFill/>
            <a:miter lim="800000"/>
            <a:headEnd/>
            <a:tailEnd/>
          </a:ln>
        </p:spPr>
        <p:txBody>
          <a:bodyPr wrap="none">
            <a:spAutoFit/>
          </a:bodyPr>
          <a:lstStyle/>
          <a:p>
            <a:r>
              <a:rPr lang="zh-CN" altLang="en-US" b="1"/>
              <a:t>绝热过程</a:t>
            </a:r>
          </a:p>
        </p:txBody>
      </p:sp>
      <p:graphicFrame>
        <p:nvGraphicFramePr>
          <p:cNvPr id="307206" name="Object 6"/>
          <p:cNvGraphicFramePr>
            <a:graphicFrameLocks noChangeAspect="1"/>
          </p:cNvGraphicFramePr>
          <p:nvPr/>
        </p:nvGraphicFramePr>
        <p:xfrm>
          <a:off x="3167063" y="5967413"/>
          <a:ext cx="4541837" cy="509587"/>
        </p:xfrm>
        <a:graphic>
          <a:graphicData uri="http://schemas.openxmlformats.org/presentationml/2006/ole">
            <p:oleObj spid="_x0000_s11272" name="Equation" r:id="rId9" imgW="170172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7274"/>
                                        </p:tgtEl>
                                        <p:attrNameLst>
                                          <p:attrName>style.visibility</p:attrName>
                                        </p:attrNameLst>
                                      </p:cBhvr>
                                      <p:to>
                                        <p:strVal val="visible"/>
                                      </p:to>
                                    </p:set>
                                    <p:animEffect transition="in" filter="wipe(left)">
                                      <p:cBhvr>
                                        <p:cTn id="7" dur="500"/>
                                        <p:tgtEl>
                                          <p:spTgt spid="2672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7280"/>
                                        </p:tgtEl>
                                        <p:attrNameLst>
                                          <p:attrName>style.visibility</p:attrName>
                                        </p:attrNameLst>
                                      </p:cBhvr>
                                      <p:to>
                                        <p:strVal val="visible"/>
                                      </p:to>
                                    </p:set>
                                    <p:animEffect transition="in" filter="wipe(left)">
                                      <p:cBhvr>
                                        <p:cTn id="12" dur="500"/>
                                        <p:tgtEl>
                                          <p:spTgt spid="26728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7288"/>
                                        </p:tgtEl>
                                        <p:attrNameLst>
                                          <p:attrName>style.visibility</p:attrName>
                                        </p:attrNameLst>
                                      </p:cBhvr>
                                      <p:to>
                                        <p:strVal val="visible"/>
                                      </p:to>
                                    </p:set>
                                    <p:animEffect transition="in" filter="wipe(left)">
                                      <p:cBhvr>
                                        <p:cTn id="17" dur="500"/>
                                        <p:tgtEl>
                                          <p:spTgt spid="26728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07203"/>
                                        </p:tgtEl>
                                        <p:attrNameLst>
                                          <p:attrName>style.visibility</p:attrName>
                                        </p:attrNameLst>
                                      </p:cBhvr>
                                      <p:to>
                                        <p:strVal val="visible"/>
                                      </p:to>
                                    </p:set>
                                    <p:animEffect transition="in" filter="wipe(left)">
                                      <p:cBhvr>
                                        <p:cTn id="22" dur="500"/>
                                        <p:tgtEl>
                                          <p:spTgt spid="30720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07204"/>
                                        </p:tgtEl>
                                        <p:attrNameLst>
                                          <p:attrName>style.visibility</p:attrName>
                                        </p:attrNameLst>
                                      </p:cBhvr>
                                      <p:to>
                                        <p:strVal val="visible"/>
                                      </p:to>
                                    </p:set>
                                    <p:animEffect transition="in" filter="wipe(left)">
                                      <p:cBhvr>
                                        <p:cTn id="27" dur="500"/>
                                        <p:tgtEl>
                                          <p:spTgt spid="30720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7283"/>
                                        </p:tgtEl>
                                        <p:attrNameLst>
                                          <p:attrName>style.visibility</p:attrName>
                                        </p:attrNameLst>
                                      </p:cBhvr>
                                      <p:to>
                                        <p:strVal val="visible"/>
                                      </p:to>
                                    </p:set>
                                    <p:animEffect transition="in" filter="wipe(left)">
                                      <p:cBhvr>
                                        <p:cTn id="32" dur="500"/>
                                        <p:tgtEl>
                                          <p:spTgt spid="26728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07200"/>
                                        </p:tgtEl>
                                        <p:attrNameLst>
                                          <p:attrName>style.visibility</p:attrName>
                                        </p:attrNameLst>
                                      </p:cBhvr>
                                      <p:to>
                                        <p:strVal val="visible"/>
                                      </p:to>
                                    </p:set>
                                    <p:animEffect transition="in" filter="wipe(left)">
                                      <p:cBhvr>
                                        <p:cTn id="37" dur="500"/>
                                        <p:tgtEl>
                                          <p:spTgt spid="30720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07205"/>
                                        </p:tgtEl>
                                        <p:attrNameLst>
                                          <p:attrName>style.visibility</p:attrName>
                                        </p:attrNameLst>
                                      </p:cBhvr>
                                      <p:to>
                                        <p:strVal val="visible"/>
                                      </p:to>
                                    </p:set>
                                    <p:animEffect transition="in" filter="wipe(left)">
                                      <p:cBhvr>
                                        <p:cTn id="42" dur="500"/>
                                        <p:tgtEl>
                                          <p:spTgt spid="30720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67284"/>
                                        </p:tgtEl>
                                        <p:attrNameLst>
                                          <p:attrName>style.visibility</p:attrName>
                                        </p:attrNameLst>
                                      </p:cBhvr>
                                      <p:to>
                                        <p:strVal val="visible"/>
                                      </p:to>
                                    </p:set>
                                    <p:animEffect transition="in" filter="wipe(left)">
                                      <p:cBhvr>
                                        <p:cTn id="47" dur="500"/>
                                        <p:tgtEl>
                                          <p:spTgt spid="26728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07201"/>
                                        </p:tgtEl>
                                        <p:attrNameLst>
                                          <p:attrName>style.visibility</p:attrName>
                                        </p:attrNameLst>
                                      </p:cBhvr>
                                      <p:to>
                                        <p:strVal val="visible"/>
                                      </p:to>
                                    </p:set>
                                    <p:animEffect transition="in" filter="wipe(left)">
                                      <p:cBhvr>
                                        <p:cTn id="52" dur="500"/>
                                        <p:tgtEl>
                                          <p:spTgt spid="30720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07202"/>
                                        </p:tgtEl>
                                        <p:attrNameLst>
                                          <p:attrName>style.visibility</p:attrName>
                                        </p:attrNameLst>
                                      </p:cBhvr>
                                      <p:to>
                                        <p:strVal val="visible"/>
                                      </p:to>
                                    </p:set>
                                    <p:animEffect transition="in" filter="wipe(left)">
                                      <p:cBhvr>
                                        <p:cTn id="57" dur="500"/>
                                        <p:tgtEl>
                                          <p:spTgt spid="30720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67292"/>
                                        </p:tgtEl>
                                        <p:attrNameLst>
                                          <p:attrName>style.visibility</p:attrName>
                                        </p:attrNameLst>
                                      </p:cBhvr>
                                      <p:to>
                                        <p:strVal val="visible"/>
                                      </p:to>
                                    </p:set>
                                    <p:animEffect transition="in" filter="wipe(left)">
                                      <p:cBhvr>
                                        <p:cTn id="62" dur="500"/>
                                        <p:tgtEl>
                                          <p:spTgt spid="26729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07206"/>
                                        </p:tgtEl>
                                        <p:attrNameLst>
                                          <p:attrName>style.visibility</p:attrName>
                                        </p:attrNameLst>
                                      </p:cBhvr>
                                      <p:to>
                                        <p:strVal val="visible"/>
                                      </p:to>
                                    </p:set>
                                    <p:animEffect transition="in" filter="wipe(left)">
                                      <p:cBhvr>
                                        <p:cTn id="67" dur="500"/>
                                        <p:tgtEl>
                                          <p:spTgt spid="307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4" grpId="0" autoUpdateAnimBg="0"/>
      <p:bldP spid="267280" grpId="0" autoUpdateAnimBg="0"/>
      <p:bldP spid="267283" grpId="0" autoUpdateAnimBg="0"/>
      <p:bldP spid="267284" grpId="0" autoUpdateAnimBg="0"/>
      <p:bldP spid="267288" grpId="0" autoUpdateAnimBg="0"/>
      <p:bldP spid="26729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灯片编号占位符 2"/>
          <p:cNvSpPr>
            <a:spLocks noGrp="1"/>
          </p:cNvSpPr>
          <p:nvPr>
            <p:ph type="sldNum" sz="quarter" idx="11"/>
          </p:nvPr>
        </p:nvSpPr>
        <p:spPr/>
        <p:txBody>
          <a:bodyPr/>
          <a:lstStyle/>
          <a:p>
            <a:pPr>
              <a:defRPr/>
            </a:pPr>
            <a:fld id="{DDB8876B-6C63-4A63-88EC-0B5A91C60505}" type="slidenum">
              <a:rPr lang="en-US" altLang="zh-CN"/>
              <a:pPr>
                <a:defRPr/>
              </a:pPr>
              <a:t>14</a:t>
            </a:fld>
            <a:endParaRPr lang="en-US" altLang="zh-CN"/>
          </a:p>
        </p:txBody>
      </p:sp>
      <p:sp>
        <p:nvSpPr>
          <p:cNvPr id="285698" name="Text Box 2"/>
          <p:cNvSpPr txBox="1">
            <a:spLocks noChangeArrowheads="1"/>
          </p:cNvSpPr>
          <p:nvPr/>
        </p:nvSpPr>
        <p:spPr bwMode="auto">
          <a:xfrm>
            <a:off x="457200" y="304800"/>
            <a:ext cx="3886200" cy="519113"/>
          </a:xfrm>
          <a:prstGeom prst="rect">
            <a:avLst/>
          </a:prstGeom>
          <a:noFill/>
          <a:ln w="9525">
            <a:noFill/>
            <a:miter lim="800000"/>
            <a:headEnd/>
            <a:tailEnd/>
          </a:ln>
        </p:spPr>
        <p:txBody>
          <a:bodyPr anchor="ctr">
            <a:spAutoFit/>
          </a:bodyPr>
          <a:lstStyle/>
          <a:p>
            <a:r>
              <a:rPr lang="en-US" altLang="zh-CN" b="1">
                <a:latin typeface="Arial" charset="0"/>
                <a:sym typeface="Symbol" pitchFamily="18" charset="2"/>
              </a:rPr>
              <a:t></a:t>
            </a:r>
            <a:r>
              <a:rPr lang="en-US" altLang="zh-CN" b="1">
                <a:latin typeface="Arial" charset="0"/>
              </a:rPr>
              <a:t>2</a:t>
            </a:r>
            <a:r>
              <a:rPr lang="en-US" altLang="zh-CN" b="1">
                <a:latin typeface="Arial" charset="0"/>
                <a:sym typeface="Symbol" pitchFamily="18" charset="2"/>
              </a:rPr>
              <a:t> </a:t>
            </a:r>
            <a:r>
              <a:rPr lang="zh-CN" altLang="en-US" b="1">
                <a:latin typeface="Arial" charset="0"/>
                <a:sym typeface="Symbol" pitchFamily="18" charset="2"/>
              </a:rPr>
              <a:t>相变的熵变计算</a:t>
            </a:r>
            <a:endParaRPr lang="zh-CN" altLang="en-US" b="1">
              <a:latin typeface="Arial" charset="0"/>
            </a:endParaRPr>
          </a:p>
        </p:txBody>
      </p:sp>
      <p:sp>
        <p:nvSpPr>
          <p:cNvPr id="285700" name="Text Box 4"/>
          <p:cNvSpPr txBox="1">
            <a:spLocks noChangeArrowheads="1"/>
          </p:cNvSpPr>
          <p:nvPr/>
        </p:nvSpPr>
        <p:spPr bwMode="auto">
          <a:xfrm>
            <a:off x="147638" y="908050"/>
            <a:ext cx="6729412" cy="519113"/>
          </a:xfrm>
          <a:prstGeom prst="rect">
            <a:avLst/>
          </a:prstGeom>
          <a:noFill/>
          <a:ln w="9525">
            <a:noFill/>
            <a:miter lim="800000"/>
            <a:headEnd/>
            <a:tailEnd/>
          </a:ln>
        </p:spPr>
        <p:txBody>
          <a:bodyPr anchor="ctr">
            <a:spAutoFit/>
          </a:bodyPr>
          <a:lstStyle/>
          <a:p>
            <a:r>
              <a:rPr lang="zh-CN" altLang="en-US" b="1">
                <a:latin typeface="Arial" charset="0"/>
                <a:sym typeface="Symbol" pitchFamily="18" charset="2"/>
              </a:rPr>
              <a:t>冰熔化成水，水沸腾成汽，称为</a:t>
            </a:r>
            <a:r>
              <a:rPr lang="zh-CN" altLang="en-US" b="1">
                <a:solidFill>
                  <a:srgbClr val="0000CC"/>
                </a:solidFill>
                <a:latin typeface="Arial" charset="0"/>
                <a:sym typeface="Symbol" pitchFamily="18" charset="2"/>
              </a:rPr>
              <a:t>相变过程</a:t>
            </a:r>
          </a:p>
        </p:txBody>
      </p:sp>
      <p:sp>
        <p:nvSpPr>
          <p:cNvPr id="285701" name="Text Box 5"/>
          <p:cNvSpPr txBox="1">
            <a:spLocks noChangeArrowheads="1"/>
          </p:cNvSpPr>
          <p:nvPr/>
        </p:nvSpPr>
        <p:spPr bwMode="auto">
          <a:xfrm>
            <a:off x="152400" y="1484313"/>
            <a:ext cx="8686800" cy="1373187"/>
          </a:xfrm>
          <a:prstGeom prst="rect">
            <a:avLst/>
          </a:prstGeom>
          <a:noFill/>
          <a:ln w="9525">
            <a:noFill/>
            <a:miter lim="800000"/>
            <a:headEnd/>
            <a:tailEnd/>
          </a:ln>
        </p:spPr>
        <p:txBody>
          <a:bodyPr anchor="ctr">
            <a:spAutoFit/>
          </a:bodyPr>
          <a:lstStyle/>
          <a:p>
            <a:r>
              <a:rPr lang="zh-CN" altLang="en-US" b="1">
                <a:sym typeface="Symbol" pitchFamily="18" charset="2"/>
              </a:rPr>
              <a:t>在一定气压下</a:t>
            </a:r>
            <a:r>
              <a:rPr lang="en-US" altLang="zh-CN" b="1">
                <a:sym typeface="Symbol" pitchFamily="18" charset="2"/>
              </a:rPr>
              <a:t>, </a:t>
            </a:r>
            <a:r>
              <a:rPr lang="zh-CN" altLang="en-US" b="1">
                <a:latin typeface="Arial" charset="0"/>
                <a:sym typeface="Symbol" pitchFamily="18" charset="2"/>
              </a:rPr>
              <a:t>相变过程是在一定温度下进行的，即在恒温下吸收</a:t>
            </a:r>
            <a:r>
              <a:rPr lang="en-US" altLang="zh-CN" b="1">
                <a:latin typeface="Arial" charset="0"/>
                <a:sym typeface="Symbol" pitchFamily="18" charset="2"/>
              </a:rPr>
              <a:t>(</a:t>
            </a:r>
            <a:r>
              <a:rPr lang="zh-CN" altLang="en-US" b="1">
                <a:latin typeface="Arial" charset="0"/>
                <a:sym typeface="Symbol" pitchFamily="18" charset="2"/>
              </a:rPr>
              <a:t>或放出）一定的热量（潜热）的过程，可视为可逆过程，其熵变</a:t>
            </a:r>
          </a:p>
        </p:txBody>
      </p:sp>
      <p:graphicFrame>
        <p:nvGraphicFramePr>
          <p:cNvPr id="285702" name="Object 6"/>
          <p:cNvGraphicFramePr>
            <a:graphicFrameLocks noChangeAspect="1"/>
          </p:cNvGraphicFramePr>
          <p:nvPr/>
        </p:nvGraphicFramePr>
        <p:xfrm>
          <a:off x="1725613" y="2743200"/>
          <a:ext cx="5059362" cy="971550"/>
        </p:xfrm>
        <a:graphic>
          <a:graphicData uri="http://schemas.openxmlformats.org/presentationml/2006/ole">
            <p:oleObj spid="_x0000_s12290" name="Equation" r:id="rId3" imgW="2374560" imgH="457200" progId="Equation.3">
              <p:embed/>
            </p:oleObj>
          </a:graphicData>
        </a:graphic>
      </p:graphicFrame>
      <p:graphicFrame>
        <p:nvGraphicFramePr>
          <p:cNvPr id="285703" name="Object 7"/>
          <p:cNvGraphicFramePr>
            <a:graphicFrameLocks noChangeAspect="1"/>
          </p:cNvGraphicFramePr>
          <p:nvPr/>
        </p:nvGraphicFramePr>
        <p:xfrm>
          <a:off x="1789113" y="3810000"/>
          <a:ext cx="5059362" cy="971550"/>
        </p:xfrm>
        <a:graphic>
          <a:graphicData uri="http://schemas.openxmlformats.org/presentationml/2006/ole">
            <p:oleObj spid="_x0000_s12291" name="Equation" r:id="rId4" imgW="2374560" imgH="457200" progId="Equation.3">
              <p:embed/>
            </p:oleObj>
          </a:graphicData>
        </a:graphic>
      </p:graphicFrame>
      <p:sp>
        <p:nvSpPr>
          <p:cNvPr id="285704" name="Text Box 8"/>
          <p:cNvSpPr txBox="1">
            <a:spLocks noChangeArrowheads="1"/>
          </p:cNvSpPr>
          <p:nvPr/>
        </p:nvSpPr>
        <p:spPr bwMode="auto">
          <a:xfrm>
            <a:off x="228600" y="4724400"/>
            <a:ext cx="8356600" cy="946150"/>
          </a:xfrm>
          <a:prstGeom prst="rect">
            <a:avLst/>
          </a:prstGeom>
          <a:noFill/>
          <a:ln w="9525">
            <a:noFill/>
            <a:miter lim="800000"/>
            <a:headEnd/>
            <a:tailEnd/>
          </a:ln>
        </p:spPr>
        <p:txBody>
          <a:bodyPr wrap="none" anchor="ctr">
            <a:spAutoFit/>
          </a:bodyPr>
          <a:lstStyle/>
          <a:p>
            <a:r>
              <a:rPr lang="zh-CN" altLang="en-US" b="1">
                <a:latin typeface="Arial" charset="0"/>
                <a:sym typeface="Symbol" pitchFamily="18" charset="2"/>
              </a:rPr>
              <a:t>某物质从低温</a:t>
            </a:r>
            <a:r>
              <a:rPr lang="en-US" altLang="zh-CN" b="1">
                <a:latin typeface="Arial" charset="0"/>
                <a:sym typeface="Symbol" pitchFamily="18" charset="2"/>
              </a:rPr>
              <a:t>T</a:t>
            </a:r>
            <a:r>
              <a:rPr lang="en-US" altLang="zh-CN" b="1" baseline="-25000">
                <a:latin typeface="Arial" charset="0"/>
                <a:sym typeface="Symbol" pitchFamily="18" charset="2"/>
              </a:rPr>
              <a:t>1</a:t>
            </a:r>
            <a:r>
              <a:rPr lang="zh-CN" altLang="en-US" b="1">
                <a:latin typeface="Arial" charset="0"/>
                <a:sym typeface="Symbol" pitchFamily="18" charset="2"/>
              </a:rPr>
              <a:t>到高温</a:t>
            </a:r>
            <a:r>
              <a:rPr lang="en-US" altLang="zh-CN" b="1">
                <a:latin typeface="Arial" charset="0"/>
                <a:sym typeface="Symbol" pitchFamily="18" charset="2"/>
              </a:rPr>
              <a:t>T</a:t>
            </a:r>
            <a:r>
              <a:rPr lang="en-US" altLang="zh-CN" b="1" baseline="-25000">
                <a:latin typeface="Arial" charset="0"/>
                <a:sym typeface="Symbol" pitchFamily="18" charset="2"/>
              </a:rPr>
              <a:t>2</a:t>
            </a:r>
            <a:r>
              <a:rPr lang="zh-CN" altLang="en-US" b="1">
                <a:latin typeface="Arial" charset="0"/>
                <a:sym typeface="Symbol" pitchFamily="18" charset="2"/>
              </a:rPr>
              <a:t>经历固</a:t>
            </a:r>
            <a:r>
              <a:rPr lang="en-US" altLang="zh-CN" b="1">
                <a:latin typeface="Arial" charset="0"/>
                <a:ea typeface="宋体" charset="-122"/>
                <a:cs typeface="Arial" charset="0"/>
                <a:sym typeface="Symbol" pitchFamily="18" charset="2"/>
              </a:rPr>
              <a:t>—</a:t>
            </a:r>
            <a:r>
              <a:rPr lang="zh-CN" altLang="en-US" b="1">
                <a:latin typeface="Arial" charset="0"/>
                <a:sym typeface="Symbol" pitchFamily="18" charset="2"/>
              </a:rPr>
              <a:t>液</a:t>
            </a:r>
            <a:r>
              <a:rPr lang="en-US" altLang="zh-CN" b="1">
                <a:latin typeface="Arial" charset="0"/>
                <a:ea typeface="宋体" charset="-122"/>
                <a:sym typeface="Symbol" pitchFamily="18" charset="2"/>
              </a:rPr>
              <a:t>—</a:t>
            </a:r>
            <a:r>
              <a:rPr lang="zh-CN" altLang="en-US" b="1">
                <a:latin typeface="Arial" charset="0"/>
                <a:sym typeface="Symbol" pitchFamily="18" charset="2"/>
              </a:rPr>
              <a:t>气相变，视为</a:t>
            </a:r>
          </a:p>
          <a:p>
            <a:r>
              <a:rPr lang="zh-CN" altLang="en-US" b="1">
                <a:latin typeface="Arial" charset="0"/>
                <a:sym typeface="Symbol" pitchFamily="18" charset="2"/>
              </a:rPr>
              <a:t>等压过程则它的熵变</a:t>
            </a:r>
          </a:p>
        </p:txBody>
      </p:sp>
      <p:graphicFrame>
        <p:nvGraphicFramePr>
          <p:cNvPr id="285705" name="Object 9"/>
          <p:cNvGraphicFramePr>
            <a:graphicFrameLocks noChangeAspect="1"/>
          </p:cNvGraphicFramePr>
          <p:nvPr/>
        </p:nvGraphicFramePr>
        <p:xfrm>
          <a:off x="708025" y="5707063"/>
          <a:ext cx="7440613" cy="998537"/>
        </p:xfrm>
        <a:graphic>
          <a:graphicData uri="http://schemas.openxmlformats.org/presentationml/2006/ole">
            <p:oleObj spid="_x0000_s12292" name="Equation" r:id="rId5" imgW="3492360" imgH="469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5698"/>
                                        </p:tgtEl>
                                        <p:attrNameLst>
                                          <p:attrName>style.visibility</p:attrName>
                                        </p:attrNameLst>
                                      </p:cBhvr>
                                      <p:to>
                                        <p:strVal val="visible"/>
                                      </p:to>
                                    </p:set>
                                    <p:animEffect transition="in" filter="wipe(left)">
                                      <p:cBhvr>
                                        <p:cTn id="7" dur="500"/>
                                        <p:tgtEl>
                                          <p:spTgt spid="2856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5700">
                                            <p:txEl>
                                              <p:pRg st="0" end="0"/>
                                            </p:txEl>
                                          </p:spTgt>
                                        </p:tgtEl>
                                        <p:attrNameLst>
                                          <p:attrName>style.visibility</p:attrName>
                                        </p:attrNameLst>
                                      </p:cBhvr>
                                      <p:to>
                                        <p:strVal val="visible"/>
                                      </p:to>
                                    </p:set>
                                    <p:animEffect transition="in" filter="wipe(left)">
                                      <p:cBhvr>
                                        <p:cTn id="12" dur="500"/>
                                        <p:tgtEl>
                                          <p:spTgt spid="28570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5701">
                                            <p:txEl>
                                              <p:pRg st="0" end="0"/>
                                            </p:txEl>
                                          </p:spTgt>
                                        </p:tgtEl>
                                        <p:attrNameLst>
                                          <p:attrName>style.visibility</p:attrName>
                                        </p:attrNameLst>
                                      </p:cBhvr>
                                      <p:to>
                                        <p:strVal val="visible"/>
                                      </p:to>
                                    </p:set>
                                    <p:animEffect transition="in" filter="wipe(left)">
                                      <p:cBhvr>
                                        <p:cTn id="17" dur="500"/>
                                        <p:tgtEl>
                                          <p:spTgt spid="28570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5702"/>
                                        </p:tgtEl>
                                        <p:attrNameLst>
                                          <p:attrName>style.visibility</p:attrName>
                                        </p:attrNameLst>
                                      </p:cBhvr>
                                      <p:to>
                                        <p:strVal val="visible"/>
                                      </p:to>
                                    </p:set>
                                    <p:animEffect transition="in" filter="wipe(left)">
                                      <p:cBhvr>
                                        <p:cTn id="22" dur="500"/>
                                        <p:tgtEl>
                                          <p:spTgt spid="28570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85703"/>
                                        </p:tgtEl>
                                        <p:attrNameLst>
                                          <p:attrName>style.visibility</p:attrName>
                                        </p:attrNameLst>
                                      </p:cBhvr>
                                      <p:to>
                                        <p:strVal val="visible"/>
                                      </p:to>
                                    </p:set>
                                    <p:animEffect transition="in" filter="wipe(left)">
                                      <p:cBhvr>
                                        <p:cTn id="27" dur="500"/>
                                        <p:tgtEl>
                                          <p:spTgt spid="28570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85704">
                                            <p:txEl>
                                              <p:pRg st="0" end="0"/>
                                            </p:txEl>
                                          </p:spTgt>
                                        </p:tgtEl>
                                        <p:attrNameLst>
                                          <p:attrName>style.visibility</p:attrName>
                                        </p:attrNameLst>
                                      </p:cBhvr>
                                      <p:to>
                                        <p:strVal val="visible"/>
                                      </p:to>
                                    </p:set>
                                    <p:animEffect transition="in" filter="wipe(left)">
                                      <p:cBhvr>
                                        <p:cTn id="32" dur="500"/>
                                        <p:tgtEl>
                                          <p:spTgt spid="28570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85704">
                                            <p:txEl>
                                              <p:pRg st="1" end="1"/>
                                            </p:txEl>
                                          </p:spTgt>
                                        </p:tgtEl>
                                        <p:attrNameLst>
                                          <p:attrName>style.visibility</p:attrName>
                                        </p:attrNameLst>
                                      </p:cBhvr>
                                      <p:to>
                                        <p:strVal val="visible"/>
                                      </p:to>
                                    </p:set>
                                    <p:animEffect transition="in" filter="wipe(left)">
                                      <p:cBhvr>
                                        <p:cTn id="37" dur="500"/>
                                        <p:tgtEl>
                                          <p:spTgt spid="28570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85705"/>
                                        </p:tgtEl>
                                        <p:attrNameLst>
                                          <p:attrName>style.visibility</p:attrName>
                                        </p:attrNameLst>
                                      </p:cBhvr>
                                      <p:to>
                                        <p:strVal val="visible"/>
                                      </p:to>
                                    </p:set>
                                    <p:animEffect transition="in" filter="wipe(left)">
                                      <p:cBhvr>
                                        <p:cTn id="42" dur="500"/>
                                        <p:tgtEl>
                                          <p:spTgt spid="285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autoUpdateAnimBg="0"/>
      <p:bldP spid="285700" grpId="0" build="p" autoUpdateAnimBg="0"/>
      <p:bldP spid="285701" grpId="0" build="p" autoUpdateAnimBg="0"/>
      <p:bldP spid="28570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2"/>
          <p:cNvSpPr>
            <a:spLocks noGrp="1"/>
          </p:cNvSpPr>
          <p:nvPr>
            <p:ph type="sldNum" sz="quarter" idx="11"/>
          </p:nvPr>
        </p:nvSpPr>
        <p:spPr/>
        <p:txBody>
          <a:bodyPr/>
          <a:lstStyle/>
          <a:p>
            <a:pPr>
              <a:defRPr/>
            </a:pPr>
            <a:fld id="{8131C201-C21E-4124-BAB2-EE0068E50A49}" type="slidenum">
              <a:rPr lang="en-US" altLang="zh-CN"/>
              <a:pPr>
                <a:defRPr/>
              </a:pPr>
              <a:t>15</a:t>
            </a:fld>
            <a:endParaRPr lang="en-US" altLang="zh-CN"/>
          </a:p>
        </p:txBody>
      </p:sp>
      <p:graphicFrame>
        <p:nvGraphicFramePr>
          <p:cNvPr id="281603" name="Object 3"/>
          <p:cNvGraphicFramePr>
            <a:graphicFrameLocks noChangeAspect="1"/>
          </p:cNvGraphicFramePr>
          <p:nvPr/>
        </p:nvGraphicFramePr>
        <p:xfrm>
          <a:off x="4038600" y="4572000"/>
          <a:ext cx="2624138" cy="863600"/>
        </p:xfrm>
        <a:graphic>
          <a:graphicData uri="http://schemas.openxmlformats.org/presentationml/2006/ole">
            <p:oleObj spid="_x0000_s13314" name="公式" r:id="rId3" imgW="1231560" imgH="406080" progId="Equation.3">
              <p:embed/>
            </p:oleObj>
          </a:graphicData>
        </a:graphic>
      </p:graphicFrame>
      <p:sp>
        <p:nvSpPr>
          <p:cNvPr id="281605" name="Text Box 5"/>
          <p:cNvSpPr txBox="1">
            <a:spLocks noChangeArrowheads="1"/>
          </p:cNvSpPr>
          <p:nvPr/>
        </p:nvSpPr>
        <p:spPr bwMode="auto">
          <a:xfrm>
            <a:off x="381000" y="2438400"/>
            <a:ext cx="7891463" cy="946150"/>
          </a:xfrm>
          <a:prstGeom prst="rect">
            <a:avLst/>
          </a:prstGeom>
          <a:noFill/>
          <a:ln w="9525">
            <a:noFill/>
            <a:miter lim="800000"/>
            <a:headEnd/>
            <a:tailEnd/>
          </a:ln>
        </p:spPr>
        <p:txBody>
          <a:bodyPr anchor="ctr">
            <a:spAutoFit/>
          </a:bodyPr>
          <a:lstStyle/>
          <a:p>
            <a:r>
              <a:rPr lang="en-US" altLang="zh-CN" b="1"/>
              <a:t>–1</a:t>
            </a:r>
            <a:r>
              <a:rPr lang="zh-CN" altLang="en-US" b="1"/>
              <a:t>、把熵作为状态参量的函数表达式推导出来，</a:t>
            </a:r>
          </a:p>
          <a:p>
            <a:r>
              <a:rPr lang="zh-CN" altLang="en-US" b="1"/>
              <a:t>    再将初末两态的参量值代入，从而算出熵变。</a:t>
            </a:r>
          </a:p>
        </p:txBody>
      </p:sp>
      <p:sp>
        <p:nvSpPr>
          <p:cNvPr id="281606" name="Text Box 6"/>
          <p:cNvSpPr txBox="1">
            <a:spLocks noChangeArrowheads="1"/>
          </p:cNvSpPr>
          <p:nvPr/>
        </p:nvSpPr>
        <p:spPr bwMode="auto">
          <a:xfrm>
            <a:off x="381000" y="1295400"/>
            <a:ext cx="8196263" cy="946150"/>
          </a:xfrm>
          <a:prstGeom prst="rect">
            <a:avLst/>
          </a:prstGeom>
          <a:noFill/>
          <a:ln w="9525">
            <a:noFill/>
            <a:miter lim="800000"/>
            <a:headEnd/>
            <a:tailEnd/>
          </a:ln>
        </p:spPr>
        <p:txBody>
          <a:bodyPr anchor="ctr">
            <a:spAutoFit/>
          </a:bodyPr>
          <a:lstStyle/>
          <a:p>
            <a:r>
              <a:rPr lang="en-US" altLang="zh-CN" b="1">
                <a:solidFill>
                  <a:srgbClr val="0000CC"/>
                </a:solidFill>
                <a:latin typeface="楷体_GB2312" pitchFamily="49" charset="-122"/>
                <a:sym typeface="Symbol" pitchFamily="18" charset="2"/>
              </a:rPr>
              <a:t> </a:t>
            </a:r>
            <a:r>
              <a:rPr lang="zh-CN" altLang="en-US" b="1">
                <a:solidFill>
                  <a:srgbClr val="0000CC"/>
                </a:solidFill>
              </a:rPr>
              <a:t>当系统由初态</a:t>
            </a:r>
            <a:r>
              <a:rPr lang="en-US" altLang="zh-CN" b="1">
                <a:solidFill>
                  <a:srgbClr val="0000CC"/>
                </a:solidFill>
              </a:rPr>
              <a:t>A</a:t>
            </a:r>
            <a:r>
              <a:rPr lang="zh-CN" altLang="en-US" b="1">
                <a:solidFill>
                  <a:srgbClr val="0000CC"/>
                </a:solidFill>
              </a:rPr>
              <a:t>通过一</a:t>
            </a:r>
            <a:r>
              <a:rPr lang="zh-CN" altLang="en-US" b="1"/>
              <a:t>不可逆过程</a:t>
            </a:r>
            <a:r>
              <a:rPr lang="zh-CN" altLang="en-US" b="1">
                <a:solidFill>
                  <a:srgbClr val="0000FF"/>
                </a:solidFill>
              </a:rPr>
              <a:t>到达末态</a:t>
            </a:r>
            <a:r>
              <a:rPr lang="en-US" altLang="zh-CN" b="1">
                <a:solidFill>
                  <a:srgbClr val="0000FF"/>
                </a:solidFill>
              </a:rPr>
              <a:t>B</a:t>
            </a:r>
            <a:r>
              <a:rPr lang="zh-CN" altLang="en-US" b="1">
                <a:solidFill>
                  <a:srgbClr val="0000FF"/>
                </a:solidFill>
              </a:rPr>
              <a:t>时</a:t>
            </a:r>
          </a:p>
          <a:p>
            <a:r>
              <a:rPr lang="zh-CN" altLang="en-US" b="1"/>
              <a:t>求熵变的方法：</a:t>
            </a:r>
          </a:p>
        </p:txBody>
      </p:sp>
      <p:sp>
        <p:nvSpPr>
          <p:cNvPr id="281607" name="Text Box 7"/>
          <p:cNvSpPr txBox="1">
            <a:spLocks noChangeArrowheads="1"/>
          </p:cNvSpPr>
          <p:nvPr/>
        </p:nvSpPr>
        <p:spPr bwMode="auto">
          <a:xfrm>
            <a:off x="438150" y="3733800"/>
            <a:ext cx="7715250" cy="946150"/>
          </a:xfrm>
          <a:prstGeom prst="rect">
            <a:avLst/>
          </a:prstGeom>
          <a:noFill/>
          <a:ln w="9525">
            <a:noFill/>
            <a:miter lim="800000"/>
            <a:headEnd/>
            <a:tailEnd/>
          </a:ln>
        </p:spPr>
        <p:txBody>
          <a:bodyPr wrap="none">
            <a:spAutoFit/>
          </a:bodyPr>
          <a:lstStyle/>
          <a:p>
            <a:r>
              <a:rPr lang="en-US" altLang="zh-CN" b="1"/>
              <a:t>–2</a:t>
            </a:r>
            <a:r>
              <a:rPr lang="zh-CN" altLang="en-US" b="1"/>
              <a:t>、可设计一个连接同样初末两态的任意一个可</a:t>
            </a:r>
          </a:p>
          <a:p>
            <a:r>
              <a:rPr lang="zh-CN" altLang="en-US" b="1"/>
              <a:t>    逆过程</a:t>
            </a:r>
            <a:r>
              <a:rPr lang="en-US" altLang="zh-CN" b="1"/>
              <a:t>R</a:t>
            </a:r>
            <a:r>
              <a:rPr lang="zh-CN" altLang="en-US" b="1"/>
              <a:t>，再利用</a:t>
            </a:r>
          </a:p>
        </p:txBody>
      </p:sp>
      <p:sp>
        <p:nvSpPr>
          <p:cNvPr id="281610" name="Text Box 10"/>
          <p:cNvSpPr txBox="1">
            <a:spLocks noChangeArrowheads="1"/>
          </p:cNvSpPr>
          <p:nvPr/>
        </p:nvSpPr>
        <p:spPr bwMode="auto">
          <a:xfrm>
            <a:off x="304800" y="471488"/>
            <a:ext cx="5181600" cy="519112"/>
          </a:xfrm>
          <a:prstGeom prst="rect">
            <a:avLst/>
          </a:prstGeom>
          <a:noFill/>
          <a:ln w="9525">
            <a:noFill/>
            <a:miter lim="800000"/>
            <a:headEnd/>
            <a:tailEnd/>
          </a:ln>
        </p:spPr>
        <p:txBody>
          <a:bodyPr anchor="ctr">
            <a:spAutoFit/>
          </a:bodyPr>
          <a:lstStyle/>
          <a:p>
            <a:r>
              <a:rPr lang="en-US" altLang="zh-CN" b="1">
                <a:latin typeface="Arial" charset="0"/>
                <a:sym typeface="Symbol" pitchFamily="18" charset="2"/>
              </a:rPr>
              <a:t></a:t>
            </a:r>
            <a:r>
              <a:rPr lang="en-US" altLang="zh-CN" b="1">
                <a:latin typeface="Arial" charset="0"/>
              </a:rPr>
              <a:t>3 </a:t>
            </a:r>
            <a:r>
              <a:rPr lang="en-US" altLang="zh-CN" b="1">
                <a:latin typeface="Arial" charset="0"/>
                <a:sym typeface="Symbol" pitchFamily="18" charset="2"/>
              </a:rPr>
              <a:t> </a:t>
            </a:r>
            <a:r>
              <a:rPr lang="zh-CN" altLang="en-US" b="1">
                <a:latin typeface="Arial" charset="0"/>
                <a:sym typeface="Symbol" pitchFamily="18" charset="2"/>
              </a:rPr>
              <a:t>不可逆过程的熵变计算</a:t>
            </a:r>
            <a:endParaRPr lang="zh-CN" altLang="en-US"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1610"/>
                                        </p:tgtEl>
                                        <p:attrNameLst>
                                          <p:attrName>style.visibility</p:attrName>
                                        </p:attrNameLst>
                                      </p:cBhvr>
                                      <p:to>
                                        <p:strVal val="visible"/>
                                      </p:to>
                                    </p:set>
                                    <p:animEffect transition="in" filter="wipe(left)">
                                      <p:cBhvr>
                                        <p:cTn id="7" dur="500"/>
                                        <p:tgtEl>
                                          <p:spTgt spid="2816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81606"/>
                                        </p:tgtEl>
                                        <p:attrNameLst>
                                          <p:attrName>style.visibility</p:attrName>
                                        </p:attrNameLst>
                                      </p:cBhvr>
                                      <p:to>
                                        <p:strVal val="visible"/>
                                      </p:to>
                                    </p:set>
                                    <p:animEffect transition="in" filter="wipe(right)">
                                      <p:cBhvr>
                                        <p:cTn id="12" dur="500"/>
                                        <p:tgtEl>
                                          <p:spTgt spid="28160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1605"/>
                                        </p:tgtEl>
                                        <p:attrNameLst>
                                          <p:attrName>style.visibility</p:attrName>
                                        </p:attrNameLst>
                                      </p:cBhvr>
                                      <p:to>
                                        <p:strVal val="visible"/>
                                      </p:to>
                                    </p:set>
                                    <p:animEffect transition="in" filter="wipe(left)">
                                      <p:cBhvr>
                                        <p:cTn id="17" dur="500"/>
                                        <p:tgtEl>
                                          <p:spTgt spid="28160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1607"/>
                                        </p:tgtEl>
                                        <p:attrNameLst>
                                          <p:attrName>style.visibility</p:attrName>
                                        </p:attrNameLst>
                                      </p:cBhvr>
                                      <p:to>
                                        <p:strVal val="visible"/>
                                      </p:to>
                                    </p:set>
                                    <p:animEffect transition="in" filter="wipe(left)">
                                      <p:cBhvr>
                                        <p:cTn id="22" dur="500"/>
                                        <p:tgtEl>
                                          <p:spTgt spid="28160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81603"/>
                                        </p:tgtEl>
                                        <p:attrNameLst>
                                          <p:attrName>style.visibility</p:attrName>
                                        </p:attrNameLst>
                                      </p:cBhvr>
                                      <p:to>
                                        <p:strVal val="visible"/>
                                      </p:to>
                                    </p:set>
                                    <p:animEffect transition="in" filter="wipe(right)">
                                      <p:cBhvr>
                                        <p:cTn id="27" dur="500"/>
                                        <p:tgtEl>
                                          <p:spTgt spid="281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5" grpId="0" autoUpdateAnimBg="0"/>
      <p:bldP spid="281606" grpId="0" autoUpdateAnimBg="0"/>
      <p:bldP spid="281607" grpId="0" autoUpdateAnimBg="0"/>
      <p:bldP spid="28161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灯片编号占位符 2"/>
          <p:cNvSpPr>
            <a:spLocks noGrp="1"/>
          </p:cNvSpPr>
          <p:nvPr>
            <p:ph type="sldNum" sz="quarter" idx="11"/>
          </p:nvPr>
        </p:nvSpPr>
        <p:spPr/>
        <p:txBody>
          <a:bodyPr/>
          <a:lstStyle/>
          <a:p>
            <a:pPr>
              <a:defRPr/>
            </a:pPr>
            <a:fld id="{0386A7A7-0E9B-42F5-A40E-8EE340357327}" type="slidenum">
              <a:rPr lang="en-US" altLang="zh-CN"/>
              <a:pPr>
                <a:defRPr/>
              </a:pPr>
              <a:t>16</a:t>
            </a:fld>
            <a:endParaRPr lang="en-US" altLang="zh-CN"/>
          </a:p>
        </p:txBody>
      </p:sp>
      <p:grpSp>
        <p:nvGrpSpPr>
          <p:cNvPr id="2" name="Group 20"/>
          <p:cNvGrpSpPr>
            <a:grpSpLocks/>
          </p:cNvGrpSpPr>
          <p:nvPr/>
        </p:nvGrpSpPr>
        <p:grpSpPr bwMode="auto">
          <a:xfrm>
            <a:off x="5791200" y="4495800"/>
            <a:ext cx="2743200" cy="1600200"/>
            <a:chOff x="3406" y="2640"/>
            <a:chExt cx="1728" cy="1008"/>
          </a:xfrm>
        </p:grpSpPr>
        <p:sp>
          <p:nvSpPr>
            <p:cNvPr id="14350" name="Rectangle 3" descr="软木塞"/>
            <p:cNvSpPr>
              <a:spLocks noChangeArrowheads="1"/>
            </p:cNvSpPr>
            <p:nvPr/>
          </p:nvSpPr>
          <p:spPr bwMode="auto">
            <a:xfrm>
              <a:off x="3406" y="2640"/>
              <a:ext cx="1728" cy="1008"/>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p>
              <a:endParaRPr lang="zh-CN" altLang="en-US"/>
            </a:p>
          </p:txBody>
        </p:sp>
        <p:sp>
          <p:nvSpPr>
            <p:cNvPr id="14351" name="Rectangle 4" descr="蓝色砂纸"/>
            <p:cNvSpPr>
              <a:spLocks noChangeArrowheads="1"/>
            </p:cNvSpPr>
            <p:nvPr/>
          </p:nvSpPr>
          <p:spPr bwMode="auto">
            <a:xfrm>
              <a:off x="3598" y="2784"/>
              <a:ext cx="1392" cy="768"/>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p>
              <a:pPr algn="ctr"/>
              <a:endParaRPr lang="zh-CN" altLang="zh-CN">
                <a:ea typeface="宋体" charset="-122"/>
              </a:endParaRPr>
            </a:p>
          </p:txBody>
        </p:sp>
        <p:sp>
          <p:nvSpPr>
            <p:cNvPr id="14352" name="Line 5"/>
            <p:cNvSpPr>
              <a:spLocks noChangeShapeType="1"/>
            </p:cNvSpPr>
            <p:nvPr/>
          </p:nvSpPr>
          <p:spPr bwMode="auto">
            <a:xfrm>
              <a:off x="4270" y="2784"/>
              <a:ext cx="0" cy="768"/>
            </a:xfrm>
            <a:prstGeom prst="line">
              <a:avLst/>
            </a:prstGeom>
            <a:noFill/>
            <a:ln w="9525">
              <a:solidFill>
                <a:schemeClr val="tx1"/>
              </a:solidFill>
              <a:round/>
              <a:headEnd/>
              <a:tailEnd/>
            </a:ln>
          </p:spPr>
          <p:txBody>
            <a:bodyPr wrap="none" anchor="ctr"/>
            <a:lstStyle/>
            <a:p>
              <a:endParaRPr lang="zh-CN" altLang="en-US"/>
            </a:p>
          </p:txBody>
        </p:sp>
        <p:sp>
          <p:nvSpPr>
            <p:cNvPr id="14353" name="Line 6"/>
            <p:cNvSpPr>
              <a:spLocks noChangeShapeType="1"/>
            </p:cNvSpPr>
            <p:nvPr/>
          </p:nvSpPr>
          <p:spPr bwMode="auto">
            <a:xfrm>
              <a:off x="4366" y="2784"/>
              <a:ext cx="0" cy="768"/>
            </a:xfrm>
            <a:prstGeom prst="line">
              <a:avLst/>
            </a:prstGeom>
            <a:noFill/>
            <a:ln w="9525">
              <a:solidFill>
                <a:schemeClr val="tx1"/>
              </a:solidFill>
              <a:round/>
              <a:headEnd/>
              <a:tailEnd/>
            </a:ln>
          </p:spPr>
          <p:txBody>
            <a:bodyPr wrap="none" anchor="ctr"/>
            <a:lstStyle/>
            <a:p>
              <a:endParaRPr lang="zh-CN" altLang="en-US"/>
            </a:p>
          </p:txBody>
        </p:sp>
        <p:sp>
          <p:nvSpPr>
            <p:cNvPr id="14354" name="Rectangle 7" descr="粉色砂纸"/>
            <p:cNvSpPr>
              <a:spLocks noChangeArrowheads="1"/>
            </p:cNvSpPr>
            <p:nvPr/>
          </p:nvSpPr>
          <p:spPr bwMode="auto">
            <a:xfrm>
              <a:off x="4222" y="2784"/>
              <a:ext cx="131" cy="768"/>
            </a:xfrm>
            <a:prstGeom prst="rect">
              <a:avLst/>
            </a:prstGeom>
            <a:blipFill dpi="0" rotWithShape="0">
              <a:blip r:embed="rId5"/>
              <a:srcRect/>
              <a:tile tx="0" ty="0" sx="100000" sy="100000" flip="none" algn="tl"/>
            </a:blipFill>
            <a:ln w="9525">
              <a:solidFill>
                <a:schemeClr val="tx1"/>
              </a:solidFill>
              <a:miter lim="800000"/>
              <a:headEnd/>
              <a:tailEnd/>
            </a:ln>
          </p:spPr>
          <p:txBody>
            <a:bodyPr wrap="none" anchor="ctr"/>
            <a:lstStyle/>
            <a:p>
              <a:endParaRPr lang="zh-CN" altLang="en-US"/>
            </a:p>
          </p:txBody>
        </p:sp>
        <p:sp>
          <p:nvSpPr>
            <p:cNvPr id="14355" name="Text Box 8"/>
            <p:cNvSpPr txBox="1">
              <a:spLocks noChangeArrowheads="1"/>
            </p:cNvSpPr>
            <p:nvPr/>
          </p:nvSpPr>
          <p:spPr bwMode="auto">
            <a:xfrm>
              <a:off x="3782" y="2947"/>
              <a:ext cx="325" cy="288"/>
            </a:xfrm>
            <a:prstGeom prst="rect">
              <a:avLst/>
            </a:prstGeom>
            <a:noFill/>
            <a:ln w="9525">
              <a:noFill/>
              <a:miter lim="800000"/>
              <a:headEnd/>
              <a:tailEnd/>
            </a:ln>
          </p:spPr>
          <p:txBody>
            <a:bodyPr wrap="none" anchor="ctr">
              <a:spAutoFit/>
            </a:bodyPr>
            <a:lstStyle/>
            <a:p>
              <a:pPr algn="ctr"/>
              <a:r>
                <a:rPr lang="en-US" altLang="zh-CN" sz="2400" b="1">
                  <a:latin typeface="Arial" charset="0"/>
                  <a:ea typeface="宋体" charset="-122"/>
                </a:rPr>
                <a:t>T</a:t>
              </a:r>
              <a:r>
                <a:rPr lang="en-US" altLang="zh-CN" sz="2400" b="1" baseline="-25000">
                  <a:latin typeface="Arial" charset="0"/>
                  <a:ea typeface="宋体" charset="-122"/>
                </a:rPr>
                <a:t>A</a:t>
              </a:r>
              <a:endParaRPr lang="en-US" altLang="zh-CN" sz="2400" b="1">
                <a:latin typeface="Arial" charset="0"/>
                <a:ea typeface="宋体" charset="-122"/>
              </a:endParaRPr>
            </a:p>
          </p:txBody>
        </p:sp>
        <p:sp>
          <p:nvSpPr>
            <p:cNvPr id="14356" name="Text Box 9"/>
            <p:cNvSpPr txBox="1">
              <a:spLocks noChangeArrowheads="1"/>
            </p:cNvSpPr>
            <p:nvPr/>
          </p:nvSpPr>
          <p:spPr bwMode="auto">
            <a:xfrm>
              <a:off x="4555" y="2947"/>
              <a:ext cx="325" cy="288"/>
            </a:xfrm>
            <a:prstGeom prst="rect">
              <a:avLst/>
            </a:prstGeom>
            <a:noFill/>
            <a:ln w="9525">
              <a:noFill/>
              <a:miter lim="800000"/>
              <a:headEnd/>
              <a:tailEnd/>
            </a:ln>
          </p:spPr>
          <p:txBody>
            <a:bodyPr wrap="none" anchor="ctr">
              <a:spAutoFit/>
            </a:bodyPr>
            <a:lstStyle/>
            <a:p>
              <a:pPr algn="ctr"/>
              <a:r>
                <a:rPr lang="en-US" altLang="zh-CN" sz="2400" b="1">
                  <a:latin typeface="Arial" charset="0"/>
                  <a:ea typeface="宋体" charset="-122"/>
                </a:rPr>
                <a:t>T</a:t>
              </a:r>
              <a:r>
                <a:rPr lang="en-US" altLang="zh-CN" sz="2400" b="1" baseline="-25000">
                  <a:latin typeface="Arial" charset="0"/>
                  <a:ea typeface="宋体" charset="-122"/>
                </a:rPr>
                <a:t>B</a:t>
              </a:r>
              <a:endParaRPr lang="en-US" altLang="zh-CN" sz="2400" b="1">
                <a:latin typeface="Arial" charset="0"/>
                <a:ea typeface="宋体" charset="-122"/>
              </a:endParaRPr>
            </a:p>
          </p:txBody>
        </p:sp>
      </p:grpSp>
      <p:grpSp>
        <p:nvGrpSpPr>
          <p:cNvPr id="3" name="Group 10"/>
          <p:cNvGrpSpPr>
            <a:grpSpLocks/>
          </p:cNvGrpSpPr>
          <p:nvPr/>
        </p:nvGrpSpPr>
        <p:grpSpPr bwMode="auto">
          <a:xfrm>
            <a:off x="717550" y="304800"/>
            <a:ext cx="8077200" cy="3230563"/>
            <a:chOff x="838" y="192"/>
            <a:chExt cx="5088" cy="2035"/>
          </a:xfrm>
        </p:grpSpPr>
        <p:sp>
          <p:nvSpPr>
            <p:cNvPr id="14349" name="Text Box 11"/>
            <p:cNvSpPr txBox="1">
              <a:spLocks noChangeArrowheads="1"/>
            </p:cNvSpPr>
            <p:nvPr/>
          </p:nvSpPr>
          <p:spPr bwMode="auto">
            <a:xfrm>
              <a:off x="838" y="192"/>
              <a:ext cx="5088" cy="1941"/>
            </a:xfrm>
            <a:prstGeom prst="rect">
              <a:avLst/>
            </a:prstGeom>
            <a:noFill/>
            <a:ln w="9525">
              <a:noFill/>
              <a:miter lim="800000"/>
              <a:headEnd/>
              <a:tailEnd/>
            </a:ln>
          </p:spPr>
          <p:txBody>
            <a:bodyPr wrap="none" anchor="ctr">
              <a:spAutoFit/>
            </a:bodyPr>
            <a:lstStyle/>
            <a:p>
              <a:r>
                <a:rPr lang="zh-CN" altLang="en-US" b="1"/>
                <a:t>例题</a:t>
              </a:r>
              <a:r>
                <a:rPr lang="en-US" altLang="zh-CN" b="1"/>
                <a:t>1</a:t>
              </a:r>
              <a:endParaRPr lang="en-US" altLang="zh-CN" b="1">
                <a:sym typeface="Symbol" pitchFamily="18" charset="2"/>
              </a:endParaRPr>
            </a:p>
            <a:p>
              <a:r>
                <a:rPr lang="zh-CN" altLang="en-US" b="1">
                  <a:sym typeface="Symbol" pitchFamily="18" charset="2"/>
                </a:rPr>
                <a:t>由绝热壁构成的容器中间用导热隔板分成两部分，</a:t>
              </a:r>
            </a:p>
            <a:p>
              <a:r>
                <a:rPr lang="zh-CN" altLang="en-US" b="1">
                  <a:sym typeface="Symbol" pitchFamily="18" charset="2"/>
                </a:rPr>
                <a:t>体积均为</a:t>
              </a:r>
              <a:r>
                <a:rPr lang="en-US" altLang="zh-CN" b="1">
                  <a:sym typeface="Symbol" pitchFamily="18" charset="2"/>
                </a:rPr>
                <a:t>V</a:t>
              </a:r>
              <a:r>
                <a:rPr lang="zh-CN" altLang="en-US" b="1">
                  <a:sym typeface="Symbol" pitchFamily="18" charset="2"/>
                </a:rPr>
                <a:t>，各盛</a:t>
              </a:r>
              <a:r>
                <a:rPr lang="en-US" altLang="zh-CN" b="1">
                  <a:sym typeface="Symbol" pitchFamily="18" charset="2"/>
                </a:rPr>
                <a:t>1</a:t>
              </a:r>
              <a:r>
                <a:rPr lang="zh-CN" altLang="en-US" b="1">
                  <a:sym typeface="Symbol" pitchFamily="18" charset="2"/>
                </a:rPr>
                <a:t>摩尔同种理想气体。开始时左</a:t>
              </a:r>
            </a:p>
            <a:p>
              <a:r>
                <a:rPr lang="zh-CN" altLang="en-US" b="1">
                  <a:sym typeface="Symbol" pitchFamily="18" charset="2"/>
                </a:rPr>
                <a:t>半部温度为</a:t>
              </a:r>
              <a:r>
                <a:rPr lang="en-US" altLang="zh-CN" b="1">
                  <a:sym typeface="Symbol" pitchFamily="18" charset="2"/>
                </a:rPr>
                <a:t>T</a:t>
              </a:r>
              <a:r>
                <a:rPr lang="en-US" altLang="zh-CN" b="1" baseline="-25000">
                  <a:sym typeface="Symbol" pitchFamily="18" charset="2"/>
                </a:rPr>
                <a:t>A</a:t>
              </a:r>
              <a:r>
                <a:rPr lang="zh-CN" altLang="en-US" b="1">
                  <a:sym typeface="Symbol" pitchFamily="18" charset="2"/>
                </a:rPr>
                <a:t>，右半部温度为</a:t>
              </a:r>
              <a:r>
                <a:rPr lang="en-US" altLang="zh-CN" b="1">
                  <a:latin typeface="Arial" charset="0"/>
                  <a:sym typeface="Symbol" pitchFamily="18" charset="2"/>
                </a:rPr>
                <a:t>T</a:t>
              </a:r>
              <a:r>
                <a:rPr lang="en-US" altLang="zh-CN" b="1" baseline="-25000">
                  <a:latin typeface="Arial" charset="0"/>
                  <a:sym typeface="Symbol" pitchFamily="18" charset="2"/>
                </a:rPr>
                <a:t>B</a:t>
              </a:r>
              <a:r>
                <a:rPr lang="zh-CN" altLang="en-US" b="1">
                  <a:latin typeface="Arial" charset="0"/>
                  <a:sym typeface="Symbol" pitchFamily="18" charset="2"/>
                </a:rPr>
                <a:t>（</a:t>
              </a:r>
              <a:r>
                <a:rPr lang="en-US" altLang="zh-CN" b="1">
                  <a:latin typeface="Arial" charset="0"/>
                  <a:sym typeface="Symbol" pitchFamily="18" charset="2"/>
                </a:rPr>
                <a:t>&lt;T</a:t>
              </a:r>
              <a:r>
                <a:rPr lang="en-US" altLang="zh-CN" b="1" baseline="-25000">
                  <a:latin typeface="Arial" charset="0"/>
                  <a:sym typeface="Symbol" pitchFamily="18" charset="2"/>
                </a:rPr>
                <a:t>A</a:t>
              </a:r>
              <a:r>
                <a:rPr lang="zh-CN" altLang="en-US" b="1">
                  <a:latin typeface="Arial" charset="0"/>
                  <a:sym typeface="Symbol" pitchFamily="18" charset="2"/>
                </a:rPr>
                <a:t>）。</a:t>
              </a:r>
              <a:r>
                <a:rPr lang="zh-CN" altLang="en-US" b="1">
                  <a:sym typeface="Symbol" pitchFamily="18" charset="2"/>
                </a:rPr>
                <a:t>经足</a:t>
              </a:r>
            </a:p>
            <a:p>
              <a:r>
                <a:rPr lang="zh-CN" altLang="en-US" b="1">
                  <a:sym typeface="Symbol" pitchFamily="18" charset="2"/>
                </a:rPr>
                <a:t>够长时间两部分气体达到共同的热平衡温度</a:t>
              </a:r>
            </a:p>
            <a:p>
              <a:endParaRPr lang="zh-CN" altLang="en-US" b="1">
                <a:sym typeface="Symbol" pitchFamily="18" charset="2"/>
              </a:endParaRPr>
            </a:p>
            <a:p>
              <a:r>
                <a:rPr lang="zh-CN" altLang="en-US" b="1">
                  <a:sym typeface="Symbol" pitchFamily="18" charset="2"/>
                </a:rPr>
                <a:t>试计算此热传导过程初终两态的熵差。</a:t>
              </a:r>
            </a:p>
          </p:txBody>
        </p:sp>
        <p:graphicFrame>
          <p:nvGraphicFramePr>
            <p:cNvPr id="14340" name="Object 2"/>
            <p:cNvGraphicFramePr>
              <a:graphicFrameLocks noChangeAspect="1"/>
            </p:cNvGraphicFramePr>
            <p:nvPr/>
          </p:nvGraphicFramePr>
          <p:xfrm>
            <a:off x="2304" y="1536"/>
            <a:ext cx="1406" cy="386"/>
          </p:xfrm>
          <a:graphic>
            <a:graphicData uri="http://schemas.openxmlformats.org/presentationml/2006/ole">
              <p:oleObj spid="_x0000_s14340" name="公式" r:id="rId6" imgW="1104840" imgH="304560" progId="Equation.3">
                <p:embed/>
              </p:oleObj>
            </a:graphicData>
          </a:graphic>
        </p:graphicFrame>
        <p:graphicFrame>
          <p:nvGraphicFramePr>
            <p:cNvPr id="14341" name="Object 3"/>
            <p:cNvGraphicFramePr>
              <a:graphicFrameLocks noChangeAspect="1"/>
            </p:cNvGraphicFramePr>
            <p:nvPr/>
          </p:nvGraphicFramePr>
          <p:xfrm>
            <a:off x="2844" y="2092"/>
            <a:ext cx="71" cy="135"/>
          </p:xfrm>
          <a:graphic>
            <a:graphicData uri="http://schemas.openxmlformats.org/presentationml/2006/ole">
              <p:oleObj spid="_x0000_s14341" name="公式" r:id="rId7" imgW="114120" imgH="215640" progId="Equation.3">
                <p:embed/>
              </p:oleObj>
            </a:graphicData>
          </a:graphic>
        </p:graphicFrame>
      </p:grpSp>
      <p:sp>
        <p:nvSpPr>
          <p:cNvPr id="271375" name="Text Box 15"/>
          <p:cNvSpPr txBox="1">
            <a:spLocks noChangeArrowheads="1"/>
          </p:cNvSpPr>
          <p:nvPr/>
        </p:nvSpPr>
        <p:spPr bwMode="auto">
          <a:xfrm>
            <a:off x="304800" y="3352800"/>
            <a:ext cx="5181600" cy="519113"/>
          </a:xfrm>
          <a:prstGeom prst="rect">
            <a:avLst/>
          </a:prstGeom>
          <a:noFill/>
          <a:ln w="9525">
            <a:noFill/>
            <a:miter lim="800000"/>
            <a:headEnd/>
            <a:tailEnd/>
          </a:ln>
        </p:spPr>
        <p:txBody>
          <a:bodyPr anchor="ctr">
            <a:spAutoFit/>
          </a:bodyPr>
          <a:lstStyle/>
          <a:p>
            <a:r>
              <a:rPr lang="en-US" altLang="zh-CN" b="1">
                <a:latin typeface="楷体_GB2312" pitchFamily="49" charset="-122"/>
                <a:sym typeface="Symbol" pitchFamily="18" charset="2"/>
              </a:rPr>
              <a:t></a:t>
            </a:r>
            <a:r>
              <a:rPr lang="zh-CN" altLang="en-US" b="1">
                <a:latin typeface="楷体_GB2312" pitchFamily="49" charset="-122"/>
                <a:sym typeface="Symbol" pitchFamily="18" charset="2"/>
              </a:rPr>
              <a:t>解 根据</a:t>
            </a:r>
            <a:r>
              <a:rPr lang="zh-CN" altLang="en-US" b="1">
                <a:latin typeface="楷体_GB2312" pitchFamily="49" charset="-122"/>
              </a:rPr>
              <a:t>理想气体熵变计算</a:t>
            </a:r>
          </a:p>
        </p:txBody>
      </p:sp>
      <p:graphicFrame>
        <p:nvGraphicFramePr>
          <p:cNvPr id="308224" name="Object 0"/>
          <p:cNvGraphicFramePr>
            <a:graphicFrameLocks noChangeAspect="1"/>
          </p:cNvGraphicFramePr>
          <p:nvPr/>
        </p:nvGraphicFramePr>
        <p:xfrm>
          <a:off x="858838" y="4357688"/>
          <a:ext cx="4144962" cy="941387"/>
        </p:xfrm>
        <a:graphic>
          <a:graphicData uri="http://schemas.openxmlformats.org/presentationml/2006/ole">
            <p:oleObj spid="_x0000_s14338" name="Equation" r:id="rId8" imgW="1892160" imgH="431640" progId="Equation.3">
              <p:embed/>
            </p:oleObj>
          </a:graphicData>
        </a:graphic>
      </p:graphicFrame>
      <p:graphicFrame>
        <p:nvGraphicFramePr>
          <p:cNvPr id="308225" name="Object 1"/>
          <p:cNvGraphicFramePr>
            <a:graphicFrameLocks noChangeAspect="1"/>
          </p:cNvGraphicFramePr>
          <p:nvPr/>
        </p:nvGraphicFramePr>
        <p:xfrm>
          <a:off x="898525" y="5761038"/>
          <a:ext cx="4143375" cy="944562"/>
        </p:xfrm>
        <a:graphic>
          <a:graphicData uri="http://schemas.openxmlformats.org/presentationml/2006/ole">
            <p:oleObj spid="_x0000_s14339" name="Equation" r:id="rId9" imgW="1892160" imgH="431640" progId="Equation.3">
              <p:embed/>
            </p:oleObj>
          </a:graphicData>
        </a:graphic>
      </p:graphicFrame>
      <p:sp>
        <p:nvSpPr>
          <p:cNvPr id="271381" name="Text Box 21"/>
          <p:cNvSpPr txBox="1">
            <a:spLocks noChangeArrowheads="1"/>
          </p:cNvSpPr>
          <p:nvPr/>
        </p:nvSpPr>
        <p:spPr bwMode="auto">
          <a:xfrm>
            <a:off x="685800" y="5181600"/>
            <a:ext cx="2667000" cy="519113"/>
          </a:xfrm>
          <a:prstGeom prst="rect">
            <a:avLst/>
          </a:prstGeom>
          <a:noFill/>
          <a:ln w="9525">
            <a:noFill/>
            <a:miter lim="800000"/>
            <a:headEnd/>
            <a:tailEnd/>
          </a:ln>
        </p:spPr>
        <p:txBody>
          <a:bodyPr anchor="ctr">
            <a:spAutoFit/>
          </a:bodyPr>
          <a:lstStyle/>
          <a:p>
            <a:r>
              <a:rPr lang="zh-CN" altLang="en-US" b="1">
                <a:latin typeface="楷体_GB2312" pitchFamily="49" charset="-122"/>
              </a:rPr>
              <a:t>右半部气体有</a:t>
            </a:r>
            <a:endParaRPr lang="zh-CN" altLang="en-US" b="1">
              <a:latin typeface="楷体_GB2312" pitchFamily="49" charset="-122"/>
              <a:sym typeface="Symbol" pitchFamily="18" charset="2"/>
            </a:endParaRPr>
          </a:p>
        </p:txBody>
      </p:sp>
      <p:sp>
        <p:nvSpPr>
          <p:cNvPr id="271382" name="Text Box 22"/>
          <p:cNvSpPr txBox="1">
            <a:spLocks noChangeArrowheads="1"/>
          </p:cNvSpPr>
          <p:nvPr/>
        </p:nvSpPr>
        <p:spPr bwMode="auto">
          <a:xfrm>
            <a:off x="3851275" y="3824288"/>
            <a:ext cx="5140325" cy="519112"/>
          </a:xfrm>
          <a:prstGeom prst="rect">
            <a:avLst/>
          </a:prstGeom>
          <a:noFill/>
          <a:ln w="9525">
            <a:noFill/>
            <a:miter lim="800000"/>
            <a:headEnd/>
            <a:tailEnd/>
          </a:ln>
        </p:spPr>
        <p:txBody>
          <a:bodyPr anchor="ctr">
            <a:spAutoFit/>
          </a:bodyPr>
          <a:lstStyle/>
          <a:p>
            <a:r>
              <a:rPr lang="zh-CN" altLang="en-US" b="1">
                <a:solidFill>
                  <a:srgbClr val="0000CC"/>
                </a:solidFill>
                <a:latin typeface="Arial" charset="0"/>
                <a:sym typeface="Symbol" pitchFamily="18" charset="2"/>
              </a:rPr>
              <a:t>设</a:t>
            </a:r>
            <a:r>
              <a:rPr lang="en-US" altLang="zh-CN" b="1">
                <a:solidFill>
                  <a:srgbClr val="0000CC"/>
                </a:solidFill>
                <a:latin typeface="Arial" charset="0"/>
                <a:sym typeface="Symbol" pitchFamily="18" charset="2"/>
              </a:rPr>
              <a:t>S</a:t>
            </a:r>
            <a:r>
              <a:rPr lang="en-US" altLang="zh-CN" b="1" baseline="-25000">
                <a:solidFill>
                  <a:srgbClr val="0000CC"/>
                </a:solidFill>
                <a:latin typeface="Arial" charset="0"/>
                <a:sym typeface="Symbol" pitchFamily="18" charset="2"/>
              </a:rPr>
              <a:t>0</a:t>
            </a:r>
            <a:r>
              <a:rPr lang="zh-CN" altLang="en-US" b="1">
                <a:solidFill>
                  <a:srgbClr val="0000CC"/>
                </a:solidFill>
                <a:latin typeface="Arial" charset="0"/>
                <a:sym typeface="Symbol" pitchFamily="18" charset="2"/>
              </a:rPr>
              <a:t>是参考态（</a:t>
            </a:r>
            <a:r>
              <a:rPr lang="en-US" altLang="zh-CN" b="1">
                <a:solidFill>
                  <a:srgbClr val="0000CC"/>
                </a:solidFill>
                <a:latin typeface="Arial" charset="0"/>
                <a:sym typeface="Symbol" pitchFamily="18" charset="2"/>
              </a:rPr>
              <a:t>T</a:t>
            </a:r>
            <a:r>
              <a:rPr lang="en-US" altLang="zh-CN" b="1" baseline="-25000">
                <a:solidFill>
                  <a:srgbClr val="0000CC"/>
                </a:solidFill>
                <a:latin typeface="Arial" charset="0"/>
                <a:sym typeface="Symbol" pitchFamily="18" charset="2"/>
              </a:rPr>
              <a:t>0</a:t>
            </a:r>
            <a:r>
              <a:rPr lang="zh-CN" altLang="en-US" b="1">
                <a:solidFill>
                  <a:srgbClr val="0000CC"/>
                </a:solidFill>
                <a:latin typeface="Arial" charset="0"/>
                <a:sym typeface="Symbol" pitchFamily="18" charset="2"/>
              </a:rPr>
              <a:t>，</a:t>
            </a:r>
            <a:r>
              <a:rPr lang="en-US" altLang="zh-CN" b="1">
                <a:solidFill>
                  <a:srgbClr val="0000CC"/>
                </a:solidFill>
                <a:latin typeface="Arial" charset="0"/>
                <a:sym typeface="Symbol" pitchFamily="18" charset="2"/>
              </a:rPr>
              <a:t>V</a:t>
            </a:r>
            <a:r>
              <a:rPr lang="en-US" altLang="zh-CN" b="1" baseline="-25000">
                <a:solidFill>
                  <a:srgbClr val="0000CC"/>
                </a:solidFill>
                <a:latin typeface="Arial" charset="0"/>
                <a:sym typeface="Symbol" pitchFamily="18" charset="2"/>
              </a:rPr>
              <a:t>0</a:t>
            </a:r>
            <a:r>
              <a:rPr lang="zh-CN" altLang="en-US" b="1">
                <a:solidFill>
                  <a:srgbClr val="0000CC"/>
                </a:solidFill>
                <a:latin typeface="Arial" charset="0"/>
                <a:sym typeface="Symbol" pitchFamily="18" charset="2"/>
              </a:rPr>
              <a:t>）的熵</a:t>
            </a:r>
          </a:p>
        </p:txBody>
      </p:sp>
      <p:sp>
        <p:nvSpPr>
          <p:cNvPr id="271383" name="Text Box 23"/>
          <p:cNvSpPr txBox="1">
            <a:spLocks noChangeArrowheads="1"/>
          </p:cNvSpPr>
          <p:nvPr/>
        </p:nvSpPr>
        <p:spPr bwMode="auto">
          <a:xfrm>
            <a:off x="228600" y="3886200"/>
            <a:ext cx="5181600" cy="519113"/>
          </a:xfrm>
          <a:prstGeom prst="rect">
            <a:avLst/>
          </a:prstGeom>
          <a:noFill/>
          <a:ln w="9525">
            <a:noFill/>
            <a:miter lim="800000"/>
            <a:headEnd/>
            <a:tailEnd/>
          </a:ln>
        </p:spPr>
        <p:txBody>
          <a:bodyPr anchor="ctr">
            <a:spAutoFit/>
          </a:bodyPr>
          <a:lstStyle/>
          <a:p>
            <a:r>
              <a:rPr lang="zh-CN" altLang="en-US" b="1">
                <a:solidFill>
                  <a:srgbClr val="990099"/>
                </a:solidFill>
                <a:latin typeface="楷体_GB2312" pitchFamily="49" charset="-122"/>
              </a:rPr>
              <a:t>初态</a:t>
            </a:r>
            <a:r>
              <a:rPr lang="zh-CN" altLang="en-US" b="1">
                <a:latin typeface="楷体_GB2312" pitchFamily="49" charset="-122"/>
              </a:rPr>
              <a:t>：左半部气体有</a:t>
            </a:r>
            <a:endParaRPr lang="zh-CN" altLang="en-US" b="1">
              <a:latin typeface="楷体_GB2312" pitchFamily="49" charset="-122"/>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71375"/>
                                        </p:tgtEl>
                                        <p:attrNameLst>
                                          <p:attrName>style.visibility</p:attrName>
                                        </p:attrNameLst>
                                      </p:cBhvr>
                                      <p:to>
                                        <p:strVal val="visible"/>
                                      </p:to>
                                    </p:set>
                                    <p:animEffect transition="in" filter="wipe(right)">
                                      <p:cBhvr>
                                        <p:cTn id="17" dur="500"/>
                                        <p:tgtEl>
                                          <p:spTgt spid="27137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271383"/>
                                        </p:tgtEl>
                                        <p:attrNameLst>
                                          <p:attrName>style.visibility</p:attrName>
                                        </p:attrNameLst>
                                      </p:cBhvr>
                                      <p:to>
                                        <p:strVal val="visible"/>
                                      </p:to>
                                    </p:set>
                                    <p:animEffect transition="in" filter="wipe(right)">
                                      <p:cBhvr>
                                        <p:cTn id="22" dur="500"/>
                                        <p:tgtEl>
                                          <p:spTgt spid="2713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08224"/>
                                        </p:tgtEl>
                                        <p:attrNameLst>
                                          <p:attrName>style.visibility</p:attrName>
                                        </p:attrNameLst>
                                      </p:cBhvr>
                                      <p:to>
                                        <p:strVal val="visible"/>
                                      </p:to>
                                    </p:set>
                                    <p:animEffect transition="in" filter="wipe(left)">
                                      <p:cBhvr>
                                        <p:cTn id="27" dur="500"/>
                                        <p:tgtEl>
                                          <p:spTgt spid="3082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271382"/>
                                        </p:tgtEl>
                                        <p:attrNameLst>
                                          <p:attrName>style.visibility</p:attrName>
                                        </p:attrNameLst>
                                      </p:cBhvr>
                                      <p:to>
                                        <p:strVal val="visible"/>
                                      </p:to>
                                    </p:set>
                                    <p:animEffect transition="in" filter="wipe(right)">
                                      <p:cBhvr>
                                        <p:cTn id="32" dur="500"/>
                                        <p:tgtEl>
                                          <p:spTgt spid="27138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71381"/>
                                        </p:tgtEl>
                                        <p:attrNameLst>
                                          <p:attrName>style.visibility</p:attrName>
                                        </p:attrNameLst>
                                      </p:cBhvr>
                                      <p:to>
                                        <p:strVal val="visible"/>
                                      </p:to>
                                    </p:set>
                                    <p:animEffect transition="in" filter="wipe(left)">
                                      <p:cBhvr>
                                        <p:cTn id="37" dur="500"/>
                                        <p:tgtEl>
                                          <p:spTgt spid="27138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08225"/>
                                        </p:tgtEl>
                                        <p:attrNameLst>
                                          <p:attrName>style.visibility</p:attrName>
                                        </p:attrNameLst>
                                      </p:cBhvr>
                                      <p:to>
                                        <p:strVal val="visible"/>
                                      </p:to>
                                    </p:set>
                                    <p:animEffect transition="in" filter="wipe(left)">
                                      <p:cBhvr>
                                        <p:cTn id="42" dur="500"/>
                                        <p:tgtEl>
                                          <p:spTgt spid="308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75" grpId="0" autoUpdateAnimBg="0"/>
      <p:bldP spid="271381" grpId="0" autoUpdateAnimBg="0"/>
      <p:bldP spid="271382" grpId="0" autoUpdateAnimBg="0"/>
      <p:bldP spid="27138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2"/>
          <p:cNvSpPr>
            <a:spLocks noGrp="1"/>
          </p:cNvSpPr>
          <p:nvPr>
            <p:ph type="sldNum" sz="quarter" idx="11"/>
          </p:nvPr>
        </p:nvSpPr>
        <p:spPr/>
        <p:txBody>
          <a:bodyPr/>
          <a:lstStyle/>
          <a:p>
            <a:pPr>
              <a:defRPr/>
            </a:pPr>
            <a:fld id="{9FC6F4A9-3FC3-446C-A356-89F1D69241AF}" type="slidenum">
              <a:rPr lang="en-US" altLang="zh-CN"/>
              <a:pPr>
                <a:defRPr/>
              </a:pPr>
              <a:t>17</a:t>
            </a:fld>
            <a:endParaRPr lang="en-US" altLang="zh-CN"/>
          </a:p>
        </p:txBody>
      </p:sp>
      <p:sp>
        <p:nvSpPr>
          <p:cNvPr id="272387" name="Text Box 3"/>
          <p:cNvSpPr txBox="1">
            <a:spLocks noChangeArrowheads="1"/>
          </p:cNvSpPr>
          <p:nvPr/>
        </p:nvSpPr>
        <p:spPr bwMode="auto">
          <a:xfrm>
            <a:off x="228600" y="304800"/>
            <a:ext cx="2336800" cy="519113"/>
          </a:xfrm>
          <a:prstGeom prst="rect">
            <a:avLst/>
          </a:prstGeom>
          <a:noFill/>
          <a:ln w="9525">
            <a:noFill/>
            <a:miter lim="800000"/>
            <a:headEnd/>
            <a:tailEnd/>
          </a:ln>
        </p:spPr>
        <p:txBody>
          <a:bodyPr wrap="none" anchor="ctr">
            <a:spAutoFit/>
          </a:bodyPr>
          <a:lstStyle/>
          <a:p>
            <a:r>
              <a:rPr lang="zh-CN" altLang="en-US" b="1" dirty="0">
                <a:solidFill>
                  <a:srgbClr val="FF0000"/>
                </a:solidFill>
              </a:rPr>
              <a:t>整个系统初态</a:t>
            </a:r>
          </a:p>
        </p:txBody>
      </p:sp>
      <p:graphicFrame>
        <p:nvGraphicFramePr>
          <p:cNvPr id="309248" name="Object 0"/>
          <p:cNvGraphicFramePr>
            <a:graphicFrameLocks noChangeAspect="1"/>
          </p:cNvGraphicFramePr>
          <p:nvPr/>
        </p:nvGraphicFramePr>
        <p:xfrm>
          <a:off x="2486025" y="188913"/>
          <a:ext cx="6053138" cy="882650"/>
        </p:xfrm>
        <a:graphic>
          <a:graphicData uri="http://schemas.openxmlformats.org/presentationml/2006/ole">
            <p:oleObj spid="_x0000_s15362" name="Equation" r:id="rId3" imgW="2946240" imgH="431640" progId="Equation.3">
              <p:embed/>
            </p:oleObj>
          </a:graphicData>
        </a:graphic>
      </p:graphicFrame>
      <p:graphicFrame>
        <p:nvGraphicFramePr>
          <p:cNvPr id="309249" name="Object 1"/>
          <p:cNvGraphicFramePr>
            <a:graphicFrameLocks noChangeAspect="1"/>
          </p:cNvGraphicFramePr>
          <p:nvPr/>
        </p:nvGraphicFramePr>
        <p:xfrm>
          <a:off x="2189163" y="3200400"/>
          <a:ext cx="6159500" cy="973138"/>
        </p:xfrm>
        <a:graphic>
          <a:graphicData uri="http://schemas.openxmlformats.org/presentationml/2006/ole">
            <p:oleObj spid="_x0000_s15363" name="Equation" r:id="rId4" imgW="2806560" imgH="457200" progId="Equation.3">
              <p:embed/>
            </p:oleObj>
          </a:graphicData>
        </a:graphic>
      </p:graphicFrame>
      <p:graphicFrame>
        <p:nvGraphicFramePr>
          <p:cNvPr id="309250" name="Object 2"/>
          <p:cNvGraphicFramePr>
            <a:graphicFrameLocks noChangeAspect="1"/>
          </p:cNvGraphicFramePr>
          <p:nvPr/>
        </p:nvGraphicFramePr>
        <p:xfrm>
          <a:off x="2065338" y="2208213"/>
          <a:ext cx="4087812" cy="946150"/>
        </p:xfrm>
        <a:graphic>
          <a:graphicData uri="http://schemas.openxmlformats.org/presentationml/2006/ole">
            <p:oleObj spid="_x0000_s15364" name="Equation" r:id="rId5" imgW="1866600" imgH="431640" progId="Equation.3">
              <p:embed/>
            </p:oleObj>
          </a:graphicData>
        </a:graphic>
      </p:graphicFrame>
      <p:graphicFrame>
        <p:nvGraphicFramePr>
          <p:cNvPr id="309251" name="Object 3"/>
          <p:cNvGraphicFramePr>
            <a:graphicFrameLocks noChangeAspect="1"/>
          </p:cNvGraphicFramePr>
          <p:nvPr/>
        </p:nvGraphicFramePr>
        <p:xfrm>
          <a:off x="2106613" y="1295400"/>
          <a:ext cx="4084637" cy="941388"/>
        </p:xfrm>
        <a:graphic>
          <a:graphicData uri="http://schemas.openxmlformats.org/presentationml/2006/ole">
            <p:oleObj spid="_x0000_s15365" name="Equation" r:id="rId6" imgW="1866600" imgH="431640" progId="Equation.3">
              <p:embed/>
            </p:oleObj>
          </a:graphicData>
        </a:graphic>
      </p:graphicFrame>
      <p:graphicFrame>
        <p:nvGraphicFramePr>
          <p:cNvPr id="309252" name="Object 4"/>
          <p:cNvGraphicFramePr>
            <a:graphicFrameLocks noChangeAspect="1"/>
          </p:cNvGraphicFramePr>
          <p:nvPr/>
        </p:nvGraphicFramePr>
        <p:xfrm>
          <a:off x="1481138" y="4191000"/>
          <a:ext cx="6483350" cy="990600"/>
        </p:xfrm>
        <a:graphic>
          <a:graphicData uri="http://schemas.openxmlformats.org/presentationml/2006/ole">
            <p:oleObj spid="_x0000_s15366" name="Equation" r:id="rId7" imgW="2819160" imgH="457200" progId="Equation.3">
              <p:embed/>
            </p:oleObj>
          </a:graphicData>
        </a:graphic>
      </p:graphicFrame>
      <p:sp>
        <p:nvSpPr>
          <p:cNvPr id="272393" name="Text Box 9"/>
          <p:cNvSpPr txBox="1">
            <a:spLocks noChangeArrowheads="1"/>
          </p:cNvSpPr>
          <p:nvPr/>
        </p:nvSpPr>
        <p:spPr bwMode="auto">
          <a:xfrm>
            <a:off x="2801938" y="5530850"/>
            <a:ext cx="5899150" cy="946150"/>
          </a:xfrm>
          <a:prstGeom prst="rect">
            <a:avLst/>
          </a:prstGeom>
          <a:noFill/>
          <a:ln w="9525">
            <a:noFill/>
            <a:miter lim="800000"/>
            <a:headEnd/>
            <a:tailEnd/>
          </a:ln>
        </p:spPr>
        <p:txBody>
          <a:bodyPr wrap="none" anchor="ctr">
            <a:spAutoFit/>
          </a:bodyPr>
          <a:lstStyle/>
          <a:p>
            <a:pPr algn="ctr"/>
            <a:r>
              <a:rPr lang="zh-CN" altLang="en-US" b="1">
                <a:solidFill>
                  <a:srgbClr val="990033"/>
                </a:solidFill>
              </a:rPr>
              <a:t>热传导为不可逆过程的典型例子，</a:t>
            </a:r>
          </a:p>
          <a:p>
            <a:pPr algn="ctr"/>
            <a:r>
              <a:rPr lang="zh-CN" altLang="en-US" b="1">
                <a:solidFill>
                  <a:srgbClr val="990033"/>
                </a:solidFill>
              </a:rPr>
              <a:t>此题证实绝热不可逆过程的熵增加。</a:t>
            </a:r>
            <a:endParaRPr lang="zh-CN" altLang="en-US">
              <a:solidFill>
                <a:srgbClr val="990033"/>
              </a:solidFill>
              <a:ea typeface="宋体" charset="-122"/>
            </a:endParaRPr>
          </a:p>
        </p:txBody>
      </p:sp>
      <p:sp>
        <p:nvSpPr>
          <p:cNvPr id="272397" name="Text Box 13"/>
          <p:cNvSpPr txBox="1">
            <a:spLocks noChangeArrowheads="1"/>
          </p:cNvSpPr>
          <p:nvPr/>
        </p:nvSpPr>
        <p:spPr bwMode="auto">
          <a:xfrm>
            <a:off x="101600" y="3048000"/>
            <a:ext cx="2336800" cy="519113"/>
          </a:xfrm>
          <a:prstGeom prst="rect">
            <a:avLst/>
          </a:prstGeom>
          <a:noFill/>
          <a:ln w="9525">
            <a:noFill/>
            <a:miter lim="800000"/>
            <a:headEnd/>
            <a:tailEnd/>
          </a:ln>
        </p:spPr>
        <p:txBody>
          <a:bodyPr wrap="none" anchor="ctr">
            <a:spAutoFit/>
          </a:bodyPr>
          <a:lstStyle/>
          <a:p>
            <a:r>
              <a:rPr lang="zh-CN" altLang="en-US" b="1" dirty="0">
                <a:solidFill>
                  <a:srgbClr val="FF0000"/>
                </a:solidFill>
              </a:rPr>
              <a:t>整个系统末态</a:t>
            </a:r>
          </a:p>
        </p:txBody>
      </p:sp>
      <p:sp>
        <p:nvSpPr>
          <p:cNvPr id="272398" name="Text Box 14"/>
          <p:cNvSpPr txBox="1">
            <a:spLocks noChangeArrowheads="1"/>
          </p:cNvSpPr>
          <p:nvPr/>
        </p:nvSpPr>
        <p:spPr bwMode="auto">
          <a:xfrm>
            <a:off x="609600" y="4114800"/>
            <a:ext cx="901700" cy="519113"/>
          </a:xfrm>
          <a:prstGeom prst="rect">
            <a:avLst/>
          </a:prstGeom>
          <a:noFill/>
          <a:ln w="9525">
            <a:noFill/>
            <a:miter lim="800000"/>
            <a:headEnd/>
            <a:tailEnd/>
          </a:ln>
        </p:spPr>
        <p:txBody>
          <a:bodyPr wrap="none" anchor="ctr">
            <a:spAutoFit/>
          </a:bodyPr>
          <a:lstStyle/>
          <a:p>
            <a:r>
              <a:rPr lang="zh-CN" altLang="en-US" b="1"/>
              <a:t>所以</a:t>
            </a:r>
          </a:p>
        </p:txBody>
      </p:sp>
      <p:sp>
        <p:nvSpPr>
          <p:cNvPr id="272400" name="AutoShape 16"/>
          <p:cNvSpPr>
            <a:spLocks noChangeArrowheads="1"/>
          </p:cNvSpPr>
          <p:nvPr/>
        </p:nvSpPr>
        <p:spPr bwMode="auto">
          <a:xfrm>
            <a:off x="7010400" y="1295400"/>
            <a:ext cx="1905000" cy="914400"/>
          </a:xfrm>
          <a:prstGeom prst="wedgeEllipseCallout">
            <a:avLst>
              <a:gd name="adj1" fmla="val 8833"/>
              <a:gd name="adj2" fmla="val -85417"/>
            </a:avLst>
          </a:prstGeom>
          <a:solidFill>
            <a:schemeClr val="bg1"/>
          </a:solidFill>
          <a:ln w="9525">
            <a:solidFill>
              <a:srgbClr val="FF9900"/>
            </a:solidFill>
            <a:miter lim="800000"/>
            <a:headEnd/>
            <a:tailEnd/>
          </a:ln>
        </p:spPr>
        <p:txBody>
          <a:bodyPr wrap="none" anchor="ctr"/>
          <a:lstStyle/>
          <a:p>
            <a:pPr algn="ctr"/>
            <a:r>
              <a:rPr lang="en-US" altLang="zh-CN" b="1">
                <a:latin typeface="Arial" charset="0"/>
                <a:sym typeface="Symbol" pitchFamily="18" charset="2"/>
              </a:rPr>
              <a:t>S</a:t>
            </a:r>
            <a:r>
              <a:rPr lang="en-US" altLang="zh-CN" b="1" baseline="-25000">
                <a:latin typeface="Arial" charset="0"/>
                <a:sym typeface="Symbol" pitchFamily="18" charset="2"/>
              </a:rPr>
              <a:t>0</a:t>
            </a:r>
            <a:r>
              <a:rPr lang="zh-CN" altLang="en-US" b="1">
                <a:latin typeface="Arial" charset="0"/>
                <a:sym typeface="Symbol" pitchFamily="18" charset="2"/>
              </a:rPr>
              <a:t>是</a:t>
            </a:r>
          </a:p>
          <a:p>
            <a:pPr algn="ctr"/>
            <a:r>
              <a:rPr lang="zh-CN" altLang="en-US" b="1">
                <a:latin typeface="Arial" charset="0"/>
                <a:sym typeface="Symbol" pitchFamily="18" charset="2"/>
              </a:rPr>
              <a:t>参考态</a:t>
            </a:r>
          </a:p>
          <a:p>
            <a:pPr algn="ctr"/>
            <a:r>
              <a:rPr lang="zh-CN" altLang="en-US" b="1">
                <a:latin typeface="Arial" charset="0"/>
                <a:sym typeface="Symbol" pitchFamily="18" charset="2"/>
              </a:rPr>
              <a:t>的熵</a:t>
            </a:r>
          </a:p>
        </p:txBody>
      </p:sp>
      <p:grpSp>
        <p:nvGrpSpPr>
          <p:cNvPr id="2" name="Group 18"/>
          <p:cNvGrpSpPr>
            <a:grpSpLocks/>
          </p:cNvGrpSpPr>
          <p:nvPr/>
        </p:nvGrpSpPr>
        <p:grpSpPr bwMode="auto">
          <a:xfrm>
            <a:off x="304800" y="1447800"/>
            <a:ext cx="1524000" cy="1295400"/>
            <a:chOff x="192" y="912"/>
            <a:chExt cx="960" cy="816"/>
          </a:xfrm>
        </p:grpSpPr>
        <p:sp>
          <p:nvSpPr>
            <p:cNvPr id="15376" name="Text Box 12"/>
            <p:cNvSpPr txBox="1">
              <a:spLocks noChangeArrowheads="1"/>
            </p:cNvSpPr>
            <p:nvPr/>
          </p:nvSpPr>
          <p:spPr bwMode="auto">
            <a:xfrm>
              <a:off x="336" y="912"/>
              <a:ext cx="564" cy="327"/>
            </a:xfrm>
            <a:prstGeom prst="rect">
              <a:avLst/>
            </a:prstGeom>
            <a:noFill/>
            <a:ln w="9525">
              <a:noFill/>
              <a:miter lim="800000"/>
              <a:headEnd/>
              <a:tailEnd/>
            </a:ln>
          </p:spPr>
          <p:txBody>
            <a:bodyPr wrap="none" anchor="ctr">
              <a:spAutoFit/>
            </a:bodyPr>
            <a:lstStyle/>
            <a:p>
              <a:r>
                <a:rPr lang="zh-CN" altLang="en-US" b="1">
                  <a:solidFill>
                    <a:srgbClr val="0000CC"/>
                  </a:solidFill>
                </a:rPr>
                <a:t>末态</a:t>
              </a:r>
            </a:p>
          </p:txBody>
        </p:sp>
        <p:graphicFrame>
          <p:nvGraphicFramePr>
            <p:cNvPr id="15368" name="Object 6"/>
            <p:cNvGraphicFramePr>
              <a:graphicFrameLocks noChangeAspect="1"/>
            </p:cNvGraphicFramePr>
            <p:nvPr/>
          </p:nvGraphicFramePr>
          <p:xfrm>
            <a:off x="192" y="1200"/>
            <a:ext cx="960" cy="528"/>
          </p:xfrm>
          <a:graphic>
            <a:graphicData uri="http://schemas.openxmlformats.org/presentationml/2006/ole">
              <p:oleObj spid="_x0000_s15368" name="公式" r:id="rId8" imgW="787320" imgH="393480" progId="Equation.3">
                <p:embed/>
              </p:oleObj>
            </a:graphicData>
          </a:graphic>
        </p:graphicFrame>
      </p:grpSp>
      <p:graphicFrame>
        <p:nvGraphicFramePr>
          <p:cNvPr id="309253" name="Object 5"/>
          <p:cNvGraphicFramePr>
            <a:graphicFrameLocks noChangeAspect="1"/>
          </p:cNvGraphicFramePr>
          <p:nvPr/>
        </p:nvGraphicFramePr>
        <p:xfrm>
          <a:off x="184150" y="5486400"/>
          <a:ext cx="2397125" cy="990600"/>
        </p:xfrm>
        <a:graphic>
          <a:graphicData uri="http://schemas.openxmlformats.org/presentationml/2006/ole">
            <p:oleObj spid="_x0000_s15367" name="Equation" r:id="rId9" imgW="1041120" imgH="457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2387"/>
                                        </p:tgtEl>
                                        <p:attrNameLst>
                                          <p:attrName>style.visibility</p:attrName>
                                        </p:attrNameLst>
                                      </p:cBhvr>
                                      <p:to>
                                        <p:strVal val="visible"/>
                                      </p:to>
                                    </p:set>
                                    <p:animEffect transition="in" filter="wipe(left)">
                                      <p:cBhvr>
                                        <p:cTn id="7" dur="500"/>
                                        <p:tgtEl>
                                          <p:spTgt spid="2723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09248"/>
                                        </p:tgtEl>
                                        <p:attrNameLst>
                                          <p:attrName>style.visibility</p:attrName>
                                        </p:attrNameLst>
                                      </p:cBhvr>
                                      <p:to>
                                        <p:strVal val="visible"/>
                                      </p:to>
                                    </p:set>
                                    <p:animEffect transition="in" filter="wipe(left)">
                                      <p:cBhvr>
                                        <p:cTn id="12" dur="500"/>
                                        <p:tgtEl>
                                          <p:spTgt spid="30924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2400"/>
                                        </p:tgtEl>
                                        <p:attrNameLst>
                                          <p:attrName>style.visibility</p:attrName>
                                        </p:attrNameLst>
                                      </p:cBhvr>
                                      <p:to>
                                        <p:strVal val="visible"/>
                                      </p:to>
                                    </p:set>
                                    <p:animEffect transition="in" filter="wipe(down)">
                                      <p:cBhvr>
                                        <p:cTn id="17" dur="500"/>
                                        <p:tgtEl>
                                          <p:spTgt spid="27240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309251"/>
                                        </p:tgtEl>
                                        <p:attrNameLst>
                                          <p:attrName>style.visibility</p:attrName>
                                        </p:attrNameLst>
                                      </p:cBhvr>
                                      <p:to>
                                        <p:strVal val="visible"/>
                                      </p:to>
                                    </p:set>
                                    <p:animEffect transition="in" filter="wipe(right)">
                                      <p:cBhvr>
                                        <p:cTn id="27" dur="500"/>
                                        <p:tgtEl>
                                          <p:spTgt spid="30925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309250"/>
                                        </p:tgtEl>
                                        <p:attrNameLst>
                                          <p:attrName>style.visibility</p:attrName>
                                        </p:attrNameLst>
                                      </p:cBhvr>
                                      <p:to>
                                        <p:strVal val="visible"/>
                                      </p:to>
                                    </p:set>
                                    <p:animEffect transition="in" filter="wipe(right)">
                                      <p:cBhvr>
                                        <p:cTn id="32" dur="500"/>
                                        <p:tgtEl>
                                          <p:spTgt spid="30925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72397"/>
                                        </p:tgtEl>
                                        <p:attrNameLst>
                                          <p:attrName>style.visibility</p:attrName>
                                        </p:attrNameLst>
                                      </p:cBhvr>
                                      <p:to>
                                        <p:strVal val="visible"/>
                                      </p:to>
                                    </p:set>
                                    <p:animEffect transition="in" filter="wipe(up)">
                                      <p:cBhvr>
                                        <p:cTn id="37" dur="500"/>
                                        <p:tgtEl>
                                          <p:spTgt spid="27239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09249"/>
                                        </p:tgtEl>
                                        <p:attrNameLst>
                                          <p:attrName>style.visibility</p:attrName>
                                        </p:attrNameLst>
                                      </p:cBhvr>
                                      <p:to>
                                        <p:strVal val="visible"/>
                                      </p:to>
                                    </p:set>
                                    <p:animEffect transition="in" filter="wipe(left)">
                                      <p:cBhvr>
                                        <p:cTn id="42" dur="500"/>
                                        <p:tgtEl>
                                          <p:spTgt spid="30924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72398"/>
                                        </p:tgtEl>
                                        <p:attrNameLst>
                                          <p:attrName>style.visibility</p:attrName>
                                        </p:attrNameLst>
                                      </p:cBhvr>
                                      <p:to>
                                        <p:strVal val="visible"/>
                                      </p:to>
                                    </p:set>
                                    <p:animEffect transition="in" filter="wipe(up)">
                                      <p:cBhvr>
                                        <p:cTn id="47" dur="500"/>
                                        <p:tgtEl>
                                          <p:spTgt spid="27239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09252"/>
                                        </p:tgtEl>
                                        <p:attrNameLst>
                                          <p:attrName>style.visibility</p:attrName>
                                        </p:attrNameLst>
                                      </p:cBhvr>
                                      <p:to>
                                        <p:strVal val="visible"/>
                                      </p:to>
                                    </p:set>
                                    <p:animEffect transition="in" filter="wipe(left)">
                                      <p:cBhvr>
                                        <p:cTn id="52" dur="500"/>
                                        <p:tgtEl>
                                          <p:spTgt spid="30925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09253"/>
                                        </p:tgtEl>
                                        <p:attrNameLst>
                                          <p:attrName>style.visibility</p:attrName>
                                        </p:attrNameLst>
                                      </p:cBhvr>
                                      <p:to>
                                        <p:strVal val="visible"/>
                                      </p:to>
                                    </p:set>
                                    <p:animEffect transition="in" filter="wipe(left)">
                                      <p:cBhvr>
                                        <p:cTn id="57" dur="500"/>
                                        <p:tgtEl>
                                          <p:spTgt spid="30925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72393"/>
                                        </p:tgtEl>
                                        <p:attrNameLst>
                                          <p:attrName>style.visibility</p:attrName>
                                        </p:attrNameLst>
                                      </p:cBhvr>
                                      <p:to>
                                        <p:strVal val="visible"/>
                                      </p:to>
                                    </p:set>
                                    <p:animEffect transition="in" filter="wipe(up)">
                                      <p:cBhvr>
                                        <p:cTn id="62" dur="500"/>
                                        <p:tgtEl>
                                          <p:spTgt spid="272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autoUpdateAnimBg="0"/>
      <p:bldP spid="272393" grpId="0" autoUpdateAnimBg="0"/>
      <p:bldP spid="272397" grpId="0" autoUpdateAnimBg="0"/>
      <p:bldP spid="272398" grpId="0" autoUpdateAnimBg="0"/>
      <p:bldP spid="272400"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2"/>
          <p:cNvSpPr>
            <a:spLocks noGrp="1"/>
          </p:cNvSpPr>
          <p:nvPr>
            <p:ph type="sldNum" sz="quarter" idx="11"/>
          </p:nvPr>
        </p:nvSpPr>
        <p:spPr/>
        <p:txBody>
          <a:bodyPr/>
          <a:lstStyle/>
          <a:p>
            <a:pPr>
              <a:defRPr/>
            </a:pPr>
            <a:fld id="{F093223D-5A77-48C6-A08D-56C8C7F3CB2C}" type="slidenum">
              <a:rPr lang="en-US" altLang="zh-CN"/>
              <a:pPr>
                <a:defRPr/>
              </a:pPr>
              <a:t>18</a:t>
            </a:fld>
            <a:endParaRPr lang="en-US" altLang="zh-CN"/>
          </a:p>
        </p:txBody>
      </p:sp>
      <p:sp>
        <p:nvSpPr>
          <p:cNvPr id="273411" name="Text Box 3"/>
          <p:cNvSpPr txBox="1">
            <a:spLocks noChangeArrowheads="1"/>
          </p:cNvSpPr>
          <p:nvPr/>
        </p:nvSpPr>
        <p:spPr bwMode="auto">
          <a:xfrm>
            <a:off x="609600" y="304800"/>
            <a:ext cx="7445375" cy="1373188"/>
          </a:xfrm>
          <a:prstGeom prst="rect">
            <a:avLst/>
          </a:prstGeom>
          <a:noFill/>
          <a:ln w="9525">
            <a:noFill/>
            <a:miter lim="800000"/>
            <a:headEnd/>
            <a:tailEnd/>
          </a:ln>
        </p:spPr>
        <p:txBody>
          <a:bodyPr wrap="none" anchor="ctr">
            <a:spAutoFit/>
          </a:bodyPr>
          <a:lstStyle/>
          <a:p>
            <a:r>
              <a:rPr lang="zh-CN" altLang="en-US" b="1">
                <a:latin typeface="Arial" charset="0"/>
              </a:rPr>
              <a:t>例题</a:t>
            </a:r>
            <a:r>
              <a:rPr lang="en-US" altLang="zh-CN" b="1">
                <a:latin typeface="Arial" charset="0"/>
              </a:rPr>
              <a:t>2 </a:t>
            </a:r>
            <a:r>
              <a:rPr lang="en-US" altLang="zh-CN" b="1">
                <a:latin typeface="Arial" charset="0"/>
                <a:sym typeface="Symbol" pitchFamily="18" charset="2"/>
              </a:rPr>
              <a:t> </a:t>
            </a:r>
            <a:r>
              <a:rPr lang="zh-CN" altLang="en-US" b="1">
                <a:latin typeface="Arial" charset="0"/>
                <a:sym typeface="Symbol" pitchFamily="18" charset="2"/>
              </a:rPr>
              <a:t>已知在 </a:t>
            </a:r>
            <a:r>
              <a:rPr lang="en-US" altLang="zh-CN" b="1">
                <a:latin typeface="Arial" charset="0"/>
                <a:sym typeface="Symbol" pitchFamily="18" charset="2"/>
              </a:rPr>
              <a:t>P=1.01310</a:t>
            </a:r>
            <a:r>
              <a:rPr lang="en-US" altLang="zh-CN" b="1" baseline="30000">
                <a:latin typeface="Arial" charset="0"/>
                <a:sym typeface="Symbol" pitchFamily="18" charset="2"/>
              </a:rPr>
              <a:t>5 </a:t>
            </a:r>
            <a:r>
              <a:rPr lang="en-US" altLang="zh-CN" b="1">
                <a:latin typeface="Arial" charset="0"/>
                <a:sym typeface="Symbol" pitchFamily="18" charset="2"/>
              </a:rPr>
              <a:t>Pa </a:t>
            </a:r>
            <a:r>
              <a:rPr lang="zh-CN" altLang="en-US" b="1">
                <a:latin typeface="Arial" charset="0"/>
                <a:sym typeface="Symbol" pitchFamily="18" charset="2"/>
              </a:rPr>
              <a:t>和 </a:t>
            </a:r>
            <a:r>
              <a:rPr lang="en-US" altLang="zh-CN" b="1">
                <a:latin typeface="Arial" charset="0"/>
                <a:sym typeface="Symbol" pitchFamily="18" charset="2"/>
              </a:rPr>
              <a:t>T=273.15 K</a:t>
            </a:r>
          </a:p>
          <a:p>
            <a:r>
              <a:rPr lang="zh-CN" altLang="en-US" b="1">
                <a:latin typeface="Arial" charset="0"/>
                <a:sym typeface="Symbol" pitchFamily="18" charset="2"/>
              </a:rPr>
              <a:t>下，</a:t>
            </a:r>
            <a:r>
              <a:rPr lang="en-US" altLang="zh-CN" b="1">
                <a:latin typeface="Arial" charset="0"/>
                <a:sym typeface="Symbol" pitchFamily="18" charset="2"/>
              </a:rPr>
              <a:t>1.00 kg</a:t>
            </a:r>
            <a:r>
              <a:rPr lang="zh-CN" altLang="en-US" b="1">
                <a:latin typeface="Arial" charset="0"/>
                <a:sym typeface="Symbol" pitchFamily="18" charset="2"/>
              </a:rPr>
              <a:t>冰融化为水的融解热为</a:t>
            </a:r>
            <a:r>
              <a:rPr lang="en-US" altLang="zh-CN" b="1">
                <a:latin typeface="Arial" charset="0"/>
                <a:sym typeface="Symbol" pitchFamily="18" charset="2"/>
              </a:rPr>
              <a:t>H =334 </a:t>
            </a:r>
          </a:p>
          <a:p>
            <a:r>
              <a:rPr lang="en-US" altLang="zh-CN" b="1">
                <a:latin typeface="Arial" charset="0"/>
                <a:sym typeface="Symbol" pitchFamily="18" charset="2"/>
              </a:rPr>
              <a:t>kJ/kg</a:t>
            </a:r>
            <a:r>
              <a:rPr lang="zh-CN" altLang="en-US" b="1">
                <a:latin typeface="Arial" charset="0"/>
                <a:sym typeface="Symbol" pitchFamily="18" charset="2"/>
              </a:rPr>
              <a:t>。试求 </a:t>
            </a:r>
            <a:r>
              <a:rPr lang="en-US" altLang="zh-CN" b="1">
                <a:latin typeface="Arial" charset="0"/>
                <a:sym typeface="Symbol" pitchFamily="18" charset="2"/>
              </a:rPr>
              <a:t>1.00kg</a:t>
            </a:r>
            <a:r>
              <a:rPr lang="zh-CN" altLang="en-US" b="1">
                <a:latin typeface="Arial" charset="0"/>
                <a:sym typeface="Symbol" pitchFamily="18" charset="2"/>
              </a:rPr>
              <a:t>冰融化为水时的熵变。</a:t>
            </a:r>
          </a:p>
        </p:txBody>
      </p:sp>
      <p:sp>
        <p:nvSpPr>
          <p:cNvPr id="273413" name="Text Box 5"/>
          <p:cNvSpPr txBox="1">
            <a:spLocks noChangeArrowheads="1"/>
          </p:cNvSpPr>
          <p:nvPr/>
        </p:nvSpPr>
        <p:spPr bwMode="auto">
          <a:xfrm>
            <a:off x="609600" y="2222500"/>
            <a:ext cx="7718425" cy="2654300"/>
          </a:xfrm>
          <a:prstGeom prst="rect">
            <a:avLst/>
          </a:prstGeom>
          <a:noFill/>
          <a:ln w="9525">
            <a:noFill/>
            <a:miter lim="800000"/>
            <a:headEnd/>
            <a:tailEnd/>
          </a:ln>
        </p:spPr>
        <p:txBody>
          <a:bodyPr wrap="none" anchor="ctr">
            <a:spAutoFit/>
          </a:bodyPr>
          <a:lstStyle/>
          <a:p>
            <a:r>
              <a:rPr lang="en-US" altLang="zh-CN" b="1" dirty="0">
                <a:latin typeface="Arial" charset="0"/>
                <a:sym typeface="Symbol" pitchFamily="18" charset="2"/>
              </a:rPr>
              <a:t></a:t>
            </a:r>
            <a:r>
              <a:rPr lang="zh-CN" altLang="en-US" b="1" dirty="0">
                <a:latin typeface="Arial" charset="0"/>
                <a:sym typeface="Symbol" pitchFamily="18" charset="2"/>
              </a:rPr>
              <a:t>解  </a:t>
            </a:r>
          </a:p>
          <a:p>
            <a:r>
              <a:rPr lang="zh-CN" altLang="en-US" b="1" dirty="0">
                <a:latin typeface="Arial" charset="0"/>
                <a:sym typeface="Symbol" pitchFamily="18" charset="2"/>
              </a:rPr>
              <a:t>在本题条件下，冰水共存。若有热源供热则发生</a:t>
            </a:r>
          </a:p>
          <a:p>
            <a:r>
              <a:rPr lang="zh-CN" altLang="en-US" b="1" dirty="0">
                <a:latin typeface="Arial" charset="0"/>
                <a:sym typeface="Symbol" pitchFamily="18" charset="2"/>
              </a:rPr>
              <a:t>冰向水的等温相变。利用温度为</a:t>
            </a:r>
            <a:r>
              <a:rPr lang="en-US" altLang="zh-CN" b="1" dirty="0">
                <a:latin typeface="Arial" charset="0"/>
                <a:sym typeface="Symbol" pitchFamily="18" charset="2"/>
              </a:rPr>
              <a:t>273.15+dT</a:t>
            </a:r>
            <a:r>
              <a:rPr lang="zh-CN" altLang="en-US" b="1" dirty="0">
                <a:latin typeface="Arial" charset="0"/>
                <a:sym typeface="Symbol" pitchFamily="18" charset="2"/>
              </a:rPr>
              <a:t>的热</a:t>
            </a:r>
          </a:p>
          <a:p>
            <a:r>
              <a:rPr lang="zh-CN" altLang="en-US" b="1" dirty="0">
                <a:latin typeface="Arial" charset="0"/>
                <a:sym typeface="Symbol" pitchFamily="18" charset="2"/>
              </a:rPr>
              <a:t>源供热，使冰转变为水的过程成为可逆过程。</a:t>
            </a:r>
          </a:p>
          <a:p>
            <a:endParaRPr lang="zh-CN" altLang="en-US" b="1" dirty="0">
              <a:latin typeface="Arial" charset="0"/>
              <a:sym typeface="Symbol" pitchFamily="18" charset="2"/>
            </a:endParaRPr>
          </a:p>
          <a:p>
            <a:r>
              <a:rPr lang="en-US" altLang="zh-CN" b="1" dirty="0">
                <a:latin typeface="Arial" charset="0"/>
                <a:sym typeface="Symbol" pitchFamily="18" charset="2"/>
              </a:rPr>
              <a:t>1.00kg</a:t>
            </a:r>
            <a:r>
              <a:rPr lang="zh-CN" altLang="en-US" b="1" dirty="0">
                <a:latin typeface="Arial" charset="0"/>
                <a:sym typeface="Symbol" pitchFamily="18" charset="2"/>
              </a:rPr>
              <a:t>冰融化为水时的熵变为</a:t>
            </a:r>
          </a:p>
        </p:txBody>
      </p:sp>
      <p:graphicFrame>
        <p:nvGraphicFramePr>
          <p:cNvPr id="310272" name="Object 0"/>
          <p:cNvGraphicFramePr>
            <a:graphicFrameLocks noChangeAspect="1"/>
          </p:cNvGraphicFramePr>
          <p:nvPr/>
        </p:nvGraphicFramePr>
        <p:xfrm>
          <a:off x="665163" y="5286375"/>
          <a:ext cx="7207250" cy="871538"/>
        </p:xfrm>
        <a:graphic>
          <a:graphicData uri="http://schemas.openxmlformats.org/presentationml/2006/ole">
            <p:oleObj spid="_x0000_s16386" name="Equation" r:id="rId4" imgW="3251160" imgH="393480" progId="Equation.DSMT4">
              <p:embed/>
            </p:oleObj>
          </a:graphicData>
        </a:graphic>
      </p:graphicFrame>
      <p:sp>
        <p:nvSpPr>
          <p:cNvPr id="273415" name="AutoShape 7"/>
          <p:cNvSpPr>
            <a:spLocks noChangeArrowheads="1"/>
          </p:cNvSpPr>
          <p:nvPr/>
        </p:nvSpPr>
        <p:spPr bwMode="auto">
          <a:xfrm>
            <a:off x="4876800" y="1905000"/>
            <a:ext cx="3886200" cy="609600"/>
          </a:xfrm>
          <a:prstGeom prst="wedgeRoundRectCallout">
            <a:avLst>
              <a:gd name="adj1" fmla="val 5718"/>
              <a:gd name="adj2" fmla="val -150259"/>
              <a:gd name="adj3" fmla="val 16667"/>
            </a:avLst>
          </a:prstGeom>
          <a:solidFill>
            <a:schemeClr val="bg1"/>
          </a:solidFill>
          <a:ln w="9525">
            <a:solidFill>
              <a:srgbClr val="FF9900"/>
            </a:solidFill>
            <a:miter lim="800000"/>
            <a:headEnd/>
            <a:tailEnd/>
          </a:ln>
        </p:spPr>
        <p:txBody>
          <a:bodyPr wrap="none" anchor="ctr"/>
          <a:lstStyle/>
          <a:p>
            <a:pPr algn="ctr"/>
            <a:r>
              <a:rPr lang="zh-CN" altLang="en-US" b="1"/>
              <a:t>单位质量融解需要的热量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3411">
                                            <p:txEl>
                                              <p:pRg st="0" end="0"/>
                                            </p:txEl>
                                          </p:spTgt>
                                        </p:tgtEl>
                                        <p:attrNameLst>
                                          <p:attrName>style.visibility</p:attrName>
                                        </p:attrNameLst>
                                      </p:cBhvr>
                                      <p:to>
                                        <p:strVal val="visible"/>
                                      </p:to>
                                    </p:set>
                                    <p:animEffect transition="in" filter="wipe(left)">
                                      <p:cBhvr>
                                        <p:cTn id="7" dur="500"/>
                                        <p:tgtEl>
                                          <p:spTgt spid="273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3411">
                                            <p:txEl>
                                              <p:pRg st="1" end="1"/>
                                            </p:txEl>
                                          </p:spTgt>
                                        </p:tgtEl>
                                        <p:attrNameLst>
                                          <p:attrName>style.visibility</p:attrName>
                                        </p:attrNameLst>
                                      </p:cBhvr>
                                      <p:to>
                                        <p:strVal val="visible"/>
                                      </p:to>
                                    </p:set>
                                    <p:animEffect transition="in" filter="wipe(left)">
                                      <p:cBhvr>
                                        <p:cTn id="12" dur="500"/>
                                        <p:tgtEl>
                                          <p:spTgt spid="273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3411">
                                            <p:txEl>
                                              <p:pRg st="2" end="2"/>
                                            </p:txEl>
                                          </p:spTgt>
                                        </p:tgtEl>
                                        <p:attrNameLst>
                                          <p:attrName>style.visibility</p:attrName>
                                        </p:attrNameLst>
                                      </p:cBhvr>
                                      <p:to>
                                        <p:strVal val="visible"/>
                                      </p:to>
                                    </p:set>
                                    <p:animEffect transition="in" filter="wipe(left)">
                                      <p:cBhvr>
                                        <p:cTn id="17" dur="500"/>
                                        <p:tgtEl>
                                          <p:spTgt spid="273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3415"/>
                                        </p:tgtEl>
                                        <p:attrNameLst>
                                          <p:attrName>style.visibility</p:attrName>
                                        </p:attrNameLst>
                                      </p:cBhvr>
                                      <p:to>
                                        <p:strVal val="visible"/>
                                      </p:to>
                                    </p:set>
                                    <p:animEffect transition="in" filter="wipe(down)">
                                      <p:cBhvr>
                                        <p:cTn id="22" dur="500"/>
                                        <p:tgtEl>
                                          <p:spTgt spid="2734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3413">
                                            <p:txEl>
                                              <p:pRg st="0" end="0"/>
                                            </p:txEl>
                                          </p:spTgt>
                                        </p:tgtEl>
                                        <p:attrNameLst>
                                          <p:attrName>style.visibility</p:attrName>
                                        </p:attrNameLst>
                                      </p:cBhvr>
                                      <p:to>
                                        <p:strVal val="visible"/>
                                      </p:to>
                                    </p:set>
                                    <p:animEffect transition="in" filter="wipe(left)">
                                      <p:cBhvr>
                                        <p:cTn id="27" dur="500"/>
                                        <p:tgtEl>
                                          <p:spTgt spid="27341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3413">
                                            <p:txEl>
                                              <p:pRg st="1" end="1"/>
                                            </p:txEl>
                                          </p:spTgt>
                                        </p:tgtEl>
                                        <p:attrNameLst>
                                          <p:attrName>style.visibility</p:attrName>
                                        </p:attrNameLst>
                                      </p:cBhvr>
                                      <p:to>
                                        <p:strVal val="visible"/>
                                      </p:to>
                                    </p:set>
                                    <p:animEffect transition="in" filter="wipe(left)">
                                      <p:cBhvr>
                                        <p:cTn id="32" dur="500"/>
                                        <p:tgtEl>
                                          <p:spTgt spid="27341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73413">
                                            <p:txEl>
                                              <p:pRg st="2" end="2"/>
                                            </p:txEl>
                                          </p:spTgt>
                                        </p:tgtEl>
                                        <p:attrNameLst>
                                          <p:attrName>style.visibility</p:attrName>
                                        </p:attrNameLst>
                                      </p:cBhvr>
                                      <p:to>
                                        <p:strVal val="visible"/>
                                      </p:to>
                                    </p:set>
                                    <p:animEffect transition="in" filter="wipe(left)">
                                      <p:cBhvr>
                                        <p:cTn id="37" dur="500"/>
                                        <p:tgtEl>
                                          <p:spTgt spid="27341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73413">
                                            <p:txEl>
                                              <p:pRg st="3" end="3"/>
                                            </p:txEl>
                                          </p:spTgt>
                                        </p:tgtEl>
                                        <p:attrNameLst>
                                          <p:attrName>style.visibility</p:attrName>
                                        </p:attrNameLst>
                                      </p:cBhvr>
                                      <p:to>
                                        <p:strVal val="visible"/>
                                      </p:to>
                                    </p:set>
                                    <p:animEffect transition="in" filter="wipe(left)">
                                      <p:cBhvr>
                                        <p:cTn id="42" dur="500"/>
                                        <p:tgtEl>
                                          <p:spTgt spid="27341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73413">
                                            <p:txEl>
                                              <p:pRg st="5" end="5"/>
                                            </p:txEl>
                                          </p:spTgt>
                                        </p:tgtEl>
                                        <p:attrNameLst>
                                          <p:attrName>style.visibility</p:attrName>
                                        </p:attrNameLst>
                                      </p:cBhvr>
                                      <p:to>
                                        <p:strVal val="visible"/>
                                      </p:to>
                                    </p:set>
                                    <p:animEffect transition="in" filter="wipe(left)">
                                      <p:cBhvr>
                                        <p:cTn id="47" dur="500"/>
                                        <p:tgtEl>
                                          <p:spTgt spid="27341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10272"/>
                                        </p:tgtEl>
                                        <p:attrNameLst>
                                          <p:attrName>style.visibility</p:attrName>
                                        </p:attrNameLst>
                                      </p:cBhvr>
                                      <p:to>
                                        <p:strVal val="visible"/>
                                      </p:to>
                                    </p:set>
                                    <p:animEffect transition="in" filter="wipe(left)">
                                      <p:cBhvr>
                                        <p:cTn id="52" dur="500"/>
                                        <p:tgtEl>
                                          <p:spTgt spid="310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build="p" autoUpdateAnimBg="0"/>
      <p:bldP spid="273413" grpId="0" build="p" autoUpdateAnimBg="0"/>
      <p:bldP spid="273415"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灯片编号占位符 2"/>
          <p:cNvSpPr>
            <a:spLocks noGrp="1"/>
          </p:cNvSpPr>
          <p:nvPr>
            <p:ph type="sldNum" sz="quarter" idx="11"/>
          </p:nvPr>
        </p:nvSpPr>
        <p:spPr/>
        <p:txBody>
          <a:bodyPr/>
          <a:lstStyle/>
          <a:p>
            <a:pPr>
              <a:defRPr/>
            </a:pPr>
            <a:fld id="{0762E62B-9215-466D-9068-2E36CC5EA098}" type="slidenum">
              <a:rPr lang="en-US" altLang="zh-CN"/>
              <a:pPr>
                <a:defRPr/>
              </a:pPr>
              <a:t>19</a:t>
            </a:fld>
            <a:endParaRPr lang="en-US" altLang="zh-CN"/>
          </a:p>
        </p:txBody>
      </p:sp>
      <p:sp>
        <p:nvSpPr>
          <p:cNvPr id="275458" name="Text Box 1026"/>
          <p:cNvSpPr txBox="1">
            <a:spLocks noChangeArrowheads="1"/>
          </p:cNvSpPr>
          <p:nvPr/>
        </p:nvSpPr>
        <p:spPr bwMode="auto">
          <a:xfrm>
            <a:off x="457200" y="152400"/>
            <a:ext cx="7254875" cy="519113"/>
          </a:xfrm>
          <a:prstGeom prst="rect">
            <a:avLst/>
          </a:prstGeom>
          <a:noFill/>
          <a:ln w="9525">
            <a:noFill/>
            <a:miter lim="800000"/>
            <a:headEnd/>
            <a:tailEnd/>
          </a:ln>
        </p:spPr>
        <p:txBody>
          <a:bodyPr anchor="ctr">
            <a:spAutoFit/>
          </a:bodyPr>
          <a:lstStyle/>
          <a:p>
            <a:r>
              <a:rPr lang="zh-CN" altLang="en-US" b="1"/>
              <a:t>例题</a:t>
            </a:r>
            <a:r>
              <a:rPr lang="en-US" altLang="zh-CN" b="1"/>
              <a:t>3</a:t>
            </a:r>
            <a:r>
              <a:rPr lang="en-US" altLang="zh-CN" b="1">
                <a:sym typeface="Symbol" pitchFamily="18" charset="2"/>
              </a:rPr>
              <a:t> </a:t>
            </a:r>
            <a:r>
              <a:rPr lang="zh-CN" altLang="en-US" b="1">
                <a:sym typeface="Symbol" pitchFamily="18" charset="2"/>
              </a:rPr>
              <a:t>计算理想气体自由膨胀的熵变</a:t>
            </a:r>
          </a:p>
        </p:txBody>
      </p:sp>
      <p:sp>
        <p:nvSpPr>
          <p:cNvPr id="275460" name="Text Box 1028"/>
          <p:cNvSpPr txBox="1">
            <a:spLocks noChangeArrowheads="1"/>
          </p:cNvSpPr>
          <p:nvPr/>
        </p:nvSpPr>
        <p:spPr bwMode="auto">
          <a:xfrm>
            <a:off x="228600" y="685800"/>
            <a:ext cx="2819400" cy="476250"/>
          </a:xfrm>
          <a:prstGeom prst="rect">
            <a:avLst/>
          </a:prstGeom>
          <a:noFill/>
          <a:ln w="28575">
            <a:noFill/>
            <a:miter lim="800000"/>
            <a:headEnd/>
            <a:tailEnd/>
          </a:ln>
        </p:spPr>
        <p:txBody>
          <a:bodyPr anchor="ctr">
            <a:spAutoFit/>
          </a:bodyPr>
          <a:lstStyle/>
          <a:p>
            <a:pPr>
              <a:lnSpc>
                <a:spcPct val="90000"/>
              </a:lnSpc>
              <a:spcBef>
                <a:spcPct val="50000"/>
              </a:spcBef>
            </a:pPr>
            <a:r>
              <a:rPr lang="zh-CN" altLang="en-US" b="1">
                <a:latin typeface="Arial" charset="0"/>
              </a:rPr>
              <a:t>如图撤去档板</a:t>
            </a:r>
            <a:endParaRPr lang="zh-CN" altLang="en-US" b="1">
              <a:latin typeface="楷体_GB2312" pitchFamily="49" charset="-122"/>
            </a:endParaRPr>
          </a:p>
        </p:txBody>
      </p:sp>
      <p:sp>
        <p:nvSpPr>
          <p:cNvPr id="275461" name="Text Box 1029"/>
          <p:cNvSpPr txBox="1">
            <a:spLocks noChangeArrowheads="1"/>
          </p:cNvSpPr>
          <p:nvPr/>
        </p:nvSpPr>
        <p:spPr bwMode="auto">
          <a:xfrm>
            <a:off x="304800" y="2438400"/>
            <a:ext cx="4914900" cy="519113"/>
          </a:xfrm>
          <a:prstGeom prst="rect">
            <a:avLst/>
          </a:prstGeom>
          <a:noFill/>
          <a:ln w="28575">
            <a:noFill/>
            <a:miter lim="800000"/>
            <a:headEnd/>
            <a:tailEnd/>
          </a:ln>
        </p:spPr>
        <p:txBody>
          <a:bodyPr anchor="ctr">
            <a:spAutoFit/>
          </a:bodyPr>
          <a:lstStyle/>
          <a:p>
            <a:pPr>
              <a:spcBef>
                <a:spcPct val="50000"/>
              </a:spcBef>
            </a:pPr>
            <a:r>
              <a:rPr lang="zh-CN" altLang="en-US" b="1">
                <a:latin typeface="Arial" charset="0"/>
              </a:rPr>
              <a:t>气体膨胀前</a:t>
            </a:r>
            <a:r>
              <a:rPr lang="en-US" altLang="zh-CN" b="1">
                <a:latin typeface="Arial" charset="0"/>
              </a:rPr>
              <a:t>: V, p, T</a:t>
            </a:r>
            <a:r>
              <a:rPr lang="en-US" altLang="zh-CN" b="1" baseline="-25000">
                <a:latin typeface="Arial" charset="0"/>
              </a:rPr>
              <a:t>o</a:t>
            </a:r>
            <a:r>
              <a:rPr lang="en-US" altLang="zh-CN" b="1">
                <a:latin typeface="Arial" charset="0"/>
              </a:rPr>
              <a:t>, S</a:t>
            </a:r>
            <a:r>
              <a:rPr lang="en-US" altLang="zh-CN" b="1" baseline="-25000">
                <a:latin typeface="Arial" charset="0"/>
              </a:rPr>
              <a:t>1</a:t>
            </a:r>
          </a:p>
        </p:txBody>
      </p:sp>
      <p:grpSp>
        <p:nvGrpSpPr>
          <p:cNvPr id="2" name="Group 1030"/>
          <p:cNvGrpSpPr>
            <a:grpSpLocks/>
          </p:cNvGrpSpPr>
          <p:nvPr/>
        </p:nvGrpSpPr>
        <p:grpSpPr bwMode="auto">
          <a:xfrm>
            <a:off x="4953000" y="1447800"/>
            <a:ext cx="3962400" cy="2057400"/>
            <a:chOff x="2976" y="1824"/>
            <a:chExt cx="2496" cy="1296"/>
          </a:xfrm>
        </p:grpSpPr>
        <p:sp>
          <p:nvSpPr>
            <p:cNvPr id="30785" name="Rectangle 1031"/>
            <p:cNvSpPr>
              <a:spLocks noChangeArrowheads="1"/>
            </p:cNvSpPr>
            <p:nvPr/>
          </p:nvSpPr>
          <p:spPr bwMode="auto">
            <a:xfrm>
              <a:off x="2976" y="1824"/>
              <a:ext cx="2496" cy="1296"/>
            </a:xfrm>
            <a:prstGeom prst="rect">
              <a:avLst/>
            </a:prstGeom>
            <a:solidFill>
              <a:srgbClr val="969696"/>
            </a:solidFill>
            <a:ln w="9525">
              <a:solidFill>
                <a:schemeClr val="tx1"/>
              </a:solidFill>
              <a:miter lim="800000"/>
              <a:headEnd/>
              <a:tailEnd/>
            </a:ln>
          </p:spPr>
          <p:txBody>
            <a:bodyPr wrap="none" anchor="ctr"/>
            <a:lstStyle/>
            <a:p>
              <a:endParaRPr lang="zh-CN" altLang="en-US"/>
            </a:p>
          </p:txBody>
        </p:sp>
        <p:sp>
          <p:nvSpPr>
            <p:cNvPr id="30786" name="Rectangle 1032" descr="蓝色砂纸"/>
            <p:cNvSpPr>
              <a:spLocks noChangeArrowheads="1"/>
            </p:cNvSpPr>
            <p:nvPr/>
          </p:nvSpPr>
          <p:spPr bwMode="auto">
            <a:xfrm>
              <a:off x="3120" y="1968"/>
              <a:ext cx="2208" cy="1008"/>
            </a:xfrm>
            <a:prstGeom prst="rect">
              <a:avLst/>
            </a:prstGeom>
            <a:blipFill dpi="0" rotWithShape="0">
              <a:blip r:embed="rId2"/>
              <a:srcRect/>
              <a:tile tx="0" ty="0" sx="100000" sy="100000" flip="none" algn="tl"/>
            </a:blipFill>
            <a:ln w="9525">
              <a:solidFill>
                <a:schemeClr val="tx1"/>
              </a:solidFill>
              <a:miter lim="800000"/>
              <a:headEnd/>
              <a:tailEnd/>
            </a:ln>
          </p:spPr>
          <p:txBody>
            <a:bodyPr wrap="none" anchor="ctr"/>
            <a:lstStyle/>
            <a:p>
              <a:endParaRPr lang="zh-CN" altLang="en-US"/>
            </a:p>
          </p:txBody>
        </p:sp>
      </p:grpSp>
      <p:sp>
        <p:nvSpPr>
          <p:cNvPr id="275465" name="Rectangle 1033"/>
          <p:cNvSpPr>
            <a:spLocks noChangeArrowheads="1"/>
          </p:cNvSpPr>
          <p:nvPr/>
        </p:nvSpPr>
        <p:spPr bwMode="auto">
          <a:xfrm>
            <a:off x="6858000" y="1447800"/>
            <a:ext cx="152400" cy="1828800"/>
          </a:xfrm>
          <a:prstGeom prst="rect">
            <a:avLst/>
          </a:prstGeom>
          <a:solidFill>
            <a:schemeClr val="folHlink"/>
          </a:solidFill>
          <a:ln w="9525">
            <a:solidFill>
              <a:schemeClr val="tx1"/>
            </a:solidFill>
            <a:miter lim="800000"/>
            <a:headEnd/>
            <a:tailEnd/>
          </a:ln>
        </p:spPr>
        <p:txBody>
          <a:bodyPr wrap="none" anchor="ctr"/>
          <a:lstStyle/>
          <a:p>
            <a:endParaRPr lang="zh-CN" altLang="en-US"/>
          </a:p>
        </p:txBody>
      </p:sp>
      <p:grpSp>
        <p:nvGrpSpPr>
          <p:cNvPr id="3" name="Group 1034"/>
          <p:cNvGrpSpPr>
            <a:grpSpLocks/>
          </p:cNvGrpSpPr>
          <p:nvPr/>
        </p:nvGrpSpPr>
        <p:grpSpPr bwMode="auto">
          <a:xfrm>
            <a:off x="5334000" y="1781175"/>
            <a:ext cx="1371600" cy="1266825"/>
            <a:chOff x="3216" y="2034"/>
            <a:chExt cx="864" cy="798"/>
          </a:xfrm>
        </p:grpSpPr>
        <p:sp>
          <p:nvSpPr>
            <p:cNvPr id="30773" name="Oval 1035"/>
            <p:cNvSpPr>
              <a:spLocks noChangeArrowheads="1"/>
            </p:cNvSpPr>
            <p:nvPr/>
          </p:nvSpPr>
          <p:spPr bwMode="auto">
            <a:xfrm>
              <a:off x="3360" y="2304"/>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74" name="Oval 1036"/>
            <p:cNvSpPr>
              <a:spLocks noChangeArrowheads="1"/>
            </p:cNvSpPr>
            <p:nvPr/>
          </p:nvSpPr>
          <p:spPr bwMode="auto">
            <a:xfrm>
              <a:off x="4032" y="2448"/>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75" name="Oval 1037"/>
            <p:cNvSpPr>
              <a:spLocks noChangeArrowheads="1"/>
            </p:cNvSpPr>
            <p:nvPr/>
          </p:nvSpPr>
          <p:spPr bwMode="auto">
            <a:xfrm>
              <a:off x="3600" y="2160"/>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76" name="Oval 1038"/>
            <p:cNvSpPr>
              <a:spLocks noChangeArrowheads="1"/>
            </p:cNvSpPr>
            <p:nvPr/>
          </p:nvSpPr>
          <p:spPr bwMode="auto">
            <a:xfrm>
              <a:off x="3792" y="2640"/>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77" name="Oval 1039"/>
            <p:cNvSpPr>
              <a:spLocks noChangeArrowheads="1"/>
            </p:cNvSpPr>
            <p:nvPr/>
          </p:nvSpPr>
          <p:spPr bwMode="auto">
            <a:xfrm>
              <a:off x="3408" y="2784"/>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78" name="Oval 1040"/>
            <p:cNvSpPr>
              <a:spLocks noChangeArrowheads="1"/>
            </p:cNvSpPr>
            <p:nvPr/>
          </p:nvSpPr>
          <p:spPr bwMode="auto">
            <a:xfrm>
              <a:off x="3696" y="2448"/>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79" name="Line 1041"/>
            <p:cNvSpPr>
              <a:spLocks noChangeShapeType="1"/>
            </p:cNvSpPr>
            <p:nvPr/>
          </p:nvSpPr>
          <p:spPr bwMode="auto">
            <a:xfrm flipH="1" flipV="1">
              <a:off x="3216" y="2640"/>
              <a:ext cx="192" cy="144"/>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30780" name="Line 1042"/>
            <p:cNvSpPr>
              <a:spLocks noChangeShapeType="1"/>
            </p:cNvSpPr>
            <p:nvPr/>
          </p:nvSpPr>
          <p:spPr bwMode="auto">
            <a:xfrm flipH="1">
              <a:off x="3696" y="2688"/>
              <a:ext cx="96" cy="144"/>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30781" name="Line 1043"/>
            <p:cNvSpPr>
              <a:spLocks noChangeShapeType="1"/>
            </p:cNvSpPr>
            <p:nvPr/>
          </p:nvSpPr>
          <p:spPr bwMode="auto">
            <a:xfrm flipH="1">
              <a:off x="3456" y="2478"/>
              <a:ext cx="240" cy="48"/>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30782" name="Line 1044"/>
            <p:cNvSpPr>
              <a:spLocks noChangeShapeType="1"/>
            </p:cNvSpPr>
            <p:nvPr/>
          </p:nvSpPr>
          <p:spPr bwMode="auto">
            <a:xfrm flipV="1">
              <a:off x="3396" y="2034"/>
              <a:ext cx="96" cy="288"/>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30783" name="Line 1045"/>
            <p:cNvSpPr>
              <a:spLocks noChangeShapeType="1"/>
            </p:cNvSpPr>
            <p:nvPr/>
          </p:nvSpPr>
          <p:spPr bwMode="auto">
            <a:xfrm>
              <a:off x="3648" y="2190"/>
              <a:ext cx="240" cy="96"/>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30784" name="Line 1046"/>
            <p:cNvSpPr>
              <a:spLocks noChangeShapeType="1"/>
            </p:cNvSpPr>
            <p:nvPr/>
          </p:nvSpPr>
          <p:spPr bwMode="auto">
            <a:xfrm flipH="1" flipV="1">
              <a:off x="3954" y="2112"/>
              <a:ext cx="96" cy="336"/>
            </a:xfrm>
            <a:prstGeom prst="line">
              <a:avLst/>
            </a:prstGeom>
            <a:noFill/>
            <a:ln w="19050">
              <a:solidFill>
                <a:srgbClr val="FF6565"/>
              </a:solidFill>
              <a:round/>
              <a:headEnd/>
              <a:tailEnd type="triangle" w="med" len="med"/>
            </a:ln>
          </p:spPr>
          <p:txBody>
            <a:bodyPr wrap="none" anchor="ctr"/>
            <a:lstStyle/>
            <a:p>
              <a:endParaRPr lang="zh-CN" altLang="en-US"/>
            </a:p>
          </p:txBody>
        </p:sp>
      </p:grpSp>
      <p:sp>
        <p:nvSpPr>
          <p:cNvPr id="275479" name="Rectangle 1047" descr="蓝色砂纸"/>
          <p:cNvSpPr>
            <a:spLocks noChangeArrowheads="1"/>
          </p:cNvSpPr>
          <p:nvPr/>
        </p:nvSpPr>
        <p:spPr bwMode="auto">
          <a:xfrm>
            <a:off x="6858000" y="1676400"/>
            <a:ext cx="180975" cy="1600200"/>
          </a:xfrm>
          <a:prstGeom prst="rect">
            <a:avLst/>
          </a:prstGeom>
          <a:blipFill dpi="0" rotWithShape="0">
            <a:blip r:embed="rId2"/>
            <a:srcRect/>
            <a:tile tx="0" ty="0" sx="100000" sy="100000" flip="none" algn="tl"/>
          </a:blipFill>
          <a:ln w="9525">
            <a:noFill/>
            <a:miter lim="800000"/>
            <a:headEnd/>
            <a:tailEnd/>
          </a:ln>
        </p:spPr>
        <p:txBody>
          <a:bodyPr wrap="none" anchor="ctr"/>
          <a:lstStyle/>
          <a:p>
            <a:endParaRPr lang="zh-CN" altLang="en-US"/>
          </a:p>
        </p:txBody>
      </p:sp>
      <p:sp>
        <p:nvSpPr>
          <p:cNvPr id="275480" name="Rectangle 1048"/>
          <p:cNvSpPr>
            <a:spLocks noChangeArrowheads="1"/>
          </p:cNvSpPr>
          <p:nvPr/>
        </p:nvSpPr>
        <p:spPr bwMode="auto">
          <a:xfrm>
            <a:off x="6858000" y="1447800"/>
            <a:ext cx="161925" cy="228600"/>
          </a:xfrm>
          <a:prstGeom prst="rect">
            <a:avLst/>
          </a:prstGeom>
          <a:solidFill>
            <a:srgbClr val="969696"/>
          </a:solidFill>
          <a:ln w="9525">
            <a:noFill/>
            <a:miter lim="800000"/>
            <a:headEnd/>
            <a:tailEnd/>
          </a:ln>
        </p:spPr>
        <p:txBody>
          <a:bodyPr wrap="none" anchor="ctr"/>
          <a:lstStyle/>
          <a:p>
            <a:endParaRPr lang="zh-CN" altLang="en-US"/>
          </a:p>
        </p:txBody>
      </p:sp>
      <p:grpSp>
        <p:nvGrpSpPr>
          <p:cNvPr id="4" name="Group 1049"/>
          <p:cNvGrpSpPr>
            <a:grpSpLocks/>
          </p:cNvGrpSpPr>
          <p:nvPr/>
        </p:nvGrpSpPr>
        <p:grpSpPr bwMode="auto">
          <a:xfrm>
            <a:off x="5257800" y="1809750"/>
            <a:ext cx="3429000" cy="1371600"/>
            <a:chOff x="2448" y="3312"/>
            <a:chExt cx="2160" cy="864"/>
          </a:xfrm>
        </p:grpSpPr>
        <p:sp>
          <p:nvSpPr>
            <p:cNvPr id="30759" name="Rectangle 1050" descr="蓝色砂纸"/>
            <p:cNvSpPr>
              <a:spLocks noChangeArrowheads="1"/>
            </p:cNvSpPr>
            <p:nvPr/>
          </p:nvSpPr>
          <p:spPr bwMode="auto">
            <a:xfrm>
              <a:off x="2448" y="3312"/>
              <a:ext cx="2160" cy="864"/>
            </a:xfrm>
            <a:prstGeom prst="rect">
              <a:avLst/>
            </a:prstGeom>
            <a:blipFill dpi="0" rotWithShape="0">
              <a:blip r:embed="rId2"/>
              <a:srcRect/>
              <a:tile tx="0" ty="0" sx="100000" sy="100000" flip="none" algn="tl"/>
            </a:blipFill>
            <a:ln w="9525">
              <a:noFill/>
              <a:miter lim="800000"/>
              <a:headEnd/>
              <a:tailEnd/>
            </a:ln>
          </p:spPr>
          <p:txBody>
            <a:bodyPr wrap="none" anchor="ctr"/>
            <a:lstStyle/>
            <a:p>
              <a:endParaRPr lang="zh-CN" altLang="en-US"/>
            </a:p>
          </p:txBody>
        </p:sp>
        <p:grpSp>
          <p:nvGrpSpPr>
            <p:cNvPr id="30760" name="Group 1051"/>
            <p:cNvGrpSpPr>
              <a:grpSpLocks/>
            </p:cNvGrpSpPr>
            <p:nvPr/>
          </p:nvGrpSpPr>
          <p:grpSpPr bwMode="auto">
            <a:xfrm>
              <a:off x="2592" y="3390"/>
              <a:ext cx="1804" cy="738"/>
              <a:chOff x="2592" y="3390"/>
              <a:chExt cx="1804" cy="738"/>
            </a:xfrm>
          </p:grpSpPr>
          <p:sp>
            <p:nvSpPr>
              <p:cNvPr id="30761" name="Oval 1052"/>
              <p:cNvSpPr>
                <a:spLocks noChangeArrowheads="1"/>
              </p:cNvSpPr>
              <p:nvPr/>
            </p:nvSpPr>
            <p:spPr bwMode="auto">
              <a:xfrm>
                <a:off x="2736" y="3600"/>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62" name="Oval 1053"/>
              <p:cNvSpPr>
                <a:spLocks noChangeArrowheads="1"/>
              </p:cNvSpPr>
              <p:nvPr/>
            </p:nvSpPr>
            <p:spPr bwMode="auto">
              <a:xfrm>
                <a:off x="4349" y="3744"/>
                <a:ext cx="47"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63" name="Oval 1054"/>
              <p:cNvSpPr>
                <a:spLocks noChangeArrowheads="1"/>
              </p:cNvSpPr>
              <p:nvPr/>
            </p:nvSpPr>
            <p:spPr bwMode="auto">
              <a:xfrm>
                <a:off x="3312" y="3456"/>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64" name="Oval 1055"/>
              <p:cNvSpPr>
                <a:spLocks noChangeArrowheads="1"/>
              </p:cNvSpPr>
              <p:nvPr/>
            </p:nvSpPr>
            <p:spPr bwMode="auto">
              <a:xfrm>
                <a:off x="3764" y="3936"/>
                <a:ext cx="47"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65" name="Oval 1056"/>
              <p:cNvSpPr>
                <a:spLocks noChangeArrowheads="1"/>
              </p:cNvSpPr>
              <p:nvPr/>
            </p:nvSpPr>
            <p:spPr bwMode="auto">
              <a:xfrm>
                <a:off x="2832" y="4080"/>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66" name="Oval 1057"/>
              <p:cNvSpPr>
                <a:spLocks noChangeArrowheads="1"/>
              </p:cNvSpPr>
              <p:nvPr/>
            </p:nvSpPr>
            <p:spPr bwMode="auto">
              <a:xfrm>
                <a:off x="3552" y="3744"/>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0767" name="Line 1058" descr="蓝色砂纸"/>
              <p:cNvSpPr>
                <a:spLocks noChangeShapeType="1"/>
              </p:cNvSpPr>
              <p:nvPr/>
            </p:nvSpPr>
            <p:spPr bwMode="auto">
              <a:xfrm flipH="1" flipV="1">
                <a:off x="2592" y="3888"/>
                <a:ext cx="254" cy="198"/>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30768" name="Line 1059" descr="蓝色砂纸"/>
              <p:cNvSpPr>
                <a:spLocks noChangeShapeType="1"/>
              </p:cNvSpPr>
              <p:nvPr/>
            </p:nvSpPr>
            <p:spPr bwMode="auto">
              <a:xfrm flipH="1">
                <a:off x="3456" y="3792"/>
                <a:ext cx="127" cy="198"/>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30769" name="Line 1060" descr="蓝色砂纸"/>
              <p:cNvSpPr>
                <a:spLocks noChangeShapeType="1"/>
              </p:cNvSpPr>
              <p:nvPr/>
            </p:nvSpPr>
            <p:spPr bwMode="auto">
              <a:xfrm flipH="1">
                <a:off x="3024" y="3504"/>
                <a:ext cx="317" cy="66"/>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30770" name="Line 1061" descr="蓝色砂纸"/>
              <p:cNvSpPr>
                <a:spLocks noChangeShapeType="1"/>
              </p:cNvSpPr>
              <p:nvPr/>
            </p:nvSpPr>
            <p:spPr bwMode="auto">
              <a:xfrm flipV="1">
                <a:off x="3792" y="3552"/>
                <a:ext cx="127" cy="396"/>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30771" name="Line 1062" descr="蓝色砂纸"/>
              <p:cNvSpPr>
                <a:spLocks noChangeShapeType="1"/>
              </p:cNvSpPr>
              <p:nvPr/>
            </p:nvSpPr>
            <p:spPr bwMode="auto">
              <a:xfrm>
                <a:off x="2784" y="3648"/>
                <a:ext cx="317" cy="132"/>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30772" name="Line 1063" descr="蓝色砂纸"/>
              <p:cNvSpPr>
                <a:spLocks noChangeShapeType="1"/>
              </p:cNvSpPr>
              <p:nvPr/>
            </p:nvSpPr>
            <p:spPr bwMode="auto">
              <a:xfrm flipH="1" flipV="1">
                <a:off x="4148" y="3390"/>
                <a:ext cx="220" cy="354"/>
              </a:xfrm>
              <a:prstGeom prst="line">
                <a:avLst/>
              </a:prstGeom>
              <a:noFill/>
              <a:ln w="19050">
                <a:solidFill>
                  <a:srgbClr val="FF6565"/>
                </a:solidFill>
                <a:round/>
                <a:headEnd/>
                <a:tailEnd type="triangle" w="med" len="med"/>
              </a:ln>
            </p:spPr>
            <p:txBody>
              <a:bodyPr wrap="none" anchor="ctr"/>
              <a:lstStyle/>
              <a:p>
                <a:endParaRPr lang="zh-CN" altLang="en-US"/>
              </a:p>
            </p:txBody>
          </p:sp>
        </p:grpSp>
      </p:grpSp>
      <p:sp>
        <p:nvSpPr>
          <p:cNvPr id="275497" name="Text Box 1065"/>
          <p:cNvSpPr txBox="1">
            <a:spLocks noChangeArrowheads="1"/>
          </p:cNvSpPr>
          <p:nvPr/>
        </p:nvSpPr>
        <p:spPr bwMode="auto">
          <a:xfrm>
            <a:off x="6096000" y="1047750"/>
            <a:ext cx="457200" cy="476250"/>
          </a:xfrm>
          <a:prstGeom prst="rect">
            <a:avLst/>
          </a:prstGeom>
          <a:noFill/>
          <a:ln w="28575">
            <a:noFill/>
            <a:miter lim="800000"/>
            <a:headEnd/>
            <a:tailEnd/>
          </a:ln>
        </p:spPr>
        <p:txBody>
          <a:bodyPr anchor="ctr">
            <a:spAutoFit/>
          </a:bodyPr>
          <a:lstStyle/>
          <a:p>
            <a:pPr>
              <a:lnSpc>
                <a:spcPct val="90000"/>
              </a:lnSpc>
              <a:spcBef>
                <a:spcPct val="50000"/>
              </a:spcBef>
            </a:pPr>
            <a:r>
              <a:rPr lang="en-US" altLang="zh-CN" b="1">
                <a:latin typeface="Arial" charset="0"/>
              </a:rPr>
              <a:t>A</a:t>
            </a:r>
            <a:endParaRPr lang="en-US" altLang="zh-CN" b="1">
              <a:solidFill>
                <a:srgbClr val="FF3300"/>
              </a:solidFill>
              <a:latin typeface="Arial" charset="0"/>
            </a:endParaRPr>
          </a:p>
        </p:txBody>
      </p:sp>
      <p:sp>
        <p:nvSpPr>
          <p:cNvPr id="275498" name="Text Box 1066"/>
          <p:cNvSpPr txBox="1">
            <a:spLocks noChangeArrowheads="1"/>
          </p:cNvSpPr>
          <p:nvPr/>
        </p:nvSpPr>
        <p:spPr bwMode="auto">
          <a:xfrm>
            <a:off x="7391400" y="1047750"/>
            <a:ext cx="457200" cy="476250"/>
          </a:xfrm>
          <a:prstGeom prst="rect">
            <a:avLst/>
          </a:prstGeom>
          <a:noFill/>
          <a:ln w="28575">
            <a:noFill/>
            <a:miter lim="800000"/>
            <a:headEnd/>
            <a:tailEnd/>
          </a:ln>
        </p:spPr>
        <p:txBody>
          <a:bodyPr anchor="ctr">
            <a:spAutoFit/>
          </a:bodyPr>
          <a:lstStyle/>
          <a:p>
            <a:pPr>
              <a:lnSpc>
                <a:spcPct val="90000"/>
              </a:lnSpc>
              <a:spcBef>
                <a:spcPct val="50000"/>
              </a:spcBef>
            </a:pPr>
            <a:r>
              <a:rPr lang="en-US" altLang="zh-CN" b="1">
                <a:latin typeface="Arial" charset="0"/>
              </a:rPr>
              <a:t>B</a:t>
            </a:r>
            <a:endParaRPr lang="en-US" altLang="zh-CN" b="1">
              <a:solidFill>
                <a:srgbClr val="FF3300"/>
              </a:solidFill>
              <a:latin typeface="Arial" charset="0"/>
            </a:endParaRPr>
          </a:p>
        </p:txBody>
      </p:sp>
      <p:sp>
        <p:nvSpPr>
          <p:cNvPr id="275499" name="Text Box 1067"/>
          <p:cNvSpPr txBox="1">
            <a:spLocks noChangeArrowheads="1"/>
          </p:cNvSpPr>
          <p:nvPr/>
        </p:nvSpPr>
        <p:spPr bwMode="auto">
          <a:xfrm>
            <a:off x="381000" y="2986088"/>
            <a:ext cx="4767263" cy="519112"/>
          </a:xfrm>
          <a:prstGeom prst="rect">
            <a:avLst/>
          </a:prstGeom>
          <a:noFill/>
          <a:ln w="28575">
            <a:noFill/>
            <a:miter lim="800000"/>
            <a:headEnd/>
            <a:tailEnd/>
          </a:ln>
        </p:spPr>
        <p:txBody>
          <a:bodyPr anchor="ctr">
            <a:spAutoFit/>
          </a:bodyPr>
          <a:lstStyle/>
          <a:p>
            <a:pPr>
              <a:spcBef>
                <a:spcPct val="50000"/>
              </a:spcBef>
            </a:pPr>
            <a:r>
              <a:rPr lang="zh-CN" altLang="en-US" b="1">
                <a:latin typeface="Arial" charset="0"/>
              </a:rPr>
              <a:t>气体膨胀后</a:t>
            </a:r>
            <a:r>
              <a:rPr lang="en-US" altLang="zh-CN" b="1">
                <a:latin typeface="Arial" charset="0"/>
              </a:rPr>
              <a:t>:2V,p/2,T</a:t>
            </a:r>
            <a:r>
              <a:rPr lang="en-US" altLang="zh-CN" b="1" baseline="-25000">
                <a:latin typeface="Arial" charset="0"/>
              </a:rPr>
              <a:t>o</a:t>
            </a:r>
            <a:r>
              <a:rPr lang="en-US" altLang="zh-CN" b="1">
                <a:latin typeface="Arial" charset="0"/>
              </a:rPr>
              <a:t>,S</a:t>
            </a:r>
            <a:r>
              <a:rPr lang="en-US" altLang="zh-CN" b="1" baseline="-25000">
                <a:latin typeface="Arial" charset="0"/>
              </a:rPr>
              <a:t>2</a:t>
            </a:r>
          </a:p>
        </p:txBody>
      </p:sp>
      <p:sp>
        <p:nvSpPr>
          <p:cNvPr id="275506" name="Rectangle 1074"/>
          <p:cNvSpPr>
            <a:spLocks noChangeArrowheads="1"/>
          </p:cNvSpPr>
          <p:nvPr/>
        </p:nvSpPr>
        <p:spPr bwMode="auto">
          <a:xfrm>
            <a:off x="152400" y="1339850"/>
            <a:ext cx="4489450" cy="946150"/>
          </a:xfrm>
          <a:prstGeom prst="rect">
            <a:avLst/>
          </a:prstGeom>
          <a:noFill/>
          <a:ln w="9525">
            <a:noFill/>
            <a:miter lim="800000"/>
            <a:headEnd/>
            <a:tailEnd/>
          </a:ln>
        </p:spPr>
        <p:txBody>
          <a:bodyPr wrap="none">
            <a:spAutoFit/>
          </a:bodyPr>
          <a:lstStyle/>
          <a:p>
            <a:r>
              <a:rPr lang="en-US" altLang="zh-CN" b="1">
                <a:latin typeface="Arial" charset="0"/>
              </a:rPr>
              <a:t>dU=0</a:t>
            </a:r>
            <a:r>
              <a:rPr lang="zh-CN" altLang="en-US" b="1">
                <a:latin typeface="Arial" charset="0"/>
              </a:rPr>
              <a:t>，</a:t>
            </a:r>
            <a:r>
              <a:rPr lang="zh-CN" altLang="en-US" b="1">
                <a:latin typeface="Arial" charset="0"/>
                <a:sym typeface="Symbol" pitchFamily="18" charset="2"/>
              </a:rPr>
              <a:t></a:t>
            </a:r>
            <a:r>
              <a:rPr lang="en-US" altLang="zh-CN" b="1">
                <a:latin typeface="Arial" charset="0"/>
                <a:sym typeface="Symbol" pitchFamily="18" charset="2"/>
              </a:rPr>
              <a:t>A</a:t>
            </a:r>
            <a:r>
              <a:rPr lang="en-US" altLang="zh-CN" b="1">
                <a:latin typeface="Arial" charset="0"/>
              </a:rPr>
              <a:t>=0 </a:t>
            </a:r>
            <a:r>
              <a:rPr lang="zh-CN" altLang="en-US" b="1">
                <a:latin typeface="Arial" charset="0"/>
              </a:rPr>
              <a:t>，所以</a:t>
            </a:r>
            <a:r>
              <a:rPr lang="zh-CN" altLang="en-US" b="1">
                <a:latin typeface="Arial" charset="0"/>
                <a:sym typeface="Symbol" pitchFamily="18" charset="2"/>
              </a:rPr>
              <a:t></a:t>
            </a:r>
            <a:r>
              <a:rPr lang="en-US" altLang="zh-CN" b="1">
                <a:latin typeface="Arial" charset="0"/>
                <a:sym typeface="Symbol" pitchFamily="18" charset="2"/>
              </a:rPr>
              <a:t>Q=0 </a:t>
            </a:r>
            <a:endParaRPr lang="en-US" altLang="zh-CN" b="1">
              <a:latin typeface="Arial" charset="0"/>
            </a:endParaRPr>
          </a:p>
          <a:p>
            <a:r>
              <a:rPr lang="zh-CN" altLang="en-US" b="1">
                <a:latin typeface="Arial" charset="0"/>
              </a:rPr>
              <a:t>气体进行的是绝热自由膨胀</a:t>
            </a:r>
          </a:p>
        </p:txBody>
      </p:sp>
      <p:sp>
        <p:nvSpPr>
          <p:cNvPr id="275507" name="Text Box 1075"/>
          <p:cNvSpPr txBox="1">
            <a:spLocks noChangeArrowheads="1"/>
          </p:cNvSpPr>
          <p:nvPr/>
        </p:nvSpPr>
        <p:spPr bwMode="auto">
          <a:xfrm>
            <a:off x="152400" y="3810000"/>
            <a:ext cx="5334000" cy="2654300"/>
          </a:xfrm>
          <a:prstGeom prst="rect">
            <a:avLst/>
          </a:prstGeom>
          <a:noFill/>
          <a:ln w="9525">
            <a:noFill/>
            <a:miter lim="800000"/>
            <a:headEnd/>
            <a:tailEnd/>
          </a:ln>
        </p:spPr>
        <p:txBody>
          <a:bodyPr>
            <a:spAutoFit/>
          </a:bodyPr>
          <a:lstStyle/>
          <a:p>
            <a:r>
              <a:rPr lang="zh-CN" altLang="en-US" b="1">
                <a:latin typeface="Arial" charset="0"/>
              </a:rPr>
              <a:t>由于焦尔定律，膨胀前后温度</a:t>
            </a:r>
            <a:r>
              <a:rPr lang="en-US" altLang="zh-CN" b="1">
                <a:latin typeface="Arial" charset="0"/>
              </a:rPr>
              <a:t>T</a:t>
            </a:r>
            <a:r>
              <a:rPr lang="en-US" altLang="zh-CN" b="1" baseline="-25000">
                <a:latin typeface="Arial" charset="0"/>
              </a:rPr>
              <a:t>0</a:t>
            </a:r>
            <a:r>
              <a:rPr lang="zh-CN" altLang="en-US" b="1">
                <a:latin typeface="Arial" charset="0"/>
              </a:rPr>
              <a:t>不变。为计算这</a:t>
            </a:r>
            <a:r>
              <a:rPr lang="zh-CN" altLang="en-US" b="1">
                <a:solidFill>
                  <a:srgbClr val="0000CC"/>
                </a:solidFill>
                <a:latin typeface="Arial" charset="0"/>
              </a:rPr>
              <a:t>一不可逆过程的熵变</a:t>
            </a:r>
            <a:r>
              <a:rPr lang="zh-CN" altLang="en-US" b="1">
                <a:latin typeface="Arial" charset="0"/>
              </a:rPr>
              <a:t>，设想系统从初态</a:t>
            </a:r>
            <a:r>
              <a:rPr lang="en-US" altLang="zh-CN" b="1">
                <a:latin typeface="Arial" charset="0"/>
              </a:rPr>
              <a:t>(T</a:t>
            </a:r>
            <a:r>
              <a:rPr lang="en-US" altLang="zh-CN" b="1" baseline="-25000">
                <a:latin typeface="Arial" charset="0"/>
              </a:rPr>
              <a:t>0</a:t>
            </a:r>
            <a:r>
              <a:rPr lang="zh-CN" altLang="en-US" b="1">
                <a:latin typeface="Arial" charset="0"/>
              </a:rPr>
              <a:t>，</a:t>
            </a:r>
            <a:r>
              <a:rPr lang="en-US" altLang="zh-CN" b="1">
                <a:latin typeface="Arial" charset="0"/>
              </a:rPr>
              <a:t>V</a:t>
            </a:r>
            <a:r>
              <a:rPr lang="en-US" altLang="zh-CN" b="1" baseline="-25000">
                <a:latin typeface="Arial" charset="0"/>
              </a:rPr>
              <a:t>1</a:t>
            </a:r>
            <a:r>
              <a:rPr lang="en-US" altLang="zh-CN" b="1">
                <a:latin typeface="Arial" charset="0"/>
              </a:rPr>
              <a:t>)</a:t>
            </a:r>
            <a:r>
              <a:rPr lang="zh-CN" altLang="en-US" b="1">
                <a:latin typeface="Arial" charset="0"/>
              </a:rPr>
              <a:t>，到终态</a:t>
            </a:r>
            <a:r>
              <a:rPr lang="en-US" altLang="zh-CN" b="1">
                <a:latin typeface="Arial" charset="0"/>
              </a:rPr>
              <a:t>(T</a:t>
            </a:r>
            <a:r>
              <a:rPr lang="en-US" altLang="zh-CN" b="1" baseline="-25000">
                <a:latin typeface="Arial" charset="0"/>
              </a:rPr>
              <a:t>0</a:t>
            </a:r>
            <a:r>
              <a:rPr lang="zh-CN" altLang="en-US" b="1">
                <a:latin typeface="Arial" charset="0"/>
              </a:rPr>
              <a:t>，</a:t>
            </a:r>
            <a:r>
              <a:rPr lang="en-US" altLang="zh-CN" b="1">
                <a:latin typeface="Arial" charset="0"/>
              </a:rPr>
              <a:t>V</a:t>
            </a:r>
            <a:r>
              <a:rPr lang="en-US" altLang="zh-CN" b="1" baseline="-25000">
                <a:latin typeface="Arial" charset="0"/>
              </a:rPr>
              <a:t>2</a:t>
            </a:r>
            <a:r>
              <a:rPr lang="en-US" altLang="zh-CN" b="1">
                <a:latin typeface="Arial" charset="0"/>
              </a:rPr>
              <a:t>)</a:t>
            </a:r>
            <a:r>
              <a:rPr lang="zh-CN" altLang="en-US" b="1">
                <a:latin typeface="Arial" charset="0"/>
              </a:rPr>
              <a:t>经历一可逆等温膨胀过程，可借助此可逆过程（如图）求两态熵差。</a:t>
            </a:r>
          </a:p>
        </p:txBody>
      </p:sp>
      <p:grpSp>
        <p:nvGrpSpPr>
          <p:cNvPr id="6" name="Group 1096"/>
          <p:cNvGrpSpPr>
            <a:grpSpLocks/>
          </p:cNvGrpSpPr>
          <p:nvPr/>
        </p:nvGrpSpPr>
        <p:grpSpPr bwMode="auto">
          <a:xfrm>
            <a:off x="5573713" y="4062413"/>
            <a:ext cx="387350" cy="1846262"/>
            <a:chOff x="3511" y="2367"/>
            <a:chExt cx="244" cy="1163"/>
          </a:xfrm>
        </p:grpSpPr>
        <p:sp>
          <p:nvSpPr>
            <p:cNvPr id="30757" name="Line 1078"/>
            <p:cNvSpPr>
              <a:spLocks noChangeShapeType="1"/>
            </p:cNvSpPr>
            <p:nvPr/>
          </p:nvSpPr>
          <p:spPr bwMode="auto">
            <a:xfrm flipV="1">
              <a:off x="3738" y="2462"/>
              <a:ext cx="0" cy="1068"/>
            </a:xfrm>
            <a:prstGeom prst="line">
              <a:avLst/>
            </a:prstGeom>
            <a:noFill/>
            <a:ln w="38100">
              <a:solidFill>
                <a:schemeClr val="tx1"/>
              </a:solidFill>
              <a:round/>
              <a:headEnd/>
              <a:tailEnd type="triangle" w="med" len="med"/>
            </a:ln>
          </p:spPr>
          <p:txBody>
            <a:bodyPr wrap="none" anchor="ctr"/>
            <a:lstStyle/>
            <a:p>
              <a:endParaRPr lang="zh-CN" altLang="en-US"/>
            </a:p>
          </p:txBody>
        </p:sp>
        <p:sp>
          <p:nvSpPr>
            <p:cNvPr id="30758" name="Text Box 1082"/>
            <p:cNvSpPr txBox="1">
              <a:spLocks noChangeArrowheads="1"/>
            </p:cNvSpPr>
            <p:nvPr/>
          </p:nvSpPr>
          <p:spPr bwMode="auto">
            <a:xfrm>
              <a:off x="3511" y="2367"/>
              <a:ext cx="244" cy="288"/>
            </a:xfrm>
            <a:prstGeom prst="rect">
              <a:avLst/>
            </a:prstGeom>
            <a:noFill/>
            <a:ln w="9525">
              <a:noFill/>
              <a:miter lim="800000"/>
              <a:headEnd/>
              <a:tailEnd/>
            </a:ln>
          </p:spPr>
          <p:txBody>
            <a:bodyPr wrap="none" anchor="ctr">
              <a:spAutoFit/>
            </a:bodyPr>
            <a:lstStyle/>
            <a:p>
              <a:pPr algn="ctr"/>
              <a:r>
                <a:rPr lang="en-US" altLang="zh-CN" sz="2400" b="1">
                  <a:latin typeface="Arial" charset="0"/>
                  <a:ea typeface="宋体" charset="-122"/>
                </a:rPr>
                <a:t>P</a:t>
              </a:r>
              <a:endParaRPr lang="en-US" altLang="zh-CN" b="1">
                <a:latin typeface="Arial" charset="0"/>
                <a:ea typeface="宋体" charset="-122"/>
              </a:endParaRPr>
            </a:p>
          </p:txBody>
        </p:sp>
      </p:grpSp>
      <p:grpSp>
        <p:nvGrpSpPr>
          <p:cNvPr id="7" name="Group 1095"/>
          <p:cNvGrpSpPr>
            <a:grpSpLocks/>
          </p:cNvGrpSpPr>
          <p:nvPr/>
        </p:nvGrpSpPr>
        <p:grpSpPr bwMode="auto">
          <a:xfrm>
            <a:off x="5934075" y="5867400"/>
            <a:ext cx="2490788" cy="457200"/>
            <a:chOff x="3738" y="3504"/>
            <a:chExt cx="1569" cy="288"/>
          </a:xfrm>
        </p:grpSpPr>
        <p:sp>
          <p:nvSpPr>
            <p:cNvPr id="30755" name="Line 1077"/>
            <p:cNvSpPr>
              <a:spLocks noChangeShapeType="1"/>
            </p:cNvSpPr>
            <p:nvPr/>
          </p:nvSpPr>
          <p:spPr bwMode="auto">
            <a:xfrm>
              <a:off x="3738" y="3530"/>
              <a:ext cx="1475" cy="0"/>
            </a:xfrm>
            <a:prstGeom prst="line">
              <a:avLst/>
            </a:prstGeom>
            <a:noFill/>
            <a:ln w="38100">
              <a:solidFill>
                <a:schemeClr val="tx1"/>
              </a:solidFill>
              <a:round/>
              <a:headEnd/>
              <a:tailEnd type="triangle" w="med" len="med"/>
            </a:ln>
          </p:spPr>
          <p:txBody>
            <a:bodyPr wrap="none" anchor="ctr"/>
            <a:lstStyle/>
            <a:p>
              <a:endParaRPr lang="zh-CN" altLang="en-US"/>
            </a:p>
          </p:txBody>
        </p:sp>
        <p:sp>
          <p:nvSpPr>
            <p:cNvPr id="30756" name="Text Box 1083"/>
            <p:cNvSpPr txBox="1">
              <a:spLocks noChangeArrowheads="1"/>
            </p:cNvSpPr>
            <p:nvPr/>
          </p:nvSpPr>
          <p:spPr bwMode="auto">
            <a:xfrm>
              <a:off x="5063" y="3504"/>
              <a:ext cx="244" cy="288"/>
            </a:xfrm>
            <a:prstGeom prst="rect">
              <a:avLst/>
            </a:prstGeom>
            <a:noFill/>
            <a:ln w="9525">
              <a:noFill/>
              <a:miter lim="800000"/>
              <a:headEnd/>
              <a:tailEnd/>
            </a:ln>
          </p:spPr>
          <p:txBody>
            <a:bodyPr wrap="none" anchor="ctr">
              <a:spAutoFit/>
            </a:bodyPr>
            <a:lstStyle/>
            <a:p>
              <a:pPr algn="ctr"/>
              <a:r>
                <a:rPr lang="en-US" altLang="zh-CN" sz="2400" b="1">
                  <a:latin typeface="Arial" charset="0"/>
                  <a:ea typeface="宋体" charset="-122"/>
                </a:rPr>
                <a:t>V</a:t>
              </a:r>
              <a:endParaRPr lang="en-US" altLang="zh-CN" b="1">
                <a:latin typeface="Arial" charset="0"/>
                <a:ea typeface="宋体" charset="-122"/>
              </a:endParaRPr>
            </a:p>
          </p:txBody>
        </p:sp>
      </p:grpSp>
      <p:grpSp>
        <p:nvGrpSpPr>
          <p:cNvPr id="8" name="Group 1092"/>
          <p:cNvGrpSpPr>
            <a:grpSpLocks/>
          </p:cNvGrpSpPr>
          <p:nvPr/>
        </p:nvGrpSpPr>
        <p:grpSpPr bwMode="auto">
          <a:xfrm>
            <a:off x="6351588" y="5033963"/>
            <a:ext cx="500062" cy="1268412"/>
            <a:chOff x="4001" y="2979"/>
            <a:chExt cx="315" cy="799"/>
          </a:xfrm>
        </p:grpSpPr>
        <p:sp>
          <p:nvSpPr>
            <p:cNvPr id="30753" name="Line 1080"/>
            <p:cNvSpPr>
              <a:spLocks noChangeShapeType="1"/>
            </p:cNvSpPr>
            <p:nvPr/>
          </p:nvSpPr>
          <p:spPr bwMode="auto">
            <a:xfrm>
              <a:off x="4159" y="2979"/>
              <a:ext cx="0" cy="586"/>
            </a:xfrm>
            <a:prstGeom prst="line">
              <a:avLst/>
            </a:prstGeom>
            <a:noFill/>
            <a:ln w="9525" cap="rnd">
              <a:solidFill>
                <a:schemeClr val="tx1"/>
              </a:solidFill>
              <a:prstDash val="sysDot"/>
              <a:round/>
              <a:headEnd/>
              <a:tailEnd/>
            </a:ln>
          </p:spPr>
          <p:txBody>
            <a:bodyPr wrap="none" anchor="ctr"/>
            <a:lstStyle/>
            <a:p>
              <a:endParaRPr lang="zh-CN" altLang="en-US"/>
            </a:p>
          </p:txBody>
        </p:sp>
        <p:sp>
          <p:nvSpPr>
            <p:cNvPr id="30754" name="Text Box 1084"/>
            <p:cNvSpPr txBox="1">
              <a:spLocks noChangeArrowheads="1"/>
            </p:cNvSpPr>
            <p:nvPr/>
          </p:nvSpPr>
          <p:spPr bwMode="auto">
            <a:xfrm>
              <a:off x="4001" y="3490"/>
              <a:ext cx="315" cy="288"/>
            </a:xfrm>
            <a:prstGeom prst="rect">
              <a:avLst/>
            </a:prstGeom>
            <a:noFill/>
            <a:ln w="9525">
              <a:noFill/>
              <a:miter lim="800000"/>
              <a:headEnd/>
              <a:tailEnd/>
            </a:ln>
          </p:spPr>
          <p:txBody>
            <a:bodyPr wrap="none" anchor="ctr">
              <a:spAutoFit/>
            </a:bodyPr>
            <a:lstStyle/>
            <a:p>
              <a:pPr algn="ctr"/>
              <a:r>
                <a:rPr lang="en-US" altLang="zh-CN" sz="2400" b="1">
                  <a:latin typeface="Arial" charset="0"/>
                  <a:ea typeface="宋体" charset="-122"/>
                </a:rPr>
                <a:t>V</a:t>
              </a:r>
              <a:r>
                <a:rPr lang="en-US" altLang="zh-CN" sz="2400" b="1" baseline="-25000">
                  <a:latin typeface="Arial" charset="0"/>
                  <a:ea typeface="宋体" charset="-122"/>
                </a:rPr>
                <a:t>1</a:t>
              </a:r>
              <a:endParaRPr lang="en-US" altLang="zh-CN" b="1">
                <a:latin typeface="Arial" charset="0"/>
                <a:ea typeface="宋体" charset="-122"/>
              </a:endParaRPr>
            </a:p>
          </p:txBody>
        </p:sp>
      </p:grpSp>
      <p:grpSp>
        <p:nvGrpSpPr>
          <p:cNvPr id="9" name="Group 1093"/>
          <p:cNvGrpSpPr>
            <a:grpSpLocks/>
          </p:cNvGrpSpPr>
          <p:nvPr/>
        </p:nvGrpSpPr>
        <p:grpSpPr bwMode="auto">
          <a:xfrm>
            <a:off x="7245350" y="5307013"/>
            <a:ext cx="500063" cy="993775"/>
            <a:chOff x="4564" y="3151"/>
            <a:chExt cx="315" cy="626"/>
          </a:xfrm>
        </p:grpSpPr>
        <p:sp>
          <p:nvSpPr>
            <p:cNvPr id="30751" name="Line 1081"/>
            <p:cNvSpPr>
              <a:spLocks noChangeShapeType="1"/>
            </p:cNvSpPr>
            <p:nvPr/>
          </p:nvSpPr>
          <p:spPr bwMode="auto">
            <a:xfrm>
              <a:off x="4707" y="3151"/>
              <a:ext cx="0" cy="379"/>
            </a:xfrm>
            <a:prstGeom prst="line">
              <a:avLst/>
            </a:prstGeom>
            <a:noFill/>
            <a:ln w="9525" cap="rnd">
              <a:solidFill>
                <a:schemeClr val="tx1"/>
              </a:solidFill>
              <a:prstDash val="sysDot"/>
              <a:round/>
              <a:headEnd/>
              <a:tailEnd/>
            </a:ln>
          </p:spPr>
          <p:txBody>
            <a:bodyPr wrap="none" anchor="ctr"/>
            <a:lstStyle/>
            <a:p>
              <a:endParaRPr lang="zh-CN" altLang="en-US"/>
            </a:p>
          </p:txBody>
        </p:sp>
        <p:sp>
          <p:nvSpPr>
            <p:cNvPr id="30752" name="Text Box 1085"/>
            <p:cNvSpPr txBox="1">
              <a:spLocks noChangeArrowheads="1"/>
            </p:cNvSpPr>
            <p:nvPr/>
          </p:nvSpPr>
          <p:spPr bwMode="auto">
            <a:xfrm>
              <a:off x="4564" y="3489"/>
              <a:ext cx="315" cy="288"/>
            </a:xfrm>
            <a:prstGeom prst="rect">
              <a:avLst/>
            </a:prstGeom>
            <a:noFill/>
            <a:ln w="9525">
              <a:noFill/>
              <a:miter lim="800000"/>
              <a:headEnd/>
              <a:tailEnd/>
            </a:ln>
          </p:spPr>
          <p:txBody>
            <a:bodyPr wrap="none" anchor="ctr">
              <a:spAutoFit/>
            </a:bodyPr>
            <a:lstStyle/>
            <a:p>
              <a:pPr algn="ctr"/>
              <a:r>
                <a:rPr lang="en-US" altLang="zh-CN" sz="2400" b="1">
                  <a:latin typeface="Arial" charset="0"/>
                  <a:ea typeface="宋体" charset="-122"/>
                </a:rPr>
                <a:t>V</a:t>
              </a:r>
              <a:r>
                <a:rPr lang="en-US" altLang="zh-CN" sz="2400" b="1" baseline="-25000">
                  <a:latin typeface="Arial" charset="0"/>
                  <a:ea typeface="宋体" charset="-122"/>
                </a:rPr>
                <a:t>2</a:t>
              </a:r>
              <a:endParaRPr lang="en-US" altLang="zh-CN" sz="2400" b="1">
                <a:latin typeface="Arial" charset="0"/>
                <a:ea typeface="宋体" charset="-122"/>
              </a:endParaRPr>
            </a:p>
          </p:txBody>
        </p:sp>
      </p:grpSp>
      <p:grpSp>
        <p:nvGrpSpPr>
          <p:cNvPr id="10" name="Group 1097"/>
          <p:cNvGrpSpPr>
            <a:grpSpLocks/>
          </p:cNvGrpSpPr>
          <p:nvPr/>
        </p:nvGrpSpPr>
        <p:grpSpPr bwMode="auto">
          <a:xfrm>
            <a:off x="6289675" y="4541838"/>
            <a:ext cx="2320925" cy="1096962"/>
            <a:chOff x="3962" y="2669"/>
            <a:chExt cx="1462" cy="691"/>
          </a:xfrm>
        </p:grpSpPr>
        <p:sp>
          <p:nvSpPr>
            <p:cNvPr id="30749" name="Arc 1079"/>
            <p:cNvSpPr>
              <a:spLocks/>
            </p:cNvSpPr>
            <p:nvPr/>
          </p:nvSpPr>
          <p:spPr bwMode="auto">
            <a:xfrm rot="348390" flipH="1" flipV="1">
              <a:off x="3962" y="2669"/>
              <a:ext cx="1462" cy="535"/>
            </a:xfrm>
            <a:custGeom>
              <a:avLst/>
              <a:gdLst>
                <a:gd name="T0" fmla="*/ 344 w 21390"/>
                <a:gd name="T1" fmla="*/ 0 h 21006"/>
                <a:gd name="T2" fmla="*/ 1462 w 21390"/>
                <a:gd name="T3" fmla="*/ 459 h 21006"/>
                <a:gd name="T4" fmla="*/ 0 w 21390"/>
                <a:gd name="T5" fmla="*/ 535 h 21006"/>
                <a:gd name="T6" fmla="*/ 0 60000 65536"/>
                <a:gd name="T7" fmla="*/ 0 60000 65536"/>
                <a:gd name="T8" fmla="*/ 0 60000 65536"/>
                <a:gd name="T9" fmla="*/ 0 w 21390"/>
                <a:gd name="T10" fmla="*/ 0 h 21006"/>
                <a:gd name="T11" fmla="*/ 21390 w 21390"/>
                <a:gd name="T12" fmla="*/ 21006 h 21006"/>
              </a:gdLst>
              <a:ahLst/>
              <a:cxnLst>
                <a:cxn ang="T6">
                  <a:pos x="T0" y="T1"/>
                </a:cxn>
                <a:cxn ang="T7">
                  <a:pos x="T2" y="T3"/>
                </a:cxn>
                <a:cxn ang="T8">
                  <a:pos x="T4" y="T5"/>
                </a:cxn>
              </a:cxnLst>
              <a:rect l="T9" t="T10" r="T11" b="T12"/>
              <a:pathLst>
                <a:path w="21390" h="21006" fill="none" extrusionOk="0">
                  <a:moveTo>
                    <a:pt x="5030" y="0"/>
                  </a:moveTo>
                  <a:cubicBezTo>
                    <a:pt x="13666" y="2068"/>
                    <a:pt x="20156" y="9210"/>
                    <a:pt x="21390" y="18003"/>
                  </a:cubicBezTo>
                </a:path>
                <a:path w="21390" h="21006" stroke="0" extrusionOk="0">
                  <a:moveTo>
                    <a:pt x="5030" y="0"/>
                  </a:moveTo>
                  <a:cubicBezTo>
                    <a:pt x="13666" y="2068"/>
                    <a:pt x="20156" y="9210"/>
                    <a:pt x="21390" y="18003"/>
                  </a:cubicBezTo>
                  <a:lnTo>
                    <a:pt x="0" y="21006"/>
                  </a:lnTo>
                  <a:close/>
                </a:path>
              </a:pathLst>
            </a:custGeom>
            <a:noFill/>
            <a:ln w="38100">
              <a:solidFill>
                <a:srgbClr val="0000FF"/>
              </a:solidFill>
              <a:round/>
              <a:headEnd/>
              <a:tailEnd/>
            </a:ln>
          </p:spPr>
          <p:txBody>
            <a:bodyPr wrap="none" anchor="ctr"/>
            <a:lstStyle/>
            <a:p>
              <a:endParaRPr lang="zh-CN" altLang="en-US"/>
            </a:p>
          </p:txBody>
        </p:sp>
        <p:sp>
          <p:nvSpPr>
            <p:cNvPr id="30750" name="Text Box 1094"/>
            <p:cNvSpPr txBox="1">
              <a:spLocks noChangeArrowheads="1"/>
            </p:cNvSpPr>
            <p:nvPr/>
          </p:nvSpPr>
          <p:spPr bwMode="auto">
            <a:xfrm>
              <a:off x="5011" y="3072"/>
              <a:ext cx="304" cy="288"/>
            </a:xfrm>
            <a:prstGeom prst="rect">
              <a:avLst/>
            </a:prstGeom>
            <a:noFill/>
            <a:ln w="9525">
              <a:noFill/>
              <a:miter lim="800000"/>
              <a:headEnd/>
              <a:tailEnd/>
            </a:ln>
          </p:spPr>
          <p:txBody>
            <a:bodyPr anchor="ctr">
              <a:spAutoFit/>
            </a:bodyPr>
            <a:lstStyle/>
            <a:p>
              <a:pPr algn="ctr"/>
              <a:r>
                <a:rPr lang="en-US" altLang="zh-CN" sz="2400" b="1">
                  <a:latin typeface="Arial" charset="0"/>
                  <a:ea typeface="宋体" charset="-122"/>
                </a:rPr>
                <a:t>T</a:t>
              </a:r>
              <a:r>
                <a:rPr lang="en-US" altLang="zh-CN" sz="2400" b="1" baseline="-25000">
                  <a:latin typeface="Arial" charset="0"/>
                  <a:ea typeface="宋体" charset="-122"/>
                </a:rPr>
                <a:t>0</a:t>
              </a:r>
              <a:endParaRPr lang="en-US" altLang="zh-CN" b="1">
                <a:latin typeface="Arial" charset="0"/>
                <a:ea typeface="宋体" charset="-122"/>
              </a:endParaRPr>
            </a:p>
          </p:txBody>
        </p:sp>
      </p:grpSp>
      <p:grpSp>
        <p:nvGrpSpPr>
          <p:cNvPr id="11" name="Group 1098"/>
          <p:cNvGrpSpPr>
            <a:grpSpLocks/>
          </p:cNvGrpSpPr>
          <p:nvPr/>
        </p:nvGrpSpPr>
        <p:grpSpPr bwMode="auto">
          <a:xfrm>
            <a:off x="7342188" y="4897438"/>
            <a:ext cx="336550" cy="512762"/>
            <a:chOff x="4628" y="2880"/>
            <a:chExt cx="212" cy="323"/>
          </a:xfrm>
        </p:grpSpPr>
        <p:sp>
          <p:nvSpPr>
            <p:cNvPr id="30747" name="Text Box 1099"/>
            <p:cNvSpPr txBox="1">
              <a:spLocks noChangeArrowheads="1"/>
            </p:cNvSpPr>
            <p:nvPr/>
          </p:nvSpPr>
          <p:spPr bwMode="auto">
            <a:xfrm>
              <a:off x="4628" y="2880"/>
              <a:ext cx="212" cy="288"/>
            </a:xfrm>
            <a:prstGeom prst="rect">
              <a:avLst/>
            </a:prstGeom>
            <a:noFill/>
            <a:ln w="9525">
              <a:noFill/>
              <a:miter lim="800000"/>
              <a:headEnd/>
              <a:tailEnd/>
            </a:ln>
          </p:spPr>
          <p:txBody>
            <a:bodyPr wrap="none" anchor="ctr">
              <a:spAutoFit/>
            </a:bodyPr>
            <a:lstStyle/>
            <a:p>
              <a:pPr algn="ctr"/>
              <a:r>
                <a:rPr lang="en-US" altLang="zh-CN" sz="2400" b="1">
                  <a:ea typeface="宋体" charset="-122"/>
                </a:rPr>
                <a:t>2</a:t>
              </a:r>
              <a:endParaRPr lang="en-US" altLang="zh-CN" b="1">
                <a:ea typeface="宋体" charset="-122"/>
              </a:endParaRPr>
            </a:p>
          </p:txBody>
        </p:sp>
        <p:sp>
          <p:nvSpPr>
            <p:cNvPr id="30748" name="Oval 1100"/>
            <p:cNvSpPr>
              <a:spLocks noChangeArrowheads="1"/>
            </p:cNvSpPr>
            <p:nvPr/>
          </p:nvSpPr>
          <p:spPr bwMode="auto">
            <a:xfrm>
              <a:off x="4672" y="3107"/>
              <a:ext cx="93" cy="96"/>
            </a:xfrm>
            <a:prstGeom prst="ellipse">
              <a:avLst/>
            </a:prstGeom>
            <a:solidFill>
              <a:srgbClr val="00FF00"/>
            </a:solidFill>
            <a:ln w="38100">
              <a:solidFill>
                <a:srgbClr val="FF9900"/>
              </a:solidFill>
              <a:round/>
              <a:headEnd/>
              <a:tailEnd/>
            </a:ln>
          </p:spPr>
          <p:txBody>
            <a:bodyPr wrap="none" anchor="ctr"/>
            <a:lstStyle/>
            <a:p>
              <a:endParaRPr lang="zh-CN" altLang="en-US"/>
            </a:p>
          </p:txBody>
        </p:sp>
      </p:grpSp>
      <p:grpSp>
        <p:nvGrpSpPr>
          <p:cNvPr id="12" name="Group 1104"/>
          <p:cNvGrpSpPr>
            <a:grpSpLocks/>
          </p:cNvGrpSpPr>
          <p:nvPr/>
        </p:nvGrpSpPr>
        <p:grpSpPr bwMode="auto">
          <a:xfrm>
            <a:off x="6538913" y="4495800"/>
            <a:ext cx="347662" cy="498475"/>
            <a:chOff x="4115" y="2640"/>
            <a:chExt cx="219" cy="314"/>
          </a:xfrm>
        </p:grpSpPr>
        <p:sp>
          <p:nvSpPr>
            <p:cNvPr id="30745" name="Text Box 1105"/>
            <p:cNvSpPr txBox="1">
              <a:spLocks noChangeArrowheads="1"/>
            </p:cNvSpPr>
            <p:nvPr/>
          </p:nvSpPr>
          <p:spPr bwMode="auto">
            <a:xfrm>
              <a:off x="4122" y="2640"/>
              <a:ext cx="212" cy="288"/>
            </a:xfrm>
            <a:prstGeom prst="rect">
              <a:avLst/>
            </a:prstGeom>
            <a:noFill/>
            <a:ln w="9525">
              <a:noFill/>
              <a:miter lim="800000"/>
              <a:headEnd/>
              <a:tailEnd/>
            </a:ln>
          </p:spPr>
          <p:txBody>
            <a:bodyPr wrap="none" anchor="ctr">
              <a:spAutoFit/>
            </a:bodyPr>
            <a:lstStyle/>
            <a:p>
              <a:pPr algn="ctr"/>
              <a:r>
                <a:rPr lang="en-US" altLang="zh-CN" sz="2400" b="1">
                  <a:ea typeface="宋体" charset="-122"/>
                </a:rPr>
                <a:t>1</a:t>
              </a:r>
            </a:p>
          </p:txBody>
        </p:sp>
        <p:sp>
          <p:nvSpPr>
            <p:cNvPr id="30746" name="Oval 1106"/>
            <p:cNvSpPr>
              <a:spLocks noChangeArrowheads="1"/>
            </p:cNvSpPr>
            <p:nvPr/>
          </p:nvSpPr>
          <p:spPr bwMode="auto">
            <a:xfrm>
              <a:off x="4115" y="2858"/>
              <a:ext cx="93" cy="96"/>
            </a:xfrm>
            <a:prstGeom prst="ellipse">
              <a:avLst/>
            </a:prstGeom>
            <a:solidFill>
              <a:srgbClr val="FF0000"/>
            </a:solidFill>
            <a:ln w="38100">
              <a:solidFill>
                <a:srgbClr val="FFFF00"/>
              </a:solidFill>
              <a:round/>
              <a:headEnd/>
              <a:tailEnd/>
            </a:ln>
          </p:spPr>
          <p:txBody>
            <a:bodyPr wrap="none" anchor="ctr"/>
            <a:lstStyle/>
            <a:p>
              <a:endParaRPr lang="zh-CN" altLang="en-US"/>
            </a:p>
          </p:txBody>
        </p:sp>
      </p:grpSp>
      <p:sp>
        <p:nvSpPr>
          <p:cNvPr id="275539" name="Text Box 1107"/>
          <p:cNvSpPr txBox="1">
            <a:spLocks noChangeArrowheads="1"/>
          </p:cNvSpPr>
          <p:nvPr/>
        </p:nvSpPr>
        <p:spPr bwMode="auto">
          <a:xfrm>
            <a:off x="2627313" y="666750"/>
            <a:ext cx="6516687" cy="476250"/>
          </a:xfrm>
          <a:prstGeom prst="rect">
            <a:avLst/>
          </a:prstGeom>
          <a:noFill/>
          <a:ln w="28575">
            <a:noFill/>
            <a:miter lim="800000"/>
            <a:headEnd/>
            <a:tailEnd/>
          </a:ln>
        </p:spPr>
        <p:txBody>
          <a:bodyPr anchor="ctr">
            <a:spAutoFit/>
          </a:bodyPr>
          <a:lstStyle/>
          <a:p>
            <a:pPr>
              <a:lnSpc>
                <a:spcPct val="90000"/>
              </a:lnSpc>
              <a:spcBef>
                <a:spcPct val="50000"/>
              </a:spcBef>
            </a:pPr>
            <a:r>
              <a:rPr lang="zh-CN" altLang="en-US" b="1">
                <a:latin typeface="楷体_GB2312" pitchFamily="49" charset="-122"/>
              </a:rPr>
              <a:t>焦耳</a:t>
            </a:r>
            <a:r>
              <a:rPr lang="en-US" altLang="zh-CN" b="1">
                <a:latin typeface="楷体_GB2312" pitchFamily="49" charset="-122"/>
              </a:rPr>
              <a:t>-</a:t>
            </a:r>
            <a:r>
              <a:rPr lang="zh-CN" altLang="en-US" b="1">
                <a:latin typeface="楷体_GB2312" pitchFamily="49" charset="-122"/>
              </a:rPr>
              <a:t>汤姆孙实验气体温度、内能不变，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5458"/>
                                        </p:tgtEl>
                                        <p:attrNameLst>
                                          <p:attrName>style.visibility</p:attrName>
                                        </p:attrNameLst>
                                      </p:cBhvr>
                                      <p:to>
                                        <p:strVal val="visible"/>
                                      </p:to>
                                    </p:set>
                                    <p:animEffect transition="in" filter="wipe(up)">
                                      <p:cBhvr>
                                        <p:cTn id="7" dur="500"/>
                                        <p:tgtEl>
                                          <p:spTgt spid="2754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5460"/>
                                        </p:tgtEl>
                                        <p:attrNameLst>
                                          <p:attrName>style.visibility</p:attrName>
                                        </p:attrNameLst>
                                      </p:cBhvr>
                                      <p:to>
                                        <p:strVal val="visible"/>
                                      </p:to>
                                    </p:set>
                                    <p:animEffect transition="in" filter="wipe(left)">
                                      <p:cBhvr>
                                        <p:cTn id="12" dur="500"/>
                                        <p:tgtEl>
                                          <p:spTgt spid="275460"/>
                                        </p:tgtEl>
                                      </p:cBhvr>
                                    </p:animEffect>
                                  </p:childTnLst>
                                </p:cTn>
                              </p:par>
                            </p:childTnLst>
                          </p:cTn>
                        </p:par>
                        <p:par>
                          <p:cTn id="13" fill="hold">
                            <p:stCondLst>
                              <p:cond delay="500"/>
                            </p:stCondLst>
                            <p:childTnLst>
                              <p:par>
                                <p:cTn id="14" presetID="2" presetClass="entr" presetSubtype="1" fill="hold" nodeType="afterEffect">
                                  <p:stCondLst>
                                    <p:cond delay="50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1" presetClass="entr" presetSubtype="0" fill="hold" grpId="0" nodeType="afterEffect">
                                  <p:stCondLst>
                                    <p:cond delay="500"/>
                                  </p:stCondLst>
                                  <p:childTnLst>
                                    <p:set>
                                      <p:cBhvr>
                                        <p:cTn id="20" dur="1" fill="hold">
                                          <p:stCondLst>
                                            <p:cond delay="499"/>
                                          </p:stCondLst>
                                        </p:cTn>
                                        <p:tgtEl>
                                          <p:spTgt spid="275465"/>
                                        </p:tgtEl>
                                        <p:attrNameLst>
                                          <p:attrName>style.visibility</p:attrName>
                                        </p:attrNameLst>
                                      </p:cBhvr>
                                      <p:to>
                                        <p:strVal val="visible"/>
                                      </p:to>
                                    </p:set>
                                  </p:childTnLst>
                                </p:cTn>
                              </p:par>
                            </p:childTnLst>
                          </p:cTn>
                        </p:par>
                        <p:par>
                          <p:cTn id="21" fill="hold">
                            <p:stCondLst>
                              <p:cond delay="2500"/>
                            </p:stCondLst>
                            <p:childTnLst>
                              <p:par>
                                <p:cTn id="22" presetID="22" presetClass="entr" presetSubtype="1" fill="hold" grpId="0" nodeType="afterEffect">
                                  <p:stCondLst>
                                    <p:cond delay="200"/>
                                  </p:stCondLst>
                                  <p:childTnLst>
                                    <p:set>
                                      <p:cBhvr>
                                        <p:cTn id="23" dur="1" fill="hold">
                                          <p:stCondLst>
                                            <p:cond delay="0"/>
                                          </p:stCondLst>
                                        </p:cTn>
                                        <p:tgtEl>
                                          <p:spTgt spid="275497"/>
                                        </p:tgtEl>
                                        <p:attrNameLst>
                                          <p:attrName>style.visibility</p:attrName>
                                        </p:attrNameLst>
                                      </p:cBhvr>
                                      <p:to>
                                        <p:strVal val="visible"/>
                                      </p:to>
                                    </p:set>
                                    <p:animEffect transition="in" filter="wipe(up)">
                                      <p:cBhvr>
                                        <p:cTn id="24" dur="500"/>
                                        <p:tgtEl>
                                          <p:spTgt spid="275497"/>
                                        </p:tgtEl>
                                      </p:cBhvr>
                                    </p:animEffect>
                                  </p:childTnLst>
                                </p:cTn>
                              </p:par>
                            </p:childTnLst>
                          </p:cTn>
                        </p:par>
                        <p:par>
                          <p:cTn id="25" fill="hold">
                            <p:stCondLst>
                              <p:cond delay="3200"/>
                            </p:stCondLst>
                            <p:childTnLst>
                              <p:par>
                                <p:cTn id="26" presetID="22" presetClass="entr" presetSubtype="1" fill="hold" grpId="0" nodeType="afterEffect">
                                  <p:stCondLst>
                                    <p:cond delay="200"/>
                                  </p:stCondLst>
                                  <p:childTnLst>
                                    <p:set>
                                      <p:cBhvr>
                                        <p:cTn id="27" dur="1" fill="hold">
                                          <p:stCondLst>
                                            <p:cond delay="0"/>
                                          </p:stCondLst>
                                        </p:cTn>
                                        <p:tgtEl>
                                          <p:spTgt spid="275498"/>
                                        </p:tgtEl>
                                        <p:attrNameLst>
                                          <p:attrName>style.visibility</p:attrName>
                                        </p:attrNameLst>
                                      </p:cBhvr>
                                      <p:to>
                                        <p:strVal val="visible"/>
                                      </p:to>
                                    </p:set>
                                    <p:animEffect transition="in" filter="wipe(up)">
                                      <p:cBhvr>
                                        <p:cTn id="28" dur="500"/>
                                        <p:tgtEl>
                                          <p:spTgt spid="275498"/>
                                        </p:tgtEl>
                                      </p:cBhvr>
                                    </p:animEffect>
                                  </p:childTnLst>
                                </p:cTn>
                              </p:par>
                            </p:childTnLst>
                          </p:cTn>
                        </p:par>
                        <p:par>
                          <p:cTn id="29" fill="hold">
                            <p:stCondLst>
                              <p:cond delay="3900"/>
                            </p:stCondLst>
                            <p:childTnLst>
                              <p:par>
                                <p:cTn id="30" presetID="5" presetClass="entr" presetSubtype="5" fill="hold" nodeType="afterEffect">
                                  <p:stCondLst>
                                    <p:cond delay="500"/>
                                  </p:stCondLst>
                                  <p:childTnLst>
                                    <p:set>
                                      <p:cBhvr>
                                        <p:cTn id="31" dur="1" fill="hold">
                                          <p:stCondLst>
                                            <p:cond delay="0"/>
                                          </p:stCondLst>
                                        </p:cTn>
                                        <p:tgtEl>
                                          <p:spTgt spid="3"/>
                                        </p:tgtEl>
                                        <p:attrNameLst>
                                          <p:attrName>style.visibility</p:attrName>
                                        </p:attrNameLst>
                                      </p:cBhvr>
                                      <p:to>
                                        <p:strVal val="visible"/>
                                      </p:to>
                                    </p:set>
                                    <p:animEffect transition="in" filter="checkerboard(down)">
                                      <p:cBhvr>
                                        <p:cTn id="32" dur="500"/>
                                        <p:tgtEl>
                                          <p:spTgt spid="3"/>
                                        </p:tgtEl>
                                      </p:cBhvr>
                                    </p:animEffect>
                                  </p:childTnLst>
                                </p:cTn>
                              </p:par>
                            </p:childTnLst>
                          </p:cTn>
                        </p:par>
                        <p:par>
                          <p:cTn id="33" fill="hold">
                            <p:stCondLst>
                              <p:cond delay="4900"/>
                            </p:stCondLst>
                            <p:childTnLst>
                              <p:par>
                                <p:cTn id="34" presetID="22" presetClass="entr" presetSubtype="4" fill="hold" grpId="0" nodeType="afterEffect">
                                  <p:stCondLst>
                                    <p:cond delay="500"/>
                                  </p:stCondLst>
                                  <p:childTnLst>
                                    <p:set>
                                      <p:cBhvr>
                                        <p:cTn id="35" dur="1" fill="hold">
                                          <p:stCondLst>
                                            <p:cond delay="0"/>
                                          </p:stCondLst>
                                        </p:cTn>
                                        <p:tgtEl>
                                          <p:spTgt spid="275479"/>
                                        </p:tgtEl>
                                        <p:attrNameLst>
                                          <p:attrName>style.visibility</p:attrName>
                                        </p:attrNameLst>
                                      </p:cBhvr>
                                      <p:to>
                                        <p:strVal val="visible"/>
                                      </p:to>
                                    </p:set>
                                    <p:animEffect transition="in" filter="wipe(down)">
                                      <p:cBhvr>
                                        <p:cTn id="36" dur="500"/>
                                        <p:tgtEl>
                                          <p:spTgt spid="275479"/>
                                        </p:tgtEl>
                                      </p:cBhvr>
                                    </p:animEffect>
                                  </p:childTnLst>
                                </p:cTn>
                              </p:par>
                            </p:childTnLst>
                          </p:cTn>
                        </p:par>
                        <p:par>
                          <p:cTn id="37" fill="hold">
                            <p:stCondLst>
                              <p:cond delay="5900"/>
                            </p:stCondLst>
                            <p:childTnLst>
                              <p:par>
                                <p:cTn id="38" presetID="1" presetClass="entr" presetSubtype="0" fill="hold" grpId="0" nodeType="afterEffect">
                                  <p:stCondLst>
                                    <p:cond delay="500"/>
                                  </p:stCondLst>
                                  <p:childTnLst>
                                    <p:set>
                                      <p:cBhvr>
                                        <p:cTn id="39" dur="1" fill="hold">
                                          <p:stCondLst>
                                            <p:cond delay="499"/>
                                          </p:stCondLst>
                                        </p:cTn>
                                        <p:tgtEl>
                                          <p:spTgt spid="275480"/>
                                        </p:tgtEl>
                                        <p:attrNameLst>
                                          <p:attrName>style.visibility</p:attrName>
                                        </p:attrNameLst>
                                      </p:cBhvr>
                                      <p:to>
                                        <p:strVal val="visible"/>
                                      </p:to>
                                    </p:set>
                                  </p:childTnLst>
                                </p:cTn>
                              </p:par>
                            </p:childTnLst>
                          </p:cTn>
                        </p:par>
                        <p:par>
                          <p:cTn id="40" fill="hold">
                            <p:stCondLst>
                              <p:cond delay="6900"/>
                            </p:stCondLst>
                            <p:childTnLst>
                              <p:par>
                                <p:cTn id="41" presetID="22" presetClass="entr" presetSubtype="8" fill="hold" nodeType="afterEffect">
                                  <p:stCondLst>
                                    <p:cond delay="500"/>
                                  </p:stCondLst>
                                  <p:childTnLst>
                                    <p:set>
                                      <p:cBhvr>
                                        <p:cTn id="42" dur="1" fill="hold">
                                          <p:stCondLst>
                                            <p:cond delay="0"/>
                                          </p:stCondLst>
                                        </p:cTn>
                                        <p:tgtEl>
                                          <p:spTgt spid="4"/>
                                        </p:tgtEl>
                                        <p:attrNameLst>
                                          <p:attrName>style.visibility</p:attrName>
                                        </p:attrNameLst>
                                      </p:cBhvr>
                                      <p:to>
                                        <p:strVal val="visible"/>
                                      </p:to>
                                    </p:set>
                                    <p:animEffect transition="in" filter="wipe(left)">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5539"/>
                                        </p:tgtEl>
                                        <p:attrNameLst>
                                          <p:attrName>style.visibility</p:attrName>
                                        </p:attrNameLst>
                                      </p:cBhvr>
                                      <p:to>
                                        <p:strVal val="visible"/>
                                      </p:to>
                                    </p:set>
                                    <p:animEffect transition="in" filter="wipe(left)">
                                      <p:cBhvr>
                                        <p:cTn id="48" dur="500"/>
                                        <p:tgtEl>
                                          <p:spTgt spid="27553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75506"/>
                                        </p:tgtEl>
                                        <p:attrNameLst>
                                          <p:attrName>style.visibility</p:attrName>
                                        </p:attrNameLst>
                                      </p:cBhvr>
                                      <p:to>
                                        <p:strVal val="visible"/>
                                      </p:to>
                                    </p:set>
                                    <p:animEffect transition="in" filter="wipe(up)">
                                      <p:cBhvr>
                                        <p:cTn id="53" dur="500"/>
                                        <p:tgtEl>
                                          <p:spTgt spid="27550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iterate type="wd">
                                    <p:tmPct val="100000"/>
                                  </p:iterate>
                                  <p:childTnLst>
                                    <p:set>
                                      <p:cBhvr>
                                        <p:cTn id="57" dur="1" fill="hold">
                                          <p:stCondLst>
                                            <p:cond delay="0"/>
                                          </p:stCondLst>
                                        </p:cTn>
                                        <p:tgtEl>
                                          <p:spTgt spid="275461"/>
                                        </p:tgtEl>
                                        <p:attrNameLst>
                                          <p:attrName>style.visibility</p:attrName>
                                        </p:attrNameLst>
                                      </p:cBhvr>
                                      <p:to>
                                        <p:strVal val="visible"/>
                                      </p:to>
                                    </p:set>
                                    <p:animEffect transition="in" filter="wipe(left)">
                                      <p:cBhvr>
                                        <p:cTn id="58" dur="300"/>
                                        <p:tgtEl>
                                          <p:spTgt spid="275461"/>
                                        </p:tgtEl>
                                      </p:cBhvr>
                                    </p:animEffect>
                                  </p:childTnLst>
                                </p:cTn>
                              </p:par>
                            </p:childTnLst>
                          </p:cTn>
                        </p:par>
                        <p:par>
                          <p:cTn id="59" fill="hold">
                            <p:stCondLst>
                              <p:cond delay="3000"/>
                            </p:stCondLst>
                            <p:childTnLst>
                              <p:par>
                                <p:cTn id="60" presetID="22" presetClass="entr" presetSubtype="8" fill="hold" grpId="0" nodeType="afterEffect">
                                  <p:stCondLst>
                                    <p:cond delay="500"/>
                                  </p:stCondLst>
                                  <p:iterate type="wd">
                                    <p:tmPct val="100000"/>
                                  </p:iterate>
                                  <p:childTnLst>
                                    <p:set>
                                      <p:cBhvr>
                                        <p:cTn id="61" dur="1" fill="hold">
                                          <p:stCondLst>
                                            <p:cond delay="0"/>
                                          </p:stCondLst>
                                        </p:cTn>
                                        <p:tgtEl>
                                          <p:spTgt spid="275499"/>
                                        </p:tgtEl>
                                        <p:attrNameLst>
                                          <p:attrName>style.visibility</p:attrName>
                                        </p:attrNameLst>
                                      </p:cBhvr>
                                      <p:to>
                                        <p:strVal val="visible"/>
                                      </p:to>
                                    </p:set>
                                    <p:animEffect transition="in" filter="wipe(left)">
                                      <p:cBhvr>
                                        <p:cTn id="62" dur="300"/>
                                        <p:tgtEl>
                                          <p:spTgt spid="27549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75507">
                                            <p:txEl>
                                              <p:pRg st="0" end="0"/>
                                            </p:txEl>
                                          </p:spTgt>
                                        </p:tgtEl>
                                        <p:attrNameLst>
                                          <p:attrName>style.visibility</p:attrName>
                                        </p:attrNameLst>
                                      </p:cBhvr>
                                      <p:to>
                                        <p:strVal val="visible"/>
                                      </p:to>
                                    </p:set>
                                    <p:animEffect transition="in" filter="wipe(left)">
                                      <p:cBhvr>
                                        <p:cTn id="67" dur="500"/>
                                        <p:tgtEl>
                                          <p:spTgt spid="275507">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wipe(left)">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6"/>
                                        </p:tgtEl>
                                        <p:attrNameLst>
                                          <p:attrName>style.visibility</p:attrName>
                                        </p:attrNameLst>
                                      </p:cBhvr>
                                      <p:to>
                                        <p:strVal val="visible"/>
                                      </p:to>
                                    </p:set>
                                    <p:animEffect transition="in" filter="wipe(down)">
                                      <p:cBhvr>
                                        <p:cTn id="77" dur="500"/>
                                        <p:tgtEl>
                                          <p:spTgt spid="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wipe(up)">
                                      <p:cBhvr>
                                        <p:cTn id="82" dur="500"/>
                                        <p:tgtEl>
                                          <p:spTgt spid="12"/>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wipe(up)">
                                      <p:cBhvr>
                                        <p:cTn id="87" dur="5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nodeType="click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wipe(up)">
                                      <p:cBhvr>
                                        <p:cTn id="92" dur="500"/>
                                        <p:tgtEl>
                                          <p:spTgt spid="11"/>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wipe(up)">
                                      <p:cBhvr>
                                        <p:cTn id="97" dur="500"/>
                                        <p:tgtEl>
                                          <p:spTgt spid="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10"/>
                                        </p:tgtEl>
                                        <p:attrNameLst>
                                          <p:attrName>style.visibility</p:attrName>
                                        </p:attrNameLst>
                                      </p:cBhvr>
                                      <p:to>
                                        <p:strVal val="visible"/>
                                      </p:to>
                                    </p:set>
                                    <p:animEffect transition="in" filter="wipe(left)">
                                      <p:cBhvr>
                                        <p:cTn id="10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autoUpdateAnimBg="0"/>
      <p:bldP spid="275460" grpId="0" autoUpdateAnimBg="0"/>
      <p:bldP spid="275461" grpId="0" autoUpdateAnimBg="0"/>
      <p:bldP spid="275465" grpId="0" animBg="1"/>
      <p:bldP spid="275479" grpId="0" animBg="1"/>
      <p:bldP spid="275480" grpId="0" animBg="1"/>
      <p:bldP spid="275497" grpId="0" autoUpdateAnimBg="0"/>
      <p:bldP spid="275498" grpId="0" autoUpdateAnimBg="0"/>
      <p:bldP spid="275499" grpId="0" autoUpdateAnimBg="0"/>
      <p:bldP spid="275506" grpId="0" autoUpdateAnimBg="0"/>
      <p:bldP spid="275507" grpId="0" build="p" autoUpdateAnimBg="0"/>
      <p:bldP spid="27553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2"/>
          <p:cNvSpPr>
            <a:spLocks noGrp="1"/>
          </p:cNvSpPr>
          <p:nvPr>
            <p:ph type="sldNum" sz="quarter" idx="11"/>
          </p:nvPr>
        </p:nvSpPr>
        <p:spPr/>
        <p:txBody>
          <a:bodyPr/>
          <a:lstStyle/>
          <a:p>
            <a:pPr>
              <a:defRPr/>
            </a:pPr>
            <a:fld id="{8C16366F-98A5-4E74-A26C-F508CC9804A7}" type="slidenum">
              <a:rPr lang="en-US" altLang="zh-CN"/>
              <a:pPr>
                <a:defRPr/>
              </a:pPr>
              <a:t>2</a:t>
            </a:fld>
            <a:endParaRPr lang="en-US" altLang="zh-CN"/>
          </a:p>
        </p:txBody>
      </p:sp>
      <p:sp>
        <p:nvSpPr>
          <p:cNvPr id="279556" name="Text Box 4"/>
          <p:cNvSpPr txBox="1">
            <a:spLocks noChangeArrowheads="1"/>
          </p:cNvSpPr>
          <p:nvPr/>
        </p:nvSpPr>
        <p:spPr bwMode="auto">
          <a:xfrm>
            <a:off x="838200" y="1752600"/>
            <a:ext cx="7848600" cy="1800225"/>
          </a:xfrm>
          <a:prstGeom prst="rect">
            <a:avLst/>
          </a:prstGeom>
          <a:noFill/>
          <a:ln w="9525">
            <a:noFill/>
            <a:miter lim="800000"/>
            <a:headEnd/>
            <a:tailEnd/>
          </a:ln>
        </p:spPr>
        <p:txBody>
          <a:bodyPr anchor="ctr">
            <a:spAutoFit/>
          </a:bodyPr>
          <a:lstStyle/>
          <a:p>
            <a:r>
              <a:rPr lang="zh-CN" altLang="en-US" b="1">
                <a:latin typeface="楷体_GB2312" pitchFamily="49" charset="-122"/>
              </a:rPr>
              <a:t>在卡诺定理表达式中，采用了讨论热机时系统吸多少热或放多少热的说法。本节将统一用系统吸热表示，放热可以说成是吸的热量为负（即回到第一定律的约定），卡诺定理表达式为</a:t>
            </a:r>
          </a:p>
        </p:txBody>
      </p:sp>
      <p:graphicFrame>
        <p:nvGraphicFramePr>
          <p:cNvPr id="279560" name="Object 8"/>
          <p:cNvGraphicFramePr>
            <a:graphicFrameLocks noChangeAspect="1"/>
          </p:cNvGraphicFramePr>
          <p:nvPr/>
        </p:nvGraphicFramePr>
        <p:xfrm>
          <a:off x="2667000" y="3740150"/>
          <a:ext cx="3998913" cy="908050"/>
        </p:xfrm>
        <a:graphic>
          <a:graphicData uri="http://schemas.openxmlformats.org/presentationml/2006/ole">
            <p:oleObj spid="_x0000_s2050" name="公式" r:id="rId3" imgW="1574640" imgH="444240" progId="Equation.3">
              <p:embed/>
            </p:oleObj>
          </a:graphicData>
        </a:graphic>
      </p:graphicFrame>
      <p:graphicFrame>
        <p:nvGraphicFramePr>
          <p:cNvPr id="279562" name="Object 10"/>
          <p:cNvGraphicFramePr>
            <a:graphicFrameLocks noChangeAspect="1"/>
          </p:cNvGraphicFramePr>
          <p:nvPr/>
        </p:nvGraphicFramePr>
        <p:xfrm>
          <a:off x="4267200" y="5334000"/>
          <a:ext cx="1384300" cy="901700"/>
        </p:xfrm>
        <a:graphic>
          <a:graphicData uri="http://schemas.openxmlformats.org/presentationml/2006/ole">
            <p:oleObj spid="_x0000_s2051" name="公式" r:id="rId4" imgW="634680" imgH="444240" progId="Equation.3">
              <p:embed/>
            </p:oleObj>
          </a:graphicData>
        </a:graphic>
      </p:graphicFrame>
      <p:sp>
        <p:nvSpPr>
          <p:cNvPr id="279563" name="Text Box 11"/>
          <p:cNvSpPr txBox="1">
            <a:spLocks noChangeArrowheads="1"/>
          </p:cNvSpPr>
          <p:nvPr/>
        </p:nvSpPr>
        <p:spPr bwMode="auto">
          <a:xfrm>
            <a:off x="720725" y="1143000"/>
            <a:ext cx="4003675" cy="519113"/>
          </a:xfrm>
          <a:prstGeom prst="rect">
            <a:avLst/>
          </a:prstGeom>
          <a:noFill/>
          <a:ln w="9525">
            <a:noFill/>
            <a:miter lim="800000"/>
            <a:headEnd/>
            <a:tailEnd/>
          </a:ln>
        </p:spPr>
        <p:txBody>
          <a:bodyPr>
            <a:spAutoFit/>
          </a:bodyPr>
          <a:lstStyle/>
          <a:p>
            <a:r>
              <a:rPr lang="en-US" altLang="zh-CN" b="1"/>
              <a:t>2.4  </a:t>
            </a:r>
            <a:r>
              <a:rPr lang="zh-CN" altLang="en-US" b="1"/>
              <a:t>克劳修斯不等式</a:t>
            </a:r>
          </a:p>
        </p:txBody>
      </p:sp>
      <p:sp>
        <p:nvSpPr>
          <p:cNvPr id="279564" name="Text Box 12"/>
          <p:cNvSpPr txBox="1">
            <a:spLocks noChangeArrowheads="1"/>
          </p:cNvSpPr>
          <p:nvPr/>
        </p:nvSpPr>
        <p:spPr bwMode="auto">
          <a:xfrm>
            <a:off x="609600" y="5027613"/>
            <a:ext cx="3810000" cy="1373187"/>
          </a:xfrm>
          <a:prstGeom prst="rect">
            <a:avLst/>
          </a:prstGeom>
          <a:noFill/>
          <a:ln w="9525">
            <a:noFill/>
            <a:miter lim="800000"/>
            <a:headEnd/>
            <a:tailEnd/>
          </a:ln>
        </p:spPr>
        <p:txBody>
          <a:bodyPr anchor="ctr">
            <a:spAutoFit/>
          </a:bodyPr>
          <a:lstStyle/>
          <a:p>
            <a:r>
              <a:rPr lang="zh-CN" altLang="en-US" b="1">
                <a:latin typeface="楷体_GB2312" pitchFamily="49" charset="-122"/>
              </a:rPr>
              <a:t>系统从热源</a:t>
            </a:r>
            <a:r>
              <a:rPr lang="en-US" altLang="zh-CN" b="1">
                <a:latin typeface="楷体_GB2312" pitchFamily="49" charset="-122"/>
              </a:rPr>
              <a:t>T</a:t>
            </a:r>
            <a:r>
              <a:rPr lang="en-US" altLang="zh-CN" b="1" baseline="-25000">
                <a:latin typeface="楷体_GB2312" pitchFamily="49" charset="-122"/>
              </a:rPr>
              <a:t>1</a:t>
            </a:r>
            <a:r>
              <a:rPr lang="zh-CN" altLang="en-US" b="1">
                <a:latin typeface="楷体_GB2312" pitchFamily="49" charset="-122"/>
              </a:rPr>
              <a:t>吸热</a:t>
            </a:r>
            <a:r>
              <a:rPr lang="en-US" altLang="zh-CN" b="1">
                <a:latin typeface="楷体_GB2312" pitchFamily="49" charset="-122"/>
              </a:rPr>
              <a:t>Q</a:t>
            </a:r>
            <a:r>
              <a:rPr lang="en-US" altLang="zh-CN" b="1" baseline="-25000">
                <a:latin typeface="楷体_GB2312" pitchFamily="49" charset="-122"/>
              </a:rPr>
              <a:t>1</a:t>
            </a:r>
            <a:r>
              <a:rPr lang="zh-CN" altLang="en-US" b="1">
                <a:latin typeface="楷体_GB2312" pitchFamily="49" charset="-122"/>
              </a:rPr>
              <a:t>，</a:t>
            </a:r>
          </a:p>
          <a:p>
            <a:r>
              <a:rPr lang="zh-CN" altLang="en-US" b="1">
                <a:latin typeface="楷体_GB2312" pitchFamily="49" charset="-122"/>
              </a:rPr>
              <a:t>从</a:t>
            </a:r>
            <a:r>
              <a:rPr lang="en-US" altLang="zh-CN" b="1">
                <a:latin typeface="楷体_GB2312" pitchFamily="49" charset="-122"/>
              </a:rPr>
              <a:t>T</a:t>
            </a:r>
            <a:r>
              <a:rPr lang="en-US" altLang="zh-CN" b="1" baseline="-25000">
                <a:latin typeface="楷体_GB2312" pitchFamily="49" charset="-122"/>
              </a:rPr>
              <a:t>2</a:t>
            </a:r>
            <a:r>
              <a:rPr lang="zh-CN" altLang="en-US" b="1">
                <a:latin typeface="楷体_GB2312" pitchFamily="49" charset="-122"/>
              </a:rPr>
              <a:t>吸热</a:t>
            </a:r>
            <a:r>
              <a:rPr lang="en-US" altLang="zh-CN" b="1">
                <a:latin typeface="楷体_GB2312" pitchFamily="49" charset="-122"/>
              </a:rPr>
              <a:t>Q</a:t>
            </a:r>
            <a:r>
              <a:rPr lang="en-US" altLang="zh-CN" b="1" baseline="-25000">
                <a:latin typeface="楷体_GB2312" pitchFamily="49" charset="-122"/>
              </a:rPr>
              <a:t>2</a:t>
            </a:r>
            <a:r>
              <a:rPr lang="zh-CN" altLang="en-US" b="1">
                <a:latin typeface="楷体_GB2312" pitchFamily="49" charset="-122"/>
              </a:rPr>
              <a:t>（</a:t>
            </a:r>
            <a:r>
              <a:rPr lang="en-US" altLang="zh-CN" b="1">
                <a:latin typeface="楷体_GB2312" pitchFamily="49" charset="-122"/>
              </a:rPr>
              <a:t>&lt; 0</a:t>
            </a:r>
            <a:r>
              <a:rPr lang="zh-CN" altLang="en-US" b="1">
                <a:latin typeface="楷体_GB2312" pitchFamily="49" charset="-122"/>
              </a:rPr>
              <a:t>），</a:t>
            </a:r>
          </a:p>
          <a:p>
            <a:r>
              <a:rPr lang="zh-CN" altLang="en-US" b="1">
                <a:latin typeface="楷体_GB2312" pitchFamily="49" charset="-122"/>
              </a:rPr>
              <a:t>上式又可写为</a:t>
            </a:r>
          </a:p>
        </p:txBody>
      </p:sp>
      <p:sp>
        <p:nvSpPr>
          <p:cNvPr id="279565" name="AutoShape 13"/>
          <p:cNvSpPr>
            <a:spLocks noChangeArrowheads="1"/>
          </p:cNvSpPr>
          <p:nvPr/>
        </p:nvSpPr>
        <p:spPr bwMode="auto">
          <a:xfrm>
            <a:off x="6705600" y="4876800"/>
            <a:ext cx="1371600" cy="609600"/>
          </a:xfrm>
          <a:prstGeom prst="wedgeEllipseCallout">
            <a:avLst>
              <a:gd name="adj1" fmla="val -154630"/>
              <a:gd name="adj2" fmla="val -134634"/>
            </a:avLst>
          </a:prstGeom>
          <a:noFill/>
          <a:ln w="44450">
            <a:solidFill>
              <a:srgbClr val="FF00FF"/>
            </a:solidFill>
            <a:miter lim="800000"/>
            <a:headEnd/>
            <a:tailEnd/>
          </a:ln>
        </p:spPr>
        <p:txBody>
          <a:bodyPr wrap="none" anchor="ctr"/>
          <a:lstStyle/>
          <a:p>
            <a:pPr algn="ctr"/>
            <a:r>
              <a:rPr lang="zh-CN" altLang="en-US" b="1"/>
              <a:t>可逆机</a:t>
            </a:r>
          </a:p>
        </p:txBody>
      </p:sp>
      <p:sp>
        <p:nvSpPr>
          <p:cNvPr id="279566" name="AutoShape 14"/>
          <p:cNvSpPr>
            <a:spLocks noChangeArrowheads="1"/>
          </p:cNvSpPr>
          <p:nvPr/>
        </p:nvSpPr>
        <p:spPr bwMode="auto">
          <a:xfrm>
            <a:off x="457200" y="4114800"/>
            <a:ext cx="1752600" cy="609600"/>
          </a:xfrm>
          <a:prstGeom prst="wedgeEllipseCallout">
            <a:avLst>
              <a:gd name="adj1" fmla="val 72190"/>
              <a:gd name="adj2" fmla="val -20051"/>
            </a:avLst>
          </a:prstGeom>
          <a:noFill/>
          <a:ln w="44450">
            <a:solidFill>
              <a:srgbClr val="FF6600"/>
            </a:solidFill>
            <a:miter lim="800000"/>
            <a:headEnd/>
            <a:tailEnd/>
          </a:ln>
        </p:spPr>
        <p:txBody>
          <a:bodyPr wrap="none" anchor="ctr"/>
          <a:lstStyle/>
          <a:p>
            <a:pPr algn="ctr"/>
            <a:r>
              <a:rPr lang="zh-CN" altLang="en-US" b="1"/>
              <a:t>任意热机</a:t>
            </a:r>
          </a:p>
        </p:txBody>
      </p:sp>
      <p:sp>
        <p:nvSpPr>
          <p:cNvPr id="279567" name="Text Box 15"/>
          <p:cNvSpPr txBox="1">
            <a:spLocks noChangeArrowheads="1"/>
          </p:cNvSpPr>
          <p:nvPr/>
        </p:nvSpPr>
        <p:spPr bwMode="auto">
          <a:xfrm>
            <a:off x="533400" y="304800"/>
            <a:ext cx="4406900" cy="519113"/>
          </a:xfrm>
          <a:prstGeom prst="rect">
            <a:avLst/>
          </a:prstGeom>
          <a:noFill/>
          <a:ln w="9525">
            <a:noFill/>
            <a:miter lim="800000"/>
            <a:headEnd/>
            <a:tailEnd/>
          </a:ln>
          <a:effectLst/>
        </p:spPr>
        <p:txBody>
          <a:bodyPr>
            <a:spAutoFit/>
          </a:bodyPr>
          <a:lstStyle/>
          <a:p>
            <a:pPr>
              <a:defRPr/>
            </a:pPr>
            <a:r>
              <a:rPr lang="en-US" altLang="zh-CN" b="1">
                <a:effectLst>
                  <a:outerShdw blurRad="38100" dist="38100" dir="2700000" algn="tl">
                    <a:srgbClr val="C0C0C0"/>
                  </a:outerShdw>
                </a:effectLst>
              </a:rPr>
              <a:t>§2 </a:t>
            </a:r>
            <a:r>
              <a:rPr lang="zh-CN" altLang="en-US" b="1">
                <a:effectLst>
                  <a:outerShdw blurRad="38100" dist="38100" dir="2700000" algn="tl">
                    <a:srgbClr val="C0C0C0"/>
                  </a:outerShdw>
                </a:effectLst>
              </a:rPr>
              <a:t>卡诺定理及其应用</a:t>
            </a:r>
            <a:endParaRPr lang="zh-CN" alt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9567"/>
                                        </p:tgtEl>
                                        <p:attrNameLst>
                                          <p:attrName>style.visibility</p:attrName>
                                        </p:attrNameLst>
                                      </p:cBhvr>
                                      <p:to>
                                        <p:strVal val="visible"/>
                                      </p:to>
                                    </p:set>
                                    <p:animEffect transition="in" filter="wipe(up)">
                                      <p:cBhvr>
                                        <p:cTn id="7" dur="500"/>
                                        <p:tgtEl>
                                          <p:spTgt spid="27956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9563"/>
                                        </p:tgtEl>
                                        <p:attrNameLst>
                                          <p:attrName>style.visibility</p:attrName>
                                        </p:attrNameLst>
                                      </p:cBhvr>
                                      <p:to>
                                        <p:strVal val="visible"/>
                                      </p:to>
                                    </p:set>
                                    <p:animEffect transition="in" filter="wipe(up)">
                                      <p:cBhvr>
                                        <p:cTn id="12" dur="500"/>
                                        <p:tgtEl>
                                          <p:spTgt spid="27956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9556"/>
                                        </p:tgtEl>
                                        <p:attrNameLst>
                                          <p:attrName>style.visibility</p:attrName>
                                        </p:attrNameLst>
                                      </p:cBhvr>
                                      <p:to>
                                        <p:strVal val="visible"/>
                                      </p:to>
                                    </p:set>
                                    <p:animEffect transition="in" filter="wipe(left)">
                                      <p:cBhvr>
                                        <p:cTn id="17" dur="500"/>
                                        <p:tgtEl>
                                          <p:spTgt spid="27955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79560"/>
                                        </p:tgtEl>
                                        <p:attrNameLst>
                                          <p:attrName>style.visibility</p:attrName>
                                        </p:attrNameLst>
                                      </p:cBhvr>
                                      <p:to>
                                        <p:strVal val="visible"/>
                                      </p:to>
                                    </p:set>
                                    <p:animEffect transition="in" filter="wipe(up)">
                                      <p:cBhvr>
                                        <p:cTn id="22" dur="500"/>
                                        <p:tgtEl>
                                          <p:spTgt spid="27956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9566"/>
                                        </p:tgtEl>
                                        <p:attrNameLst>
                                          <p:attrName>style.visibility</p:attrName>
                                        </p:attrNameLst>
                                      </p:cBhvr>
                                      <p:to>
                                        <p:strVal val="visible"/>
                                      </p:to>
                                    </p:set>
                                    <p:animEffect transition="in" filter="wipe(left)">
                                      <p:cBhvr>
                                        <p:cTn id="27" dur="500"/>
                                        <p:tgtEl>
                                          <p:spTgt spid="27956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9565"/>
                                        </p:tgtEl>
                                        <p:attrNameLst>
                                          <p:attrName>style.visibility</p:attrName>
                                        </p:attrNameLst>
                                      </p:cBhvr>
                                      <p:to>
                                        <p:strVal val="visible"/>
                                      </p:to>
                                    </p:set>
                                    <p:animEffect transition="in" filter="wipe(down)">
                                      <p:cBhvr>
                                        <p:cTn id="32" dur="500"/>
                                        <p:tgtEl>
                                          <p:spTgt spid="27956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79564"/>
                                        </p:tgtEl>
                                        <p:attrNameLst>
                                          <p:attrName>style.visibility</p:attrName>
                                        </p:attrNameLst>
                                      </p:cBhvr>
                                      <p:to>
                                        <p:strVal val="visible"/>
                                      </p:to>
                                    </p:set>
                                    <p:animEffect transition="in" filter="wipe(up)">
                                      <p:cBhvr>
                                        <p:cTn id="37" dur="500"/>
                                        <p:tgtEl>
                                          <p:spTgt spid="27956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79562"/>
                                        </p:tgtEl>
                                        <p:attrNameLst>
                                          <p:attrName>style.visibility</p:attrName>
                                        </p:attrNameLst>
                                      </p:cBhvr>
                                      <p:to>
                                        <p:strVal val="visible"/>
                                      </p:to>
                                    </p:set>
                                    <p:animEffect transition="in" filter="wipe(left)">
                                      <p:cBhvr>
                                        <p:cTn id="42" dur="500"/>
                                        <p:tgtEl>
                                          <p:spTgt spid="279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6" grpId="0" autoUpdateAnimBg="0"/>
      <p:bldP spid="279563" grpId="0" autoUpdateAnimBg="0"/>
      <p:bldP spid="279564" grpId="0" autoUpdateAnimBg="0"/>
      <p:bldP spid="279565" grpId="0" animBg="1" autoUpdateAnimBg="0"/>
      <p:bldP spid="279566" grpId="0" animBg="1" autoUpdateAnimBg="0"/>
      <p:bldP spid="27956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2"/>
          <p:cNvSpPr>
            <a:spLocks noGrp="1"/>
          </p:cNvSpPr>
          <p:nvPr>
            <p:ph type="sldNum" sz="quarter" idx="11"/>
          </p:nvPr>
        </p:nvSpPr>
        <p:spPr/>
        <p:txBody>
          <a:bodyPr/>
          <a:lstStyle/>
          <a:p>
            <a:pPr>
              <a:defRPr/>
            </a:pPr>
            <a:fld id="{3A79875C-4A85-4FF1-8FF5-90A51EC63485}" type="slidenum">
              <a:rPr lang="en-US" altLang="zh-CN"/>
              <a:pPr>
                <a:defRPr/>
              </a:pPr>
              <a:t>20</a:t>
            </a:fld>
            <a:endParaRPr lang="en-US" altLang="zh-CN"/>
          </a:p>
        </p:txBody>
      </p:sp>
      <p:graphicFrame>
        <p:nvGraphicFramePr>
          <p:cNvPr id="311296" name="Object 0"/>
          <p:cNvGraphicFramePr>
            <a:graphicFrameLocks noChangeAspect="1"/>
          </p:cNvGraphicFramePr>
          <p:nvPr/>
        </p:nvGraphicFramePr>
        <p:xfrm>
          <a:off x="1143000" y="381000"/>
          <a:ext cx="3648075" cy="395288"/>
        </p:xfrm>
        <a:graphic>
          <a:graphicData uri="http://schemas.openxmlformats.org/presentationml/2006/ole">
            <p:oleObj spid="_x0000_s17410" name="公式" r:id="rId3" imgW="1625400" imgH="177480" progId="Equation.3">
              <p:embed/>
            </p:oleObj>
          </a:graphicData>
        </a:graphic>
      </p:graphicFrame>
      <p:graphicFrame>
        <p:nvGraphicFramePr>
          <p:cNvPr id="311297" name="Object 1"/>
          <p:cNvGraphicFramePr>
            <a:graphicFrameLocks noChangeAspect="1"/>
          </p:cNvGraphicFramePr>
          <p:nvPr/>
        </p:nvGraphicFramePr>
        <p:xfrm>
          <a:off x="442913" y="2149475"/>
          <a:ext cx="4138612" cy="2024063"/>
        </p:xfrm>
        <a:graphic>
          <a:graphicData uri="http://schemas.openxmlformats.org/presentationml/2006/ole">
            <p:oleObj spid="_x0000_s17411" name="Equation" r:id="rId4" imgW="1752480" imgH="888840" progId="Equation.3">
              <p:embed/>
            </p:oleObj>
          </a:graphicData>
        </a:graphic>
      </p:graphicFrame>
      <p:sp>
        <p:nvSpPr>
          <p:cNvPr id="88121" name="Text Box 57"/>
          <p:cNvSpPr txBox="1">
            <a:spLocks noChangeArrowheads="1"/>
          </p:cNvSpPr>
          <p:nvPr/>
        </p:nvSpPr>
        <p:spPr bwMode="auto">
          <a:xfrm>
            <a:off x="914400" y="4981575"/>
            <a:ext cx="6629400" cy="1190625"/>
          </a:xfrm>
          <a:prstGeom prst="rect">
            <a:avLst/>
          </a:prstGeom>
          <a:noFill/>
          <a:ln w="9525">
            <a:noFill/>
            <a:miter lim="800000"/>
            <a:headEnd/>
            <a:tailEnd/>
          </a:ln>
        </p:spPr>
        <p:txBody>
          <a:bodyPr wrap="none" anchor="ctr">
            <a:spAutoFit/>
          </a:bodyPr>
          <a:lstStyle/>
          <a:p>
            <a:pPr algn="ctr" fontAlgn="ctr"/>
            <a:r>
              <a:rPr lang="en-US" altLang="zh-CN" sz="3600" b="1">
                <a:solidFill>
                  <a:srgbClr val="990099"/>
                </a:solidFill>
                <a:latin typeface="Arial" charset="0"/>
                <a:sym typeface="Symbol" pitchFamily="18" charset="2"/>
              </a:rPr>
              <a:t>S &gt; 0</a:t>
            </a:r>
            <a:r>
              <a:rPr lang="zh-CN" altLang="en-US" sz="3600" b="1">
                <a:solidFill>
                  <a:srgbClr val="990099"/>
                </a:solidFill>
                <a:latin typeface="Arial" charset="0"/>
                <a:sym typeface="Symbol" pitchFamily="18" charset="2"/>
              </a:rPr>
              <a:t>证实了</a:t>
            </a:r>
          </a:p>
          <a:p>
            <a:pPr algn="ctr" fontAlgn="ctr"/>
            <a:r>
              <a:rPr lang="zh-CN" altLang="en-US" sz="3600" b="1">
                <a:solidFill>
                  <a:srgbClr val="990099"/>
                </a:solidFill>
                <a:latin typeface="Arial" charset="0"/>
                <a:sym typeface="Symbol" pitchFamily="18" charset="2"/>
              </a:rPr>
              <a:t>理想气体自由膨胀是不可逆的。</a:t>
            </a:r>
            <a:endParaRPr lang="zh-CN" altLang="en-US" sz="3600" b="1">
              <a:latin typeface="Arial" charset="0"/>
            </a:endParaRPr>
          </a:p>
        </p:txBody>
      </p:sp>
      <p:grpSp>
        <p:nvGrpSpPr>
          <p:cNvPr id="2" name="Group 58"/>
          <p:cNvGrpSpPr>
            <a:grpSpLocks/>
          </p:cNvGrpSpPr>
          <p:nvPr/>
        </p:nvGrpSpPr>
        <p:grpSpPr bwMode="auto">
          <a:xfrm>
            <a:off x="4876800" y="1752600"/>
            <a:ext cx="3962400" cy="2057400"/>
            <a:chOff x="2976" y="1824"/>
            <a:chExt cx="2496" cy="1296"/>
          </a:xfrm>
        </p:grpSpPr>
        <p:sp>
          <p:nvSpPr>
            <p:cNvPr id="17449" name="Rectangle 59"/>
            <p:cNvSpPr>
              <a:spLocks noChangeArrowheads="1"/>
            </p:cNvSpPr>
            <p:nvPr/>
          </p:nvSpPr>
          <p:spPr bwMode="auto">
            <a:xfrm>
              <a:off x="2976" y="1824"/>
              <a:ext cx="2496" cy="1296"/>
            </a:xfrm>
            <a:prstGeom prst="rect">
              <a:avLst/>
            </a:prstGeom>
            <a:solidFill>
              <a:srgbClr val="969696"/>
            </a:solidFill>
            <a:ln w="9525">
              <a:solidFill>
                <a:schemeClr val="tx1"/>
              </a:solidFill>
              <a:miter lim="800000"/>
              <a:headEnd/>
              <a:tailEnd/>
            </a:ln>
          </p:spPr>
          <p:txBody>
            <a:bodyPr wrap="none" anchor="ctr"/>
            <a:lstStyle/>
            <a:p>
              <a:endParaRPr lang="zh-CN" altLang="en-US"/>
            </a:p>
          </p:txBody>
        </p:sp>
        <p:sp>
          <p:nvSpPr>
            <p:cNvPr id="17450" name="Rectangle 60" descr="蓝色砂纸"/>
            <p:cNvSpPr>
              <a:spLocks noChangeArrowheads="1"/>
            </p:cNvSpPr>
            <p:nvPr/>
          </p:nvSpPr>
          <p:spPr bwMode="auto">
            <a:xfrm>
              <a:off x="3120" y="1968"/>
              <a:ext cx="2208" cy="1008"/>
            </a:xfrm>
            <a:prstGeom prst="rect">
              <a:avLst/>
            </a:prstGeom>
            <a:blipFill dpi="0" rotWithShape="0">
              <a:blip r:embed="rId5"/>
              <a:srcRect/>
              <a:tile tx="0" ty="0" sx="100000" sy="100000" flip="none" algn="tl"/>
            </a:blipFill>
            <a:ln w="9525">
              <a:solidFill>
                <a:schemeClr val="tx1"/>
              </a:solidFill>
              <a:miter lim="800000"/>
              <a:headEnd/>
              <a:tailEnd/>
            </a:ln>
          </p:spPr>
          <p:txBody>
            <a:bodyPr wrap="none" anchor="ctr"/>
            <a:lstStyle/>
            <a:p>
              <a:endParaRPr lang="zh-CN" altLang="en-US"/>
            </a:p>
          </p:txBody>
        </p:sp>
      </p:grpSp>
      <p:sp>
        <p:nvSpPr>
          <p:cNvPr id="88125" name="Rectangle 61"/>
          <p:cNvSpPr>
            <a:spLocks noChangeArrowheads="1"/>
          </p:cNvSpPr>
          <p:nvPr/>
        </p:nvSpPr>
        <p:spPr bwMode="auto">
          <a:xfrm>
            <a:off x="6781800" y="1752600"/>
            <a:ext cx="152400" cy="1828800"/>
          </a:xfrm>
          <a:prstGeom prst="rect">
            <a:avLst/>
          </a:prstGeom>
          <a:solidFill>
            <a:schemeClr val="folHlink"/>
          </a:solidFill>
          <a:ln w="9525">
            <a:solidFill>
              <a:schemeClr val="tx1"/>
            </a:solidFill>
            <a:miter lim="800000"/>
            <a:headEnd/>
            <a:tailEnd/>
          </a:ln>
        </p:spPr>
        <p:txBody>
          <a:bodyPr wrap="none" anchor="ctr"/>
          <a:lstStyle/>
          <a:p>
            <a:endParaRPr lang="zh-CN" altLang="en-US"/>
          </a:p>
        </p:txBody>
      </p:sp>
      <p:grpSp>
        <p:nvGrpSpPr>
          <p:cNvPr id="3" name="Group 62"/>
          <p:cNvGrpSpPr>
            <a:grpSpLocks/>
          </p:cNvGrpSpPr>
          <p:nvPr/>
        </p:nvGrpSpPr>
        <p:grpSpPr bwMode="auto">
          <a:xfrm>
            <a:off x="5257800" y="2085975"/>
            <a:ext cx="1371600" cy="1266825"/>
            <a:chOff x="3216" y="2034"/>
            <a:chExt cx="864" cy="798"/>
          </a:xfrm>
        </p:grpSpPr>
        <p:sp>
          <p:nvSpPr>
            <p:cNvPr id="17437" name="Oval 63"/>
            <p:cNvSpPr>
              <a:spLocks noChangeArrowheads="1"/>
            </p:cNvSpPr>
            <p:nvPr/>
          </p:nvSpPr>
          <p:spPr bwMode="auto">
            <a:xfrm>
              <a:off x="3360" y="2304"/>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38" name="Oval 64"/>
            <p:cNvSpPr>
              <a:spLocks noChangeArrowheads="1"/>
            </p:cNvSpPr>
            <p:nvPr/>
          </p:nvSpPr>
          <p:spPr bwMode="auto">
            <a:xfrm>
              <a:off x="4032" y="2448"/>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39" name="Oval 65"/>
            <p:cNvSpPr>
              <a:spLocks noChangeArrowheads="1"/>
            </p:cNvSpPr>
            <p:nvPr/>
          </p:nvSpPr>
          <p:spPr bwMode="auto">
            <a:xfrm>
              <a:off x="3600" y="2160"/>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40" name="Oval 66"/>
            <p:cNvSpPr>
              <a:spLocks noChangeArrowheads="1"/>
            </p:cNvSpPr>
            <p:nvPr/>
          </p:nvSpPr>
          <p:spPr bwMode="auto">
            <a:xfrm>
              <a:off x="3792" y="2640"/>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41" name="Oval 67"/>
            <p:cNvSpPr>
              <a:spLocks noChangeArrowheads="1"/>
            </p:cNvSpPr>
            <p:nvPr/>
          </p:nvSpPr>
          <p:spPr bwMode="auto">
            <a:xfrm>
              <a:off x="3408" y="2784"/>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42" name="Oval 68"/>
            <p:cNvSpPr>
              <a:spLocks noChangeArrowheads="1"/>
            </p:cNvSpPr>
            <p:nvPr/>
          </p:nvSpPr>
          <p:spPr bwMode="auto">
            <a:xfrm>
              <a:off x="3696" y="2448"/>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43" name="Line 69"/>
            <p:cNvSpPr>
              <a:spLocks noChangeShapeType="1"/>
            </p:cNvSpPr>
            <p:nvPr/>
          </p:nvSpPr>
          <p:spPr bwMode="auto">
            <a:xfrm flipH="1" flipV="1">
              <a:off x="3216" y="2640"/>
              <a:ext cx="192" cy="144"/>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17444" name="Line 70"/>
            <p:cNvSpPr>
              <a:spLocks noChangeShapeType="1"/>
            </p:cNvSpPr>
            <p:nvPr/>
          </p:nvSpPr>
          <p:spPr bwMode="auto">
            <a:xfrm flipH="1">
              <a:off x="3696" y="2688"/>
              <a:ext cx="96" cy="144"/>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17445" name="Line 71"/>
            <p:cNvSpPr>
              <a:spLocks noChangeShapeType="1"/>
            </p:cNvSpPr>
            <p:nvPr/>
          </p:nvSpPr>
          <p:spPr bwMode="auto">
            <a:xfrm flipH="1">
              <a:off x="3456" y="2478"/>
              <a:ext cx="240" cy="48"/>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17446" name="Line 72"/>
            <p:cNvSpPr>
              <a:spLocks noChangeShapeType="1"/>
            </p:cNvSpPr>
            <p:nvPr/>
          </p:nvSpPr>
          <p:spPr bwMode="auto">
            <a:xfrm flipV="1">
              <a:off x="3396" y="2034"/>
              <a:ext cx="96" cy="288"/>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17447" name="Line 73"/>
            <p:cNvSpPr>
              <a:spLocks noChangeShapeType="1"/>
            </p:cNvSpPr>
            <p:nvPr/>
          </p:nvSpPr>
          <p:spPr bwMode="auto">
            <a:xfrm>
              <a:off x="3648" y="2190"/>
              <a:ext cx="240" cy="96"/>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17448" name="Line 74"/>
            <p:cNvSpPr>
              <a:spLocks noChangeShapeType="1"/>
            </p:cNvSpPr>
            <p:nvPr/>
          </p:nvSpPr>
          <p:spPr bwMode="auto">
            <a:xfrm flipH="1" flipV="1">
              <a:off x="3954" y="2112"/>
              <a:ext cx="96" cy="336"/>
            </a:xfrm>
            <a:prstGeom prst="line">
              <a:avLst/>
            </a:prstGeom>
            <a:noFill/>
            <a:ln w="19050">
              <a:solidFill>
                <a:srgbClr val="FF6565"/>
              </a:solidFill>
              <a:round/>
              <a:headEnd/>
              <a:tailEnd type="triangle" w="med" len="med"/>
            </a:ln>
          </p:spPr>
          <p:txBody>
            <a:bodyPr wrap="none" anchor="ctr"/>
            <a:lstStyle/>
            <a:p>
              <a:endParaRPr lang="zh-CN" altLang="en-US"/>
            </a:p>
          </p:txBody>
        </p:sp>
      </p:grpSp>
      <p:sp>
        <p:nvSpPr>
          <p:cNvPr id="88139" name="Rectangle 75" descr="蓝色砂纸"/>
          <p:cNvSpPr>
            <a:spLocks noChangeArrowheads="1"/>
          </p:cNvSpPr>
          <p:nvPr/>
        </p:nvSpPr>
        <p:spPr bwMode="auto">
          <a:xfrm>
            <a:off x="6781800" y="1981200"/>
            <a:ext cx="180975" cy="1600200"/>
          </a:xfrm>
          <a:prstGeom prst="rect">
            <a:avLst/>
          </a:prstGeom>
          <a:blipFill dpi="0" rotWithShape="0">
            <a:blip r:embed="rId5"/>
            <a:srcRect/>
            <a:tile tx="0" ty="0" sx="100000" sy="100000" flip="none" algn="tl"/>
          </a:blipFill>
          <a:ln w="9525">
            <a:noFill/>
            <a:miter lim="800000"/>
            <a:headEnd/>
            <a:tailEnd/>
          </a:ln>
        </p:spPr>
        <p:txBody>
          <a:bodyPr wrap="none" anchor="ctr"/>
          <a:lstStyle/>
          <a:p>
            <a:endParaRPr lang="zh-CN" altLang="en-US"/>
          </a:p>
        </p:txBody>
      </p:sp>
      <p:sp>
        <p:nvSpPr>
          <p:cNvPr id="88140" name="Rectangle 76"/>
          <p:cNvSpPr>
            <a:spLocks noChangeArrowheads="1"/>
          </p:cNvSpPr>
          <p:nvPr/>
        </p:nvSpPr>
        <p:spPr bwMode="auto">
          <a:xfrm>
            <a:off x="6781800" y="1752600"/>
            <a:ext cx="161925" cy="228600"/>
          </a:xfrm>
          <a:prstGeom prst="rect">
            <a:avLst/>
          </a:prstGeom>
          <a:solidFill>
            <a:srgbClr val="969696"/>
          </a:solidFill>
          <a:ln w="9525">
            <a:noFill/>
            <a:miter lim="800000"/>
            <a:headEnd/>
            <a:tailEnd/>
          </a:ln>
        </p:spPr>
        <p:txBody>
          <a:bodyPr wrap="none" anchor="ctr"/>
          <a:lstStyle/>
          <a:p>
            <a:endParaRPr lang="zh-CN" altLang="en-US"/>
          </a:p>
        </p:txBody>
      </p:sp>
      <p:grpSp>
        <p:nvGrpSpPr>
          <p:cNvPr id="4" name="Group 77"/>
          <p:cNvGrpSpPr>
            <a:grpSpLocks/>
          </p:cNvGrpSpPr>
          <p:nvPr/>
        </p:nvGrpSpPr>
        <p:grpSpPr bwMode="auto">
          <a:xfrm>
            <a:off x="5181600" y="2114550"/>
            <a:ext cx="3429000" cy="1371600"/>
            <a:chOff x="2448" y="3312"/>
            <a:chExt cx="2160" cy="864"/>
          </a:xfrm>
        </p:grpSpPr>
        <p:sp>
          <p:nvSpPr>
            <p:cNvPr id="17423" name="Rectangle 78" descr="蓝色砂纸"/>
            <p:cNvSpPr>
              <a:spLocks noChangeArrowheads="1"/>
            </p:cNvSpPr>
            <p:nvPr/>
          </p:nvSpPr>
          <p:spPr bwMode="auto">
            <a:xfrm>
              <a:off x="2448" y="3312"/>
              <a:ext cx="2160" cy="864"/>
            </a:xfrm>
            <a:prstGeom prst="rect">
              <a:avLst/>
            </a:prstGeom>
            <a:blipFill dpi="0" rotWithShape="0">
              <a:blip r:embed="rId5"/>
              <a:srcRect/>
              <a:tile tx="0" ty="0" sx="100000" sy="100000" flip="none" algn="tl"/>
            </a:blipFill>
            <a:ln w="9525">
              <a:noFill/>
              <a:miter lim="800000"/>
              <a:headEnd/>
              <a:tailEnd/>
            </a:ln>
          </p:spPr>
          <p:txBody>
            <a:bodyPr wrap="none" anchor="ctr"/>
            <a:lstStyle/>
            <a:p>
              <a:endParaRPr lang="zh-CN" altLang="en-US"/>
            </a:p>
          </p:txBody>
        </p:sp>
        <p:grpSp>
          <p:nvGrpSpPr>
            <p:cNvPr id="17424" name="Group 79"/>
            <p:cNvGrpSpPr>
              <a:grpSpLocks/>
            </p:cNvGrpSpPr>
            <p:nvPr/>
          </p:nvGrpSpPr>
          <p:grpSpPr bwMode="auto">
            <a:xfrm>
              <a:off x="2592" y="3390"/>
              <a:ext cx="1804" cy="738"/>
              <a:chOff x="2592" y="3390"/>
              <a:chExt cx="1804" cy="738"/>
            </a:xfrm>
          </p:grpSpPr>
          <p:sp>
            <p:nvSpPr>
              <p:cNvPr id="17425" name="Oval 80"/>
              <p:cNvSpPr>
                <a:spLocks noChangeArrowheads="1"/>
              </p:cNvSpPr>
              <p:nvPr/>
            </p:nvSpPr>
            <p:spPr bwMode="auto">
              <a:xfrm>
                <a:off x="2736" y="3600"/>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26" name="Oval 81"/>
              <p:cNvSpPr>
                <a:spLocks noChangeArrowheads="1"/>
              </p:cNvSpPr>
              <p:nvPr/>
            </p:nvSpPr>
            <p:spPr bwMode="auto">
              <a:xfrm>
                <a:off x="4349" y="3744"/>
                <a:ext cx="47"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27" name="Oval 82"/>
              <p:cNvSpPr>
                <a:spLocks noChangeArrowheads="1"/>
              </p:cNvSpPr>
              <p:nvPr/>
            </p:nvSpPr>
            <p:spPr bwMode="auto">
              <a:xfrm>
                <a:off x="3312" y="3456"/>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28" name="Oval 83"/>
              <p:cNvSpPr>
                <a:spLocks noChangeArrowheads="1"/>
              </p:cNvSpPr>
              <p:nvPr/>
            </p:nvSpPr>
            <p:spPr bwMode="auto">
              <a:xfrm>
                <a:off x="3764" y="3936"/>
                <a:ext cx="47"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29" name="Oval 84"/>
              <p:cNvSpPr>
                <a:spLocks noChangeArrowheads="1"/>
              </p:cNvSpPr>
              <p:nvPr/>
            </p:nvSpPr>
            <p:spPr bwMode="auto">
              <a:xfrm>
                <a:off x="2832" y="4080"/>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30" name="Oval 85"/>
              <p:cNvSpPr>
                <a:spLocks noChangeArrowheads="1"/>
              </p:cNvSpPr>
              <p:nvPr/>
            </p:nvSpPr>
            <p:spPr bwMode="auto">
              <a:xfrm>
                <a:off x="3552" y="3744"/>
                <a:ext cx="48"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7431" name="Line 86" descr="蓝色砂纸"/>
              <p:cNvSpPr>
                <a:spLocks noChangeShapeType="1"/>
              </p:cNvSpPr>
              <p:nvPr/>
            </p:nvSpPr>
            <p:spPr bwMode="auto">
              <a:xfrm flipH="1" flipV="1">
                <a:off x="2592" y="3888"/>
                <a:ext cx="254" cy="198"/>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17432" name="Line 87" descr="蓝色砂纸"/>
              <p:cNvSpPr>
                <a:spLocks noChangeShapeType="1"/>
              </p:cNvSpPr>
              <p:nvPr/>
            </p:nvSpPr>
            <p:spPr bwMode="auto">
              <a:xfrm flipH="1">
                <a:off x="3456" y="3792"/>
                <a:ext cx="127" cy="198"/>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17433" name="Line 88" descr="蓝色砂纸"/>
              <p:cNvSpPr>
                <a:spLocks noChangeShapeType="1"/>
              </p:cNvSpPr>
              <p:nvPr/>
            </p:nvSpPr>
            <p:spPr bwMode="auto">
              <a:xfrm flipH="1">
                <a:off x="3024" y="3504"/>
                <a:ext cx="317" cy="66"/>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17434" name="Line 89" descr="蓝色砂纸"/>
              <p:cNvSpPr>
                <a:spLocks noChangeShapeType="1"/>
              </p:cNvSpPr>
              <p:nvPr/>
            </p:nvSpPr>
            <p:spPr bwMode="auto">
              <a:xfrm flipV="1">
                <a:off x="3792" y="3552"/>
                <a:ext cx="127" cy="396"/>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17435" name="Line 90" descr="蓝色砂纸"/>
              <p:cNvSpPr>
                <a:spLocks noChangeShapeType="1"/>
              </p:cNvSpPr>
              <p:nvPr/>
            </p:nvSpPr>
            <p:spPr bwMode="auto">
              <a:xfrm>
                <a:off x="2784" y="3648"/>
                <a:ext cx="317" cy="132"/>
              </a:xfrm>
              <a:prstGeom prst="line">
                <a:avLst/>
              </a:prstGeom>
              <a:noFill/>
              <a:ln w="19050">
                <a:solidFill>
                  <a:srgbClr val="FF6565"/>
                </a:solidFill>
                <a:round/>
                <a:headEnd/>
                <a:tailEnd type="triangle" w="med" len="med"/>
              </a:ln>
            </p:spPr>
            <p:txBody>
              <a:bodyPr wrap="none" anchor="ctr"/>
              <a:lstStyle/>
              <a:p>
                <a:endParaRPr lang="zh-CN" altLang="en-US"/>
              </a:p>
            </p:txBody>
          </p:sp>
          <p:sp>
            <p:nvSpPr>
              <p:cNvPr id="17436" name="Line 91" descr="蓝色砂纸"/>
              <p:cNvSpPr>
                <a:spLocks noChangeShapeType="1"/>
              </p:cNvSpPr>
              <p:nvPr/>
            </p:nvSpPr>
            <p:spPr bwMode="auto">
              <a:xfrm flipH="1" flipV="1">
                <a:off x="4148" y="3390"/>
                <a:ext cx="220" cy="354"/>
              </a:xfrm>
              <a:prstGeom prst="line">
                <a:avLst/>
              </a:prstGeom>
              <a:noFill/>
              <a:ln w="19050">
                <a:solidFill>
                  <a:srgbClr val="FF6565"/>
                </a:solidFill>
                <a:round/>
                <a:headEnd/>
                <a:tailEnd type="triangle" w="med" len="med"/>
              </a:ln>
            </p:spPr>
            <p:txBody>
              <a:bodyPr wrap="none" anchor="ctr"/>
              <a:lstStyle/>
              <a:p>
                <a:endParaRPr lang="zh-CN" altLang="en-US"/>
              </a:p>
            </p:txBody>
          </p:sp>
        </p:grpSp>
      </p:grpSp>
      <p:sp>
        <p:nvSpPr>
          <p:cNvPr id="88156" name="Text Box 92"/>
          <p:cNvSpPr txBox="1">
            <a:spLocks noChangeArrowheads="1"/>
          </p:cNvSpPr>
          <p:nvPr/>
        </p:nvSpPr>
        <p:spPr bwMode="auto">
          <a:xfrm>
            <a:off x="6019800" y="1295400"/>
            <a:ext cx="457200" cy="476250"/>
          </a:xfrm>
          <a:prstGeom prst="rect">
            <a:avLst/>
          </a:prstGeom>
          <a:noFill/>
          <a:ln w="28575">
            <a:noFill/>
            <a:miter lim="800000"/>
            <a:headEnd/>
            <a:tailEnd/>
          </a:ln>
        </p:spPr>
        <p:txBody>
          <a:bodyPr anchor="ctr">
            <a:spAutoFit/>
          </a:bodyPr>
          <a:lstStyle/>
          <a:p>
            <a:pPr>
              <a:lnSpc>
                <a:spcPct val="90000"/>
              </a:lnSpc>
              <a:spcBef>
                <a:spcPct val="50000"/>
              </a:spcBef>
            </a:pPr>
            <a:r>
              <a:rPr lang="en-US" altLang="zh-CN" b="1">
                <a:latin typeface="Arial" charset="0"/>
              </a:rPr>
              <a:t>A</a:t>
            </a:r>
            <a:endParaRPr lang="en-US" altLang="zh-CN" b="1">
              <a:solidFill>
                <a:srgbClr val="FF3300"/>
              </a:solidFill>
              <a:latin typeface="Arial" charset="0"/>
            </a:endParaRPr>
          </a:p>
        </p:txBody>
      </p:sp>
      <p:sp>
        <p:nvSpPr>
          <p:cNvPr id="88157" name="Text Box 93"/>
          <p:cNvSpPr txBox="1">
            <a:spLocks noChangeArrowheads="1"/>
          </p:cNvSpPr>
          <p:nvPr/>
        </p:nvSpPr>
        <p:spPr bwMode="auto">
          <a:xfrm>
            <a:off x="7315200" y="1295400"/>
            <a:ext cx="457200" cy="476250"/>
          </a:xfrm>
          <a:prstGeom prst="rect">
            <a:avLst/>
          </a:prstGeom>
          <a:noFill/>
          <a:ln w="28575">
            <a:noFill/>
            <a:miter lim="800000"/>
            <a:headEnd/>
            <a:tailEnd/>
          </a:ln>
        </p:spPr>
        <p:txBody>
          <a:bodyPr anchor="ctr">
            <a:spAutoFit/>
          </a:bodyPr>
          <a:lstStyle/>
          <a:p>
            <a:pPr>
              <a:lnSpc>
                <a:spcPct val="90000"/>
              </a:lnSpc>
              <a:spcBef>
                <a:spcPct val="50000"/>
              </a:spcBef>
            </a:pPr>
            <a:r>
              <a:rPr lang="en-US" altLang="zh-CN" b="1">
                <a:latin typeface="Arial" charset="0"/>
              </a:rPr>
              <a:t>B</a:t>
            </a:r>
            <a:endParaRPr lang="en-US" altLang="zh-CN" b="1">
              <a:solidFill>
                <a:srgbClr val="FF3300"/>
              </a:solidFill>
              <a:latin typeface="Arial" charset="0"/>
            </a:endParaRPr>
          </a:p>
        </p:txBody>
      </p:sp>
      <p:graphicFrame>
        <p:nvGraphicFramePr>
          <p:cNvPr id="311298" name="Object 2"/>
          <p:cNvGraphicFramePr>
            <a:graphicFrameLocks noChangeAspect="1"/>
          </p:cNvGraphicFramePr>
          <p:nvPr/>
        </p:nvGraphicFramePr>
        <p:xfrm>
          <a:off x="1295400" y="1295400"/>
          <a:ext cx="2286000" cy="395288"/>
        </p:xfrm>
        <a:graphic>
          <a:graphicData uri="http://schemas.openxmlformats.org/presentationml/2006/ole">
            <p:oleObj spid="_x0000_s17412" name="Equation" r:id="rId6" imgW="825480" imgH="177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11296"/>
                                        </p:tgtEl>
                                        <p:attrNameLst>
                                          <p:attrName>style.visibility</p:attrName>
                                        </p:attrNameLst>
                                      </p:cBhvr>
                                      <p:to>
                                        <p:strVal val="visible"/>
                                      </p:to>
                                    </p:set>
                                    <p:anim calcmode="lin" valueType="num">
                                      <p:cBhvr additive="base">
                                        <p:cTn id="7" dur="500" fill="hold"/>
                                        <p:tgtEl>
                                          <p:spTgt spid="311296"/>
                                        </p:tgtEl>
                                        <p:attrNameLst>
                                          <p:attrName>ppt_x</p:attrName>
                                        </p:attrNameLst>
                                      </p:cBhvr>
                                      <p:tavLst>
                                        <p:tav tm="0">
                                          <p:val>
                                            <p:strVal val="0-#ppt_w/2"/>
                                          </p:val>
                                        </p:tav>
                                        <p:tav tm="100000">
                                          <p:val>
                                            <p:strVal val="#ppt_x"/>
                                          </p:val>
                                        </p:tav>
                                      </p:tavLst>
                                    </p:anim>
                                    <p:anim calcmode="lin" valueType="num">
                                      <p:cBhvr additive="base">
                                        <p:cTn id="8" dur="500" fill="hold"/>
                                        <p:tgtEl>
                                          <p:spTgt spid="31129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11298"/>
                                        </p:tgtEl>
                                        <p:attrNameLst>
                                          <p:attrName>style.visibility</p:attrName>
                                        </p:attrNameLst>
                                      </p:cBhvr>
                                      <p:to>
                                        <p:strVal val="visible"/>
                                      </p:to>
                                    </p:set>
                                    <p:anim calcmode="lin" valueType="num">
                                      <p:cBhvr additive="base">
                                        <p:cTn id="13" dur="500" fill="hold"/>
                                        <p:tgtEl>
                                          <p:spTgt spid="311298"/>
                                        </p:tgtEl>
                                        <p:attrNameLst>
                                          <p:attrName>ppt_x</p:attrName>
                                        </p:attrNameLst>
                                      </p:cBhvr>
                                      <p:tavLst>
                                        <p:tav tm="0">
                                          <p:val>
                                            <p:strVal val="0-#ppt_w/2"/>
                                          </p:val>
                                        </p:tav>
                                        <p:tav tm="100000">
                                          <p:val>
                                            <p:strVal val="#ppt_x"/>
                                          </p:val>
                                        </p:tav>
                                      </p:tavLst>
                                    </p:anim>
                                    <p:anim calcmode="lin" valueType="num">
                                      <p:cBhvr additive="base">
                                        <p:cTn id="14" dur="500" fill="hold"/>
                                        <p:tgtEl>
                                          <p:spTgt spid="31129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528" fill="hold" nodeType="clickEffect">
                                  <p:stCondLst>
                                    <p:cond delay="0"/>
                                  </p:stCondLst>
                                  <p:childTnLst>
                                    <p:set>
                                      <p:cBhvr>
                                        <p:cTn id="18" dur="1" fill="hold">
                                          <p:stCondLst>
                                            <p:cond delay="0"/>
                                          </p:stCondLst>
                                        </p:cTn>
                                        <p:tgtEl>
                                          <p:spTgt spid="311297"/>
                                        </p:tgtEl>
                                        <p:attrNameLst>
                                          <p:attrName>style.visibility</p:attrName>
                                        </p:attrNameLst>
                                      </p:cBhvr>
                                      <p:to>
                                        <p:strVal val="visible"/>
                                      </p:to>
                                    </p:set>
                                    <p:anim calcmode="lin" valueType="num">
                                      <p:cBhvr>
                                        <p:cTn id="19" dur="500" fill="hold"/>
                                        <p:tgtEl>
                                          <p:spTgt spid="311297"/>
                                        </p:tgtEl>
                                        <p:attrNameLst>
                                          <p:attrName>ppt_w</p:attrName>
                                        </p:attrNameLst>
                                      </p:cBhvr>
                                      <p:tavLst>
                                        <p:tav tm="0">
                                          <p:val>
                                            <p:fltVal val="0"/>
                                          </p:val>
                                        </p:tav>
                                        <p:tav tm="100000">
                                          <p:val>
                                            <p:strVal val="#ppt_w"/>
                                          </p:val>
                                        </p:tav>
                                      </p:tavLst>
                                    </p:anim>
                                    <p:anim calcmode="lin" valueType="num">
                                      <p:cBhvr>
                                        <p:cTn id="20" dur="500" fill="hold"/>
                                        <p:tgtEl>
                                          <p:spTgt spid="311297"/>
                                        </p:tgtEl>
                                        <p:attrNameLst>
                                          <p:attrName>ppt_h</p:attrName>
                                        </p:attrNameLst>
                                      </p:cBhvr>
                                      <p:tavLst>
                                        <p:tav tm="0">
                                          <p:val>
                                            <p:fltVal val="0"/>
                                          </p:val>
                                        </p:tav>
                                        <p:tav tm="100000">
                                          <p:val>
                                            <p:strVal val="#ppt_h"/>
                                          </p:val>
                                        </p:tav>
                                      </p:tavLst>
                                    </p:anim>
                                    <p:anim calcmode="lin" valueType="num">
                                      <p:cBhvr>
                                        <p:cTn id="21" dur="500" fill="hold"/>
                                        <p:tgtEl>
                                          <p:spTgt spid="311297"/>
                                        </p:tgtEl>
                                        <p:attrNameLst>
                                          <p:attrName>ppt_x</p:attrName>
                                        </p:attrNameLst>
                                      </p:cBhvr>
                                      <p:tavLst>
                                        <p:tav tm="0">
                                          <p:val>
                                            <p:fltVal val="0.5"/>
                                          </p:val>
                                        </p:tav>
                                        <p:tav tm="100000">
                                          <p:val>
                                            <p:strVal val="#ppt_x"/>
                                          </p:val>
                                        </p:tav>
                                      </p:tavLst>
                                    </p:anim>
                                    <p:anim calcmode="lin" valueType="num">
                                      <p:cBhvr>
                                        <p:cTn id="22" dur="500" fill="hold"/>
                                        <p:tgtEl>
                                          <p:spTgt spid="311297"/>
                                        </p:tgtEl>
                                        <p:attrNameLst>
                                          <p:attrName>ppt_y</p:attrName>
                                        </p:attrNameLst>
                                      </p:cBhvr>
                                      <p:tavLst>
                                        <p:tav tm="0">
                                          <p:val>
                                            <p:fltVal val="0.5"/>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288" fill="hold" grpId="0" nodeType="clickEffect">
                                  <p:stCondLst>
                                    <p:cond delay="0"/>
                                  </p:stCondLst>
                                  <p:childTnLst>
                                    <p:set>
                                      <p:cBhvr>
                                        <p:cTn id="26" dur="1" fill="hold">
                                          <p:stCondLst>
                                            <p:cond delay="0"/>
                                          </p:stCondLst>
                                        </p:cTn>
                                        <p:tgtEl>
                                          <p:spTgt spid="88121"/>
                                        </p:tgtEl>
                                        <p:attrNameLst>
                                          <p:attrName>style.visibility</p:attrName>
                                        </p:attrNameLst>
                                      </p:cBhvr>
                                      <p:to>
                                        <p:strVal val="visible"/>
                                      </p:to>
                                    </p:set>
                                    <p:anim calcmode="lin" valueType="num">
                                      <p:cBhvr>
                                        <p:cTn id="27" dur="500" fill="hold"/>
                                        <p:tgtEl>
                                          <p:spTgt spid="88121"/>
                                        </p:tgtEl>
                                        <p:attrNameLst>
                                          <p:attrName>ppt_w</p:attrName>
                                        </p:attrNameLst>
                                      </p:cBhvr>
                                      <p:tavLst>
                                        <p:tav tm="0">
                                          <p:val>
                                            <p:strVal val="4/3*#ppt_w"/>
                                          </p:val>
                                        </p:tav>
                                        <p:tav tm="100000">
                                          <p:val>
                                            <p:strVal val="#ppt_w"/>
                                          </p:val>
                                        </p:tav>
                                      </p:tavLst>
                                    </p:anim>
                                    <p:anim calcmode="lin" valueType="num">
                                      <p:cBhvr>
                                        <p:cTn id="28" dur="500" fill="hold"/>
                                        <p:tgtEl>
                                          <p:spTgt spid="88121"/>
                                        </p:tgtEl>
                                        <p:attrNameLst>
                                          <p:attrName>ppt_h</p:attrName>
                                        </p:attrNameLst>
                                      </p:cBhvr>
                                      <p:tavLst>
                                        <p:tav tm="0">
                                          <p:val>
                                            <p:strVal val="4/3*#ppt_h"/>
                                          </p:val>
                                        </p:tav>
                                        <p:tav tm="100000">
                                          <p:val>
                                            <p:strVal val="#ppt_h"/>
                                          </p:val>
                                        </p:tav>
                                      </p:tavLst>
                                    </p:anim>
                                  </p:childTnLst>
                                </p:cTn>
                              </p:par>
                            </p:childTnLst>
                          </p:cTn>
                        </p:par>
                        <p:par>
                          <p:cTn id="29" fill="hold">
                            <p:stCondLst>
                              <p:cond delay="500"/>
                            </p:stCondLst>
                            <p:childTnLst>
                              <p:par>
                                <p:cTn id="30" presetID="2" presetClass="entr" presetSubtype="1" fill="hold" nodeType="afterEffect">
                                  <p:stCondLst>
                                    <p:cond delay="50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0-#ppt_h/2"/>
                                          </p:val>
                                        </p:tav>
                                        <p:tav tm="100000">
                                          <p:val>
                                            <p:strVal val="#ppt_y"/>
                                          </p:val>
                                        </p:tav>
                                      </p:tavLst>
                                    </p:anim>
                                  </p:childTnLst>
                                </p:cTn>
                              </p:par>
                            </p:childTnLst>
                          </p:cTn>
                        </p:par>
                        <p:par>
                          <p:cTn id="34" fill="hold">
                            <p:stCondLst>
                              <p:cond delay="1500"/>
                            </p:stCondLst>
                            <p:childTnLst>
                              <p:par>
                                <p:cTn id="35" presetID="1" presetClass="entr" presetSubtype="0" fill="hold" grpId="0" nodeType="afterEffect">
                                  <p:stCondLst>
                                    <p:cond delay="500"/>
                                  </p:stCondLst>
                                  <p:childTnLst>
                                    <p:set>
                                      <p:cBhvr>
                                        <p:cTn id="36" dur="1" fill="hold">
                                          <p:stCondLst>
                                            <p:cond delay="499"/>
                                          </p:stCondLst>
                                        </p:cTn>
                                        <p:tgtEl>
                                          <p:spTgt spid="88125"/>
                                        </p:tgtEl>
                                        <p:attrNameLst>
                                          <p:attrName>style.visibility</p:attrName>
                                        </p:attrNameLst>
                                      </p:cBhvr>
                                      <p:to>
                                        <p:strVal val="visible"/>
                                      </p:to>
                                    </p:set>
                                  </p:childTnLst>
                                </p:cTn>
                              </p:par>
                            </p:childTnLst>
                          </p:cTn>
                        </p:par>
                        <p:par>
                          <p:cTn id="37" fill="hold">
                            <p:stCondLst>
                              <p:cond delay="2500"/>
                            </p:stCondLst>
                            <p:childTnLst>
                              <p:par>
                                <p:cTn id="38" presetID="22" presetClass="entr" presetSubtype="1" fill="hold" grpId="0" nodeType="afterEffect">
                                  <p:stCondLst>
                                    <p:cond delay="200"/>
                                  </p:stCondLst>
                                  <p:childTnLst>
                                    <p:set>
                                      <p:cBhvr>
                                        <p:cTn id="39" dur="1" fill="hold">
                                          <p:stCondLst>
                                            <p:cond delay="0"/>
                                          </p:stCondLst>
                                        </p:cTn>
                                        <p:tgtEl>
                                          <p:spTgt spid="88156"/>
                                        </p:tgtEl>
                                        <p:attrNameLst>
                                          <p:attrName>style.visibility</p:attrName>
                                        </p:attrNameLst>
                                      </p:cBhvr>
                                      <p:to>
                                        <p:strVal val="visible"/>
                                      </p:to>
                                    </p:set>
                                    <p:animEffect transition="in" filter="wipe(up)">
                                      <p:cBhvr>
                                        <p:cTn id="40" dur="500"/>
                                        <p:tgtEl>
                                          <p:spTgt spid="88156"/>
                                        </p:tgtEl>
                                      </p:cBhvr>
                                    </p:animEffect>
                                  </p:childTnLst>
                                </p:cTn>
                              </p:par>
                            </p:childTnLst>
                          </p:cTn>
                        </p:par>
                        <p:par>
                          <p:cTn id="41" fill="hold">
                            <p:stCondLst>
                              <p:cond delay="3200"/>
                            </p:stCondLst>
                            <p:childTnLst>
                              <p:par>
                                <p:cTn id="42" presetID="22" presetClass="entr" presetSubtype="1" fill="hold" grpId="0" nodeType="afterEffect">
                                  <p:stCondLst>
                                    <p:cond delay="200"/>
                                  </p:stCondLst>
                                  <p:childTnLst>
                                    <p:set>
                                      <p:cBhvr>
                                        <p:cTn id="43" dur="1" fill="hold">
                                          <p:stCondLst>
                                            <p:cond delay="0"/>
                                          </p:stCondLst>
                                        </p:cTn>
                                        <p:tgtEl>
                                          <p:spTgt spid="88157"/>
                                        </p:tgtEl>
                                        <p:attrNameLst>
                                          <p:attrName>style.visibility</p:attrName>
                                        </p:attrNameLst>
                                      </p:cBhvr>
                                      <p:to>
                                        <p:strVal val="visible"/>
                                      </p:to>
                                    </p:set>
                                    <p:animEffect transition="in" filter="wipe(up)">
                                      <p:cBhvr>
                                        <p:cTn id="44" dur="500"/>
                                        <p:tgtEl>
                                          <p:spTgt spid="88157"/>
                                        </p:tgtEl>
                                      </p:cBhvr>
                                    </p:animEffect>
                                  </p:childTnLst>
                                </p:cTn>
                              </p:par>
                            </p:childTnLst>
                          </p:cTn>
                        </p:par>
                        <p:par>
                          <p:cTn id="45" fill="hold">
                            <p:stCondLst>
                              <p:cond delay="3900"/>
                            </p:stCondLst>
                            <p:childTnLst>
                              <p:par>
                                <p:cTn id="46" presetID="5" presetClass="entr" presetSubtype="5" fill="hold" nodeType="afterEffect">
                                  <p:stCondLst>
                                    <p:cond delay="500"/>
                                  </p:stCondLst>
                                  <p:childTnLst>
                                    <p:set>
                                      <p:cBhvr>
                                        <p:cTn id="47" dur="1" fill="hold">
                                          <p:stCondLst>
                                            <p:cond delay="0"/>
                                          </p:stCondLst>
                                        </p:cTn>
                                        <p:tgtEl>
                                          <p:spTgt spid="3"/>
                                        </p:tgtEl>
                                        <p:attrNameLst>
                                          <p:attrName>style.visibility</p:attrName>
                                        </p:attrNameLst>
                                      </p:cBhvr>
                                      <p:to>
                                        <p:strVal val="visible"/>
                                      </p:to>
                                    </p:set>
                                    <p:animEffect transition="in" filter="checkerboard(down)">
                                      <p:cBhvr>
                                        <p:cTn id="48" dur="500"/>
                                        <p:tgtEl>
                                          <p:spTgt spid="3"/>
                                        </p:tgtEl>
                                      </p:cBhvr>
                                    </p:animEffect>
                                  </p:childTnLst>
                                </p:cTn>
                              </p:par>
                            </p:childTnLst>
                          </p:cTn>
                        </p:par>
                        <p:par>
                          <p:cTn id="49" fill="hold">
                            <p:stCondLst>
                              <p:cond delay="4900"/>
                            </p:stCondLst>
                            <p:childTnLst>
                              <p:par>
                                <p:cTn id="50" presetID="22" presetClass="entr" presetSubtype="4" fill="hold" grpId="0" nodeType="afterEffect">
                                  <p:stCondLst>
                                    <p:cond delay="500"/>
                                  </p:stCondLst>
                                  <p:childTnLst>
                                    <p:set>
                                      <p:cBhvr>
                                        <p:cTn id="51" dur="1" fill="hold">
                                          <p:stCondLst>
                                            <p:cond delay="0"/>
                                          </p:stCondLst>
                                        </p:cTn>
                                        <p:tgtEl>
                                          <p:spTgt spid="88139"/>
                                        </p:tgtEl>
                                        <p:attrNameLst>
                                          <p:attrName>style.visibility</p:attrName>
                                        </p:attrNameLst>
                                      </p:cBhvr>
                                      <p:to>
                                        <p:strVal val="visible"/>
                                      </p:to>
                                    </p:set>
                                    <p:animEffect transition="in" filter="wipe(down)">
                                      <p:cBhvr>
                                        <p:cTn id="52" dur="500"/>
                                        <p:tgtEl>
                                          <p:spTgt spid="88139"/>
                                        </p:tgtEl>
                                      </p:cBhvr>
                                    </p:animEffect>
                                  </p:childTnLst>
                                </p:cTn>
                              </p:par>
                            </p:childTnLst>
                          </p:cTn>
                        </p:par>
                        <p:par>
                          <p:cTn id="53" fill="hold">
                            <p:stCondLst>
                              <p:cond delay="5900"/>
                            </p:stCondLst>
                            <p:childTnLst>
                              <p:par>
                                <p:cTn id="54" presetID="1" presetClass="entr" presetSubtype="0" fill="hold" grpId="0" nodeType="afterEffect">
                                  <p:stCondLst>
                                    <p:cond delay="500"/>
                                  </p:stCondLst>
                                  <p:childTnLst>
                                    <p:set>
                                      <p:cBhvr>
                                        <p:cTn id="55" dur="1" fill="hold">
                                          <p:stCondLst>
                                            <p:cond delay="499"/>
                                          </p:stCondLst>
                                        </p:cTn>
                                        <p:tgtEl>
                                          <p:spTgt spid="88140"/>
                                        </p:tgtEl>
                                        <p:attrNameLst>
                                          <p:attrName>style.visibility</p:attrName>
                                        </p:attrNameLst>
                                      </p:cBhvr>
                                      <p:to>
                                        <p:strVal val="visible"/>
                                      </p:to>
                                    </p:set>
                                  </p:childTnLst>
                                </p:cTn>
                              </p:par>
                            </p:childTnLst>
                          </p:cTn>
                        </p:par>
                        <p:par>
                          <p:cTn id="56" fill="hold">
                            <p:stCondLst>
                              <p:cond delay="6900"/>
                            </p:stCondLst>
                            <p:childTnLst>
                              <p:par>
                                <p:cTn id="57" presetID="22" presetClass="entr" presetSubtype="8" fill="hold" nodeType="afterEffect">
                                  <p:stCondLst>
                                    <p:cond delay="500"/>
                                  </p:stCondLst>
                                  <p:childTnLst>
                                    <p:set>
                                      <p:cBhvr>
                                        <p:cTn id="58" dur="1" fill="hold">
                                          <p:stCondLst>
                                            <p:cond delay="0"/>
                                          </p:stCondLst>
                                        </p:cTn>
                                        <p:tgtEl>
                                          <p:spTgt spid="4"/>
                                        </p:tgtEl>
                                        <p:attrNameLst>
                                          <p:attrName>style.visibility</p:attrName>
                                        </p:attrNameLst>
                                      </p:cBhvr>
                                      <p:to>
                                        <p:strVal val="visible"/>
                                      </p:to>
                                    </p:set>
                                    <p:animEffect transition="in" filter="wipe(left)">
                                      <p:cBhvr>
                                        <p:cTn id="5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21" grpId="0" autoUpdateAnimBg="0"/>
      <p:bldP spid="88125" grpId="0" animBg="1"/>
      <p:bldP spid="88139" grpId="0" animBg="1"/>
      <p:bldP spid="88140" grpId="0" animBg="1"/>
      <p:bldP spid="88156" grpId="0" autoUpdateAnimBg="0"/>
      <p:bldP spid="88157"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2"/>
          <p:cNvSpPr>
            <a:spLocks noGrp="1"/>
          </p:cNvSpPr>
          <p:nvPr>
            <p:ph type="sldNum" sz="quarter" idx="11"/>
          </p:nvPr>
        </p:nvSpPr>
        <p:spPr/>
        <p:txBody>
          <a:bodyPr/>
          <a:lstStyle/>
          <a:p>
            <a:pPr>
              <a:defRPr/>
            </a:pPr>
            <a:fld id="{64806619-9BD5-4FEF-9119-C5BB6CEFCB7D}" type="slidenum">
              <a:rPr lang="en-US" altLang="zh-CN"/>
              <a:pPr>
                <a:defRPr/>
              </a:pPr>
              <a:t>21</a:t>
            </a:fld>
            <a:endParaRPr lang="en-US" altLang="zh-CN"/>
          </a:p>
        </p:txBody>
      </p:sp>
      <p:sp>
        <p:nvSpPr>
          <p:cNvPr id="300034" name="Text Box 2"/>
          <p:cNvSpPr txBox="1">
            <a:spLocks noChangeArrowheads="1"/>
          </p:cNvSpPr>
          <p:nvPr/>
        </p:nvSpPr>
        <p:spPr bwMode="auto">
          <a:xfrm>
            <a:off x="685800" y="593725"/>
            <a:ext cx="7632218" cy="954107"/>
          </a:xfrm>
          <a:prstGeom prst="rect">
            <a:avLst/>
          </a:prstGeom>
          <a:noFill/>
          <a:ln w="9525">
            <a:noFill/>
            <a:miter lim="800000"/>
            <a:headEnd/>
            <a:tailEnd/>
          </a:ln>
        </p:spPr>
        <p:txBody>
          <a:bodyPr wrap="none" anchor="ctr">
            <a:spAutoFit/>
          </a:bodyPr>
          <a:lstStyle/>
          <a:p>
            <a:r>
              <a:rPr lang="en-US" altLang="zh-CN" b="1" dirty="0">
                <a:latin typeface="Arial" charset="0"/>
              </a:rPr>
              <a:t>[</a:t>
            </a:r>
            <a:r>
              <a:rPr lang="zh-CN" altLang="en-US" b="1" dirty="0" smtClean="0">
                <a:latin typeface="Arial" charset="0"/>
              </a:rPr>
              <a:t>例题</a:t>
            </a:r>
            <a:r>
              <a:rPr lang="en-US" altLang="zh-CN" b="1" smtClean="0">
                <a:latin typeface="Arial" charset="0"/>
              </a:rPr>
              <a:t>4]</a:t>
            </a:r>
            <a:r>
              <a:rPr lang="en-US" altLang="zh-CN" b="1" smtClean="0">
                <a:latin typeface="Arial" charset="0"/>
                <a:sym typeface="Symbol" pitchFamily="18" charset="2"/>
              </a:rPr>
              <a:t>  </a:t>
            </a:r>
            <a:r>
              <a:rPr lang="zh-CN" altLang="en-US" b="1" dirty="0">
                <a:latin typeface="Arial" charset="0"/>
                <a:sym typeface="Symbol" pitchFamily="18" charset="2"/>
              </a:rPr>
              <a:t>热量</a:t>
            </a:r>
            <a:r>
              <a:rPr lang="en-US" altLang="zh-CN" b="1" dirty="0">
                <a:latin typeface="Arial" charset="0"/>
                <a:sym typeface="Symbol" pitchFamily="18" charset="2"/>
              </a:rPr>
              <a:t>Q</a:t>
            </a:r>
            <a:r>
              <a:rPr lang="zh-CN" altLang="en-US" b="1" dirty="0">
                <a:latin typeface="Arial" charset="0"/>
                <a:sym typeface="Symbol" pitchFamily="18" charset="2"/>
              </a:rPr>
              <a:t>从高温热源</a:t>
            </a:r>
            <a:r>
              <a:rPr lang="en-US" altLang="zh-CN" b="1" dirty="0">
                <a:latin typeface="Arial" charset="0"/>
                <a:sym typeface="Symbol" pitchFamily="18" charset="2"/>
              </a:rPr>
              <a:t>T</a:t>
            </a:r>
            <a:r>
              <a:rPr lang="en-US" altLang="zh-CN" b="1" baseline="-25000" dirty="0">
                <a:latin typeface="Arial" charset="0"/>
                <a:sym typeface="Symbol" pitchFamily="18" charset="2"/>
              </a:rPr>
              <a:t>H</a:t>
            </a:r>
            <a:r>
              <a:rPr lang="zh-CN" altLang="en-US" b="1" dirty="0">
                <a:latin typeface="Arial" charset="0"/>
                <a:sym typeface="Symbol" pitchFamily="18" charset="2"/>
              </a:rPr>
              <a:t>传到低温热源</a:t>
            </a:r>
            <a:r>
              <a:rPr lang="en-US" altLang="zh-CN" b="1" dirty="0">
                <a:latin typeface="Arial" charset="0"/>
                <a:sym typeface="Symbol" pitchFamily="18" charset="2"/>
              </a:rPr>
              <a:t>T</a:t>
            </a:r>
            <a:r>
              <a:rPr lang="en-US" altLang="zh-CN" b="1" baseline="-25000" dirty="0">
                <a:latin typeface="Arial" charset="0"/>
                <a:sym typeface="Symbol" pitchFamily="18" charset="2"/>
              </a:rPr>
              <a:t>L</a:t>
            </a:r>
            <a:r>
              <a:rPr lang="zh-CN" altLang="en-US" b="1" dirty="0">
                <a:latin typeface="Arial" charset="0"/>
                <a:sym typeface="Symbol" pitchFamily="18" charset="2"/>
              </a:rPr>
              <a:t>，</a:t>
            </a:r>
          </a:p>
          <a:p>
            <a:r>
              <a:rPr lang="zh-CN" altLang="en-US" b="1" dirty="0">
                <a:latin typeface="Arial" charset="0"/>
                <a:sym typeface="Symbol" pitchFamily="18" charset="2"/>
              </a:rPr>
              <a:t>计算此热传递过程的熵变</a:t>
            </a:r>
          </a:p>
        </p:txBody>
      </p:sp>
      <p:sp>
        <p:nvSpPr>
          <p:cNvPr id="300035" name="Text Box 3"/>
          <p:cNvSpPr txBox="1">
            <a:spLocks noChangeArrowheads="1"/>
          </p:cNvSpPr>
          <p:nvPr/>
        </p:nvSpPr>
        <p:spPr bwMode="auto">
          <a:xfrm>
            <a:off x="152400" y="1797050"/>
            <a:ext cx="5026025" cy="946150"/>
          </a:xfrm>
          <a:prstGeom prst="rect">
            <a:avLst/>
          </a:prstGeom>
          <a:noFill/>
          <a:ln w="9525">
            <a:noFill/>
            <a:miter lim="800000"/>
            <a:headEnd/>
            <a:tailEnd/>
          </a:ln>
        </p:spPr>
        <p:txBody>
          <a:bodyPr wrap="none" anchor="ctr">
            <a:spAutoFit/>
          </a:bodyPr>
          <a:lstStyle/>
          <a:p>
            <a:r>
              <a:rPr lang="en-US" altLang="zh-CN" b="1">
                <a:solidFill>
                  <a:srgbClr val="DC0000"/>
                </a:solidFill>
                <a:latin typeface="楷体_GB2312" pitchFamily="49" charset="-122"/>
                <a:sym typeface="Symbol" pitchFamily="18" charset="2"/>
              </a:rPr>
              <a:t></a:t>
            </a:r>
            <a:r>
              <a:rPr lang="zh-CN" altLang="en-US" b="1">
                <a:solidFill>
                  <a:srgbClr val="DC0000"/>
                </a:solidFill>
                <a:latin typeface="楷体_GB2312" pitchFamily="49" charset="-122"/>
                <a:sym typeface="Symbol" pitchFamily="18" charset="2"/>
              </a:rPr>
              <a:t>解</a:t>
            </a:r>
            <a:r>
              <a:rPr lang="zh-CN" altLang="en-US" b="1">
                <a:latin typeface="楷体_GB2312" pitchFamily="49" charset="-122"/>
              </a:rPr>
              <a:t>热源释放</a:t>
            </a:r>
            <a:r>
              <a:rPr lang="en-US" altLang="zh-CN" b="1">
                <a:latin typeface="楷体_GB2312" pitchFamily="49" charset="-122"/>
              </a:rPr>
              <a:t>(</a:t>
            </a:r>
            <a:r>
              <a:rPr lang="zh-CN" altLang="en-US" b="1">
                <a:latin typeface="楷体_GB2312" pitchFamily="49" charset="-122"/>
              </a:rPr>
              <a:t>或获得</a:t>
            </a:r>
            <a:r>
              <a:rPr lang="en-US" altLang="zh-CN" b="1">
                <a:latin typeface="楷体_GB2312" pitchFamily="49" charset="-122"/>
              </a:rPr>
              <a:t>)</a:t>
            </a:r>
            <a:r>
              <a:rPr lang="zh-CN" altLang="en-US" b="1">
                <a:latin typeface="楷体_GB2312" pitchFamily="49" charset="-122"/>
              </a:rPr>
              <a:t>大小为</a:t>
            </a:r>
          </a:p>
          <a:p>
            <a:r>
              <a:rPr lang="en-US" altLang="zh-CN" b="1">
                <a:latin typeface="楷体_GB2312" pitchFamily="49" charset="-122"/>
              </a:rPr>
              <a:t>Q</a:t>
            </a:r>
            <a:r>
              <a:rPr lang="zh-CN" altLang="en-US" b="1">
                <a:latin typeface="楷体_GB2312" pitchFamily="49" charset="-122"/>
              </a:rPr>
              <a:t>的热量的过程是不可逆过程。</a:t>
            </a:r>
          </a:p>
        </p:txBody>
      </p:sp>
      <p:grpSp>
        <p:nvGrpSpPr>
          <p:cNvPr id="2" name="Group 4"/>
          <p:cNvGrpSpPr>
            <a:grpSpLocks/>
          </p:cNvGrpSpPr>
          <p:nvPr/>
        </p:nvGrpSpPr>
        <p:grpSpPr bwMode="auto">
          <a:xfrm>
            <a:off x="5181600" y="1524000"/>
            <a:ext cx="3352800" cy="1295400"/>
            <a:chOff x="572" y="2017"/>
            <a:chExt cx="2112" cy="816"/>
          </a:xfrm>
        </p:grpSpPr>
        <p:sp>
          <p:nvSpPr>
            <p:cNvPr id="23563" name="Rectangle 5" descr="浅色上对角线"/>
            <p:cNvSpPr>
              <a:spLocks noChangeArrowheads="1"/>
            </p:cNvSpPr>
            <p:nvPr/>
          </p:nvSpPr>
          <p:spPr bwMode="auto">
            <a:xfrm>
              <a:off x="572" y="2017"/>
              <a:ext cx="2112" cy="816"/>
            </a:xfrm>
            <a:prstGeom prst="rect">
              <a:avLst/>
            </a:prstGeom>
            <a:pattFill prst="ltUpDiag">
              <a:fgClr>
                <a:srgbClr val="000000"/>
              </a:fgClr>
              <a:bgClr>
                <a:srgbClr val="FFFFCC"/>
              </a:bgClr>
            </a:pattFill>
            <a:ln w="9525">
              <a:solidFill>
                <a:schemeClr val="tx1"/>
              </a:solidFill>
              <a:miter lim="800000"/>
              <a:headEnd/>
              <a:tailEnd/>
            </a:ln>
          </p:spPr>
          <p:txBody>
            <a:bodyPr wrap="none" anchor="ctr"/>
            <a:lstStyle/>
            <a:p>
              <a:endParaRPr lang="zh-CN" altLang="en-US"/>
            </a:p>
          </p:txBody>
        </p:sp>
        <p:sp>
          <p:nvSpPr>
            <p:cNvPr id="23564" name="Rectangle 6"/>
            <p:cNvSpPr>
              <a:spLocks noChangeArrowheads="1"/>
            </p:cNvSpPr>
            <p:nvPr/>
          </p:nvSpPr>
          <p:spPr bwMode="auto">
            <a:xfrm>
              <a:off x="668" y="2113"/>
              <a:ext cx="1920" cy="624"/>
            </a:xfrm>
            <a:prstGeom prst="rect">
              <a:avLst/>
            </a:prstGeom>
            <a:solidFill>
              <a:srgbClr val="FFFFCC"/>
            </a:solidFill>
            <a:ln w="9525">
              <a:solidFill>
                <a:schemeClr val="tx1"/>
              </a:solidFill>
              <a:miter lim="800000"/>
              <a:headEnd/>
              <a:tailEnd/>
            </a:ln>
          </p:spPr>
          <p:txBody>
            <a:bodyPr wrap="none" anchor="ctr"/>
            <a:lstStyle/>
            <a:p>
              <a:pPr algn="ctr"/>
              <a:endParaRPr lang="zh-CN" altLang="zh-CN">
                <a:latin typeface="Arial" charset="0"/>
                <a:ea typeface="宋体" charset="-122"/>
              </a:endParaRPr>
            </a:p>
          </p:txBody>
        </p:sp>
        <p:sp>
          <p:nvSpPr>
            <p:cNvPr id="23565" name="Rectangle 7" descr="永恒"/>
            <p:cNvSpPr>
              <a:spLocks noChangeArrowheads="1"/>
            </p:cNvSpPr>
            <p:nvPr/>
          </p:nvSpPr>
          <p:spPr bwMode="auto">
            <a:xfrm>
              <a:off x="764" y="2209"/>
              <a:ext cx="672" cy="432"/>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p>
              <a:pPr algn="ctr"/>
              <a:r>
                <a:rPr lang="en-US" altLang="zh-CN" b="1">
                  <a:latin typeface="Arial" charset="0"/>
                  <a:ea typeface="宋体" charset="-122"/>
                </a:rPr>
                <a:t>T</a:t>
              </a:r>
              <a:r>
                <a:rPr lang="en-US" altLang="zh-CN" b="1" baseline="-25000">
                  <a:latin typeface="Arial" charset="0"/>
                  <a:ea typeface="宋体" charset="-122"/>
                </a:rPr>
                <a:t>H</a:t>
              </a:r>
              <a:endParaRPr lang="en-US" altLang="zh-CN">
                <a:latin typeface="Arial" charset="0"/>
                <a:ea typeface="宋体" charset="-122"/>
              </a:endParaRPr>
            </a:p>
          </p:txBody>
        </p:sp>
        <p:sp>
          <p:nvSpPr>
            <p:cNvPr id="23566" name="Rectangle 8" descr="羊皮纸"/>
            <p:cNvSpPr>
              <a:spLocks noChangeArrowheads="1"/>
            </p:cNvSpPr>
            <p:nvPr/>
          </p:nvSpPr>
          <p:spPr bwMode="auto">
            <a:xfrm>
              <a:off x="1820" y="2209"/>
              <a:ext cx="672" cy="432"/>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p>
              <a:pPr algn="ctr"/>
              <a:r>
                <a:rPr lang="en-US" altLang="zh-CN" b="1">
                  <a:latin typeface="Arial" charset="0"/>
                  <a:ea typeface="宋体" charset="-122"/>
                </a:rPr>
                <a:t>T</a:t>
              </a:r>
              <a:r>
                <a:rPr lang="en-US" altLang="zh-CN" b="1" baseline="-25000">
                  <a:latin typeface="Arial" charset="0"/>
                  <a:ea typeface="宋体" charset="-122"/>
                </a:rPr>
                <a:t>L</a:t>
              </a:r>
              <a:endParaRPr lang="en-US" altLang="zh-CN">
                <a:latin typeface="Arial" charset="0"/>
                <a:ea typeface="宋体" charset="-122"/>
              </a:endParaRPr>
            </a:p>
          </p:txBody>
        </p:sp>
        <p:sp>
          <p:nvSpPr>
            <p:cNvPr id="23567" name="AutoShape 9" descr="粉色砂纸"/>
            <p:cNvSpPr>
              <a:spLocks noChangeArrowheads="1"/>
            </p:cNvSpPr>
            <p:nvPr/>
          </p:nvSpPr>
          <p:spPr bwMode="auto">
            <a:xfrm>
              <a:off x="1436" y="2305"/>
              <a:ext cx="384" cy="288"/>
            </a:xfrm>
            <a:prstGeom prst="rightArrow">
              <a:avLst>
                <a:gd name="adj1" fmla="val 50000"/>
                <a:gd name="adj2" fmla="val 33333"/>
              </a:avLst>
            </a:prstGeom>
            <a:blipFill dpi="0" rotWithShape="0">
              <a:blip r:embed="rId5"/>
              <a:srcRect/>
              <a:tile tx="0" ty="0" sx="100000" sy="100000" flip="none" algn="tl"/>
            </a:blipFill>
            <a:ln w="9525">
              <a:solidFill>
                <a:schemeClr val="tx1"/>
              </a:solidFill>
              <a:miter lim="800000"/>
              <a:headEnd/>
              <a:tailEnd/>
            </a:ln>
          </p:spPr>
          <p:txBody>
            <a:bodyPr wrap="none" anchor="ctr"/>
            <a:lstStyle/>
            <a:p>
              <a:endParaRPr lang="zh-CN" altLang="en-US"/>
            </a:p>
          </p:txBody>
        </p:sp>
      </p:grpSp>
      <p:sp>
        <p:nvSpPr>
          <p:cNvPr id="300042" name="Text Box 10"/>
          <p:cNvSpPr txBox="1">
            <a:spLocks noChangeArrowheads="1"/>
          </p:cNvSpPr>
          <p:nvPr/>
        </p:nvSpPr>
        <p:spPr bwMode="auto">
          <a:xfrm>
            <a:off x="6553200" y="2895600"/>
            <a:ext cx="688975" cy="519113"/>
          </a:xfrm>
          <a:prstGeom prst="rect">
            <a:avLst/>
          </a:prstGeom>
          <a:noFill/>
          <a:ln w="9525">
            <a:noFill/>
            <a:miter lim="800000"/>
            <a:headEnd/>
            <a:tailEnd/>
          </a:ln>
        </p:spPr>
        <p:txBody>
          <a:bodyPr wrap="none" anchor="ctr">
            <a:spAutoFit/>
          </a:bodyPr>
          <a:lstStyle/>
          <a:p>
            <a:pPr algn="ctr"/>
            <a:r>
              <a:rPr lang="en-US" altLang="zh-CN" b="1">
                <a:ea typeface="宋体" charset="-122"/>
              </a:rPr>
              <a:t>(</a:t>
            </a:r>
            <a:r>
              <a:rPr lang="en-US" altLang="zh-CN" b="1" i="1">
                <a:ea typeface="宋体" charset="-122"/>
              </a:rPr>
              <a:t> a</a:t>
            </a:r>
            <a:r>
              <a:rPr lang="en-US" altLang="zh-CN" b="1">
                <a:ea typeface="宋体" charset="-122"/>
              </a:rPr>
              <a:t>)</a:t>
            </a:r>
            <a:endParaRPr lang="en-US" altLang="zh-CN">
              <a:ea typeface="宋体" charset="-122"/>
            </a:endParaRPr>
          </a:p>
        </p:txBody>
      </p:sp>
      <p:sp>
        <p:nvSpPr>
          <p:cNvPr id="300043" name="Text Box 11"/>
          <p:cNvSpPr txBox="1">
            <a:spLocks noChangeArrowheads="1"/>
          </p:cNvSpPr>
          <p:nvPr/>
        </p:nvSpPr>
        <p:spPr bwMode="auto">
          <a:xfrm>
            <a:off x="228600" y="2819400"/>
            <a:ext cx="4876800" cy="2654300"/>
          </a:xfrm>
          <a:prstGeom prst="rect">
            <a:avLst/>
          </a:prstGeom>
          <a:noFill/>
          <a:ln w="9525">
            <a:noFill/>
            <a:miter lim="800000"/>
            <a:headEnd/>
            <a:tailEnd/>
          </a:ln>
        </p:spPr>
        <p:txBody>
          <a:bodyPr anchor="ctr">
            <a:spAutoFit/>
          </a:bodyPr>
          <a:lstStyle/>
          <a:p>
            <a:r>
              <a:rPr lang="zh-CN" altLang="en-US" b="1">
                <a:latin typeface="楷体_GB2312" pitchFamily="49" charset="-122"/>
              </a:rPr>
              <a:t>设想热源与另一个温度与之</a:t>
            </a:r>
          </a:p>
          <a:p>
            <a:r>
              <a:rPr lang="zh-CN" altLang="en-US" b="1">
                <a:latin typeface="楷体_GB2312" pitchFamily="49" charset="-122"/>
              </a:rPr>
              <a:t>相差无限小的热源 </a:t>
            </a:r>
            <a:r>
              <a:rPr lang="en-US" altLang="zh-CN" b="1">
                <a:latin typeface="楷体_GB2312" pitchFamily="49" charset="-122"/>
              </a:rPr>
              <a:t>T</a:t>
            </a:r>
            <a:r>
              <a:rPr lang="en-US" altLang="zh-CN" b="1">
                <a:latin typeface="楷体_GB2312" pitchFamily="49" charset="-122"/>
                <a:sym typeface="Symbol" pitchFamily="18" charset="2"/>
              </a:rPr>
              <a:t></a:t>
            </a:r>
            <a:r>
              <a:rPr lang="en-US" altLang="zh-CN" b="1">
                <a:latin typeface="楷体_GB2312" pitchFamily="49" charset="-122"/>
              </a:rPr>
              <a:t>dT(</a:t>
            </a:r>
            <a:r>
              <a:rPr lang="zh-CN" altLang="en-US" b="1">
                <a:latin typeface="楷体_GB2312" pitchFamily="49" charset="-122"/>
              </a:rPr>
              <a:t>或</a:t>
            </a:r>
          </a:p>
          <a:p>
            <a:r>
              <a:rPr lang="zh-CN" altLang="en-US" b="1">
                <a:latin typeface="楷体_GB2312" pitchFamily="49" charset="-122"/>
              </a:rPr>
              <a:t> </a:t>
            </a:r>
            <a:r>
              <a:rPr lang="en-US" altLang="zh-CN" b="1">
                <a:latin typeface="楷体_GB2312" pitchFamily="49" charset="-122"/>
              </a:rPr>
              <a:t>T+dT)</a:t>
            </a:r>
            <a:r>
              <a:rPr lang="zh-CN" altLang="en-US" b="1">
                <a:latin typeface="楷体_GB2312" pitchFamily="49" charset="-122"/>
              </a:rPr>
              <a:t>相接触，经足够长时</a:t>
            </a:r>
          </a:p>
          <a:p>
            <a:r>
              <a:rPr lang="zh-CN" altLang="en-US" b="1">
                <a:latin typeface="楷体_GB2312" pitchFamily="49" charset="-122"/>
              </a:rPr>
              <a:t>间传递热量</a:t>
            </a:r>
            <a:r>
              <a:rPr lang="en-US" altLang="zh-CN" b="1">
                <a:latin typeface="楷体_GB2312" pitchFamily="49" charset="-122"/>
              </a:rPr>
              <a:t>Q</a:t>
            </a:r>
            <a:r>
              <a:rPr lang="zh-CN" altLang="en-US" b="1">
                <a:latin typeface="楷体_GB2312" pitchFamily="49" charset="-122"/>
              </a:rPr>
              <a:t>，此过程可视为</a:t>
            </a:r>
          </a:p>
          <a:p>
            <a:r>
              <a:rPr lang="zh-CN" altLang="en-US" b="1">
                <a:latin typeface="楷体_GB2312" pitchFamily="49" charset="-122"/>
              </a:rPr>
              <a:t>可逆过程。借助此可逆过程，</a:t>
            </a:r>
          </a:p>
          <a:p>
            <a:r>
              <a:rPr lang="zh-CN" altLang="en-US" b="1">
                <a:latin typeface="楷体_GB2312" pitchFamily="49" charset="-122"/>
              </a:rPr>
              <a:t>对于热源</a:t>
            </a:r>
            <a:r>
              <a:rPr lang="en-US" altLang="zh-CN" b="1">
                <a:latin typeface="Arial" charset="0"/>
                <a:sym typeface="Symbol" pitchFamily="18" charset="2"/>
              </a:rPr>
              <a:t>T</a:t>
            </a:r>
            <a:r>
              <a:rPr lang="en-US" altLang="zh-CN" b="1" baseline="-25000">
                <a:latin typeface="Arial" charset="0"/>
                <a:sym typeface="Symbol" pitchFamily="18" charset="2"/>
              </a:rPr>
              <a:t>H</a:t>
            </a:r>
            <a:r>
              <a:rPr lang="zh-CN" altLang="en-US" b="1">
                <a:latin typeface="楷体_GB2312" pitchFamily="49" charset="-122"/>
              </a:rPr>
              <a:t>和</a:t>
            </a:r>
            <a:r>
              <a:rPr lang="en-US" altLang="zh-CN" b="1">
                <a:latin typeface="楷体_GB2312" pitchFamily="49" charset="-122"/>
              </a:rPr>
              <a:t>T</a:t>
            </a:r>
            <a:r>
              <a:rPr lang="en-US" altLang="zh-CN" b="1" baseline="-25000">
                <a:latin typeface="楷体_GB2312" pitchFamily="49" charset="-122"/>
              </a:rPr>
              <a:t>L</a:t>
            </a:r>
            <a:r>
              <a:rPr lang="zh-CN" altLang="en-US" b="1">
                <a:latin typeface="楷体_GB2312" pitchFamily="49" charset="-122"/>
              </a:rPr>
              <a:t>分别有</a:t>
            </a:r>
          </a:p>
        </p:txBody>
      </p:sp>
      <p:graphicFrame>
        <p:nvGraphicFramePr>
          <p:cNvPr id="300044" name="Object 12"/>
          <p:cNvGraphicFramePr>
            <a:graphicFrameLocks noChangeAspect="1"/>
          </p:cNvGraphicFramePr>
          <p:nvPr/>
        </p:nvGraphicFramePr>
        <p:xfrm>
          <a:off x="5307013" y="3644900"/>
          <a:ext cx="2720975" cy="949325"/>
        </p:xfrm>
        <a:graphic>
          <a:graphicData uri="http://schemas.openxmlformats.org/presentationml/2006/ole">
            <p:oleObj spid="_x0000_s23554" name="公式" r:id="rId6" imgW="1269720" imgH="444240" progId="Equation.3">
              <p:embed/>
            </p:oleObj>
          </a:graphicData>
        </a:graphic>
      </p:graphicFrame>
      <p:graphicFrame>
        <p:nvGraphicFramePr>
          <p:cNvPr id="300045" name="Object 13"/>
          <p:cNvGraphicFramePr>
            <a:graphicFrameLocks noChangeAspect="1"/>
          </p:cNvGraphicFramePr>
          <p:nvPr/>
        </p:nvGraphicFramePr>
        <p:xfrm>
          <a:off x="5410200" y="4648200"/>
          <a:ext cx="2286000" cy="900113"/>
        </p:xfrm>
        <a:graphic>
          <a:graphicData uri="http://schemas.openxmlformats.org/presentationml/2006/ole">
            <p:oleObj spid="_x0000_s23555" name="公式" r:id="rId7" imgW="1091880" imgH="431640" progId="Equation.3">
              <p:embed/>
            </p:oleObj>
          </a:graphicData>
        </a:graphic>
      </p:graphicFrame>
      <p:sp>
        <p:nvSpPr>
          <p:cNvPr id="300046" name="Text Box 14"/>
          <p:cNvSpPr txBox="1">
            <a:spLocks noChangeArrowheads="1"/>
          </p:cNvSpPr>
          <p:nvPr/>
        </p:nvSpPr>
        <p:spPr bwMode="auto">
          <a:xfrm>
            <a:off x="228600" y="5627688"/>
            <a:ext cx="6789738" cy="946150"/>
          </a:xfrm>
          <a:prstGeom prst="rect">
            <a:avLst/>
          </a:prstGeom>
          <a:noFill/>
          <a:ln w="9525">
            <a:noFill/>
            <a:miter lim="800000"/>
            <a:headEnd/>
            <a:tailEnd/>
          </a:ln>
        </p:spPr>
        <p:txBody>
          <a:bodyPr wrap="none">
            <a:spAutoFit/>
          </a:bodyPr>
          <a:lstStyle/>
          <a:p>
            <a:r>
              <a:rPr lang="zh-CN" altLang="en-US" b="1">
                <a:latin typeface="楷体_GB2312" pitchFamily="49" charset="-122"/>
              </a:rPr>
              <a:t>如图</a:t>
            </a:r>
            <a:r>
              <a:rPr lang="en-US" altLang="zh-CN" b="1">
                <a:latin typeface="楷体_GB2312" pitchFamily="49" charset="-122"/>
              </a:rPr>
              <a:t>(</a:t>
            </a:r>
            <a:r>
              <a:rPr lang="en-US" altLang="zh-CN" b="1" i="1"/>
              <a:t>a</a:t>
            </a:r>
            <a:r>
              <a:rPr lang="en-US" altLang="zh-CN" b="1">
                <a:latin typeface="楷体_GB2312" pitchFamily="49" charset="-122"/>
              </a:rPr>
              <a:t>)</a:t>
            </a:r>
            <a:r>
              <a:rPr lang="zh-CN" altLang="en-US" b="1">
                <a:latin typeface="楷体_GB2312" pitchFamily="49" charset="-122"/>
              </a:rPr>
              <a:t>所示，热源</a:t>
            </a:r>
            <a:r>
              <a:rPr lang="en-US" altLang="zh-CN" b="1">
                <a:latin typeface="Arial" charset="0"/>
                <a:sym typeface="Symbol" pitchFamily="18" charset="2"/>
              </a:rPr>
              <a:t>T</a:t>
            </a:r>
            <a:r>
              <a:rPr lang="en-US" altLang="zh-CN" b="1" baseline="-25000">
                <a:latin typeface="Arial" charset="0"/>
                <a:sym typeface="Symbol" pitchFamily="18" charset="2"/>
              </a:rPr>
              <a:t>H</a:t>
            </a:r>
            <a:r>
              <a:rPr lang="zh-CN" altLang="en-US" b="1">
                <a:latin typeface="楷体_GB2312" pitchFamily="49" charset="-122"/>
              </a:rPr>
              <a:t>和</a:t>
            </a:r>
            <a:r>
              <a:rPr lang="en-US" altLang="zh-CN" b="1">
                <a:latin typeface="楷体_GB2312" pitchFamily="49" charset="-122"/>
              </a:rPr>
              <a:t>T</a:t>
            </a:r>
            <a:r>
              <a:rPr lang="en-US" altLang="zh-CN" b="1" baseline="-25000">
                <a:latin typeface="楷体_GB2312" pitchFamily="49" charset="-122"/>
              </a:rPr>
              <a:t>L</a:t>
            </a:r>
            <a:r>
              <a:rPr lang="zh-CN" altLang="en-US" b="1">
                <a:latin typeface="楷体_GB2312" pitchFamily="49" charset="-122"/>
              </a:rPr>
              <a:t>被绝热壁包围，</a:t>
            </a:r>
          </a:p>
          <a:p>
            <a:r>
              <a:rPr lang="zh-CN" altLang="en-US" b="1">
                <a:latin typeface="楷体_GB2312" pitchFamily="49" charset="-122"/>
              </a:rPr>
              <a:t>组成一复合孤立系，该系统的总熵变为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0034"/>
                                        </p:tgtEl>
                                        <p:attrNameLst>
                                          <p:attrName>style.visibility</p:attrName>
                                        </p:attrNameLst>
                                      </p:cBhvr>
                                      <p:to>
                                        <p:strVal val="visible"/>
                                      </p:to>
                                    </p:set>
                                    <p:animEffect transition="in" filter="wipe(up)">
                                      <p:cBhvr>
                                        <p:cTn id="7" dur="500"/>
                                        <p:tgtEl>
                                          <p:spTgt spid="3000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0035"/>
                                        </p:tgtEl>
                                        <p:attrNameLst>
                                          <p:attrName>style.visibility</p:attrName>
                                        </p:attrNameLst>
                                      </p:cBhvr>
                                      <p:to>
                                        <p:strVal val="visible"/>
                                      </p:to>
                                    </p:set>
                                    <p:animEffect transition="in" filter="wipe(up)">
                                      <p:cBhvr>
                                        <p:cTn id="12" dur="500"/>
                                        <p:tgtEl>
                                          <p:spTgt spid="3000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30004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00043">
                                            <p:txEl>
                                              <p:pRg st="0" end="0"/>
                                            </p:txEl>
                                          </p:spTgt>
                                        </p:tgtEl>
                                        <p:attrNameLst>
                                          <p:attrName>style.visibility</p:attrName>
                                        </p:attrNameLst>
                                      </p:cBhvr>
                                      <p:to>
                                        <p:strVal val="visible"/>
                                      </p:to>
                                    </p:set>
                                    <p:animEffect transition="in" filter="wipe(left)">
                                      <p:cBhvr>
                                        <p:cTn id="25" dur="500"/>
                                        <p:tgtEl>
                                          <p:spTgt spid="30004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00043">
                                            <p:txEl>
                                              <p:pRg st="1" end="1"/>
                                            </p:txEl>
                                          </p:spTgt>
                                        </p:tgtEl>
                                        <p:attrNameLst>
                                          <p:attrName>style.visibility</p:attrName>
                                        </p:attrNameLst>
                                      </p:cBhvr>
                                      <p:to>
                                        <p:strVal val="visible"/>
                                      </p:to>
                                    </p:set>
                                    <p:animEffect transition="in" filter="wipe(left)">
                                      <p:cBhvr>
                                        <p:cTn id="30" dur="500"/>
                                        <p:tgtEl>
                                          <p:spTgt spid="30004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00043">
                                            <p:txEl>
                                              <p:pRg st="2" end="2"/>
                                            </p:txEl>
                                          </p:spTgt>
                                        </p:tgtEl>
                                        <p:attrNameLst>
                                          <p:attrName>style.visibility</p:attrName>
                                        </p:attrNameLst>
                                      </p:cBhvr>
                                      <p:to>
                                        <p:strVal val="visible"/>
                                      </p:to>
                                    </p:set>
                                    <p:animEffect transition="in" filter="wipe(left)">
                                      <p:cBhvr>
                                        <p:cTn id="35" dur="500"/>
                                        <p:tgtEl>
                                          <p:spTgt spid="30004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00043">
                                            <p:txEl>
                                              <p:pRg st="3" end="3"/>
                                            </p:txEl>
                                          </p:spTgt>
                                        </p:tgtEl>
                                        <p:attrNameLst>
                                          <p:attrName>style.visibility</p:attrName>
                                        </p:attrNameLst>
                                      </p:cBhvr>
                                      <p:to>
                                        <p:strVal val="visible"/>
                                      </p:to>
                                    </p:set>
                                    <p:animEffect transition="in" filter="wipe(left)">
                                      <p:cBhvr>
                                        <p:cTn id="40" dur="500"/>
                                        <p:tgtEl>
                                          <p:spTgt spid="30004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00043">
                                            <p:txEl>
                                              <p:pRg st="4" end="4"/>
                                            </p:txEl>
                                          </p:spTgt>
                                        </p:tgtEl>
                                        <p:attrNameLst>
                                          <p:attrName>style.visibility</p:attrName>
                                        </p:attrNameLst>
                                      </p:cBhvr>
                                      <p:to>
                                        <p:strVal val="visible"/>
                                      </p:to>
                                    </p:set>
                                    <p:animEffect transition="in" filter="wipe(left)">
                                      <p:cBhvr>
                                        <p:cTn id="45" dur="500"/>
                                        <p:tgtEl>
                                          <p:spTgt spid="30004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00043">
                                            <p:txEl>
                                              <p:pRg st="5" end="5"/>
                                            </p:txEl>
                                          </p:spTgt>
                                        </p:tgtEl>
                                        <p:attrNameLst>
                                          <p:attrName>style.visibility</p:attrName>
                                        </p:attrNameLst>
                                      </p:cBhvr>
                                      <p:to>
                                        <p:strVal val="visible"/>
                                      </p:to>
                                    </p:set>
                                    <p:animEffect transition="in" filter="wipe(left)">
                                      <p:cBhvr>
                                        <p:cTn id="50" dur="500"/>
                                        <p:tgtEl>
                                          <p:spTgt spid="30004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nodeType="clickEffect">
                                  <p:stCondLst>
                                    <p:cond delay="0"/>
                                  </p:stCondLst>
                                  <p:childTnLst>
                                    <p:set>
                                      <p:cBhvr>
                                        <p:cTn id="54" dur="1" fill="hold">
                                          <p:stCondLst>
                                            <p:cond delay="0"/>
                                          </p:stCondLst>
                                        </p:cTn>
                                        <p:tgtEl>
                                          <p:spTgt spid="300044"/>
                                        </p:tgtEl>
                                        <p:attrNameLst>
                                          <p:attrName>style.visibility</p:attrName>
                                        </p:attrNameLst>
                                      </p:cBhvr>
                                      <p:to>
                                        <p:strVal val="visible"/>
                                      </p:to>
                                    </p:set>
                                    <p:animEffect transition="in" filter="wipe(right)">
                                      <p:cBhvr>
                                        <p:cTn id="55" dur="500"/>
                                        <p:tgtEl>
                                          <p:spTgt spid="300044"/>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nodeType="clickEffect">
                                  <p:stCondLst>
                                    <p:cond delay="0"/>
                                  </p:stCondLst>
                                  <p:childTnLst>
                                    <p:set>
                                      <p:cBhvr>
                                        <p:cTn id="59" dur="1" fill="hold">
                                          <p:stCondLst>
                                            <p:cond delay="0"/>
                                          </p:stCondLst>
                                        </p:cTn>
                                        <p:tgtEl>
                                          <p:spTgt spid="300045"/>
                                        </p:tgtEl>
                                        <p:attrNameLst>
                                          <p:attrName>style.visibility</p:attrName>
                                        </p:attrNameLst>
                                      </p:cBhvr>
                                      <p:to>
                                        <p:strVal val="visible"/>
                                      </p:to>
                                    </p:set>
                                    <p:animEffect transition="in" filter="wipe(right)">
                                      <p:cBhvr>
                                        <p:cTn id="60" dur="500"/>
                                        <p:tgtEl>
                                          <p:spTgt spid="300045"/>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300046">
                                            <p:txEl>
                                              <p:pRg st="0" end="0"/>
                                            </p:txEl>
                                          </p:spTgt>
                                        </p:tgtEl>
                                        <p:attrNameLst>
                                          <p:attrName>style.visibility</p:attrName>
                                        </p:attrNameLst>
                                      </p:cBhvr>
                                      <p:to>
                                        <p:strVal val="visible"/>
                                      </p:to>
                                    </p:set>
                                    <p:animEffect transition="in" filter="wipe(left)">
                                      <p:cBhvr>
                                        <p:cTn id="65" dur="500"/>
                                        <p:tgtEl>
                                          <p:spTgt spid="300046">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00046">
                                            <p:txEl>
                                              <p:pRg st="1" end="1"/>
                                            </p:txEl>
                                          </p:spTgt>
                                        </p:tgtEl>
                                        <p:attrNameLst>
                                          <p:attrName>style.visibility</p:attrName>
                                        </p:attrNameLst>
                                      </p:cBhvr>
                                      <p:to>
                                        <p:strVal val="visible"/>
                                      </p:to>
                                    </p:set>
                                    <p:animEffect transition="in" filter="wipe(left)">
                                      <p:cBhvr>
                                        <p:cTn id="70" dur="500"/>
                                        <p:tgtEl>
                                          <p:spTgt spid="3000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4" grpId="0" autoUpdateAnimBg="0"/>
      <p:bldP spid="300035" grpId="0" autoUpdateAnimBg="0"/>
      <p:bldP spid="300042" grpId="0" autoUpdateAnimBg="0"/>
      <p:bldP spid="300043" grpId="0" build="p" autoUpdateAnimBg="0"/>
      <p:bldP spid="30004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2"/>
          <p:cNvSpPr>
            <a:spLocks noGrp="1"/>
          </p:cNvSpPr>
          <p:nvPr>
            <p:ph type="sldNum" sz="quarter" idx="11"/>
          </p:nvPr>
        </p:nvSpPr>
        <p:spPr/>
        <p:txBody>
          <a:bodyPr/>
          <a:lstStyle/>
          <a:p>
            <a:pPr>
              <a:defRPr/>
            </a:pPr>
            <a:fld id="{D962BBFA-98CE-4962-924A-70B11694093C}" type="slidenum">
              <a:rPr lang="en-US" altLang="zh-CN"/>
              <a:pPr>
                <a:defRPr/>
              </a:pPr>
              <a:t>22</a:t>
            </a:fld>
            <a:endParaRPr lang="en-US" altLang="zh-CN"/>
          </a:p>
        </p:txBody>
      </p:sp>
      <p:sp>
        <p:nvSpPr>
          <p:cNvPr id="301058" name="Text Box 2"/>
          <p:cNvSpPr txBox="1">
            <a:spLocks noChangeArrowheads="1"/>
          </p:cNvSpPr>
          <p:nvPr/>
        </p:nvSpPr>
        <p:spPr bwMode="auto">
          <a:xfrm>
            <a:off x="827088" y="3644900"/>
            <a:ext cx="7696200" cy="519113"/>
          </a:xfrm>
          <a:prstGeom prst="rect">
            <a:avLst/>
          </a:prstGeom>
          <a:noFill/>
          <a:ln w="9525">
            <a:noFill/>
            <a:miter lim="800000"/>
            <a:headEnd/>
            <a:tailEnd/>
          </a:ln>
        </p:spPr>
        <p:txBody>
          <a:bodyPr anchor="ctr">
            <a:spAutoFit/>
          </a:bodyPr>
          <a:lstStyle/>
          <a:p>
            <a:r>
              <a:rPr lang="zh-CN" altLang="en-US" b="1">
                <a:latin typeface="楷体_GB2312" pitchFamily="49" charset="-122"/>
              </a:rPr>
              <a:t>孤立系统内部发生不可逆热传递时，熵增加。</a:t>
            </a:r>
          </a:p>
        </p:txBody>
      </p:sp>
      <p:graphicFrame>
        <p:nvGraphicFramePr>
          <p:cNvPr id="301059" name="Object 3"/>
          <p:cNvGraphicFramePr>
            <a:graphicFrameLocks noChangeAspect="1"/>
          </p:cNvGraphicFramePr>
          <p:nvPr/>
        </p:nvGraphicFramePr>
        <p:xfrm>
          <a:off x="1911350" y="2541588"/>
          <a:ext cx="4787900" cy="958850"/>
        </p:xfrm>
        <a:graphic>
          <a:graphicData uri="http://schemas.openxmlformats.org/presentationml/2006/ole">
            <p:oleObj spid="_x0000_s24578" name="公式" r:id="rId3" imgW="2209680" imgH="4442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1059"/>
                                        </p:tgtEl>
                                        <p:attrNameLst>
                                          <p:attrName>style.visibility</p:attrName>
                                        </p:attrNameLst>
                                      </p:cBhvr>
                                      <p:to>
                                        <p:strVal val="visible"/>
                                      </p:to>
                                    </p:set>
                                    <p:animEffect transition="in" filter="wipe(left)">
                                      <p:cBhvr>
                                        <p:cTn id="7" dur="500"/>
                                        <p:tgtEl>
                                          <p:spTgt spid="301059"/>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grpId="0" nodeType="clickEffect">
                                  <p:stCondLst>
                                    <p:cond delay="0"/>
                                  </p:stCondLst>
                                  <p:childTnLst>
                                    <p:set>
                                      <p:cBhvr>
                                        <p:cTn id="11" dur="1" fill="hold">
                                          <p:stCondLst>
                                            <p:cond delay="0"/>
                                          </p:stCondLst>
                                        </p:cTn>
                                        <p:tgtEl>
                                          <p:spTgt spid="301058"/>
                                        </p:tgtEl>
                                        <p:attrNameLst>
                                          <p:attrName>style.visibility</p:attrName>
                                        </p:attrNameLst>
                                      </p:cBhvr>
                                      <p:to>
                                        <p:strVal val="visible"/>
                                      </p:to>
                                    </p:set>
                                    <p:anim calcmode="lin" valueType="num">
                                      <p:cBhvr>
                                        <p:cTn id="12" dur="500" fill="hold"/>
                                        <p:tgtEl>
                                          <p:spTgt spid="301058"/>
                                        </p:tgtEl>
                                        <p:attrNameLst>
                                          <p:attrName>ppt_w</p:attrName>
                                        </p:attrNameLst>
                                      </p:cBhvr>
                                      <p:tavLst>
                                        <p:tav tm="0">
                                          <p:val>
                                            <p:strVal val="4/3*#ppt_w"/>
                                          </p:val>
                                        </p:tav>
                                        <p:tav tm="100000">
                                          <p:val>
                                            <p:strVal val="#ppt_w"/>
                                          </p:val>
                                        </p:tav>
                                      </p:tavLst>
                                    </p:anim>
                                    <p:anim calcmode="lin" valueType="num">
                                      <p:cBhvr>
                                        <p:cTn id="13" dur="500" fill="hold"/>
                                        <p:tgtEl>
                                          <p:spTgt spid="301058"/>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灯片编号占位符 2"/>
          <p:cNvSpPr>
            <a:spLocks noGrp="1"/>
          </p:cNvSpPr>
          <p:nvPr>
            <p:ph type="sldNum" sz="quarter" idx="11"/>
          </p:nvPr>
        </p:nvSpPr>
        <p:spPr/>
        <p:txBody>
          <a:bodyPr/>
          <a:lstStyle/>
          <a:p>
            <a:pPr>
              <a:defRPr/>
            </a:pPr>
            <a:fld id="{41F27EA2-F55B-41FF-8ACE-3B0D132C9AD1}" type="slidenum">
              <a:rPr lang="en-US" altLang="zh-CN"/>
              <a:pPr>
                <a:defRPr/>
              </a:pPr>
              <a:t>23</a:t>
            </a:fld>
            <a:endParaRPr lang="en-US" altLang="zh-CN"/>
          </a:p>
        </p:txBody>
      </p:sp>
      <p:sp>
        <p:nvSpPr>
          <p:cNvPr id="289794" name="Text Box 2"/>
          <p:cNvSpPr txBox="1">
            <a:spLocks noChangeArrowheads="1"/>
          </p:cNvSpPr>
          <p:nvPr/>
        </p:nvSpPr>
        <p:spPr bwMode="auto">
          <a:xfrm>
            <a:off x="609600" y="1035050"/>
            <a:ext cx="8007350" cy="946150"/>
          </a:xfrm>
          <a:prstGeom prst="rect">
            <a:avLst/>
          </a:prstGeom>
          <a:noFill/>
          <a:ln w="9525">
            <a:noFill/>
            <a:miter lim="800000"/>
            <a:headEnd/>
            <a:tailEnd/>
          </a:ln>
        </p:spPr>
        <p:txBody>
          <a:bodyPr wrap="none" anchor="ctr">
            <a:spAutoFit/>
          </a:bodyPr>
          <a:lstStyle/>
          <a:p>
            <a:r>
              <a:rPr lang="zh-CN" altLang="en-US" b="1">
                <a:latin typeface="楷体_GB2312" pitchFamily="49" charset="-122"/>
              </a:rPr>
              <a:t>从</a:t>
            </a:r>
            <a:r>
              <a:rPr lang="zh-CN" altLang="en-US" b="1">
                <a:solidFill>
                  <a:srgbClr val="0000CC"/>
                </a:solidFill>
                <a:latin typeface="楷体_GB2312" pitchFamily="49" charset="-122"/>
              </a:rPr>
              <a:t>统计观点</a:t>
            </a:r>
            <a:r>
              <a:rPr lang="zh-CN" altLang="en-US" b="1">
                <a:latin typeface="楷体_GB2312" pitchFamily="49" charset="-122"/>
              </a:rPr>
              <a:t>探讨过程的不可逆性和熵的微观意义，</a:t>
            </a:r>
          </a:p>
          <a:p>
            <a:r>
              <a:rPr lang="zh-CN" altLang="en-US" b="1">
                <a:latin typeface="楷体_GB2312" pitchFamily="49" charset="-122"/>
              </a:rPr>
              <a:t>由此深入认识第二定律的本质。</a:t>
            </a:r>
          </a:p>
        </p:txBody>
      </p:sp>
      <p:sp>
        <p:nvSpPr>
          <p:cNvPr id="289795" name="Text Box 3"/>
          <p:cNvSpPr txBox="1">
            <a:spLocks noChangeArrowheads="1"/>
          </p:cNvSpPr>
          <p:nvPr/>
        </p:nvSpPr>
        <p:spPr bwMode="auto">
          <a:xfrm>
            <a:off x="1042988" y="260350"/>
            <a:ext cx="6781800" cy="588963"/>
          </a:xfrm>
          <a:prstGeom prst="rect">
            <a:avLst/>
          </a:prstGeom>
          <a:solidFill>
            <a:schemeClr val="bg1"/>
          </a:solidFill>
          <a:ln w="9525">
            <a:solidFill>
              <a:srgbClr val="CCFFFF"/>
            </a:solidFill>
            <a:miter lim="800000"/>
            <a:headEnd/>
            <a:tailEnd/>
          </a:ln>
          <a:effectLst>
            <a:outerShdw dist="35921" dir="2700000" algn="ctr" rotWithShape="0">
              <a:schemeClr val="bg2"/>
            </a:outerShdw>
          </a:effectLst>
        </p:spPr>
        <p:txBody>
          <a:bodyPr>
            <a:spAutoFit/>
          </a:bodyPr>
          <a:lstStyle/>
          <a:p>
            <a:pPr algn="ctr">
              <a:defRPr/>
            </a:pPr>
            <a:r>
              <a:rPr lang="en-US" altLang="zh-CN" sz="3200" b="1">
                <a:solidFill>
                  <a:srgbClr val="0000CC"/>
                </a:solidFill>
                <a:effectLst>
                  <a:outerShdw blurRad="38100" dist="38100" dir="2700000" algn="tl">
                    <a:srgbClr val="C0C0C0"/>
                  </a:outerShdw>
                </a:effectLst>
                <a:latin typeface="楷体_GB2312" pitchFamily="49" charset="-122"/>
              </a:rPr>
              <a:t>§4  </a:t>
            </a:r>
            <a:r>
              <a:rPr lang="zh-CN" altLang="en-US" sz="3200" b="1">
                <a:solidFill>
                  <a:srgbClr val="0000CC"/>
                </a:solidFill>
                <a:effectLst>
                  <a:outerShdw blurRad="38100" dist="38100" dir="2700000" algn="tl">
                    <a:srgbClr val="C0C0C0"/>
                  </a:outerShdw>
                </a:effectLst>
                <a:latin typeface="楷体_GB2312" pitchFamily="49" charset="-122"/>
              </a:rPr>
              <a:t>热力学第二定律的统计意义</a:t>
            </a:r>
          </a:p>
        </p:txBody>
      </p:sp>
      <p:sp>
        <p:nvSpPr>
          <p:cNvPr id="289796" name="Text Box 4"/>
          <p:cNvSpPr txBox="1">
            <a:spLocks noChangeArrowheads="1"/>
          </p:cNvSpPr>
          <p:nvPr/>
        </p:nvSpPr>
        <p:spPr bwMode="auto">
          <a:xfrm>
            <a:off x="533400" y="1906588"/>
            <a:ext cx="8188325" cy="519112"/>
          </a:xfrm>
          <a:prstGeom prst="rect">
            <a:avLst/>
          </a:prstGeom>
          <a:noFill/>
          <a:ln w="9525">
            <a:noFill/>
            <a:miter lim="800000"/>
            <a:headEnd/>
            <a:tailEnd/>
          </a:ln>
        </p:spPr>
        <p:txBody>
          <a:bodyPr wrap="none">
            <a:spAutoFit/>
          </a:bodyPr>
          <a:lstStyle/>
          <a:p>
            <a:r>
              <a:rPr lang="en-US" altLang="zh-CN" b="1">
                <a:sym typeface="Symbol" pitchFamily="18" charset="2"/>
              </a:rPr>
              <a:t>4.1 </a:t>
            </a:r>
            <a:r>
              <a:rPr lang="zh-CN" altLang="en-US" b="1">
                <a:latin typeface="Arial" charset="0"/>
              </a:rPr>
              <a:t>不可逆过程的统计性质    （</a:t>
            </a:r>
            <a:r>
              <a:rPr lang="zh-CN" altLang="en-US" sz="2400" b="1">
                <a:latin typeface="Arial" charset="0"/>
              </a:rPr>
              <a:t>以气体自由膨胀为例</a:t>
            </a:r>
            <a:r>
              <a:rPr lang="zh-CN" altLang="en-US" b="1">
                <a:latin typeface="Arial" charset="0"/>
              </a:rPr>
              <a:t>）</a:t>
            </a:r>
          </a:p>
        </p:txBody>
      </p:sp>
      <p:sp>
        <p:nvSpPr>
          <p:cNvPr id="289797" name="Rectangle 5"/>
          <p:cNvSpPr>
            <a:spLocks noChangeArrowheads="1"/>
          </p:cNvSpPr>
          <p:nvPr/>
        </p:nvSpPr>
        <p:spPr bwMode="auto">
          <a:xfrm>
            <a:off x="254000" y="4618038"/>
            <a:ext cx="8693150" cy="1373187"/>
          </a:xfrm>
          <a:prstGeom prst="rect">
            <a:avLst/>
          </a:prstGeom>
          <a:noFill/>
          <a:ln w="9525">
            <a:noFill/>
            <a:miter lim="800000"/>
            <a:headEnd/>
            <a:tailEnd/>
          </a:ln>
        </p:spPr>
        <p:txBody>
          <a:bodyPr wrap="none">
            <a:spAutoFit/>
          </a:bodyPr>
          <a:lstStyle/>
          <a:p>
            <a:r>
              <a:rPr lang="zh-CN" altLang="en-US" b="1">
                <a:latin typeface="Arial" charset="0"/>
              </a:rPr>
              <a:t>开始时，</a:t>
            </a:r>
            <a:r>
              <a:rPr lang="en-US" altLang="zh-CN" b="1">
                <a:latin typeface="Arial" charset="0"/>
              </a:rPr>
              <a:t>4</a:t>
            </a:r>
            <a:r>
              <a:rPr lang="zh-CN" altLang="en-US" b="1">
                <a:latin typeface="Arial" charset="0"/>
              </a:rPr>
              <a:t>个分子都在</a:t>
            </a:r>
            <a:r>
              <a:rPr lang="en-US" altLang="zh-CN" b="1">
                <a:latin typeface="Arial" charset="0"/>
              </a:rPr>
              <a:t>A</a:t>
            </a:r>
            <a:r>
              <a:rPr lang="zh-CN" altLang="en-US" b="1">
                <a:latin typeface="Arial" charset="0"/>
              </a:rPr>
              <a:t>部，抽出隔板后分子将向</a:t>
            </a:r>
          </a:p>
          <a:p>
            <a:r>
              <a:rPr lang="en-US" altLang="zh-CN" b="1">
                <a:latin typeface="Arial" charset="0"/>
              </a:rPr>
              <a:t>B</a:t>
            </a:r>
            <a:r>
              <a:rPr lang="zh-CN" altLang="en-US" b="1">
                <a:latin typeface="Arial" charset="0"/>
              </a:rPr>
              <a:t>部扩散并在整个容器内无规则运动。隔板被抽出后，</a:t>
            </a:r>
          </a:p>
          <a:p>
            <a:r>
              <a:rPr lang="en-US" altLang="zh-CN" b="1">
                <a:latin typeface="Arial" charset="0"/>
              </a:rPr>
              <a:t>4</a:t>
            </a:r>
            <a:r>
              <a:rPr lang="zh-CN" altLang="en-US" b="1">
                <a:latin typeface="Arial" charset="0"/>
              </a:rPr>
              <a:t>分子在容器中可能的分布情形如下图所示：</a:t>
            </a:r>
          </a:p>
        </p:txBody>
      </p:sp>
      <p:sp>
        <p:nvSpPr>
          <p:cNvPr id="289798" name="Text Box 6"/>
          <p:cNvSpPr txBox="1">
            <a:spLocks noChangeArrowheads="1"/>
          </p:cNvSpPr>
          <p:nvPr/>
        </p:nvSpPr>
        <p:spPr bwMode="auto">
          <a:xfrm>
            <a:off x="762000" y="2895600"/>
            <a:ext cx="4329113" cy="1373188"/>
          </a:xfrm>
          <a:prstGeom prst="rect">
            <a:avLst/>
          </a:prstGeom>
          <a:noFill/>
          <a:ln w="9525">
            <a:noFill/>
            <a:miter lim="800000"/>
            <a:headEnd/>
            <a:tailEnd/>
          </a:ln>
        </p:spPr>
        <p:txBody>
          <a:bodyPr wrap="none">
            <a:spAutoFit/>
          </a:bodyPr>
          <a:lstStyle/>
          <a:p>
            <a:r>
              <a:rPr lang="zh-CN" altLang="en-US" b="1">
                <a:latin typeface="Arial" charset="0"/>
              </a:rPr>
              <a:t>一个被隔板分为</a:t>
            </a:r>
            <a:r>
              <a:rPr lang="en-US" altLang="zh-CN" b="1">
                <a:latin typeface="Arial" charset="0"/>
              </a:rPr>
              <a:t>A</a:t>
            </a:r>
            <a:r>
              <a:rPr lang="zh-CN" altLang="en-US" b="1">
                <a:latin typeface="Arial" charset="0"/>
              </a:rPr>
              <a:t>、</a:t>
            </a:r>
            <a:r>
              <a:rPr lang="en-US" altLang="zh-CN" b="1">
                <a:latin typeface="Arial" charset="0"/>
              </a:rPr>
              <a:t>B</a:t>
            </a:r>
            <a:r>
              <a:rPr lang="zh-CN" altLang="en-US" b="1">
                <a:latin typeface="Arial" charset="0"/>
              </a:rPr>
              <a:t>相等</a:t>
            </a:r>
          </a:p>
          <a:p>
            <a:r>
              <a:rPr lang="zh-CN" altLang="en-US" b="1">
                <a:latin typeface="Arial" charset="0"/>
              </a:rPr>
              <a:t>两部分的容器，装有</a:t>
            </a:r>
            <a:r>
              <a:rPr lang="en-US" altLang="zh-CN" b="1">
                <a:latin typeface="Arial" charset="0"/>
              </a:rPr>
              <a:t>4</a:t>
            </a:r>
            <a:r>
              <a:rPr lang="zh-CN" altLang="en-US" b="1">
                <a:latin typeface="Arial" charset="0"/>
              </a:rPr>
              <a:t>个涂</a:t>
            </a:r>
          </a:p>
          <a:p>
            <a:r>
              <a:rPr lang="zh-CN" altLang="en-US" b="1">
                <a:latin typeface="Arial" charset="0"/>
              </a:rPr>
              <a:t>以不同颜色分子。</a:t>
            </a:r>
          </a:p>
        </p:txBody>
      </p:sp>
      <p:grpSp>
        <p:nvGrpSpPr>
          <p:cNvPr id="2" name="Group 7"/>
          <p:cNvGrpSpPr>
            <a:grpSpLocks/>
          </p:cNvGrpSpPr>
          <p:nvPr/>
        </p:nvGrpSpPr>
        <p:grpSpPr bwMode="auto">
          <a:xfrm>
            <a:off x="5715000" y="2743200"/>
            <a:ext cx="2819400" cy="1439863"/>
            <a:chOff x="2976" y="1824"/>
            <a:chExt cx="2496" cy="1296"/>
          </a:xfrm>
        </p:grpSpPr>
        <p:sp>
          <p:nvSpPr>
            <p:cNvPr id="31784" name="Rectangle 8"/>
            <p:cNvSpPr>
              <a:spLocks noChangeArrowheads="1"/>
            </p:cNvSpPr>
            <p:nvPr/>
          </p:nvSpPr>
          <p:spPr bwMode="auto">
            <a:xfrm>
              <a:off x="2976" y="1824"/>
              <a:ext cx="2496" cy="1296"/>
            </a:xfrm>
            <a:prstGeom prst="rect">
              <a:avLst/>
            </a:prstGeom>
            <a:solidFill>
              <a:srgbClr val="969696"/>
            </a:solidFill>
            <a:ln w="9525">
              <a:solidFill>
                <a:schemeClr val="tx1"/>
              </a:solidFill>
              <a:miter lim="800000"/>
              <a:headEnd/>
              <a:tailEnd/>
            </a:ln>
          </p:spPr>
          <p:txBody>
            <a:bodyPr wrap="none" anchor="ctr"/>
            <a:lstStyle/>
            <a:p>
              <a:endParaRPr lang="zh-CN" altLang="en-US"/>
            </a:p>
          </p:txBody>
        </p:sp>
        <p:sp>
          <p:nvSpPr>
            <p:cNvPr id="31785" name="Rectangle 9" descr="蓝色砂纸"/>
            <p:cNvSpPr>
              <a:spLocks noChangeArrowheads="1"/>
            </p:cNvSpPr>
            <p:nvPr/>
          </p:nvSpPr>
          <p:spPr bwMode="auto">
            <a:xfrm>
              <a:off x="3120" y="1968"/>
              <a:ext cx="2208" cy="1008"/>
            </a:xfrm>
            <a:prstGeom prst="rect">
              <a:avLst/>
            </a:prstGeom>
            <a:blipFill dpi="0" rotWithShape="0">
              <a:blip r:embed="rId2"/>
              <a:srcRect/>
              <a:tile tx="0" ty="0" sx="100000" sy="100000" flip="none" algn="tl"/>
            </a:blipFill>
            <a:ln w="9525">
              <a:solidFill>
                <a:schemeClr val="tx1"/>
              </a:solidFill>
              <a:miter lim="800000"/>
              <a:headEnd/>
              <a:tailEnd/>
            </a:ln>
          </p:spPr>
          <p:txBody>
            <a:bodyPr wrap="none" anchor="ctr"/>
            <a:lstStyle/>
            <a:p>
              <a:endParaRPr lang="zh-CN" altLang="en-US"/>
            </a:p>
          </p:txBody>
        </p:sp>
      </p:grpSp>
      <p:sp>
        <p:nvSpPr>
          <p:cNvPr id="289802" name="Text Box 10"/>
          <p:cNvSpPr txBox="1">
            <a:spLocks noChangeArrowheads="1"/>
          </p:cNvSpPr>
          <p:nvPr/>
        </p:nvSpPr>
        <p:spPr bwMode="auto">
          <a:xfrm>
            <a:off x="6554788" y="2387600"/>
            <a:ext cx="327025" cy="476250"/>
          </a:xfrm>
          <a:prstGeom prst="rect">
            <a:avLst/>
          </a:prstGeom>
          <a:noFill/>
          <a:ln w="28575">
            <a:noFill/>
            <a:miter lim="800000"/>
            <a:headEnd/>
            <a:tailEnd/>
          </a:ln>
        </p:spPr>
        <p:txBody>
          <a:bodyPr wrap="none" anchor="ctr"/>
          <a:lstStyle/>
          <a:p>
            <a:pPr>
              <a:lnSpc>
                <a:spcPct val="90000"/>
              </a:lnSpc>
              <a:spcBef>
                <a:spcPct val="50000"/>
              </a:spcBef>
            </a:pPr>
            <a:r>
              <a:rPr lang="en-US" altLang="zh-CN" b="1">
                <a:latin typeface="Arial" charset="0"/>
              </a:rPr>
              <a:t>A</a:t>
            </a:r>
            <a:endParaRPr lang="en-US" altLang="zh-CN" b="1">
              <a:solidFill>
                <a:srgbClr val="FF3300"/>
              </a:solidFill>
              <a:latin typeface="Arial" charset="0"/>
            </a:endParaRPr>
          </a:p>
        </p:txBody>
      </p:sp>
      <p:sp>
        <p:nvSpPr>
          <p:cNvPr id="289803" name="Text Box 11"/>
          <p:cNvSpPr txBox="1">
            <a:spLocks noChangeArrowheads="1"/>
          </p:cNvSpPr>
          <p:nvPr/>
        </p:nvSpPr>
        <p:spPr bwMode="auto">
          <a:xfrm>
            <a:off x="7477125" y="2387600"/>
            <a:ext cx="325438" cy="476250"/>
          </a:xfrm>
          <a:prstGeom prst="rect">
            <a:avLst/>
          </a:prstGeom>
          <a:noFill/>
          <a:ln w="28575">
            <a:noFill/>
            <a:miter lim="800000"/>
            <a:headEnd/>
            <a:tailEnd/>
          </a:ln>
        </p:spPr>
        <p:txBody>
          <a:bodyPr wrap="none" anchor="ctr"/>
          <a:lstStyle/>
          <a:p>
            <a:pPr>
              <a:lnSpc>
                <a:spcPct val="90000"/>
              </a:lnSpc>
              <a:spcBef>
                <a:spcPct val="50000"/>
              </a:spcBef>
            </a:pPr>
            <a:r>
              <a:rPr lang="en-US" altLang="zh-CN" b="1">
                <a:latin typeface="Arial" charset="0"/>
              </a:rPr>
              <a:t>B</a:t>
            </a:r>
            <a:endParaRPr lang="en-US" altLang="zh-CN" b="1">
              <a:solidFill>
                <a:srgbClr val="FF3300"/>
              </a:solidFill>
              <a:latin typeface="Arial" charset="0"/>
            </a:endParaRPr>
          </a:p>
        </p:txBody>
      </p:sp>
      <p:grpSp>
        <p:nvGrpSpPr>
          <p:cNvPr id="3" name="Group 12"/>
          <p:cNvGrpSpPr>
            <a:grpSpLocks/>
          </p:cNvGrpSpPr>
          <p:nvPr/>
        </p:nvGrpSpPr>
        <p:grpSpPr bwMode="auto">
          <a:xfrm>
            <a:off x="5908675" y="2971800"/>
            <a:ext cx="2439988" cy="960438"/>
            <a:chOff x="3888" y="2544"/>
            <a:chExt cx="1537" cy="605"/>
          </a:xfrm>
        </p:grpSpPr>
        <p:sp>
          <p:nvSpPr>
            <p:cNvPr id="31773" name="Rectangle 13" descr="蓝色砂纸"/>
            <p:cNvSpPr>
              <a:spLocks noChangeArrowheads="1"/>
            </p:cNvSpPr>
            <p:nvPr/>
          </p:nvSpPr>
          <p:spPr bwMode="auto">
            <a:xfrm>
              <a:off x="3888" y="2544"/>
              <a:ext cx="1537" cy="604"/>
            </a:xfrm>
            <a:prstGeom prst="rect">
              <a:avLst/>
            </a:prstGeom>
            <a:blipFill dpi="0" rotWithShape="0">
              <a:blip r:embed="rId2"/>
              <a:srcRect/>
              <a:tile tx="0" ty="0" sx="100000" sy="100000" flip="none" algn="tl"/>
            </a:blipFill>
            <a:ln w="9525">
              <a:noFill/>
              <a:miter lim="800000"/>
              <a:headEnd/>
              <a:tailEnd/>
            </a:ln>
          </p:spPr>
          <p:txBody>
            <a:bodyPr wrap="none" anchor="ctr"/>
            <a:lstStyle/>
            <a:p>
              <a:endParaRPr lang="zh-CN" altLang="en-US"/>
            </a:p>
          </p:txBody>
        </p:sp>
        <p:grpSp>
          <p:nvGrpSpPr>
            <p:cNvPr id="31774" name="Group 14"/>
            <p:cNvGrpSpPr>
              <a:grpSpLocks/>
            </p:cNvGrpSpPr>
            <p:nvPr/>
          </p:nvGrpSpPr>
          <p:grpSpPr bwMode="auto">
            <a:xfrm>
              <a:off x="4080" y="2592"/>
              <a:ext cx="480" cy="557"/>
              <a:chOff x="3936" y="1872"/>
              <a:chExt cx="480" cy="557"/>
            </a:xfrm>
          </p:grpSpPr>
          <p:sp>
            <p:nvSpPr>
              <p:cNvPr id="31775" name="Oval 15"/>
              <p:cNvSpPr>
                <a:spLocks noChangeArrowheads="1"/>
              </p:cNvSpPr>
              <p:nvPr/>
            </p:nvSpPr>
            <p:spPr bwMode="auto">
              <a:xfrm>
                <a:off x="4359" y="2103"/>
                <a:ext cx="57" cy="57"/>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1776" name="Line 16" descr="蓝色砂纸"/>
              <p:cNvSpPr>
                <a:spLocks noChangeShapeType="1"/>
              </p:cNvSpPr>
              <p:nvPr/>
            </p:nvSpPr>
            <p:spPr bwMode="auto">
              <a:xfrm flipH="1" flipV="1">
                <a:off x="3984" y="2276"/>
                <a:ext cx="181" cy="138"/>
              </a:xfrm>
              <a:prstGeom prst="line">
                <a:avLst/>
              </a:prstGeom>
              <a:noFill/>
              <a:ln w="28575">
                <a:solidFill>
                  <a:srgbClr val="FF6565"/>
                </a:solidFill>
                <a:round/>
                <a:headEnd/>
                <a:tailEnd type="triangle" w="med" len="med"/>
              </a:ln>
            </p:spPr>
            <p:txBody>
              <a:bodyPr wrap="none" anchor="ctr"/>
              <a:lstStyle/>
              <a:p>
                <a:endParaRPr lang="zh-CN" altLang="en-US"/>
              </a:p>
            </p:txBody>
          </p:sp>
          <p:sp>
            <p:nvSpPr>
              <p:cNvPr id="31777" name="Line 17" descr="蓝色砂纸"/>
              <p:cNvSpPr>
                <a:spLocks noChangeShapeType="1"/>
              </p:cNvSpPr>
              <p:nvPr/>
            </p:nvSpPr>
            <p:spPr bwMode="auto">
              <a:xfrm flipH="1">
                <a:off x="4272" y="2160"/>
                <a:ext cx="90" cy="138"/>
              </a:xfrm>
              <a:prstGeom prst="line">
                <a:avLst/>
              </a:prstGeom>
              <a:noFill/>
              <a:ln w="19050">
                <a:solidFill>
                  <a:srgbClr val="669900"/>
                </a:solidFill>
                <a:round/>
                <a:headEnd/>
                <a:tailEnd type="triangle" w="med" len="med"/>
              </a:ln>
            </p:spPr>
            <p:txBody>
              <a:bodyPr wrap="none" anchor="ctr"/>
              <a:lstStyle/>
              <a:p>
                <a:endParaRPr lang="zh-CN" altLang="en-US"/>
              </a:p>
            </p:txBody>
          </p:sp>
          <p:sp>
            <p:nvSpPr>
              <p:cNvPr id="31778" name="Line 18" descr="蓝色砂纸"/>
              <p:cNvSpPr>
                <a:spLocks noChangeShapeType="1"/>
              </p:cNvSpPr>
              <p:nvPr/>
            </p:nvSpPr>
            <p:spPr bwMode="auto">
              <a:xfrm flipH="1">
                <a:off x="4080" y="2023"/>
                <a:ext cx="226" cy="46"/>
              </a:xfrm>
              <a:prstGeom prst="line">
                <a:avLst/>
              </a:prstGeom>
              <a:noFill/>
              <a:ln w="34925">
                <a:solidFill>
                  <a:srgbClr val="FFFF00"/>
                </a:solidFill>
                <a:round/>
                <a:headEnd/>
                <a:tailEnd type="triangle" w="med" len="med"/>
              </a:ln>
            </p:spPr>
            <p:txBody>
              <a:bodyPr wrap="none" anchor="ctr"/>
              <a:lstStyle/>
              <a:p>
                <a:endParaRPr lang="zh-CN" altLang="en-US"/>
              </a:p>
            </p:txBody>
          </p:sp>
          <p:grpSp>
            <p:nvGrpSpPr>
              <p:cNvPr id="31779" name="Group 19"/>
              <p:cNvGrpSpPr>
                <a:grpSpLocks/>
              </p:cNvGrpSpPr>
              <p:nvPr/>
            </p:nvGrpSpPr>
            <p:grpSpPr bwMode="auto">
              <a:xfrm>
                <a:off x="3936" y="1872"/>
                <a:ext cx="212" cy="304"/>
                <a:chOff x="5090" y="1920"/>
                <a:chExt cx="212" cy="304"/>
              </a:xfrm>
            </p:grpSpPr>
            <p:sp>
              <p:nvSpPr>
                <p:cNvPr id="31782" name="Oval 20"/>
                <p:cNvSpPr>
                  <a:spLocks noChangeArrowheads="1"/>
                </p:cNvSpPr>
                <p:nvPr/>
              </p:nvSpPr>
              <p:spPr bwMode="auto">
                <a:xfrm>
                  <a:off x="5245" y="2167"/>
                  <a:ext cx="57" cy="57"/>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31783" name="Line 21" descr="蓝色砂纸"/>
                <p:cNvSpPr>
                  <a:spLocks noChangeShapeType="1"/>
                </p:cNvSpPr>
                <p:nvPr/>
              </p:nvSpPr>
              <p:spPr bwMode="auto">
                <a:xfrm flipH="1" flipV="1">
                  <a:off x="5090" y="1920"/>
                  <a:ext cx="157" cy="247"/>
                </a:xfrm>
                <a:prstGeom prst="line">
                  <a:avLst/>
                </a:prstGeom>
                <a:noFill/>
                <a:ln w="19050">
                  <a:solidFill>
                    <a:srgbClr val="0000FF"/>
                  </a:solidFill>
                  <a:round/>
                  <a:headEnd/>
                  <a:tailEnd type="triangle" w="med" len="med"/>
                </a:ln>
              </p:spPr>
              <p:txBody>
                <a:bodyPr wrap="none" anchor="ctr"/>
                <a:lstStyle/>
                <a:p>
                  <a:endParaRPr lang="zh-CN" altLang="en-US"/>
                </a:p>
              </p:txBody>
            </p:sp>
          </p:grpSp>
          <p:sp>
            <p:nvSpPr>
              <p:cNvPr id="31780" name="Oval 22"/>
              <p:cNvSpPr>
                <a:spLocks noChangeArrowheads="1"/>
              </p:cNvSpPr>
              <p:nvPr/>
            </p:nvSpPr>
            <p:spPr bwMode="auto">
              <a:xfrm>
                <a:off x="4320" y="1988"/>
                <a:ext cx="57" cy="57"/>
              </a:xfrm>
              <a:prstGeom prst="ellipse">
                <a:avLst/>
              </a:prstGeom>
              <a:solidFill>
                <a:srgbClr val="FFFF66"/>
              </a:solidFill>
              <a:ln w="9525">
                <a:solidFill>
                  <a:schemeClr val="tx1"/>
                </a:solidFill>
                <a:round/>
                <a:headEnd/>
                <a:tailEnd/>
              </a:ln>
            </p:spPr>
            <p:txBody>
              <a:bodyPr wrap="none" anchor="ctr"/>
              <a:lstStyle/>
              <a:p>
                <a:endParaRPr lang="zh-CN" altLang="en-US"/>
              </a:p>
            </p:txBody>
          </p:sp>
          <p:sp>
            <p:nvSpPr>
              <p:cNvPr id="31781" name="Oval 23"/>
              <p:cNvSpPr>
                <a:spLocks noChangeArrowheads="1"/>
              </p:cNvSpPr>
              <p:nvPr/>
            </p:nvSpPr>
            <p:spPr bwMode="auto">
              <a:xfrm>
                <a:off x="4128" y="2372"/>
                <a:ext cx="57" cy="57"/>
              </a:xfrm>
              <a:prstGeom prst="ellipse">
                <a:avLst/>
              </a:prstGeom>
              <a:solidFill>
                <a:srgbClr val="FF0000"/>
              </a:solidFill>
              <a:ln w="9525">
                <a:solidFill>
                  <a:schemeClr val="tx1"/>
                </a:solidFill>
                <a:round/>
                <a:headEnd/>
                <a:tailEnd/>
              </a:ln>
            </p:spPr>
            <p:txBody>
              <a:bodyPr wrap="none" anchor="ctr"/>
              <a:lstStyle/>
              <a:p>
                <a:endParaRPr lang="zh-CN" altLang="en-US"/>
              </a:p>
            </p:txBody>
          </p:sp>
        </p:grpSp>
      </p:grpSp>
      <p:sp>
        <p:nvSpPr>
          <p:cNvPr id="289816" name="Rectangle 24"/>
          <p:cNvSpPr>
            <a:spLocks noChangeArrowheads="1"/>
          </p:cNvSpPr>
          <p:nvPr/>
        </p:nvSpPr>
        <p:spPr bwMode="auto">
          <a:xfrm>
            <a:off x="7113588" y="2763838"/>
            <a:ext cx="107950" cy="1266825"/>
          </a:xfrm>
          <a:prstGeom prst="rect">
            <a:avLst/>
          </a:prstGeom>
          <a:solidFill>
            <a:schemeClr val="folHlink"/>
          </a:solidFill>
          <a:ln w="9525">
            <a:solidFill>
              <a:schemeClr val="tx1"/>
            </a:solidFill>
            <a:miter lim="800000"/>
            <a:headEnd/>
            <a:tailEnd/>
          </a:ln>
        </p:spPr>
        <p:txBody>
          <a:bodyPr wrap="none" anchor="ctr"/>
          <a:lstStyle/>
          <a:p>
            <a:endParaRPr lang="zh-CN" altLang="en-US"/>
          </a:p>
        </p:txBody>
      </p:sp>
      <p:sp>
        <p:nvSpPr>
          <p:cNvPr id="289817" name="Rectangle 25" descr="蓝色砂纸"/>
          <p:cNvSpPr>
            <a:spLocks noChangeArrowheads="1"/>
          </p:cNvSpPr>
          <p:nvPr/>
        </p:nvSpPr>
        <p:spPr bwMode="auto">
          <a:xfrm>
            <a:off x="7094538" y="2905125"/>
            <a:ext cx="153987" cy="1116013"/>
          </a:xfrm>
          <a:prstGeom prst="rect">
            <a:avLst/>
          </a:prstGeom>
          <a:blipFill dpi="0" rotWithShape="0">
            <a:blip r:embed="rId2"/>
            <a:srcRect/>
            <a:tile tx="0" ty="0" sx="100000" sy="100000" flip="none" algn="tl"/>
          </a:blipFill>
          <a:ln w="9525">
            <a:noFill/>
            <a:miter lim="800000"/>
            <a:headEnd/>
            <a:tailEnd/>
          </a:ln>
        </p:spPr>
        <p:txBody>
          <a:bodyPr wrap="none" anchor="ctr"/>
          <a:lstStyle/>
          <a:p>
            <a:endParaRPr lang="zh-CN" altLang="en-US"/>
          </a:p>
        </p:txBody>
      </p:sp>
      <p:grpSp>
        <p:nvGrpSpPr>
          <p:cNvPr id="6" name="Group 26"/>
          <p:cNvGrpSpPr>
            <a:grpSpLocks/>
          </p:cNvGrpSpPr>
          <p:nvPr/>
        </p:nvGrpSpPr>
        <p:grpSpPr bwMode="auto">
          <a:xfrm>
            <a:off x="5930900" y="2967038"/>
            <a:ext cx="2439988" cy="1060450"/>
            <a:chOff x="3875" y="986"/>
            <a:chExt cx="1537" cy="604"/>
          </a:xfrm>
        </p:grpSpPr>
        <p:sp>
          <p:nvSpPr>
            <p:cNvPr id="31763" name="Rectangle 27" descr="蓝色砂纸"/>
            <p:cNvSpPr>
              <a:spLocks noChangeArrowheads="1"/>
            </p:cNvSpPr>
            <p:nvPr/>
          </p:nvSpPr>
          <p:spPr bwMode="auto">
            <a:xfrm>
              <a:off x="3875" y="986"/>
              <a:ext cx="1537" cy="604"/>
            </a:xfrm>
            <a:prstGeom prst="rect">
              <a:avLst/>
            </a:prstGeom>
            <a:blipFill dpi="0" rotWithShape="0">
              <a:blip r:embed="rId2"/>
              <a:srcRect/>
              <a:tile tx="0" ty="0" sx="100000" sy="100000" flip="none" algn="tl"/>
            </a:blipFill>
            <a:ln w="9525">
              <a:noFill/>
              <a:miter lim="800000"/>
              <a:headEnd/>
              <a:tailEnd/>
            </a:ln>
          </p:spPr>
          <p:txBody>
            <a:bodyPr wrap="none" anchor="ctr"/>
            <a:lstStyle/>
            <a:p>
              <a:endParaRPr lang="zh-CN" altLang="en-US"/>
            </a:p>
          </p:txBody>
        </p:sp>
        <p:grpSp>
          <p:nvGrpSpPr>
            <p:cNvPr id="31764" name="Group 28"/>
            <p:cNvGrpSpPr>
              <a:grpSpLocks/>
            </p:cNvGrpSpPr>
            <p:nvPr/>
          </p:nvGrpSpPr>
          <p:grpSpPr bwMode="auto">
            <a:xfrm>
              <a:off x="3984" y="1008"/>
              <a:ext cx="1318" cy="509"/>
              <a:chOff x="4032" y="2044"/>
              <a:chExt cx="1318" cy="509"/>
            </a:xfrm>
          </p:grpSpPr>
          <p:sp>
            <p:nvSpPr>
              <p:cNvPr id="31765" name="Oval 29"/>
              <p:cNvSpPr>
                <a:spLocks noChangeArrowheads="1"/>
              </p:cNvSpPr>
              <p:nvPr/>
            </p:nvSpPr>
            <p:spPr bwMode="auto">
              <a:xfrm>
                <a:off x="5293" y="2291"/>
                <a:ext cx="57" cy="57"/>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31766" name="Oval 30"/>
              <p:cNvSpPr>
                <a:spLocks noChangeArrowheads="1"/>
              </p:cNvSpPr>
              <p:nvPr/>
            </p:nvSpPr>
            <p:spPr bwMode="auto">
              <a:xfrm>
                <a:off x="4730" y="2269"/>
                <a:ext cx="57" cy="57"/>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31767" name="Line 31" descr="蓝色砂纸"/>
              <p:cNvSpPr>
                <a:spLocks noChangeShapeType="1"/>
              </p:cNvSpPr>
              <p:nvPr/>
            </p:nvSpPr>
            <p:spPr bwMode="auto">
              <a:xfrm flipH="1" flipV="1">
                <a:off x="4032" y="2400"/>
                <a:ext cx="181" cy="138"/>
              </a:xfrm>
              <a:prstGeom prst="line">
                <a:avLst/>
              </a:prstGeom>
              <a:noFill/>
              <a:ln w="28575">
                <a:solidFill>
                  <a:srgbClr val="FF6565"/>
                </a:solidFill>
                <a:round/>
                <a:headEnd/>
                <a:tailEnd type="triangle" w="med" len="med"/>
              </a:ln>
            </p:spPr>
            <p:txBody>
              <a:bodyPr wrap="none" anchor="ctr"/>
              <a:lstStyle/>
              <a:p>
                <a:endParaRPr lang="zh-CN" altLang="en-US"/>
              </a:p>
            </p:txBody>
          </p:sp>
          <p:sp>
            <p:nvSpPr>
              <p:cNvPr id="31768" name="Line 32" descr="蓝色砂纸"/>
              <p:cNvSpPr>
                <a:spLocks noChangeShapeType="1"/>
              </p:cNvSpPr>
              <p:nvPr/>
            </p:nvSpPr>
            <p:spPr bwMode="auto">
              <a:xfrm flipH="1">
                <a:off x="4646" y="2325"/>
                <a:ext cx="90" cy="138"/>
              </a:xfrm>
              <a:prstGeom prst="line">
                <a:avLst/>
              </a:prstGeom>
              <a:noFill/>
              <a:ln w="19050">
                <a:solidFill>
                  <a:srgbClr val="669900"/>
                </a:solidFill>
                <a:round/>
                <a:headEnd/>
                <a:tailEnd type="triangle" w="med" len="med"/>
              </a:ln>
            </p:spPr>
            <p:txBody>
              <a:bodyPr wrap="none" anchor="ctr"/>
              <a:lstStyle/>
              <a:p>
                <a:endParaRPr lang="zh-CN" altLang="en-US"/>
              </a:p>
            </p:txBody>
          </p:sp>
          <p:sp>
            <p:nvSpPr>
              <p:cNvPr id="31769" name="Line 33" descr="蓝色砂纸"/>
              <p:cNvSpPr>
                <a:spLocks noChangeShapeType="1"/>
              </p:cNvSpPr>
              <p:nvPr/>
            </p:nvSpPr>
            <p:spPr bwMode="auto">
              <a:xfrm flipH="1">
                <a:off x="4128" y="2147"/>
                <a:ext cx="226" cy="46"/>
              </a:xfrm>
              <a:prstGeom prst="line">
                <a:avLst/>
              </a:prstGeom>
              <a:noFill/>
              <a:ln w="34925">
                <a:solidFill>
                  <a:srgbClr val="FFFF00"/>
                </a:solidFill>
                <a:round/>
                <a:headEnd/>
                <a:tailEnd type="triangle" w="med" len="med"/>
              </a:ln>
            </p:spPr>
            <p:txBody>
              <a:bodyPr wrap="none" anchor="ctr"/>
              <a:lstStyle/>
              <a:p>
                <a:endParaRPr lang="zh-CN" altLang="en-US"/>
              </a:p>
            </p:txBody>
          </p:sp>
          <p:sp>
            <p:nvSpPr>
              <p:cNvPr id="31770" name="Line 34" descr="蓝色砂纸"/>
              <p:cNvSpPr>
                <a:spLocks noChangeShapeType="1"/>
              </p:cNvSpPr>
              <p:nvPr/>
            </p:nvSpPr>
            <p:spPr bwMode="auto">
              <a:xfrm flipH="1" flipV="1">
                <a:off x="5138" y="2044"/>
                <a:ext cx="157" cy="247"/>
              </a:xfrm>
              <a:prstGeom prst="line">
                <a:avLst/>
              </a:prstGeom>
              <a:noFill/>
              <a:ln w="19050">
                <a:solidFill>
                  <a:srgbClr val="0000FF"/>
                </a:solidFill>
                <a:round/>
                <a:headEnd/>
                <a:tailEnd type="triangle" w="med" len="med"/>
              </a:ln>
            </p:spPr>
            <p:txBody>
              <a:bodyPr wrap="none" anchor="ctr"/>
              <a:lstStyle/>
              <a:p>
                <a:endParaRPr lang="zh-CN" altLang="en-US"/>
              </a:p>
            </p:txBody>
          </p:sp>
          <p:sp>
            <p:nvSpPr>
              <p:cNvPr id="31771" name="Oval 35"/>
              <p:cNvSpPr>
                <a:spLocks noChangeArrowheads="1"/>
              </p:cNvSpPr>
              <p:nvPr/>
            </p:nvSpPr>
            <p:spPr bwMode="auto">
              <a:xfrm>
                <a:off x="4368" y="2112"/>
                <a:ext cx="57" cy="57"/>
              </a:xfrm>
              <a:prstGeom prst="ellipse">
                <a:avLst/>
              </a:prstGeom>
              <a:solidFill>
                <a:srgbClr val="FFFF66"/>
              </a:solidFill>
              <a:ln w="9525">
                <a:solidFill>
                  <a:schemeClr val="tx1"/>
                </a:solidFill>
                <a:round/>
                <a:headEnd/>
                <a:tailEnd/>
              </a:ln>
            </p:spPr>
            <p:txBody>
              <a:bodyPr wrap="none" anchor="ctr"/>
              <a:lstStyle/>
              <a:p>
                <a:endParaRPr lang="zh-CN" altLang="en-US"/>
              </a:p>
            </p:txBody>
          </p:sp>
          <p:sp>
            <p:nvSpPr>
              <p:cNvPr id="31772" name="Oval 36"/>
              <p:cNvSpPr>
                <a:spLocks noChangeArrowheads="1"/>
              </p:cNvSpPr>
              <p:nvPr/>
            </p:nvSpPr>
            <p:spPr bwMode="auto">
              <a:xfrm>
                <a:off x="4176" y="2496"/>
                <a:ext cx="57" cy="57"/>
              </a:xfrm>
              <a:prstGeom prst="ellipse">
                <a:avLst/>
              </a:prstGeom>
              <a:solidFill>
                <a:srgbClr val="FF0000"/>
              </a:solidFill>
              <a:ln w="9525">
                <a:solidFill>
                  <a:schemeClr val="tx1"/>
                </a:solidFill>
                <a:round/>
                <a:headEnd/>
                <a:tailEnd/>
              </a:ln>
            </p:spPr>
            <p:txBody>
              <a:bodyPr wrap="none" anchor="ctr"/>
              <a:lstStyle/>
              <a:p>
                <a:endParaRPr lang="zh-CN" altLang="en-US"/>
              </a:p>
            </p:txBody>
          </p:sp>
        </p:grpSp>
      </p:grpSp>
      <p:grpSp>
        <p:nvGrpSpPr>
          <p:cNvPr id="8" name="Group 37"/>
          <p:cNvGrpSpPr>
            <a:grpSpLocks/>
          </p:cNvGrpSpPr>
          <p:nvPr/>
        </p:nvGrpSpPr>
        <p:grpSpPr bwMode="auto">
          <a:xfrm>
            <a:off x="7105650" y="2743200"/>
            <a:ext cx="152400" cy="165100"/>
            <a:chOff x="5232" y="1488"/>
            <a:chExt cx="96" cy="100"/>
          </a:xfrm>
        </p:grpSpPr>
        <p:sp>
          <p:nvSpPr>
            <p:cNvPr id="31760" name="Rectangle 38"/>
            <p:cNvSpPr>
              <a:spLocks noChangeArrowheads="1"/>
            </p:cNvSpPr>
            <p:nvPr/>
          </p:nvSpPr>
          <p:spPr bwMode="auto">
            <a:xfrm>
              <a:off x="5232" y="1488"/>
              <a:ext cx="86" cy="100"/>
            </a:xfrm>
            <a:prstGeom prst="rect">
              <a:avLst/>
            </a:prstGeom>
            <a:solidFill>
              <a:srgbClr val="969696"/>
            </a:solidFill>
            <a:ln w="9525">
              <a:noFill/>
              <a:miter lim="800000"/>
              <a:headEnd/>
              <a:tailEnd/>
            </a:ln>
          </p:spPr>
          <p:txBody>
            <a:bodyPr wrap="none" anchor="ctr"/>
            <a:lstStyle/>
            <a:p>
              <a:endParaRPr lang="zh-CN" altLang="en-US"/>
            </a:p>
          </p:txBody>
        </p:sp>
        <p:sp>
          <p:nvSpPr>
            <p:cNvPr id="31761" name="Line 39"/>
            <p:cNvSpPr>
              <a:spLocks noChangeShapeType="1"/>
            </p:cNvSpPr>
            <p:nvPr/>
          </p:nvSpPr>
          <p:spPr bwMode="auto">
            <a:xfrm>
              <a:off x="5232" y="1584"/>
              <a:ext cx="96" cy="0"/>
            </a:xfrm>
            <a:prstGeom prst="line">
              <a:avLst/>
            </a:prstGeom>
            <a:noFill/>
            <a:ln w="9525">
              <a:solidFill>
                <a:schemeClr val="tx1"/>
              </a:solidFill>
              <a:round/>
              <a:headEnd/>
              <a:tailEnd/>
            </a:ln>
          </p:spPr>
          <p:txBody>
            <a:bodyPr wrap="none" anchor="ctr"/>
            <a:lstStyle/>
            <a:p>
              <a:endParaRPr lang="zh-CN" altLang="en-US"/>
            </a:p>
          </p:txBody>
        </p:sp>
        <p:sp>
          <p:nvSpPr>
            <p:cNvPr id="31762" name="Line 40"/>
            <p:cNvSpPr>
              <a:spLocks noChangeShapeType="1"/>
            </p:cNvSpPr>
            <p:nvPr/>
          </p:nvSpPr>
          <p:spPr bwMode="auto">
            <a:xfrm>
              <a:off x="5232" y="1488"/>
              <a:ext cx="96" cy="0"/>
            </a:xfrm>
            <a:prstGeom prst="line">
              <a:avLst/>
            </a:prstGeom>
            <a:noFill/>
            <a:ln w="9525">
              <a:solidFill>
                <a:schemeClr val="tx1"/>
              </a:solidFill>
              <a:round/>
              <a:headEnd/>
              <a:tailEnd/>
            </a:ln>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9795"/>
                                        </p:tgtEl>
                                        <p:attrNameLst>
                                          <p:attrName>style.visibility</p:attrName>
                                        </p:attrNameLst>
                                      </p:cBhvr>
                                      <p:to>
                                        <p:strVal val="visible"/>
                                      </p:to>
                                    </p:set>
                                    <p:animEffect transition="in" filter="wipe(left)">
                                      <p:cBhvr>
                                        <p:cTn id="7" dur="500"/>
                                        <p:tgtEl>
                                          <p:spTgt spid="2897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9794"/>
                                        </p:tgtEl>
                                        <p:attrNameLst>
                                          <p:attrName>style.visibility</p:attrName>
                                        </p:attrNameLst>
                                      </p:cBhvr>
                                      <p:to>
                                        <p:strVal val="visible"/>
                                      </p:to>
                                    </p:set>
                                    <p:animEffect transition="in" filter="wipe(left)">
                                      <p:cBhvr>
                                        <p:cTn id="12" dur="500"/>
                                        <p:tgtEl>
                                          <p:spTgt spid="28979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9796"/>
                                        </p:tgtEl>
                                        <p:attrNameLst>
                                          <p:attrName>style.visibility</p:attrName>
                                        </p:attrNameLst>
                                      </p:cBhvr>
                                      <p:to>
                                        <p:strVal val="visible"/>
                                      </p:to>
                                    </p:set>
                                    <p:animEffect transition="in" filter="wipe(left)">
                                      <p:cBhvr>
                                        <p:cTn id="17" dur="500"/>
                                        <p:tgtEl>
                                          <p:spTgt spid="289796"/>
                                        </p:tgtEl>
                                      </p:cBhvr>
                                    </p:animEffect>
                                  </p:childTnLst>
                                </p:cTn>
                              </p:par>
                            </p:childTnLst>
                          </p:cTn>
                        </p:par>
                        <p:par>
                          <p:cTn id="18" fill="hold">
                            <p:stCondLst>
                              <p:cond delay="500"/>
                            </p:stCondLst>
                            <p:childTnLst>
                              <p:par>
                                <p:cTn id="19" presetID="22" presetClass="entr" presetSubtype="2" fill="hold" nodeType="afterEffect">
                                  <p:stCondLst>
                                    <p:cond delay="500"/>
                                  </p:stCondLst>
                                  <p:childTnLst>
                                    <p:set>
                                      <p:cBhvr>
                                        <p:cTn id="20" dur="1" fill="hold">
                                          <p:stCondLst>
                                            <p:cond delay="0"/>
                                          </p:stCondLst>
                                        </p:cTn>
                                        <p:tgtEl>
                                          <p:spTgt spid="2"/>
                                        </p:tgtEl>
                                        <p:attrNameLst>
                                          <p:attrName>style.visibility</p:attrName>
                                        </p:attrNameLst>
                                      </p:cBhvr>
                                      <p:to>
                                        <p:strVal val="visible"/>
                                      </p:to>
                                    </p:set>
                                    <p:animEffect transition="in" filter="wipe(right)">
                                      <p:cBhvr>
                                        <p:cTn id="21" dur="500"/>
                                        <p:tgtEl>
                                          <p:spTgt spid="2"/>
                                        </p:tgtEl>
                                      </p:cBhvr>
                                    </p:animEffect>
                                  </p:childTnLst>
                                </p:cTn>
                              </p:par>
                            </p:childTnLst>
                          </p:cTn>
                        </p:par>
                        <p:par>
                          <p:cTn id="22" fill="hold">
                            <p:stCondLst>
                              <p:cond delay="1500"/>
                            </p:stCondLst>
                            <p:childTnLst>
                              <p:par>
                                <p:cTn id="23" presetID="1" presetClass="entr" presetSubtype="0" fill="hold" grpId="0" nodeType="afterEffect">
                                  <p:stCondLst>
                                    <p:cond delay="500"/>
                                  </p:stCondLst>
                                  <p:childTnLst>
                                    <p:set>
                                      <p:cBhvr>
                                        <p:cTn id="24" dur="1" fill="hold">
                                          <p:stCondLst>
                                            <p:cond delay="499"/>
                                          </p:stCondLst>
                                        </p:cTn>
                                        <p:tgtEl>
                                          <p:spTgt spid="289816"/>
                                        </p:tgtEl>
                                        <p:attrNameLst>
                                          <p:attrName>style.visibility</p:attrName>
                                        </p:attrNameLst>
                                      </p:cBhvr>
                                      <p:to>
                                        <p:strVal val="visible"/>
                                      </p:to>
                                    </p:set>
                                  </p:childTnLst>
                                </p:cTn>
                              </p:par>
                            </p:childTnLst>
                          </p:cTn>
                        </p:par>
                        <p:par>
                          <p:cTn id="25" fill="hold">
                            <p:stCondLst>
                              <p:cond delay="2500"/>
                            </p:stCondLst>
                            <p:childTnLst>
                              <p:par>
                                <p:cTn id="26" presetID="1" presetClass="entr" presetSubtype="0" fill="hold" nodeType="afterEffect">
                                  <p:stCondLst>
                                    <p:cond delay="0"/>
                                  </p:stCondLst>
                                  <p:childTnLst>
                                    <p:set>
                                      <p:cBhvr>
                                        <p:cTn id="27" dur="1" fill="hold">
                                          <p:stCondLst>
                                            <p:cond delay="499"/>
                                          </p:stCondLst>
                                        </p:cTn>
                                        <p:tgtEl>
                                          <p:spTgt spid="3"/>
                                        </p:tgtEl>
                                        <p:attrNameLst>
                                          <p:attrName>style.visibility</p:attrName>
                                        </p:attrNameLst>
                                      </p:cBhvr>
                                      <p:to>
                                        <p:strVal val="visible"/>
                                      </p:to>
                                    </p:set>
                                  </p:childTnLst>
                                </p:cTn>
                              </p:par>
                            </p:childTnLst>
                          </p:cTn>
                        </p:par>
                        <p:par>
                          <p:cTn id="28" fill="hold">
                            <p:stCondLst>
                              <p:cond delay="3000"/>
                            </p:stCondLst>
                            <p:childTnLst>
                              <p:par>
                                <p:cTn id="29" presetID="22" presetClass="entr" presetSubtype="1" fill="hold" grpId="0" nodeType="afterEffect">
                                  <p:stCondLst>
                                    <p:cond delay="200"/>
                                  </p:stCondLst>
                                  <p:childTnLst>
                                    <p:set>
                                      <p:cBhvr>
                                        <p:cTn id="30" dur="1" fill="hold">
                                          <p:stCondLst>
                                            <p:cond delay="0"/>
                                          </p:stCondLst>
                                        </p:cTn>
                                        <p:tgtEl>
                                          <p:spTgt spid="289802"/>
                                        </p:tgtEl>
                                        <p:attrNameLst>
                                          <p:attrName>style.visibility</p:attrName>
                                        </p:attrNameLst>
                                      </p:cBhvr>
                                      <p:to>
                                        <p:strVal val="visible"/>
                                      </p:to>
                                    </p:set>
                                    <p:animEffect transition="in" filter="wipe(up)">
                                      <p:cBhvr>
                                        <p:cTn id="31" dur="500"/>
                                        <p:tgtEl>
                                          <p:spTgt spid="289802"/>
                                        </p:tgtEl>
                                      </p:cBhvr>
                                    </p:animEffect>
                                  </p:childTnLst>
                                </p:cTn>
                              </p:par>
                            </p:childTnLst>
                          </p:cTn>
                        </p:par>
                        <p:par>
                          <p:cTn id="32" fill="hold">
                            <p:stCondLst>
                              <p:cond delay="3700"/>
                            </p:stCondLst>
                            <p:childTnLst>
                              <p:par>
                                <p:cTn id="33" presetID="22" presetClass="entr" presetSubtype="1" fill="hold" grpId="0" nodeType="afterEffect">
                                  <p:stCondLst>
                                    <p:cond delay="200"/>
                                  </p:stCondLst>
                                  <p:childTnLst>
                                    <p:set>
                                      <p:cBhvr>
                                        <p:cTn id="34" dur="1" fill="hold">
                                          <p:stCondLst>
                                            <p:cond delay="0"/>
                                          </p:stCondLst>
                                        </p:cTn>
                                        <p:tgtEl>
                                          <p:spTgt spid="289803"/>
                                        </p:tgtEl>
                                        <p:attrNameLst>
                                          <p:attrName>style.visibility</p:attrName>
                                        </p:attrNameLst>
                                      </p:cBhvr>
                                      <p:to>
                                        <p:strVal val="visible"/>
                                      </p:to>
                                    </p:set>
                                    <p:animEffect transition="in" filter="wipe(up)">
                                      <p:cBhvr>
                                        <p:cTn id="35" dur="500"/>
                                        <p:tgtEl>
                                          <p:spTgt spid="28980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89817"/>
                                        </p:tgtEl>
                                        <p:attrNameLst>
                                          <p:attrName>style.visibility</p:attrName>
                                        </p:attrNameLst>
                                      </p:cBhvr>
                                      <p:to>
                                        <p:strVal val="visible"/>
                                      </p:to>
                                    </p:set>
                                    <p:animEffect transition="in" filter="wipe(down)">
                                      <p:cBhvr>
                                        <p:cTn id="40" dur="500"/>
                                        <p:tgtEl>
                                          <p:spTgt spid="289817"/>
                                        </p:tgtEl>
                                      </p:cBhvr>
                                    </p:animEffect>
                                  </p:childTnLst>
                                </p:cTn>
                              </p:par>
                            </p:childTnLst>
                          </p:cTn>
                        </p:par>
                        <p:par>
                          <p:cTn id="41" fill="hold">
                            <p:stCondLst>
                              <p:cond delay="500"/>
                            </p:stCondLst>
                            <p:childTnLst>
                              <p:par>
                                <p:cTn id="42" presetID="1" presetClass="entr" presetSubtype="0" fill="hold" nodeType="afterEffect">
                                  <p:stCondLst>
                                    <p:cond delay="0"/>
                                  </p:stCondLst>
                                  <p:childTnLst>
                                    <p:set>
                                      <p:cBhvr>
                                        <p:cTn id="43" dur="1" fill="hold">
                                          <p:stCondLst>
                                            <p:cond delay="499"/>
                                          </p:stCondLst>
                                        </p:cTn>
                                        <p:tgtEl>
                                          <p:spTgt spid="8"/>
                                        </p:tgtEl>
                                        <p:attrNameLst>
                                          <p:attrName>style.visibility</p:attrName>
                                        </p:attrNameLst>
                                      </p:cBhvr>
                                      <p:to>
                                        <p:strVal val="visible"/>
                                      </p:to>
                                    </p:set>
                                  </p:childTnLst>
                                </p:cTn>
                              </p:par>
                            </p:childTnLst>
                          </p:cTn>
                        </p:par>
                        <p:par>
                          <p:cTn id="44" fill="hold">
                            <p:stCondLst>
                              <p:cond delay="1000"/>
                            </p:stCondLst>
                            <p:childTnLst>
                              <p:par>
                                <p:cTn id="45" presetID="1" presetClass="entr" presetSubtype="0" fill="hold" nodeType="afterEffect">
                                  <p:stCondLst>
                                    <p:cond delay="0"/>
                                  </p:stCondLst>
                                  <p:childTnLst>
                                    <p:set>
                                      <p:cBhvr>
                                        <p:cTn id="46" dur="1" fill="hold">
                                          <p:stCondLst>
                                            <p:cond delay="499"/>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89798">
                                            <p:txEl>
                                              <p:pRg st="0" end="0"/>
                                            </p:txEl>
                                          </p:spTgt>
                                        </p:tgtEl>
                                        <p:attrNameLst>
                                          <p:attrName>style.visibility</p:attrName>
                                        </p:attrNameLst>
                                      </p:cBhvr>
                                      <p:to>
                                        <p:strVal val="visible"/>
                                      </p:to>
                                    </p:set>
                                    <p:animEffect transition="in" filter="wipe(left)">
                                      <p:cBhvr>
                                        <p:cTn id="51" dur="500"/>
                                        <p:tgtEl>
                                          <p:spTgt spid="289798">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89798">
                                            <p:txEl>
                                              <p:pRg st="1" end="1"/>
                                            </p:txEl>
                                          </p:spTgt>
                                        </p:tgtEl>
                                        <p:attrNameLst>
                                          <p:attrName>style.visibility</p:attrName>
                                        </p:attrNameLst>
                                      </p:cBhvr>
                                      <p:to>
                                        <p:strVal val="visible"/>
                                      </p:to>
                                    </p:set>
                                    <p:animEffect transition="in" filter="wipe(left)">
                                      <p:cBhvr>
                                        <p:cTn id="56" dur="500"/>
                                        <p:tgtEl>
                                          <p:spTgt spid="289798">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89798">
                                            <p:txEl>
                                              <p:pRg st="2" end="2"/>
                                            </p:txEl>
                                          </p:spTgt>
                                        </p:tgtEl>
                                        <p:attrNameLst>
                                          <p:attrName>style.visibility</p:attrName>
                                        </p:attrNameLst>
                                      </p:cBhvr>
                                      <p:to>
                                        <p:strVal val="visible"/>
                                      </p:to>
                                    </p:set>
                                    <p:animEffect transition="in" filter="wipe(left)">
                                      <p:cBhvr>
                                        <p:cTn id="61" dur="500"/>
                                        <p:tgtEl>
                                          <p:spTgt spid="289798">
                                            <p:txEl>
                                              <p:pRg st="2" end="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89797">
                                            <p:txEl>
                                              <p:pRg st="0" end="0"/>
                                            </p:txEl>
                                          </p:spTgt>
                                        </p:tgtEl>
                                        <p:attrNameLst>
                                          <p:attrName>style.visibility</p:attrName>
                                        </p:attrNameLst>
                                      </p:cBhvr>
                                      <p:to>
                                        <p:strVal val="visible"/>
                                      </p:to>
                                    </p:set>
                                    <p:animEffect transition="in" filter="wipe(left)">
                                      <p:cBhvr>
                                        <p:cTn id="66" dur="500"/>
                                        <p:tgtEl>
                                          <p:spTgt spid="289797">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289797">
                                            <p:txEl>
                                              <p:pRg st="1" end="1"/>
                                            </p:txEl>
                                          </p:spTgt>
                                        </p:tgtEl>
                                        <p:attrNameLst>
                                          <p:attrName>style.visibility</p:attrName>
                                        </p:attrNameLst>
                                      </p:cBhvr>
                                      <p:to>
                                        <p:strVal val="visible"/>
                                      </p:to>
                                    </p:set>
                                    <p:animEffect transition="in" filter="wipe(left)">
                                      <p:cBhvr>
                                        <p:cTn id="71" dur="500"/>
                                        <p:tgtEl>
                                          <p:spTgt spid="289797">
                                            <p:txEl>
                                              <p:pRg st="1" end="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289797">
                                            <p:txEl>
                                              <p:pRg st="2" end="2"/>
                                            </p:txEl>
                                          </p:spTgt>
                                        </p:tgtEl>
                                        <p:attrNameLst>
                                          <p:attrName>style.visibility</p:attrName>
                                        </p:attrNameLst>
                                      </p:cBhvr>
                                      <p:to>
                                        <p:strVal val="visible"/>
                                      </p:to>
                                    </p:set>
                                    <p:animEffect transition="in" filter="wipe(left)">
                                      <p:cBhvr>
                                        <p:cTn id="76" dur="500"/>
                                        <p:tgtEl>
                                          <p:spTgt spid="28979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autoUpdateAnimBg="0"/>
      <p:bldP spid="289795" grpId="0" animBg="1" autoUpdateAnimBg="0"/>
      <p:bldP spid="289796" grpId="0" autoUpdateAnimBg="0"/>
      <p:bldP spid="289797" grpId="0" build="p" autoUpdateAnimBg="0"/>
      <p:bldP spid="289798" grpId="0" build="p" autoUpdateAnimBg="0"/>
      <p:bldP spid="289802" grpId="0" autoUpdateAnimBg="0"/>
      <p:bldP spid="289803" grpId="0" autoUpdateAnimBg="0"/>
      <p:bldP spid="289816" grpId="0" animBg="1"/>
      <p:bldP spid="2898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灯片编号占位符 2"/>
          <p:cNvSpPr>
            <a:spLocks noGrp="1"/>
          </p:cNvSpPr>
          <p:nvPr>
            <p:ph type="sldNum" sz="quarter" idx="11"/>
          </p:nvPr>
        </p:nvSpPr>
        <p:spPr/>
        <p:txBody>
          <a:bodyPr/>
          <a:lstStyle/>
          <a:p>
            <a:pPr>
              <a:defRPr/>
            </a:pPr>
            <a:fld id="{58CDE669-E608-400E-9FB9-8A4C140E0EBA}" type="slidenum">
              <a:rPr lang="en-US" altLang="zh-CN"/>
              <a:pPr>
                <a:defRPr/>
              </a:pPr>
              <a:t>24</a:t>
            </a:fld>
            <a:endParaRPr lang="en-US" altLang="zh-CN"/>
          </a:p>
        </p:txBody>
      </p:sp>
      <p:grpSp>
        <p:nvGrpSpPr>
          <p:cNvPr id="2" name="Group 2"/>
          <p:cNvGrpSpPr>
            <a:grpSpLocks/>
          </p:cNvGrpSpPr>
          <p:nvPr/>
        </p:nvGrpSpPr>
        <p:grpSpPr bwMode="auto">
          <a:xfrm>
            <a:off x="558800" y="258763"/>
            <a:ext cx="1978025" cy="5761037"/>
            <a:chOff x="352" y="163"/>
            <a:chExt cx="1246" cy="3629"/>
          </a:xfrm>
        </p:grpSpPr>
        <p:sp>
          <p:nvSpPr>
            <p:cNvPr id="18554" name="Rectangle 3"/>
            <p:cNvSpPr>
              <a:spLocks noChangeArrowheads="1"/>
            </p:cNvSpPr>
            <p:nvPr/>
          </p:nvSpPr>
          <p:spPr bwMode="auto">
            <a:xfrm>
              <a:off x="649" y="816"/>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55" name="Oval 4"/>
            <p:cNvSpPr>
              <a:spLocks noChangeArrowheads="1"/>
            </p:cNvSpPr>
            <p:nvPr/>
          </p:nvSpPr>
          <p:spPr bwMode="auto">
            <a:xfrm>
              <a:off x="745" y="1056"/>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56" name="Oval 5"/>
            <p:cNvSpPr>
              <a:spLocks noChangeArrowheads="1"/>
            </p:cNvSpPr>
            <p:nvPr/>
          </p:nvSpPr>
          <p:spPr bwMode="auto">
            <a:xfrm>
              <a:off x="841" y="1056"/>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57" name="Oval 6"/>
            <p:cNvSpPr>
              <a:spLocks noChangeArrowheads="1"/>
            </p:cNvSpPr>
            <p:nvPr/>
          </p:nvSpPr>
          <p:spPr bwMode="auto">
            <a:xfrm>
              <a:off x="841" y="912"/>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58" name="Oval 7"/>
            <p:cNvSpPr>
              <a:spLocks noChangeArrowheads="1"/>
            </p:cNvSpPr>
            <p:nvPr/>
          </p:nvSpPr>
          <p:spPr bwMode="auto">
            <a:xfrm>
              <a:off x="745" y="912"/>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59" name="Rectangle 8"/>
            <p:cNvSpPr>
              <a:spLocks noChangeArrowheads="1"/>
            </p:cNvSpPr>
            <p:nvPr/>
          </p:nvSpPr>
          <p:spPr bwMode="auto">
            <a:xfrm>
              <a:off x="985" y="816"/>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60" name="Rectangle 9"/>
            <p:cNvSpPr>
              <a:spLocks noChangeArrowheads="1"/>
            </p:cNvSpPr>
            <p:nvPr/>
          </p:nvSpPr>
          <p:spPr bwMode="auto">
            <a:xfrm>
              <a:off x="649" y="1440"/>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61" name="Oval 10"/>
            <p:cNvSpPr>
              <a:spLocks noChangeArrowheads="1"/>
            </p:cNvSpPr>
            <p:nvPr/>
          </p:nvSpPr>
          <p:spPr bwMode="auto">
            <a:xfrm>
              <a:off x="745" y="1632"/>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62" name="Oval 11"/>
            <p:cNvSpPr>
              <a:spLocks noChangeArrowheads="1"/>
            </p:cNvSpPr>
            <p:nvPr/>
          </p:nvSpPr>
          <p:spPr bwMode="auto">
            <a:xfrm>
              <a:off x="841" y="1632"/>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63" name="Oval 12"/>
            <p:cNvSpPr>
              <a:spLocks noChangeArrowheads="1"/>
            </p:cNvSpPr>
            <p:nvPr/>
          </p:nvSpPr>
          <p:spPr bwMode="auto">
            <a:xfrm>
              <a:off x="793" y="1488"/>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64" name="Rectangle 13"/>
            <p:cNvSpPr>
              <a:spLocks noChangeArrowheads="1"/>
            </p:cNvSpPr>
            <p:nvPr/>
          </p:nvSpPr>
          <p:spPr bwMode="auto">
            <a:xfrm>
              <a:off x="985" y="1440"/>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65" name="Oval 14"/>
            <p:cNvSpPr>
              <a:spLocks noChangeArrowheads="1"/>
            </p:cNvSpPr>
            <p:nvPr/>
          </p:nvSpPr>
          <p:spPr bwMode="auto">
            <a:xfrm>
              <a:off x="1129" y="1584"/>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66" name="Rectangle 15"/>
            <p:cNvSpPr>
              <a:spLocks noChangeArrowheads="1"/>
            </p:cNvSpPr>
            <p:nvPr/>
          </p:nvSpPr>
          <p:spPr bwMode="auto">
            <a:xfrm>
              <a:off x="649" y="211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67" name="Oval 16"/>
            <p:cNvSpPr>
              <a:spLocks noChangeArrowheads="1"/>
            </p:cNvSpPr>
            <p:nvPr/>
          </p:nvSpPr>
          <p:spPr bwMode="auto">
            <a:xfrm>
              <a:off x="793" y="2352"/>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68" name="Oval 17"/>
            <p:cNvSpPr>
              <a:spLocks noChangeArrowheads="1"/>
            </p:cNvSpPr>
            <p:nvPr/>
          </p:nvSpPr>
          <p:spPr bwMode="auto">
            <a:xfrm>
              <a:off x="793" y="2160"/>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69" name="Rectangle 18"/>
            <p:cNvSpPr>
              <a:spLocks noChangeArrowheads="1"/>
            </p:cNvSpPr>
            <p:nvPr/>
          </p:nvSpPr>
          <p:spPr bwMode="auto">
            <a:xfrm>
              <a:off x="985" y="211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70" name="Oval 19"/>
            <p:cNvSpPr>
              <a:spLocks noChangeArrowheads="1"/>
            </p:cNvSpPr>
            <p:nvPr/>
          </p:nvSpPr>
          <p:spPr bwMode="auto">
            <a:xfrm>
              <a:off x="1129" y="2160"/>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71" name="Oval 20"/>
            <p:cNvSpPr>
              <a:spLocks noChangeArrowheads="1"/>
            </p:cNvSpPr>
            <p:nvPr/>
          </p:nvSpPr>
          <p:spPr bwMode="auto">
            <a:xfrm>
              <a:off x="1129" y="2352"/>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72" name="Rectangle 21"/>
            <p:cNvSpPr>
              <a:spLocks noChangeArrowheads="1"/>
            </p:cNvSpPr>
            <p:nvPr/>
          </p:nvSpPr>
          <p:spPr bwMode="auto">
            <a:xfrm>
              <a:off x="649" y="283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73" name="Oval 22"/>
            <p:cNvSpPr>
              <a:spLocks noChangeArrowheads="1"/>
            </p:cNvSpPr>
            <p:nvPr/>
          </p:nvSpPr>
          <p:spPr bwMode="auto">
            <a:xfrm>
              <a:off x="793" y="2976"/>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74" name="Rectangle 23"/>
            <p:cNvSpPr>
              <a:spLocks noChangeArrowheads="1"/>
            </p:cNvSpPr>
            <p:nvPr/>
          </p:nvSpPr>
          <p:spPr bwMode="auto">
            <a:xfrm>
              <a:off x="985" y="283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75" name="Oval 24"/>
            <p:cNvSpPr>
              <a:spLocks noChangeArrowheads="1"/>
            </p:cNvSpPr>
            <p:nvPr/>
          </p:nvSpPr>
          <p:spPr bwMode="auto">
            <a:xfrm>
              <a:off x="1129" y="2880"/>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76" name="Oval 25"/>
            <p:cNvSpPr>
              <a:spLocks noChangeArrowheads="1"/>
            </p:cNvSpPr>
            <p:nvPr/>
          </p:nvSpPr>
          <p:spPr bwMode="auto">
            <a:xfrm>
              <a:off x="1177" y="3024"/>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77" name="Oval 26"/>
            <p:cNvSpPr>
              <a:spLocks noChangeArrowheads="1"/>
            </p:cNvSpPr>
            <p:nvPr/>
          </p:nvSpPr>
          <p:spPr bwMode="auto">
            <a:xfrm>
              <a:off x="1081" y="3024"/>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78" name="Rectangle 27"/>
            <p:cNvSpPr>
              <a:spLocks noChangeArrowheads="1"/>
            </p:cNvSpPr>
            <p:nvPr/>
          </p:nvSpPr>
          <p:spPr bwMode="auto">
            <a:xfrm>
              <a:off x="649" y="3456"/>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79" name="Rectangle 28"/>
            <p:cNvSpPr>
              <a:spLocks noChangeArrowheads="1"/>
            </p:cNvSpPr>
            <p:nvPr/>
          </p:nvSpPr>
          <p:spPr bwMode="auto">
            <a:xfrm>
              <a:off x="985" y="3456"/>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80" name="Oval 29"/>
            <p:cNvSpPr>
              <a:spLocks noChangeArrowheads="1"/>
            </p:cNvSpPr>
            <p:nvPr/>
          </p:nvSpPr>
          <p:spPr bwMode="auto">
            <a:xfrm>
              <a:off x="1177" y="3504"/>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81" name="Oval 30"/>
            <p:cNvSpPr>
              <a:spLocks noChangeArrowheads="1"/>
            </p:cNvSpPr>
            <p:nvPr/>
          </p:nvSpPr>
          <p:spPr bwMode="auto">
            <a:xfrm>
              <a:off x="1177" y="3648"/>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82" name="Oval 31"/>
            <p:cNvSpPr>
              <a:spLocks noChangeArrowheads="1"/>
            </p:cNvSpPr>
            <p:nvPr/>
          </p:nvSpPr>
          <p:spPr bwMode="auto">
            <a:xfrm>
              <a:off x="1081" y="3648"/>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83" name="Oval 32"/>
            <p:cNvSpPr>
              <a:spLocks noChangeArrowheads="1"/>
            </p:cNvSpPr>
            <p:nvPr/>
          </p:nvSpPr>
          <p:spPr bwMode="auto">
            <a:xfrm>
              <a:off x="1081" y="3504"/>
              <a:ext cx="48" cy="48"/>
            </a:xfrm>
            <a:prstGeom prst="ellipse">
              <a:avLst/>
            </a:prstGeom>
            <a:solidFill>
              <a:schemeClr val="tx1"/>
            </a:solidFill>
            <a:ln w="9525">
              <a:solidFill>
                <a:schemeClr val="tx1"/>
              </a:solidFill>
              <a:round/>
              <a:headEnd/>
              <a:tailEnd/>
            </a:ln>
          </p:spPr>
          <p:txBody>
            <a:bodyPr wrap="none" anchor="ctr"/>
            <a:lstStyle/>
            <a:p>
              <a:endParaRPr lang="zh-CN" altLang="en-US"/>
            </a:p>
          </p:txBody>
        </p:sp>
        <p:sp>
          <p:nvSpPr>
            <p:cNvPr id="18584" name="Text Box 33"/>
            <p:cNvSpPr txBox="1">
              <a:spLocks noChangeArrowheads="1"/>
            </p:cNvSpPr>
            <p:nvPr/>
          </p:nvSpPr>
          <p:spPr bwMode="auto">
            <a:xfrm>
              <a:off x="352" y="163"/>
              <a:ext cx="1246" cy="596"/>
            </a:xfrm>
            <a:prstGeom prst="rect">
              <a:avLst/>
            </a:prstGeom>
            <a:noFill/>
            <a:ln w="9525">
              <a:noFill/>
              <a:miter lim="800000"/>
              <a:headEnd/>
              <a:tailEnd/>
            </a:ln>
          </p:spPr>
          <p:txBody>
            <a:bodyPr wrap="none" anchor="ctr">
              <a:spAutoFit/>
            </a:bodyPr>
            <a:lstStyle/>
            <a:p>
              <a:pPr algn="ctr"/>
              <a:r>
                <a:rPr lang="zh-CN" altLang="en-US" b="1"/>
                <a:t>分布</a:t>
              </a:r>
            </a:p>
            <a:p>
              <a:pPr algn="ctr"/>
              <a:r>
                <a:rPr lang="zh-CN" altLang="en-US" b="1"/>
                <a:t>（宏观态）</a:t>
              </a:r>
              <a:endParaRPr lang="zh-CN" altLang="en-US"/>
            </a:p>
          </p:txBody>
        </p:sp>
      </p:grpSp>
      <p:sp>
        <p:nvSpPr>
          <p:cNvPr id="290850" name="Text Box 34"/>
          <p:cNvSpPr txBox="1">
            <a:spLocks noChangeArrowheads="1"/>
          </p:cNvSpPr>
          <p:nvPr/>
        </p:nvSpPr>
        <p:spPr bwMode="auto">
          <a:xfrm>
            <a:off x="2413000" y="258763"/>
            <a:ext cx="1978025" cy="946150"/>
          </a:xfrm>
          <a:prstGeom prst="rect">
            <a:avLst/>
          </a:prstGeom>
          <a:noFill/>
          <a:ln w="9525">
            <a:noFill/>
            <a:miter lim="800000"/>
            <a:headEnd/>
            <a:tailEnd/>
          </a:ln>
        </p:spPr>
        <p:txBody>
          <a:bodyPr wrap="none" anchor="ctr">
            <a:spAutoFit/>
          </a:bodyPr>
          <a:lstStyle/>
          <a:p>
            <a:pPr algn="ctr"/>
            <a:r>
              <a:rPr lang="zh-CN" altLang="en-US" b="1"/>
              <a:t>详细分布</a:t>
            </a:r>
          </a:p>
          <a:p>
            <a:pPr algn="ctr"/>
            <a:r>
              <a:rPr lang="zh-CN" altLang="en-US" b="1"/>
              <a:t>（微观态）</a:t>
            </a:r>
            <a:endParaRPr lang="zh-CN" altLang="en-US"/>
          </a:p>
        </p:txBody>
      </p:sp>
      <p:graphicFrame>
        <p:nvGraphicFramePr>
          <p:cNvPr id="290851" name="Object 35"/>
          <p:cNvGraphicFramePr>
            <a:graphicFrameLocks noChangeAspect="1"/>
          </p:cNvGraphicFramePr>
          <p:nvPr/>
        </p:nvGraphicFramePr>
        <p:xfrm flipH="1">
          <a:off x="8116888" y="609600"/>
          <a:ext cx="450850" cy="450850"/>
        </p:xfrm>
        <a:graphic>
          <a:graphicData uri="http://schemas.openxmlformats.org/presentationml/2006/ole">
            <p:oleObj spid="_x0000_s18434" name="公式" r:id="rId3" imgW="164880" imgH="164880" progId="Equation.3">
              <p:embed/>
            </p:oleObj>
          </a:graphicData>
        </a:graphic>
      </p:graphicFrame>
      <p:grpSp>
        <p:nvGrpSpPr>
          <p:cNvPr id="3" name="Group 36"/>
          <p:cNvGrpSpPr>
            <a:grpSpLocks/>
          </p:cNvGrpSpPr>
          <p:nvPr/>
        </p:nvGrpSpPr>
        <p:grpSpPr bwMode="auto">
          <a:xfrm>
            <a:off x="2097088" y="1295400"/>
            <a:ext cx="6361112" cy="533400"/>
            <a:chOff x="1321" y="816"/>
            <a:chExt cx="4007" cy="336"/>
          </a:xfrm>
        </p:grpSpPr>
        <p:sp>
          <p:nvSpPr>
            <p:cNvPr id="18546" name="Rectangle 37"/>
            <p:cNvSpPr>
              <a:spLocks noChangeArrowheads="1"/>
            </p:cNvSpPr>
            <p:nvPr/>
          </p:nvSpPr>
          <p:spPr bwMode="auto">
            <a:xfrm>
              <a:off x="1801" y="816"/>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47" name="Rectangle 38"/>
            <p:cNvSpPr>
              <a:spLocks noChangeArrowheads="1"/>
            </p:cNvSpPr>
            <p:nvPr/>
          </p:nvSpPr>
          <p:spPr bwMode="auto">
            <a:xfrm>
              <a:off x="2137" y="816"/>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48" name="Oval 39"/>
            <p:cNvSpPr>
              <a:spLocks noChangeArrowheads="1"/>
            </p:cNvSpPr>
            <p:nvPr/>
          </p:nvSpPr>
          <p:spPr bwMode="auto">
            <a:xfrm>
              <a:off x="1849" y="912"/>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549" name="Oval 40"/>
            <p:cNvSpPr>
              <a:spLocks noChangeArrowheads="1"/>
            </p:cNvSpPr>
            <p:nvPr/>
          </p:nvSpPr>
          <p:spPr bwMode="auto">
            <a:xfrm>
              <a:off x="1849" y="1056"/>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550" name="Oval 41"/>
            <p:cNvSpPr>
              <a:spLocks noChangeArrowheads="1"/>
            </p:cNvSpPr>
            <p:nvPr/>
          </p:nvSpPr>
          <p:spPr bwMode="auto">
            <a:xfrm>
              <a:off x="1993" y="1056"/>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551" name="Oval 42"/>
            <p:cNvSpPr>
              <a:spLocks noChangeArrowheads="1"/>
            </p:cNvSpPr>
            <p:nvPr/>
          </p:nvSpPr>
          <p:spPr bwMode="auto">
            <a:xfrm>
              <a:off x="1993" y="912"/>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552" name="Line 43"/>
            <p:cNvSpPr>
              <a:spLocks noChangeShapeType="1"/>
            </p:cNvSpPr>
            <p:nvPr/>
          </p:nvSpPr>
          <p:spPr bwMode="auto">
            <a:xfrm>
              <a:off x="1321" y="1008"/>
              <a:ext cx="480" cy="0"/>
            </a:xfrm>
            <a:prstGeom prst="line">
              <a:avLst/>
            </a:prstGeom>
            <a:noFill/>
            <a:ln w="38100">
              <a:solidFill>
                <a:srgbClr val="FF9900"/>
              </a:solidFill>
              <a:round/>
              <a:headEnd/>
              <a:tailEnd/>
            </a:ln>
          </p:spPr>
          <p:txBody>
            <a:bodyPr wrap="none" anchor="ctr"/>
            <a:lstStyle/>
            <a:p>
              <a:endParaRPr lang="zh-CN" altLang="en-US"/>
            </a:p>
          </p:txBody>
        </p:sp>
        <p:sp>
          <p:nvSpPr>
            <p:cNvPr id="18553" name="Text Box 44"/>
            <p:cNvSpPr txBox="1">
              <a:spLocks noChangeArrowheads="1"/>
            </p:cNvSpPr>
            <p:nvPr/>
          </p:nvSpPr>
          <p:spPr bwMode="auto">
            <a:xfrm>
              <a:off x="5100" y="816"/>
              <a:ext cx="228" cy="327"/>
            </a:xfrm>
            <a:prstGeom prst="rect">
              <a:avLst/>
            </a:prstGeom>
            <a:noFill/>
            <a:ln w="9525">
              <a:noFill/>
              <a:miter lim="800000"/>
              <a:headEnd/>
              <a:tailEnd/>
            </a:ln>
          </p:spPr>
          <p:txBody>
            <a:bodyPr wrap="none" anchor="ctr">
              <a:spAutoFit/>
            </a:bodyPr>
            <a:lstStyle/>
            <a:p>
              <a:pPr algn="ctr"/>
              <a:r>
                <a:rPr lang="en-US" altLang="zh-CN" b="1">
                  <a:ea typeface="宋体" charset="-122"/>
                </a:rPr>
                <a:t>1</a:t>
              </a:r>
              <a:endParaRPr lang="en-US" altLang="zh-CN">
                <a:ea typeface="宋体" charset="-122"/>
              </a:endParaRPr>
            </a:p>
          </p:txBody>
        </p:sp>
      </p:grpSp>
      <p:grpSp>
        <p:nvGrpSpPr>
          <p:cNvPr id="4" name="Group 45"/>
          <p:cNvGrpSpPr>
            <a:grpSpLocks/>
          </p:cNvGrpSpPr>
          <p:nvPr/>
        </p:nvGrpSpPr>
        <p:grpSpPr bwMode="auto">
          <a:xfrm>
            <a:off x="2097088" y="2265363"/>
            <a:ext cx="6397625" cy="554037"/>
            <a:chOff x="1321" y="1427"/>
            <a:chExt cx="4030" cy="349"/>
          </a:xfrm>
        </p:grpSpPr>
        <p:sp>
          <p:nvSpPr>
            <p:cNvPr id="18520" name="Rectangle 46"/>
            <p:cNvSpPr>
              <a:spLocks noChangeArrowheads="1"/>
            </p:cNvSpPr>
            <p:nvPr/>
          </p:nvSpPr>
          <p:spPr bwMode="auto">
            <a:xfrm>
              <a:off x="1801" y="1440"/>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21" name="Rectangle 47"/>
            <p:cNvSpPr>
              <a:spLocks noChangeArrowheads="1"/>
            </p:cNvSpPr>
            <p:nvPr/>
          </p:nvSpPr>
          <p:spPr bwMode="auto">
            <a:xfrm>
              <a:off x="2137" y="1440"/>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22" name="Oval 48"/>
            <p:cNvSpPr>
              <a:spLocks noChangeArrowheads="1"/>
            </p:cNvSpPr>
            <p:nvPr/>
          </p:nvSpPr>
          <p:spPr bwMode="auto">
            <a:xfrm>
              <a:off x="2281" y="1584"/>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523" name="Oval 49"/>
            <p:cNvSpPr>
              <a:spLocks noChangeArrowheads="1"/>
            </p:cNvSpPr>
            <p:nvPr/>
          </p:nvSpPr>
          <p:spPr bwMode="auto">
            <a:xfrm>
              <a:off x="1849" y="1632"/>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524" name="Oval 50"/>
            <p:cNvSpPr>
              <a:spLocks noChangeArrowheads="1"/>
            </p:cNvSpPr>
            <p:nvPr/>
          </p:nvSpPr>
          <p:spPr bwMode="auto">
            <a:xfrm>
              <a:off x="1993" y="1632"/>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525" name="Oval 51"/>
            <p:cNvSpPr>
              <a:spLocks noChangeArrowheads="1"/>
            </p:cNvSpPr>
            <p:nvPr/>
          </p:nvSpPr>
          <p:spPr bwMode="auto">
            <a:xfrm>
              <a:off x="1945" y="1488"/>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526" name="Rectangle 52"/>
            <p:cNvSpPr>
              <a:spLocks noChangeArrowheads="1"/>
            </p:cNvSpPr>
            <p:nvPr/>
          </p:nvSpPr>
          <p:spPr bwMode="auto">
            <a:xfrm>
              <a:off x="2665" y="1440"/>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27" name="Rectangle 53"/>
            <p:cNvSpPr>
              <a:spLocks noChangeArrowheads="1"/>
            </p:cNvSpPr>
            <p:nvPr/>
          </p:nvSpPr>
          <p:spPr bwMode="auto">
            <a:xfrm>
              <a:off x="3001" y="1440"/>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28" name="Oval 54"/>
            <p:cNvSpPr>
              <a:spLocks noChangeArrowheads="1"/>
            </p:cNvSpPr>
            <p:nvPr/>
          </p:nvSpPr>
          <p:spPr bwMode="auto">
            <a:xfrm>
              <a:off x="2809" y="1488"/>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529" name="Oval 55"/>
            <p:cNvSpPr>
              <a:spLocks noChangeArrowheads="1"/>
            </p:cNvSpPr>
            <p:nvPr/>
          </p:nvSpPr>
          <p:spPr bwMode="auto">
            <a:xfrm>
              <a:off x="2713" y="1632"/>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530" name="Oval 56"/>
            <p:cNvSpPr>
              <a:spLocks noChangeArrowheads="1"/>
            </p:cNvSpPr>
            <p:nvPr/>
          </p:nvSpPr>
          <p:spPr bwMode="auto">
            <a:xfrm>
              <a:off x="2857" y="1632"/>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531" name="Oval 57"/>
            <p:cNvSpPr>
              <a:spLocks noChangeArrowheads="1"/>
            </p:cNvSpPr>
            <p:nvPr/>
          </p:nvSpPr>
          <p:spPr bwMode="auto">
            <a:xfrm>
              <a:off x="3145" y="1584"/>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532" name="Rectangle 58"/>
            <p:cNvSpPr>
              <a:spLocks noChangeArrowheads="1"/>
            </p:cNvSpPr>
            <p:nvPr/>
          </p:nvSpPr>
          <p:spPr bwMode="auto">
            <a:xfrm>
              <a:off x="3529" y="1440"/>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33" name="Rectangle 59"/>
            <p:cNvSpPr>
              <a:spLocks noChangeArrowheads="1"/>
            </p:cNvSpPr>
            <p:nvPr/>
          </p:nvSpPr>
          <p:spPr bwMode="auto">
            <a:xfrm>
              <a:off x="3865" y="1440"/>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34" name="Oval 60"/>
            <p:cNvSpPr>
              <a:spLocks noChangeArrowheads="1"/>
            </p:cNvSpPr>
            <p:nvPr/>
          </p:nvSpPr>
          <p:spPr bwMode="auto">
            <a:xfrm>
              <a:off x="3577" y="1488"/>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535" name="Oval 61"/>
            <p:cNvSpPr>
              <a:spLocks noChangeArrowheads="1"/>
            </p:cNvSpPr>
            <p:nvPr/>
          </p:nvSpPr>
          <p:spPr bwMode="auto">
            <a:xfrm>
              <a:off x="4009" y="1584"/>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536" name="Oval 62"/>
            <p:cNvSpPr>
              <a:spLocks noChangeArrowheads="1"/>
            </p:cNvSpPr>
            <p:nvPr/>
          </p:nvSpPr>
          <p:spPr bwMode="auto">
            <a:xfrm>
              <a:off x="3673" y="1632"/>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537" name="Oval 63"/>
            <p:cNvSpPr>
              <a:spLocks noChangeArrowheads="1"/>
            </p:cNvSpPr>
            <p:nvPr/>
          </p:nvSpPr>
          <p:spPr bwMode="auto">
            <a:xfrm>
              <a:off x="3721" y="1488"/>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538" name="Rectangle 64"/>
            <p:cNvSpPr>
              <a:spLocks noChangeArrowheads="1"/>
            </p:cNvSpPr>
            <p:nvPr/>
          </p:nvSpPr>
          <p:spPr bwMode="auto">
            <a:xfrm>
              <a:off x="4393" y="1440"/>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39" name="Rectangle 65"/>
            <p:cNvSpPr>
              <a:spLocks noChangeArrowheads="1"/>
            </p:cNvSpPr>
            <p:nvPr/>
          </p:nvSpPr>
          <p:spPr bwMode="auto">
            <a:xfrm>
              <a:off x="4729" y="1440"/>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40" name="Oval 66"/>
            <p:cNvSpPr>
              <a:spLocks noChangeArrowheads="1"/>
            </p:cNvSpPr>
            <p:nvPr/>
          </p:nvSpPr>
          <p:spPr bwMode="auto">
            <a:xfrm>
              <a:off x="4441" y="1488"/>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541" name="Oval 67"/>
            <p:cNvSpPr>
              <a:spLocks noChangeArrowheads="1"/>
            </p:cNvSpPr>
            <p:nvPr/>
          </p:nvSpPr>
          <p:spPr bwMode="auto">
            <a:xfrm>
              <a:off x="4537" y="1632"/>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542" name="Oval 68"/>
            <p:cNvSpPr>
              <a:spLocks noChangeArrowheads="1"/>
            </p:cNvSpPr>
            <p:nvPr/>
          </p:nvSpPr>
          <p:spPr bwMode="auto">
            <a:xfrm>
              <a:off x="4585" y="1488"/>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543" name="Oval 69"/>
            <p:cNvSpPr>
              <a:spLocks noChangeArrowheads="1"/>
            </p:cNvSpPr>
            <p:nvPr/>
          </p:nvSpPr>
          <p:spPr bwMode="auto">
            <a:xfrm>
              <a:off x="4873" y="1584"/>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544" name="Line 70"/>
            <p:cNvSpPr>
              <a:spLocks noChangeShapeType="1"/>
            </p:cNvSpPr>
            <p:nvPr/>
          </p:nvSpPr>
          <p:spPr bwMode="auto">
            <a:xfrm>
              <a:off x="1321" y="1632"/>
              <a:ext cx="480" cy="0"/>
            </a:xfrm>
            <a:prstGeom prst="line">
              <a:avLst/>
            </a:prstGeom>
            <a:noFill/>
            <a:ln w="38100">
              <a:solidFill>
                <a:srgbClr val="FF9900"/>
              </a:solidFill>
              <a:round/>
              <a:headEnd/>
              <a:tailEnd/>
            </a:ln>
          </p:spPr>
          <p:txBody>
            <a:bodyPr wrap="none" anchor="ctr"/>
            <a:lstStyle/>
            <a:p>
              <a:endParaRPr lang="zh-CN" altLang="en-US"/>
            </a:p>
          </p:txBody>
        </p:sp>
        <p:sp>
          <p:nvSpPr>
            <p:cNvPr id="18545" name="Text Box 71"/>
            <p:cNvSpPr txBox="1">
              <a:spLocks noChangeArrowheads="1"/>
            </p:cNvSpPr>
            <p:nvPr/>
          </p:nvSpPr>
          <p:spPr bwMode="auto">
            <a:xfrm>
              <a:off x="5123" y="1427"/>
              <a:ext cx="228" cy="327"/>
            </a:xfrm>
            <a:prstGeom prst="rect">
              <a:avLst/>
            </a:prstGeom>
            <a:noFill/>
            <a:ln w="9525">
              <a:noFill/>
              <a:miter lim="800000"/>
              <a:headEnd/>
              <a:tailEnd/>
            </a:ln>
          </p:spPr>
          <p:txBody>
            <a:bodyPr wrap="none" anchor="ctr">
              <a:spAutoFit/>
            </a:bodyPr>
            <a:lstStyle/>
            <a:p>
              <a:pPr algn="ctr"/>
              <a:r>
                <a:rPr lang="en-US" altLang="zh-CN" b="1">
                  <a:ea typeface="宋体" charset="-122"/>
                </a:rPr>
                <a:t>4</a:t>
              </a:r>
              <a:endParaRPr lang="en-US" altLang="zh-CN">
                <a:ea typeface="宋体" charset="-122"/>
              </a:endParaRPr>
            </a:p>
          </p:txBody>
        </p:sp>
      </p:grpSp>
      <p:grpSp>
        <p:nvGrpSpPr>
          <p:cNvPr id="5" name="Group 72"/>
          <p:cNvGrpSpPr>
            <a:grpSpLocks/>
          </p:cNvGrpSpPr>
          <p:nvPr/>
        </p:nvGrpSpPr>
        <p:grpSpPr bwMode="auto">
          <a:xfrm>
            <a:off x="2097088" y="2971800"/>
            <a:ext cx="6383337" cy="1295400"/>
            <a:chOff x="1321" y="1872"/>
            <a:chExt cx="4021" cy="816"/>
          </a:xfrm>
        </p:grpSpPr>
        <p:sp>
          <p:nvSpPr>
            <p:cNvPr id="18481" name="Rectangle 73"/>
            <p:cNvSpPr>
              <a:spLocks noChangeArrowheads="1"/>
            </p:cNvSpPr>
            <p:nvPr/>
          </p:nvSpPr>
          <p:spPr bwMode="auto">
            <a:xfrm>
              <a:off x="1801" y="187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82" name="Oval 74"/>
            <p:cNvSpPr>
              <a:spLocks noChangeArrowheads="1"/>
            </p:cNvSpPr>
            <p:nvPr/>
          </p:nvSpPr>
          <p:spPr bwMode="auto">
            <a:xfrm>
              <a:off x="1945" y="2112"/>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483" name="Oval 75"/>
            <p:cNvSpPr>
              <a:spLocks noChangeArrowheads="1"/>
            </p:cNvSpPr>
            <p:nvPr/>
          </p:nvSpPr>
          <p:spPr bwMode="auto">
            <a:xfrm>
              <a:off x="1945" y="1920"/>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484" name="Rectangle 76"/>
            <p:cNvSpPr>
              <a:spLocks noChangeArrowheads="1"/>
            </p:cNvSpPr>
            <p:nvPr/>
          </p:nvSpPr>
          <p:spPr bwMode="auto">
            <a:xfrm>
              <a:off x="2137" y="187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85" name="Oval 77"/>
            <p:cNvSpPr>
              <a:spLocks noChangeArrowheads="1"/>
            </p:cNvSpPr>
            <p:nvPr/>
          </p:nvSpPr>
          <p:spPr bwMode="auto">
            <a:xfrm>
              <a:off x="2281" y="1920"/>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486" name="Oval 78"/>
            <p:cNvSpPr>
              <a:spLocks noChangeArrowheads="1"/>
            </p:cNvSpPr>
            <p:nvPr/>
          </p:nvSpPr>
          <p:spPr bwMode="auto">
            <a:xfrm>
              <a:off x="2281" y="2112"/>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487" name="Rectangle 79"/>
            <p:cNvSpPr>
              <a:spLocks noChangeArrowheads="1"/>
            </p:cNvSpPr>
            <p:nvPr/>
          </p:nvSpPr>
          <p:spPr bwMode="auto">
            <a:xfrm>
              <a:off x="1801" y="235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88" name="Oval 80"/>
            <p:cNvSpPr>
              <a:spLocks noChangeArrowheads="1"/>
            </p:cNvSpPr>
            <p:nvPr/>
          </p:nvSpPr>
          <p:spPr bwMode="auto">
            <a:xfrm>
              <a:off x="1945" y="2592"/>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489" name="Oval 81"/>
            <p:cNvSpPr>
              <a:spLocks noChangeArrowheads="1"/>
            </p:cNvSpPr>
            <p:nvPr/>
          </p:nvSpPr>
          <p:spPr bwMode="auto">
            <a:xfrm>
              <a:off x="1945" y="2448"/>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490" name="Rectangle 82"/>
            <p:cNvSpPr>
              <a:spLocks noChangeArrowheads="1"/>
            </p:cNvSpPr>
            <p:nvPr/>
          </p:nvSpPr>
          <p:spPr bwMode="auto">
            <a:xfrm>
              <a:off x="2137" y="235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91" name="Oval 83"/>
            <p:cNvSpPr>
              <a:spLocks noChangeArrowheads="1"/>
            </p:cNvSpPr>
            <p:nvPr/>
          </p:nvSpPr>
          <p:spPr bwMode="auto">
            <a:xfrm>
              <a:off x="2281" y="2448"/>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492" name="Oval 84"/>
            <p:cNvSpPr>
              <a:spLocks noChangeArrowheads="1"/>
            </p:cNvSpPr>
            <p:nvPr/>
          </p:nvSpPr>
          <p:spPr bwMode="auto">
            <a:xfrm>
              <a:off x="2281" y="2592"/>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493" name="Rectangle 85"/>
            <p:cNvSpPr>
              <a:spLocks noChangeArrowheads="1"/>
            </p:cNvSpPr>
            <p:nvPr/>
          </p:nvSpPr>
          <p:spPr bwMode="auto">
            <a:xfrm>
              <a:off x="2665" y="187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94" name="Oval 86"/>
            <p:cNvSpPr>
              <a:spLocks noChangeArrowheads="1"/>
            </p:cNvSpPr>
            <p:nvPr/>
          </p:nvSpPr>
          <p:spPr bwMode="auto">
            <a:xfrm>
              <a:off x="2809" y="2112"/>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495" name="Oval 87"/>
            <p:cNvSpPr>
              <a:spLocks noChangeArrowheads="1"/>
            </p:cNvSpPr>
            <p:nvPr/>
          </p:nvSpPr>
          <p:spPr bwMode="auto">
            <a:xfrm>
              <a:off x="2809" y="1920"/>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496" name="Rectangle 88"/>
            <p:cNvSpPr>
              <a:spLocks noChangeArrowheads="1"/>
            </p:cNvSpPr>
            <p:nvPr/>
          </p:nvSpPr>
          <p:spPr bwMode="auto">
            <a:xfrm>
              <a:off x="3001" y="187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97" name="Oval 89"/>
            <p:cNvSpPr>
              <a:spLocks noChangeArrowheads="1"/>
            </p:cNvSpPr>
            <p:nvPr/>
          </p:nvSpPr>
          <p:spPr bwMode="auto">
            <a:xfrm>
              <a:off x="3145" y="1920"/>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498" name="Oval 90"/>
            <p:cNvSpPr>
              <a:spLocks noChangeArrowheads="1"/>
            </p:cNvSpPr>
            <p:nvPr/>
          </p:nvSpPr>
          <p:spPr bwMode="auto">
            <a:xfrm>
              <a:off x="3145" y="2112"/>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499" name="Rectangle 91"/>
            <p:cNvSpPr>
              <a:spLocks noChangeArrowheads="1"/>
            </p:cNvSpPr>
            <p:nvPr/>
          </p:nvSpPr>
          <p:spPr bwMode="auto">
            <a:xfrm>
              <a:off x="2665" y="235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00" name="Oval 92"/>
            <p:cNvSpPr>
              <a:spLocks noChangeArrowheads="1"/>
            </p:cNvSpPr>
            <p:nvPr/>
          </p:nvSpPr>
          <p:spPr bwMode="auto">
            <a:xfrm>
              <a:off x="2809" y="2592"/>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501" name="Oval 93"/>
            <p:cNvSpPr>
              <a:spLocks noChangeArrowheads="1"/>
            </p:cNvSpPr>
            <p:nvPr/>
          </p:nvSpPr>
          <p:spPr bwMode="auto">
            <a:xfrm>
              <a:off x="2809" y="2448"/>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502" name="Rectangle 94"/>
            <p:cNvSpPr>
              <a:spLocks noChangeArrowheads="1"/>
            </p:cNvSpPr>
            <p:nvPr/>
          </p:nvSpPr>
          <p:spPr bwMode="auto">
            <a:xfrm>
              <a:off x="3001" y="235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03" name="Oval 95"/>
            <p:cNvSpPr>
              <a:spLocks noChangeArrowheads="1"/>
            </p:cNvSpPr>
            <p:nvPr/>
          </p:nvSpPr>
          <p:spPr bwMode="auto">
            <a:xfrm>
              <a:off x="3145" y="2448"/>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504" name="Oval 96"/>
            <p:cNvSpPr>
              <a:spLocks noChangeArrowheads="1"/>
            </p:cNvSpPr>
            <p:nvPr/>
          </p:nvSpPr>
          <p:spPr bwMode="auto">
            <a:xfrm>
              <a:off x="3145" y="2592"/>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505" name="Rectangle 97"/>
            <p:cNvSpPr>
              <a:spLocks noChangeArrowheads="1"/>
            </p:cNvSpPr>
            <p:nvPr/>
          </p:nvSpPr>
          <p:spPr bwMode="auto">
            <a:xfrm>
              <a:off x="3529" y="187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06" name="Oval 98"/>
            <p:cNvSpPr>
              <a:spLocks noChangeArrowheads="1"/>
            </p:cNvSpPr>
            <p:nvPr/>
          </p:nvSpPr>
          <p:spPr bwMode="auto">
            <a:xfrm>
              <a:off x="3673" y="2112"/>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507" name="Oval 99"/>
            <p:cNvSpPr>
              <a:spLocks noChangeArrowheads="1"/>
            </p:cNvSpPr>
            <p:nvPr/>
          </p:nvSpPr>
          <p:spPr bwMode="auto">
            <a:xfrm>
              <a:off x="3673" y="1920"/>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508" name="Rectangle 100"/>
            <p:cNvSpPr>
              <a:spLocks noChangeArrowheads="1"/>
            </p:cNvSpPr>
            <p:nvPr/>
          </p:nvSpPr>
          <p:spPr bwMode="auto">
            <a:xfrm>
              <a:off x="3865" y="187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09" name="Oval 101"/>
            <p:cNvSpPr>
              <a:spLocks noChangeArrowheads="1"/>
            </p:cNvSpPr>
            <p:nvPr/>
          </p:nvSpPr>
          <p:spPr bwMode="auto">
            <a:xfrm>
              <a:off x="4009" y="1920"/>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510" name="Oval 102"/>
            <p:cNvSpPr>
              <a:spLocks noChangeArrowheads="1"/>
            </p:cNvSpPr>
            <p:nvPr/>
          </p:nvSpPr>
          <p:spPr bwMode="auto">
            <a:xfrm>
              <a:off x="4009" y="2112"/>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511" name="Rectangle 103"/>
            <p:cNvSpPr>
              <a:spLocks noChangeArrowheads="1"/>
            </p:cNvSpPr>
            <p:nvPr/>
          </p:nvSpPr>
          <p:spPr bwMode="auto">
            <a:xfrm>
              <a:off x="3529" y="235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12" name="Oval 104"/>
            <p:cNvSpPr>
              <a:spLocks noChangeArrowheads="1"/>
            </p:cNvSpPr>
            <p:nvPr/>
          </p:nvSpPr>
          <p:spPr bwMode="auto">
            <a:xfrm>
              <a:off x="3673" y="2592"/>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513" name="Oval 105"/>
            <p:cNvSpPr>
              <a:spLocks noChangeArrowheads="1"/>
            </p:cNvSpPr>
            <p:nvPr/>
          </p:nvSpPr>
          <p:spPr bwMode="auto">
            <a:xfrm>
              <a:off x="3673" y="2448"/>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514" name="Rectangle 106"/>
            <p:cNvSpPr>
              <a:spLocks noChangeArrowheads="1"/>
            </p:cNvSpPr>
            <p:nvPr/>
          </p:nvSpPr>
          <p:spPr bwMode="auto">
            <a:xfrm>
              <a:off x="3865" y="235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515" name="Oval 107"/>
            <p:cNvSpPr>
              <a:spLocks noChangeArrowheads="1"/>
            </p:cNvSpPr>
            <p:nvPr/>
          </p:nvSpPr>
          <p:spPr bwMode="auto">
            <a:xfrm>
              <a:off x="4009" y="2448"/>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516" name="Oval 108"/>
            <p:cNvSpPr>
              <a:spLocks noChangeArrowheads="1"/>
            </p:cNvSpPr>
            <p:nvPr/>
          </p:nvSpPr>
          <p:spPr bwMode="auto">
            <a:xfrm>
              <a:off x="4009" y="2592"/>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517" name="Line 109"/>
            <p:cNvSpPr>
              <a:spLocks noChangeShapeType="1"/>
            </p:cNvSpPr>
            <p:nvPr/>
          </p:nvSpPr>
          <p:spPr bwMode="auto">
            <a:xfrm flipV="1">
              <a:off x="1321" y="2016"/>
              <a:ext cx="480" cy="240"/>
            </a:xfrm>
            <a:prstGeom prst="line">
              <a:avLst/>
            </a:prstGeom>
            <a:noFill/>
            <a:ln w="38100">
              <a:solidFill>
                <a:srgbClr val="FF9900"/>
              </a:solidFill>
              <a:round/>
              <a:headEnd/>
              <a:tailEnd/>
            </a:ln>
          </p:spPr>
          <p:txBody>
            <a:bodyPr wrap="none" anchor="ctr"/>
            <a:lstStyle/>
            <a:p>
              <a:endParaRPr lang="zh-CN" altLang="en-US"/>
            </a:p>
          </p:txBody>
        </p:sp>
        <p:sp>
          <p:nvSpPr>
            <p:cNvPr id="18518" name="Line 110"/>
            <p:cNvSpPr>
              <a:spLocks noChangeShapeType="1"/>
            </p:cNvSpPr>
            <p:nvPr/>
          </p:nvSpPr>
          <p:spPr bwMode="auto">
            <a:xfrm>
              <a:off x="1321" y="2304"/>
              <a:ext cx="480" cy="240"/>
            </a:xfrm>
            <a:prstGeom prst="line">
              <a:avLst/>
            </a:prstGeom>
            <a:noFill/>
            <a:ln w="38100">
              <a:solidFill>
                <a:srgbClr val="FF9900"/>
              </a:solidFill>
              <a:round/>
              <a:headEnd/>
              <a:tailEnd/>
            </a:ln>
          </p:spPr>
          <p:txBody>
            <a:bodyPr wrap="none" anchor="ctr"/>
            <a:lstStyle/>
            <a:p>
              <a:endParaRPr lang="zh-CN" altLang="en-US"/>
            </a:p>
          </p:txBody>
        </p:sp>
        <p:sp>
          <p:nvSpPr>
            <p:cNvPr id="18519" name="Text Box 111"/>
            <p:cNvSpPr txBox="1">
              <a:spLocks noChangeArrowheads="1"/>
            </p:cNvSpPr>
            <p:nvPr/>
          </p:nvSpPr>
          <p:spPr bwMode="auto">
            <a:xfrm>
              <a:off x="5114" y="2099"/>
              <a:ext cx="228" cy="327"/>
            </a:xfrm>
            <a:prstGeom prst="rect">
              <a:avLst/>
            </a:prstGeom>
            <a:noFill/>
            <a:ln w="9525">
              <a:noFill/>
              <a:miter lim="800000"/>
              <a:headEnd/>
              <a:tailEnd/>
            </a:ln>
          </p:spPr>
          <p:txBody>
            <a:bodyPr wrap="none" anchor="ctr">
              <a:spAutoFit/>
            </a:bodyPr>
            <a:lstStyle/>
            <a:p>
              <a:pPr algn="ctr"/>
              <a:r>
                <a:rPr lang="en-US" altLang="zh-CN" b="1">
                  <a:ea typeface="宋体" charset="-122"/>
                </a:rPr>
                <a:t>6</a:t>
              </a:r>
              <a:endParaRPr lang="en-US" altLang="zh-CN">
                <a:ea typeface="宋体" charset="-122"/>
              </a:endParaRPr>
            </a:p>
          </p:txBody>
        </p:sp>
      </p:grpSp>
      <p:grpSp>
        <p:nvGrpSpPr>
          <p:cNvPr id="6" name="Group 112"/>
          <p:cNvGrpSpPr>
            <a:grpSpLocks/>
          </p:cNvGrpSpPr>
          <p:nvPr/>
        </p:nvGrpSpPr>
        <p:grpSpPr bwMode="auto">
          <a:xfrm>
            <a:off x="2097088" y="4475163"/>
            <a:ext cx="6438900" cy="554037"/>
            <a:chOff x="1321" y="2819"/>
            <a:chExt cx="4056" cy="349"/>
          </a:xfrm>
        </p:grpSpPr>
        <p:sp>
          <p:nvSpPr>
            <p:cNvPr id="18455" name="Rectangle 113"/>
            <p:cNvSpPr>
              <a:spLocks noChangeArrowheads="1"/>
            </p:cNvSpPr>
            <p:nvPr/>
          </p:nvSpPr>
          <p:spPr bwMode="auto">
            <a:xfrm>
              <a:off x="1801" y="283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56" name="Rectangle 114"/>
            <p:cNvSpPr>
              <a:spLocks noChangeArrowheads="1"/>
            </p:cNvSpPr>
            <p:nvPr/>
          </p:nvSpPr>
          <p:spPr bwMode="auto">
            <a:xfrm>
              <a:off x="2137" y="283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57" name="Oval 115"/>
            <p:cNvSpPr>
              <a:spLocks noChangeArrowheads="1"/>
            </p:cNvSpPr>
            <p:nvPr/>
          </p:nvSpPr>
          <p:spPr bwMode="auto">
            <a:xfrm>
              <a:off x="2281" y="2880"/>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458" name="Oval 116"/>
            <p:cNvSpPr>
              <a:spLocks noChangeArrowheads="1"/>
            </p:cNvSpPr>
            <p:nvPr/>
          </p:nvSpPr>
          <p:spPr bwMode="auto">
            <a:xfrm>
              <a:off x="2329" y="3024"/>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459" name="Oval 117"/>
            <p:cNvSpPr>
              <a:spLocks noChangeArrowheads="1"/>
            </p:cNvSpPr>
            <p:nvPr/>
          </p:nvSpPr>
          <p:spPr bwMode="auto">
            <a:xfrm>
              <a:off x="2185" y="3024"/>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460" name="Oval 118"/>
            <p:cNvSpPr>
              <a:spLocks noChangeArrowheads="1"/>
            </p:cNvSpPr>
            <p:nvPr/>
          </p:nvSpPr>
          <p:spPr bwMode="auto">
            <a:xfrm>
              <a:off x="1945" y="2976"/>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461" name="Rectangle 119"/>
            <p:cNvSpPr>
              <a:spLocks noChangeArrowheads="1"/>
            </p:cNvSpPr>
            <p:nvPr/>
          </p:nvSpPr>
          <p:spPr bwMode="auto">
            <a:xfrm>
              <a:off x="2665" y="283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62" name="Rectangle 120"/>
            <p:cNvSpPr>
              <a:spLocks noChangeArrowheads="1"/>
            </p:cNvSpPr>
            <p:nvPr/>
          </p:nvSpPr>
          <p:spPr bwMode="auto">
            <a:xfrm>
              <a:off x="3001" y="283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63" name="Oval 121"/>
            <p:cNvSpPr>
              <a:spLocks noChangeArrowheads="1"/>
            </p:cNvSpPr>
            <p:nvPr/>
          </p:nvSpPr>
          <p:spPr bwMode="auto">
            <a:xfrm>
              <a:off x="2809" y="2976"/>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464" name="Oval 122"/>
            <p:cNvSpPr>
              <a:spLocks noChangeArrowheads="1"/>
            </p:cNvSpPr>
            <p:nvPr/>
          </p:nvSpPr>
          <p:spPr bwMode="auto">
            <a:xfrm>
              <a:off x="3193" y="3024"/>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465" name="Oval 123"/>
            <p:cNvSpPr>
              <a:spLocks noChangeArrowheads="1"/>
            </p:cNvSpPr>
            <p:nvPr/>
          </p:nvSpPr>
          <p:spPr bwMode="auto">
            <a:xfrm>
              <a:off x="3049" y="3024"/>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466" name="Oval 124"/>
            <p:cNvSpPr>
              <a:spLocks noChangeArrowheads="1"/>
            </p:cNvSpPr>
            <p:nvPr/>
          </p:nvSpPr>
          <p:spPr bwMode="auto">
            <a:xfrm>
              <a:off x="3145" y="2880"/>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467" name="Rectangle 125"/>
            <p:cNvSpPr>
              <a:spLocks noChangeArrowheads="1"/>
            </p:cNvSpPr>
            <p:nvPr/>
          </p:nvSpPr>
          <p:spPr bwMode="auto">
            <a:xfrm>
              <a:off x="3529" y="283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68" name="Rectangle 126"/>
            <p:cNvSpPr>
              <a:spLocks noChangeArrowheads="1"/>
            </p:cNvSpPr>
            <p:nvPr/>
          </p:nvSpPr>
          <p:spPr bwMode="auto">
            <a:xfrm>
              <a:off x="3865" y="283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69" name="Oval 127"/>
            <p:cNvSpPr>
              <a:spLocks noChangeArrowheads="1"/>
            </p:cNvSpPr>
            <p:nvPr/>
          </p:nvSpPr>
          <p:spPr bwMode="auto">
            <a:xfrm>
              <a:off x="4057" y="2880"/>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470" name="Oval 128"/>
            <p:cNvSpPr>
              <a:spLocks noChangeArrowheads="1"/>
            </p:cNvSpPr>
            <p:nvPr/>
          </p:nvSpPr>
          <p:spPr bwMode="auto">
            <a:xfrm>
              <a:off x="4009" y="3024"/>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471" name="Oval 129"/>
            <p:cNvSpPr>
              <a:spLocks noChangeArrowheads="1"/>
            </p:cNvSpPr>
            <p:nvPr/>
          </p:nvSpPr>
          <p:spPr bwMode="auto">
            <a:xfrm>
              <a:off x="3673" y="2976"/>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472" name="Oval 130"/>
            <p:cNvSpPr>
              <a:spLocks noChangeArrowheads="1"/>
            </p:cNvSpPr>
            <p:nvPr/>
          </p:nvSpPr>
          <p:spPr bwMode="auto">
            <a:xfrm>
              <a:off x="3913" y="2880"/>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473" name="Rectangle 131"/>
            <p:cNvSpPr>
              <a:spLocks noChangeArrowheads="1"/>
            </p:cNvSpPr>
            <p:nvPr/>
          </p:nvSpPr>
          <p:spPr bwMode="auto">
            <a:xfrm>
              <a:off x="4393" y="283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74" name="Rectangle 132"/>
            <p:cNvSpPr>
              <a:spLocks noChangeArrowheads="1"/>
            </p:cNvSpPr>
            <p:nvPr/>
          </p:nvSpPr>
          <p:spPr bwMode="auto">
            <a:xfrm>
              <a:off x="4729" y="2832"/>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75" name="Oval 133"/>
            <p:cNvSpPr>
              <a:spLocks noChangeArrowheads="1"/>
            </p:cNvSpPr>
            <p:nvPr/>
          </p:nvSpPr>
          <p:spPr bwMode="auto">
            <a:xfrm>
              <a:off x="4921" y="2880"/>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476" name="Oval 134"/>
            <p:cNvSpPr>
              <a:spLocks noChangeArrowheads="1"/>
            </p:cNvSpPr>
            <p:nvPr/>
          </p:nvSpPr>
          <p:spPr bwMode="auto">
            <a:xfrm>
              <a:off x="4537" y="2976"/>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477" name="Oval 135"/>
            <p:cNvSpPr>
              <a:spLocks noChangeArrowheads="1"/>
            </p:cNvSpPr>
            <p:nvPr/>
          </p:nvSpPr>
          <p:spPr bwMode="auto">
            <a:xfrm>
              <a:off x="4873" y="3024"/>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478" name="Oval 136"/>
            <p:cNvSpPr>
              <a:spLocks noChangeArrowheads="1"/>
            </p:cNvSpPr>
            <p:nvPr/>
          </p:nvSpPr>
          <p:spPr bwMode="auto">
            <a:xfrm>
              <a:off x="4777" y="2880"/>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479" name="Line 137"/>
            <p:cNvSpPr>
              <a:spLocks noChangeShapeType="1"/>
            </p:cNvSpPr>
            <p:nvPr/>
          </p:nvSpPr>
          <p:spPr bwMode="auto">
            <a:xfrm>
              <a:off x="1321" y="3024"/>
              <a:ext cx="480" cy="0"/>
            </a:xfrm>
            <a:prstGeom prst="line">
              <a:avLst/>
            </a:prstGeom>
            <a:noFill/>
            <a:ln w="38100">
              <a:solidFill>
                <a:srgbClr val="FF9900"/>
              </a:solidFill>
              <a:round/>
              <a:headEnd/>
              <a:tailEnd/>
            </a:ln>
          </p:spPr>
          <p:txBody>
            <a:bodyPr wrap="none" anchor="ctr"/>
            <a:lstStyle/>
            <a:p>
              <a:endParaRPr lang="zh-CN" altLang="en-US"/>
            </a:p>
          </p:txBody>
        </p:sp>
        <p:sp>
          <p:nvSpPr>
            <p:cNvPr id="18480" name="Text Box 138"/>
            <p:cNvSpPr txBox="1">
              <a:spLocks noChangeArrowheads="1"/>
            </p:cNvSpPr>
            <p:nvPr/>
          </p:nvSpPr>
          <p:spPr bwMode="auto">
            <a:xfrm>
              <a:off x="5149" y="2819"/>
              <a:ext cx="228" cy="327"/>
            </a:xfrm>
            <a:prstGeom prst="rect">
              <a:avLst/>
            </a:prstGeom>
            <a:noFill/>
            <a:ln w="9525">
              <a:noFill/>
              <a:miter lim="800000"/>
              <a:headEnd/>
              <a:tailEnd/>
            </a:ln>
          </p:spPr>
          <p:txBody>
            <a:bodyPr wrap="none" anchor="ctr">
              <a:spAutoFit/>
            </a:bodyPr>
            <a:lstStyle/>
            <a:p>
              <a:pPr algn="ctr"/>
              <a:r>
                <a:rPr lang="en-US" altLang="zh-CN" b="1">
                  <a:ea typeface="宋体" charset="-122"/>
                </a:rPr>
                <a:t>4</a:t>
              </a:r>
              <a:endParaRPr lang="en-US" altLang="zh-CN">
                <a:ea typeface="宋体" charset="-122"/>
              </a:endParaRPr>
            </a:p>
          </p:txBody>
        </p:sp>
      </p:grpSp>
      <p:grpSp>
        <p:nvGrpSpPr>
          <p:cNvPr id="7" name="Group 139"/>
          <p:cNvGrpSpPr>
            <a:grpSpLocks/>
          </p:cNvGrpSpPr>
          <p:nvPr/>
        </p:nvGrpSpPr>
        <p:grpSpPr bwMode="auto">
          <a:xfrm>
            <a:off x="2097088" y="5486400"/>
            <a:ext cx="6418262" cy="533400"/>
            <a:chOff x="1321" y="3456"/>
            <a:chExt cx="4043" cy="336"/>
          </a:xfrm>
        </p:grpSpPr>
        <p:sp>
          <p:nvSpPr>
            <p:cNvPr id="18447" name="Rectangle 140"/>
            <p:cNvSpPr>
              <a:spLocks noChangeArrowheads="1"/>
            </p:cNvSpPr>
            <p:nvPr/>
          </p:nvSpPr>
          <p:spPr bwMode="auto">
            <a:xfrm>
              <a:off x="1801" y="3456"/>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48" name="Rectangle 141"/>
            <p:cNvSpPr>
              <a:spLocks noChangeArrowheads="1"/>
            </p:cNvSpPr>
            <p:nvPr/>
          </p:nvSpPr>
          <p:spPr bwMode="auto">
            <a:xfrm>
              <a:off x="2137" y="3456"/>
              <a:ext cx="336" cy="336"/>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8449" name="Oval 142"/>
            <p:cNvSpPr>
              <a:spLocks noChangeArrowheads="1"/>
            </p:cNvSpPr>
            <p:nvPr/>
          </p:nvSpPr>
          <p:spPr bwMode="auto">
            <a:xfrm>
              <a:off x="2329" y="3504"/>
              <a:ext cx="48" cy="48"/>
            </a:xfrm>
            <a:prstGeom prst="ellipse">
              <a:avLst/>
            </a:prstGeom>
            <a:solidFill>
              <a:srgbClr val="FF0000"/>
            </a:solidFill>
            <a:ln w="9525">
              <a:solidFill>
                <a:schemeClr val="tx1"/>
              </a:solidFill>
              <a:round/>
              <a:headEnd/>
              <a:tailEnd/>
            </a:ln>
          </p:spPr>
          <p:txBody>
            <a:bodyPr wrap="none" anchor="ctr"/>
            <a:lstStyle/>
            <a:p>
              <a:endParaRPr lang="zh-CN" altLang="en-US"/>
            </a:p>
          </p:txBody>
        </p:sp>
        <p:sp>
          <p:nvSpPr>
            <p:cNvPr id="18450" name="Oval 143"/>
            <p:cNvSpPr>
              <a:spLocks noChangeArrowheads="1"/>
            </p:cNvSpPr>
            <p:nvPr/>
          </p:nvSpPr>
          <p:spPr bwMode="auto">
            <a:xfrm>
              <a:off x="2329" y="3648"/>
              <a:ext cx="48" cy="48"/>
            </a:xfrm>
            <a:prstGeom prst="ellipse">
              <a:avLst/>
            </a:prstGeom>
            <a:solidFill>
              <a:srgbClr val="CCFFFF"/>
            </a:solidFill>
            <a:ln w="9525">
              <a:solidFill>
                <a:schemeClr val="tx1"/>
              </a:solidFill>
              <a:round/>
              <a:headEnd/>
              <a:tailEnd/>
            </a:ln>
          </p:spPr>
          <p:txBody>
            <a:bodyPr wrap="none" anchor="ctr"/>
            <a:lstStyle/>
            <a:p>
              <a:endParaRPr lang="zh-CN" altLang="en-US"/>
            </a:p>
          </p:txBody>
        </p:sp>
        <p:sp>
          <p:nvSpPr>
            <p:cNvPr id="18451" name="Oval 144"/>
            <p:cNvSpPr>
              <a:spLocks noChangeArrowheads="1"/>
            </p:cNvSpPr>
            <p:nvPr/>
          </p:nvSpPr>
          <p:spPr bwMode="auto">
            <a:xfrm>
              <a:off x="2185" y="3648"/>
              <a:ext cx="48" cy="48"/>
            </a:xfrm>
            <a:prstGeom prst="ellipse">
              <a:avLst/>
            </a:prstGeom>
            <a:solidFill>
              <a:srgbClr val="FFFF00"/>
            </a:solidFill>
            <a:ln w="9525">
              <a:solidFill>
                <a:schemeClr val="tx1"/>
              </a:solidFill>
              <a:round/>
              <a:headEnd/>
              <a:tailEnd/>
            </a:ln>
          </p:spPr>
          <p:txBody>
            <a:bodyPr wrap="none" anchor="ctr"/>
            <a:lstStyle/>
            <a:p>
              <a:endParaRPr lang="zh-CN" altLang="en-US"/>
            </a:p>
          </p:txBody>
        </p:sp>
        <p:sp>
          <p:nvSpPr>
            <p:cNvPr id="18452" name="Oval 145"/>
            <p:cNvSpPr>
              <a:spLocks noChangeArrowheads="1"/>
            </p:cNvSpPr>
            <p:nvPr/>
          </p:nvSpPr>
          <p:spPr bwMode="auto">
            <a:xfrm>
              <a:off x="2185" y="3504"/>
              <a:ext cx="48" cy="48"/>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8453" name="Line 146"/>
            <p:cNvSpPr>
              <a:spLocks noChangeShapeType="1"/>
            </p:cNvSpPr>
            <p:nvPr/>
          </p:nvSpPr>
          <p:spPr bwMode="auto">
            <a:xfrm>
              <a:off x="1321" y="3600"/>
              <a:ext cx="480" cy="0"/>
            </a:xfrm>
            <a:prstGeom prst="line">
              <a:avLst/>
            </a:prstGeom>
            <a:noFill/>
            <a:ln w="38100">
              <a:solidFill>
                <a:srgbClr val="FF9900"/>
              </a:solidFill>
              <a:round/>
              <a:headEnd/>
              <a:tailEnd/>
            </a:ln>
          </p:spPr>
          <p:txBody>
            <a:bodyPr wrap="none" anchor="ctr"/>
            <a:lstStyle/>
            <a:p>
              <a:endParaRPr lang="zh-CN" altLang="en-US"/>
            </a:p>
          </p:txBody>
        </p:sp>
        <p:sp>
          <p:nvSpPr>
            <p:cNvPr id="18454" name="Text Box 147"/>
            <p:cNvSpPr txBox="1">
              <a:spLocks noChangeArrowheads="1"/>
            </p:cNvSpPr>
            <p:nvPr/>
          </p:nvSpPr>
          <p:spPr bwMode="auto">
            <a:xfrm>
              <a:off x="5136" y="3465"/>
              <a:ext cx="228" cy="327"/>
            </a:xfrm>
            <a:prstGeom prst="rect">
              <a:avLst/>
            </a:prstGeom>
            <a:noFill/>
            <a:ln w="9525">
              <a:noFill/>
              <a:miter lim="800000"/>
              <a:headEnd/>
              <a:tailEnd/>
            </a:ln>
          </p:spPr>
          <p:txBody>
            <a:bodyPr wrap="none" anchor="ctr">
              <a:spAutoFit/>
            </a:bodyPr>
            <a:lstStyle/>
            <a:p>
              <a:pPr algn="ctr"/>
              <a:r>
                <a:rPr lang="en-US" altLang="zh-CN" b="1">
                  <a:ea typeface="宋体" charset="-122"/>
                </a:rPr>
                <a:t>1</a:t>
              </a:r>
              <a:endParaRPr lang="en-US" altLang="zh-CN">
                <a:ea typeface="宋体" charset="-122"/>
              </a:endParaRPr>
            </a:p>
          </p:txBody>
        </p:sp>
      </p:grpSp>
      <p:sp>
        <p:nvSpPr>
          <p:cNvPr id="290964" name="Text Box 148"/>
          <p:cNvSpPr txBox="1">
            <a:spLocks noChangeArrowheads="1"/>
          </p:cNvSpPr>
          <p:nvPr/>
        </p:nvSpPr>
        <p:spPr bwMode="auto">
          <a:xfrm>
            <a:off x="4160838" y="533400"/>
            <a:ext cx="3992562" cy="519113"/>
          </a:xfrm>
          <a:prstGeom prst="rect">
            <a:avLst/>
          </a:prstGeom>
          <a:noFill/>
          <a:ln w="9525">
            <a:noFill/>
            <a:miter lim="800000"/>
            <a:headEnd/>
            <a:tailEnd/>
          </a:ln>
        </p:spPr>
        <p:txBody>
          <a:bodyPr wrap="none">
            <a:spAutoFit/>
          </a:bodyPr>
          <a:lstStyle/>
          <a:p>
            <a:r>
              <a:rPr lang="zh-CN" altLang="en-US" b="1">
                <a:solidFill>
                  <a:srgbClr val="0000FF"/>
                </a:solidFill>
                <a:latin typeface="Arial" charset="0"/>
              </a:rPr>
              <a:t>共有</a:t>
            </a:r>
            <a:r>
              <a:rPr lang="en-US" altLang="zh-CN" b="1">
                <a:solidFill>
                  <a:srgbClr val="0000FF"/>
                </a:solidFill>
                <a:latin typeface="Arial" charset="0"/>
              </a:rPr>
              <a:t>2</a:t>
            </a:r>
            <a:r>
              <a:rPr lang="en-US" altLang="zh-CN" b="1" baseline="30000">
                <a:solidFill>
                  <a:srgbClr val="0000FF"/>
                </a:solidFill>
                <a:latin typeface="Arial" charset="0"/>
              </a:rPr>
              <a:t>4</a:t>
            </a:r>
            <a:r>
              <a:rPr lang="en-US" altLang="zh-CN" b="1">
                <a:solidFill>
                  <a:srgbClr val="0000FF"/>
                </a:solidFill>
                <a:latin typeface="Arial" charset="0"/>
              </a:rPr>
              <a:t>=16</a:t>
            </a:r>
            <a:r>
              <a:rPr lang="zh-CN" altLang="en-US" b="1">
                <a:solidFill>
                  <a:srgbClr val="0000FF"/>
                </a:solidFill>
                <a:latin typeface="Arial" charset="0"/>
              </a:rPr>
              <a:t>种可能的方式</a:t>
            </a:r>
          </a:p>
        </p:txBody>
      </p:sp>
      <p:graphicFrame>
        <p:nvGraphicFramePr>
          <p:cNvPr id="290965" name="Object 149"/>
          <p:cNvGraphicFramePr>
            <a:graphicFrameLocks noChangeAspect="1"/>
          </p:cNvGraphicFramePr>
          <p:nvPr/>
        </p:nvGraphicFramePr>
        <p:xfrm>
          <a:off x="4876800" y="1447800"/>
          <a:ext cx="2057400" cy="914400"/>
        </p:xfrm>
        <a:graphic>
          <a:graphicData uri="http://schemas.openxmlformats.org/presentationml/2006/ole">
            <p:oleObj spid="_x0000_s18435" name="公式" r:id="rId4" imgW="927000" imgH="419040" progId="Equation.3">
              <p:embed/>
            </p:oleObj>
          </a:graphicData>
        </a:graphic>
      </p:graphicFrame>
      <p:graphicFrame>
        <p:nvGraphicFramePr>
          <p:cNvPr id="290966" name="Object 150"/>
          <p:cNvGraphicFramePr>
            <a:graphicFrameLocks noChangeAspect="1"/>
          </p:cNvGraphicFramePr>
          <p:nvPr/>
        </p:nvGraphicFramePr>
        <p:xfrm>
          <a:off x="6629400" y="3276600"/>
          <a:ext cx="1600200" cy="990600"/>
        </p:xfrm>
        <a:graphic>
          <a:graphicData uri="http://schemas.openxmlformats.org/presentationml/2006/ole">
            <p:oleObj spid="_x0000_s18436" name="公式" r:id="rId5" imgW="952200" imgH="419040" progId="Equation.3">
              <p:embed/>
            </p:oleObj>
          </a:graphicData>
        </a:graphic>
      </p:graphicFrame>
      <p:graphicFrame>
        <p:nvGraphicFramePr>
          <p:cNvPr id="290967" name="Object 151"/>
          <p:cNvGraphicFramePr>
            <a:graphicFrameLocks noChangeAspect="1"/>
          </p:cNvGraphicFramePr>
          <p:nvPr/>
        </p:nvGraphicFramePr>
        <p:xfrm>
          <a:off x="4953000" y="4953000"/>
          <a:ext cx="1524000" cy="990600"/>
        </p:xfrm>
        <a:graphic>
          <a:graphicData uri="http://schemas.openxmlformats.org/presentationml/2006/ole">
            <p:oleObj spid="_x0000_s18437" name="公式" r:id="rId6" imgW="88884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0850"/>
                                        </p:tgtEl>
                                        <p:attrNameLst>
                                          <p:attrName>style.visibility</p:attrName>
                                        </p:attrNameLst>
                                      </p:cBhvr>
                                      <p:to>
                                        <p:strVal val="visible"/>
                                      </p:to>
                                    </p:set>
                                    <p:animEffect transition="in" filter="wipe(left)">
                                      <p:cBhvr>
                                        <p:cTn id="12" dur="500"/>
                                        <p:tgtEl>
                                          <p:spTgt spid="2908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90851"/>
                                        </p:tgtEl>
                                        <p:attrNameLst>
                                          <p:attrName>style.visibility</p:attrName>
                                        </p:attrNameLst>
                                      </p:cBhvr>
                                      <p:to>
                                        <p:strVal val="visible"/>
                                      </p:to>
                                    </p:set>
                                    <p:animEffect transition="in" filter="wipe(up)">
                                      <p:cBhvr>
                                        <p:cTn id="17" dur="500"/>
                                        <p:tgtEl>
                                          <p:spTgt spid="2908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90965"/>
                                        </p:tgtEl>
                                        <p:attrNameLst>
                                          <p:attrName>style.visibility</p:attrName>
                                        </p:attrNameLst>
                                      </p:cBhvr>
                                      <p:to>
                                        <p:strVal val="visible"/>
                                      </p:to>
                                    </p:set>
                                    <p:animEffect transition="in" filter="wipe(left)">
                                      <p:cBhvr>
                                        <p:cTn id="47" dur="500"/>
                                        <p:tgtEl>
                                          <p:spTgt spid="29096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90966"/>
                                        </p:tgtEl>
                                        <p:attrNameLst>
                                          <p:attrName>style.visibility</p:attrName>
                                        </p:attrNameLst>
                                      </p:cBhvr>
                                      <p:to>
                                        <p:strVal val="visible"/>
                                      </p:to>
                                    </p:set>
                                    <p:animEffect transition="in" filter="wipe(left)">
                                      <p:cBhvr>
                                        <p:cTn id="52" dur="500"/>
                                        <p:tgtEl>
                                          <p:spTgt spid="29096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90967"/>
                                        </p:tgtEl>
                                        <p:attrNameLst>
                                          <p:attrName>style.visibility</p:attrName>
                                        </p:attrNameLst>
                                      </p:cBhvr>
                                      <p:to>
                                        <p:strVal val="visible"/>
                                      </p:to>
                                    </p:set>
                                    <p:animEffect transition="in" filter="wipe(left)">
                                      <p:cBhvr>
                                        <p:cTn id="57" dur="500"/>
                                        <p:tgtEl>
                                          <p:spTgt spid="290967"/>
                                        </p:tgtEl>
                                      </p:cBhvr>
                                    </p:animEffect>
                                  </p:childTnLst>
                                </p:cTn>
                              </p:par>
                            </p:childTnLst>
                          </p:cTn>
                        </p:par>
                      </p:childTnLst>
                    </p:cTn>
                  </p:par>
                  <p:par>
                    <p:cTn id="58" fill="hold">
                      <p:stCondLst>
                        <p:cond delay="indefinite"/>
                      </p:stCondLst>
                      <p:childTnLst>
                        <p:par>
                          <p:cTn id="59" fill="hold">
                            <p:stCondLst>
                              <p:cond delay="0"/>
                            </p:stCondLst>
                            <p:childTnLst>
                              <p:par>
                                <p:cTn id="60" presetID="23" presetClass="entr" presetSubtype="288" fill="hold" grpId="0" nodeType="clickEffect">
                                  <p:stCondLst>
                                    <p:cond delay="0"/>
                                  </p:stCondLst>
                                  <p:childTnLst>
                                    <p:set>
                                      <p:cBhvr>
                                        <p:cTn id="61" dur="1" fill="hold">
                                          <p:stCondLst>
                                            <p:cond delay="0"/>
                                          </p:stCondLst>
                                        </p:cTn>
                                        <p:tgtEl>
                                          <p:spTgt spid="290964"/>
                                        </p:tgtEl>
                                        <p:attrNameLst>
                                          <p:attrName>style.visibility</p:attrName>
                                        </p:attrNameLst>
                                      </p:cBhvr>
                                      <p:to>
                                        <p:strVal val="visible"/>
                                      </p:to>
                                    </p:set>
                                    <p:anim calcmode="lin" valueType="num">
                                      <p:cBhvr>
                                        <p:cTn id="62" dur="500" fill="hold"/>
                                        <p:tgtEl>
                                          <p:spTgt spid="290964"/>
                                        </p:tgtEl>
                                        <p:attrNameLst>
                                          <p:attrName>ppt_w</p:attrName>
                                        </p:attrNameLst>
                                      </p:cBhvr>
                                      <p:tavLst>
                                        <p:tav tm="0">
                                          <p:val>
                                            <p:strVal val="4/3*#ppt_w"/>
                                          </p:val>
                                        </p:tav>
                                        <p:tav tm="100000">
                                          <p:val>
                                            <p:strVal val="#ppt_w"/>
                                          </p:val>
                                        </p:tav>
                                      </p:tavLst>
                                    </p:anim>
                                    <p:anim calcmode="lin" valueType="num">
                                      <p:cBhvr>
                                        <p:cTn id="63" dur="500" fill="hold"/>
                                        <p:tgtEl>
                                          <p:spTgt spid="290964"/>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50" grpId="0" autoUpdateAnimBg="0"/>
      <p:bldP spid="29096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2"/>
          <p:cNvSpPr>
            <a:spLocks noGrp="1"/>
          </p:cNvSpPr>
          <p:nvPr>
            <p:ph type="sldNum" sz="quarter" idx="11"/>
          </p:nvPr>
        </p:nvSpPr>
        <p:spPr/>
        <p:txBody>
          <a:bodyPr/>
          <a:lstStyle/>
          <a:p>
            <a:pPr>
              <a:defRPr/>
            </a:pPr>
            <a:fld id="{E9CA1774-AD44-49FE-B196-5FF140C9FF60}" type="slidenum">
              <a:rPr lang="en-US" altLang="zh-CN"/>
              <a:pPr>
                <a:defRPr/>
              </a:pPr>
              <a:t>25</a:t>
            </a:fld>
            <a:endParaRPr lang="en-US" altLang="zh-CN"/>
          </a:p>
        </p:txBody>
      </p:sp>
      <p:sp>
        <p:nvSpPr>
          <p:cNvPr id="291842" name="Text Box 2"/>
          <p:cNvSpPr txBox="1">
            <a:spLocks noChangeArrowheads="1"/>
          </p:cNvSpPr>
          <p:nvPr/>
        </p:nvSpPr>
        <p:spPr bwMode="auto">
          <a:xfrm>
            <a:off x="533400" y="379413"/>
            <a:ext cx="7893050" cy="1458912"/>
          </a:xfrm>
          <a:prstGeom prst="rect">
            <a:avLst/>
          </a:prstGeom>
          <a:noFill/>
          <a:ln w="9525">
            <a:noFill/>
            <a:miter lim="800000"/>
            <a:headEnd/>
            <a:tailEnd/>
          </a:ln>
        </p:spPr>
        <p:txBody>
          <a:bodyPr wrap="none">
            <a:spAutoFit/>
          </a:bodyPr>
          <a:lstStyle/>
          <a:p>
            <a:pPr>
              <a:spcBef>
                <a:spcPct val="10000"/>
              </a:spcBef>
            </a:pPr>
            <a:r>
              <a:rPr lang="en-US" altLang="zh-CN" b="1" i="1"/>
              <a:t>N</a:t>
            </a:r>
            <a:r>
              <a:rPr lang="zh-CN" altLang="en-US" b="1"/>
              <a:t>个全同粒子在两个相同容器中，一方出现</a:t>
            </a:r>
            <a:r>
              <a:rPr lang="en-US" altLang="zh-CN" b="1" i="1"/>
              <a:t>m</a:t>
            </a:r>
            <a:r>
              <a:rPr lang="zh-CN" altLang="en-US" b="1"/>
              <a:t>个，</a:t>
            </a:r>
          </a:p>
          <a:p>
            <a:pPr>
              <a:spcBef>
                <a:spcPct val="10000"/>
              </a:spcBef>
            </a:pPr>
            <a:r>
              <a:rPr lang="zh-CN" altLang="en-US" b="1"/>
              <a:t>另一方出现</a:t>
            </a:r>
            <a:r>
              <a:rPr lang="en-US" altLang="zh-CN" b="1"/>
              <a:t>(</a:t>
            </a:r>
            <a:r>
              <a:rPr lang="en-US" altLang="zh-CN" b="1" i="1"/>
              <a:t>N-m</a:t>
            </a:r>
            <a:r>
              <a:rPr lang="en-US" altLang="zh-CN" b="1"/>
              <a:t>)</a:t>
            </a:r>
            <a:r>
              <a:rPr lang="zh-CN" altLang="zh-CN" b="1"/>
              <a:t>个的微观态数。(即从</a:t>
            </a:r>
            <a:r>
              <a:rPr lang="en-US" altLang="zh-CN" b="1" i="1"/>
              <a:t>N</a:t>
            </a:r>
            <a:r>
              <a:rPr lang="zh-CN" altLang="zh-CN" b="1"/>
              <a:t>中取</a:t>
            </a:r>
            <a:r>
              <a:rPr lang="en-US" altLang="zh-CN" b="1" i="1"/>
              <a:t>m</a:t>
            </a:r>
            <a:r>
              <a:rPr lang="zh-CN" altLang="zh-CN" b="1"/>
              <a:t>个</a:t>
            </a:r>
          </a:p>
          <a:p>
            <a:pPr>
              <a:spcBef>
                <a:spcPct val="10000"/>
              </a:spcBef>
            </a:pPr>
            <a:r>
              <a:rPr lang="zh-CN" altLang="zh-CN" b="1"/>
              <a:t>的组合数。)</a:t>
            </a:r>
            <a:endParaRPr lang="en-US" altLang="zh-CN" b="1"/>
          </a:p>
        </p:txBody>
      </p:sp>
      <p:graphicFrame>
        <p:nvGraphicFramePr>
          <p:cNvPr id="291843" name="Object 3"/>
          <p:cNvGraphicFramePr>
            <a:graphicFrameLocks noChangeAspect="1"/>
          </p:cNvGraphicFramePr>
          <p:nvPr/>
        </p:nvGraphicFramePr>
        <p:xfrm>
          <a:off x="3048000" y="1524000"/>
          <a:ext cx="3276600" cy="914400"/>
        </p:xfrm>
        <a:graphic>
          <a:graphicData uri="http://schemas.openxmlformats.org/presentationml/2006/ole">
            <p:oleObj spid="_x0000_s19458" name="公式" r:id="rId3" imgW="1143000" imgH="419040" progId="Equation.3">
              <p:embed/>
            </p:oleObj>
          </a:graphicData>
        </a:graphic>
      </p:graphicFrame>
      <p:sp>
        <p:nvSpPr>
          <p:cNvPr id="291844" name="Text Box 4"/>
          <p:cNvSpPr txBox="1">
            <a:spLocks noChangeArrowheads="1"/>
          </p:cNvSpPr>
          <p:nvPr/>
        </p:nvSpPr>
        <p:spPr bwMode="auto">
          <a:xfrm>
            <a:off x="457200" y="2460625"/>
            <a:ext cx="5438775" cy="519113"/>
          </a:xfrm>
          <a:prstGeom prst="rect">
            <a:avLst/>
          </a:prstGeom>
          <a:noFill/>
          <a:ln w="9525">
            <a:noFill/>
            <a:miter lim="800000"/>
            <a:headEnd/>
            <a:tailEnd/>
          </a:ln>
        </p:spPr>
        <p:txBody>
          <a:bodyPr wrap="none">
            <a:spAutoFit/>
          </a:bodyPr>
          <a:lstStyle/>
          <a:p>
            <a:r>
              <a:rPr lang="zh-CN" altLang="en-US" b="1"/>
              <a:t>总的微观态数：</a:t>
            </a:r>
            <a:r>
              <a:rPr lang="en-US" altLang="zh-CN" b="1"/>
              <a:t>(</a:t>
            </a:r>
            <a:r>
              <a:rPr lang="zh-CN" altLang="en-US" b="1"/>
              <a:t>即</a:t>
            </a:r>
            <a:r>
              <a:rPr lang="en-US" altLang="zh-CN" b="1" i="1"/>
              <a:t>m</a:t>
            </a:r>
            <a:r>
              <a:rPr lang="zh-CN" altLang="en-US" b="1"/>
              <a:t>从</a:t>
            </a:r>
            <a:r>
              <a:rPr lang="en-US" altLang="zh-CN" b="1" i="1"/>
              <a:t>1</a:t>
            </a:r>
            <a:r>
              <a:rPr lang="zh-CN" altLang="en-US" b="1"/>
              <a:t>到</a:t>
            </a:r>
            <a:r>
              <a:rPr lang="en-US" altLang="zh-CN" b="1" i="1"/>
              <a:t>N</a:t>
            </a:r>
            <a:r>
              <a:rPr lang="zh-CN" altLang="en-US" b="1"/>
              <a:t>求和</a:t>
            </a:r>
            <a:r>
              <a:rPr lang="en-US" altLang="zh-CN" b="1"/>
              <a:t>)</a:t>
            </a:r>
          </a:p>
        </p:txBody>
      </p:sp>
      <p:graphicFrame>
        <p:nvGraphicFramePr>
          <p:cNvPr id="291845" name="Object 5"/>
          <p:cNvGraphicFramePr>
            <a:graphicFrameLocks noChangeAspect="1"/>
          </p:cNvGraphicFramePr>
          <p:nvPr/>
        </p:nvGraphicFramePr>
        <p:xfrm>
          <a:off x="1333500" y="3352800"/>
          <a:ext cx="5638800" cy="982663"/>
        </p:xfrm>
        <a:graphic>
          <a:graphicData uri="http://schemas.openxmlformats.org/presentationml/2006/ole">
            <p:oleObj spid="_x0000_s19459" name="Equation" r:id="rId4" imgW="1879560" imgH="431640" progId="Equation.3">
              <p:embed/>
            </p:oleObj>
          </a:graphicData>
        </a:graphic>
      </p:graphicFrame>
      <p:graphicFrame>
        <p:nvGraphicFramePr>
          <p:cNvPr id="291846" name="Object 6"/>
          <p:cNvGraphicFramePr>
            <a:graphicFrameLocks noChangeAspect="1"/>
          </p:cNvGraphicFramePr>
          <p:nvPr/>
        </p:nvGraphicFramePr>
        <p:xfrm>
          <a:off x="2514600" y="4648200"/>
          <a:ext cx="5238750" cy="982663"/>
        </p:xfrm>
        <a:graphic>
          <a:graphicData uri="http://schemas.openxmlformats.org/presentationml/2006/ole">
            <p:oleObj spid="_x0000_s19460" name="公式" r:id="rId5" imgW="1942920" imgH="431640" progId="Equation.3">
              <p:embed/>
            </p:oleObj>
          </a:graphicData>
        </a:graphic>
      </p:graphicFrame>
      <p:graphicFrame>
        <p:nvGraphicFramePr>
          <p:cNvPr id="291847" name="Object 7"/>
          <p:cNvGraphicFramePr>
            <a:graphicFrameLocks noChangeAspect="1"/>
          </p:cNvGraphicFramePr>
          <p:nvPr/>
        </p:nvGraphicFramePr>
        <p:xfrm>
          <a:off x="1638300" y="5562600"/>
          <a:ext cx="3581400" cy="982663"/>
        </p:xfrm>
        <a:graphic>
          <a:graphicData uri="http://schemas.openxmlformats.org/presentationml/2006/ole">
            <p:oleObj spid="_x0000_s19461" name="Equation" r:id="rId6" imgW="1193760" imgH="431640" progId="Equation.3">
              <p:embed/>
            </p:oleObj>
          </a:graphicData>
        </a:graphic>
      </p:graphicFrame>
      <p:sp>
        <p:nvSpPr>
          <p:cNvPr id="291848" name="Line 8"/>
          <p:cNvSpPr>
            <a:spLocks noChangeShapeType="1"/>
          </p:cNvSpPr>
          <p:nvPr/>
        </p:nvSpPr>
        <p:spPr bwMode="auto">
          <a:xfrm>
            <a:off x="0" y="4572000"/>
            <a:ext cx="9144000" cy="0"/>
          </a:xfrm>
          <a:prstGeom prst="line">
            <a:avLst/>
          </a:prstGeom>
          <a:noFill/>
          <a:ln w="9525">
            <a:solidFill>
              <a:srgbClr val="FF9900"/>
            </a:solidFill>
            <a:prstDash val="dashDot"/>
            <a:round/>
            <a:headEnd/>
            <a:tailEnd/>
          </a:ln>
        </p:spPr>
        <p:txBody>
          <a:bodyPr wrap="none" anchor="ctr"/>
          <a:lstStyle/>
          <a:p>
            <a:endParaRPr lang="zh-CN" altLang="en-US"/>
          </a:p>
        </p:txBody>
      </p:sp>
      <p:sp>
        <p:nvSpPr>
          <p:cNvPr id="291849" name="Text Box 9"/>
          <p:cNvSpPr txBox="1">
            <a:spLocks noChangeArrowheads="1"/>
          </p:cNvSpPr>
          <p:nvPr/>
        </p:nvSpPr>
        <p:spPr bwMode="auto">
          <a:xfrm>
            <a:off x="304800" y="4778375"/>
            <a:ext cx="2336800" cy="519113"/>
          </a:xfrm>
          <a:prstGeom prst="rect">
            <a:avLst/>
          </a:prstGeom>
          <a:noFill/>
          <a:ln w="9525">
            <a:noFill/>
            <a:miter lim="800000"/>
            <a:headEnd/>
            <a:tailEnd/>
          </a:ln>
        </p:spPr>
        <p:txBody>
          <a:bodyPr wrap="none">
            <a:spAutoFit/>
          </a:bodyPr>
          <a:lstStyle/>
          <a:p>
            <a:r>
              <a:rPr lang="zh-CN" altLang="en-US" b="1"/>
              <a:t>二项式定理：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1842"/>
                                        </p:tgtEl>
                                        <p:attrNameLst>
                                          <p:attrName>style.visibility</p:attrName>
                                        </p:attrNameLst>
                                      </p:cBhvr>
                                      <p:to>
                                        <p:strVal val="visible"/>
                                      </p:to>
                                    </p:set>
                                    <p:animEffect transition="in" filter="wipe(up)">
                                      <p:cBhvr>
                                        <p:cTn id="7" dur="500"/>
                                        <p:tgtEl>
                                          <p:spTgt spid="2918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1843"/>
                                        </p:tgtEl>
                                        <p:attrNameLst>
                                          <p:attrName>style.visibility</p:attrName>
                                        </p:attrNameLst>
                                      </p:cBhvr>
                                      <p:to>
                                        <p:strVal val="visible"/>
                                      </p:to>
                                    </p:set>
                                    <p:animEffect transition="in" filter="wipe(left)">
                                      <p:cBhvr>
                                        <p:cTn id="12" dur="500"/>
                                        <p:tgtEl>
                                          <p:spTgt spid="2918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91844"/>
                                        </p:tgtEl>
                                        <p:attrNameLst>
                                          <p:attrName>style.visibility</p:attrName>
                                        </p:attrNameLst>
                                      </p:cBhvr>
                                      <p:to>
                                        <p:strVal val="visible"/>
                                      </p:to>
                                    </p:set>
                                    <p:animEffect transition="in" filter="wipe(up)">
                                      <p:cBhvr>
                                        <p:cTn id="17" dur="500"/>
                                        <p:tgtEl>
                                          <p:spTgt spid="29184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91845"/>
                                        </p:tgtEl>
                                        <p:attrNameLst>
                                          <p:attrName>style.visibility</p:attrName>
                                        </p:attrNameLst>
                                      </p:cBhvr>
                                      <p:to>
                                        <p:strVal val="visible"/>
                                      </p:to>
                                    </p:set>
                                    <p:animEffect transition="in" filter="wipe(left)">
                                      <p:cBhvr>
                                        <p:cTn id="22" dur="500"/>
                                        <p:tgtEl>
                                          <p:spTgt spid="29184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1848"/>
                                        </p:tgtEl>
                                        <p:attrNameLst>
                                          <p:attrName>style.visibility</p:attrName>
                                        </p:attrNameLst>
                                      </p:cBhvr>
                                      <p:to>
                                        <p:strVal val="visible"/>
                                      </p:to>
                                    </p:set>
                                    <p:animEffect transition="in" filter="wipe(left)">
                                      <p:cBhvr>
                                        <p:cTn id="27" dur="500"/>
                                        <p:tgtEl>
                                          <p:spTgt spid="2918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91849"/>
                                        </p:tgtEl>
                                        <p:attrNameLst>
                                          <p:attrName>style.visibility</p:attrName>
                                        </p:attrNameLst>
                                      </p:cBhvr>
                                      <p:to>
                                        <p:strVal val="visible"/>
                                      </p:to>
                                    </p:set>
                                    <p:animEffect transition="in" filter="wipe(up)">
                                      <p:cBhvr>
                                        <p:cTn id="32" dur="500"/>
                                        <p:tgtEl>
                                          <p:spTgt spid="29184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91846"/>
                                        </p:tgtEl>
                                        <p:attrNameLst>
                                          <p:attrName>style.visibility</p:attrName>
                                        </p:attrNameLst>
                                      </p:cBhvr>
                                      <p:to>
                                        <p:strVal val="visible"/>
                                      </p:to>
                                    </p:set>
                                    <p:animEffect transition="in" filter="wipe(left)">
                                      <p:cBhvr>
                                        <p:cTn id="37" dur="500"/>
                                        <p:tgtEl>
                                          <p:spTgt spid="29184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91847"/>
                                        </p:tgtEl>
                                        <p:attrNameLst>
                                          <p:attrName>style.visibility</p:attrName>
                                        </p:attrNameLst>
                                      </p:cBhvr>
                                      <p:to>
                                        <p:strVal val="visible"/>
                                      </p:to>
                                    </p:set>
                                    <p:animEffect transition="in" filter="wipe(left)">
                                      <p:cBhvr>
                                        <p:cTn id="42" dur="500"/>
                                        <p:tgtEl>
                                          <p:spTgt spid="291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autoUpdateAnimBg="0"/>
      <p:bldP spid="291844" grpId="0" autoUpdateAnimBg="0"/>
      <p:bldP spid="291848" grpId="0" animBg="1"/>
      <p:bldP spid="29184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2"/>
          <p:cNvSpPr>
            <a:spLocks noGrp="1"/>
          </p:cNvSpPr>
          <p:nvPr>
            <p:ph type="sldNum" sz="quarter" idx="11"/>
          </p:nvPr>
        </p:nvSpPr>
        <p:spPr/>
        <p:txBody>
          <a:bodyPr/>
          <a:lstStyle/>
          <a:p>
            <a:pPr>
              <a:defRPr/>
            </a:pPr>
            <a:fld id="{468B21E3-3F2F-40DD-970C-2F7026089EA8}" type="slidenum">
              <a:rPr lang="en-US" altLang="zh-CN"/>
              <a:pPr>
                <a:defRPr/>
              </a:pPr>
              <a:t>26</a:t>
            </a:fld>
            <a:endParaRPr lang="en-US" altLang="zh-CN"/>
          </a:p>
        </p:txBody>
      </p:sp>
      <p:sp>
        <p:nvSpPr>
          <p:cNvPr id="292866" name="Text Box 2"/>
          <p:cNvSpPr txBox="1">
            <a:spLocks noChangeArrowheads="1"/>
          </p:cNvSpPr>
          <p:nvPr/>
        </p:nvSpPr>
        <p:spPr bwMode="auto">
          <a:xfrm>
            <a:off x="457200" y="838200"/>
            <a:ext cx="4827588" cy="519113"/>
          </a:xfrm>
          <a:prstGeom prst="rect">
            <a:avLst/>
          </a:prstGeom>
          <a:noFill/>
          <a:ln w="9525">
            <a:noFill/>
            <a:miter lim="800000"/>
            <a:headEnd/>
            <a:tailEnd/>
          </a:ln>
        </p:spPr>
        <p:txBody>
          <a:bodyPr wrap="none">
            <a:spAutoFit/>
          </a:bodyPr>
          <a:lstStyle/>
          <a:p>
            <a:r>
              <a:rPr lang="zh-CN" altLang="en-US" b="1"/>
              <a:t>所以，对应该宏观态的几率为</a:t>
            </a:r>
          </a:p>
        </p:txBody>
      </p:sp>
      <p:graphicFrame>
        <p:nvGraphicFramePr>
          <p:cNvPr id="292867" name="Object 3"/>
          <p:cNvGraphicFramePr>
            <a:graphicFrameLocks noChangeAspect="1"/>
          </p:cNvGraphicFramePr>
          <p:nvPr/>
        </p:nvGraphicFramePr>
        <p:xfrm>
          <a:off x="3106738" y="1676400"/>
          <a:ext cx="3859212" cy="914400"/>
        </p:xfrm>
        <a:graphic>
          <a:graphicData uri="http://schemas.openxmlformats.org/presentationml/2006/ole">
            <p:oleObj spid="_x0000_s20482" name="Equation" r:id="rId3" imgW="1346040" imgH="419040" progId="Equation.3">
              <p:embed/>
            </p:oleObj>
          </a:graphicData>
        </a:graphic>
      </p:graphicFrame>
      <p:sp>
        <p:nvSpPr>
          <p:cNvPr id="292868" name="Text Box 4"/>
          <p:cNvSpPr txBox="1">
            <a:spLocks noChangeArrowheads="1"/>
          </p:cNvSpPr>
          <p:nvPr/>
        </p:nvSpPr>
        <p:spPr bwMode="auto">
          <a:xfrm>
            <a:off x="457200" y="3200400"/>
            <a:ext cx="6554788" cy="519113"/>
          </a:xfrm>
          <a:prstGeom prst="rect">
            <a:avLst/>
          </a:prstGeom>
          <a:noFill/>
          <a:ln w="9525">
            <a:noFill/>
            <a:miter lim="800000"/>
            <a:headEnd/>
            <a:tailEnd/>
          </a:ln>
        </p:spPr>
        <p:txBody>
          <a:bodyPr wrap="none">
            <a:spAutoFit/>
          </a:bodyPr>
          <a:lstStyle/>
          <a:p>
            <a:r>
              <a:rPr lang="en-US" altLang="zh-CN" b="1" i="1"/>
              <a:t>m</a:t>
            </a:r>
            <a:r>
              <a:rPr lang="en-US" altLang="zh-CN" b="1"/>
              <a:t>=</a:t>
            </a:r>
            <a:r>
              <a:rPr lang="en-US" altLang="zh-CN" b="1" i="1"/>
              <a:t>N/2</a:t>
            </a:r>
            <a:r>
              <a:rPr lang="zh-CN" altLang="en-US" b="1"/>
              <a:t>时的几率为宏观态中的最大几率：</a:t>
            </a:r>
          </a:p>
        </p:txBody>
      </p:sp>
      <p:graphicFrame>
        <p:nvGraphicFramePr>
          <p:cNvPr id="292869" name="Object 5"/>
          <p:cNvGraphicFramePr>
            <a:graphicFrameLocks noChangeAspect="1"/>
          </p:cNvGraphicFramePr>
          <p:nvPr/>
        </p:nvGraphicFramePr>
        <p:xfrm>
          <a:off x="2627313" y="4264025"/>
          <a:ext cx="3736975" cy="1298575"/>
        </p:xfrm>
        <a:graphic>
          <a:graphicData uri="http://schemas.openxmlformats.org/presentationml/2006/ole">
            <p:oleObj spid="_x0000_s20483" name="Equation" r:id="rId4" imgW="1206360" imgH="58392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2866"/>
                                        </p:tgtEl>
                                        <p:attrNameLst>
                                          <p:attrName>style.visibility</p:attrName>
                                        </p:attrNameLst>
                                      </p:cBhvr>
                                      <p:to>
                                        <p:strVal val="visible"/>
                                      </p:to>
                                    </p:set>
                                    <p:animEffect transition="in" filter="wipe(up)">
                                      <p:cBhvr>
                                        <p:cTn id="7" dur="500"/>
                                        <p:tgtEl>
                                          <p:spTgt spid="29286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2867"/>
                                        </p:tgtEl>
                                        <p:attrNameLst>
                                          <p:attrName>style.visibility</p:attrName>
                                        </p:attrNameLst>
                                      </p:cBhvr>
                                      <p:to>
                                        <p:strVal val="visible"/>
                                      </p:to>
                                    </p:set>
                                    <p:animEffect transition="in" filter="wipe(left)">
                                      <p:cBhvr>
                                        <p:cTn id="12" dur="500"/>
                                        <p:tgtEl>
                                          <p:spTgt spid="29286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92868"/>
                                        </p:tgtEl>
                                        <p:attrNameLst>
                                          <p:attrName>style.visibility</p:attrName>
                                        </p:attrNameLst>
                                      </p:cBhvr>
                                      <p:to>
                                        <p:strVal val="visible"/>
                                      </p:to>
                                    </p:set>
                                    <p:animEffect transition="in" filter="wipe(up)">
                                      <p:cBhvr>
                                        <p:cTn id="17" dur="500"/>
                                        <p:tgtEl>
                                          <p:spTgt spid="29286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92869"/>
                                        </p:tgtEl>
                                        <p:attrNameLst>
                                          <p:attrName>style.visibility</p:attrName>
                                        </p:attrNameLst>
                                      </p:cBhvr>
                                      <p:to>
                                        <p:strVal val="visible"/>
                                      </p:to>
                                    </p:set>
                                    <p:animEffect transition="in" filter="wipe(left)">
                                      <p:cBhvr>
                                        <p:cTn id="22" dur="500"/>
                                        <p:tgtEl>
                                          <p:spTgt spid="292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autoUpdateAnimBg="0"/>
      <p:bldP spid="292868"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2"/>
          <p:cNvSpPr>
            <a:spLocks noGrp="1"/>
          </p:cNvSpPr>
          <p:nvPr>
            <p:ph type="sldNum" sz="quarter" idx="11"/>
          </p:nvPr>
        </p:nvSpPr>
        <p:spPr/>
        <p:txBody>
          <a:bodyPr/>
          <a:lstStyle/>
          <a:p>
            <a:pPr>
              <a:defRPr/>
            </a:pPr>
            <a:fld id="{2093EAB7-A0E5-4E7F-B0F0-4D6C54C47155}" type="slidenum">
              <a:rPr lang="en-US" altLang="zh-CN"/>
              <a:pPr>
                <a:defRPr/>
              </a:pPr>
              <a:t>27</a:t>
            </a:fld>
            <a:endParaRPr lang="en-US" altLang="zh-CN"/>
          </a:p>
        </p:txBody>
      </p:sp>
      <p:sp>
        <p:nvSpPr>
          <p:cNvPr id="293890" name="Text Box 2"/>
          <p:cNvSpPr txBox="1">
            <a:spLocks noChangeArrowheads="1"/>
          </p:cNvSpPr>
          <p:nvPr/>
        </p:nvSpPr>
        <p:spPr bwMode="auto">
          <a:xfrm>
            <a:off x="457200" y="273050"/>
            <a:ext cx="8035925" cy="946150"/>
          </a:xfrm>
          <a:prstGeom prst="rect">
            <a:avLst/>
          </a:prstGeom>
          <a:noFill/>
          <a:ln w="9525">
            <a:noFill/>
            <a:miter lim="800000"/>
            <a:headEnd/>
            <a:tailEnd/>
          </a:ln>
        </p:spPr>
        <p:txBody>
          <a:bodyPr anchor="ctr">
            <a:spAutoFit/>
          </a:bodyPr>
          <a:lstStyle/>
          <a:p>
            <a:r>
              <a:rPr lang="en-US" altLang="zh-CN" b="1">
                <a:latin typeface="Arial" charset="0"/>
              </a:rPr>
              <a:t>4</a:t>
            </a:r>
            <a:r>
              <a:rPr lang="zh-CN" altLang="en-US" b="1">
                <a:latin typeface="Arial" charset="0"/>
              </a:rPr>
              <a:t>个分子全部退回到</a:t>
            </a:r>
            <a:r>
              <a:rPr lang="en-US" altLang="zh-CN" b="1">
                <a:latin typeface="Arial" charset="0"/>
              </a:rPr>
              <a:t>A</a:t>
            </a:r>
            <a:r>
              <a:rPr lang="zh-CN" altLang="en-US" b="1">
                <a:latin typeface="Arial" charset="0"/>
              </a:rPr>
              <a:t>部的可能性即几率</a:t>
            </a:r>
            <a:r>
              <a:rPr lang="en-US" altLang="zh-CN" b="1">
                <a:latin typeface="Arial" charset="0"/>
              </a:rPr>
              <a:t>1/2</a:t>
            </a:r>
            <a:r>
              <a:rPr lang="en-US" altLang="zh-CN" b="1" baseline="30000">
                <a:latin typeface="Arial" charset="0"/>
              </a:rPr>
              <a:t>4</a:t>
            </a:r>
            <a:r>
              <a:rPr lang="en-US" altLang="zh-CN" b="1">
                <a:latin typeface="Arial" charset="0"/>
              </a:rPr>
              <a:t>=1/16</a:t>
            </a:r>
            <a:r>
              <a:rPr lang="zh-CN" altLang="en-US" b="1">
                <a:latin typeface="Arial" charset="0"/>
              </a:rPr>
              <a:t>。可认</a:t>
            </a:r>
            <a:r>
              <a:rPr lang="en-US" altLang="zh-CN" b="1">
                <a:latin typeface="Arial" charset="0"/>
              </a:rPr>
              <a:t>4</a:t>
            </a:r>
            <a:r>
              <a:rPr lang="zh-CN" altLang="en-US" b="1">
                <a:latin typeface="Arial" charset="0"/>
              </a:rPr>
              <a:t>个分子的自由膨胀是“可逆的”。</a:t>
            </a:r>
          </a:p>
        </p:txBody>
      </p:sp>
      <p:grpSp>
        <p:nvGrpSpPr>
          <p:cNvPr id="2" name="Group 3"/>
          <p:cNvGrpSpPr>
            <a:grpSpLocks/>
          </p:cNvGrpSpPr>
          <p:nvPr/>
        </p:nvGrpSpPr>
        <p:grpSpPr bwMode="auto">
          <a:xfrm>
            <a:off x="160338" y="1316038"/>
            <a:ext cx="8942387" cy="2654300"/>
            <a:chOff x="127" y="816"/>
            <a:chExt cx="5633" cy="1672"/>
          </a:xfrm>
        </p:grpSpPr>
        <p:sp>
          <p:nvSpPr>
            <p:cNvPr id="21511" name="Text Box 4"/>
            <p:cNvSpPr txBox="1">
              <a:spLocks noChangeArrowheads="1"/>
            </p:cNvSpPr>
            <p:nvPr/>
          </p:nvSpPr>
          <p:spPr bwMode="auto">
            <a:xfrm>
              <a:off x="127" y="816"/>
              <a:ext cx="5633" cy="1672"/>
            </a:xfrm>
            <a:prstGeom prst="rect">
              <a:avLst/>
            </a:prstGeom>
            <a:noFill/>
            <a:ln w="9525">
              <a:noFill/>
              <a:miter lim="800000"/>
              <a:headEnd/>
              <a:tailEnd/>
            </a:ln>
          </p:spPr>
          <p:txBody>
            <a:bodyPr anchor="ctr">
              <a:spAutoFit/>
            </a:bodyPr>
            <a:lstStyle/>
            <a:p>
              <a:r>
                <a:rPr lang="zh-CN" altLang="en-US" b="1">
                  <a:latin typeface="Arial" charset="0"/>
                </a:rPr>
                <a:t>一般来说，若有</a:t>
              </a:r>
              <a:r>
                <a:rPr lang="en-US" altLang="zh-CN" b="1">
                  <a:latin typeface="Arial" charset="0"/>
                </a:rPr>
                <a:t>N</a:t>
              </a:r>
              <a:r>
                <a:rPr lang="zh-CN" altLang="en-US" b="1">
                  <a:latin typeface="Arial" charset="0"/>
                </a:rPr>
                <a:t>个分子，则共 </a:t>
              </a:r>
              <a:r>
                <a:rPr lang="en-US" altLang="zh-CN" b="1">
                  <a:solidFill>
                    <a:srgbClr val="0000CC"/>
                  </a:solidFill>
                  <a:latin typeface="Arial" charset="0"/>
                </a:rPr>
                <a:t>2</a:t>
              </a:r>
              <a:r>
                <a:rPr lang="en-US" altLang="zh-CN" b="1" baseline="30000">
                  <a:solidFill>
                    <a:srgbClr val="0000CC"/>
                  </a:solidFill>
                  <a:latin typeface="Arial" charset="0"/>
                </a:rPr>
                <a:t>N</a:t>
              </a:r>
              <a:r>
                <a:rPr lang="zh-CN" altLang="en-US" b="1">
                  <a:latin typeface="Arial" charset="0"/>
                </a:rPr>
                <a:t>种可能方式，而</a:t>
              </a:r>
              <a:r>
                <a:rPr lang="en-US" altLang="zh-CN" b="1">
                  <a:latin typeface="Arial" charset="0"/>
                </a:rPr>
                <a:t>N</a:t>
              </a:r>
              <a:r>
                <a:rPr lang="zh-CN" altLang="en-US" b="1">
                  <a:latin typeface="Arial" charset="0"/>
                </a:rPr>
                <a:t>个分子全部退回到</a:t>
              </a:r>
              <a:r>
                <a:rPr lang="en-US" altLang="zh-CN" b="1">
                  <a:latin typeface="Arial" charset="0"/>
                </a:rPr>
                <a:t>A</a:t>
              </a:r>
              <a:r>
                <a:rPr lang="zh-CN" altLang="en-US" b="1">
                  <a:latin typeface="Arial" charset="0"/>
                </a:rPr>
                <a:t>部的几率</a:t>
              </a:r>
              <a:r>
                <a:rPr lang="en-US" altLang="zh-CN" b="1">
                  <a:latin typeface="Arial" charset="0"/>
                </a:rPr>
                <a:t>1/2</a:t>
              </a:r>
              <a:r>
                <a:rPr lang="en-US" altLang="zh-CN" b="1" baseline="30000">
                  <a:latin typeface="Arial" charset="0"/>
                </a:rPr>
                <a:t>N</a:t>
              </a:r>
              <a:r>
                <a:rPr lang="en-US" altLang="zh-CN" b="1">
                  <a:latin typeface="Arial" charset="0"/>
                </a:rPr>
                <a:t>.</a:t>
              </a:r>
              <a:r>
                <a:rPr lang="zh-CN" altLang="en-US" b="1">
                  <a:latin typeface="Arial" charset="0"/>
                </a:rPr>
                <a:t>对于真实理想气体系统</a:t>
              </a:r>
              <a:r>
                <a:rPr lang="en-US" altLang="zh-CN" b="1">
                  <a:latin typeface="Arial" charset="0"/>
                </a:rPr>
                <a:t>N</a:t>
              </a:r>
              <a:r>
                <a:rPr lang="en-US" altLang="zh-CN" b="1">
                  <a:latin typeface="Arial" charset="0"/>
                  <a:sym typeface="Symbol" pitchFamily="18" charset="2"/>
                </a:rPr>
                <a:t>10</a:t>
              </a:r>
              <a:r>
                <a:rPr lang="en-US" altLang="zh-CN" b="1" baseline="30000">
                  <a:latin typeface="Arial" charset="0"/>
                  <a:sym typeface="Symbol" pitchFamily="18" charset="2"/>
                </a:rPr>
                <a:t>23</a:t>
              </a:r>
              <a:r>
                <a:rPr lang="en-US" altLang="zh-CN" b="1">
                  <a:latin typeface="Arial" charset="0"/>
                  <a:sym typeface="Symbol" pitchFamily="18" charset="2"/>
                </a:rPr>
                <a:t>/mol</a:t>
              </a:r>
              <a:r>
                <a:rPr lang="zh-CN" altLang="en-US" b="1">
                  <a:latin typeface="Arial" charset="0"/>
                  <a:sym typeface="Symbol" pitchFamily="18" charset="2"/>
                </a:rPr>
                <a:t>，这些分子</a:t>
              </a:r>
              <a:r>
                <a:rPr lang="zh-CN" altLang="en-US" b="1">
                  <a:latin typeface="Arial" charset="0"/>
                </a:rPr>
                <a:t>全部退回到</a:t>
              </a:r>
              <a:r>
                <a:rPr lang="en-US" altLang="zh-CN" b="1">
                  <a:latin typeface="Arial" charset="0"/>
                </a:rPr>
                <a:t>A</a:t>
              </a:r>
              <a:r>
                <a:rPr lang="zh-CN" altLang="en-US" b="1">
                  <a:latin typeface="Arial" charset="0"/>
                </a:rPr>
                <a:t>部的几率为         。此数值极小，意味着此事件永远不会发生。从任何实际操作的意义上说，不可能发生此类事件，因为在宇宙存</a:t>
              </a:r>
            </a:p>
            <a:p>
              <a:r>
                <a:rPr lang="zh-CN" altLang="en-US" b="1">
                  <a:latin typeface="Arial" charset="0"/>
                </a:rPr>
                <a:t>在的年限（ </a:t>
              </a:r>
              <a:r>
                <a:rPr lang="zh-CN" altLang="en-US" b="1">
                  <a:latin typeface="Arial" charset="0"/>
                  <a:sym typeface="Symbol" pitchFamily="18" charset="2"/>
                </a:rPr>
                <a:t></a:t>
              </a:r>
              <a:r>
                <a:rPr lang="en-US" altLang="zh-CN" b="1">
                  <a:latin typeface="Arial" charset="0"/>
                  <a:sym typeface="Symbol" pitchFamily="18" charset="2"/>
                </a:rPr>
                <a:t>10</a:t>
              </a:r>
              <a:r>
                <a:rPr lang="en-US" altLang="zh-CN" b="1" baseline="30000">
                  <a:latin typeface="Arial" charset="0"/>
                  <a:sym typeface="Symbol" pitchFamily="18" charset="2"/>
                </a:rPr>
                <a:t>18</a:t>
              </a:r>
              <a:r>
                <a:rPr lang="zh-CN" altLang="en-US" b="1">
                  <a:latin typeface="Arial" charset="0"/>
                  <a:sym typeface="Symbol" pitchFamily="18" charset="2"/>
                </a:rPr>
                <a:t>秒）内谁也不会看到发生</a:t>
              </a:r>
              <a:r>
                <a:rPr lang="zh-CN" altLang="en-US" b="1">
                  <a:latin typeface="Arial" charset="0"/>
                </a:rPr>
                <a:t>此类事件。</a:t>
              </a:r>
            </a:p>
          </p:txBody>
        </p:sp>
        <p:graphicFrame>
          <p:nvGraphicFramePr>
            <p:cNvPr id="21506" name="Object 5"/>
            <p:cNvGraphicFramePr>
              <a:graphicFrameLocks noChangeAspect="1"/>
            </p:cNvGraphicFramePr>
            <p:nvPr/>
          </p:nvGraphicFramePr>
          <p:xfrm>
            <a:off x="4873" y="1310"/>
            <a:ext cx="724" cy="389"/>
          </p:xfrm>
          <a:graphic>
            <a:graphicData uri="http://schemas.openxmlformats.org/presentationml/2006/ole">
              <p:oleObj spid="_x0000_s21506" name="公式" r:id="rId3" imgW="469800" imgH="253800" progId="Equation.3">
                <p:embed/>
              </p:oleObj>
            </a:graphicData>
          </a:graphic>
        </p:graphicFrame>
      </p:grpSp>
      <p:sp>
        <p:nvSpPr>
          <p:cNvPr id="293894" name="Text Box 6"/>
          <p:cNvSpPr txBox="1">
            <a:spLocks noChangeArrowheads="1"/>
          </p:cNvSpPr>
          <p:nvPr/>
        </p:nvSpPr>
        <p:spPr bwMode="auto">
          <a:xfrm>
            <a:off x="381000" y="4054475"/>
            <a:ext cx="8534400" cy="2227263"/>
          </a:xfrm>
          <a:prstGeom prst="rect">
            <a:avLst/>
          </a:prstGeom>
          <a:noFill/>
          <a:ln w="9525">
            <a:noFill/>
            <a:miter lim="800000"/>
            <a:headEnd/>
            <a:tailEnd/>
          </a:ln>
        </p:spPr>
        <p:txBody>
          <a:bodyPr anchor="ctr">
            <a:spAutoFit/>
          </a:bodyPr>
          <a:lstStyle/>
          <a:p>
            <a:pPr>
              <a:buClr>
                <a:srgbClr val="0000FF"/>
              </a:buClr>
              <a:buFont typeface="Wingdings" pitchFamily="2" charset="2"/>
              <a:buNone/>
            </a:pPr>
            <a:r>
              <a:rPr lang="en-US" altLang="zh-CN" b="1">
                <a:latin typeface="Arial" charset="0"/>
              </a:rPr>
              <a:t> </a:t>
            </a:r>
            <a:r>
              <a:rPr lang="zh-CN" altLang="en-US" b="1">
                <a:latin typeface="Arial" charset="0"/>
              </a:rPr>
              <a:t>对单个分子或少量分子来说，它们扩散到</a:t>
            </a:r>
            <a:r>
              <a:rPr lang="en-US" altLang="zh-CN" b="1">
                <a:latin typeface="Arial" charset="0"/>
              </a:rPr>
              <a:t>B</a:t>
            </a:r>
            <a:r>
              <a:rPr lang="zh-CN" altLang="en-US" b="1">
                <a:latin typeface="Arial" charset="0"/>
              </a:rPr>
              <a:t>部的过程原则上是可逆的。但对大量分子组成的宏观系统来说，它们向</a:t>
            </a:r>
            <a:r>
              <a:rPr lang="en-US" altLang="zh-CN" b="1">
                <a:latin typeface="Arial" charset="0"/>
              </a:rPr>
              <a:t>B</a:t>
            </a:r>
            <a:r>
              <a:rPr lang="zh-CN" altLang="en-US" b="1">
                <a:latin typeface="Arial" charset="0"/>
              </a:rPr>
              <a:t>部自由膨胀的宏观过程实际上是不可逆的。</a:t>
            </a:r>
          </a:p>
          <a:p>
            <a:pPr>
              <a:buClr>
                <a:srgbClr val="0000FF"/>
              </a:buClr>
              <a:buFont typeface="Wingdings" pitchFamily="2" charset="2"/>
              <a:buNone/>
            </a:pPr>
            <a:r>
              <a:rPr lang="zh-CN" altLang="en-US" b="1">
                <a:solidFill>
                  <a:srgbClr val="0000CC"/>
                </a:solidFill>
                <a:latin typeface="Arial" charset="0"/>
              </a:rPr>
              <a:t>这就是宏观过程的不可逆性在微观上的统计解释。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wipe(left)">
                                      <p:cBhvr>
                                        <p:cTn id="7" dur="500"/>
                                        <p:tgtEl>
                                          <p:spTgt spid="2938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3894"/>
                                        </p:tgtEl>
                                        <p:attrNameLst>
                                          <p:attrName>style.visibility</p:attrName>
                                        </p:attrNameLst>
                                      </p:cBhvr>
                                      <p:to>
                                        <p:strVal val="visible"/>
                                      </p:to>
                                    </p:set>
                                    <p:animEffect transition="in" filter="wipe(left)">
                                      <p:cBhvr>
                                        <p:cTn id="17" dur="500"/>
                                        <p:tgtEl>
                                          <p:spTgt spid="293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autoUpdateAnimBg="0"/>
      <p:bldP spid="29389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2"/>
          <p:cNvSpPr>
            <a:spLocks noGrp="1"/>
          </p:cNvSpPr>
          <p:nvPr>
            <p:ph type="sldNum" sz="quarter" idx="11"/>
          </p:nvPr>
        </p:nvSpPr>
        <p:spPr/>
        <p:txBody>
          <a:bodyPr/>
          <a:lstStyle/>
          <a:p>
            <a:pPr>
              <a:defRPr/>
            </a:pPr>
            <a:fld id="{224C0C47-B5DB-4613-978B-E7FF84C91369}" type="slidenum">
              <a:rPr lang="en-US" altLang="zh-CN"/>
              <a:pPr>
                <a:defRPr/>
              </a:pPr>
              <a:t>28</a:t>
            </a:fld>
            <a:endParaRPr lang="en-US" altLang="zh-CN"/>
          </a:p>
        </p:txBody>
      </p:sp>
      <p:sp>
        <p:nvSpPr>
          <p:cNvPr id="294914" name="Text Box 2"/>
          <p:cNvSpPr txBox="1">
            <a:spLocks noChangeArrowheads="1"/>
          </p:cNvSpPr>
          <p:nvPr/>
        </p:nvSpPr>
        <p:spPr bwMode="auto">
          <a:xfrm>
            <a:off x="685800" y="1066800"/>
            <a:ext cx="7375525" cy="2654300"/>
          </a:xfrm>
          <a:prstGeom prst="rect">
            <a:avLst/>
          </a:prstGeom>
          <a:noFill/>
          <a:ln w="9525">
            <a:noFill/>
            <a:miter lim="800000"/>
            <a:headEnd/>
            <a:tailEnd/>
          </a:ln>
        </p:spPr>
        <p:txBody>
          <a:bodyPr anchor="ctr">
            <a:spAutoFit/>
          </a:bodyPr>
          <a:lstStyle/>
          <a:p>
            <a:pPr>
              <a:buSzPct val="160000"/>
            </a:pPr>
            <a:r>
              <a:rPr lang="zh-CN" altLang="en-US" b="1">
                <a:latin typeface="Arial" charset="0"/>
              </a:rPr>
              <a:t>（依然看前例）</a:t>
            </a:r>
          </a:p>
          <a:p>
            <a:pPr>
              <a:buSzPct val="160000"/>
            </a:pPr>
            <a:r>
              <a:rPr lang="zh-CN" altLang="en-US" b="1">
                <a:latin typeface="Arial" charset="0"/>
              </a:rPr>
              <a:t>左边一列的各种分布仅指出</a:t>
            </a:r>
            <a:r>
              <a:rPr lang="en-US" altLang="zh-CN" b="1">
                <a:latin typeface="Arial" charset="0"/>
              </a:rPr>
              <a:t>A</a:t>
            </a:r>
            <a:r>
              <a:rPr lang="zh-CN" altLang="en-US" b="1">
                <a:latin typeface="Arial" charset="0"/>
              </a:rPr>
              <a:t>、</a:t>
            </a:r>
            <a:r>
              <a:rPr lang="en-US" altLang="zh-CN" b="1">
                <a:latin typeface="Arial" charset="0"/>
              </a:rPr>
              <a:t>B</a:t>
            </a:r>
            <a:r>
              <a:rPr lang="zh-CN" altLang="en-US" b="1">
                <a:latin typeface="Arial" charset="0"/>
              </a:rPr>
              <a:t>两边各有几个分子，代表的是系统可能的</a:t>
            </a:r>
            <a:r>
              <a:rPr lang="zh-CN" altLang="en-US" b="1">
                <a:solidFill>
                  <a:srgbClr val="3366FF"/>
                </a:solidFill>
                <a:latin typeface="Arial" charset="0"/>
              </a:rPr>
              <a:t>宏观态</a:t>
            </a:r>
            <a:r>
              <a:rPr lang="zh-CN" altLang="en-US" b="1">
                <a:latin typeface="Arial" charset="0"/>
              </a:rPr>
              <a:t>。</a:t>
            </a:r>
          </a:p>
          <a:p>
            <a:r>
              <a:rPr lang="zh-CN" altLang="en-US" b="1">
                <a:latin typeface="Arial" charset="0"/>
              </a:rPr>
              <a:t>中间各列是详细的分布，具体指明了这个或那个分子各处于</a:t>
            </a:r>
            <a:r>
              <a:rPr lang="en-US" altLang="zh-CN" b="1">
                <a:latin typeface="Arial" charset="0"/>
              </a:rPr>
              <a:t>A</a:t>
            </a:r>
            <a:r>
              <a:rPr lang="zh-CN" altLang="en-US" b="1">
                <a:latin typeface="Arial" charset="0"/>
              </a:rPr>
              <a:t>或</a:t>
            </a:r>
            <a:r>
              <a:rPr lang="en-US" altLang="zh-CN" b="1">
                <a:latin typeface="Arial" charset="0"/>
              </a:rPr>
              <a:t>B</a:t>
            </a:r>
            <a:r>
              <a:rPr lang="zh-CN" altLang="en-US" b="1">
                <a:latin typeface="Arial" charset="0"/>
              </a:rPr>
              <a:t>哪一边，代表的是系统的任意一个</a:t>
            </a:r>
            <a:r>
              <a:rPr lang="zh-CN" altLang="en-US" b="1">
                <a:solidFill>
                  <a:srgbClr val="3366FF"/>
                </a:solidFill>
                <a:latin typeface="Arial" charset="0"/>
              </a:rPr>
              <a:t>微观态</a:t>
            </a:r>
            <a:r>
              <a:rPr lang="zh-CN" altLang="en-US" b="1">
                <a:latin typeface="Arial" charset="0"/>
              </a:rPr>
              <a:t>。                 </a:t>
            </a:r>
          </a:p>
        </p:txBody>
      </p:sp>
      <p:sp>
        <p:nvSpPr>
          <p:cNvPr id="294915" name="Text Box 3"/>
          <p:cNvSpPr txBox="1">
            <a:spLocks noChangeArrowheads="1"/>
          </p:cNvSpPr>
          <p:nvPr/>
        </p:nvSpPr>
        <p:spPr bwMode="auto">
          <a:xfrm>
            <a:off x="990600" y="4097338"/>
            <a:ext cx="7407275" cy="2227262"/>
          </a:xfrm>
          <a:prstGeom prst="rect">
            <a:avLst/>
          </a:prstGeom>
          <a:noFill/>
          <a:ln w="9525">
            <a:noFill/>
            <a:miter lim="800000"/>
            <a:headEnd/>
            <a:tailEnd/>
          </a:ln>
        </p:spPr>
        <p:txBody>
          <a:bodyPr anchor="ctr">
            <a:spAutoFit/>
          </a:bodyPr>
          <a:lstStyle/>
          <a:p>
            <a:r>
              <a:rPr lang="en-US" altLang="zh-CN" b="1">
                <a:latin typeface="楷体_GB2312" pitchFamily="49" charset="-122"/>
              </a:rPr>
              <a:t>4</a:t>
            </a:r>
            <a:r>
              <a:rPr lang="zh-CN" altLang="en-US" b="1">
                <a:latin typeface="楷体_GB2312" pitchFamily="49" charset="-122"/>
              </a:rPr>
              <a:t>个分子在容器中的分布对应</a:t>
            </a:r>
            <a:r>
              <a:rPr lang="en-US" altLang="zh-CN" b="1">
                <a:latin typeface="楷体_GB2312" pitchFamily="49" charset="-122"/>
              </a:rPr>
              <a:t>5</a:t>
            </a:r>
            <a:r>
              <a:rPr lang="zh-CN" altLang="en-US" b="1">
                <a:latin typeface="楷体_GB2312" pitchFamily="49" charset="-122"/>
              </a:rPr>
              <a:t>种宏观态。</a:t>
            </a:r>
          </a:p>
          <a:p>
            <a:r>
              <a:rPr lang="zh-CN" altLang="en-US" b="1">
                <a:latin typeface="楷体_GB2312" pitchFamily="49" charset="-122"/>
              </a:rPr>
              <a:t>一种宏观态对应若干种微观态。</a:t>
            </a:r>
          </a:p>
          <a:p>
            <a:r>
              <a:rPr lang="zh-CN" altLang="en-US" b="1">
                <a:latin typeface="楷体_GB2312" pitchFamily="49" charset="-122"/>
              </a:rPr>
              <a:t>不同的宏观态对应的微观态数不同。</a:t>
            </a:r>
          </a:p>
          <a:p>
            <a:r>
              <a:rPr lang="zh-CN" altLang="en-US" b="1">
                <a:latin typeface="楷体_GB2312" pitchFamily="49" charset="-122"/>
              </a:rPr>
              <a:t>均匀分布对应的微观态数最多。</a:t>
            </a:r>
          </a:p>
          <a:p>
            <a:r>
              <a:rPr lang="zh-CN" altLang="en-US" b="1">
                <a:latin typeface="楷体_GB2312" pitchFamily="49" charset="-122"/>
              </a:rPr>
              <a:t>全部退回</a:t>
            </a:r>
            <a:r>
              <a:rPr lang="en-US" altLang="zh-CN" b="1">
                <a:latin typeface="楷体_GB2312" pitchFamily="49" charset="-122"/>
              </a:rPr>
              <a:t>A</a:t>
            </a:r>
            <a:r>
              <a:rPr lang="zh-CN" altLang="en-US" b="1">
                <a:latin typeface="楷体_GB2312" pitchFamily="49" charset="-122"/>
              </a:rPr>
              <a:t>边仅对应一种微观态。</a:t>
            </a:r>
          </a:p>
        </p:txBody>
      </p:sp>
      <p:sp>
        <p:nvSpPr>
          <p:cNvPr id="294916" name="Text Box 4"/>
          <p:cNvSpPr txBox="1">
            <a:spLocks noChangeArrowheads="1"/>
          </p:cNvSpPr>
          <p:nvPr/>
        </p:nvSpPr>
        <p:spPr bwMode="auto">
          <a:xfrm>
            <a:off x="838200" y="341313"/>
            <a:ext cx="4035425" cy="519112"/>
          </a:xfrm>
          <a:prstGeom prst="rect">
            <a:avLst/>
          </a:prstGeom>
          <a:noFill/>
          <a:ln w="9525">
            <a:noFill/>
            <a:miter lim="800000"/>
            <a:headEnd/>
            <a:tailEnd/>
          </a:ln>
        </p:spPr>
        <p:txBody>
          <a:bodyPr wrap="none">
            <a:spAutoFit/>
          </a:bodyPr>
          <a:lstStyle/>
          <a:p>
            <a:r>
              <a:rPr lang="en-US" altLang="zh-CN" b="1">
                <a:sym typeface="Symbol" pitchFamily="18" charset="2"/>
              </a:rPr>
              <a:t>4.2  </a:t>
            </a:r>
            <a:r>
              <a:rPr lang="zh-CN" altLang="en-US" b="1"/>
              <a:t>第二定律的统计表述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4916"/>
                                        </p:tgtEl>
                                        <p:attrNameLst>
                                          <p:attrName>style.visibility</p:attrName>
                                        </p:attrNameLst>
                                      </p:cBhvr>
                                      <p:to>
                                        <p:strVal val="visible"/>
                                      </p:to>
                                    </p:set>
                                    <p:animEffect transition="in" filter="wipe(left)">
                                      <p:cBhvr>
                                        <p:cTn id="7" dur="500"/>
                                        <p:tgtEl>
                                          <p:spTgt spid="2949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4914">
                                            <p:txEl>
                                              <p:pRg st="0" end="0"/>
                                            </p:txEl>
                                          </p:spTgt>
                                        </p:tgtEl>
                                        <p:attrNameLst>
                                          <p:attrName>style.visibility</p:attrName>
                                        </p:attrNameLst>
                                      </p:cBhvr>
                                      <p:to>
                                        <p:strVal val="visible"/>
                                      </p:to>
                                    </p:set>
                                    <p:animEffect transition="in" filter="wipe(left)">
                                      <p:cBhvr>
                                        <p:cTn id="12" dur="500"/>
                                        <p:tgtEl>
                                          <p:spTgt spid="2949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4914">
                                            <p:txEl>
                                              <p:pRg st="1" end="1"/>
                                            </p:txEl>
                                          </p:spTgt>
                                        </p:tgtEl>
                                        <p:attrNameLst>
                                          <p:attrName>style.visibility</p:attrName>
                                        </p:attrNameLst>
                                      </p:cBhvr>
                                      <p:to>
                                        <p:strVal val="visible"/>
                                      </p:to>
                                    </p:set>
                                    <p:animEffect transition="in" filter="wipe(left)">
                                      <p:cBhvr>
                                        <p:cTn id="17" dur="500"/>
                                        <p:tgtEl>
                                          <p:spTgt spid="2949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4914">
                                            <p:txEl>
                                              <p:pRg st="2" end="2"/>
                                            </p:txEl>
                                          </p:spTgt>
                                        </p:tgtEl>
                                        <p:attrNameLst>
                                          <p:attrName>style.visibility</p:attrName>
                                        </p:attrNameLst>
                                      </p:cBhvr>
                                      <p:to>
                                        <p:strVal val="visible"/>
                                      </p:to>
                                    </p:set>
                                    <p:animEffect transition="in" filter="wipe(left)">
                                      <p:cBhvr>
                                        <p:cTn id="22" dur="500"/>
                                        <p:tgtEl>
                                          <p:spTgt spid="2949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4915">
                                            <p:txEl>
                                              <p:pRg st="0" end="0"/>
                                            </p:txEl>
                                          </p:spTgt>
                                        </p:tgtEl>
                                        <p:attrNameLst>
                                          <p:attrName>style.visibility</p:attrName>
                                        </p:attrNameLst>
                                      </p:cBhvr>
                                      <p:to>
                                        <p:strVal val="visible"/>
                                      </p:to>
                                    </p:set>
                                    <p:animEffect transition="in" filter="wipe(left)">
                                      <p:cBhvr>
                                        <p:cTn id="27" dur="500"/>
                                        <p:tgtEl>
                                          <p:spTgt spid="29491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4915">
                                            <p:txEl>
                                              <p:pRg st="1" end="1"/>
                                            </p:txEl>
                                          </p:spTgt>
                                        </p:tgtEl>
                                        <p:attrNameLst>
                                          <p:attrName>style.visibility</p:attrName>
                                        </p:attrNameLst>
                                      </p:cBhvr>
                                      <p:to>
                                        <p:strVal val="visible"/>
                                      </p:to>
                                    </p:set>
                                    <p:animEffect transition="in" filter="wipe(left)">
                                      <p:cBhvr>
                                        <p:cTn id="32" dur="500"/>
                                        <p:tgtEl>
                                          <p:spTgt spid="29491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4915">
                                            <p:txEl>
                                              <p:pRg st="2" end="2"/>
                                            </p:txEl>
                                          </p:spTgt>
                                        </p:tgtEl>
                                        <p:attrNameLst>
                                          <p:attrName>style.visibility</p:attrName>
                                        </p:attrNameLst>
                                      </p:cBhvr>
                                      <p:to>
                                        <p:strVal val="visible"/>
                                      </p:to>
                                    </p:set>
                                    <p:animEffect transition="in" filter="wipe(left)">
                                      <p:cBhvr>
                                        <p:cTn id="37" dur="500"/>
                                        <p:tgtEl>
                                          <p:spTgt spid="29491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94915">
                                            <p:txEl>
                                              <p:pRg st="3" end="3"/>
                                            </p:txEl>
                                          </p:spTgt>
                                        </p:tgtEl>
                                        <p:attrNameLst>
                                          <p:attrName>style.visibility</p:attrName>
                                        </p:attrNameLst>
                                      </p:cBhvr>
                                      <p:to>
                                        <p:strVal val="visible"/>
                                      </p:to>
                                    </p:set>
                                    <p:animEffect transition="in" filter="wipe(left)">
                                      <p:cBhvr>
                                        <p:cTn id="42" dur="500"/>
                                        <p:tgtEl>
                                          <p:spTgt spid="29491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94915">
                                            <p:txEl>
                                              <p:pRg st="4" end="4"/>
                                            </p:txEl>
                                          </p:spTgt>
                                        </p:tgtEl>
                                        <p:attrNameLst>
                                          <p:attrName>style.visibility</p:attrName>
                                        </p:attrNameLst>
                                      </p:cBhvr>
                                      <p:to>
                                        <p:strVal val="visible"/>
                                      </p:to>
                                    </p:set>
                                    <p:animEffect transition="in" filter="wipe(left)">
                                      <p:cBhvr>
                                        <p:cTn id="47" dur="500"/>
                                        <p:tgtEl>
                                          <p:spTgt spid="294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build="p" autoUpdateAnimBg="0"/>
      <p:bldP spid="294915" grpId="0" build="p" autoUpdateAnimBg="0"/>
      <p:bldP spid="29491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2"/>
          <p:cNvSpPr>
            <a:spLocks noGrp="1"/>
          </p:cNvSpPr>
          <p:nvPr>
            <p:ph type="sldNum" sz="quarter" idx="11"/>
          </p:nvPr>
        </p:nvSpPr>
        <p:spPr/>
        <p:txBody>
          <a:bodyPr/>
          <a:lstStyle/>
          <a:p>
            <a:pPr>
              <a:defRPr/>
            </a:pPr>
            <a:fld id="{C22E339C-C1F7-4B85-8549-62B712313F30}" type="slidenum">
              <a:rPr lang="en-US" altLang="zh-CN"/>
              <a:pPr>
                <a:defRPr/>
              </a:pPr>
              <a:t>29</a:t>
            </a:fld>
            <a:endParaRPr lang="en-US" altLang="zh-CN"/>
          </a:p>
        </p:txBody>
      </p:sp>
      <p:sp>
        <p:nvSpPr>
          <p:cNvPr id="295938" name="Text Box 2"/>
          <p:cNvSpPr txBox="1">
            <a:spLocks noChangeArrowheads="1"/>
          </p:cNvSpPr>
          <p:nvPr/>
        </p:nvSpPr>
        <p:spPr bwMode="auto">
          <a:xfrm>
            <a:off x="1219200" y="2551113"/>
            <a:ext cx="7315200" cy="1563687"/>
          </a:xfrm>
          <a:prstGeom prst="rect">
            <a:avLst/>
          </a:prstGeom>
          <a:solidFill>
            <a:schemeClr val="accent1"/>
          </a:solidFill>
          <a:ln w="9525">
            <a:solidFill>
              <a:schemeClr val="folHlink"/>
            </a:solidFill>
            <a:miter lim="800000"/>
            <a:headEnd/>
            <a:tailEnd/>
          </a:ln>
          <a:effectLst>
            <a:outerShdw dist="107763" dir="18900000" algn="ctr" rotWithShape="0">
              <a:schemeClr val="folHlink"/>
            </a:outerShdw>
          </a:effectLst>
        </p:spPr>
        <p:txBody>
          <a:bodyPr anchor="ctr">
            <a:spAutoFit/>
          </a:bodyPr>
          <a:lstStyle/>
          <a:p>
            <a:pPr>
              <a:defRPr/>
            </a:pPr>
            <a:r>
              <a:rPr lang="zh-CN" altLang="en-US" sz="3200" b="1">
                <a:effectLst>
                  <a:outerShdw blurRad="38100" dist="38100" dir="2700000" algn="tl">
                    <a:srgbClr val="FFFFFF"/>
                  </a:outerShdw>
                </a:effectLst>
                <a:latin typeface="Arial" charset="0"/>
              </a:rPr>
              <a:t>统计物理基本假定</a:t>
            </a:r>
            <a:r>
              <a:rPr lang="en-US" altLang="zh-CN" sz="3200" b="1">
                <a:effectLst>
                  <a:outerShdw blurRad="38100" dist="38100" dir="2700000" algn="tl">
                    <a:srgbClr val="FFFFFF"/>
                  </a:outerShdw>
                </a:effectLst>
                <a:latin typeface="Arial" charset="0"/>
              </a:rPr>
              <a:t>—</a:t>
            </a:r>
            <a:r>
              <a:rPr lang="zh-CN" altLang="en-US" sz="3200" b="1">
                <a:effectLst>
                  <a:outerShdw blurRad="38100" dist="38100" dir="2700000" algn="tl">
                    <a:srgbClr val="FFFFFF"/>
                  </a:outerShdw>
                </a:effectLst>
                <a:latin typeface="Arial" charset="0"/>
              </a:rPr>
              <a:t>等几率原理：对于孤立系，各种微观态出现的可能性（或几率）是相等的。</a:t>
            </a:r>
            <a:endParaRPr lang="zh-CN" altLang="en-US" sz="3200" b="1">
              <a:solidFill>
                <a:srgbClr val="660066"/>
              </a:solidFill>
              <a:effectLst>
                <a:outerShdw blurRad="38100" dist="38100" dir="2700000" algn="tl">
                  <a:srgbClr val="000000"/>
                </a:outerShdw>
              </a:effectLst>
              <a:latin typeface="Arial" charset="0"/>
            </a:endParaRPr>
          </a:p>
        </p:txBody>
      </p:sp>
      <p:grpSp>
        <p:nvGrpSpPr>
          <p:cNvPr id="2" name="Group 3"/>
          <p:cNvGrpSpPr>
            <a:grpSpLocks/>
          </p:cNvGrpSpPr>
          <p:nvPr/>
        </p:nvGrpSpPr>
        <p:grpSpPr bwMode="auto">
          <a:xfrm>
            <a:off x="1143000" y="457200"/>
            <a:ext cx="7391400" cy="1703388"/>
            <a:chOff x="720" y="288"/>
            <a:chExt cx="4656" cy="1073"/>
          </a:xfrm>
        </p:grpSpPr>
        <p:sp>
          <p:nvSpPr>
            <p:cNvPr id="295940" name="Rectangle 4"/>
            <p:cNvSpPr>
              <a:spLocks noChangeArrowheads="1"/>
            </p:cNvSpPr>
            <p:nvPr/>
          </p:nvSpPr>
          <p:spPr bwMode="auto">
            <a:xfrm>
              <a:off x="1804" y="574"/>
              <a:ext cx="3572" cy="787"/>
            </a:xfrm>
            <a:prstGeom prst="rect">
              <a:avLst/>
            </a:prstGeom>
            <a:solidFill>
              <a:srgbClr val="CCFFCC"/>
            </a:solidFill>
            <a:ln w="9525">
              <a:noFill/>
              <a:miter lim="800000"/>
              <a:headEnd/>
              <a:tailEnd/>
            </a:ln>
            <a:effectLst>
              <a:outerShdw dist="107763" dir="13500000" sx="75000" sy="75000" algn="tl" rotWithShape="0">
                <a:schemeClr val="accent1"/>
              </a:outerShdw>
            </a:effectLst>
          </p:spPr>
          <p:txBody>
            <a:bodyPr wrap="none" anchor="ctr"/>
            <a:lstStyle/>
            <a:p>
              <a:pPr>
                <a:defRPr/>
              </a:pPr>
              <a:r>
                <a:rPr lang="zh-CN" altLang="en-US" b="1">
                  <a:solidFill>
                    <a:srgbClr val="DC0000"/>
                  </a:solidFill>
                  <a:effectLst>
                    <a:outerShdw blurRad="38100" dist="38100" dir="2700000" algn="tl">
                      <a:srgbClr val="000000"/>
                    </a:outerShdw>
                  </a:effectLst>
                  <a:ea typeface="宋体" pitchFamily="2" charset="-122"/>
                </a:rPr>
                <a:t>在一定的宏观条件下，各种可能的</a:t>
              </a:r>
            </a:p>
            <a:p>
              <a:pPr>
                <a:defRPr/>
              </a:pPr>
              <a:r>
                <a:rPr lang="zh-CN" altLang="en-US" b="1">
                  <a:solidFill>
                    <a:srgbClr val="DC0000"/>
                  </a:solidFill>
                  <a:effectLst>
                    <a:outerShdw blurRad="38100" dist="38100" dir="2700000" algn="tl">
                      <a:srgbClr val="000000"/>
                    </a:outerShdw>
                  </a:effectLst>
                  <a:ea typeface="宋体" pitchFamily="2" charset="-122"/>
                </a:rPr>
                <a:t>宏观态中哪一种是实际所观测到的？</a:t>
              </a:r>
              <a:endParaRPr lang="zh-CN" altLang="en-US">
                <a:solidFill>
                  <a:srgbClr val="CCFF66"/>
                </a:solidFill>
                <a:ea typeface="宋体" pitchFamily="2" charset="-122"/>
              </a:endParaRPr>
            </a:p>
          </p:txBody>
        </p:sp>
        <p:graphicFrame>
          <p:nvGraphicFramePr>
            <p:cNvPr id="22530" name="Object 5"/>
            <p:cNvGraphicFramePr>
              <a:graphicFrameLocks noChangeAspect="1"/>
            </p:cNvGraphicFramePr>
            <p:nvPr/>
          </p:nvGraphicFramePr>
          <p:xfrm>
            <a:off x="720" y="288"/>
            <a:ext cx="998" cy="1073"/>
          </p:xfrm>
          <a:graphic>
            <a:graphicData uri="http://schemas.openxmlformats.org/presentationml/2006/ole">
              <p:oleObj spid="_x0000_s22530" name="剪辑" r:id="rId3" imgW="3025440" imgH="3252600" progId="">
                <p:embed/>
              </p:oleObj>
            </a:graphicData>
          </a:graphic>
        </p:graphicFrame>
      </p:grpSp>
      <p:sp>
        <p:nvSpPr>
          <p:cNvPr id="295942" name="Text Box 6"/>
          <p:cNvSpPr txBox="1">
            <a:spLocks noChangeArrowheads="1"/>
          </p:cNvSpPr>
          <p:nvPr/>
        </p:nvSpPr>
        <p:spPr bwMode="auto">
          <a:xfrm>
            <a:off x="2189163" y="4711700"/>
            <a:ext cx="5715000" cy="1592263"/>
          </a:xfrm>
          <a:prstGeom prst="rect">
            <a:avLst/>
          </a:prstGeom>
          <a:noFill/>
          <a:ln w="38100">
            <a:solidFill>
              <a:srgbClr val="FF9900"/>
            </a:solidFill>
            <a:miter lim="800000"/>
            <a:headEnd/>
            <a:tailEnd/>
          </a:ln>
          <a:effectLst/>
        </p:spPr>
        <p:txBody>
          <a:bodyPr anchor="ctr">
            <a:spAutoFit/>
          </a:bodyPr>
          <a:lstStyle/>
          <a:p>
            <a:pPr>
              <a:defRPr/>
            </a:pPr>
            <a:r>
              <a:rPr lang="zh-CN" altLang="en-US" sz="3200" b="1">
                <a:effectLst>
                  <a:outerShdw blurRad="38100" dist="38100" dir="2700000" algn="tl">
                    <a:srgbClr val="C0C0C0"/>
                  </a:outerShdw>
                </a:effectLst>
              </a:rPr>
              <a:t>各种宏观态不是等几率的。那种宏观态包含的微观态数多，这种宏观态出现的可能性就大。</a:t>
            </a:r>
            <a:endParaRPr lang="zh-CN" altLang="en-US" b="1">
              <a:solidFill>
                <a:srgbClr val="660066"/>
              </a:solidFill>
            </a:endParaRPr>
          </a:p>
        </p:txBody>
      </p:sp>
      <p:sp>
        <p:nvSpPr>
          <p:cNvPr id="295943" name="AutoShape 7"/>
          <p:cNvSpPr>
            <a:spLocks noChangeArrowheads="1"/>
          </p:cNvSpPr>
          <p:nvPr/>
        </p:nvSpPr>
        <p:spPr bwMode="auto">
          <a:xfrm>
            <a:off x="4800600" y="4114800"/>
            <a:ext cx="533400" cy="609600"/>
          </a:xfrm>
          <a:prstGeom prst="downArrow">
            <a:avLst>
              <a:gd name="adj1" fmla="val 50000"/>
              <a:gd name="adj2" fmla="val 28571"/>
            </a:avLst>
          </a:prstGeom>
          <a:solidFill>
            <a:schemeClr val="accent1"/>
          </a:solidFill>
          <a:ln w="9525">
            <a:solidFill>
              <a:schemeClr val="tx1"/>
            </a:solidFill>
            <a:miter lim="800000"/>
            <a:headEnd/>
            <a:tailEnd/>
          </a:ln>
          <a:effectLst>
            <a:outerShdw dist="107763" dir="18900000" algn="ctr" rotWithShape="0">
              <a:schemeClr val="folHlink"/>
            </a:outerShdw>
          </a:effectLst>
        </p:spPr>
        <p:txBody>
          <a:bodyPr wrap="none" anchor="ctr"/>
          <a:lstStyle/>
          <a:p>
            <a:pPr>
              <a:defRPr/>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4/3*#ppt_w"/>
                                          </p:val>
                                        </p:tav>
                                        <p:tav tm="100000">
                                          <p:val>
                                            <p:strVal val="#ppt_w"/>
                                          </p:val>
                                        </p:tav>
                                      </p:tavLst>
                                    </p:anim>
                                    <p:anim calcmode="lin" valueType="num">
                                      <p:cBhvr>
                                        <p:cTn id="8" dur="500" fill="hold"/>
                                        <p:tgtEl>
                                          <p:spTgt spid="2"/>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95938"/>
                                        </p:tgtEl>
                                        <p:attrNameLst>
                                          <p:attrName>style.visibility</p:attrName>
                                        </p:attrNameLst>
                                      </p:cBhvr>
                                      <p:to>
                                        <p:strVal val="visible"/>
                                      </p:to>
                                    </p:set>
                                    <p:animEffect transition="in" filter="wipe(left)">
                                      <p:cBhvr>
                                        <p:cTn id="13" dur="500"/>
                                        <p:tgtEl>
                                          <p:spTgt spid="29593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95943"/>
                                        </p:tgtEl>
                                        <p:attrNameLst>
                                          <p:attrName>style.visibility</p:attrName>
                                        </p:attrNameLst>
                                      </p:cBhvr>
                                      <p:to>
                                        <p:strVal val="visible"/>
                                      </p:to>
                                    </p:set>
                                    <p:animEffect transition="in" filter="wipe(up)">
                                      <p:cBhvr>
                                        <p:cTn id="18" dur="500"/>
                                        <p:tgtEl>
                                          <p:spTgt spid="295943"/>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288" fill="hold" grpId="0" nodeType="clickEffect">
                                  <p:stCondLst>
                                    <p:cond delay="0"/>
                                  </p:stCondLst>
                                  <p:childTnLst>
                                    <p:set>
                                      <p:cBhvr>
                                        <p:cTn id="22" dur="1" fill="hold">
                                          <p:stCondLst>
                                            <p:cond delay="0"/>
                                          </p:stCondLst>
                                        </p:cTn>
                                        <p:tgtEl>
                                          <p:spTgt spid="295942"/>
                                        </p:tgtEl>
                                        <p:attrNameLst>
                                          <p:attrName>style.visibility</p:attrName>
                                        </p:attrNameLst>
                                      </p:cBhvr>
                                      <p:to>
                                        <p:strVal val="visible"/>
                                      </p:to>
                                    </p:set>
                                    <p:anim calcmode="lin" valueType="num">
                                      <p:cBhvr>
                                        <p:cTn id="23" dur="500" fill="hold"/>
                                        <p:tgtEl>
                                          <p:spTgt spid="295942"/>
                                        </p:tgtEl>
                                        <p:attrNameLst>
                                          <p:attrName>ppt_w</p:attrName>
                                        </p:attrNameLst>
                                      </p:cBhvr>
                                      <p:tavLst>
                                        <p:tav tm="0">
                                          <p:val>
                                            <p:strVal val="4/3*#ppt_w"/>
                                          </p:val>
                                        </p:tav>
                                        <p:tav tm="100000">
                                          <p:val>
                                            <p:strVal val="#ppt_w"/>
                                          </p:val>
                                        </p:tav>
                                      </p:tavLst>
                                    </p:anim>
                                    <p:anim calcmode="lin" valueType="num">
                                      <p:cBhvr>
                                        <p:cTn id="24" dur="500" fill="hold"/>
                                        <p:tgtEl>
                                          <p:spTgt spid="295942"/>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animBg="1" autoUpdateAnimBg="0"/>
      <p:bldP spid="295942" grpId="0" animBg="1" autoUpdateAnimBg="0"/>
      <p:bldP spid="2959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灯片编号占位符 2"/>
          <p:cNvSpPr>
            <a:spLocks noGrp="1"/>
          </p:cNvSpPr>
          <p:nvPr>
            <p:ph type="sldNum" sz="quarter" idx="11"/>
          </p:nvPr>
        </p:nvSpPr>
        <p:spPr/>
        <p:txBody>
          <a:bodyPr/>
          <a:lstStyle/>
          <a:p>
            <a:pPr>
              <a:defRPr/>
            </a:pPr>
            <a:fld id="{36E7F119-57B9-41AD-8295-98099901F612}" type="slidenum">
              <a:rPr lang="en-US" altLang="zh-CN"/>
              <a:pPr>
                <a:defRPr/>
              </a:pPr>
              <a:t>3</a:t>
            </a:fld>
            <a:endParaRPr lang="en-US" altLang="zh-CN"/>
          </a:p>
        </p:txBody>
      </p:sp>
      <p:sp>
        <p:nvSpPr>
          <p:cNvPr id="257085" name="Text Box 61"/>
          <p:cNvSpPr txBox="1">
            <a:spLocks noChangeArrowheads="1"/>
          </p:cNvSpPr>
          <p:nvPr/>
        </p:nvSpPr>
        <p:spPr bwMode="auto">
          <a:xfrm>
            <a:off x="881063" y="4435475"/>
            <a:ext cx="7391400" cy="1373188"/>
          </a:xfrm>
          <a:prstGeom prst="rect">
            <a:avLst/>
          </a:prstGeom>
          <a:noFill/>
          <a:ln w="9525">
            <a:noFill/>
            <a:miter lim="800000"/>
            <a:headEnd/>
            <a:tailEnd/>
          </a:ln>
        </p:spPr>
        <p:txBody>
          <a:bodyPr anchor="ctr">
            <a:spAutoFit/>
          </a:bodyPr>
          <a:lstStyle/>
          <a:p>
            <a:r>
              <a:rPr lang="en-US" altLang="zh-CN" b="1">
                <a:latin typeface="楷体_GB2312" pitchFamily="49" charset="-122"/>
                <a:sym typeface="Symbol" pitchFamily="18" charset="2"/>
              </a:rPr>
              <a:t>Q</a:t>
            </a:r>
            <a:r>
              <a:rPr lang="zh-CN" altLang="en-US" b="1">
                <a:latin typeface="楷体_GB2312" pitchFamily="49" charset="-122"/>
                <a:sym typeface="Symbol" pitchFamily="18" charset="2"/>
              </a:rPr>
              <a:t>为系统与温度为</a:t>
            </a:r>
            <a:r>
              <a:rPr lang="en-US" altLang="zh-CN" b="1">
                <a:latin typeface="楷体_GB2312" pitchFamily="49" charset="-122"/>
                <a:sym typeface="Symbol" pitchFamily="18" charset="2"/>
              </a:rPr>
              <a:t>T</a:t>
            </a:r>
            <a:r>
              <a:rPr lang="zh-CN" altLang="en-US" b="1">
                <a:latin typeface="楷体_GB2312" pitchFamily="49" charset="-122"/>
                <a:sym typeface="Symbol" pitchFamily="18" charset="2"/>
              </a:rPr>
              <a:t>的热源接触时所吸收的热量，对于可逆过程</a:t>
            </a:r>
            <a:r>
              <a:rPr lang="en-US" altLang="zh-CN" b="1">
                <a:latin typeface="楷体_GB2312" pitchFamily="49" charset="-122"/>
                <a:sym typeface="Symbol" pitchFamily="18" charset="2"/>
              </a:rPr>
              <a:t>T</a:t>
            </a:r>
            <a:r>
              <a:rPr lang="zh-CN" altLang="en-US" b="1">
                <a:latin typeface="楷体_GB2312" pitchFamily="49" charset="-122"/>
                <a:sym typeface="Symbol" pitchFamily="18" charset="2"/>
              </a:rPr>
              <a:t>也等于系统的温度。</a:t>
            </a:r>
          </a:p>
          <a:p>
            <a:r>
              <a:rPr lang="zh-CN" altLang="en-US" b="1">
                <a:solidFill>
                  <a:srgbClr val="0000CC"/>
                </a:solidFill>
                <a:latin typeface="楷体_GB2312" pitchFamily="49" charset="-122"/>
                <a:sym typeface="Symbol" pitchFamily="18" charset="2"/>
              </a:rPr>
              <a:t>等号对应可逆过程。</a:t>
            </a:r>
            <a:endParaRPr lang="zh-CN" altLang="en-US" b="1">
              <a:solidFill>
                <a:srgbClr val="0000CC"/>
              </a:solidFill>
              <a:latin typeface="楷体_GB2312" pitchFamily="49" charset="-122"/>
            </a:endParaRPr>
          </a:p>
        </p:txBody>
      </p:sp>
      <p:sp>
        <p:nvSpPr>
          <p:cNvPr id="257087" name="Text Box 63"/>
          <p:cNvSpPr txBox="1">
            <a:spLocks noChangeArrowheads="1"/>
          </p:cNvSpPr>
          <p:nvPr/>
        </p:nvSpPr>
        <p:spPr bwMode="auto">
          <a:xfrm>
            <a:off x="896938" y="457200"/>
            <a:ext cx="6308725" cy="1800225"/>
          </a:xfrm>
          <a:prstGeom prst="rect">
            <a:avLst/>
          </a:prstGeom>
          <a:noFill/>
          <a:ln w="9525">
            <a:noFill/>
            <a:miter lim="800000"/>
            <a:headEnd/>
            <a:tailEnd/>
          </a:ln>
        </p:spPr>
        <p:txBody>
          <a:bodyPr anchor="ctr">
            <a:spAutoFit/>
          </a:bodyPr>
          <a:lstStyle/>
          <a:p>
            <a:endParaRPr lang="en-US" altLang="zh-CN" b="1"/>
          </a:p>
          <a:p>
            <a:r>
              <a:rPr lang="zh-CN" altLang="en-US" b="1"/>
              <a:t>推广到一般情形，可将</a:t>
            </a:r>
          </a:p>
          <a:p>
            <a:r>
              <a:rPr lang="zh-CN" altLang="en-US" b="1"/>
              <a:t>右图所示过程划分成许</a:t>
            </a:r>
          </a:p>
          <a:p>
            <a:r>
              <a:rPr lang="zh-CN" altLang="en-US" b="1"/>
              <a:t>多小过程，同样有</a:t>
            </a:r>
          </a:p>
        </p:txBody>
      </p:sp>
      <p:graphicFrame>
        <p:nvGraphicFramePr>
          <p:cNvPr id="257091" name="Object 67"/>
          <p:cNvGraphicFramePr>
            <a:graphicFrameLocks noChangeAspect="1"/>
          </p:cNvGraphicFramePr>
          <p:nvPr/>
        </p:nvGraphicFramePr>
        <p:xfrm>
          <a:off x="1270000" y="2438400"/>
          <a:ext cx="1806575" cy="963613"/>
        </p:xfrm>
        <a:graphic>
          <a:graphicData uri="http://schemas.openxmlformats.org/presentationml/2006/ole">
            <p:oleObj spid="_x0000_s3074" name="公式" r:id="rId3" imgW="672840" imgH="444240" progId="Equation.3">
              <p:embed/>
            </p:oleObj>
          </a:graphicData>
        </a:graphic>
      </p:graphicFrame>
      <p:sp>
        <p:nvSpPr>
          <p:cNvPr id="257092" name="AutoShape 68"/>
          <p:cNvSpPr>
            <a:spLocks noChangeArrowheads="1"/>
          </p:cNvSpPr>
          <p:nvPr/>
        </p:nvSpPr>
        <p:spPr bwMode="auto">
          <a:xfrm flipV="1">
            <a:off x="3776663" y="3429000"/>
            <a:ext cx="2819400" cy="762000"/>
          </a:xfrm>
          <a:prstGeom prst="wedgeEllipseCallout">
            <a:avLst>
              <a:gd name="adj1" fmla="val -65880"/>
              <a:gd name="adj2" fmla="val -32917"/>
            </a:avLst>
          </a:prstGeom>
          <a:solidFill>
            <a:schemeClr val="bg1"/>
          </a:solidFill>
          <a:ln w="9525">
            <a:solidFill>
              <a:schemeClr val="tx1"/>
            </a:solidFill>
            <a:miter lim="800000"/>
            <a:headEnd/>
            <a:tailEnd/>
          </a:ln>
        </p:spPr>
        <p:txBody>
          <a:bodyPr rot="10800000" wrap="none" anchor="ctr"/>
          <a:lstStyle/>
          <a:p>
            <a:pPr algn="ctr"/>
            <a:r>
              <a:rPr lang="zh-CN" altLang="en-US">
                <a:ea typeface="宋体" charset="-122"/>
              </a:rPr>
              <a:t>克劳修斯不等式</a:t>
            </a:r>
          </a:p>
        </p:txBody>
      </p:sp>
      <p:grpSp>
        <p:nvGrpSpPr>
          <p:cNvPr id="2" name="Group 184"/>
          <p:cNvGrpSpPr>
            <a:grpSpLocks/>
          </p:cNvGrpSpPr>
          <p:nvPr/>
        </p:nvGrpSpPr>
        <p:grpSpPr bwMode="auto">
          <a:xfrm>
            <a:off x="1101725" y="3624263"/>
            <a:ext cx="1939925" cy="871537"/>
            <a:chOff x="694" y="2283"/>
            <a:chExt cx="1222" cy="549"/>
          </a:xfrm>
        </p:grpSpPr>
        <p:graphicFrame>
          <p:nvGraphicFramePr>
            <p:cNvPr id="3076" name="Object 69"/>
            <p:cNvGraphicFramePr>
              <a:graphicFrameLocks noChangeAspect="1"/>
            </p:cNvGraphicFramePr>
            <p:nvPr/>
          </p:nvGraphicFramePr>
          <p:xfrm>
            <a:off x="1115" y="2283"/>
            <a:ext cx="801" cy="549"/>
          </p:xfrm>
          <a:graphic>
            <a:graphicData uri="http://schemas.openxmlformats.org/presentationml/2006/ole">
              <p:oleObj spid="_x0000_s3076" name="公式" r:id="rId4" imgW="596880" imgH="393480" progId="Equation.3">
                <p:embed/>
              </p:oleObj>
            </a:graphicData>
          </a:graphic>
        </p:graphicFrame>
        <p:sp>
          <p:nvSpPr>
            <p:cNvPr id="3171" name="Text Box 70"/>
            <p:cNvSpPr txBox="1">
              <a:spLocks noChangeArrowheads="1"/>
            </p:cNvSpPr>
            <p:nvPr/>
          </p:nvSpPr>
          <p:spPr bwMode="auto">
            <a:xfrm>
              <a:off x="694" y="2361"/>
              <a:ext cx="342" cy="327"/>
            </a:xfrm>
            <a:prstGeom prst="rect">
              <a:avLst/>
            </a:prstGeom>
            <a:noFill/>
            <a:ln w="9525">
              <a:noFill/>
              <a:miter lim="800000"/>
              <a:headEnd/>
              <a:tailEnd/>
            </a:ln>
          </p:spPr>
          <p:txBody>
            <a:bodyPr wrap="none" anchor="ctr">
              <a:spAutoFit/>
            </a:bodyPr>
            <a:lstStyle/>
            <a:p>
              <a:pPr algn="ctr"/>
              <a:r>
                <a:rPr lang="zh-CN" altLang="en-US" b="1"/>
                <a:t>或</a:t>
              </a:r>
            </a:p>
          </p:txBody>
        </p:sp>
      </p:grpSp>
      <p:grpSp>
        <p:nvGrpSpPr>
          <p:cNvPr id="3" name="Group 186"/>
          <p:cNvGrpSpPr>
            <a:grpSpLocks/>
          </p:cNvGrpSpPr>
          <p:nvPr/>
        </p:nvGrpSpPr>
        <p:grpSpPr bwMode="auto">
          <a:xfrm>
            <a:off x="5029200" y="381000"/>
            <a:ext cx="3506788" cy="2641600"/>
            <a:chOff x="3168" y="240"/>
            <a:chExt cx="2209" cy="1664"/>
          </a:xfrm>
        </p:grpSpPr>
        <p:sp>
          <p:nvSpPr>
            <p:cNvPr id="3166" name="Freeform 96"/>
            <p:cNvSpPr>
              <a:spLocks/>
            </p:cNvSpPr>
            <p:nvPr/>
          </p:nvSpPr>
          <p:spPr bwMode="auto">
            <a:xfrm>
              <a:off x="3456" y="420"/>
              <a:ext cx="1" cy="1204"/>
            </a:xfrm>
            <a:custGeom>
              <a:avLst/>
              <a:gdLst>
                <a:gd name="T0" fmla="*/ 0 w 1"/>
                <a:gd name="T1" fmla="*/ 1204 h 1204"/>
                <a:gd name="T2" fmla="*/ 0 w 1"/>
                <a:gd name="T3" fmla="*/ 0 h 1204"/>
                <a:gd name="T4" fmla="*/ 0 60000 65536"/>
                <a:gd name="T5" fmla="*/ 0 60000 65536"/>
                <a:gd name="T6" fmla="*/ 0 w 1"/>
                <a:gd name="T7" fmla="*/ 0 h 1204"/>
                <a:gd name="T8" fmla="*/ 1 w 1"/>
                <a:gd name="T9" fmla="*/ 1204 h 1204"/>
              </a:gdLst>
              <a:ahLst/>
              <a:cxnLst>
                <a:cxn ang="T4">
                  <a:pos x="T0" y="T1"/>
                </a:cxn>
                <a:cxn ang="T5">
                  <a:pos x="T2" y="T3"/>
                </a:cxn>
              </a:cxnLst>
              <a:rect l="T6" t="T7" r="T8" b="T9"/>
              <a:pathLst>
                <a:path w="1" h="1204">
                  <a:moveTo>
                    <a:pt x="0" y="1204"/>
                  </a:moveTo>
                  <a:lnTo>
                    <a:pt x="0" y="0"/>
                  </a:lnTo>
                </a:path>
              </a:pathLst>
            </a:custGeom>
            <a:noFill/>
            <a:ln w="38100">
              <a:solidFill>
                <a:schemeClr val="tx1"/>
              </a:solidFill>
              <a:round/>
              <a:headEnd/>
              <a:tailEnd type="triangle" w="med" len="med"/>
            </a:ln>
          </p:spPr>
          <p:txBody>
            <a:bodyPr wrap="none" anchor="ctr"/>
            <a:lstStyle/>
            <a:p>
              <a:endParaRPr lang="zh-CN" altLang="en-US"/>
            </a:p>
          </p:txBody>
        </p:sp>
        <p:sp>
          <p:nvSpPr>
            <p:cNvPr id="3167" name="Freeform 97"/>
            <p:cNvSpPr>
              <a:spLocks/>
            </p:cNvSpPr>
            <p:nvPr/>
          </p:nvSpPr>
          <p:spPr bwMode="auto">
            <a:xfrm>
              <a:off x="3462" y="1597"/>
              <a:ext cx="1865" cy="20"/>
            </a:xfrm>
            <a:custGeom>
              <a:avLst/>
              <a:gdLst>
                <a:gd name="T0" fmla="*/ 0 w 1865"/>
                <a:gd name="T1" fmla="*/ 0 h 20"/>
                <a:gd name="T2" fmla="*/ 1865 w 1865"/>
                <a:gd name="T3" fmla="*/ 20 h 20"/>
                <a:gd name="T4" fmla="*/ 0 60000 65536"/>
                <a:gd name="T5" fmla="*/ 0 60000 65536"/>
                <a:gd name="T6" fmla="*/ 0 w 1865"/>
                <a:gd name="T7" fmla="*/ 0 h 20"/>
                <a:gd name="T8" fmla="*/ 1865 w 1865"/>
                <a:gd name="T9" fmla="*/ 20 h 20"/>
              </a:gdLst>
              <a:ahLst/>
              <a:cxnLst>
                <a:cxn ang="T4">
                  <a:pos x="T0" y="T1"/>
                </a:cxn>
                <a:cxn ang="T5">
                  <a:pos x="T2" y="T3"/>
                </a:cxn>
              </a:cxnLst>
              <a:rect l="T6" t="T7" r="T8" b="T9"/>
              <a:pathLst>
                <a:path w="1865" h="20">
                  <a:moveTo>
                    <a:pt x="0" y="0"/>
                  </a:moveTo>
                  <a:lnTo>
                    <a:pt x="1865" y="20"/>
                  </a:lnTo>
                </a:path>
              </a:pathLst>
            </a:custGeom>
            <a:noFill/>
            <a:ln w="38100">
              <a:solidFill>
                <a:schemeClr val="tx1"/>
              </a:solidFill>
              <a:round/>
              <a:headEnd/>
              <a:tailEnd type="triangle" w="med" len="med"/>
            </a:ln>
          </p:spPr>
          <p:txBody>
            <a:bodyPr wrap="none" anchor="ctr"/>
            <a:lstStyle/>
            <a:p>
              <a:endParaRPr lang="zh-CN" altLang="en-US"/>
            </a:p>
          </p:txBody>
        </p:sp>
        <p:sp>
          <p:nvSpPr>
            <p:cNvPr id="3168" name="Text Box 98"/>
            <p:cNvSpPr txBox="1">
              <a:spLocks noChangeArrowheads="1"/>
            </p:cNvSpPr>
            <p:nvPr/>
          </p:nvSpPr>
          <p:spPr bwMode="auto">
            <a:xfrm>
              <a:off x="3240" y="1520"/>
              <a:ext cx="265" cy="288"/>
            </a:xfrm>
            <a:prstGeom prst="rect">
              <a:avLst/>
            </a:prstGeom>
            <a:noFill/>
            <a:ln w="9525">
              <a:noFill/>
              <a:miter lim="800000"/>
              <a:headEnd/>
              <a:tailEnd/>
            </a:ln>
          </p:spPr>
          <p:txBody>
            <a:bodyPr wrap="none">
              <a:spAutoFit/>
            </a:bodyPr>
            <a:lstStyle/>
            <a:p>
              <a:r>
                <a:rPr lang="en-US" altLang="zh-CN" sz="2400" b="1">
                  <a:ea typeface="宋体" charset="-122"/>
                </a:rPr>
                <a:t>O</a:t>
              </a:r>
            </a:p>
          </p:txBody>
        </p:sp>
        <p:sp>
          <p:nvSpPr>
            <p:cNvPr id="3169" name="Text Box 99"/>
            <p:cNvSpPr txBox="1">
              <a:spLocks noChangeArrowheads="1"/>
            </p:cNvSpPr>
            <p:nvPr/>
          </p:nvSpPr>
          <p:spPr bwMode="auto">
            <a:xfrm>
              <a:off x="3168" y="240"/>
              <a:ext cx="253" cy="327"/>
            </a:xfrm>
            <a:prstGeom prst="rect">
              <a:avLst/>
            </a:prstGeom>
            <a:noFill/>
            <a:ln w="9525">
              <a:noFill/>
              <a:miter lim="800000"/>
              <a:headEnd/>
              <a:tailEnd/>
            </a:ln>
          </p:spPr>
          <p:txBody>
            <a:bodyPr wrap="none">
              <a:spAutoFit/>
            </a:bodyPr>
            <a:lstStyle/>
            <a:p>
              <a:r>
                <a:rPr lang="en-US" altLang="zh-CN" b="1">
                  <a:ea typeface="宋体" charset="-122"/>
                </a:rPr>
                <a:t>P</a:t>
              </a:r>
            </a:p>
          </p:txBody>
        </p:sp>
        <p:sp>
          <p:nvSpPr>
            <p:cNvPr id="3170" name="Text Box 100"/>
            <p:cNvSpPr txBox="1">
              <a:spLocks noChangeArrowheads="1"/>
            </p:cNvSpPr>
            <p:nvPr/>
          </p:nvSpPr>
          <p:spPr bwMode="auto">
            <a:xfrm>
              <a:off x="5122" y="1616"/>
              <a:ext cx="255" cy="288"/>
            </a:xfrm>
            <a:prstGeom prst="rect">
              <a:avLst/>
            </a:prstGeom>
            <a:noFill/>
            <a:ln w="9525">
              <a:noFill/>
              <a:miter lim="800000"/>
              <a:headEnd/>
              <a:tailEnd/>
            </a:ln>
          </p:spPr>
          <p:txBody>
            <a:bodyPr wrap="none">
              <a:spAutoFit/>
            </a:bodyPr>
            <a:lstStyle/>
            <a:p>
              <a:r>
                <a:rPr lang="en-US" altLang="zh-CN" sz="2400" b="1">
                  <a:ea typeface="宋体" charset="-122"/>
                </a:rPr>
                <a:t>V</a:t>
              </a:r>
            </a:p>
          </p:txBody>
        </p:sp>
      </p:grpSp>
      <p:sp>
        <p:nvSpPr>
          <p:cNvPr id="257125" name="Oval 101"/>
          <p:cNvSpPr>
            <a:spLocks noChangeArrowheads="1"/>
          </p:cNvSpPr>
          <p:nvPr/>
        </p:nvSpPr>
        <p:spPr bwMode="auto">
          <a:xfrm rot="-1489968">
            <a:off x="5791200" y="1000125"/>
            <a:ext cx="2057400" cy="1143000"/>
          </a:xfrm>
          <a:prstGeom prst="ellipse">
            <a:avLst/>
          </a:prstGeom>
          <a:noFill/>
          <a:ln w="19050">
            <a:solidFill>
              <a:schemeClr val="tx1"/>
            </a:solidFill>
            <a:round/>
            <a:headEnd/>
            <a:tailEnd/>
          </a:ln>
        </p:spPr>
        <p:txBody>
          <a:bodyPr wrap="none" anchor="ctr"/>
          <a:lstStyle/>
          <a:p>
            <a:endParaRPr lang="zh-CN" altLang="en-US"/>
          </a:p>
        </p:txBody>
      </p:sp>
      <p:grpSp>
        <p:nvGrpSpPr>
          <p:cNvPr id="4" name="Group 102"/>
          <p:cNvGrpSpPr>
            <a:grpSpLocks/>
          </p:cNvGrpSpPr>
          <p:nvPr/>
        </p:nvGrpSpPr>
        <p:grpSpPr bwMode="auto">
          <a:xfrm>
            <a:off x="6076950" y="1152525"/>
            <a:ext cx="533400" cy="1219200"/>
            <a:chOff x="1152" y="1152"/>
            <a:chExt cx="528" cy="960"/>
          </a:xfrm>
        </p:grpSpPr>
        <p:sp>
          <p:nvSpPr>
            <p:cNvPr id="3162" name="Freeform 10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63" name="Freeform 10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64" name="Line 10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65" name="Line 10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5" name="Group 107"/>
          <p:cNvGrpSpPr>
            <a:grpSpLocks/>
          </p:cNvGrpSpPr>
          <p:nvPr/>
        </p:nvGrpSpPr>
        <p:grpSpPr bwMode="auto">
          <a:xfrm>
            <a:off x="6172200" y="1076325"/>
            <a:ext cx="685800" cy="1371600"/>
            <a:chOff x="1152" y="1152"/>
            <a:chExt cx="528" cy="960"/>
          </a:xfrm>
        </p:grpSpPr>
        <p:sp>
          <p:nvSpPr>
            <p:cNvPr id="3158" name="Freeform 10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59" name="Freeform 10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60" name="Line 11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61" name="Line 11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6" name="Group 112"/>
          <p:cNvGrpSpPr>
            <a:grpSpLocks/>
          </p:cNvGrpSpPr>
          <p:nvPr/>
        </p:nvGrpSpPr>
        <p:grpSpPr bwMode="auto">
          <a:xfrm>
            <a:off x="7153275" y="771525"/>
            <a:ext cx="533400" cy="1200150"/>
            <a:chOff x="1152" y="1152"/>
            <a:chExt cx="528" cy="960"/>
          </a:xfrm>
        </p:grpSpPr>
        <p:sp>
          <p:nvSpPr>
            <p:cNvPr id="3154" name="Freeform 11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55" name="Freeform 11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56" name="Line 11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57" name="Line 11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7" name="Group 117"/>
          <p:cNvGrpSpPr>
            <a:grpSpLocks/>
          </p:cNvGrpSpPr>
          <p:nvPr/>
        </p:nvGrpSpPr>
        <p:grpSpPr bwMode="auto">
          <a:xfrm>
            <a:off x="6296025" y="1000125"/>
            <a:ext cx="685800" cy="1371600"/>
            <a:chOff x="1152" y="1152"/>
            <a:chExt cx="528" cy="960"/>
          </a:xfrm>
        </p:grpSpPr>
        <p:sp>
          <p:nvSpPr>
            <p:cNvPr id="3150" name="Freeform 11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51" name="Freeform 11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52" name="Line 12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53" name="Line 12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8" name="Group 122"/>
          <p:cNvGrpSpPr>
            <a:grpSpLocks/>
          </p:cNvGrpSpPr>
          <p:nvPr/>
        </p:nvGrpSpPr>
        <p:grpSpPr bwMode="auto">
          <a:xfrm>
            <a:off x="6419850" y="923925"/>
            <a:ext cx="685800" cy="1371600"/>
            <a:chOff x="1152" y="1152"/>
            <a:chExt cx="528" cy="960"/>
          </a:xfrm>
        </p:grpSpPr>
        <p:sp>
          <p:nvSpPr>
            <p:cNvPr id="3146" name="Freeform 12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47" name="Freeform 12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48" name="Line 12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49" name="Line 12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9" name="Group 127"/>
          <p:cNvGrpSpPr>
            <a:grpSpLocks/>
          </p:cNvGrpSpPr>
          <p:nvPr/>
        </p:nvGrpSpPr>
        <p:grpSpPr bwMode="auto">
          <a:xfrm>
            <a:off x="6553200" y="857250"/>
            <a:ext cx="685800" cy="1371600"/>
            <a:chOff x="1152" y="1152"/>
            <a:chExt cx="528" cy="960"/>
          </a:xfrm>
        </p:grpSpPr>
        <p:sp>
          <p:nvSpPr>
            <p:cNvPr id="3142" name="Freeform 12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43" name="Freeform 12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44" name="Line 13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45" name="Line 13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10" name="Group 132"/>
          <p:cNvGrpSpPr>
            <a:grpSpLocks/>
          </p:cNvGrpSpPr>
          <p:nvPr/>
        </p:nvGrpSpPr>
        <p:grpSpPr bwMode="auto">
          <a:xfrm>
            <a:off x="6677025" y="771525"/>
            <a:ext cx="685800" cy="1371600"/>
            <a:chOff x="1152" y="1152"/>
            <a:chExt cx="528" cy="960"/>
          </a:xfrm>
        </p:grpSpPr>
        <p:sp>
          <p:nvSpPr>
            <p:cNvPr id="3138" name="Freeform 13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39" name="Freeform 13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40" name="Line 13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41" name="Line 13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11" name="Group 137"/>
          <p:cNvGrpSpPr>
            <a:grpSpLocks/>
          </p:cNvGrpSpPr>
          <p:nvPr/>
        </p:nvGrpSpPr>
        <p:grpSpPr bwMode="auto">
          <a:xfrm>
            <a:off x="6848475" y="771525"/>
            <a:ext cx="685800" cy="1371600"/>
            <a:chOff x="1152" y="1152"/>
            <a:chExt cx="528" cy="960"/>
          </a:xfrm>
        </p:grpSpPr>
        <p:sp>
          <p:nvSpPr>
            <p:cNvPr id="3134" name="Freeform 13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35" name="Freeform 13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36" name="Line 14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37" name="Line 14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12" name="Group 142"/>
          <p:cNvGrpSpPr>
            <a:grpSpLocks/>
          </p:cNvGrpSpPr>
          <p:nvPr/>
        </p:nvGrpSpPr>
        <p:grpSpPr bwMode="auto">
          <a:xfrm>
            <a:off x="6991350" y="771525"/>
            <a:ext cx="619125" cy="1219200"/>
            <a:chOff x="1152" y="1152"/>
            <a:chExt cx="528" cy="960"/>
          </a:xfrm>
        </p:grpSpPr>
        <p:sp>
          <p:nvSpPr>
            <p:cNvPr id="3130" name="Freeform 14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31" name="Freeform 14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32" name="Line 14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33" name="Line 14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13" name="Group 147"/>
          <p:cNvGrpSpPr>
            <a:grpSpLocks/>
          </p:cNvGrpSpPr>
          <p:nvPr/>
        </p:nvGrpSpPr>
        <p:grpSpPr bwMode="auto">
          <a:xfrm>
            <a:off x="5962650" y="1228725"/>
            <a:ext cx="533400" cy="1143000"/>
            <a:chOff x="1152" y="1152"/>
            <a:chExt cx="528" cy="960"/>
          </a:xfrm>
        </p:grpSpPr>
        <p:sp>
          <p:nvSpPr>
            <p:cNvPr id="3126" name="Freeform 14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27" name="Freeform 14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28" name="Line 15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29" name="Line 15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14" name="Group 152"/>
          <p:cNvGrpSpPr>
            <a:grpSpLocks/>
          </p:cNvGrpSpPr>
          <p:nvPr/>
        </p:nvGrpSpPr>
        <p:grpSpPr bwMode="auto">
          <a:xfrm>
            <a:off x="5876925" y="1447800"/>
            <a:ext cx="533400" cy="914400"/>
            <a:chOff x="1152" y="1152"/>
            <a:chExt cx="528" cy="960"/>
          </a:xfrm>
        </p:grpSpPr>
        <p:sp>
          <p:nvSpPr>
            <p:cNvPr id="3122" name="Freeform 15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23" name="Freeform 15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24" name="Line 15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25" name="Line 15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15" name="Group 157"/>
          <p:cNvGrpSpPr>
            <a:grpSpLocks/>
          </p:cNvGrpSpPr>
          <p:nvPr/>
        </p:nvGrpSpPr>
        <p:grpSpPr bwMode="auto">
          <a:xfrm>
            <a:off x="5810250" y="1590675"/>
            <a:ext cx="400050" cy="685800"/>
            <a:chOff x="1152" y="1152"/>
            <a:chExt cx="528" cy="960"/>
          </a:xfrm>
        </p:grpSpPr>
        <p:sp>
          <p:nvSpPr>
            <p:cNvPr id="3118" name="Freeform 15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19" name="Freeform 15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20" name="Line 16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21" name="Line 16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16" name="Group 162"/>
          <p:cNvGrpSpPr>
            <a:grpSpLocks/>
          </p:cNvGrpSpPr>
          <p:nvPr/>
        </p:nvGrpSpPr>
        <p:grpSpPr bwMode="auto">
          <a:xfrm>
            <a:off x="7248525" y="762000"/>
            <a:ext cx="533400" cy="1143000"/>
            <a:chOff x="1152" y="1152"/>
            <a:chExt cx="528" cy="960"/>
          </a:xfrm>
        </p:grpSpPr>
        <p:sp>
          <p:nvSpPr>
            <p:cNvPr id="3114" name="Freeform 16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15" name="Freeform 16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16" name="Line 16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17" name="Line 16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17" name="Group 167"/>
          <p:cNvGrpSpPr>
            <a:grpSpLocks/>
          </p:cNvGrpSpPr>
          <p:nvPr/>
        </p:nvGrpSpPr>
        <p:grpSpPr bwMode="auto">
          <a:xfrm>
            <a:off x="7353300" y="771525"/>
            <a:ext cx="457200" cy="990600"/>
            <a:chOff x="1152" y="1152"/>
            <a:chExt cx="528" cy="960"/>
          </a:xfrm>
        </p:grpSpPr>
        <p:sp>
          <p:nvSpPr>
            <p:cNvPr id="3110" name="Freeform 16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11" name="Freeform 16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12" name="Line 17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13" name="Line 17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18" name="Group 172"/>
          <p:cNvGrpSpPr>
            <a:grpSpLocks/>
          </p:cNvGrpSpPr>
          <p:nvPr/>
        </p:nvGrpSpPr>
        <p:grpSpPr bwMode="auto">
          <a:xfrm>
            <a:off x="7467600" y="828675"/>
            <a:ext cx="381000" cy="838200"/>
            <a:chOff x="1152" y="1152"/>
            <a:chExt cx="528" cy="960"/>
          </a:xfrm>
        </p:grpSpPr>
        <p:sp>
          <p:nvSpPr>
            <p:cNvPr id="3106" name="Freeform 17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07" name="Freeform 17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08" name="Line 17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09" name="Line 17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19" name="Group 177"/>
          <p:cNvGrpSpPr>
            <a:grpSpLocks/>
          </p:cNvGrpSpPr>
          <p:nvPr/>
        </p:nvGrpSpPr>
        <p:grpSpPr bwMode="auto">
          <a:xfrm>
            <a:off x="7581900" y="923925"/>
            <a:ext cx="333375" cy="685800"/>
            <a:chOff x="1152" y="1152"/>
            <a:chExt cx="528" cy="960"/>
          </a:xfrm>
        </p:grpSpPr>
        <p:sp>
          <p:nvSpPr>
            <p:cNvPr id="3102" name="Freeform 17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03" name="Freeform 17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3104" name="Line 18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3105" name="Line 18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20" name="Group 192"/>
          <p:cNvGrpSpPr>
            <a:grpSpLocks/>
          </p:cNvGrpSpPr>
          <p:nvPr/>
        </p:nvGrpSpPr>
        <p:grpSpPr bwMode="auto">
          <a:xfrm>
            <a:off x="6934200" y="2895600"/>
            <a:ext cx="1295400" cy="825500"/>
            <a:chOff x="4368" y="1824"/>
            <a:chExt cx="816" cy="520"/>
          </a:xfrm>
        </p:grpSpPr>
        <p:sp>
          <p:nvSpPr>
            <p:cNvPr id="3101" name="AutoShape 190"/>
            <p:cNvSpPr>
              <a:spLocks noChangeArrowheads="1"/>
            </p:cNvSpPr>
            <p:nvPr/>
          </p:nvSpPr>
          <p:spPr bwMode="auto">
            <a:xfrm flipV="1">
              <a:off x="4368" y="1824"/>
              <a:ext cx="816" cy="480"/>
            </a:xfrm>
            <a:prstGeom prst="wedgeEllipseCallout">
              <a:avLst>
                <a:gd name="adj1" fmla="val -52699"/>
                <a:gd name="adj2" fmla="val 131458"/>
              </a:avLst>
            </a:prstGeom>
            <a:solidFill>
              <a:srgbClr val="FFFF99"/>
            </a:solidFill>
            <a:ln w="9525">
              <a:solidFill>
                <a:srgbClr val="FF9900"/>
              </a:solidFill>
              <a:miter lim="800000"/>
              <a:headEnd/>
              <a:tailEnd/>
            </a:ln>
          </p:spPr>
          <p:txBody>
            <a:bodyPr rot="10800000" wrap="none" anchor="ctr"/>
            <a:lstStyle/>
            <a:p>
              <a:pPr algn="ctr"/>
              <a:endParaRPr lang="zh-CN" altLang="zh-CN">
                <a:ea typeface="宋体" charset="-122"/>
              </a:endParaRPr>
            </a:p>
          </p:txBody>
        </p:sp>
        <p:graphicFrame>
          <p:nvGraphicFramePr>
            <p:cNvPr id="3075" name="Object 191"/>
            <p:cNvGraphicFramePr>
              <a:graphicFrameLocks noChangeAspect="1"/>
            </p:cNvGraphicFramePr>
            <p:nvPr/>
          </p:nvGraphicFramePr>
          <p:xfrm>
            <a:off x="4599" y="1824"/>
            <a:ext cx="393" cy="520"/>
          </p:xfrm>
          <a:graphic>
            <a:graphicData uri="http://schemas.openxmlformats.org/presentationml/2006/ole">
              <p:oleObj spid="_x0000_s3075" name="公式" r:id="rId5" imgW="228600" imgH="43164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300"/>
                                  </p:stCondLst>
                                  <p:childTnLst>
                                    <p:set>
                                      <p:cBhvr>
                                        <p:cTn id="10" dur="1" fill="hold">
                                          <p:stCondLst>
                                            <p:cond delay="0"/>
                                          </p:stCondLst>
                                        </p:cTn>
                                        <p:tgtEl>
                                          <p:spTgt spid="257125"/>
                                        </p:tgtEl>
                                        <p:attrNameLst>
                                          <p:attrName>style.visibility</p:attrName>
                                        </p:attrNameLst>
                                      </p:cBhvr>
                                      <p:to>
                                        <p:strVal val="visible"/>
                                      </p:to>
                                    </p:set>
                                    <p:animEffect transition="in" filter="wipe(left)">
                                      <p:cBhvr>
                                        <p:cTn id="11" dur="500"/>
                                        <p:tgtEl>
                                          <p:spTgt spid="25712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57087"/>
                                        </p:tgtEl>
                                        <p:attrNameLst>
                                          <p:attrName>style.visibility</p:attrName>
                                        </p:attrNameLst>
                                      </p:cBhvr>
                                      <p:to>
                                        <p:strVal val="visible"/>
                                      </p:to>
                                    </p:set>
                                    <p:animEffect transition="in" filter="wipe(up)">
                                      <p:cBhvr>
                                        <p:cTn id="16" dur="500"/>
                                        <p:tgtEl>
                                          <p:spTgt spid="257087"/>
                                        </p:tgtEl>
                                      </p:cBhvr>
                                    </p:animEffect>
                                  </p:childTnLst>
                                </p:cTn>
                              </p:par>
                            </p:childTnLst>
                          </p:cTn>
                        </p:par>
                        <p:par>
                          <p:cTn id="17" fill="hold">
                            <p:stCondLst>
                              <p:cond delay="500"/>
                            </p:stCondLst>
                            <p:childTnLst>
                              <p:par>
                                <p:cTn id="18" presetID="22" presetClass="entr" presetSubtype="8" fill="hold" nodeType="afterEffect">
                                  <p:stCondLst>
                                    <p:cond delay="3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1300"/>
                            </p:stCondLst>
                            <p:childTnLst>
                              <p:par>
                                <p:cTn id="22" presetID="22" presetClass="entr" presetSubtype="8" fill="hold" nodeType="afterEffect">
                                  <p:stCondLst>
                                    <p:cond delay="30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childTnLst>
                          </p:cTn>
                        </p:par>
                        <p:par>
                          <p:cTn id="25" fill="hold">
                            <p:stCondLst>
                              <p:cond delay="2100"/>
                            </p:stCondLst>
                            <p:childTnLst>
                              <p:par>
                                <p:cTn id="26" presetID="22" presetClass="entr" presetSubtype="8" fill="hold" nodeType="afterEffect">
                                  <p:stCondLst>
                                    <p:cond delay="30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par>
                          <p:cTn id="29" fill="hold">
                            <p:stCondLst>
                              <p:cond delay="2900"/>
                            </p:stCondLst>
                            <p:childTnLst>
                              <p:par>
                                <p:cTn id="30" presetID="22" presetClass="entr" presetSubtype="8" fill="hold" nodeType="afterEffect">
                                  <p:stCondLst>
                                    <p:cond delay="30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par>
                          <p:cTn id="33" fill="hold">
                            <p:stCondLst>
                              <p:cond delay="3700"/>
                            </p:stCondLst>
                            <p:childTnLst>
                              <p:par>
                                <p:cTn id="34" presetID="22" presetClass="entr" presetSubtype="8" fill="hold" nodeType="afterEffect">
                                  <p:stCondLst>
                                    <p:cond delay="30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childTnLst>
                          </p:cTn>
                        </p:par>
                        <p:par>
                          <p:cTn id="37" fill="hold">
                            <p:stCondLst>
                              <p:cond delay="4500"/>
                            </p:stCondLst>
                            <p:childTnLst>
                              <p:par>
                                <p:cTn id="38" presetID="22" presetClass="entr" presetSubtype="8" fill="hold" nodeType="afterEffect">
                                  <p:stCondLst>
                                    <p:cond delay="30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500"/>
                                        <p:tgtEl>
                                          <p:spTgt spid="7"/>
                                        </p:tgtEl>
                                      </p:cBhvr>
                                    </p:animEffect>
                                  </p:childTnLst>
                                </p:cTn>
                              </p:par>
                            </p:childTnLst>
                          </p:cTn>
                        </p:par>
                        <p:par>
                          <p:cTn id="41" fill="hold">
                            <p:stCondLst>
                              <p:cond delay="5300"/>
                            </p:stCondLst>
                            <p:childTnLst>
                              <p:par>
                                <p:cTn id="42" presetID="22" presetClass="entr" presetSubtype="8" fill="hold" nodeType="afterEffect">
                                  <p:stCondLst>
                                    <p:cond delay="300"/>
                                  </p:stCondLst>
                                  <p:childTnLst>
                                    <p:set>
                                      <p:cBhvr>
                                        <p:cTn id="43" dur="1" fill="hold">
                                          <p:stCondLst>
                                            <p:cond delay="0"/>
                                          </p:stCondLst>
                                        </p:cTn>
                                        <p:tgtEl>
                                          <p:spTgt spid="8"/>
                                        </p:tgtEl>
                                        <p:attrNameLst>
                                          <p:attrName>style.visibility</p:attrName>
                                        </p:attrNameLst>
                                      </p:cBhvr>
                                      <p:to>
                                        <p:strVal val="visible"/>
                                      </p:to>
                                    </p:set>
                                    <p:animEffect transition="in" filter="wipe(left)">
                                      <p:cBhvr>
                                        <p:cTn id="44" dur="500"/>
                                        <p:tgtEl>
                                          <p:spTgt spid="8"/>
                                        </p:tgtEl>
                                      </p:cBhvr>
                                    </p:animEffect>
                                  </p:childTnLst>
                                </p:cTn>
                              </p:par>
                            </p:childTnLst>
                          </p:cTn>
                        </p:par>
                        <p:par>
                          <p:cTn id="45" fill="hold">
                            <p:stCondLst>
                              <p:cond delay="6100"/>
                            </p:stCondLst>
                            <p:childTnLst>
                              <p:par>
                                <p:cTn id="46" presetID="22" presetClass="entr" presetSubtype="8" fill="hold" nodeType="afterEffect">
                                  <p:stCondLst>
                                    <p:cond delay="300"/>
                                  </p:stCondLst>
                                  <p:childTnLst>
                                    <p:set>
                                      <p:cBhvr>
                                        <p:cTn id="47" dur="1" fill="hold">
                                          <p:stCondLst>
                                            <p:cond delay="0"/>
                                          </p:stCondLst>
                                        </p:cTn>
                                        <p:tgtEl>
                                          <p:spTgt spid="9"/>
                                        </p:tgtEl>
                                        <p:attrNameLst>
                                          <p:attrName>style.visibility</p:attrName>
                                        </p:attrNameLst>
                                      </p:cBhvr>
                                      <p:to>
                                        <p:strVal val="visible"/>
                                      </p:to>
                                    </p:set>
                                    <p:animEffect transition="in" filter="wipe(left)">
                                      <p:cBhvr>
                                        <p:cTn id="48" dur="500"/>
                                        <p:tgtEl>
                                          <p:spTgt spid="9"/>
                                        </p:tgtEl>
                                      </p:cBhvr>
                                    </p:animEffect>
                                  </p:childTnLst>
                                </p:cTn>
                              </p:par>
                            </p:childTnLst>
                          </p:cTn>
                        </p:par>
                        <p:par>
                          <p:cTn id="49" fill="hold">
                            <p:stCondLst>
                              <p:cond delay="6900"/>
                            </p:stCondLst>
                            <p:childTnLst>
                              <p:par>
                                <p:cTn id="50" presetID="22" presetClass="entr" presetSubtype="8" fill="hold" nodeType="afterEffect">
                                  <p:stCondLst>
                                    <p:cond delay="30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500"/>
                                        <p:tgtEl>
                                          <p:spTgt spid="10"/>
                                        </p:tgtEl>
                                      </p:cBhvr>
                                    </p:animEffect>
                                  </p:childTnLst>
                                </p:cTn>
                              </p:par>
                            </p:childTnLst>
                          </p:cTn>
                        </p:par>
                        <p:par>
                          <p:cTn id="53" fill="hold">
                            <p:stCondLst>
                              <p:cond delay="7700"/>
                            </p:stCondLst>
                            <p:childTnLst>
                              <p:par>
                                <p:cTn id="54" presetID="22" presetClass="entr" presetSubtype="8" fill="hold" nodeType="afterEffect">
                                  <p:stCondLst>
                                    <p:cond delay="300"/>
                                  </p:stCondLst>
                                  <p:childTnLst>
                                    <p:set>
                                      <p:cBhvr>
                                        <p:cTn id="55" dur="1" fill="hold">
                                          <p:stCondLst>
                                            <p:cond delay="0"/>
                                          </p:stCondLst>
                                        </p:cTn>
                                        <p:tgtEl>
                                          <p:spTgt spid="11"/>
                                        </p:tgtEl>
                                        <p:attrNameLst>
                                          <p:attrName>style.visibility</p:attrName>
                                        </p:attrNameLst>
                                      </p:cBhvr>
                                      <p:to>
                                        <p:strVal val="visible"/>
                                      </p:to>
                                    </p:set>
                                    <p:animEffect transition="in" filter="wipe(left)">
                                      <p:cBhvr>
                                        <p:cTn id="56" dur="500"/>
                                        <p:tgtEl>
                                          <p:spTgt spid="11"/>
                                        </p:tgtEl>
                                      </p:cBhvr>
                                    </p:animEffect>
                                  </p:childTnLst>
                                </p:cTn>
                              </p:par>
                            </p:childTnLst>
                          </p:cTn>
                        </p:par>
                        <p:par>
                          <p:cTn id="57" fill="hold">
                            <p:stCondLst>
                              <p:cond delay="8500"/>
                            </p:stCondLst>
                            <p:childTnLst>
                              <p:par>
                                <p:cTn id="58" presetID="22" presetClass="entr" presetSubtype="8" fill="hold" nodeType="afterEffect">
                                  <p:stCondLst>
                                    <p:cond delay="300"/>
                                  </p:stCondLst>
                                  <p:childTnLst>
                                    <p:set>
                                      <p:cBhvr>
                                        <p:cTn id="59" dur="1" fill="hold">
                                          <p:stCondLst>
                                            <p:cond delay="0"/>
                                          </p:stCondLst>
                                        </p:cTn>
                                        <p:tgtEl>
                                          <p:spTgt spid="12"/>
                                        </p:tgtEl>
                                        <p:attrNameLst>
                                          <p:attrName>style.visibility</p:attrName>
                                        </p:attrNameLst>
                                      </p:cBhvr>
                                      <p:to>
                                        <p:strVal val="visible"/>
                                      </p:to>
                                    </p:set>
                                    <p:animEffect transition="in" filter="wipe(left)">
                                      <p:cBhvr>
                                        <p:cTn id="60" dur="500"/>
                                        <p:tgtEl>
                                          <p:spTgt spid="12"/>
                                        </p:tgtEl>
                                      </p:cBhvr>
                                    </p:animEffect>
                                  </p:childTnLst>
                                </p:cTn>
                              </p:par>
                            </p:childTnLst>
                          </p:cTn>
                        </p:par>
                        <p:par>
                          <p:cTn id="61" fill="hold">
                            <p:stCondLst>
                              <p:cond delay="9300"/>
                            </p:stCondLst>
                            <p:childTnLst>
                              <p:par>
                                <p:cTn id="62" presetID="22" presetClass="entr" presetSubtype="8" fill="hold" nodeType="afterEffect">
                                  <p:stCondLst>
                                    <p:cond delay="300"/>
                                  </p:stCondLst>
                                  <p:childTnLst>
                                    <p:set>
                                      <p:cBhvr>
                                        <p:cTn id="63" dur="1" fill="hold">
                                          <p:stCondLst>
                                            <p:cond delay="0"/>
                                          </p:stCondLst>
                                        </p:cTn>
                                        <p:tgtEl>
                                          <p:spTgt spid="6"/>
                                        </p:tgtEl>
                                        <p:attrNameLst>
                                          <p:attrName>style.visibility</p:attrName>
                                        </p:attrNameLst>
                                      </p:cBhvr>
                                      <p:to>
                                        <p:strVal val="visible"/>
                                      </p:to>
                                    </p:set>
                                    <p:animEffect transition="in" filter="wipe(left)">
                                      <p:cBhvr>
                                        <p:cTn id="64" dur="500"/>
                                        <p:tgtEl>
                                          <p:spTgt spid="6"/>
                                        </p:tgtEl>
                                      </p:cBhvr>
                                    </p:animEffect>
                                  </p:childTnLst>
                                </p:cTn>
                              </p:par>
                            </p:childTnLst>
                          </p:cTn>
                        </p:par>
                        <p:par>
                          <p:cTn id="65" fill="hold">
                            <p:stCondLst>
                              <p:cond delay="10100"/>
                            </p:stCondLst>
                            <p:childTnLst>
                              <p:par>
                                <p:cTn id="66" presetID="22" presetClass="entr" presetSubtype="8" fill="hold" nodeType="afterEffect">
                                  <p:stCondLst>
                                    <p:cond delay="300"/>
                                  </p:stCondLst>
                                  <p:childTnLst>
                                    <p:set>
                                      <p:cBhvr>
                                        <p:cTn id="67" dur="1" fill="hold">
                                          <p:stCondLst>
                                            <p:cond delay="0"/>
                                          </p:stCondLst>
                                        </p:cTn>
                                        <p:tgtEl>
                                          <p:spTgt spid="16"/>
                                        </p:tgtEl>
                                        <p:attrNameLst>
                                          <p:attrName>style.visibility</p:attrName>
                                        </p:attrNameLst>
                                      </p:cBhvr>
                                      <p:to>
                                        <p:strVal val="visible"/>
                                      </p:to>
                                    </p:set>
                                    <p:animEffect transition="in" filter="wipe(left)">
                                      <p:cBhvr>
                                        <p:cTn id="68" dur="500"/>
                                        <p:tgtEl>
                                          <p:spTgt spid="16"/>
                                        </p:tgtEl>
                                      </p:cBhvr>
                                    </p:animEffect>
                                  </p:childTnLst>
                                </p:cTn>
                              </p:par>
                            </p:childTnLst>
                          </p:cTn>
                        </p:par>
                        <p:par>
                          <p:cTn id="69" fill="hold">
                            <p:stCondLst>
                              <p:cond delay="10900"/>
                            </p:stCondLst>
                            <p:childTnLst>
                              <p:par>
                                <p:cTn id="70" presetID="22" presetClass="entr" presetSubtype="8" fill="hold" nodeType="afterEffect">
                                  <p:stCondLst>
                                    <p:cond delay="300"/>
                                  </p:stCondLst>
                                  <p:childTnLst>
                                    <p:set>
                                      <p:cBhvr>
                                        <p:cTn id="71" dur="1" fill="hold">
                                          <p:stCondLst>
                                            <p:cond delay="0"/>
                                          </p:stCondLst>
                                        </p:cTn>
                                        <p:tgtEl>
                                          <p:spTgt spid="17"/>
                                        </p:tgtEl>
                                        <p:attrNameLst>
                                          <p:attrName>style.visibility</p:attrName>
                                        </p:attrNameLst>
                                      </p:cBhvr>
                                      <p:to>
                                        <p:strVal val="visible"/>
                                      </p:to>
                                    </p:set>
                                    <p:animEffect transition="in" filter="wipe(left)">
                                      <p:cBhvr>
                                        <p:cTn id="72" dur="500"/>
                                        <p:tgtEl>
                                          <p:spTgt spid="17"/>
                                        </p:tgtEl>
                                      </p:cBhvr>
                                    </p:animEffect>
                                  </p:childTnLst>
                                </p:cTn>
                              </p:par>
                            </p:childTnLst>
                          </p:cTn>
                        </p:par>
                        <p:par>
                          <p:cTn id="73" fill="hold">
                            <p:stCondLst>
                              <p:cond delay="11700"/>
                            </p:stCondLst>
                            <p:childTnLst>
                              <p:par>
                                <p:cTn id="74" presetID="22" presetClass="entr" presetSubtype="8" fill="hold" nodeType="afterEffect">
                                  <p:stCondLst>
                                    <p:cond delay="300"/>
                                  </p:stCondLst>
                                  <p:childTnLst>
                                    <p:set>
                                      <p:cBhvr>
                                        <p:cTn id="75" dur="1" fill="hold">
                                          <p:stCondLst>
                                            <p:cond delay="0"/>
                                          </p:stCondLst>
                                        </p:cTn>
                                        <p:tgtEl>
                                          <p:spTgt spid="18"/>
                                        </p:tgtEl>
                                        <p:attrNameLst>
                                          <p:attrName>style.visibility</p:attrName>
                                        </p:attrNameLst>
                                      </p:cBhvr>
                                      <p:to>
                                        <p:strVal val="visible"/>
                                      </p:to>
                                    </p:set>
                                    <p:animEffect transition="in" filter="wipe(left)">
                                      <p:cBhvr>
                                        <p:cTn id="76" dur="500"/>
                                        <p:tgtEl>
                                          <p:spTgt spid="18"/>
                                        </p:tgtEl>
                                      </p:cBhvr>
                                    </p:animEffect>
                                  </p:childTnLst>
                                </p:cTn>
                              </p:par>
                            </p:childTnLst>
                          </p:cTn>
                        </p:par>
                        <p:par>
                          <p:cTn id="77" fill="hold">
                            <p:stCondLst>
                              <p:cond delay="12500"/>
                            </p:stCondLst>
                            <p:childTnLst>
                              <p:par>
                                <p:cTn id="78" presetID="22" presetClass="entr" presetSubtype="8" fill="hold" nodeType="afterEffect">
                                  <p:stCondLst>
                                    <p:cond delay="300"/>
                                  </p:stCondLst>
                                  <p:childTnLst>
                                    <p:set>
                                      <p:cBhvr>
                                        <p:cTn id="79" dur="1" fill="hold">
                                          <p:stCondLst>
                                            <p:cond delay="0"/>
                                          </p:stCondLst>
                                        </p:cTn>
                                        <p:tgtEl>
                                          <p:spTgt spid="19"/>
                                        </p:tgtEl>
                                        <p:attrNameLst>
                                          <p:attrName>style.visibility</p:attrName>
                                        </p:attrNameLst>
                                      </p:cBhvr>
                                      <p:to>
                                        <p:strVal val="visible"/>
                                      </p:to>
                                    </p:set>
                                    <p:animEffect transition="in" filter="wipe(left)">
                                      <p:cBhvr>
                                        <p:cTn id="80" dur="500"/>
                                        <p:tgtEl>
                                          <p:spTgt spid="19"/>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nodeType="click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down)">
                                      <p:cBhvr>
                                        <p:cTn id="85" dur="500"/>
                                        <p:tgtEl>
                                          <p:spTgt spid="20"/>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257091"/>
                                        </p:tgtEl>
                                        <p:attrNameLst>
                                          <p:attrName>style.visibility</p:attrName>
                                        </p:attrNameLst>
                                      </p:cBhvr>
                                      <p:to>
                                        <p:strVal val="visible"/>
                                      </p:to>
                                    </p:set>
                                    <p:animEffect transition="in" filter="wipe(left)">
                                      <p:cBhvr>
                                        <p:cTn id="90" dur="500"/>
                                        <p:tgtEl>
                                          <p:spTgt spid="257091"/>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2"/>
                                        </p:tgtEl>
                                        <p:attrNameLst>
                                          <p:attrName>style.visibility</p:attrName>
                                        </p:attrNameLst>
                                      </p:cBhvr>
                                      <p:to>
                                        <p:strVal val="visible"/>
                                      </p:to>
                                    </p:set>
                                    <p:animEffect transition="in" filter="wipe(left)">
                                      <p:cBhvr>
                                        <p:cTn id="95" dur="500"/>
                                        <p:tgtEl>
                                          <p:spTgt spid="2"/>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2" fill="hold" grpId="0" nodeType="clickEffect">
                                  <p:stCondLst>
                                    <p:cond delay="0"/>
                                  </p:stCondLst>
                                  <p:childTnLst>
                                    <p:set>
                                      <p:cBhvr>
                                        <p:cTn id="99" dur="1" fill="hold">
                                          <p:stCondLst>
                                            <p:cond delay="0"/>
                                          </p:stCondLst>
                                        </p:cTn>
                                        <p:tgtEl>
                                          <p:spTgt spid="257092"/>
                                        </p:tgtEl>
                                        <p:attrNameLst>
                                          <p:attrName>style.visibility</p:attrName>
                                        </p:attrNameLst>
                                      </p:cBhvr>
                                      <p:to>
                                        <p:strVal val="visible"/>
                                      </p:to>
                                    </p:set>
                                    <p:animEffect transition="in" filter="wipe(right)">
                                      <p:cBhvr>
                                        <p:cTn id="100" dur="500"/>
                                        <p:tgtEl>
                                          <p:spTgt spid="257092"/>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1" fill="hold" grpId="0" nodeType="clickEffect">
                                  <p:stCondLst>
                                    <p:cond delay="0"/>
                                  </p:stCondLst>
                                  <p:childTnLst>
                                    <p:set>
                                      <p:cBhvr>
                                        <p:cTn id="104" dur="1" fill="hold">
                                          <p:stCondLst>
                                            <p:cond delay="0"/>
                                          </p:stCondLst>
                                        </p:cTn>
                                        <p:tgtEl>
                                          <p:spTgt spid="257085"/>
                                        </p:tgtEl>
                                        <p:attrNameLst>
                                          <p:attrName>style.visibility</p:attrName>
                                        </p:attrNameLst>
                                      </p:cBhvr>
                                      <p:to>
                                        <p:strVal val="visible"/>
                                      </p:to>
                                    </p:set>
                                    <p:animEffect transition="in" filter="wipe(up)">
                                      <p:cBhvr>
                                        <p:cTn id="105" dur="500"/>
                                        <p:tgtEl>
                                          <p:spTgt spid="257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85" grpId="0" autoUpdateAnimBg="0"/>
      <p:bldP spid="257087" grpId="0" autoUpdateAnimBg="0"/>
      <p:bldP spid="257092" grpId="0" animBg="1" autoUpdateAnimBg="0"/>
      <p:bldP spid="25712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2"/>
          <p:cNvSpPr>
            <a:spLocks noGrp="1"/>
          </p:cNvSpPr>
          <p:nvPr>
            <p:ph type="sldNum" sz="quarter" idx="11"/>
          </p:nvPr>
        </p:nvSpPr>
        <p:spPr/>
        <p:txBody>
          <a:bodyPr/>
          <a:lstStyle/>
          <a:p>
            <a:pPr>
              <a:defRPr/>
            </a:pPr>
            <a:fld id="{A9774DB3-B588-4A6A-B247-82E4C4DD957B}" type="slidenum">
              <a:rPr lang="en-US" altLang="zh-CN"/>
              <a:pPr>
                <a:defRPr/>
              </a:pPr>
              <a:t>30</a:t>
            </a:fld>
            <a:endParaRPr lang="en-US" altLang="zh-CN"/>
          </a:p>
        </p:txBody>
      </p:sp>
      <p:sp>
        <p:nvSpPr>
          <p:cNvPr id="296962" name="Text Box 2"/>
          <p:cNvSpPr txBox="1">
            <a:spLocks noChangeArrowheads="1"/>
          </p:cNvSpPr>
          <p:nvPr/>
        </p:nvSpPr>
        <p:spPr bwMode="auto">
          <a:xfrm>
            <a:off x="990600" y="762000"/>
            <a:ext cx="7178675" cy="946150"/>
          </a:xfrm>
          <a:prstGeom prst="rect">
            <a:avLst/>
          </a:prstGeom>
          <a:noFill/>
          <a:ln w="9525">
            <a:noFill/>
            <a:miter lim="800000"/>
            <a:headEnd/>
            <a:tailEnd/>
          </a:ln>
        </p:spPr>
        <p:txBody>
          <a:bodyPr anchor="ctr">
            <a:spAutoFit/>
          </a:bodyPr>
          <a:lstStyle/>
          <a:p>
            <a:r>
              <a:rPr lang="zh-CN" altLang="en-US" b="1">
                <a:solidFill>
                  <a:srgbClr val="DC0000"/>
                </a:solidFill>
                <a:latin typeface="楷体_GB2312" pitchFamily="49" charset="-122"/>
              </a:rPr>
              <a:t>定义</a:t>
            </a:r>
            <a:r>
              <a:rPr lang="zh-CN" altLang="en-US" b="1">
                <a:solidFill>
                  <a:srgbClr val="0000CC"/>
                </a:solidFill>
                <a:latin typeface="楷体_GB2312" pitchFamily="49" charset="-122"/>
              </a:rPr>
              <a:t>热力学几率</a:t>
            </a:r>
            <a:r>
              <a:rPr lang="zh-CN" altLang="en-US" b="1">
                <a:solidFill>
                  <a:srgbClr val="DC0000"/>
                </a:solidFill>
                <a:latin typeface="楷体_GB2312" pitchFamily="49" charset="-122"/>
              </a:rPr>
              <a:t>：</a:t>
            </a:r>
            <a:r>
              <a:rPr lang="zh-CN" altLang="en-US" b="1">
                <a:latin typeface="楷体_GB2312" pitchFamily="49" charset="-122"/>
              </a:rPr>
              <a:t>与同一宏观态相应的微观</a:t>
            </a:r>
            <a:endParaRPr lang="zh-CN" altLang="en-US" b="1">
              <a:solidFill>
                <a:srgbClr val="DC0000"/>
              </a:solidFill>
              <a:latin typeface="楷体_GB2312" pitchFamily="49" charset="-122"/>
            </a:endParaRPr>
          </a:p>
          <a:p>
            <a:r>
              <a:rPr lang="zh-CN" altLang="en-US" b="1">
                <a:latin typeface="楷体_GB2312" pitchFamily="49" charset="-122"/>
              </a:rPr>
              <a:t>态数称为热力学几率。记为</a:t>
            </a:r>
            <a:r>
              <a:rPr lang="zh-CN" altLang="en-US" b="1">
                <a:solidFill>
                  <a:srgbClr val="0000FF"/>
                </a:solidFill>
                <a:latin typeface="楷体_GB2312" pitchFamily="49" charset="-122"/>
                <a:sym typeface="Symbol" pitchFamily="18" charset="2"/>
              </a:rPr>
              <a:t></a:t>
            </a:r>
            <a:r>
              <a:rPr lang="zh-CN" altLang="en-US" b="1">
                <a:solidFill>
                  <a:srgbClr val="DC0000"/>
                </a:solidFill>
                <a:latin typeface="楷体_GB2312" pitchFamily="49" charset="-122"/>
              </a:rPr>
              <a:t> </a:t>
            </a:r>
            <a:r>
              <a:rPr lang="zh-CN" altLang="en-US" b="1">
                <a:latin typeface="楷体_GB2312" pitchFamily="49" charset="-122"/>
              </a:rPr>
              <a:t>。</a:t>
            </a:r>
            <a:endParaRPr lang="zh-CN" altLang="en-US" b="1">
              <a:solidFill>
                <a:srgbClr val="DC0000"/>
              </a:solidFill>
              <a:latin typeface="楷体_GB2312" pitchFamily="49" charset="-122"/>
            </a:endParaRPr>
          </a:p>
        </p:txBody>
      </p:sp>
      <p:sp>
        <p:nvSpPr>
          <p:cNvPr id="296963" name="Text Box 3"/>
          <p:cNvSpPr txBox="1">
            <a:spLocks noChangeArrowheads="1"/>
          </p:cNvSpPr>
          <p:nvPr/>
        </p:nvSpPr>
        <p:spPr bwMode="auto">
          <a:xfrm>
            <a:off x="990600" y="1905000"/>
            <a:ext cx="7178675" cy="3108543"/>
          </a:xfrm>
          <a:prstGeom prst="rect">
            <a:avLst/>
          </a:prstGeom>
          <a:noFill/>
          <a:ln w="9525">
            <a:noFill/>
            <a:miter lim="800000"/>
            <a:headEnd/>
            <a:tailEnd/>
          </a:ln>
        </p:spPr>
        <p:txBody>
          <a:bodyPr anchor="ctr">
            <a:spAutoFit/>
          </a:bodyPr>
          <a:lstStyle/>
          <a:p>
            <a:r>
              <a:rPr lang="zh-CN" altLang="en-US" b="1" dirty="0">
                <a:latin typeface="Arial" charset="0"/>
              </a:rPr>
              <a:t>在上例中，均匀分布这种宏观态，相应的微</a:t>
            </a:r>
          </a:p>
          <a:p>
            <a:r>
              <a:rPr lang="zh-CN" altLang="en-US" b="1" dirty="0">
                <a:latin typeface="Arial" charset="0"/>
              </a:rPr>
              <a:t>观态最多，热力学几率最大，实际观测到的</a:t>
            </a:r>
          </a:p>
          <a:p>
            <a:r>
              <a:rPr lang="zh-CN" altLang="en-US" b="1" dirty="0">
                <a:latin typeface="Arial" charset="0"/>
              </a:rPr>
              <a:t>可能性或几率最大。对于</a:t>
            </a:r>
            <a:r>
              <a:rPr lang="en-US" altLang="zh-CN" b="1" dirty="0">
                <a:latin typeface="Arial" charset="0"/>
              </a:rPr>
              <a:t>10</a:t>
            </a:r>
            <a:r>
              <a:rPr lang="en-US" altLang="zh-CN" b="1" baseline="30000" dirty="0">
                <a:latin typeface="Arial" charset="0"/>
              </a:rPr>
              <a:t>23</a:t>
            </a:r>
            <a:r>
              <a:rPr lang="zh-CN" altLang="en-US" b="1" dirty="0">
                <a:latin typeface="Arial" charset="0"/>
              </a:rPr>
              <a:t>个分子组成的</a:t>
            </a:r>
          </a:p>
          <a:p>
            <a:r>
              <a:rPr lang="zh-CN" altLang="en-US" b="1" dirty="0">
                <a:latin typeface="Arial" charset="0"/>
              </a:rPr>
              <a:t>宏观系统来说，均匀分布这种宏观态的热力</a:t>
            </a:r>
          </a:p>
          <a:p>
            <a:r>
              <a:rPr lang="zh-CN" altLang="en-US" b="1" dirty="0">
                <a:latin typeface="Arial" charset="0"/>
              </a:rPr>
              <a:t>学</a:t>
            </a:r>
            <a:r>
              <a:rPr lang="zh-CN" altLang="en-US" b="1" dirty="0" smtClean="0">
                <a:latin typeface="Arial" charset="0"/>
              </a:rPr>
              <a:t>几率</a:t>
            </a:r>
            <a:r>
              <a:rPr lang="en-US" altLang="zh-CN" b="1" dirty="0" smtClean="0">
                <a:latin typeface="Arial" charset="0"/>
              </a:rPr>
              <a:t>(</a:t>
            </a:r>
            <a:r>
              <a:rPr lang="zh-CN" altLang="en-US" b="1" dirty="0" smtClean="0">
                <a:latin typeface="Arial" charset="0"/>
              </a:rPr>
              <a:t>的对数</a:t>
            </a:r>
            <a:r>
              <a:rPr lang="en-US" altLang="zh-CN" b="1" dirty="0" smtClean="0">
                <a:latin typeface="Arial" charset="0"/>
              </a:rPr>
              <a:t>)</a:t>
            </a:r>
            <a:r>
              <a:rPr lang="zh-CN" altLang="en-US" b="1" dirty="0" smtClean="0">
                <a:latin typeface="Arial" charset="0"/>
              </a:rPr>
              <a:t>与</a:t>
            </a:r>
            <a:r>
              <a:rPr lang="zh-CN" altLang="en-US" b="1" dirty="0">
                <a:latin typeface="Arial" charset="0"/>
              </a:rPr>
              <a:t>各种可能的宏观态的热力学几率</a:t>
            </a:r>
            <a:r>
              <a:rPr lang="zh-CN" altLang="en-US" b="1" dirty="0" smtClean="0">
                <a:latin typeface="Arial" charset="0"/>
              </a:rPr>
              <a:t>的总和（的对数）相比</a:t>
            </a:r>
            <a:r>
              <a:rPr lang="zh-CN" altLang="en-US" b="1" dirty="0">
                <a:latin typeface="Arial" charset="0"/>
              </a:rPr>
              <a:t>，此比值几乎或实际上为</a:t>
            </a:r>
            <a:r>
              <a:rPr lang="en-US" altLang="zh-CN" b="1" dirty="0">
                <a:latin typeface="Arial" charset="0"/>
              </a:rPr>
              <a:t>100%</a:t>
            </a:r>
            <a:r>
              <a:rPr lang="zh-CN" altLang="en-US" b="1" dirty="0">
                <a:latin typeface="Arial" charset="0"/>
              </a:rPr>
              <a:t>。</a:t>
            </a:r>
          </a:p>
        </p:txBody>
      </p:sp>
      <p:sp>
        <p:nvSpPr>
          <p:cNvPr id="296964" name="Text Box 4"/>
          <p:cNvSpPr txBox="1">
            <a:spLocks noChangeArrowheads="1"/>
          </p:cNvSpPr>
          <p:nvPr/>
        </p:nvSpPr>
        <p:spPr bwMode="auto">
          <a:xfrm>
            <a:off x="990600" y="4953000"/>
            <a:ext cx="7178675" cy="946150"/>
          </a:xfrm>
          <a:prstGeom prst="rect">
            <a:avLst/>
          </a:prstGeom>
          <a:noFill/>
          <a:ln w="9525">
            <a:noFill/>
            <a:miter lim="800000"/>
            <a:headEnd/>
            <a:tailEnd/>
          </a:ln>
        </p:spPr>
        <p:txBody>
          <a:bodyPr anchor="ctr">
            <a:spAutoFit/>
          </a:bodyPr>
          <a:lstStyle/>
          <a:p>
            <a:r>
              <a:rPr lang="zh-CN" altLang="en-US" b="1">
                <a:latin typeface="Arial" charset="0"/>
              </a:rPr>
              <a:t>因此，</a:t>
            </a:r>
            <a:r>
              <a:rPr lang="zh-CN" altLang="en-US" b="1">
                <a:solidFill>
                  <a:srgbClr val="0000CC"/>
                </a:solidFill>
                <a:latin typeface="Arial" charset="0"/>
              </a:rPr>
              <a:t>实际观测到</a:t>
            </a:r>
            <a:r>
              <a:rPr lang="zh-CN" altLang="en-US" b="1">
                <a:latin typeface="Arial" charset="0"/>
              </a:rPr>
              <a:t>的总是</a:t>
            </a:r>
            <a:r>
              <a:rPr lang="zh-CN" altLang="en-US" b="1">
                <a:solidFill>
                  <a:srgbClr val="0000CC"/>
                </a:solidFill>
                <a:latin typeface="Arial" charset="0"/>
              </a:rPr>
              <a:t>均匀分布</a:t>
            </a:r>
            <a:r>
              <a:rPr lang="zh-CN" altLang="en-US" b="1">
                <a:latin typeface="Arial" charset="0"/>
              </a:rPr>
              <a:t>这种宏观态。</a:t>
            </a:r>
            <a:r>
              <a:rPr lang="zh-CN" altLang="en-US" b="1">
                <a:solidFill>
                  <a:schemeClr val="tx2"/>
                </a:solidFill>
                <a:latin typeface="Arial" charset="0"/>
              </a:rPr>
              <a:t>即系统最后所达到的</a:t>
            </a:r>
            <a:r>
              <a:rPr lang="zh-CN" altLang="en-US" b="1">
                <a:solidFill>
                  <a:srgbClr val="0000CC"/>
                </a:solidFill>
                <a:latin typeface="Arial" charset="0"/>
              </a:rPr>
              <a:t>平衡态</a:t>
            </a:r>
            <a:r>
              <a:rPr lang="zh-CN" altLang="en-US" b="1">
                <a:solidFill>
                  <a:srgbClr val="DC0000"/>
                </a:solidFill>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62">
                                            <p:txEl>
                                              <p:pRg st="0" end="0"/>
                                            </p:txEl>
                                          </p:spTgt>
                                        </p:tgtEl>
                                        <p:attrNameLst>
                                          <p:attrName>style.visibility</p:attrName>
                                        </p:attrNameLst>
                                      </p:cBhvr>
                                      <p:to>
                                        <p:strVal val="visible"/>
                                      </p:to>
                                    </p:set>
                                    <p:animEffect transition="in" filter="wipe(left)">
                                      <p:cBhvr>
                                        <p:cTn id="7" dur="500"/>
                                        <p:tgtEl>
                                          <p:spTgt spid="2969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62">
                                            <p:txEl>
                                              <p:pRg st="1" end="1"/>
                                            </p:txEl>
                                          </p:spTgt>
                                        </p:tgtEl>
                                        <p:attrNameLst>
                                          <p:attrName>style.visibility</p:attrName>
                                        </p:attrNameLst>
                                      </p:cBhvr>
                                      <p:to>
                                        <p:strVal val="visible"/>
                                      </p:to>
                                    </p:set>
                                    <p:animEffect transition="in" filter="wipe(left)">
                                      <p:cBhvr>
                                        <p:cTn id="12" dur="500"/>
                                        <p:tgtEl>
                                          <p:spTgt spid="2969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63">
                                            <p:txEl>
                                              <p:pRg st="0" end="0"/>
                                            </p:txEl>
                                          </p:spTgt>
                                        </p:tgtEl>
                                        <p:attrNameLst>
                                          <p:attrName>style.visibility</p:attrName>
                                        </p:attrNameLst>
                                      </p:cBhvr>
                                      <p:to>
                                        <p:strVal val="visible"/>
                                      </p:to>
                                    </p:set>
                                    <p:animEffect transition="in" filter="wipe(left)">
                                      <p:cBhvr>
                                        <p:cTn id="17" dur="500"/>
                                        <p:tgtEl>
                                          <p:spTgt spid="29696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6963">
                                            <p:txEl>
                                              <p:pRg st="1" end="1"/>
                                            </p:txEl>
                                          </p:spTgt>
                                        </p:tgtEl>
                                        <p:attrNameLst>
                                          <p:attrName>style.visibility</p:attrName>
                                        </p:attrNameLst>
                                      </p:cBhvr>
                                      <p:to>
                                        <p:strVal val="visible"/>
                                      </p:to>
                                    </p:set>
                                    <p:animEffect transition="in" filter="wipe(left)">
                                      <p:cBhvr>
                                        <p:cTn id="22" dur="500"/>
                                        <p:tgtEl>
                                          <p:spTgt spid="29696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6963">
                                            <p:txEl>
                                              <p:pRg st="2" end="2"/>
                                            </p:txEl>
                                          </p:spTgt>
                                        </p:tgtEl>
                                        <p:attrNameLst>
                                          <p:attrName>style.visibility</p:attrName>
                                        </p:attrNameLst>
                                      </p:cBhvr>
                                      <p:to>
                                        <p:strVal val="visible"/>
                                      </p:to>
                                    </p:set>
                                    <p:animEffect transition="in" filter="wipe(left)">
                                      <p:cBhvr>
                                        <p:cTn id="27" dur="500"/>
                                        <p:tgtEl>
                                          <p:spTgt spid="29696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6963">
                                            <p:txEl>
                                              <p:pRg st="3" end="3"/>
                                            </p:txEl>
                                          </p:spTgt>
                                        </p:tgtEl>
                                        <p:attrNameLst>
                                          <p:attrName>style.visibility</p:attrName>
                                        </p:attrNameLst>
                                      </p:cBhvr>
                                      <p:to>
                                        <p:strVal val="visible"/>
                                      </p:to>
                                    </p:set>
                                    <p:animEffect transition="in" filter="wipe(left)">
                                      <p:cBhvr>
                                        <p:cTn id="32" dur="500"/>
                                        <p:tgtEl>
                                          <p:spTgt spid="29696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6963">
                                            <p:txEl>
                                              <p:pRg st="4" end="4"/>
                                            </p:txEl>
                                          </p:spTgt>
                                        </p:tgtEl>
                                        <p:attrNameLst>
                                          <p:attrName>style.visibility</p:attrName>
                                        </p:attrNameLst>
                                      </p:cBhvr>
                                      <p:to>
                                        <p:strVal val="visible"/>
                                      </p:to>
                                    </p:set>
                                    <p:animEffect transition="in" filter="wipe(left)">
                                      <p:cBhvr>
                                        <p:cTn id="37" dur="500"/>
                                        <p:tgtEl>
                                          <p:spTgt spid="29696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96964"/>
                                        </p:tgtEl>
                                        <p:attrNameLst>
                                          <p:attrName>style.visibility</p:attrName>
                                        </p:attrNameLst>
                                      </p:cBhvr>
                                      <p:to>
                                        <p:strVal val="visible"/>
                                      </p:to>
                                    </p:set>
                                    <p:animEffect transition="in" filter="wipe(left)">
                                      <p:cBhvr>
                                        <p:cTn id="42" dur="500"/>
                                        <p:tgtEl>
                                          <p:spTgt spid="296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2" grpId="0" build="p" autoUpdateAnimBg="0"/>
      <p:bldP spid="296963" grpId="0" build="p" autoUpdateAnimBg="0"/>
      <p:bldP spid="29696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2"/>
          <p:cNvSpPr>
            <a:spLocks noGrp="1"/>
          </p:cNvSpPr>
          <p:nvPr>
            <p:ph type="sldNum" sz="quarter" idx="11"/>
          </p:nvPr>
        </p:nvSpPr>
        <p:spPr/>
        <p:txBody>
          <a:bodyPr/>
          <a:lstStyle/>
          <a:p>
            <a:pPr>
              <a:defRPr/>
            </a:pPr>
            <a:fld id="{213931DF-7169-447B-A5E7-3D034B2C1BB7}" type="slidenum">
              <a:rPr lang="en-US" altLang="zh-CN"/>
              <a:pPr>
                <a:defRPr/>
              </a:pPr>
              <a:t>31</a:t>
            </a:fld>
            <a:endParaRPr lang="en-US" altLang="zh-CN"/>
          </a:p>
        </p:txBody>
      </p:sp>
      <p:sp>
        <p:nvSpPr>
          <p:cNvPr id="297986" name="Text Box 2"/>
          <p:cNvSpPr txBox="1">
            <a:spLocks noChangeArrowheads="1"/>
          </p:cNvSpPr>
          <p:nvPr/>
        </p:nvSpPr>
        <p:spPr bwMode="auto">
          <a:xfrm>
            <a:off x="4038600" y="1154113"/>
            <a:ext cx="3902075" cy="1003300"/>
          </a:xfrm>
          <a:prstGeom prst="rect">
            <a:avLst/>
          </a:prstGeom>
          <a:noFill/>
          <a:ln w="57150">
            <a:solidFill>
              <a:srgbClr val="FF9900"/>
            </a:solidFill>
            <a:miter lim="800000"/>
            <a:headEnd/>
            <a:tailEnd/>
          </a:ln>
          <a:effectLst/>
        </p:spPr>
        <p:txBody>
          <a:bodyPr anchor="ctr">
            <a:spAutoFit/>
          </a:bodyPr>
          <a:lstStyle/>
          <a:p>
            <a:pPr>
              <a:defRPr/>
            </a:pPr>
            <a:r>
              <a:rPr lang="zh-CN" altLang="en-US" b="1">
                <a:effectLst>
                  <a:outerShdw blurRad="38100" dist="38100" dir="2700000" algn="tl">
                    <a:srgbClr val="C0C0C0"/>
                  </a:outerShdw>
                </a:effectLst>
                <a:latin typeface="楷体_GB2312" pitchFamily="49" charset="-122"/>
              </a:rPr>
              <a:t>平衡态相应于一定宏观</a:t>
            </a:r>
          </a:p>
          <a:p>
            <a:pPr>
              <a:defRPr/>
            </a:pPr>
            <a:r>
              <a:rPr lang="zh-CN" altLang="en-US" b="1">
                <a:effectLst>
                  <a:outerShdw blurRad="38100" dist="38100" dir="2700000" algn="tl">
                    <a:srgbClr val="C0C0C0"/>
                  </a:outerShdw>
                </a:effectLst>
                <a:latin typeface="楷体_GB2312" pitchFamily="49" charset="-122"/>
              </a:rPr>
              <a:t>条件下</a:t>
            </a:r>
            <a:r>
              <a:rPr lang="zh-CN" altLang="en-US" b="1">
                <a:effectLst>
                  <a:outerShdw blurRad="38100" dist="38100" dir="2700000" algn="tl">
                    <a:srgbClr val="C0C0C0"/>
                  </a:outerShdw>
                </a:effectLst>
                <a:latin typeface="楷体_GB2312" pitchFamily="49" charset="-122"/>
                <a:sym typeface="Symbol" pitchFamily="18" charset="2"/>
              </a:rPr>
              <a:t></a:t>
            </a:r>
            <a:r>
              <a:rPr lang="zh-CN" altLang="en-US" b="1">
                <a:effectLst>
                  <a:outerShdw blurRad="38100" dist="38100" dir="2700000" algn="tl">
                    <a:srgbClr val="C0C0C0"/>
                  </a:outerShdw>
                </a:effectLst>
                <a:latin typeface="楷体_GB2312" pitchFamily="49" charset="-122"/>
              </a:rPr>
              <a:t> 最大的状态。</a:t>
            </a:r>
          </a:p>
        </p:txBody>
      </p:sp>
      <p:sp>
        <p:nvSpPr>
          <p:cNvPr id="297987" name="AutoShape 3"/>
          <p:cNvSpPr>
            <a:spLocks noChangeArrowheads="1"/>
          </p:cNvSpPr>
          <p:nvPr/>
        </p:nvSpPr>
        <p:spPr bwMode="auto">
          <a:xfrm>
            <a:off x="2438400" y="1371600"/>
            <a:ext cx="1371600" cy="533400"/>
          </a:xfrm>
          <a:prstGeom prst="rightArrow">
            <a:avLst>
              <a:gd name="adj1" fmla="val 50000"/>
              <a:gd name="adj2" fmla="val 64286"/>
            </a:avLst>
          </a:prstGeom>
          <a:solidFill>
            <a:schemeClr val="accent1"/>
          </a:solidFill>
          <a:ln w="9525">
            <a:noFill/>
            <a:miter lim="800000"/>
            <a:headEnd/>
            <a:tailEnd/>
          </a:ln>
          <a:effectLst>
            <a:outerShdw dist="107763" dir="13500000" algn="ctr" rotWithShape="0">
              <a:srgbClr val="808080"/>
            </a:outerShdw>
          </a:effectLst>
        </p:spPr>
        <p:txBody>
          <a:bodyPr wrap="none" anchor="ctr"/>
          <a:lstStyle/>
          <a:p>
            <a:pPr>
              <a:defRPr/>
            </a:pPr>
            <a:endParaRPr lang="zh-CN" altLang="en-US"/>
          </a:p>
        </p:txBody>
      </p:sp>
      <p:sp>
        <p:nvSpPr>
          <p:cNvPr id="297988" name="Text Box 4" descr="绿色大理石"/>
          <p:cNvSpPr txBox="1">
            <a:spLocks noChangeArrowheads="1"/>
          </p:cNvSpPr>
          <p:nvPr/>
        </p:nvSpPr>
        <p:spPr bwMode="auto">
          <a:xfrm>
            <a:off x="1066800" y="2698750"/>
            <a:ext cx="7467600" cy="2601913"/>
          </a:xfrm>
          <a:prstGeom prst="rect">
            <a:avLst/>
          </a:prstGeom>
          <a:noFill/>
          <a:ln w="57150">
            <a:solidFill>
              <a:srgbClr val="CC6600"/>
            </a:solidFill>
            <a:miter lim="800000"/>
            <a:headEnd/>
            <a:tailEnd/>
          </a:ln>
          <a:effectLst/>
        </p:spPr>
        <p:txBody>
          <a:bodyPr wrap="none" anchor="ctr"/>
          <a:lstStyle/>
          <a:p>
            <a:pPr>
              <a:lnSpc>
                <a:spcPct val="115000"/>
              </a:lnSpc>
              <a:defRPr/>
            </a:pPr>
            <a:r>
              <a:rPr lang="zh-CN" altLang="en-US" b="1">
                <a:effectLst>
                  <a:outerShdw blurRad="38100" dist="38100" dir="2700000" algn="tl">
                    <a:srgbClr val="C0C0C0"/>
                  </a:outerShdw>
                </a:effectLst>
              </a:rPr>
              <a:t>热力学第二定律的</a:t>
            </a:r>
            <a:r>
              <a:rPr lang="zh-CN" altLang="en-US" b="1">
                <a:solidFill>
                  <a:srgbClr val="0000CC"/>
                </a:solidFill>
                <a:effectLst>
                  <a:outerShdw blurRad="38100" dist="38100" dir="2700000" algn="tl">
                    <a:srgbClr val="C0C0C0"/>
                  </a:outerShdw>
                </a:effectLst>
              </a:rPr>
              <a:t>统计表述</a:t>
            </a:r>
            <a:r>
              <a:rPr lang="zh-CN" altLang="en-US" b="1">
                <a:effectLst>
                  <a:outerShdw blurRad="38100" dist="38100" dir="2700000" algn="tl">
                    <a:srgbClr val="C0C0C0"/>
                  </a:outerShdw>
                </a:effectLst>
              </a:rPr>
              <a:t>：</a:t>
            </a:r>
            <a:endParaRPr lang="zh-CN" altLang="en-US" b="1">
              <a:solidFill>
                <a:srgbClr val="DC0000"/>
              </a:solidFill>
              <a:effectLst>
                <a:outerShdw blurRad="38100" dist="38100" dir="2700000" algn="tl">
                  <a:srgbClr val="C0C0C0"/>
                </a:outerShdw>
              </a:effectLst>
            </a:endParaRPr>
          </a:p>
          <a:p>
            <a:pPr>
              <a:lnSpc>
                <a:spcPct val="115000"/>
              </a:lnSpc>
              <a:defRPr/>
            </a:pPr>
            <a:r>
              <a:rPr lang="zh-CN" altLang="en-US" b="1">
                <a:effectLst>
                  <a:outerShdw blurRad="38100" dist="38100" dir="2700000" algn="tl">
                    <a:srgbClr val="C0C0C0"/>
                  </a:outerShdw>
                </a:effectLst>
              </a:rPr>
              <a:t>孤立系统内部所发生的过程总是从包含微观态</a:t>
            </a:r>
          </a:p>
          <a:p>
            <a:pPr>
              <a:lnSpc>
                <a:spcPct val="115000"/>
              </a:lnSpc>
              <a:defRPr/>
            </a:pPr>
            <a:r>
              <a:rPr lang="zh-CN" altLang="en-US" b="1">
                <a:effectLst>
                  <a:outerShdw blurRad="38100" dist="38100" dir="2700000" algn="tl">
                    <a:srgbClr val="C0C0C0"/>
                  </a:outerShdw>
                </a:effectLst>
              </a:rPr>
              <a:t>数少的宏观态向包含微观态数多的宏观态过渡，</a:t>
            </a:r>
            <a:endParaRPr lang="zh-CN" altLang="en-US" b="1">
              <a:solidFill>
                <a:srgbClr val="DC0000"/>
              </a:solidFill>
              <a:effectLst>
                <a:outerShdw blurRad="38100" dist="38100" dir="2700000" algn="tl">
                  <a:srgbClr val="C0C0C0"/>
                </a:outerShdw>
              </a:effectLst>
            </a:endParaRPr>
          </a:p>
          <a:p>
            <a:pPr>
              <a:lnSpc>
                <a:spcPct val="115000"/>
              </a:lnSpc>
              <a:defRPr/>
            </a:pPr>
            <a:r>
              <a:rPr lang="zh-CN" altLang="en-US" b="1">
                <a:solidFill>
                  <a:srgbClr val="0000CC"/>
                </a:solidFill>
                <a:effectLst>
                  <a:outerShdw blurRad="38100" dist="38100" dir="2700000" algn="tl">
                    <a:srgbClr val="C0C0C0"/>
                  </a:outerShdw>
                </a:effectLst>
              </a:rPr>
              <a:t>从热力学几率小</a:t>
            </a:r>
            <a:r>
              <a:rPr lang="zh-CN" altLang="en-US" b="1">
                <a:effectLst>
                  <a:outerShdw blurRad="38100" dist="38100" dir="2700000" algn="tl">
                    <a:srgbClr val="C0C0C0"/>
                  </a:outerShdw>
                </a:effectLst>
              </a:rPr>
              <a:t>的状态</a:t>
            </a:r>
            <a:r>
              <a:rPr lang="zh-CN" altLang="en-US" b="1">
                <a:solidFill>
                  <a:srgbClr val="0000CC"/>
                </a:solidFill>
                <a:effectLst>
                  <a:outerShdw blurRad="38100" dist="38100" dir="2700000" algn="tl">
                    <a:srgbClr val="C0C0C0"/>
                  </a:outerShdw>
                </a:effectLst>
              </a:rPr>
              <a:t>向热力学几率大</a:t>
            </a:r>
            <a:r>
              <a:rPr lang="zh-CN" altLang="en-US" b="1">
                <a:effectLst>
                  <a:outerShdw blurRad="38100" dist="38100" dir="2700000" algn="tl">
                    <a:srgbClr val="C0C0C0"/>
                  </a:outerShdw>
                </a:effectLst>
              </a:rPr>
              <a:t>的状态</a:t>
            </a:r>
          </a:p>
          <a:p>
            <a:pPr>
              <a:lnSpc>
                <a:spcPct val="115000"/>
              </a:lnSpc>
              <a:defRPr/>
            </a:pPr>
            <a:r>
              <a:rPr lang="zh-CN" altLang="en-US" b="1">
                <a:solidFill>
                  <a:srgbClr val="0000CC"/>
                </a:solidFill>
                <a:effectLst>
                  <a:outerShdw blurRad="38100" dist="38100" dir="2700000" algn="tl">
                    <a:srgbClr val="C0C0C0"/>
                  </a:outerShdw>
                </a:effectLst>
              </a:rPr>
              <a:t>过渡</a:t>
            </a:r>
            <a:r>
              <a:rPr lang="zh-CN" altLang="en-US" b="1">
                <a:solidFill>
                  <a:srgbClr val="DC0000"/>
                </a:solidFill>
                <a:effectLst>
                  <a:outerShdw blurRad="38100" dist="38100" dir="2700000" algn="tl">
                    <a:srgbClr val="C0C0C0"/>
                  </a:outerShdw>
                </a:effectLst>
              </a:rPr>
              <a:t>。</a:t>
            </a:r>
            <a:endParaRPr lang="zh-CN" altLang="en-US" b="1">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987"/>
                                        </p:tgtEl>
                                        <p:attrNameLst>
                                          <p:attrName>style.visibility</p:attrName>
                                        </p:attrNameLst>
                                      </p:cBhvr>
                                      <p:to>
                                        <p:strVal val="visible"/>
                                      </p:to>
                                    </p:set>
                                    <p:animEffect transition="in" filter="wipe(left)">
                                      <p:cBhvr>
                                        <p:cTn id="7" dur="500"/>
                                        <p:tgtEl>
                                          <p:spTgt spid="2979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986">
                                            <p:bg/>
                                          </p:spTgt>
                                        </p:tgtEl>
                                        <p:attrNameLst>
                                          <p:attrName>style.visibility</p:attrName>
                                        </p:attrNameLst>
                                      </p:cBhvr>
                                      <p:to>
                                        <p:strVal val="visible"/>
                                      </p:to>
                                    </p:set>
                                    <p:animEffect transition="in" filter="wipe(left)">
                                      <p:cBhvr>
                                        <p:cTn id="12" dur="500"/>
                                        <p:tgtEl>
                                          <p:spTgt spid="297986">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986">
                                            <p:txEl>
                                              <p:pRg st="0" end="0"/>
                                            </p:txEl>
                                          </p:spTgt>
                                        </p:tgtEl>
                                        <p:attrNameLst>
                                          <p:attrName>style.visibility</p:attrName>
                                        </p:attrNameLst>
                                      </p:cBhvr>
                                      <p:to>
                                        <p:strVal val="visible"/>
                                      </p:to>
                                    </p:set>
                                    <p:animEffect transition="in" filter="wipe(left)">
                                      <p:cBhvr>
                                        <p:cTn id="17" dur="500"/>
                                        <p:tgtEl>
                                          <p:spTgt spid="29798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986">
                                            <p:txEl>
                                              <p:pRg st="1" end="1"/>
                                            </p:txEl>
                                          </p:spTgt>
                                        </p:tgtEl>
                                        <p:attrNameLst>
                                          <p:attrName>style.visibility</p:attrName>
                                        </p:attrNameLst>
                                      </p:cBhvr>
                                      <p:to>
                                        <p:strVal val="visible"/>
                                      </p:to>
                                    </p:set>
                                    <p:animEffect transition="in" filter="wipe(left)">
                                      <p:cBhvr>
                                        <p:cTn id="22" dur="500"/>
                                        <p:tgtEl>
                                          <p:spTgt spid="29798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7988">
                                            <p:bg/>
                                          </p:spTgt>
                                        </p:tgtEl>
                                        <p:attrNameLst>
                                          <p:attrName>style.visibility</p:attrName>
                                        </p:attrNameLst>
                                      </p:cBhvr>
                                      <p:to>
                                        <p:strVal val="visible"/>
                                      </p:to>
                                    </p:set>
                                    <p:animEffect transition="in" filter="wipe(left)">
                                      <p:cBhvr>
                                        <p:cTn id="27" dur="500"/>
                                        <p:tgtEl>
                                          <p:spTgt spid="297988">
                                            <p:bg/>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7988">
                                            <p:txEl>
                                              <p:pRg st="0" end="0"/>
                                            </p:txEl>
                                          </p:spTgt>
                                        </p:tgtEl>
                                        <p:attrNameLst>
                                          <p:attrName>style.visibility</p:attrName>
                                        </p:attrNameLst>
                                      </p:cBhvr>
                                      <p:to>
                                        <p:strVal val="visible"/>
                                      </p:to>
                                    </p:set>
                                    <p:animEffect transition="in" filter="wipe(left)">
                                      <p:cBhvr>
                                        <p:cTn id="32" dur="500"/>
                                        <p:tgtEl>
                                          <p:spTgt spid="29798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7988">
                                            <p:txEl>
                                              <p:pRg st="1" end="1"/>
                                            </p:txEl>
                                          </p:spTgt>
                                        </p:tgtEl>
                                        <p:attrNameLst>
                                          <p:attrName>style.visibility</p:attrName>
                                        </p:attrNameLst>
                                      </p:cBhvr>
                                      <p:to>
                                        <p:strVal val="visible"/>
                                      </p:to>
                                    </p:set>
                                    <p:animEffect transition="in" filter="wipe(left)">
                                      <p:cBhvr>
                                        <p:cTn id="37" dur="500"/>
                                        <p:tgtEl>
                                          <p:spTgt spid="29798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97988">
                                            <p:txEl>
                                              <p:pRg st="2" end="2"/>
                                            </p:txEl>
                                          </p:spTgt>
                                        </p:tgtEl>
                                        <p:attrNameLst>
                                          <p:attrName>style.visibility</p:attrName>
                                        </p:attrNameLst>
                                      </p:cBhvr>
                                      <p:to>
                                        <p:strVal val="visible"/>
                                      </p:to>
                                    </p:set>
                                    <p:animEffect transition="in" filter="wipe(left)">
                                      <p:cBhvr>
                                        <p:cTn id="42" dur="500"/>
                                        <p:tgtEl>
                                          <p:spTgt spid="297988">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97988">
                                            <p:txEl>
                                              <p:pRg st="3" end="3"/>
                                            </p:txEl>
                                          </p:spTgt>
                                        </p:tgtEl>
                                        <p:attrNameLst>
                                          <p:attrName>style.visibility</p:attrName>
                                        </p:attrNameLst>
                                      </p:cBhvr>
                                      <p:to>
                                        <p:strVal val="visible"/>
                                      </p:to>
                                    </p:set>
                                    <p:animEffect transition="in" filter="wipe(left)">
                                      <p:cBhvr>
                                        <p:cTn id="47" dur="500"/>
                                        <p:tgtEl>
                                          <p:spTgt spid="297988">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97988">
                                            <p:txEl>
                                              <p:pRg st="4" end="4"/>
                                            </p:txEl>
                                          </p:spTgt>
                                        </p:tgtEl>
                                        <p:attrNameLst>
                                          <p:attrName>style.visibility</p:attrName>
                                        </p:attrNameLst>
                                      </p:cBhvr>
                                      <p:to>
                                        <p:strVal val="visible"/>
                                      </p:to>
                                    </p:set>
                                    <p:animEffect transition="in" filter="wipe(left)">
                                      <p:cBhvr>
                                        <p:cTn id="52" dur="500"/>
                                        <p:tgtEl>
                                          <p:spTgt spid="2979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0" build="p" animBg="1" autoUpdateAnimBg="0"/>
      <p:bldP spid="297987" grpId="0" animBg="1"/>
      <p:bldP spid="297988" grpId="0" build="p"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2"/>
          <p:cNvSpPr>
            <a:spLocks noGrp="1"/>
          </p:cNvSpPr>
          <p:nvPr>
            <p:ph type="sldNum" sz="quarter" idx="11"/>
          </p:nvPr>
        </p:nvSpPr>
        <p:spPr/>
        <p:txBody>
          <a:bodyPr/>
          <a:lstStyle/>
          <a:p>
            <a:pPr>
              <a:defRPr/>
            </a:pPr>
            <a:fld id="{27CFDA0B-05B7-4C03-9D01-3C7B4A0EBFC8}" type="slidenum">
              <a:rPr lang="en-US" altLang="zh-CN"/>
              <a:pPr>
                <a:defRPr/>
              </a:pPr>
              <a:t>32</a:t>
            </a:fld>
            <a:endParaRPr lang="en-US" altLang="zh-CN"/>
          </a:p>
        </p:txBody>
      </p:sp>
      <p:sp>
        <p:nvSpPr>
          <p:cNvPr id="299010" name="Text Box 2"/>
          <p:cNvSpPr txBox="1">
            <a:spLocks noChangeArrowheads="1"/>
          </p:cNvSpPr>
          <p:nvPr/>
        </p:nvSpPr>
        <p:spPr bwMode="auto">
          <a:xfrm>
            <a:off x="1143000" y="914400"/>
            <a:ext cx="7254875" cy="946150"/>
          </a:xfrm>
          <a:prstGeom prst="rect">
            <a:avLst/>
          </a:prstGeom>
          <a:noFill/>
          <a:ln w="9525">
            <a:noFill/>
            <a:miter lim="800000"/>
            <a:headEnd/>
            <a:tailEnd/>
          </a:ln>
        </p:spPr>
        <p:txBody>
          <a:bodyPr anchor="ctr">
            <a:spAutoFit/>
          </a:bodyPr>
          <a:lstStyle/>
          <a:p>
            <a:r>
              <a:rPr lang="zh-CN" altLang="en-US" b="1"/>
              <a:t>宏观热力学指出：孤立系统内部所发生的过程总是朝着熵增加的方向进行。</a:t>
            </a:r>
          </a:p>
        </p:txBody>
      </p:sp>
      <p:sp>
        <p:nvSpPr>
          <p:cNvPr id="299011" name="Text Box 3"/>
          <p:cNvSpPr txBox="1">
            <a:spLocks noChangeArrowheads="1"/>
          </p:cNvSpPr>
          <p:nvPr/>
        </p:nvSpPr>
        <p:spPr bwMode="auto">
          <a:xfrm>
            <a:off x="1295400" y="1905000"/>
            <a:ext cx="5943600" cy="519113"/>
          </a:xfrm>
          <a:prstGeom prst="rect">
            <a:avLst/>
          </a:prstGeom>
          <a:noFill/>
          <a:ln w="9525">
            <a:noFill/>
            <a:miter lim="800000"/>
            <a:headEnd/>
            <a:tailEnd/>
          </a:ln>
        </p:spPr>
        <p:txBody>
          <a:bodyPr anchor="ctr">
            <a:spAutoFit/>
          </a:bodyPr>
          <a:lstStyle/>
          <a:p>
            <a:r>
              <a:rPr lang="zh-CN" altLang="en-US" b="1" i="1">
                <a:solidFill>
                  <a:srgbClr val="333399"/>
                </a:solidFill>
                <a:ea typeface="宋体" charset="-122"/>
              </a:rPr>
              <a:t>与热力学第二定律的统计表述相比较</a:t>
            </a:r>
            <a:endParaRPr lang="zh-CN" altLang="en-US" i="1">
              <a:solidFill>
                <a:srgbClr val="333399"/>
              </a:solidFill>
              <a:ea typeface="宋体" charset="-122"/>
            </a:endParaRPr>
          </a:p>
        </p:txBody>
      </p:sp>
      <p:sp>
        <p:nvSpPr>
          <p:cNvPr id="299012" name="Text Box 4"/>
          <p:cNvSpPr txBox="1">
            <a:spLocks noChangeArrowheads="1"/>
          </p:cNvSpPr>
          <p:nvPr/>
        </p:nvSpPr>
        <p:spPr bwMode="auto">
          <a:xfrm>
            <a:off x="2195513" y="3141663"/>
            <a:ext cx="2057400" cy="946150"/>
          </a:xfrm>
          <a:prstGeom prst="rect">
            <a:avLst/>
          </a:prstGeom>
          <a:solidFill>
            <a:schemeClr val="bg1"/>
          </a:solidFill>
          <a:ln w="9525">
            <a:noFill/>
            <a:miter lim="800000"/>
            <a:headEnd/>
            <a:tailEnd/>
          </a:ln>
          <a:effectLst>
            <a:outerShdw dist="107763" dir="18900000" algn="ctr" rotWithShape="0">
              <a:srgbClr val="FF7C80"/>
            </a:outerShdw>
          </a:effectLst>
        </p:spPr>
        <p:txBody>
          <a:bodyPr anchor="ctr">
            <a:spAutoFit/>
          </a:bodyPr>
          <a:lstStyle/>
          <a:p>
            <a:pPr algn="ctr">
              <a:defRPr/>
            </a:pPr>
            <a:r>
              <a:rPr lang="zh-CN" altLang="en-US">
                <a:ea typeface="宋体" pitchFamily="2" charset="-122"/>
              </a:rPr>
              <a:t>熵与热力学几率有关</a:t>
            </a:r>
          </a:p>
        </p:txBody>
      </p:sp>
      <p:sp>
        <p:nvSpPr>
          <p:cNvPr id="299013" name="AutoShape 5"/>
          <p:cNvSpPr>
            <a:spLocks noChangeArrowheads="1"/>
          </p:cNvSpPr>
          <p:nvPr/>
        </p:nvSpPr>
        <p:spPr bwMode="auto">
          <a:xfrm>
            <a:off x="1295400" y="2578100"/>
            <a:ext cx="685800" cy="1263650"/>
          </a:xfrm>
          <a:prstGeom prst="curvedRightArrow">
            <a:avLst>
              <a:gd name="adj1" fmla="val 40759"/>
              <a:gd name="adj2" fmla="val 89826"/>
              <a:gd name="adj3" fmla="val 30551"/>
            </a:avLst>
          </a:prstGeom>
          <a:solidFill>
            <a:srgbClr val="FF9900"/>
          </a:solidFill>
          <a:ln w="9525">
            <a:solidFill>
              <a:schemeClr val="tx1"/>
            </a:solidFill>
            <a:miter lim="800000"/>
            <a:headEnd/>
            <a:tailEnd/>
          </a:ln>
        </p:spPr>
        <p:txBody>
          <a:bodyPr wrap="none" anchor="ctr"/>
          <a:lstStyle/>
          <a:p>
            <a:endParaRPr lang="zh-CN" altLang="en-US"/>
          </a:p>
        </p:txBody>
      </p:sp>
      <p:sp>
        <p:nvSpPr>
          <p:cNvPr id="299014" name="AutoShape 6"/>
          <p:cNvSpPr>
            <a:spLocks noChangeArrowheads="1"/>
          </p:cNvSpPr>
          <p:nvPr/>
        </p:nvSpPr>
        <p:spPr bwMode="auto">
          <a:xfrm>
            <a:off x="5029200" y="2578100"/>
            <a:ext cx="2895600" cy="958850"/>
          </a:xfrm>
          <a:prstGeom prst="cloudCallout">
            <a:avLst>
              <a:gd name="adj1" fmla="val -80264"/>
              <a:gd name="adj2" fmla="val 130296"/>
            </a:avLst>
          </a:prstGeom>
          <a:solidFill>
            <a:srgbClr val="FFFFCC"/>
          </a:solidFill>
          <a:ln w="9525">
            <a:solidFill>
              <a:schemeClr val="tx1"/>
            </a:solidFill>
            <a:round/>
            <a:headEnd/>
            <a:tailEnd/>
          </a:ln>
        </p:spPr>
        <p:txBody>
          <a:bodyPr wrap="none" anchor="ctr"/>
          <a:lstStyle/>
          <a:p>
            <a:pPr algn="ctr"/>
            <a:r>
              <a:rPr lang="zh-CN" altLang="en-US" sz="2400" b="1">
                <a:ea typeface="宋体" charset="-122"/>
              </a:rPr>
              <a:t>玻尔兹曼建</a:t>
            </a:r>
          </a:p>
          <a:p>
            <a:pPr algn="ctr"/>
            <a:r>
              <a:rPr lang="zh-CN" altLang="en-US" sz="2400" b="1">
                <a:ea typeface="宋体" charset="-122"/>
              </a:rPr>
              <a:t>立了此关系</a:t>
            </a:r>
            <a:endParaRPr lang="zh-CN" altLang="en-US" b="1">
              <a:ea typeface="宋体" charset="-122"/>
            </a:endParaRPr>
          </a:p>
        </p:txBody>
      </p:sp>
      <p:sp>
        <p:nvSpPr>
          <p:cNvPr id="299015" name="Text Box 7"/>
          <p:cNvSpPr txBox="1">
            <a:spLocks noChangeArrowheads="1"/>
          </p:cNvSpPr>
          <p:nvPr/>
        </p:nvSpPr>
        <p:spPr bwMode="auto">
          <a:xfrm>
            <a:off x="609600" y="4038600"/>
            <a:ext cx="5095875" cy="1128713"/>
          </a:xfrm>
          <a:prstGeom prst="rect">
            <a:avLst/>
          </a:prstGeom>
          <a:noFill/>
          <a:ln w="9525">
            <a:noFill/>
            <a:miter lim="800000"/>
            <a:headEnd/>
            <a:tailEnd/>
          </a:ln>
        </p:spPr>
        <p:txBody>
          <a:bodyPr wrap="none" anchor="ctr">
            <a:spAutoFit/>
          </a:bodyPr>
          <a:lstStyle/>
          <a:p>
            <a:r>
              <a:rPr lang="zh-CN" altLang="en-US" b="1">
                <a:latin typeface="Arial" charset="0"/>
              </a:rPr>
              <a:t>玻尔兹曼公式：</a:t>
            </a:r>
            <a:r>
              <a:rPr lang="en-US" altLang="zh-CN" sz="4000" b="1">
                <a:solidFill>
                  <a:srgbClr val="0000CC"/>
                </a:solidFill>
                <a:latin typeface="Arial" charset="0"/>
              </a:rPr>
              <a:t>S = k ln </a:t>
            </a:r>
            <a:r>
              <a:rPr lang="en-US" altLang="zh-CN" sz="4000" b="1">
                <a:solidFill>
                  <a:srgbClr val="0000CC"/>
                </a:solidFill>
                <a:latin typeface="Arial" charset="0"/>
                <a:sym typeface="Symbol" pitchFamily="18" charset="2"/>
              </a:rPr>
              <a:t></a:t>
            </a:r>
            <a:r>
              <a:rPr lang="en-US" altLang="zh-CN" b="1">
                <a:solidFill>
                  <a:srgbClr val="0000FF"/>
                </a:solidFill>
                <a:latin typeface="Arial" charset="0"/>
              </a:rPr>
              <a:t> </a:t>
            </a:r>
          </a:p>
          <a:p>
            <a:r>
              <a:rPr lang="en-US" altLang="zh-CN" b="1">
                <a:solidFill>
                  <a:srgbClr val="0000FF"/>
                </a:solidFill>
                <a:latin typeface="Arial" charset="0"/>
              </a:rPr>
              <a:t>           </a:t>
            </a:r>
            <a:r>
              <a:rPr lang="en-US" altLang="zh-CN" sz="2400" b="1">
                <a:latin typeface="Arial" charset="0"/>
              </a:rPr>
              <a:t>(k</a:t>
            </a:r>
            <a:r>
              <a:rPr lang="zh-CN" altLang="en-US" sz="2400" b="1">
                <a:latin typeface="Arial" charset="0"/>
              </a:rPr>
              <a:t>为玻尔兹曼常数）</a:t>
            </a:r>
            <a:endParaRPr lang="zh-CN" altLang="en-US" b="1">
              <a:latin typeface="Arial" charset="0"/>
            </a:endParaRPr>
          </a:p>
        </p:txBody>
      </p:sp>
      <p:sp>
        <p:nvSpPr>
          <p:cNvPr id="299016" name="Text Box 8"/>
          <p:cNvSpPr txBox="1">
            <a:spLocks noChangeArrowheads="1"/>
          </p:cNvSpPr>
          <p:nvPr/>
        </p:nvSpPr>
        <p:spPr bwMode="auto">
          <a:xfrm>
            <a:off x="457200" y="5273675"/>
            <a:ext cx="6477000" cy="1373188"/>
          </a:xfrm>
          <a:prstGeom prst="rect">
            <a:avLst/>
          </a:prstGeom>
          <a:noFill/>
          <a:ln w="9525">
            <a:noFill/>
            <a:miter lim="800000"/>
            <a:headEnd/>
            <a:tailEnd/>
          </a:ln>
        </p:spPr>
        <p:txBody>
          <a:bodyPr anchor="ctr">
            <a:spAutoFit/>
          </a:bodyPr>
          <a:lstStyle/>
          <a:p>
            <a:pPr algn="ctr"/>
            <a:r>
              <a:rPr lang="zh-CN" altLang="en-US" b="1">
                <a:latin typeface="楷体_GB2312" pitchFamily="49" charset="-122"/>
              </a:rPr>
              <a:t>熵的微观意义：</a:t>
            </a:r>
            <a:r>
              <a:rPr lang="zh-CN" altLang="en-US" b="1">
                <a:latin typeface="Arial" charset="0"/>
              </a:rPr>
              <a:t>熵是</a:t>
            </a:r>
            <a:r>
              <a:rPr lang="zh-CN" altLang="en-US" b="1">
                <a:latin typeface="楷体_GB2312" pitchFamily="49" charset="-122"/>
              </a:rPr>
              <a:t>系统内分子热运动                                   </a:t>
            </a:r>
            <a:r>
              <a:rPr lang="zh-CN" altLang="en-US" b="1">
                <a:latin typeface="Arial" charset="0"/>
              </a:rPr>
              <a:t>混乱性或</a:t>
            </a:r>
            <a:r>
              <a:rPr lang="zh-CN" altLang="en-US" b="1">
                <a:latin typeface="楷体_GB2312" pitchFamily="49" charset="-122"/>
              </a:rPr>
              <a:t>无序性</a:t>
            </a:r>
          </a:p>
          <a:p>
            <a:pPr algn="ctr"/>
            <a:r>
              <a:rPr lang="zh-CN" altLang="en-US" b="1">
                <a:latin typeface="楷体_GB2312" pitchFamily="49" charset="-122"/>
              </a:rPr>
              <a:t>的一种量度。</a:t>
            </a:r>
          </a:p>
        </p:txBody>
      </p:sp>
      <p:sp>
        <p:nvSpPr>
          <p:cNvPr id="299017" name="AutoShape 9"/>
          <p:cNvSpPr>
            <a:spLocks/>
          </p:cNvSpPr>
          <p:nvPr/>
        </p:nvSpPr>
        <p:spPr bwMode="auto">
          <a:xfrm flipV="1">
            <a:off x="5795963" y="3830638"/>
            <a:ext cx="3000375" cy="1382712"/>
          </a:xfrm>
          <a:prstGeom prst="borderCallout1">
            <a:avLst>
              <a:gd name="adj1" fmla="val -4125"/>
              <a:gd name="adj2" fmla="val 96190"/>
              <a:gd name="adj3" fmla="val -4125"/>
              <a:gd name="adj4" fmla="val -15454"/>
            </a:avLst>
          </a:prstGeom>
          <a:solidFill>
            <a:srgbClr val="FFFFCC"/>
          </a:solidFill>
          <a:ln w="9525">
            <a:solidFill>
              <a:schemeClr val="tx1"/>
            </a:solidFill>
            <a:miter lim="800000"/>
            <a:headEnd/>
            <a:tailEnd/>
          </a:ln>
          <a:effectLst/>
        </p:spPr>
        <p:txBody>
          <a:bodyPr rot="10800000" anchor="ctr">
            <a:spAutoFit/>
          </a:bodyPr>
          <a:lstStyle/>
          <a:p>
            <a:pPr algn="ctr">
              <a:defRPr/>
            </a:pPr>
            <a:r>
              <a:rPr lang="en-US" altLang="zh-CN" b="1">
                <a:effectLst>
                  <a:outerShdw blurRad="38100" dist="38100" dir="2700000" algn="tl">
                    <a:srgbClr val="FFFFFF"/>
                  </a:outerShdw>
                </a:effectLst>
                <a:sym typeface="Symbol" pitchFamily="18" charset="2"/>
              </a:rPr>
              <a:t></a:t>
            </a:r>
            <a:r>
              <a:rPr lang="zh-CN" altLang="en-US" b="1">
                <a:effectLst>
                  <a:outerShdw blurRad="38100" dist="38100" dir="2700000" algn="tl">
                    <a:srgbClr val="FFFFFF"/>
                  </a:outerShdw>
                </a:effectLst>
                <a:sym typeface="Symbol" pitchFamily="18" charset="2"/>
              </a:rPr>
              <a:t>越大，微观态数就越多，系统就越混乱越无序。</a:t>
            </a:r>
          </a:p>
        </p:txBody>
      </p:sp>
      <p:sp>
        <p:nvSpPr>
          <p:cNvPr id="299018" name="Text Box 10"/>
          <p:cNvSpPr txBox="1">
            <a:spLocks noChangeArrowheads="1"/>
          </p:cNvSpPr>
          <p:nvPr/>
        </p:nvSpPr>
        <p:spPr bwMode="auto">
          <a:xfrm>
            <a:off x="457200" y="252413"/>
            <a:ext cx="6184900" cy="579437"/>
          </a:xfrm>
          <a:prstGeom prst="rect">
            <a:avLst/>
          </a:prstGeom>
          <a:noFill/>
          <a:ln w="9525">
            <a:noFill/>
            <a:miter lim="800000"/>
            <a:headEnd/>
            <a:tailEnd/>
          </a:ln>
          <a:effectLst/>
        </p:spPr>
        <p:txBody>
          <a:bodyPr wrap="none">
            <a:spAutoFit/>
          </a:bodyPr>
          <a:lstStyle/>
          <a:p>
            <a:pPr>
              <a:defRPr/>
            </a:pPr>
            <a:r>
              <a:rPr lang="en-US" altLang="zh-CN" sz="3200" b="1">
                <a:effectLst>
                  <a:outerShdw blurRad="38100" dist="38100" dir="2700000" algn="tl">
                    <a:srgbClr val="C0C0C0"/>
                  </a:outerShdw>
                </a:effectLst>
                <a:latin typeface="Arial" charset="0"/>
                <a:sym typeface="Symbol" pitchFamily="18" charset="2"/>
              </a:rPr>
              <a:t>4.3 </a:t>
            </a:r>
            <a:r>
              <a:rPr lang="zh-CN" altLang="en-US" sz="3200" b="1">
                <a:effectLst>
                  <a:outerShdw blurRad="38100" dist="38100" dir="2700000" algn="tl">
                    <a:srgbClr val="C0C0C0"/>
                  </a:outerShdw>
                </a:effectLst>
                <a:latin typeface="楷体_GB2312" pitchFamily="49" charset="-122"/>
              </a:rPr>
              <a:t>玻尔兹曼公式和熵的微观意义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9018"/>
                                        </p:tgtEl>
                                        <p:attrNameLst>
                                          <p:attrName>style.visibility</p:attrName>
                                        </p:attrNameLst>
                                      </p:cBhvr>
                                      <p:to>
                                        <p:strVal val="visible"/>
                                      </p:to>
                                    </p:set>
                                    <p:animEffect transition="in" filter="wipe(left)">
                                      <p:cBhvr>
                                        <p:cTn id="7" dur="500"/>
                                        <p:tgtEl>
                                          <p:spTgt spid="2990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9010"/>
                                        </p:tgtEl>
                                        <p:attrNameLst>
                                          <p:attrName>style.visibility</p:attrName>
                                        </p:attrNameLst>
                                      </p:cBhvr>
                                      <p:to>
                                        <p:strVal val="visible"/>
                                      </p:to>
                                    </p:set>
                                    <p:animEffect transition="in" filter="wipe(left)">
                                      <p:cBhvr>
                                        <p:cTn id="12" dur="500"/>
                                        <p:tgtEl>
                                          <p:spTgt spid="2990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99011"/>
                                        </p:tgtEl>
                                        <p:attrNameLst>
                                          <p:attrName>style.visibility</p:attrName>
                                        </p:attrNameLst>
                                      </p:cBhvr>
                                      <p:to>
                                        <p:strVal val="visible"/>
                                      </p:to>
                                    </p:set>
                                    <p:animEffect transition="in" filter="wipe(right)">
                                      <p:cBhvr>
                                        <p:cTn id="17" dur="500"/>
                                        <p:tgtEl>
                                          <p:spTgt spid="299011"/>
                                        </p:tgtEl>
                                      </p:cBhvr>
                                    </p:animEffect>
                                  </p:childTnLst>
                                </p:cTn>
                              </p:par>
                            </p:childTnLst>
                          </p:cTn>
                        </p:par>
                        <p:par>
                          <p:cTn id="18" fill="hold">
                            <p:stCondLst>
                              <p:cond delay="500"/>
                            </p:stCondLst>
                            <p:childTnLst>
                              <p:par>
                                <p:cTn id="19" presetID="16" presetClass="entr" presetSubtype="42" fill="hold" grpId="0" nodeType="afterEffect">
                                  <p:stCondLst>
                                    <p:cond delay="0"/>
                                  </p:stCondLst>
                                  <p:childTnLst>
                                    <p:set>
                                      <p:cBhvr>
                                        <p:cTn id="20" dur="1" fill="hold">
                                          <p:stCondLst>
                                            <p:cond delay="0"/>
                                          </p:stCondLst>
                                        </p:cTn>
                                        <p:tgtEl>
                                          <p:spTgt spid="299013"/>
                                        </p:tgtEl>
                                        <p:attrNameLst>
                                          <p:attrName>style.visibility</p:attrName>
                                        </p:attrNameLst>
                                      </p:cBhvr>
                                      <p:to>
                                        <p:strVal val="visible"/>
                                      </p:to>
                                    </p:set>
                                    <p:animEffect transition="in" filter="barn(outHorizontal)">
                                      <p:cBhvr>
                                        <p:cTn id="21" dur="500"/>
                                        <p:tgtEl>
                                          <p:spTgt spid="2990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99012"/>
                                        </p:tgtEl>
                                        <p:attrNameLst>
                                          <p:attrName>style.visibility</p:attrName>
                                        </p:attrNameLst>
                                      </p:cBhvr>
                                      <p:to>
                                        <p:strVal val="visible"/>
                                      </p:to>
                                    </p:set>
                                    <p:animEffect transition="in" filter="wipe(left)">
                                      <p:cBhvr>
                                        <p:cTn id="26" dur="500"/>
                                        <p:tgtEl>
                                          <p:spTgt spid="2990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99014"/>
                                        </p:tgtEl>
                                        <p:attrNameLst>
                                          <p:attrName>style.visibility</p:attrName>
                                        </p:attrNameLst>
                                      </p:cBhvr>
                                      <p:to>
                                        <p:strVal val="visible"/>
                                      </p:to>
                                    </p:set>
                                    <p:animEffect transition="in" filter="wipe(up)">
                                      <p:cBhvr>
                                        <p:cTn id="31" dur="500"/>
                                        <p:tgtEl>
                                          <p:spTgt spid="299014"/>
                                        </p:tgtEl>
                                      </p:cBhvr>
                                    </p:animEffect>
                                  </p:childTnLst>
                                </p:cTn>
                              </p:par>
                            </p:childTnLst>
                          </p:cTn>
                        </p:par>
                        <p:par>
                          <p:cTn id="32" fill="hold">
                            <p:stCondLst>
                              <p:cond delay="500"/>
                            </p:stCondLst>
                            <p:childTnLst>
                              <p:par>
                                <p:cTn id="33" presetID="22" presetClass="entr" presetSubtype="8" fill="hold" grpId="0" nodeType="afterEffect">
                                  <p:stCondLst>
                                    <p:cond delay="1000"/>
                                  </p:stCondLst>
                                  <p:childTnLst>
                                    <p:set>
                                      <p:cBhvr>
                                        <p:cTn id="34" dur="1" fill="hold">
                                          <p:stCondLst>
                                            <p:cond delay="0"/>
                                          </p:stCondLst>
                                        </p:cTn>
                                        <p:tgtEl>
                                          <p:spTgt spid="299015"/>
                                        </p:tgtEl>
                                        <p:attrNameLst>
                                          <p:attrName>style.visibility</p:attrName>
                                        </p:attrNameLst>
                                      </p:cBhvr>
                                      <p:to>
                                        <p:strVal val="visible"/>
                                      </p:to>
                                    </p:set>
                                    <p:animEffect transition="in" filter="wipe(left)">
                                      <p:cBhvr>
                                        <p:cTn id="35" dur="500"/>
                                        <p:tgtEl>
                                          <p:spTgt spid="29901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299017"/>
                                        </p:tgtEl>
                                        <p:attrNameLst>
                                          <p:attrName>style.visibility</p:attrName>
                                        </p:attrNameLst>
                                      </p:cBhvr>
                                      <p:to>
                                        <p:strVal val="visible"/>
                                      </p:to>
                                    </p:set>
                                    <p:animEffect transition="in" filter="wipe(right)">
                                      <p:cBhvr>
                                        <p:cTn id="40" dur="500"/>
                                        <p:tgtEl>
                                          <p:spTgt spid="299017"/>
                                        </p:tgtEl>
                                      </p:cBhvr>
                                    </p:animEffect>
                                  </p:childTnLst>
                                </p:cTn>
                              </p:par>
                            </p:childTnLst>
                          </p:cTn>
                        </p:par>
                      </p:childTnLst>
                    </p:cTn>
                  </p:par>
                  <p:par>
                    <p:cTn id="41" fill="hold">
                      <p:stCondLst>
                        <p:cond delay="indefinite"/>
                      </p:stCondLst>
                      <p:childTnLst>
                        <p:par>
                          <p:cTn id="42" fill="hold">
                            <p:stCondLst>
                              <p:cond delay="0"/>
                            </p:stCondLst>
                            <p:childTnLst>
                              <p:par>
                                <p:cTn id="43" presetID="23" presetClass="entr" presetSubtype="288" fill="hold" grpId="0" nodeType="clickEffect">
                                  <p:stCondLst>
                                    <p:cond delay="0"/>
                                  </p:stCondLst>
                                  <p:childTnLst>
                                    <p:set>
                                      <p:cBhvr>
                                        <p:cTn id="44" dur="1" fill="hold">
                                          <p:stCondLst>
                                            <p:cond delay="0"/>
                                          </p:stCondLst>
                                        </p:cTn>
                                        <p:tgtEl>
                                          <p:spTgt spid="299016"/>
                                        </p:tgtEl>
                                        <p:attrNameLst>
                                          <p:attrName>style.visibility</p:attrName>
                                        </p:attrNameLst>
                                      </p:cBhvr>
                                      <p:to>
                                        <p:strVal val="visible"/>
                                      </p:to>
                                    </p:set>
                                    <p:anim calcmode="lin" valueType="num">
                                      <p:cBhvr>
                                        <p:cTn id="45" dur="500" fill="hold"/>
                                        <p:tgtEl>
                                          <p:spTgt spid="299016"/>
                                        </p:tgtEl>
                                        <p:attrNameLst>
                                          <p:attrName>ppt_w</p:attrName>
                                        </p:attrNameLst>
                                      </p:cBhvr>
                                      <p:tavLst>
                                        <p:tav tm="0">
                                          <p:val>
                                            <p:strVal val="4/3*#ppt_w"/>
                                          </p:val>
                                        </p:tav>
                                        <p:tav tm="100000">
                                          <p:val>
                                            <p:strVal val="#ppt_w"/>
                                          </p:val>
                                        </p:tav>
                                      </p:tavLst>
                                    </p:anim>
                                    <p:anim calcmode="lin" valueType="num">
                                      <p:cBhvr>
                                        <p:cTn id="46" dur="500" fill="hold"/>
                                        <p:tgtEl>
                                          <p:spTgt spid="299016"/>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autoUpdateAnimBg="0"/>
      <p:bldP spid="299011" grpId="0" autoUpdateAnimBg="0"/>
      <p:bldP spid="299012" grpId="0" animBg="1" autoUpdateAnimBg="0"/>
      <p:bldP spid="299013" grpId="0" animBg="1"/>
      <p:bldP spid="299014" grpId="0" animBg="1" autoUpdateAnimBg="0"/>
      <p:bldP spid="299015" grpId="0" autoUpdateAnimBg="0"/>
      <p:bldP spid="299016" grpId="0" autoUpdateAnimBg="0"/>
      <p:bldP spid="299017" grpId="0" animBg="1" autoUpdateAnimBg="0"/>
      <p:bldP spid="299018"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20" name="Text Box 8"/>
          <p:cNvSpPr txBox="1">
            <a:spLocks noChangeArrowheads="1"/>
          </p:cNvSpPr>
          <p:nvPr/>
        </p:nvSpPr>
        <p:spPr bwMode="auto">
          <a:xfrm>
            <a:off x="3732213" y="234950"/>
            <a:ext cx="874712" cy="366713"/>
          </a:xfrm>
          <a:prstGeom prst="rect">
            <a:avLst/>
          </a:prstGeom>
          <a:noFill/>
          <a:ln w="19050">
            <a:noFill/>
            <a:miter lim="800000"/>
            <a:headEnd/>
            <a:tailEnd/>
          </a:ln>
        </p:spPr>
        <p:txBody>
          <a:bodyPr wrap="none" anchor="ctr">
            <a:spAutoFit/>
          </a:bodyPr>
          <a:lstStyle/>
          <a:p>
            <a:pPr algn="ctr">
              <a:spcBef>
                <a:spcPct val="50000"/>
              </a:spcBef>
            </a:pPr>
            <a:r>
              <a:rPr lang="zh-CN" altLang="en-US" sz="1800"/>
              <a:t>热力学</a:t>
            </a:r>
          </a:p>
        </p:txBody>
      </p:sp>
      <p:sp>
        <p:nvSpPr>
          <p:cNvPr id="25621" name="Freeform 9"/>
          <p:cNvSpPr>
            <a:spLocks/>
          </p:cNvSpPr>
          <p:nvPr/>
        </p:nvSpPr>
        <p:spPr bwMode="auto">
          <a:xfrm>
            <a:off x="4606925" y="381000"/>
            <a:ext cx="666750" cy="57150"/>
          </a:xfrm>
          <a:custGeom>
            <a:avLst/>
            <a:gdLst>
              <a:gd name="T0" fmla="*/ 18 w 420"/>
              <a:gd name="T1" fmla="*/ 24 h 36"/>
              <a:gd name="T2" fmla="*/ 0 w 420"/>
              <a:gd name="T3" fmla="*/ 0 h 36"/>
              <a:gd name="T4" fmla="*/ 30 w 420"/>
              <a:gd name="T5" fmla="*/ 36 h 36"/>
              <a:gd name="T6" fmla="*/ 174 w 420"/>
              <a:gd name="T7" fmla="*/ 36 h 36"/>
              <a:gd name="T8" fmla="*/ 420 w 420"/>
              <a:gd name="T9" fmla="*/ 36 h 36"/>
              <a:gd name="T10" fmla="*/ 0 60000 65536"/>
              <a:gd name="T11" fmla="*/ 0 60000 65536"/>
              <a:gd name="T12" fmla="*/ 0 60000 65536"/>
              <a:gd name="T13" fmla="*/ 0 60000 65536"/>
              <a:gd name="T14" fmla="*/ 0 60000 65536"/>
              <a:gd name="T15" fmla="*/ 0 w 420"/>
              <a:gd name="T16" fmla="*/ 0 h 36"/>
              <a:gd name="T17" fmla="*/ 420 w 420"/>
              <a:gd name="T18" fmla="*/ 36 h 36"/>
            </a:gdLst>
            <a:ahLst/>
            <a:cxnLst>
              <a:cxn ang="T10">
                <a:pos x="T0" y="T1"/>
              </a:cxn>
              <a:cxn ang="T11">
                <a:pos x="T2" y="T3"/>
              </a:cxn>
              <a:cxn ang="T12">
                <a:pos x="T4" y="T5"/>
              </a:cxn>
              <a:cxn ang="T13">
                <a:pos x="T6" y="T7"/>
              </a:cxn>
              <a:cxn ang="T14">
                <a:pos x="T8" y="T9"/>
              </a:cxn>
            </a:cxnLst>
            <a:rect l="T15" t="T16" r="T17" b="T18"/>
            <a:pathLst>
              <a:path w="420" h="36">
                <a:moveTo>
                  <a:pt x="18" y="24"/>
                </a:moveTo>
                <a:lnTo>
                  <a:pt x="0" y="0"/>
                </a:lnTo>
                <a:lnTo>
                  <a:pt x="30" y="36"/>
                </a:lnTo>
                <a:lnTo>
                  <a:pt x="174" y="36"/>
                </a:lnTo>
                <a:lnTo>
                  <a:pt x="420" y="36"/>
                </a:lnTo>
              </a:path>
            </a:pathLst>
          </a:custGeom>
          <a:noFill/>
          <a:ln w="19050">
            <a:solidFill>
              <a:schemeClr val="tx1"/>
            </a:solidFill>
            <a:round/>
            <a:headEnd/>
            <a:tailEnd/>
          </a:ln>
        </p:spPr>
        <p:txBody>
          <a:bodyPr wrap="none" anchor="ctr"/>
          <a:lstStyle/>
          <a:p>
            <a:endParaRPr lang="zh-CN" altLang="en-US"/>
          </a:p>
        </p:txBody>
      </p:sp>
      <p:sp>
        <p:nvSpPr>
          <p:cNvPr id="25622" name="Freeform 10"/>
          <p:cNvSpPr>
            <a:spLocks/>
          </p:cNvSpPr>
          <p:nvPr/>
        </p:nvSpPr>
        <p:spPr bwMode="auto">
          <a:xfrm>
            <a:off x="3046413" y="381000"/>
            <a:ext cx="685800" cy="57150"/>
          </a:xfrm>
          <a:custGeom>
            <a:avLst/>
            <a:gdLst>
              <a:gd name="T0" fmla="*/ 432 w 432"/>
              <a:gd name="T1" fmla="*/ 0 h 36"/>
              <a:gd name="T2" fmla="*/ 408 w 432"/>
              <a:gd name="T3" fmla="*/ 30 h 36"/>
              <a:gd name="T4" fmla="*/ 390 w 432"/>
              <a:gd name="T5" fmla="*/ 36 h 36"/>
              <a:gd name="T6" fmla="*/ 0 w 432"/>
              <a:gd name="T7" fmla="*/ 36 h 36"/>
              <a:gd name="T8" fmla="*/ 0 60000 65536"/>
              <a:gd name="T9" fmla="*/ 0 60000 65536"/>
              <a:gd name="T10" fmla="*/ 0 60000 65536"/>
              <a:gd name="T11" fmla="*/ 0 60000 65536"/>
              <a:gd name="T12" fmla="*/ 0 w 432"/>
              <a:gd name="T13" fmla="*/ 0 h 36"/>
              <a:gd name="T14" fmla="*/ 432 w 432"/>
              <a:gd name="T15" fmla="*/ 36 h 36"/>
            </a:gdLst>
            <a:ahLst/>
            <a:cxnLst>
              <a:cxn ang="T8">
                <a:pos x="T0" y="T1"/>
              </a:cxn>
              <a:cxn ang="T9">
                <a:pos x="T2" y="T3"/>
              </a:cxn>
              <a:cxn ang="T10">
                <a:pos x="T4" y="T5"/>
              </a:cxn>
              <a:cxn ang="T11">
                <a:pos x="T6" y="T7"/>
              </a:cxn>
            </a:cxnLst>
            <a:rect l="T12" t="T13" r="T14" b="T15"/>
            <a:pathLst>
              <a:path w="432" h="36">
                <a:moveTo>
                  <a:pt x="432" y="0"/>
                </a:moveTo>
                <a:lnTo>
                  <a:pt x="408" y="30"/>
                </a:lnTo>
                <a:lnTo>
                  <a:pt x="390" y="36"/>
                </a:lnTo>
                <a:lnTo>
                  <a:pt x="0" y="36"/>
                </a:lnTo>
              </a:path>
            </a:pathLst>
          </a:custGeom>
          <a:noFill/>
          <a:ln w="19050">
            <a:solidFill>
              <a:schemeClr val="tx1"/>
            </a:solidFill>
            <a:round/>
            <a:headEnd/>
            <a:tailEnd/>
          </a:ln>
        </p:spPr>
        <p:txBody>
          <a:bodyPr wrap="none" anchor="ctr"/>
          <a:lstStyle/>
          <a:p>
            <a:endParaRPr lang="zh-CN" altLang="en-US"/>
          </a:p>
        </p:txBody>
      </p:sp>
      <p:sp>
        <p:nvSpPr>
          <p:cNvPr id="25623" name="Text Box 11"/>
          <p:cNvSpPr txBox="1">
            <a:spLocks noChangeArrowheads="1"/>
          </p:cNvSpPr>
          <p:nvPr/>
        </p:nvSpPr>
        <p:spPr bwMode="auto">
          <a:xfrm>
            <a:off x="5140325" y="234950"/>
            <a:ext cx="1104900" cy="366713"/>
          </a:xfrm>
          <a:prstGeom prst="rect">
            <a:avLst/>
          </a:prstGeom>
          <a:noFill/>
          <a:ln w="19050">
            <a:noFill/>
            <a:miter lim="800000"/>
            <a:headEnd/>
            <a:tailEnd/>
          </a:ln>
        </p:spPr>
        <p:txBody>
          <a:bodyPr wrap="none" anchor="ctr">
            <a:spAutoFit/>
          </a:bodyPr>
          <a:lstStyle/>
          <a:p>
            <a:pPr>
              <a:spcBef>
                <a:spcPct val="50000"/>
              </a:spcBef>
            </a:pPr>
            <a:r>
              <a:rPr lang="zh-CN" altLang="en-US" sz="1800"/>
              <a:t>研究方法</a:t>
            </a:r>
          </a:p>
        </p:txBody>
      </p:sp>
      <p:sp>
        <p:nvSpPr>
          <p:cNvPr id="25624" name="Line 12"/>
          <p:cNvSpPr>
            <a:spLocks noChangeShapeType="1"/>
          </p:cNvSpPr>
          <p:nvPr/>
        </p:nvSpPr>
        <p:spPr bwMode="auto">
          <a:xfrm>
            <a:off x="6245225" y="438150"/>
            <a:ext cx="647700" cy="0"/>
          </a:xfrm>
          <a:prstGeom prst="line">
            <a:avLst/>
          </a:prstGeom>
          <a:noFill/>
          <a:ln w="19050">
            <a:solidFill>
              <a:schemeClr val="tx1"/>
            </a:solidFill>
            <a:round/>
            <a:headEnd/>
            <a:tailEnd type="stealth" w="sm" len="med"/>
          </a:ln>
        </p:spPr>
        <p:txBody>
          <a:bodyPr wrap="none" anchor="ctr"/>
          <a:lstStyle/>
          <a:p>
            <a:endParaRPr lang="zh-CN" altLang="en-US"/>
          </a:p>
        </p:txBody>
      </p:sp>
      <p:sp>
        <p:nvSpPr>
          <p:cNvPr id="25625" name="Text Box 13"/>
          <p:cNvSpPr txBox="1">
            <a:spLocks noChangeArrowheads="1"/>
          </p:cNvSpPr>
          <p:nvPr/>
        </p:nvSpPr>
        <p:spPr bwMode="auto">
          <a:xfrm>
            <a:off x="6892925" y="234950"/>
            <a:ext cx="1565275" cy="366713"/>
          </a:xfrm>
          <a:prstGeom prst="rect">
            <a:avLst/>
          </a:prstGeom>
          <a:noFill/>
          <a:ln w="19050">
            <a:noFill/>
            <a:miter lim="800000"/>
            <a:headEnd/>
            <a:tailEnd/>
          </a:ln>
        </p:spPr>
        <p:txBody>
          <a:bodyPr wrap="none" anchor="ctr">
            <a:spAutoFit/>
          </a:bodyPr>
          <a:lstStyle/>
          <a:p>
            <a:pPr>
              <a:spcBef>
                <a:spcPct val="50000"/>
              </a:spcBef>
            </a:pPr>
            <a:r>
              <a:rPr lang="zh-CN" altLang="en-US" sz="1800"/>
              <a:t>观测试验总结</a:t>
            </a:r>
            <a:endParaRPr lang="zh-CN" altLang="en-US" sz="2000">
              <a:ea typeface="宋体" charset="-122"/>
            </a:endParaRPr>
          </a:p>
        </p:txBody>
      </p:sp>
      <p:sp>
        <p:nvSpPr>
          <p:cNvPr id="25626" name="Text Box 14"/>
          <p:cNvSpPr txBox="1">
            <a:spLocks noChangeArrowheads="1"/>
          </p:cNvSpPr>
          <p:nvPr/>
        </p:nvSpPr>
        <p:spPr bwMode="auto">
          <a:xfrm>
            <a:off x="1941513" y="234950"/>
            <a:ext cx="1104900" cy="366713"/>
          </a:xfrm>
          <a:prstGeom prst="rect">
            <a:avLst/>
          </a:prstGeom>
          <a:noFill/>
          <a:ln w="19050">
            <a:noFill/>
            <a:miter lim="800000"/>
            <a:headEnd/>
            <a:tailEnd/>
          </a:ln>
        </p:spPr>
        <p:txBody>
          <a:bodyPr wrap="none" anchor="ctr">
            <a:spAutoFit/>
          </a:bodyPr>
          <a:lstStyle/>
          <a:p>
            <a:pPr>
              <a:spcBef>
                <a:spcPct val="50000"/>
              </a:spcBef>
            </a:pPr>
            <a:r>
              <a:rPr lang="zh-CN" altLang="en-US" sz="1800"/>
              <a:t>研究对象</a:t>
            </a:r>
          </a:p>
        </p:txBody>
      </p:sp>
      <p:sp>
        <p:nvSpPr>
          <p:cNvPr id="25627" name="Line 15"/>
          <p:cNvSpPr>
            <a:spLocks noChangeShapeType="1"/>
          </p:cNvSpPr>
          <p:nvPr/>
        </p:nvSpPr>
        <p:spPr bwMode="auto">
          <a:xfrm flipH="1">
            <a:off x="1293813" y="438150"/>
            <a:ext cx="647700" cy="0"/>
          </a:xfrm>
          <a:prstGeom prst="line">
            <a:avLst/>
          </a:prstGeom>
          <a:noFill/>
          <a:ln w="19050">
            <a:solidFill>
              <a:schemeClr val="tx1"/>
            </a:solidFill>
            <a:round/>
            <a:headEnd/>
            <a:tailEnd type="stealth" w="sm" len="med"/>
          </a:ln>
        </p:spPr>
        <p:txBody>
          <a:bodyPr wrap="none" anchor="ctr"/>
          <a:lstStyle/>
          <a:p>
            <a:endParaRPr lang="zh-CN" altLang="en-US"/>
          </a:p>
        </p:txBody>
      </p:sp>
      <p:sp>
        <p:nvSpPr>
          <p:cNvPr id="25628" name="Text Box 16"/>
          <p:cNvSpPr txBox="1">
            <a:spLocks noChangeArrowheads="1"/>
          </p:cNvSpPr>
          <p:nvPr/>
        </p:nvSpPr>
        <p:spPr bwMode="auto">
          <a:xfrm>
            <a:off x="419100" y="234950"/>
            <a:ext cx="874713" cy="366713"/>
          </a:xfrm>
          <a:prstGeom prst="rect">
            <a:avLst/>
          </a:prstGeom>
          <a:noFill/>
          <a:ln w="19050">
            <a:noFill/>
            <a:miter lim="800000"/>
            <a:headEnd/>
            <a:tailEnd/>
          </a:ln>
        </p:spPr>
        <p:txBody>
          <a:bodyPr wrap="none" anchor="ctr">
            <a:spAutoFit/>
          </a:bodyPr>
          <a:lstStyle/>
          <a:p>
            <a:pPr algn="ctr">
              <a:spcBef>
                <a:spcPct val="50000"/>
              </a:spcBef>
            </a:pPr>
            <a:r>
              <a:rPr lang="zh-CN" altLang="en-US" sz="1800"/>
              <a:t>热运动</a:t>
            </a:r>
          </a:p>
        </p:txBody>
      </p:sp>
      <p:sp>
        <p:nvSpPr>
          <p:cNvPr id="25629" name="Freeform 17"/>
          <p:cNvSpPr>
            <a:spLocks/>
          </p:cNvSpPr>
          <p:nvPr/>
        </p:nvSpPr>
        <p:spPr bwMode="auto">
          <a:xfrm>
            <a:off x="3530600" y="622300"/>
            <a:ext cx="619125" cy="57150"/>
          </a:xfrm>
          <a:custGeom>
            <a:avLst/>
            <a:gdLst>
              <a:gd name="T0" fmla="*/ 390 w 390"/>
              <a:gd name="T1" fmla="*/ 0 h 36"/>
              <a:gd name="T2" fmla="*/ 366 w 390"/>
              <a:gd name="T3" fmla="*/ 30 h 36"/>
              <a:gd name="T4" fmla="*/ 348 w 390"/>
              <a:gd name="T5" fmla="*/ 36 h 36"/>
              <a:gd name="T6" fmla="*/ 0 w 390"/>
              <a:gd name="T7" fmla="*/ 34 h 36"/>
              <a:gd name="T8" fmla="*/ 0 60000 65536"/>
              <a:gd name="T9" fmla="*/ 0 60000 65536"/>
              <a:gd name="T10" fmla="*/ 0 60000 65536"/>
              <a:gd name="T11" fmla="*/ 0 60000 65536"/>
              <a:gd name="T12" fmla="*/ 0 w 390"/>
              <a:gd name="T13" fmla="*/ 0 h 36"/>
              <a:gd name="T14" fmla="*/ 390 w 390"/>
              <a:gd name="T15" fmla="*/ 36 h 36"/>
            </a:gdLst>
            <a:ahLst/>
            <a:cxnLst>
              <a:cxn ang="T8">
                <a:pos x="T0" y="T1"/>
              </a:cxn>
              <a:cxn ang="T9">
                <a:pos x="T2" y="T3"/>
              </a:cxn>
              <a:cxn ang="T10">
                <a:pos x="T4" y="T5"/>
              </a:cxn>
              <a:cxn ang="T11">
                <a:pos x="T6" y="T7"/>
              </a:cxn>
            </a:cxnLst>
            <a:rect l="T12" t="T13" r="T14" b="T15"/>
            <a:pathLst>
              <a:path w="390" h="36">
                <a:moveTo>
                  <a:pt x="390" y="0"/>
                </a:moveTo>
                <a:lnTo>
                  <a:pt x="366" y="30"/>
                </a:lnTo>
                <a:lnTo>
                  <a:pt x="348" y="36"/>
                </a:lnTo>
                <a:lnTo>
                  <a:pt x="0" y="34"/>
                </a:lnTo>
              </a:path>
            </a:pathLst>
          </a:custGeom>
          <a:noFill/>
          <a:ln w="19050">
            <a:solidFill>
              <a:schemeClr val="tx1"/>
            </a:solidFill>
            <a:round/>
            <a:headEnd/>
            <a:tailEnd/>
          </a:ln>
        </p:spPr>
        <p:txBody>
          <a:bodyPr wrap="none" anchor="ctr"/>
          <a:lstStyle/>
          <a:p>
            <a:endParaRPr lang="zh-CN" altLang="en-US"/>
          </a:p>
        </p:txBody>
      </p:sp>
      <p:sp>
        <p:nvSpPr>
          <p:cNvPr id="25630" name="Freeform 18"/>
          <p:cNvSpPr>
            <a:spLocks/>
          </p:cNvSpPr>
          <p:nvPr/>
        </p:nvSpPr>
        <p:spPr bwMode="auto">
          <a:xfrm>
            <a:off x="4149725" y="601663"/>
            <a:ext cx="571500" cy="77787"/>
          </a:xfrm>
          <a:custGeom>
            <a:avLst/>
            <a:gdLst>
              <a:gd name="T0" fmla="*/ 0 w 360"/>
              <a:gd name="T1" fmla="*/ 0 h 49"/>
              <a:gd name="T2" fmla="*/ 24 w 360"/>
              <a:gd name="T3" fmla="*/ 37 h 49"/>
              <a:gd name="T4" fmla="*/ 42 w 360"/>
              <a:gd name="T5" fmla="*/ 49 h 49"/>
              <a:gd name="T6" fmla="*/ 360 w 360"/>
              <a:gd name="T7" fmla="*/ 47 h 49"/>
              <a:gd name="T8" fmla="*/ 0 60000 65536"/>
              <a:gd name="T9" fmla="*/ 0 60000 65536"/>
              <a:gd name="T10" fmla="*/ 0 60000 65536"/>
              <a:gd name="T11" fmla="*/ 0 60000 65536"/>
              <a:gd name="T12" fmla="*/ 0 w 360"/>
              <a:gd name="T13" fmla="*/ 0 h 49"/>
              <a:gd name="T14" fmla="*/ 360 w 360"/>
              <a:gd name="T15" fmla="*/ 49 h 49"/>
            </a:gdLst>
            <a:ahLst/>
            <a:cxnLst>
              <a:cxn ang="T8">
                <a:pos x="T0" y="T1"/>
              </a:cxn>
              <a:cxn ang="T9">
                <a:pos x="T2" y="T3"/>
              </a:cxn>
              <a:cxn ang="T10">
                <a:pos x="T4" y="T5"/>
              </a:cxn>
              <a:cxn ang="T11">
                <a:pos x="T6" y="T7"/>
              </a:cxn>
            </a:cxnLst>
            <a:rect l="T12" t="T13" r="T14" b="T15"/>
            <a:pathLst>
              <a:path w="360" h="49">
                <a:moveTo>
                  <a:pt x="0" y="0"/>
                </a:moveTo>
                <a:lnTo>
                  <a:pt x="24" y="37"/>
                </a:lnTo>
                <a:lnTo>
                  <a:pt x="42" y="49"/>
                </a:lnTo>
                <a:lnTo>
                  <a:pt x="360" y="47"/>
                </a:lnTo>
              </a:path>
            </a:pathLst>
          </a:custGeom>
          <a:noFill/>
          <a:ln w="19050">
            <a:solidFill>
              <a:schemeClr val="tx1"/>
            </a:solidFill>
            <a:round/>
            <a:headEnd/>
            <a:tailEnd/>
          </a:ln>
        </p:spPr>
        <p:txBody>
          <a:bodyPr wrap="none" anchor="ctr"/>
          <a:lstStyle/>
          <a:p>
            <a:endParaRPr lang="zh-CN" altLang="en-US"/>
          </a:p>
        </p:txBody>
      </p:sp>
      <p:sp>
        <p:nvSpPr>
          <p:cNvPr id="25631" name="Text Box 19"/>
          <p:cNvSpPr txBox="1">
            <a:spLocks noChangeArrowheads="1"/>
          </p:cNvSpPr>
          <p:nvPr/>
        </p:nvSpPr>
        <p:spPr bwMode="auto">
          <a:xfrm>
            <a:off x="2425700" y="438150"/>
            <a:ext cx="1104900" cy="366713"/>
          </a:xfrm>
          <a:prstGeom prst="rect">
            <a:avLst/>
          </a:prstGeom>
          <a:noFill/>
          <a:ln w="19050">
            <a:noFill/>
            <a:miter lim="800000"/>
            <a:headEnd/>
            <a:tailEnd/>
          </a:ln>
        </p:spPr>
        <p:txBody>
          <a:bodyPr wrap="none" anchor="ctr">
            <a:spAutoFit/>
          </a:bodyPr>
          <a:lstStyle/>
          <a:p>
            <a:pPr algn="ctr"/>
            <a:r>
              <a:rPr lang="zh-CN" altLang="en-US" sz="1800"/>
              <a:t>研究内容</a:t>
            </a:r>
          </a:p>
        </p:txBody>
      </p:sp>
      <p:sp>
        <p:nvSpPr>
          <p:cNvPr id="25632" name="Text Box 20"/>
          <p:cNvSpPr txBox="1">
            <a:spLocks noChangeArrowheads="1"/>
          </p:cNvSpPr>
          <p:nvPr/>
        </p:nvSpPr>
        <p:spPr bwMode="auto">
          <a:xfrm>
            <a:off x="4637088" y="438150"/>
            <a:ext cx="1104900" cy="366713"/>
          </a:xfrm>
          <a:prstGeom prst="rect">
            <a:avLst/>
          </a:prstGeom>
          <a:noFill/>
          <a:ln w="19050">
            <a:noFill/>
            <a:miter lim="800000"/>
            <a:headEnd/>
            <a:tailEnd/>
          </a:ln>
        </p:spPr>
        <p:txBody>
          <a:bodyPr wrap="none" anchor="ctr">
            <a:spAutoFit/>
          </a:bodyPr>
          <a:lstStyle/>
          <a:p>
            <a:pPr algn="ctr">
              <a:spcBef>
                <a:spcPct val="50000"/>
              </a:spcBef>
            </a:pPr>
            <a:r>
              <a:rPr lang="zh-CN" altLang="en-US" sz="1800"/>
              <a:t>理论根据</a:t>
            </a:r>
          </a:p>
        </p:txBody>
      </p:sp>
      <p:sp>
        <p:nvSpPr>
          <p:cNvPr id="25633" name="Text Box 21"/>
          <p:cNvSpPr txBox="1">
            <a:spLocks noChangeArrowheads="1"/>
          </p:cNvSpPr>
          <p:nvPr/>
        </p:nvSpPr>
        <p:spPr bwMode="auto">
          <a:xfrm>
            <a:off x="6389688" y="438150"/>
            <a:ext cx="2255837" cy="366713"/>
          </a:xfrm>
          <a:prstGeom prst="rect">
            <a:avLst/>
          </a:prstGeom>
          <a:noFill/>
          <a:ln w="19050">
            <a:noFill/>
            <a:miter lim="800000"/>
            <a:headEnd/>
            <a:tailEnd/>
          </a:ln>
        </p:spPr>
        <p:txBody>
          <a:bodyPr wrap="none" anchor="ctr">
            <a:spAutoFit/>
          </a:bodyPr>
          <a:lstStyle/>
          <a:p>
            <a:pPr>
              <a:spcBef>
                <a:spcPct val="50000"/>
              </a:spcBef>
            </a:pPr>
            <a:r>
              <a:rPr lang="zh-CN" altLang="en-US" sz="1800"/>
              <a:t>能量转换与守恒定律</a:t>
            </a:r>
            <a:endParaRPr lang="zh-CN" altLang="en-US" sz="2000">
              <a:ea typeface="宋体" charset="-122"/>
            </a:endParaRPr>
          </a:p>
        </p:txBody>
      </p:sp>
      <p:sp>
        <p:nvSpPr>
          <p:cNvPr id="25634" name="Line 22"/>
          <p:cNvSpPr>
            <a:spLocks noChangeShapeType="1"/>
          </p:cNvSpPr>
          <p:nvPr/>
        </p:nvSpPr>
        <p:spPr bwMode="auto">
          <a:xfrm>
            <a:off x="5741988" y="638175"/>
            <a:ext cx="647700" cy="0"/>
          </a:xfrm>
          <a:prstGeom prst="line">
            <a:avLst/>
          </a:prstGeom>
          <a:noFill/>
          <a:ln w="19050">
            <a:solidFill>
              <a:schemeClr val="tx1"/>
            </a:solidFill>
            <a:round/>
            <a:headEnd/>
            <a:tailEnd type="stealth" w="sm" len="med"/>
          </a:ln>
        </p:spPr>
        <p:txBody>
          <a:bodyPr wrap="none" anchor="ctr"/>
          <a:lstStyle/>
          <a:p>
            <a:endParaRPr lang="zh-CN" altLang="en-US"/>
          </a:p>
        </p:txBody>
      </p:sp>
      <p:sp>
        <p:nvSpPr>
          <p:cNvPr id="25635" name="Freeform 23"/>
          <p:cNvSpPr>
            <a:spLocks/>
          </p:cNvSpPr>
          <p:nvPr/>
        </p:nvSpPr>
        <p:spPr bwMode="auto">
          <a:xfrm>
            <a:off x="3044825" y="771525"/>
            <a:ext cx="5124450" cy="238125"/>
          </a:xfrm>
          <a:custGeom>
            <a:avLst/>
            <a:gdLst>
              <a:gd name="T0" fmla="*/ 0 w 3228"/>
              <a:gd name="T1" fmla="*/ 0 h 150"/>
              <a:gd name="T2" fmla="*/ 36 w 3228"/>
              <a:gd name="T3" fmla="*/ 36 h 150"/>
              <a:gd name="T4" fmla="*/ 84 w 3228"/>
              <a:gd name="T5" fmla="*/ 42 h 150"/>
              <a:gd name="T6" fmla="*/ 3152 w 3228"/>
              <a:gd name="T7" fmla="*/ 42 h 150"/>
              <a:gd name="T8" fmla="*/ 3216 w 3228"/>
              <a:gd name="T9" fmla="*/ 66 h 150"/>
              <a:gd name="T10" fmla="*/ 3228 w 3228"/>
              <a:gd name="T11" fmla="*/ 114 h 150"/>
              <a:gd name="T12" fmla="*/ 3228 w 3228"/>
              <a:gd name="T13" fmla="*/ 150 h 150"/>
              <a:gd name="T14" fmla="*/ 0 60000 65536"/>
              <a:gd name="T15" fmla="*/ 0 60000 65536"/>
              <a:gd name="T16" fmla="*/ 0 60000 65536"/>
              <a:gd name="T17" fmla="*/ 0 60000 65536"/>
              <a:gd name="T18" fmla="*/ 0 60000 65536"/>
              <a:gd name="T19" fmla="*/ 0 60000 65536"/>
              <a:gd name="T20" fmla="*/ 0 60000 65536"/>
              <a:gd name="T21" fmla="*/ 0 w 3228"/>
              <a:gd name="T22" fmla="*/ 0 h 150"/>
              <a:gd name="T23" fmla="*/ 3228 w 3228"/>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28" h="150">
                <a:moveTo>
                  <a:pt x="0" y="0"/>
                </a:moveTo>
                <a:lnTo>
                  <a:pt x="36" y="36"/>
                </a:lnTo>
                <a:lnTo>
                  <a:pt x="84" y="42"/>
                </a:lnTo>
                <a:lnTo>
                  <a:pt x="3152" y="42"/>
                </a:lnTo>
                <a:lnTo>
                  <a:pt x="3216" y="66"/>
                </a:lnTo>
                <a:lnTo>
                  <a:pt x="3228" y="114"/>
                </a:lnTo>
                <a:lnTo>
                  <a:pt x="3228" y="150"/>
                </a:lnTo>
              </a:path>
            </a:pathLst>
          </a:custGeom>
          <a:noFill/>
          <a:ln w="19050">
            <a:solidFill>
              <a:schemeClr val="tx1"/>
            </a:solidFill>
            <a:round/>
            <a:headEnd/>
            <a:tailEnd/>
          </a:ln>
        </p:spPr>
        <p:txBody>
          <a:bodyPr wrap="none" anchor="ctr"/>
          <a:lstStyle/>
          <a:p>
            <a:endParaRPr lang="zh-CN" altLang="en-US"/>
          </a:p>
        </p:txBody>
      </p:sp>
      <p:sp>
        <p:nvSpPr>
          <p:cNvPr id="25636" name="Freeform 24"/>
          <p:cNvSpPr>
            <a:spLocks/>
          </p:cNvSpPr>
          <p:nvPr/>
        </p:nvSpPr>
        <p:spPr bwMode="auto">
          <a:xfrm>
            <a:off x="720725" y="771525"/>
            <a:ext cx="2324100" cy="228600"/>
          </a:xfrm>
          <a:custGeom>
            <a:avLst/>
            <a:gdLst>
              <a:gd name="T0" fmla="*/ 1369 w 1369"/>
              <a:gd name="T1" fmla="*/ 0 h 144"/>
              <a:gd name="T2" fmla="*/ 1345 w 1369"/>
              <a:gd name="T3" fmla="*/ 39 h 144"/>
              <a:gd name="T4" fmla="*/ 1327 w 1369"/>
              <a:gd name="T5" fmla="*/ 47 h 144"/>
              <a:gd name="T6" fmla="*/ 96 w 1369"/>
              <a:gd name="T7" fmla="*/ 48 h 144"/>
              <a:gd name="T8" fmla="*/ 36 w 1369"/>
              <a:gd name="T9" fmla="*/ 66 h 144"/>
              <a:gd name="T10" fmla="*/ 12 w 1369"/>
              <a:gd name="T11" fmla="*/ 96 h 144"/>
              <a:gd name="T12" fmla="*/ 0 w 1369"/>
              <a:gd name="T13" fmla="*/ 144 h 144"/>
              <a:gd name="T14" fmla="*/ 0 60000 65536"/>
              <a:gd name="T15" fmla="*/ 0 60000 65536"/>
              <a:gd name="T16" fmla="*/ 0 60000 65536"/>
              <a:gd name="T17" fmla="*/ 0 60000 65536"/>
              <a:gd name="T18" fmla="*/ 0 60000 65536"/>
              <a:gd name="T19" fmla="*/ 0 60000 65536"/>
              <a:gd name="T20" fmla="*/ 0 60000 65536"/>
              <a:gd name="T21" fmla="*/ 0 w 1369"/>
              <a:gd name="T22" fmla="*/ 0 h 144"/>
              <a:gd name="T23" fmla="*/ 1369 w 136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9" h="144">
                <a:moveTo>
                  <a:pt x="1369" y="0"/>
                </a:moveTo>
                <a:lnTo>
                  <a:pt x="1345" y="39"/>
                </a:lnTo>
                <a:lnTo>
                  <a:pt x="1327" y="47"/>
                </a:lnTo>
                <a:lnTo>
                  <a:pt x="96" y="48"/>
                </a:lnTo>
                <a:lnTo>
                  <a:pt x="36" y="66"/>
                </a:lnTo>
                <a:lnTo>
                  <a:pt x="12" y="96"/>
                </a:lnTo>
                <a:lnTo>
                  <a:pt x="0" y="144"/>
                </a:lnTo>
              </a:path>
            </a:pathLst>
          </a:custGeom>
          <a:noFill/>
          <a:ln w="19050">
            <a:solidFill>
              <a:schemeClr val="tx1"/>
            </a:solidFill>
            <a:round/>
            <a:headEnd/>
            <a:tailEnd/>
          </a:ln>
        </p:spPr>
        <p:txBody>
          <a:bodyPr wrap="none" anchor="ctr"/>
          <a:lstStyle/>
          <a:p>
            <a:endParaRPr lang="zh-CN" altLang="en-US"/>
          </a:p>
        </p:txBody>
      </p:sp>
      <p:sp>
        <p:nvSpPr>
          <p:cNvPr id="25637" name="Text Box 25"/>
          <p:cNvSpPr txBox="1">
            <a:spLocks noChangeArrowheads="1"/>
          </p:cNvSpPr>
          <p:nvPr/>
        </p:nvSpPr>
        <p:spPr bwMode="auto">
          <a:xfrm>
            <a:off x="304800" y="1009650"/>
            <a:ext cx="2025650" cy="366713"/>
          </a:xfrm>
          <a:prstGeom prst="rect">
            <a:avLst/>
          </a:prstGeom>
          <a:noFill/>
          <a:ln w="19050">
            <a:noFill/>
            <a:miter lim="800000"/>
            <a:headEnd/>
            <a:tailEnd/>
          </a:ln>
        </p:spPr>
        <p:txBody>
          <a:bodyPr wrap="none" anchor="ctr">
            <a:spAutoFit/>
          </a:bodyPr>
          <a:lstStyle/>
          <a:p>
            <a:pPr algn="ctr">
              <a:spcBef>
                <a:spcPct val="50000"/>
              </a:spcBef>
            </a:pPr>
            <a:r>
              <a:rPr lang="zh-CN" altLang="en-US" sz="1800">
                <a:latin typeface="楷体_GB2312" pitchFamily="49" charset="-122"/>
              </a:rPr>
              <a:t>热力学第一定律：</a:t>
            </a:r>
          </a:p>
        </p:txBody>
      </p:sp>
      <p:graphicFrame>
        <p:nvGraphicFramePr>
          <p:cNvPr id="25602" name="Object 2"/>
          <p:cNvGraphicFramePr>
            <a:graphicFrameLocks noChangeAspect="1"/>
          </p:cNvGraphicFramePr>
          <p:nvPr/>
        </p:nvGraphicFramePr>
        <p:xfrm>
          <a:off x="2209800" y="1036638"/>
          <a:ext cx="2362200" cy="458787"/>
        </p:xfrm>
        <a:graphic>
          <a:graphicData uri="http://schemas.openxmlformats.org/presentationml/2006/ole">
            <p:oleObj spid="_x0000_s25602" name="公式" r:id="rId3" imgW="1815840" imgH="355320" progId="Equation.3">
              <p:embed/>
            </p:oleObj>
          </a:graphicData>
        </a:graphic>
      </p:graphicFrame>
      <p:graphicFrame>
        <p:nvGraphicFramePr>
          <p:cNvPr id="25603" name="Object 3"/>
          <p:cNvGraphicFramePr>
            <a:graphicFrameLocks noChangeAspect="1"/>
          </p:cNvGraphicFramePr>
          <p:nvPr/>
        </p:nvGraphicFramePr>
        <p:xfrm>
          <a:off x="4648200" y="1130300"/>
          <a:ext cx="2514600" cy="350838"/>
        </p:xfrm>
        <a:graphic>
          <a:graphicData uri="http://schemas.openxmlformats.org/presentationml/2006/ole">
            <p:oleObj spid="_x0000_s25603" name="公式" r:id="rId4" imgW="1714320" imgH="203040" progId="Equation.3">
              <p:embed/>
            </p:oleObj>
          </a:graphicData>
        </a:graphic>
      </p:graphicFrame>
      <p:sp>
        <p:nvSpPr>
          <p:cNvPr id="25638" name="Text Box 28"/>
          <p:cNvSpPr txBox="1">
            <a:spLocks noChangeArrowheads="1"/>
          </p:cNvSpPr>
          <p:nvPr/>
        </p:nvSpPr>
        <p:spPr bwMode="auto">
          <a:xfrm>
            <a:off x="7391400" y="955675"/>
            <a:ext cx="1104900" cy="696913"/>
          </a:xfrm>
          <a:prstGeom prst="rect">
            <a:avLst/>
          </a:prstGeom>
          <a:noFill/>
          <a:ln w="19050">
            <a:noFill/>
            <a:miter lim="800000"/>
            <a:headEnd/>
            <a:tailEnd/>
          </a:ln>
        </p:spPr>
        <p:txBody>
          <a:bodyPr wrap="none" anchor="ctr">
            <a:spAutoFit/>
          </a:bodyPr>
          <a:lstStyle/>
          <a:p>
            <a:pPr algn="ctr">
              <a:spcBef>
                <a:spcPct val="20000"/>
              </a:spcBef>
            </a:pPr>
            <a:r>
              <a:rPr lang="zh-CN" altLang="en-US" sz="1800">
                <a:latin typeface="楷体_GB2312" pitchFamily="49" charset="-122"/>
              </a:rPr>
              <a:t>热力学</a:t>
            </a:r>
          </a:p>
          <a:p>
            <a:pPr algn="ctr">
              <a:spcBef>
                <a:spcPct val="20000"/>
              </a:spcBef>
            </a:pPr>
            <a:r>
              <a:rPr lang="zh-CN" altLang="en-US" sz="1800">
                <a:latin typeface="楷体_GB2312" pitchFamily="49" charset="-122"/>
              </a:rPr>
              <a:t>第二定律</a:t>
            </a:r>
          </a:p>
        </p:txBody>
      </p:sp>
      <p:sp>
        <p:nvSpPr>
          <p:cNvPr id="25639" name="Freeform 29"/>
          <p:cNvSpPr>
            <a:spLocks/>
          </p:cNvSpPr>
          <p:nvPr/>
        </p:nvSpPr>
        <p:spPr bwMode="auto">
          <a:xfrm>
            <a:off x="7994650" y="1600200"/>
            <a:ext cx="1588" cy="239713"/>
          </a:xfrm>
          <a:custGeom>
            <a:avLst/>
            <a:gdLst>
              <a:gd name="T0" fmla="*/ 0 w 4"/>
              <a:gd name="T1" fmla="*/ 0 h 151"/>
              <a:gd name="T2" fmla="*/ 4 w 4"/>
              <a:gd name="T3" fmla="*/ 151 h 151"/>
              <a:gd name="T4" fmla="*/ 0 60000 65536"/>
              <a:gd name="T5" fmla="*/ 0 60000 65536"/>
              <a:gd name="T6" fmla="*/ 0 w 4"/>
              <a:gd name="T7" fmla="*/ 0 h 151"/>
              <a:gd name="T8" fmla="*/ 4 w 4"/>
              <a:gd name="T9" fmla="*/ 151 h 151"/>
            </a:gdLst>
            <a:ahLst/>
            <a:cxnLst>
              <a:cxn ang="T4">
                <a:pos x="T0" y="T1"/>
              </a:cxn>
              <a:cxn ang="T5">
                <a:pos x="T2" y="T3"/>
              </a:cxn>
            </a:cxnLst>
            <a:rect l="T6" t="T7" r="T8" b="T9"/>
            <a:pathLst>
              <a:path w="4" h="151">
                <a:moveTo>
                  <a:pt x="0" y="0"/>
                </a:moveTo>
                <a:lnTo>
                  <a:pt x="4" y="151"/>
                </a:lnTo>
              </a:path>
            </a:pathLst>
          </a:custGeom>
          <a:noFill/>
          <a:ln w="38100">
            <a:solidFill>
              <a:schemeClr val="tx1"/>
            </a:solidFill>
            <a:round/>
            <a:headEnd/>
            <a:tailEnd/>
          </a:ln>
        </p:spPr>
        <p:txBody>
          <a:bodyPr wrap="none" anchor="ctr"/>
          <a:lstStyle/>
          <a:p>
            <a:endParaRPr lang="zh-CN" altLang="en-US"/>
          </a:p>
        </p:txBody>
      </p:sp>
      <p:sp>
        <p:nvSpPr>
          <p:cNvPr id="25640" name="Text Box 30"/>
          <p:cNvSpPr txBox="1">
            <a:spLocks noChangeArrowheads="1"/>
          </p:cNvSpPr>
          <p:nvPr/>
        </p:nvSpPr>
        <p:spPr bwMode="auto">
          <a:xfrm>
            <a:off x="7467600" y="1828800"/>
            <a:ext cx="1104900" cy="641350"/>
          </a:xfrm>
          <a:prstGeom prst="rect">
            <a:avLst/>
          </a:prstGeom>
          <a:noFill/>
          <a:ln w="19050">
            <a:noFill/>
            <a:miter lim="800000"/>
            <a:headEnd/>
            <a:tailEnd/>
          </a:ln>
        </p:spPr>
        <p:txBody>
          <a:bodyPr wrap="none" anchor="ctr">
            <a:spAutoFit/>
          </a:bodyPr>
          <a:lstStyle/>
          <a:p>
            <a:pPr algn="ctr"/>
            <a:r>
              <a:rPr lang="zh-CN" altLang="en-US" sz="1800">
                <a:solidFill>
                  <a:srgbClr val="FF3300"/>
                </a:solidFill>
              </a:rPr>
              <a:t>两种表述</a:t>
            </a:r>
          </a:p>
          <a:p>
            <a:pPr algn="ctr"/>
            <a:r>
              <a:rPr lang="zh-CN" altLang="en-US" sz="1800"/>
              <a:t>卡诺定理</a:t>
            </a:r>
          </a:p>
        </p:txBody>
      </p:sp>
      <p:sp>
        <p:nvSpPr>
          <p:cNvPr id="25641" name="Text Box 32"/>
          <p:cNvSpPr txBox="1">
            <a:spLocks noChangeArrowheads="1"/>
          </p:cNvSpPr>
          <p:nvPr/>
        </p:nvSpPr>
        <p:spPr bwMode="auto">
          <a:xfrm>
            <a:off x="7086600" y="2590800"/>
            <a:ext cx="1795463" cy="915988"/>
          </a:xfrm>
          <a:prstGeom prst="rect">
            <a:avLst/>
          </a:prstGeom>
          <a:noFill/>
          <a:ln w="19050">
            <a:noFill/>
            <a:miter lim="800000"/>
            <a:headEnd/>
            <a:tailEnd/>
          </a:ln>
        </p:spPr>
        <p:txBody>
          <a:bodyPr wrap="none" anchor="ctr">
            <a:spAutoFit/>
          </a:bodyPr>
          <a:lstStyle/>
          <a:p>
            <a:pPr algn="ctr"/>
            <a:r>
              <a:rPr lang="zh-CN" altLang="en-US" sz="1800">
                <a:latin typeface="楷体_GB2312" pitchFamily="49" charset="-122"/>
              </a:rPr>
              <a:t>第二定律</a:t>
            </a:r>
          </a:p>
          <a:p>
            <a:pPr algn="ctr"/>
            <a:r>
              <a:rPr lang="zh-CN" altLang="en-US" sz="1800">
                <a:latin typeface="楷体_GB2312" pitchFamily="49" charset="-122"/>
              </a:rPr>
              <a:t>的数学表示</a:t>
            </a:r>
          </a:p>
          <a:p>
            <a:pPr algn="ctr"/>
            <a:r>
              <a:rPr lang="zh-CN" altLang="en-US" sz="1800">
                <a:latin typeface="楷体_GB2312" pitchFamily="49" charset="-122"/>
              </a:rPr>
              <a:t>热力学基本方程</a:t>
            </a:r>
          </a:p>
        </p:txBody>
      </p:sp>
      <p:sp>
        <p:nvSpPr>
          <p:cNvPr id="25642" name="Freeform 33"/>
          <p:cNvSpPr>
            <a:spLocks/>
          </p:cNvSpPr>
          <p:nvPr/>
        </p:nvSpPr>
        <p:spPr bwMode="auto">
          <a:xfrm>
            <a:off x="8001000" y="2451100"/>
            <a:ext cx="1588" cy="215900"/>
          </a:xfrm>
          <a:custGeom>
            <a:avLst/>
            <a:gdLst>
              <a:gd name="T0" fmla="*/ 4 w 4"/>
              <a:gd name="T1" fmla="*/ 0 h 136"/>
              <a:gd name="T2" fmla="*/ 0 w 4"/>
              <a:gd name="T3" fmla="*/ 136 h 136"/>
              <a:gd name="T4" fmla="*/ 0 60000 65536"/>
              <a:gd name="T5" fmla="*/ 0 60000 65536"/>
              <a:gd name="T6" fmla="*/ 0 w 4"/>
              <a:gd name="T7" fmla="*/ 0 h 136"/>
              <a:gd name="T8" fmla="*/ 4 w 4"/>
              <a:gd name="T9" fmla="*/ 136 h 136"/>
            </a:gdLst>
            <a:ahLst/>
            <a:cxnLst>
              <a:cxn ang="T4">
                <a:pos x="T0" y="T1"/>
              </a:cxn>
              <a:cxn ang="T5">
                <a:pos x="T2" y="T3"/>
              </a:cxn>
            </a:cxnLst>
            <a:rect l="T6" t="T7" r="T8" b="T9"/>
            <a:pathLst>
              <a:path w="4" h="136">
                <a:moveTo>
                  <a:pt x="4" y="0"/>
                </a:moveTo>
                <a:lnTo>
                  <a:pt x="0" y="136"/>
                </a:lnTo>
              </a:path>
            </a:pathLst>
          </a:custGeom>
          <a:noFill/>
          <a:ln w="38100">
            <a:solidFill>
              <a:schemeClr val="tx1"/>
            </a:solidFill>
            <a:round/>
            <a:headEnd/>
            <a:tailEnd/>
          </a:ln>
        </p:spPr>
        <p:txBody>
          <a:bodyPr wrap="none" anchor="ctr"/>
          <a:lstStyle/>
          <a:p>
            <a:endParaRPr lang="zh-CN" altLang="en-US"/>
          </a:p>
        </p:txBody>
      </p:sp>
      <p:sp>
        <p:nvSpPr>
          <p:cNvPr id="25643" name="Freeform 34"/>
          <p:cNvSpPr>
            <a:spLocks/>
          </p:cNvSpPr>
          <p:nvPr/>
        </p:nvSpPr>
        <p:spPr bwMode="auto">
          <a:xfrm>
            <a:off x="8001000" y="3490913"/>
            <a:ext cx="1588" cy="242887"/>
          </a:xfrm>
          <a:custGeom>
            <a:avLst/>
            <a:gdLst>
              <a:gd name="T0" fmla="*/ 0 w 4"/>
              <a:gd name="T1" fmla="*/ 0 h 153"/>
              <a:gd name="T2" fmla="*/ 4 w 4"/>
              <a:gd name="T3" fmla="*/ 153 h 153"/>
              <a:gd name="T4" fmla="*/ 0 60000 65536"/>
              <a:gd name="T5" fmla="*/ 0 60000 65536"/>
              <a:gd name="T6" fmla="*/ 0 w 4"/>
              <a:gd name="T7" fmla="*/ 0 h 153"/>
              <a:gd name="T8" fmla="*/ 4 w 4"/>
              <a:gd name="T9" fmla="*/ 153 h 153"/>
            </a:gdLst>
            <a:ahLst/>
            <a:cxnLst>
              <a:cxn ang="T4">
                <a:pos x="T0" y="T1"/>
              </a:cxn>
              <a:cxn ang="T5">
                <a:pos x="T2" y="T3"/>
              </a:cxn>
            </a:cxnLst>
            <a:rect l="T6" t="T7" r="T8" b="T9"/>
            <a:pathLst>
              <a:path w="4" h="153">
                <a:moveTo>
                  <a:pt x="0" y="0"/>
                </a:moveTo>
                <a:lnTo>
                  <a:pt x="4" y="153"/>
                </a:lnTo>
              </a:path>
            </a:pathLst>
          </a:custGeom>
          <a:noFill/>
          <a:ln w="38100">
            <a:solidFill>
              <a:schemeClr val="tx1"/>
            </a:solidFill>
            <a:round/>
            <a:headEnd/>
            <a:tailEnd/>
          </a:ln>
        </p:spPr>
        <p:txBody>
          <a:bodyPr wrap="none" anchor="ctr"/>
          <a:lstStyle/>
          <a:p>
            <a:endParaRPr lang="zh-CN" altLang="en-US"/>
          </a:p>
        </p:txBody>
      </p:sp>
      <p:sp>
        <p:nvSpPr>
          <p:cNvPr id="25644" name="Freeform 35"/>
          <p:cNvSpPr>
            <a:spLocks/>
          </p:cNvSpPr>
          <p:nvPr/>
        </p:nvSpPr>
        <p:spPr bwMode="auto">
          <a:xfrm>
            <a:off x="8162925" y="4202113"/>
            <a:ext cx="6350" cy="230187"/>
          </a:xfrm>
          <a:custGeom>
            <a:avLst/>
            <a:gdLst>
              <a:gd name="T0" fmla="*/ 4 w 4"/>
              <a:gd name="T1" fmla="*/ 0 h 145"/>
              <a:gd name="T2" fmla="*/ 0 w 4"/>
              <a:gd name="T3" fmla="*/ 145 h 145"/>
              <a:gd name="T4" fmla="*/ 0 60000 65536"/>
              <a:gd name="T5" fmla="*/ 0 60000 65536"/>
              <a:gd name="T6" fmla="*/ 0 w 4"/>
              <a:gd name="T7" fmla="*/ 0 h 145"/>
              <a:gd name="T8" fmla="*/ 4 w 4"/>
              <a:gd name="T9" fmla="*/ 145 h 145"/>
            </a:gdLst>
            <a:ahLst/>
            <a:cxnLst>
              <a:cxn ang="T4">
                <a:pos x="T0" y="T1"/>
              </a:cxn>
              <a:cxn ang="T5">
                <a:pos x="T2" y="T3"/>
              </a:cxn>
            </a:cxnLst>
            <a:rect l="T6" t="T7" r="T8" b="T9"/>
            <a:pathLst>
              <a:path w="4" h="145">
                <a:moveTo>
                  <a:pt x="4" y="0"/>
                </a:moveTo>
                <a:lnTo>
                  <a:pt x="0" y="145"/>
                </a:lnTo>
              </a:path>
            </a:pathLst>
          </a:custGeom>
          <a:noFill/>
          <a:ln w="19050">
            <a:solidFill>
              <a:schemeClr val="tx1"/>
            </a:solidFill>
            <a:round/>
            <a:headEnd/>
            <a:tailEnd/>
          </a:ln>
        </p:spPr>
        <p:txBody>
          <a:bodyPr wrap="none" anchor="ctr"/>
          <a:lstStyle/>
          <a:p>
            <a:endParaRPr lang="zh-CN" altLang="en-US"/>
          </a:p>
        </p:txBody>
      </p:sp>
      <p:sp>
        <p:nvSpPr>
          <p:cNvPr id="25645" name="Text Box 36"/>
          <p:cNvSpPr txBox="1">
            <a:spLocks noChangeArrowheads="1"/>
          </p:cNvSpPr>
          <p:nvPr/>
        </p:nvSpPr>
        <p:spPr bwMode="auto">
          <a:xfrm>
            <a:off x="7002463" y="4876800"/>
            <a:ext cx="2025650" cy="915988"/>
          </a:xfrm>
          <a:prstGeom prst="rect">
            <a:avLst/>
          </a:prstGeom>
          <a:noFill/>
          <a:ln w="19050">
            <a:noFill/>
            <a:miter lim="800000"/>
            <a:headEnd/>
            <a:tailEnd/>
          </a:ln>
        </p:spPr>
        <p:txBody>
          <a:bodyPr wrap="none" anchor="ctr">
            <a:spAutoFit/>
          </a:bodyPr>
          <a:lstStyle/>
          <a:p>
            <a:pPr algn="ctr"/>
            <a:r>
              <a:rPr lang="zh-CN" altLang="en-US" sz="1800">
                <a:latin typeface="Arial" charset="0"/>
              </a:rPr>
              <a:t>第二定律统计表述</a:t>
            </a:r>
          </a:p>
          <a:p>
            <a:pPr algn="ctr"/>
            <a:r>
              <a:rPr lang="zh-CN" altLang="en-US" sz="1800">
                <a:latin typeface="Arial" charset="0"/>
              </a:rPr>
              <a:t>玻尔兹曼公式</a:t>
            </a:r>
          </a:p>
          <a:p>
            <a:pPr algn="ctr"/>
            <a:r>
              <a:rPr lang="zh-CN" altLang="en-US" sz="1800">
                <a:latin typeface="楷体_GB2312" pitchFamily="49" charset="-122"/>
              </a:rPr>
              <a:t>熵的微观意义</a:t>
            </a:r>
            <a:endParaRPr lang="zh-CN" altLang="en-US" sz="1800"/>
          </a:p>
        </p:txBody>
      </p:sp>
      <p:sp>
        <p:nvSpPr>
          <p:cNvPr id="25646" name="Text Box 38"/>
          <p:cNvSpPr txBox="1">
            <a:spLocks noChangeArrowheads="1"/>
          </p:cNvSpPr>
          <p:nvPr/>
        </p:nvSpPr>
        <p:spPr bwMode="auto">
          <a:xfrm>
            <a:off x="7505700" y="5173663"/>
            <a:ext cx="184150" cy="396875"/>
          </a:xfrm>
          <a:prstGeom prst="rect">
            <a:avLst/>
          </a:prstGeom>
          <a:noFill/>
          <a:ln w="19050">
            <a:noFill/>
            <a:miter lim="800000"/>
            <a:headEnd/>
            <a:tailEnd/>
          </a:ln>
        </p:spPr>
        <p:txBody>
          <a:bodyPr wrap="none" anchor="ctr">
            <a:spAutoFit/>
          </a:bodyPr>
          <a:lstStyle/>
          <a:p>
            <a:pPr algn="ctr">
              <a:spcBef>
                <a:spcPct val="50000"/>
              </a:spcBef>
            </a:pPr>
            <a:endParaRPr lang="zh-CN" altLang="zh-CN" sz="2000">
              <a:ea typeface="宋体" charset="-122"/>
            </a:endParaRPr>
          </a:p>
        </p:txBody>
      </p:sp>
      <p:sp>
        <p:nvSpPr>
          <p:cNvPr id="25647" name="Text Box 39"/>
          <p:cNvSpPr txBox="1">
            <a:spLocks noChangeArrowheads="1"/>
          </p:cNvSpPr>
          <p:nvPr/>
        </p:nvSpPr>
        <p:spPr bwMode="auto">
          <a:xfrm>
            <a:off x="7086600" y="5943600"/>
            <a:ext cx="1795463" cy="696913"/>
          </a:xfrm>
          <a:prstGeom prst="rect">
            <a:avLst/>
          </a:prstGeom>
          <a:noFill/>
          <a:ln w="19050">
            <a:noFill/>
            <a:miter lim="800000"/>
            <a:headEnd/>
            <a:tailEnd/>
          </a:ln>
        </p:spPr>
        <p:txBody>
          <a:bodyPr wrap="none" anchor="ctr">
            <a:spAutoFit/>
          </a:bodyPr>
          <a:lstStyle/>
          <a:p>
            <a:pPr>
              <a:spcBef>
                <a:spcPct val="20000"/>
              </a:spcBef>
            </a:pPr>
            <a:r>
              <a:rPr lang="zh-CN" altLang="en-US" sz="1800"/>
              <a:t>适用于宏观、</a:t>
            </a:r>
          </a:p>
          <a:p>
            <a:pPr>
              <a:spcBef>
                <a:spcPct val="20000"/>
              </a:spcBef>
            </a:pPr>
            <a:r>
              <a:rPr lang="zh-CN" altLang="en-US" sz="1800"/>
              <a:t>有限、孤立系统</a:t>
            </a:r>
          </a:p>
        </p:txBody>
      </p:sp>
      <p:sp>
        <p:nvSpPr>
          <p:cNvPr id="25648" name="Line 40"/>
          <p:cNvSpPr>
            <a:spLocks noChangeShapeType="1"/>
          </p:cNvSpPr>
          <p:nvPr/>
        </p:nvSpPr>
        <p:spPr bwMode="auto">
          <a:xfrm>
            <a:off x="720725" y="1376363"/>
            <a:ext cx="0" cy="2662237"/>
          </a:xfrm>
          <a:prstGeom prst="line">
            <a:avLst/>
          </a:prstGeom>
          <a:noFill/>
          <a:ln w="19050">
            <a:solidFill>
              <a:schemeClr val="tx1"/>
            </a:solidFill>
            <a:round/>
            <a:headEnd/>
            <a:tailEnd/>
          </a:ln>
        </p:spPr>
        <p:txBody>
          <a:bodyPr wrap="none" anchor="ctr"/>
          <a:lstStyle/>
          <a:p>
            <a:endParaRPr lang="zh-CN" altLang="en-US"/>
          </a:p>
        </p:txBody>
      </p:sp>
      <p:sp>
        <p:nvSpPr>
          <p:cNvPr id="25649" name="Text Box 41"/>
          <p:cNvSpPr txBox="1">
            <a:spLocks noChangeArrowheads="1"/>
          </p:cNvSpPr>
          <p:nvPr/>
        </p:nvSpPr>
        <p:spPr bwMode="auto">
          <a:xfrm>
            <a:off x="490538" y="4038600"/>
            <a:ext cx="458787" cy="552450"/>
          </a:xfrm>
          <a:prstGeom prst="rect">
            <a:avLst/>
          </a:prstGeom>
          <a:noFill/>
          <a:ln w="19050">
            <a:noFill/>
            <a:miter lim="800000"/>
            <a:headEnd/>
            <a:tailEnd/>
          </a:ln>
        </p:spPr>
        <p:txBody>
          <a:bodyPr vert="eaVert" wrap="none" anchor="ctr">
            <a:spAutoFit/>
          </a:bodyPr>
          <a:lstStyle/>
          <a:p>
            <a:pPr algn="ctr">
              <a:spcBef>
                <a:spcPct val="50000"/>
              </a:spcBef>
            </a:pPr>
            <a:r>
              <a:rPr lang="zh-CN" altLang="en-US" sz="1800"/>
              <a:t>应用</a:t>
            </a:r>
          </a:p>
        </p:txBody>
      </p:sp>
      <p:sp>
        <p:nvSpPr>
          <p:cNvPr id="25650" name="Freeform 42"/>
          <p:cNvSpPr>
            <a:spLocks/>
          </p:cNvSpPr>
          <p:nvPr/>
        </p:nvSpPr>
        <p:spPr bwMode="auto">
          <a:xfrm rot="16200000" flipH="1">
            <a:off x="432593" y="3812382"/>
            <a:ext cx="881063" cy="152400"/>
          </a:xfrm>
          <a:custGeom>
            <a:avLst/>
            <a:gdLst>
              <a:gd name="T0" fmla="*/ 1369 w 1369"/>
              <a:gd name="T1" fmla="*/ 0 h 144"/>
              <a:gd name="T2" fmla="*/ 1345 w 1369"/>
              <a:gd name="T3" fmla="*/ 39 h 144"/>
              <a:gd name="T4" fmla="*/ 1327 w 1369"/>
              <a:gd name="T5" fmla="*/ 47 h 144"/>
              <a:gd name="T6" fmla="*/ 96 w 1369"/>
              <a:gd name="T7" fmla="*/ 48 h 144"/>
              <a:gd name="T8" fmla="*/ 36 w 1369"/>
              <a:gd name="T9" fmla="*/ 66 h 144"/>
              <a:gd name="T10" fmla="*/ 12 w 1369"/>
              <a:gd name="T11" fmla="*/ 96 h 144"/>
              <a:gd name="T12" fmla="*/ 0 w 1369"/>
              <a:gd name="T13" fmla="*/ 144 h 144"/>
              <a:gd name="T14" fmla="*/ 0 60000 65536"/>
              <a:gd name="T15" fmla="*/ 0 60000 65536"/>
              <a:gd name="T16" fmla="*/ 0 60000 65536"/>
              <a:gd name="T17" fmla="*/ 0 60000 65536"/>
              <a:gd name="T18" fmla="*/ 0 60000 65536"/>
              <a:gd name="T19" fmla="*/ 0 60000 65536"/>
              <a:gd name="T20" fmla="*/ 0 60000 65536"/>
              <a:gd name="T21" fmla="*/ 0 w 1369"/>
              <a:gd name="T22" fmla="*/ 0 h 144"/>
              <a:gd name="T23" fmla="*/ 1369 w 136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9" h="144">
                <a:moveTo>
                  <a:pt x="1369" y="0"/>
                </a:moveTo>
                <a:lnTo>
                  <a:pt x="1345" y="39"/>
                </a:lnTo>
                <a:lnTo>
                  <a:pt x="1327" y="47"/>
                </a:lnTo>
                <a:lnTo>
                  <a:pt x="96" y="48"/>
                </a:lnTo>
                <a:lnTo>
                  <a:pt x="36" y="66"/>
                </a:lnTo>
                <a:lnTo>
                  <a:pt x="12" y="96"/>
                </a:lnTo>
                <a:lnTo>
                  <a:pt x="0" y="144"/>
                </a:lnTo>
              </a:path>
            </a:pathLst>
          </a:custGeom>
          <a:noFill/>
          <a:ln w="19050">
            <a:solidFill>
              <a:schemeClr val="tx1"/>
            </a:solidFill>
            <a:round/>
            <a:headEnd/>
            <a:tailEnd/>
          </a:ln>
        </p:spPr>
        <p:txBody>
          <a:bodyPr wrap="none" anchor="ctr"/>
          <a:lstStyle/>
          <a:p>
            <a:endParaRPr lang="zh-CN" altLang="en-US"/>
          </a:p>
        </p:txBody>
      </p:sp>
      <p:sp>
        <p:nvSpPr>
          <p:cNvPr id="25651" name="Text Box 43"/>
          <p:cNvSpPr txBox="1">
            <a:spLocks noChangeArrowheads="1"/>
          </p:cNvSpPr>
          <p:nvPr/>
        </p:nvSpPr>
        <p:spPr bwMode="auto">
          <a:xfrm>
            <a:off x="835025" y="2894013"/>
            <a:ext cx="458788" cy="1012825"/>
          </a:xfrm>
          <a:prstGeom prst="rect">
            <a:avLst/>
          </a:prstGeom>
          <a:noFill/>
          <a:ln w="19050">
            <a:noFill/>
            <a:miter lim="800000"/>
            <a:headEnd/>
            <a:tailEnd/>
          </a:ln>
        </p:spPr>
        <p:txBody>
          <a:bodyPr vert="eaVert" wrap="none" anchor="ctr">
            <a:spAutoFit/>
          </a:bodyPr>
          <a:lstStyle/>
          <a:p>
            <a:pPr algn="ctr">
              <a:spcBef>
                <a:spcPct val="50000"/>
              </a:spcBef>
            </a:pPr>
            <a:r>
              <a:rPr lang="zh-CN" altLang="en-US" sz="1800"/>
              <a:t>理想气体</a:t>
            </a:r>
          </a:p>
        </p:txBody>
      </p:sp>
      <p:sp>
        <p:nvSpPr>
          <p:cNvPr id="25652" name="Freeform 44"/>
          <p:cNvSpPr>
            <a:spLocks/>
          </p:cNvSpPr>
          <p:nvPr/>
        </p:nvSpPr>
        <p:spPr bwMode="auto">
          <a:xfrm>
            <a:off x="1149350" y="2274888"/>
            <a:ext cx="144463" cy="1230312"/>
          </a:xfrm>
          <a:custGeom>
            <a:avLst/>
            <a:gdLst>
              <a:gd name="T0" fmla="*/ 0 w 91"/>
              <a:gd name="T1" fmla="*/ 591 h 591"/>
              <a:gd name="T2" fmla="*/ 21 w 91"/>
              <a:gd name="T3" fmla="*/ 556 h 591"/>
              <a:gd name="T4" fmla="*/ 26 w 91"/>
              <a:gd name="T5" fmla="*/ 550 h 591"/>
              <a:gd name="T6" fmla="*/ 24 w 91"/>
              <a:gd name="T7" fmla="*/ 483 h 591"/>
              <a:gd name="T8" fmla="*/ 27 w 91"/>
              <a:gd name="T9" fmla="*/ 40 h 591"/>
              <a:gd name="T10" fmla="*/ 39 w 91"/>
              <a:gd name="T11" fmla="*/ 14 h 591"/>
              <a:gd name="T12" fmla="*/ 59 w 91"/>
              <a:gd name="T13" fmla="*/ 5 h 591"/>
              <a:gd name="T14" fmla="*/ 91 w 91"/>
              <a:gd name="T15" fmla="*/ 0 h 591"/>
              <a:gd name="T16" fmla="*/ 0 60000 65536"/>
              <a:gd name="T17" fmla="*/ 0 60000 65536"/>
              <a:gd name="T18" fmla="*/ 0 60000 65536"/>
              <a:gd name="T19" fmla="*/ 0 60000 65536"/>
              <a:gd name="T20" fmla="*/ 0 60000 65536"/>
              <a:gd name="T21" fmla="*/ 0 60000 65536"/>
              <a:gd name="T22" fmla="*/ 0 60000 65536"/>
              <a:gd name="T23" fmla="*/ 0 60000 65536"/>
              <a:gd name="T24" fmla="*/ 0 w 91"/>
              <a:gd name="T25" fmla="*/ 0 h 591"/>
              <a:gd name="T26" fmla="*/ 91 w 91"/>
              <a:gd name="T27" fmla="*/ 591 h 5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1" h="591">
                <a:moveTo>
                  <a:pt x="0" y="591"/>
                </a:moveTo>
                <a:lnTo>
                  <a:pt x="21" y="556"/>
                </a:lnTo>
                <a:lnTo>
                  <a:pt x="26" y="550"/>
                </a:lnTo>
                <a:lnTo>
                  <a:pt x="24" y="483"/>
                </a:lnTo>
                <a:lnTo>
                  <a:pt x="27" y="40"/>
                </a:lnTo>
                <a:lnTo>
                  <a:pt x="39" y="14"/>
                </a:lnTo>
                <a:lnTo>
                  <a:pt x="59" y="5"/>
                </a:lnTo>
                <a:lnTo>
                  <a:pt x="91" y="0"/>
                </a:lnTo>
              </a:path>
            </a:pathLst>
          </a:custGeom>
          <a:noFill/>
          <a:ln w="19050">
            <a:solidFill>
              <a:schemeClr val="tx1"/>
            </a:solidFill>
            <a:round/>
            <a:headEnd/>
            <a:tailEnd/>
          </a:ln>
        </p:spPr>
        <p:txBody>
          <a:bodyPr wrap="none" anchor="ctr"/>
          <a:lstStyle/>
          <a:p>
            <a:endParaRPr lang="zh-CN" altLang="en-US"/>
          </a:p>
        </p:txBody>
      </p:sp>
      <p:sp>
        <p:nvSpPr>
          <p:cNvPr id="25653" name="Text Box 45"/>
          <p:cNvSpPr txBox="1">
            <a:spLocks noChangeArrowheads="1"/>
          </p:cNvSpPr>
          <p:nvPr/>
        </p:nvSpPr>
        <p:spPr bwMode="auto">
          <a:xfrm>
            <a:off x="1149350" y="1881188"/>
            <a:ext cx="458788" cy="1012825"/>
          </a:xfrm>
          <a:prstGeom prst="rect">
            <a:avLst/>
          </a:prstGeom>
          <a:noFill/>
          <a:ln w="19050">
            <a:noFill/>
            <a:miter lim="800000"/>
            <a:headEnd/>
            <a:tailEnd/>
          </a:ln>
        </p:spPr>
        <p:txBody>
          <a:bodyPr vert="eaVert" wrap="none" anchor="ctr">
            <a:spAutoFit/>
          </a:bodyPr>
          <a:lstStyle/>
          <a:p>
            <a:pPr algn="ctr">
              <a:spcBef>
                <a:spcPct val="50000"/>
              </a:spcBef>
            </a:pPr>
            <a:r>
              <a:rPr lang="zh-CN" altLang="en-US" sz="1800"/>
              <a:t>等值过程</a:t>
            </a:r>
          </a:p>
        </p:txBody>
      </p:sp>
      <p:sp>
        <p:nvSpPr>
          <p:cNvPr id="25654" name="Freeform 46"/>
          <p:cNvSpPr>
            <a:spLocks/>
          </p:cNvSpPr>
          <p:nvPr/>
        </p:nvSpPr>
        <p:spPr bwMode="auto">
          <a:xfrm rot="5400000" flipH="1" flipV="1">
            <a:off x="92869" y="5033169"/>
            <a:ext cx="1560512" cy="152400"/>
          </a:xfrm>
          <a:custGeom>
            <a:avLst/>
            <a:gdLst>
              <a:gd name="T0" fmla="*/ 1369 w 1369"/>
              <a:gd name="T1" fmla="*/ 0 h 144"/>
              <a:gd name="T2" fmla="*/ 1345 w 1369"/>
              <a:gd name="T3" fmla="*/ 39 h 144"/>
              <a:gd name="T4" fmla="*/ 1327 w 1369"/>
              <a:gd name="T5" fmla="*/ 47 h 144"/>
              <a:gd name="T6" fmla="*/ 96 w 1369"/>
              <a:gd name="T7" fmla="*/ 48 h 144"/>
              <a:gd name="T8" fmla="*/ 36 w 1369"/>
              <a:gd name="T9" fmla="*/ 66 h 144"/>
              <a:gd name="T10" fmla="*/ 12 w 1369"/>
              <a:gd name="T11" fmla="*/ 96 h 144"/>
              <a:gd name="T12" fmla="*/ 0 w 1369"/>
              <a:gd name="T13" fmla="*/ 144 h 144"/>
              <a:gd name="T14" fmla="*/ 0 60000 65536"/>
              <a:gd name="T15" fmla="*/ 0 60000 65536"/>
              <a:gd name="T16" fmla="*/ 0 60000 65536"/>
              <a:gd name="T17" fmla="*/ 0 60000 65536"/>
              <a:gd name="T18" fmla="*/ 0 60000 65536"/>
              <a:gd name="T19" fmla="*/ 0 60000 65536"/>
              <a:gd name="T20" fmla="*/ 0 60000 65536"/>
              <a:gd name="T21" fmla="*/ 0 w 1369"/>
              <a:gd name="T22" fmla="*/ 0 h 144"/>
              <a:gd name="T23" fmla="*/ 1369 w 136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9" h="144">
                <a:moveTo>
                  <a:pt x="1369" y="0"/>
                </a:moveTo>
                <a:lnTo>
                  <a:pt x="1345" y="39"/>
                </a:lnTo>
                <a:lnTo>
                  <a:pt x="1327" y="47"/>
                </a:lnTo>
                <a:lnTo>
                  <a:pt x="96" y="48"/>
                </a:lnTo>
                <a:lnTo>
                  <a:pt x="36" y="66"/>
                </a:lnTo>
                <a:lnTo>
                  <a:pt x="12" y="96"/>
                </a:lnTo>
                <a:lnTo>
                  <a:pt x="0" y="144"/>
                </a:lnTo>
              </a:path>
            </a:pathLst>
          </a:custGeom>
          <a:noFill/>
          <a:ln w="19050">
            <a:solidFill>
              <a:schemeClr val="tx1"/>
            </a:solidFill>
            <a:round/>
            <a:headEnd/>
            <a:tailEnd/>
          </a:ln>
        </p:spPr>
        <p:txBody>
          <a:bodyPr wrap="none" anchor="ctr"/>
          <a:lstStyle/>
          <a:p>
            <a:endParaRPr lang="zh-CN" altLang="en-US"/>
          </a:p>
        </p:txBody>
      </p:sp>
      <p:sp>
        <p:nvSpPr>
          <p:cNvPr id="25655" name="Freeform 47"/>
          <p:cNvSpPr>
            <a:spLocks/>
          </p:cNvSpPr>
          <p:nvPr/>
        </p:nvSpPr>
        <p:spPr bwMode="auto">
          <a:xfrm>
            <a:off x="1139825" y="3524250"/>
            <a:ext cx="104775" cy="1781175"/>
          </a:xfrm>
          <a:custGeom>
            <a:avLst/>
            <a:gdLst>
              <a:gd name="T0" fmla="*/ 0 w 66"/>
              <a:gd name="T1" fmla="*/ 0 h 1122"/>
              <a:gd name="T2" fmla="*/ 12 w 66"/>
              <a:gd name="T3" fmla="*/ 12 h 1122"/>
              <a:gd name="T4" fmla="*/ 24 w 66"/>
              <a:gd name="T5" fmla="*/ 36 h 1122"/>
              <a:gd name="T6" fmla="*/ 36 w 66"/>
              <a:gd name="T7" fmla="*/ 54 h 1122"/>
              <a:gd name="T8" fmla="*/ 36 w 66"/>
              <a:gd name="T9" fmla="*/ 1044 h 1122"/>
              <a:gd name="T10" fmla="*/ 36 w 66"/>
              <a:gd name="T11" fmla="*/ 1086 h 1122"/>
              <a:gd name="T12" fmla="*/ 48 w 66"/>
              <a:gd name="T13" fmla="*/ 1104 h 1122"/>
              <a:gd name="T14" fmla="*/ 54 w 66"/>
              <a:gd name="T15" fmla="*/ 1116 h 1122"/>
              <a:gd name="T16" fmla="*/ 66 w 66"/>
              <a:gd name="T17" fmla="*/ 1122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1122"/>
              <a:gd name="T29" fmla="*/ 66 w 66"/>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1122">
                <a:moveTo>
                  <a:pt x="0" y="0"/>
                </a:moveTo>
                <a:lnTo>
                  <a:pt x="12" y="12"/>
                </a:lnTo>
                <a:lnTo>
                  <a:pt x="24" y="36"/>
                </a:lnTo>
                <a:lnTo>
                  <a:pt x="36" y="54"/>
                </a:lnTo>
                <a:lnTo>
                  <a:pt x="36" y="1044"/>
                </a:lnTo>
                <a:lnTo>
                  <a:pt x="36" y="1086"/>
                </a:lnTo>
                <a:lnTo>
                  <a:pt x="48" y="1104"/>
                </a:lnTo>
                <a:lnTo>
                  <a:pt x="54" y="1116"/>
                </a:lnTo>
                <a:lnTo>
                  <a:pt x="66" y="1122"/>
                </a:lnTo>
              </a:path>
            </a:pathLst>
          </a:custGeom>
          <a:noFill/>
          <a:ln w="19050">
            <a:solidFill>
              <a:schemeClr val="tx1"/>
            </a:solidFill>
            <a:round/>
            <a:headEnd/>
            <a:tailEnd/>
          </a:ln>
        </p:spPr>
        <p:txBody>
          <a:bodyPr wrap="none" anchor="ctr"/>
          <a:lstStyle/>
          <a:p>
            <a:endParaRPr lang="zh-CN" altLang="en-US"/>
          </a:p>
        </p:txBody>
      </p:sp>
      <p:sp>
        <p:nvSpPr>
          <p:cNvPr id="25656" name="Freeform 48"/>
          <p:cNvSpPr>
            <a:spLocks/>
          </p:cNvSpPr>
          <p:nvPr/>
        </p:nvSpPr>
        <p:spPr bwMode="auto">
          <a:xfrm>
            <a:off x="1463675" y="1652588"/>
            <a:ext cx="152400" cy="671512"/>
          </a:xfrm>
          <a:custGeom>
            <a:avLst/>
            <a:gdLst>
              <a:gd name="T0" fmla="*/ 0 w 96"/>
              <a:gd name="T1" fmla="*/ 423 h 423"/>
              <a:gd name="T2" fmla="*/ 22 w 96"/>
              <a:gd name="T3" fmla="*/ 398 h 423"/>
              <a:gd name="T4" fmla="*/ 27 w 96"/>
              <a:gd name="T5" fmla="*/ 394 h 423"/>
              <a:gd name="T6" fmla="*/ 30 w 96"/>
              <a:gd name="T7" fmla="*/ 357 h 423"/>
              <a:gd name="T8" fmla="*/ 28 w 96"/>
              <a:gd name="T9" fmla="*/ 29 h 423"/>
              <a:gd name="T10" fmla="*/ 41 w 96"/>
              <a:gd name="T11" fmla="*/ 10 h 423"/>
              <a:gd name="T12" fmla="*/ 62 w 96"/>
              <a:gd name="T13" fmla="*/ 4 h 423"/>
              <a:gd name="T14" fmla="*/ 96 w 96"/>
              <a:gd name="T15" fmla="*/ 0 h 423"/>
              <a:gd name="T16" fmla="*/ 0 60000 65536"/>
              <a:gd name="T17" fmla="*/ 0 60000 65536"/>
              <a:gd name="T18" fmla="*/ 0 60000 65536"/>
              <a:gd name="T19" fmla="*/ 0 60000 65536"/>
              <a:gd name="T20" fmla="*/ 0 60000 65536"/>
              <a:gd name="T21" fmla="*/ 0 60000 65536"/>
              <a:gd name="T22" fmla="*/ 0 60000 65536"/>
              <a:gd name="T23" fmla="*/ 0 60000 65536"/>
              <a:gd name="T24" fmla="*/ 0 w 96"/>
              <a:gd name="T25" fmla="*/ 0 h 423"/>
              <a:gd name="T26" fmla="*/ 96 w 96"/>
              <a:gd name="T27" fmla="*/ 423 h 4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6" h="423">
                <a:moveTo>
                  <a:pt x="0" y="423"/>
                </a:moveTo>
                <a:lnTo>
                  <a:pt x="22" y="398"/>
                </a:lnTo>
                <a:lnTo>
                  <a:pt x="27" y="394"/>
                </a:lnTo>
                <a:lnTo>
                  <a:pt x="30" y="357"/>
                </a:lnTo>
                <a:lnTo>
                  <a:pt x="28" y="29"/>
                </a:lnTo>
                <a:lnTo>
                  <a:pt x="41" y="10"/>
                </a:lnTo>
                <a:lnTo>
                  <a:pt x="62" y="4"/>
                </a:lnTo>
                <a:lnTo>
                  <a:pt x="96" y="0"/>
                </a:lnTo>
              </a:path>
            </a:pathLst>
          </a:custGeom>
          <a:noFill/>
          <a:ln w="19050">
            <a:solidFill>
              <a:schemeClr val="tx1"/>
            </a:solidFill>
            <a:round/>
            <a:headEnd/>
            <a:tailEnd/>
          </a:ln>
        </p:spPr>
        <p:txBody>
          <a:bodyPr wrap="none" anchor="ctr"/>
          <a:lstStyle/>
          <a:p>
            <a:endParaRPr lang="zh-CN" altLang="en-US"/>
          </a:p>
        </p:txBody>
      </p:sp>
      <p:sp>
        <p:nvSpPr>
          <p:cNvPr id="25657" name="Freeform 49"/>
          <p:cNvSpPr>
            <a:spLocks/>
          </p:cNvSpPr>
          <p:nvPr/>
        </p:nvSpPr>
        <p:spPr bwMode="auto">
          <a:xfrm flipV="1">
            <a:off x="1471613" y="2324100"/>
            <a:ext cx="136525" cy="663575"/>
          </a:xfrm>
          <a:custGeom>
            <a:avLst/>
            <a:gdLst>
              <a:gd name="T0" fmla="*/ 0 w 91"/>
              <a:gd name="T1" fmla="*/ 591 h 591"/>
              <a:gd name="T2" fmla="*/ 21 w 91"/>
              <a:gd name="T3" fmla="*/ 556 h 591"/>
              <a:gd name="T4" fmla="*/ 26 w 91"/>
              <a:gd name="T5" fmla="*/ 550 h 591"/>
              <a:gd name="T6" fmla="*/ 24 w 91"/>
              <a:gd name="T7" fmla="*/ 483 h 591"/>
              <a:gd name="T8" fmla="*/ 27 w 91"/>
              <a:gd name="T9" fmla="*/ 40 h 591"/>
              <a:gd name="T10" fmla="*/ 39 w 91"/>
              <a:gd name="T11" fmla="*/ 14 h 591"/>
              <a:gd name="T12" fmla="*/ 59 w 91"/>
              <a:gd name="T13" fmla="*/ 5 h 591"/>
              <a:gd name="T14" fmla="*/ 91 w 91"/>
              <a:gd name="T15" fmla="*/ 0 h 591"/>
              <a:gd name="T16" fmla="*/ 0 60000 65536"/>
              <a:gd name="T17" fmla="*/ 0 60000 65536"/>
              <a:gd name="T18" fmla="*/ 0 60000 65536"/>
              <a:gd name="T19" fmla="*/ 0 60000 65536"/>
              <a:gd name="T20" fmla="*/ 0 60000 65536"/>
              <a:gd name="T21" fmla="*/ 0 60000 65536"/>
              <a:gd name="T22" fmla="*/ 0 60000 65536"/>
              <a:gd name="T23" fmla="*/ 0 60000 65536"/>
              <a:gd name="T24" fmla="*/ 0 w 91"/>
              <a:gd name="T25" fmla="*/ 0 h 591"/>
              <a:gd name="T26" fmla="*/ 91 w 91"/>
              <a:gd name="T27" fmla="*/ 591 h 5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1" h="591">
                <a:moveTo>
                  <a:pt x="0" y="591"/>
                </a:moveTo>
                <a:lnTo>
                  <a:pt x="21" y="556"/>
                </a:lnTo>
                <a:lnTo>
                  <a:pt x="26" y="550"/>
                </a:lnTo>
                <a:lnTo>
                  <a:pt x="24" y="483"/>
                </a:lnTo>
                <a:lnTo>
                  <a:pt x="27" y="40"/>
                </a:lnTo>
                <a:lnTo>
                  <a:pt x="39" y="14"/>
                </a:lnTo>
                <a:lnTo>
                  <a:pt x="59" y="5"/>
                </a:lnTo>
                <a:lnTo>
                  <a:pt x="91" y="0"/>
                </a:lnTo>
              </a:path>
            </a:pathLst>
          </a:custGeom>
          <a:noFill/>
          <a:ln w="19050">
            <a:solidFill>
              <a:schemeClr val="tx1"/>
            </a:solidFill>
            <a:round/>
            <a:headEnd/>
            <a:tailEnd/>
          </a:ln>
        </p:spPr>
        <p:txBody>
          <a:bodyPr wrap="none" anchor="ctr"/>
          <a:lstStyle/>
          <a:p>
            <a:endParaRPr lang="zh-CN" altLang="en-US"/>
          </a:p>
        </p:txBody>
      </p:sp>
      <p:sp>
        <p:nvSpPr>
          <p:cNvPr id="25658" name="Text Box 50"/>
          <p:cNvSpPr txBox="1">
            <a:spLocks noChangeArrowheads="1"/>
          </p:cNvSpPr>
          <p:nvPr/>
        </p:nvSpPr>
        <p:spPr bwMode="auto">
          <a:xfrm>
            <a:off x="1149350" y="3448050"/>
            <a:ext cx="458788" cy="1012825"/>
          </a:xfrm>
          <a:prstGeom prst="rect">
            <a:avLst/>
          </a:prstGeom>
          <a:noFill/>
          <a:ln w="19050">
            <a:noFill/>
            <a:miter lim="800000"/>
            <a:headEnd/>
            <a:tailEnd/>
          </a:ln>
        </p:spPr>
        <p:txBody>
          <a:bodyPr vert="eaVert" wrap="none" anchor="ctr">
            <a:spAutoFit/>
          </a:bodyPr>
          <a:lstStyle/>
          <a:p>
            <a:pPr algn="ctr">
              <a:spcBef>
                <a:spcPct val="50000"/>
              </a:spcBef>
            </a:pPr>
            <a:r>
              <a:rPr lang="zh-CN" altLang="en-US" sz="1800"/>
              <a:t>绝热过程</a:t>
            </a:r>
          </a:p>
        </p:txBody>
      </p:sp>
      <p:sp>
        <p:nvSpPr>
          <p:cNvPr id="25659" name="Text Box 51"/>
          <p:cNvSpPr txBox="1">
            <a:spLocks noChangeArrowheads="1"/>
          </p:cNvSpPr>
          <p:nvPr/>
        </p:nvSpPr>
        <p:spPr bwMode="auto">
          <a:xfrm>
            <a:off x="1157288" y="4749800"/>
            <a:ext cx="458787" cy="1012825"/>
          </a:xfrm>
          <a:prstGeom prst="rect">
            <a:avLst/>
          </a:prstGeom>
          <a:noFill/>
          <a:ln w="19050">
            <a:noFill/>
            <a:miter lim="800000"/>
            <a:headEnd/>
            <a:tailEnd/>
          </a:ln>
        </p:spPr>
        <p:txBody>
          <a:bodyPr vert="eaVert" wrap="none" anchor="ctr">
            <a:spAutoFit/>
          </a:bodyPr>
          <a:lstStyle/>
          <a:p>
            <a:pPr algn="ctr">
              <a:spcBef>
                <a:spcPct val="50000"/>
              </a:spcBef>
            </a:pPr>
            <a:r>
              <a:rPr lang="zh-CN" altLang="en-US" sz="1800"/>
              <a:t>多方过程</a:t>
            </a:r>
          </a:p>
        </p:txBody>
      </p:sp>
      <p:sp>
        <p:nvSpPr>
          <p:cNvPr id="25660" name="Freeform 52"/>
          <p:cNvSpPr>
            <a:spLocks/>
          </p:cNvSpPr>
          <p:nvPr/>
        </p:nvSpPr>
        <p:spPr bwMode="auto">
          <a:xfrm>
            <a:off x="4797425" y="1171575"/>
            <a:ext cx="95250" cy="1588"/>
          </a:xfrm>
          <a:custGeom>
            <a:avLst/>
            <a:gdLst>
              <a:gd name="T0" fmla="*/ 0 w 60"/>
              <a:gd name="T1" fmla="*/ 0 h 1"/>
              <a:gd name="T2" fmla="*/ 60 w 60"/>
              <a:gd name="T3" fmla="*/ 0 h 1"/>
              <a:gd name="T4" fmla="*/ 0 60000 65536"/>
              <a:gd name="T5" fmla="*/ 0 60000 65536"/>
              <a:gd name="T6" fmla="*/ 0 w 60"/>
              <a:gd name="T7" fmla="*/ 0 h 1"/>
              <a:gd name="T8" fmla="*/ 60 w 60"/>
              <a:gd name="T9" fmla="*/ 1 h 1"/>
            </a:gdLst>
            <a:ahLst/>
            <a:cxnLst>
              <a:cxn ang="T4">
                <a:pos x="T0" y="T1"/>
              </a:cxn>
              <a:cxn ang="T5">
                <a:pos x="T2" y="T3"/>
              </a:cxn>
            </a:cxnLst>
            <a:rect l="T6" t="T7" r="T8" b="T9"/>
            <a:pathLst>
              <a:path w="60" h="1">
                <a:moveTo>
                  <a:pt x="0" y="0"/>
                </a:moveTo>
                <a:lnTo>
                  <a:pt x="60" y="0"/>
                </a:lnTo>
              </a:path>
            </a:pathLst>
          </a:custGeom>
          <a:noFill/>
          <a:ln w="12700">
            <a:solidFill>
              <a:srgbClr val="FF3300"/>
            </a:solidFill>
            <a:round/>
            <a:headEnd/>
            <a:tailEnd/>
          </a:ln>
        </p:spPr>
        <p:txBody>
          <a:bodyPr wrap="none" anchor="ctr"/>
          <a:lstStyle/>
          <a:p>
            <a:endParaRPr lang="zh-CN" altLang="en-US"/>
          </a:p>
        </p:txBody>
      </p:sp>
      <p:sp>
        <p:nvSpPr>
          <p:cNvPr id="25661" name="Freeform 53"/>
          <p:cNvSpPr>
            <a:spLocks/>
          </p:cNvSpPr>
          <p:nvPr/>
        </p:nvSpPr>
        <p:spPr bwMode="auto">
          <a:xfrm>
            <a:off x="5721350" y="1181100"/>
            <a:ext cx="76200" cy="1588"/>
          </a:xfrm>
          <a:custGeom>
            <a:avLst/>
            <a:gdLst>
              <a:gd name="T0" fmla="*/ 0 w 48"/>
              <a:gd name="T1" fmla="*/ 0 h 1"/>
              <a:gd name="T2" fmla="*/ 48 w 48"/>
              <a:gd name="T3" fmla="*/ 0 h 1"/>
              <a:gd name="T4" fmla="*/ 0 60000 65536"/>
              <a:gd name="T5" fmla="*/ 0 60000 65536"/>
              <a:gd name="T6" fmla="*/ 0 w 48"/>
              <a:gd name="T7" fmla="*/ 0 h 1"/>
              <a:gd name="T8" fmla="*/ 48 w 48"/>
              <a:gd name="T9" fmla="*/ 1 h 1"/>
            </a:gdLst>
            <a:ahLst/>
            <a:cxnLst>
              <a:cxn ang="T4">
                <a:pos x="T0" y="T1"/>
              </a:cxn>
              <a:cxn ang="T5">
                <a:pos x="T2" y="T3"/>
              </a:cxn>
            </a:cxnLst>
            <a:rect l="T6" t="T7" r="T8" b="T9"/>
            <a:pathLst>
              <a:path w="48" h="1">
                <a:moveTo>
                  <a:pt x="0" y="0"/>
                </a:moveTo>
                <a:lnTo>
                  <a:pt x="48" y="0"/>
                </a:lnTo>
              </a:path>
            </a:pathLst>
          </a:custGeom>
          <a:noFill/>
          <a:ln w="12700">
            <a:solidFill>
              <a:srgbClr val="FF3300"/>
            </a:solidFill>
            <a:round/>
            <a:headEnd/>
            <a:tailEnd/>
          </a:ln>
        </p:spPr>
        <p:txBody>
          <a:bodyPr wrap="none" anchor="ctr"/>
          <a:lstStyle/>
          <a:p>
            <a:endParaRPr lang="zh-CN" altLang="en-US"/>
          </a:p>
        </p:txBody>
      </p:sp>
      <p:sp>
        <p:nvSpPr>
          <p:cNvPr id="25662" name="Text Box 54"/>
          <p:cNvSpPr txBox="1">
            <a:spLocks noChangeArrowheads="1"/>
          </p:cNvSpPr>
          <p:nvPr/>
        </p:nvSpPr>
        <p:spPr bwMode="auto">
          <a:xfrm>
            <a:off x="1685925" y="1670050"/>
            <a:ext cx="184150" cy="366713"/>
          </a:xfrm>
          <a:prstGeom prst="rect">
            <a:avLst/>
          </a:prstGeom>
          <a:noFill/>
          <a:ln w="19050">
            <a:noFill/>
            <a:miter lim="800000"/>
            <a:headEnd/>
            <a:tailEnd/>
          </a:ln>
        </p:spPr>
        <p:txBody>
          <a:bodyPr wrap="none" anchor="ctr">
            <a:spAutoFit/>
          </a:bodyPr>
          <a:lstStyle/>
          <a:p>
            <a:pPr algn="ctr">
              <a:spcBef>
                <a:spcPct val="50000"/>
              </a:spcBef>
            </a:pPr>
            <a:endParaRPr lang="zh-CN" altLang="zh-CN" sz="1800"/>
          </a:p>
        </p:txBody>
      </p:sp>
      <p:graphicFrame>
        <p:nvGraphicFramePr>
          <p:cNvPr id="25604" name="Object 4"/>
          <p:cNvGraphicFramePr>
            <a:graphicFrameLocks noChangeAspect="1"/>
          </p:cNvGraphicFramePr>
          <p:nvPr/>
        </p:nvGraphicFramePr>
        <p:xfrm>
          <a:off x="1676400" y="1524000"/>
          <a:ext cx="4953000" cy="533400"/>
        </p:xfrm>
        <a:graphic>
          <a:graphicData uri="http://schemas.openxmlformats.org/presentationml/2006/ole">
            <p:oleObj spid="_x0000_s25604" name="公式" r:id="rId5" imgW="3708360" imgH="393480" progId="Equation.3">
              <p:embed/>
            </p:oleObj>
          </a:graphicData>
        </a:graphic>
      </p:graphicFrame>
      <p:graphicFrame>
        <p:nvGraphicFramePr>
          <p:cNvPr id="25605" name="Object 5"/>
          <p:cNvGraphicFramePr>
            <a:graphicFrameLocks noChangeAspect="1"/>
          </p:cNvGraphicFramePr>
          <p:nvPr/>
        </p:nvGraphicFramePr>
        <p:xfrm>
          <a:off x="1676400" y="2057400"/>
          <a:ext cx="4953000" cy="533400"/>
        </p:xfrm>
        <a:graphic>
          <a:graphicData uri="http://schemas.openxmlformats.org/presentationml/2006/ole">
            <p:oleObj spid="_x0000_s25605" name="公式" r:id="rId6" imgW="3797280" imgH="393480" progId="Equation.3">
              <p:embed/>
            </p:oleObj>
          </a:graphicData>
        </a:graphic>
      </p:graphicFrame>
      <p:graphicFrame>
        <p:nvGraphicFramePr>
          <p:cNvPr id="25606" name="Object 6"/>
          <p:cNvGraphicFramePr>
            <a:graphicFrameLocks noChangeAspect="1"/>
          </p:cNvGraphicFramePr>
          <p:nvPr/>
        </p:nvGraphicFramePr>
        <p:xfrm>
          <a:off x="1811338" y="2590800"/>
          <a:ext cx="4835525" cy="609600"/>
        </p:xfrm>
        <a:graphic>
          <a:graphicData uri="http://schemas.openxmlformats.org/presentationml/2006/ole">
            <p:oleObj spid="_x0000_s25606" name="公式" r:id="rId7" imgW="3860640" imgH="431640" progId="Equation.3">
              <p:embed/>
            </p:oleObj>
          </a:graphicData>
        </a:graphic>
      </p:graphicFrame>
      <p:graphicFrame>
        <p:nvGraphicFramePr>
          <p:cNvPr id="25607" name="Object 7"/>
          <p:cNvGraphicFramePr>
            <a:graphicFrameLocks noChangeAspect="1"/>
          </p:cNvGraphicFramePr>
          <p:nvPr/>
        </p:nvGraphicFramePr>
        <p:xfrm>
          <a:off x="5562600" y="3048000"/>
          <a:ext cx="1038225" cy="585788"/>
        </p:xfrm>
        <a:graphic>
          <a:graphicData uri="http://schemas.openxmlformats.org/presentationml/2006/ole">
            <p:oleObj spid="_x0000_s25607" name="公式" r:id="rId8" imgW="761760" imgH="431640" progId="Equation.3">
              <p:embed/>
            </p:oleObj>
          </a:graphicData>
        </a:graphic>
      </p:graphicFrame>
      <p:graphicFrame>
        <p:nvGraphicFramePr>
          <p:cNvPr id="25608" name="Object 8"/>
          <p:cNvGraphicFramePr>
            <a:graphicFrameLocks noChangeAspect="1"/>
          </p:cNvGraphicFramePr>
          <p:nvPr/>
        </p:nvGraphicFramePr>
        <p:xfrm>
          <a:off x="1438275" y="3906838"/>
          <a:ext cx="609600" cy="295275"/>
        </p:xfrm>
        <a:graphic>
          <a:graphicData uri="http://schemas.openxmlformats.org/presentationml/2006/ole">
            <p:oleObj spid="_x0000_s25608" name="公式" r:id="rId9" imgW="609480" imgH="241200" progId="Equation.3">
              <p:embed/>
            </p:oleObj>
          </a:graphicData>
        </a:graphic>
      </p:graphicFrame>
      <p:graphicFrame>
        <p:nvGraphicFramePr>
          <p:cNvPr id="25609" name="Object 9"/>
          <p:cNvGraphicFramePr>
            <a:graphicFrameLocks noChangeAspect="1"/>
          </p:cNvGraphicFramePr>
          <p:nvPr/>
        </p:nvGraphicFramePr>
        <p:xfrm>
          <a:off x="2085975" y="3789363"/>
          <a:ext cx="500063" cy="457200"/>
        </p:xfrm>
        <a:graphic>
          <a:graphicData uri="http://schemas.openxmlformats.org/presentationml/2006/ole">
            <p:oleObj spid="_x0000_s25609" name="公式" r:id="rId10" imgW="571320" imgH="393480" progId="Equation.3">
              <p:embed/>
            </p:oleObj>
          </a:graphicData>
        </a:graphic>
      </p:graphicFrame>
      <p:sp>
        <p:nvSpPr>
          <p:cNvPr id="25663" name="Freeform 61"/>
          <p:cNvSpPr>
            <a:spLocks/>
          </p:cNvSpPr>
          <p:nvPr/>
        </p:nvSpPr>
        <p:spPr bwMode="auto">
          <a:xfrm>
            <a:off x="2635250" y="3524250"/>
            <a:ext cx="85725" cy="981075"/>
          </a:xfrm>
          <a:custGeom>
            <a:avLst/>
            <a:gdLst>
              <a:gd name="T0" fmla="*/ 54 w 54"/>
              <a:gd name="T1" fmla="*/ 0 h 618"/>
              <a:gd name="T2" fmla="*/ 24 w 54"/>
              <a:gd name="T3" fmla="*/ 24 h 618"/>
              <a:gd name="T4" fmla="*/ 24 w 54"/>
              <a:gd name="T5" fmla="*/ 276 h 618"/>
              <a:gd name="T6" fmla="*/ 0 w 54"/>
              <a:gd name="T7" fmla="*/ 300 h 618"/>
              <a:gd name="T8" fmla="*/ 24 w 54"/>
              <a:gd name="T9" fmla="*/ 312 h 618"/>
              <a:gd name="T10" fmla="*/ 24 w 54"/>
              <a:gd name="T11" fmla="*/ 576 h 618"/>
              <a:gd name="T12" fmla="*/ 48 w 54"/>
              <a:gd name="T13" fmla="*/ 618 h 618"/>
              <a:gd name="T14" fmla="*/ 0 60000 65536"/>
              <a:gd name="T15" fmla="*/ 0 60000 65536"/>
              <a:gd name="T16" fmla="*/ 0 60000 65536"/>
              <a:gd name="T17" fmla="*/ 0 60000 65536"/>
              <a:gd name="T18" fmla="*/ 0 60000 65536"/>
              <a:gd name="T19" fmla="*/ 0 60000 65536"/>
              <a:gd name="T20" fmla="*/ 0 60000 65536"/>
              <a:gd name="T21" fmla="*/ 0 w 54"/>
              <a:gd name="T22" fmla="*/ 0 h 618"/>
              <a:gd name="T23" fmla="*/ 54 w 54"/>
              <a:gd name="T24" fmla="*/ 618 h 6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618">
                <a:moveTo>
                  <a:pt x="54" y="0"/>
                </a:moveTo>
                <a:lnTo>
                  <a:pt x="24" y="24"/>
                </a:lnTo>
                <a:lnTo>
                  <a:pt x="24" y="276"/>
                </a:lnTo>
                <a:lnTo>
                  <a:pt x="0" y="300"/>
                </a:lnTo>
                <a:lnTo>
                  <a:pt x="24" y="312"/>
                </a:lnTo>
                <a:lnTo>
                  <a:pt x="24" y="576"/>
                </a:lnTo>
                <a:lnTo>
                  <a:pt x="48" y="618"/>
                </a:lnTo>
              </a:path>
            </a:pathLst>
          </a:custGeom>
          <a:noFill/>
          <a:ln w="12700">
            <a:solidFill>
              <a:schemeClr val="tx1"/>
            </a:solidFill>
            <a:round/>
            <a:headEnd/>
            <a:tailEnd/>
          </a:ln>
        </p:spPr>
        <p:txBody>
          <a:bodyPr wrap="none" anchor="ctr"/>
          <a:lstStyle/>
          <a:p>
            <a:endParaRPr lang="zh-CN" altLang="en-US"/>
          </a:p>
        </p:txBody>
      </p:sp>
      <p:sp>
        <p:nvSpPr>
          <p:cNvPr id="25664" name="Text Box 62"/>
          <p:cNvSpPr txBox="1">
            <a:spLocks noChangeArrowheads="1"/>
          </p:cNvSpPr>
          <p:nvPr/>
        </p:nvSpPr>
        <p:spPr bwMode="auto">
          <a:xfrm>
            <a:off x="2625725" y="3187700"/>
            <a:ext cx="1003300" cy="336550"/>
          </a:xfrm>
          <a:prstGeom prst="rect">
            <a:avLst/>
          </a:prstGeom>
          <a:noFill/>
          <a:ln w="19050">
            <a:noFill/>
            <a:miter lim="800000"/>
            <a:headEnd/>
            <a:tailEnd/>
          </a:ln>
        </p:spPr>
        <p:txBody>
          <a:bodyPr wrap="none" anchor="ctr">
            <a:spAutoFit/>
          </a:bodyPr>
          <a:lstStyle/>
          <a:p>
            <a:pPr algn="ctr">
              <a:spcBef>
                <a:spcPct val="50000"/>
              </a:spcBef>
            </a:pPr>
            <a:r>
              <a:rPr lang="zh-CN" altLang="zh-CN" sz="1600"/>
              <a:t>泊松方程</a:t>
            </a:r>
            <a:endParaRPr lang="zh-CN" altLang="en-US" sz="1800"/>
          </a:p>
        </p:txBody>
      </p:sp>
      <p:graphicFrame>
        <p:nvGraphicFramePr>
          <p:cNvPr id="25610" name="Object 10"/>
          <p:cNvGraphicFramePr>
            <a:graphicFrameLocks noChangeAspect="1"/>
          </p:cNvGraphicFramePr>
          <p:nvPr/>
        </p:nvGraphicFramePr>
        <p:xfrm>
          <a:off x="2667000" y="3544888"/>
          <a:ext cx="1203325" cy="950912"/>
        </p:xfrm>
        <a:graphic>
          <a:graphicData uri="http://schemas.openxmlformats.org/presentationml/2006/ole">
            <p:oleObj spid="_x0000_s25610" name="公式" r:id="rId11" imgW="838080" imgH="647640" progId="Equation.3">
              <p:embed/>
            </p:oleObj>
          </a:graphicData>
        </a:graphic>
      </p:graphicFrame>
      <p:graphicFrame>
        <p:nvGraphicFramePr>
          <p:cNvPr id="25611" name="Object 11"/>
          <p:cNvGraphicFramePr>
            <a:graphicFrameLocks noChangeAspect="1"/>
          </p:cNvGraphicFramePr>
          <p:nvPr/>
        </p:nvGraphicFramePr>
        <p:xfrm>
          <a:off x="3836988" y="3908425"/>
          <a:ext cx="506412" cy="244475"/>
        </p:xfrm>
        <a:graphic>
          <a:graphicData uri="http://schemas.openxmlformats.org/presentationml/2006/ole">
            <p:oleObj spid="_x0000_s25611" name="公式" r:id="rId12" imgW="419040" imgH="203040" progId="Equation.3">
              <p:embed/>
            </p:oleObj>
          </a:graphicData>
        </a:graphic>
      </p:graphicFrame>
      <p:graphicFrame>
        <p:nvGraphicFramePr>
          <p:cNvPr id="25612" name="Object 12"/>
          <p:cNvGraphicFramePr>
            <a:graphicFrameLocks noChangeAspect="1"/>
          </p:cNvGraphicFramePr>
          <p:nvPr/>
        </p:nvGraphicFramePr>
        <p:xfrm>
          <a:off x="4419600" y="3886200"/>
          <a:ext cx="1093788" cy="498475"/>
        </p:xfrm>
        <a:graphic>
          <a:graphicData uri="http://schemas.openxmlformats.org/presentationml/2006/ole">
            <p:oleObj spid="_x0000_s25612" name="公式" r:id="rId13" imgW="901440" imgH="406080" progId="Equation.3">
              <p:embed/>
            </p:oleObj>
          </a:graphicData>
        </a:graphic>
      </p:graphicFrame>
      <p:graphicFrame>
        <p:nvGraphicFramePr>
          <p:cNvPr id="25613" name="Object 13"/>
          <p:cNvGraphicFramePr>
            <a:graphicFrameLocks noChangeAspect="1"/>
          </p:cNvGraphicFramePr>
          <p:nvPr/>
        </p:nvGraphicFramePr>
        <p:xfrm>
          <a:off x="5638800" y="3805238"/>
          <a:ext cx="1138238" cy="766762"/>
        </p:xfrm>
        <a:graphic>
          <a:graphicData uri="http://schemas.openxmlformats.org/presentationml/2006/ole">
            <p:oleObj spid="_x0000_s25613" name="公式" r:id="rId14" imgW="1002960" imgH="609480" progId="Equation.3">
              <p:embed/>
            </p:oleObj>
          </a:graphicData>
        </a:graphic>
      </p:graphicFrame>
      <p:graphicFrame>
        <p:nvGraphicFramePr>
          <p:cNvPr id="25614" name="Object 14"/>
          <p:cNvGraphicFramePr>
            <a:graphicFrameLocks noChangeAspect="1"/>
          </p:cNvGraphicFramePr>
          <p:nvPr/>
        </p:nvGraphicFramePr>
        <p:xfrm>
          <a:off x="2819400" y="4953000"/>
          <a:ext cx="817563" cy="288925"/>
        </p:xfrm>
        <a:graphic>
          <a:graphicData uri="http://schemas.openxmlformats.org/presentationml/2006/ole">
            <p:oleObj spid="_x0000_s25614" name="公式" r:id="rId15" imgW="647640" imgH="228600" progId="Equation.3">
              <p:embed/>
            </p:oleObj>
          </a:graphicData>
        </a:graphic>
      </p:graphicFrame>
      <p:sp>
        <p:nvSpPr>
          <p:cNvPr id="25665" name="Text Box 68"/>
          <p:cNvSpPr txBox="1">
            <a:spLocks noChangeArrowheads="1"/>
          </p:cNvSpPr>
          <p:nvPr/>
        </p:nvSpPr>
        <p:spPr bwMode="auto">
          <a:xfrm>
            <a:off x="942975" y="5884863"/>
            <a:ext cx="1104900" cy="366712"/>
          </a:xfrm>
          <a:prstGeom prst="rect">
            <a:avLst/>
          </a:prstGeom>
          <a:noFill/>
          <a:ln w="19050">
            <a:noFill/>
            <a:miter lim="800000"/>
            <a:headEnd/>
            <a:tailEnd/>
          </a:ln>
        </p:spPr>
        <p:txBody>
          <a:bodyPr wrap="none" anchor="ctr">
            <a:spAutoFit/>
          </a:bodyPr>
          <a:lstStyle/>
          <a:p>
            <a:pPr algn="ctr">
              <a:spcBef>
                <a:spcPct val="50000"/>
              </a:spcBef>
            </a:pPr>
            <a:r>
              <a:rPr lang="zh-CN" altLang="en-US" sz="1800"/>
              <a:t>真实气体</a:t>
            </a:r>
          </a:p>
        </p:txBody>
      </p:sp>
      <p:graphicFrame>
        <p:nvGraphicFramePr>
          <p:cNvPr id="25615" name="Object 15"/>
          <p:cNvGraphicFramePr>
            <a:graphicFrameLocks noChangeAspect="1"/>
          </p:cNvGraphicFramePr>
          <p:nvPr/>
        </p:nvGraphicFramePr>
        <p:xfrm>
          <a:off x="1468438" y="4976813"/>
          <a:ext cx="1017587" cy="285750"/>
        </p:xfrm>
        <a:graphic>
          <a:graphicData uri="http://schemas.openxmlformats.org/presentationml/2006/ole">
            <p:oleObj spid="_x0000_s25615" name="公式" r:id="rId16" imgW="952200" imgH="203040" progId="Equation.3">
              <p:embed/>
            </p:oleObj>
          </a:graphicData>
        </a:graphic>
      </p:graphicFrame>
      <p:graphicFrame>
        <p:nvGraphicFramePr>
          <p:cNvPr id="25616" name="Object 16"/>
          <p:cNvGraphicFramePr>
            <a:graphicFrameLocks noChangeAspect="1"/>
          </p:cNvGraphicFramePr>
          <p:nvPr/>
        </p:nvGraphicFramePr>
        <p:xfrm>
          <a:off x="3943350" y="4999038"/>
          <a:ext cx="1019175" cy="258762"/>
        </p:xfrm>
        <a:graphic>
          <a:graphicData uri="http://schemas.openxmlformats.org/presentationml/2006/ole">
            <p:oleObj spid="_x0000_s25616" name="公式" r:id="rId17" imgW="901440" imgH="228600" progId="Equation.3">
              <p:embed/>
            </p:oleObj>
          </a:graphicData>
        </a:graphic>
      </p:graphicFrame>
      <p:graphicFrame>
        <p:nvGraphicFramePr>
          <p:cNvPr id="25617" name="Object 17"/>
          <p:cNvGraphicFramePr>
            <a:graphicFrameLocks noChangeAspect="1"/>
          </p:cNvGraphicFramePr>
          <p:nvPr/>
        </p:nvGraphicFramePr>
        <p:xfrm>
          <a:off x="5562600" y="4843463"/>
          <a:ext cx="1316038" cy="566737"/>
        </p:xfrm>
        <a:graphic>
          <a:graphicData uri="http://schemas.openxmlformats.org/presentationml/2006/ole">
            <p:oleObj spid="_x0000_s25617" name="公式" r:id="rId18" imgW="1002960" imgH="393480" progId="Equation.3">
              <p:embed/>
            </p:oleObj>
          </a:graphicData>
        </a:graphic>
      </p:graphicFrame>
      <p:sp>
        <p:nvSpPr>
          <p:cNvPr id="25666" name="Freeform 72"/>
          <p:cNvSpPr>
            <a:spLocks/>
          </p:cNvSpPr>
          <p:nvPr/>
        </p:nvSpPr>
        <p:spPr bwMode="auto">
          <a:xfrm>
            <a:off x="4587875" y="1882775"/>
            <a:ext cx="1209675" cy="3175"/>
          </a:xfrm>
          <a:custGeom>
            <a:avLst/>
            <a:gdLst>
              <a:gd name="T0" fmla="*/ 0 w 762"/>
              <a:gd name="T1" fmla="*/ 2 h 2"/>
              <a:gd name="T2" fmla="*/ 762 w 762"/>
              <a:gd name="T3" fmla="*/ 0 h 2"/>
              <a:gd name="T4" fmla="*/ 0 60000 65536"/>
              <a:gd name="T5" fmla="*/ 0 60000 65536"/>
              <a:gd name="T6" fmla="*/ 0 w 762"/>
              <a:gd name="T7" fmla="*/ 0 h 2"/>
              <a:gd name="T8" fmla="*/ 762 w 762"/>
              <a:gd name="T9" fmla="*/ 2 h 2"/>
            </a:gdLst>
            <a:ahLst/>
            <a:cxnLst>
              <a:cxn ang="T4">
                <a:pos x="T0" y="T1"/>
              </a:cxn>
              <a:cxn ang="T5">
                <a:pos x="T2" y="T3"/>
              </a:cxn>
            </a:cxnLst>
            <a:rect l="T6" t="T7" r="T8" b="T9"/>
            <a:pathLst>
              <a:path w="762" h="2">
                <a:moveTo>
                  <a:pt x="0" y="2"/>
                </a:moveTo>
                <a:lnTo>
                  <a:pt x="762" y="0"/>
                </a:lnTo>
              </a:path>
            </a:pathLst>
          </a:custGeom>
          <a:noFill/>
          <a:ln w="9525">
            <a:solidFill>
              <a:srgbClr val="FF3300"/>
            </a:solidFill>
            <a:round/>
            <a:headEnd/>
            <a:tailEnd/>
          </a:ln>
        </p:spPr>
        <p:txBody>
          <a:bodyPr wrap="none" anchor="ctr"/>
          <a:lstStyle/>
          <a:p>
            <a:endParaRPr lang="zh-CN" altLang="en-US"/>
          </a:p>
        </p:txBody>
      </p:sp>
      <p:sp>
        <p:nvSpPr>
          <p:cNvPr id="25667" name="Line 73"/>
          <p:cNvSpPr>
            <a:spLocks noChangeShapeType="1"/>
          </p:cNvSpPr>
          <p:nvPr/>
        </p:nvSpPr>
        <p:spPr bwMode="auto">
          <a:xfrm>
            <a:off x="4721225" y="2552700"/>
            <a:ext cx="1160463" cy="0"/>
          </a:xfrm>
          <a:prstGeom prst="line">
            <a:avLst/>
          </a:prstGeom>
          <a:noFill/>
          <a:ln w="9525">
            <a:solidFill>
              <a:srgbClr val="FF3300"/>
            </a:solidFill>
            <a:round/>
            <a:headEnd/>
            <a:tailEnd/>
          </a:ln>
        </p:spPr>
        <p:txBody>
          <a:bodyPr wrap="none" anchor="ctr"/>
          <a:lstStyle/>
          <a:p>
            <a:endParaRPr lang="zh-CN" altLang="en-US"/>
          </a:p>
        </p:txBody>
      </p:sp>
      <p:sp>
        <p:nvSpPr>
          <p:cNvPr id="25668" name="Freeform 74"/>
          <p:cNvSpPr>
            <a:spLocks/>
          </p:cNvSpPr>
          <p:nvPr/>
        </p:nvSpPr>
        <p:spPr bwMode="auto">
          <a:xfrm>
            <a:off x="4419600" y="4130675"/>
            <a:ext cx="1173163" cy="3175"/>
          </a:xfrm>
          <a:custGeom>
            <a:avLst/>
            <a:gdLst>
              <a:gd name="T0" fmla="*/ 0 w 739"/>
              <a:gd name="T1" fmla="*/ 2 h 2"/>
              <a:gd name="T2" fmla="*/ 739 w 739"/>
              <a:gd name="T3" fmla="*/ 0 h 2"/>
              <a:gd name="T4" fmla="*/ 0 60000 65536"/>
              <a:gd name="T5" fmla="*/ 0 60000 65536"/>
              <a:gd name="T6" fmla="*/ 0 w 739"/>
              <a:gd name="T7" fmla="*/ 0 h 2"/>
              <a:gd name="T8" fmla="*/ 739 w 739"/>
              <a:gd name="T9" fmla="*/ 2 h 2"/>
            </a:gdLst>
            <a:ahLst/>
            <a:cxnLst>
              <a:cxn ang="T4">
                <a:pos x="T0" y="T1"/>
              </a:cxn>
              <a:cxn ang="T5">
                <a:pos x="T2" y="T3"/>
              </a:cxn>
            </a:cxnLst>
            <a:rect l="T6" t="T7" r="T8" b="T9"/>
            <a:pathLst>
              <a:path w="739" h="2">
                <a:moveTo>
                  <a:pt x="0" y="2"/>
                </a:moveTo>
                <a:lnTo>
                  <a:pt x="739" y="0"/>
                </a:lnTo>
              </a:path>
            </a:pathLst>
          </a:custGeom>
          <a:noFill/>
          <a:ln w="9525">
            <a:solidFill>
              <a:srgbClr val="FF3300"/>
            </a:solidFill>
            <a:round/>
            <a:headEnd/>
            <a:tailEnd/>
          </a:ln>
        </p:spPr>
        <p:txBody>
          <a:bodyPr wrap="none" anchor="ctr"/>
          <a:lstStyle/>
          <a:p>
            <a:endParaRPr lang="zh-CN" altLang="en-US"/>
          </a:p>
        </p:txBody>
      </p:sp>
      <p:sp>
        <p:nvSpPr>
          <p:cNvPr id="25669" name="Freeform 75"/>
          <p:cNvSpPr>
            <a:spLocks/>
          </p:cNvSpPr>
          <p:nvPr/>
        </p:nvSpPr>
        <p:spPr bwMode="auto">
          <a:xfrm>
            <a:off x="3886200" y="5257800"/>
            <a:ext cx="1152525" cy="1588"/>
          </a:xfrm>
          <a:custGeom>
            <a:avLst/>
            <a:gdLst>
              <a:gd name="T0" fmla="*/ 0 w 726"/>
              <a:gd name="T1" fmla="*/ 2 h 2"/>
              <a:gd name="T2" fmla="*/ 726 w 726"/>
              <a:gd name="T3" fmla="*/ 0 h 2"/>
              <a:gd name="T4" fmla="*/ 0 60000 65536"/>
              <a:gd name="T5" fmla="*/ 0 60000 65536"/>
              <a:gd name="T6" fmla="*/ 0 w 726"/>
              <a:gd name="T7" fmla="*/ 0 h 2"/>
              <a:gd name="T8" fmla="*/ 726 w 726"/>
              <a:gd name="T9" fmla="*/ 2 h 2"/>
            </a:gdLst>
            <a:ahLst/>
            <a:cxnLst>
              <a:cxn ang="T4">
                <a:pos x="T0" y="T1"/>
              </a:cxn>
              <a:cxn ang="T5">
                <a:pos x="T2" y="T3"/>
              </a:cxn>
            </a:cxnLst>
            <a:rect l="T6" t="T7" r="T8" b="T9"/>
            <a:pathLst>
              <a:path w="726" h="2">
                <a:moveTo>
                  <a:pt x="0" y="2"/>
                </a:moveTo>
                <a:lnTo>
                  <a:pt x="726" y="0"/>
                </a:lnTo>
              </a:path>
            </a:pathLst>
          </a:custGeom>
          <a:noFill/>
          <a:ln w="9525">
            <a:solidFill>
              <a:srgbClr val="FF3300"/>
            </a:solidFill>
            <a:round/>
            <a:headEnd/>
            <a:tailEnd/>
          </a:ln>
        </p:spPr>
        <p:txBody>
          <a:bodyPr wrap="none" anchor="ctr"/>
          <a:lstStyle/>
          <a:p>
            <a:endParaRPr lang="zh-CN" altLang="en-US"/>
          </a:p>
        </p:txBody>
      </p:sp>
      <p:sp>
        <p:nvSpPr>
          <p:cNvPr id="25670" name="Line 76"/>
          <p:cNvSpPr>
            <a:spLocks noChangeShapeType="1"/>
          </p:cNvSpPr>
          <p:nvPr/>
        </p:nvSpPr>
        <p:spPr bwMode="auto">
          <a:xfrm>
            <a:off x="5486400" y="3124200"/>
            <a:ext cx="1160463" cy="0"/>
          </a:xfrm>
          <a:prstGeom prst="line">
            <a:avLst/>
          </a:prstGeom>
          <a:noFill/>
          <a:ln w="9525">
            <a:solidFill>
              <a:srgbClr val="FF3300"/>
            </a:solidFill>
            <a:round/>
            <a:headEnd/>
            <a:tailEnd/>
          </a:ln>
        </p:spPr>
        <p:txBody>
          <a:bodyPr wrap="none" anchor="ctr"/>
          <a:lstStyle/>
          <a:p>
            <a:endParaRPr lang="zh-CN" altLang="en-US"/>
          </a:p>
        </p:txBody>
      </p:sp>
      <p:sp>
        <p:nvSpPr>
          <p:cNvPr id="25671" name="Line 77"/>
          <p:cNvSpPr>
            <a:spLocks noChangeShapeType="1"/>
          </p:cNvSpPr>
          <p:nvPr/>
        </p:nvSpPr>
        <p:spPr bwMode="auto">
          <a:xfrm>
            <a:off x="5843588" y="4262438"/>
            <a:ext cx="1160462" cy="0"/>
          </a:xfrm>
          <a:prstGeom prst="line">
            <a:avLst/>
          </a:prstGeom>
          <a:noFill/>
          <a:ln w="9525">
            <a:solidFill>
              <a:srgbClr val="FF3300"/>
            </a:solidFill>
            <a:round/>
            <a:headEnd/>
            <a:tailEnd/>
          </a:ln>
        </p:spPr>
        <p:txBody>
          <a:bodyPr wrap="none" anchor="ctr"/>
          <a:lstStyle/>
          <a:p>
            <a:endParaRPr lang="zh-CN" altLang="en-US"/>
          </a:p>
        </p:txBody>
      </p:sp>
      <p:sp>
        <p:nvSpPr>
          <p:cNvPr id="25672" name="Line 78"/>
          <p:cNvSpPr>
            <a:spLocks noChangeShapeType="1"/>
          </p:cNvSpPr>
          <p:nvPr/>
        </p:nvSpPr>
        <p:spPr bwMode="auto">
          <a:xfrm>
            <a:off x="3421063" y="2552700"/>
            <a:ext cx="1160462" cy="0"/>
          </a:xfrm>
          <a:prstGeom prst="line">
            <a:avLst/>
          </a:prstGeom>
          <a:noFill/>
          <a:ln w="9525">
            <a:solidFill>
              <a:srgbClr val="FF3300"/>
            </a:solidFill>
            <a:round/>
            <a:headEnd/>
            <a:tailEnd/>
          </a:ln>
        </p:spPr>
        <p:txBody>
          <a:bodyPr wrap="none" anchor="ctr"/>
          <a:lstStyle/>
          <a:p>
            <a:endParaRPr lang="zh-CN" altLang="en-US"/>
          </a:p>
        </p:txBody>
      </p:sp>
      <p:sp>
        <p:nvSpPr>
          <p:cNvPr id="25673" name="Freeform 79"/>
          <p:cNvSpPr>
            <a:spLocks/>
          </p:cNvSpPr>
          <p:nvPr/>
        </p:nvSpPr>
        <p:spPr bwMode="auto">
          <a:xfrm>
            <a:off x="5667375" y="5400675"/>
            <a:ext cx="1152525" cy="3175"/>
          </a:xfrm>
          <a:custGeom>
            <a:avLst/>
            <a:gdLst>
              <a:gd name="T0" fmla="*/ 0 w 726"/>
              <a:gd name="T1" fmla="*/ 2 h 2"/>
              <a:gd name="T2" fmla="*/ 726 w 726"/>
              <a:gd name="T3" fmla="*/ 0 h 2"/>
              <a:gd name="T4" fmla="*/ 0 60000 65536"/>
              <a:gd name="T5" fmla="*/ 0 60000 65536"/>
              <a:gd name="T6" fmla="*/ 0 w 726"/>
              <a:gd name="T7" fmla="*/ 0 h 2"/>
              <a:gd name="T8" fmla="*/ 726 w 726"/>
              <a:gd name="T9" fmla="*/ 2 h 2"/>
            </a:gdLst>
            <a:ahLst/>
            <a:cxnLst>
              <a:cxn ang="T4">
                <a:pos x="T0" y="T1"/>
              </a:cxn>
              <a:cxn ang="T5">
                <a:pos x="T2" y="T3"/>
              </a:cxn>
            </a:cxnLst>
            <a:rect l="T6" t="T7" r="T8" b="T9"/>
            <a:pathLst>
              <a:path w="726" h="2">
                <a:moveTo>
                  <a:pt x="0" y="2"/>
                </a:moveTo>
                <a:lnTo>
                  <a:pt x="726" y="0"/>
                </a:lnTo>
              </a:path>
            </a:pathLst>
          </a:custGeom>
          <a:noFill/>
          <a:ln w="9525">
            <a:solidFill>
              <a:srgbClr val="FF3300"/>
            </a:solidFill>
            <a:round/>
            <a:headEnd/>
            <a:tailEnd/>
          </a:ln>
        </p:spPr>
        <p:txBody>
          <a:bodyPr wrap="none" anchor="ctr"/>
          <a:lstStyle/>
          <a:p>
            <a:endParaRPr lang="zh-CN" altLang="en-US"/>
          </a:p>
        </p:txBody>
      </p:sp>
      <p:sp>
        <p:nvSpPr>
          <p:cNvPr id="25674" name="Text Box 80"/>
          <p:cNvSpPr txBox="1">
            <a:spLocks noChangeArrowheads="1"/>
          </p:cNvSpPr>
          <p:nvPr/>
        </p:nvSpPr>
        <p:spPr bwMode="auto">
          <a:xfrm>
            <a:off x="7086600" y="3706813"/>
            <a:ext cx="1795463" cy="915987"/>
          </a:xfrm>
          <a:prstGeom prst="rect">
            <a:avLst/>
          </a:prstGeom>
          <a:noFill/>
          <a:ln w="19050">
            <a:noFill/>
            <a:miter lim="800000"/>
            <a:headEnd/>
            <a:tailEnd/>
          </a:ln>
        </p:spPr>
        <p:txBody>
          <a:bodyPr wrap="none" anchor="ctr">
            <a:spAutoFit/>
          </a:bodyPr>
          <a:lstStyle/>
          <a:p>
            <a:pPr algn="ctr"/>
            <a:r>
              <a:rPr lang="zh-CN" altLang="en-US" sz="1800"/>
              <a:t>熵增加原理或</a:t>
            </a:r>
          </a:p>
          <a:p>
            <a:pPr algn="ctr"/>
            <a:r>
              <a:rPr lang="zh-CN" altLang="en-US" sz="1800"/>
              <a:t>第二定律熵表述</a:t>
            </a:r>
          </a:p>
          <a:p>
            <a:pPr algn="ctr"/>
            <a:r>
              <a:rPr lang="zh-CN" altLang="en-US" sz="1800"/>
              <a:t>熵变的计算</a:t>
            </a:r>
            <a:endParaRPr lang="zh-CN" altLang="en-US" sz="1800">
              <a:latin typeface="楷体_GB2312" pitchFamily="49" charset="-122"/>
            </a:endParaRPr>
          </a:p>
        </p:txBody>
      </p:sp>
      <p:sp>
        <p:nvSpPr>
          <p:cNvPr id="25675" name="Freeform 82"/>
          <p:cNvSpPr>
            <a:spLocks/>
          </p:cNvSpPr>
          <p:nvPr/>
        </p:nvSpPr>
        <p:spPr bwMode="auto">
          <a:xfrm>
            <a:off x="7999413" y="4648200"/>
            <a:ext cx="1587" cy="242888"/>
          </a:xfrm>
          <a:custGeom>
            <a:avLst/>
            <a:gdLst>
              <a:gd name="T0" fmla="*/ 0 w 4"/>
              <a:gd name="T1" fmla="*/ 0 h 153"/>
              <a:gd name="T2" fmla="*/ 4 w 4"/>
              <a:gd name="T3" fmla="*/ 153 h 153"/>
              <a:gd name="T4" fmla="*/ 0 60000 65536"/>
              <a:gd name="T5" fmla="*/ 0 60000 65536"/>
              <a:gd name="T6" fmla="*/ 0 w 4"/>
              <a:gd name="T7" fmla="*/ 0 h 153"/>
              <a:gd name="T8" fmla="*/ 4 w 4"/>
              <a:gd name="T9" fmla="*/ 153 h 153"/>
            </a:gdLst>
            <a:ahLst/>
            <a:cxnLst>
              <a:cxn ang="T4">
                <a:pos x="T0" y="T1"/>
              </a:cxn>
              <a:cxn ang="T5">
                <a:pos x="T2" y="T3"/>
              </a:cxn>
            </a:cxnLst>
            <a:rect l="T6" t="T7" r="T8" b="T9"/>
            <a:pathLst>
              <a:path w="4" h="153">
                <a:moveTo>
                  <a:pt x="0" y="0"/>
                </a:moveTo>
                <a:lnTo>
                  <a:pt x="4" y="153"/>
                </a:lnTo>
              </a:path>
            </a:pathLst>
          </a:custGeom>
          <a:noFill/>
          <a:ln w="38100">
            <a:solidFill>
              <a:schemeClr val="tx1"/>
            </a:solidFill>
            <a:round/>
            <a:headEnd/>
            <a:tailEnd/>
          </a:ln>
        </p:spPr>
        <p:txBody>
          <a:bodyPr wrap="none" anchor="ctr"/>
          <a:lstStyle/>
          <a:p>
            <a:endParaRPr lang="zh-CN" altLang="en-US"/>
          </a:p>
        </p:txBody>
      </p:sp>
      <p:sp>
        <p:nvSpPr>
          <p:cNvPr id="25676" name="Freeform 83"/>
          <p:cNvSpPr>
            <a:spLocks/>
          </p:cNvSpPr>
          <p:nvPr/>
        </p:nvSpPr>
        <p:spPr bwMode="auto">
          <a:xfrm>
            <a:off x="7999413" y="5791200"/>
            <a:ext cx="1587" cy="242888"/>
          </a:xfrm>
          <a:custGeom>
            <a:avLst/>
            <a:gdLst>
              <a:gd name="T0" fmla="*/ 0 w 4"/>
              <a:gd name="T1" fmla="*/ 0 h 153"/>
              <a:gd name="T2" fmla="*/ 4 w 4"/>
              <a:gd name="T3" fmla="*/ 153 h 153"/>
              <a:gd name="T4" fmla="*/ 0 60000 65536"/>
              <a:gd name="T5" fmla="*/ 0 60000 65536"/>
              <a:gd name="T6" fmla="*/ 0 w 4"/>
              <a:gd name="T7" fmla="*/ 0 h 153"/>
              <a:gd name="T8" fmla="*/ 4 w 4"/>
              <a:gd name="T9" fmla="*/ 153 h 153"/>
            </a:gdLst>
            <a:ahLst/>
            <a:cxnLst>
              <a:cxn ang="T4">
                <a:pos x="T0" y="T1"/>
              </a:cxn>
              <a:cxn ang="T5">
                <a:pos x="T2" y="T3"/>
              </a:cxn>
            </a:cxnLst>
            <a:rect l="T6" t="T7" r="T8" b="T9"/>
            <a:pathLst>
              <a:path w="4" h="153">
                <a:moveTo>
                  <a:pt x="0" y="0"/>
                </a:moveTo>
                <a:lnTo>
                  <a:pt x="4" y="153"/>
                </a:lnTo>
              </a:path>
            </a:pathLst>
          </a:custGeom>
          <a:noFill/>
          <a:ln w="38100">
            <a:solidFill>
              <a:schemeClr val="tx1"/>
            </a:solidFill>
            <a:round/>
            <a:headEnd/>
            <a:tailEnd/>
          </a:ln>
        </p:spPr>
        <p:txBody>
          <a:bodyPr wrap="none" anchor="ctr"/>
          <a:lstStyle/>
          <a:p>
            <a:endParaRPr lang="zh-CN" altLang="en-US"/>
          </a:p>
        </p:txBody>
      </p:sp>
      <p:grpSp>
        <p:nvGrpSpPr>
          <p:cNvPr id="2" name="Group 89"/>
          <p:cNvGrpSpPr>
            <a:grpSpLocks/>
          </p:cNvGrpSpPr>
          <p:nvPr/>
        </p:nvGrpSpPr>
        <p:grpSpPr bwMode="auto">
          <a:xfrm>
            <a:off x="2520950" y="5672138"/>
            <a:ext cx="1593850" cy="728662"/>
            <a:chOff x="1588" y="3573"/>
            <a:chExt cx="1004" cy="459"/>
          </a:xfrm>
        </p:grpSpPr>
        <p:graphicFrame>
          <p:nvGraphicFramePr>
            <p:cNvPr id="25619" name="Object 19"/>
            <p:cNvGraphicFramePr>
              <a:graphicFrameLocks noChangeAspect="1"/>
            </p:cNvGraphicFramePr>
            <p:nvPr/>
          </p:nvGraphicFramePr>
          <p:xfrm>
            <a:off x="2006" y="3573"/>
            <a:ext cx="586" cy="459"/>
          </p:xfrm>
          <a:graphic>
            <a:graphicData uri="http://schemas.openxmlformats.org/presentationml/2006/ole">
              <p:oleObj spid="_x0000_s25619" name="公式" r:id="rId19" imgW="647640" imgH="431640" progId="Equation.3">
                <p:embed/>
              </p:oleObj>
            </a:graphicData>
          </a:graphic>
        </p:graphicFrame>
        <p:sp>
          <p:nvSpPr>
            <p:cNvPr id="25680" name="Text Box 88"/>
            <p:cNvSpPr txBox="1">
              <a:spLocks noChangeArrowheads="1"/>
            </p:cNvSpPr>
            <p:nvPr/>
          </p:nvSpPr>
          <p:spPr bwMode="auto">
            <a:xfrm>
              <a:off x="1588" y="3661"/>
              <a:ext cx="406" cy="231"/>
            </a:xfrm>
            <a:prstGeom prst="rect">
              <a:avLst/>
            </a:prstGeom>
            <a:noFill/>
            <a:ln w="9525">
              <a:noFill/>
              <a:miter lim="800000"/>
              <a:headEnd/>
              <a:tailEnd/>
            </a:ln>
          </p:spPr>
          <p:txBody>
            <a:bodyPr wrap="none">
              <a:spAutoFit/>
            </a:bodyPr>
            <a:lstStyle/>
            <a:p>
              <a:r>
                <a:rPr lang="zh-CN" altLang="en-US" sz="1800"/>
                <a:t>效率</a:t>
              </a:r>
            </a:p>
          </p:txBody>
        </p:sp>
      </p:grpSp>
      <p:grpSp>
        <p:nvGrpSpPr>
          <p:cNvPr id="3" name="Group 91"/>
          <p:cNvGrpSpPr>
            <a:grpSpLocks/>
          </p:cNvGrpSpPr>
          <p:nvPr/>
        </p:nvGrpSpPr>
        <p:grpSpPr bwMode="auto">
          <a:xfrm>
            <a:off x="4343400" y="5715000"/>
            <a:ext cx="2133600" cy="598488"/>
            <a:chOff x="2736" y="3600"/>
            <a:chExt cx="1344" cy="377"/>
          </a:xfrm>
        </p:grpSpPr>
        <p:graphicFrame>
          <p:nvGraphicFramePr>
            <p:cNvPr id="25618" name="Object 18"/>
            <p:cNvGraphicFramePr>
              <a:graphicFrameLocks noChangeAspect="1"/>
            </p:cNvGraphicFramePr>
            <p:nvPr/>
          </p:nvGraphicFramePr>
          <p:xfrm>
            <a:off x="3369" y="3600"/>
            <a:ext cx="711" cy="377"/>
          </p:xfrm>
          <a:graphic>
            <a:graphicData uri="http://schemas.openxmlformats.org/presentationml/2006/ole">
              <p:oleObj spid="_x0000_s25618" name="公式" r:id="rId20" imgW="711000" imgH="431640" progId="Equation.3">
                <p:embed/>
              </p:oleObj>
            </a:graphicData>
          </a:graphic>
        </p:graphicFrame>
        <p:sp>
          <p:nvSpPr>
            <p:cNvPr id="25679" name="Text Box 90"/>
            <p:cNvSpPr txBox="1">
              <a:spLocks noChangeArrowheads="1"/>
            </p:cNvSpPr>
            <p:nvPr/>
          </p:nvSpPr>
          <p:spPr bwMode="auto">
            <a:xfrm>
              <a:off x="2736" y="3648"/>
              <a:ext cx="696" cy="231"/>
            </a:xfrm>
            <a:prstGeom prst="rect">
              <a:avLst/>
            </a:prstGeom>
            <a:noFill/>
            <a:ln w="9525">
              <a:noFill/>
              <a:miter lim="800000"/>
              <a:headEnd/>
              <a:tailEnd/>
            </a:ln>
          </p:spPr>
          <p:txBody>
            <a:bodyPr wrap="none">
              <a:spAutoFit/>
            </a:bodyPr>
            <a:lstStyle/>
            <a:p>
              <a:r>
                <a:rPr lang="zh-CN" altLang="en-US" sz="1800"/>
                <a:t>制冷系数</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0"/>
          <p:cNvGrpSpPr>
            <a:grpSpLocks/>
          </p:cNvGrpSpPr>
          <p:nvPr/>
        </p:nvGrpSpPr>
        <p:grpSpPr bwMode="auto">
          <a:xfrm>
            <a:off x="228600" y="234950"/>
            <a:ext cx="8686800" cy="6318250"/>
            <a:chOff x="144" y="148"/>
            <a:chExt cx="5472" cy="3980"/>
          </a:xfrm>
        </p:grpSpPr>
        <p:sp>
          <p:nvSpPr>
            <p:cNvPr id="26633" name="Text Box 3"/>
            <p:cNvSpPr txBox="1">
              <a:spLocks noChangeArrowheads="1"/>
            </p:cNvSpPr>
            <p:nvPr/>
          </p:nvSpPr>
          <p:spPr bwMode="auto">
            <a:xfrm>
              <a:off x="2351" y="148"/>
              <a:ext cx="551" cy="231"/>
            </a:xfrm>
            <a:prstGeom prst="rect">
              <a:avLst/>
            </a:prstGeom>
            <a:noFill/>
            <a:ln w="19050">
              <a:noFill/>
              <a:miter lim="800000"/>
              <a:headEnd/>
              <a:tailEnd/>
            </a:ln>
          </p:spPr>
          <p:txBody>
            <a:bodyPr wrap="none" anchor="ctr">
              <a:spAutoFit/>
            </a:bodyPr>
            <a:lstStyle/>
            <a:p>
              <a:pPr algn="ctr">
                <a:spcBef>
                  <a:spcPct val="50000"/>
                </a:spcBef>
              </a:pPr>
              <a:r>
                <a:rPr lang="zh-CN" altLang="en-US" sz="1800"/>
                <a:t>热力学</a:t>
              </a:r>
            </a:p>
          </p:txBody>
        </p:sp>
        <p:sp>
          <p:nvSpPr>
            <p:cNvPr id="26634" name="Freeform 4"/>
            <p:cNvSpPr>
              <a:spLocks/>
            </p:cNvSpPr>
            <p:nvPr/>
          </p:nvSpPr>
          <p:spPr bwMode="auto">
            <a:xfrm>
              <a:off x="2902" y="240"/>
              <a:ext cx="420" cy="36"/>
            </a:xfrm>
            <a:custGeom>
              <a:avLst/>
              <a:gdLst>
                <a:gd name="T0" fmla="*/ 18 w 420"/>
                <a:gd name="T1" fmla="*/ 24 h 36"/>
                <a:gd name="T2" fmla="*/ 0 w 420"/>
                <a:gd name="T3" fmla="*/ 0 h 36"/>
                <a:gd name="T4" fmla="*/ 30 w 420"/>
                <a:gd name="T5" fmla="*/ 36 h 36"/>
                <a:gd name="T6" fmla="*/ 174 w 420"/>
                <a:gd name="T7" fmla="*/ 36 h 36"/>
                <a:gd name="T8" fmla="*/ 420 w 420"/>
                <a:gd name="T9" fmla="*/ 36 h 36"/>
                <a:gd name="T10" fmla="*/ 0 60000 65536"/>
                <a:gd name="T11" fmla="*/ 0 60000 65536"/>
                <a:gd name="T12" fmla="*/ 0 60000 65536"/>
                <a:gd name="T13" fmla="*/ 0 60000 65536"/>
                <a:gd name="T14" fmla="*/ 0 60000 65536"/>
                <a:gd name="T15" fmla="*/ 0 w 420"/>
                <a:gd name="T16" fmla="*/ 0 h 36"/>
                <a:gd name="T17" fmla="*/ 420 w 420"/>
                <a:gd name="T18" fmla="*/ 36 h 36"/>
              </a:gdLst>
              <a:ahLst/>
              <a:cxnLst>
                <a:cxn ang="T10">
                  <a:pos x="T0" y="T1"/>
                </a:cxn>
                <a:cxn ang="T11">
                  <a:pos x="T2" y="T3"/>
                </a:cxn>
                <a:cxn ang="T12">
                  <a:pos x="T4" y="T5"/>
                </a:cxn>
                <a:cxn ang="T13">
                  <a:pos x="T6" y="T7"/>
                </a:cxn>
                <a:cxn ang="T14">
                  <a:pos x="T8" y="T9"/>
                </a:cxn>
              </a:cxnLst>
              <a:rect l="T15" t="T16" r="T17" b="T18"/>
              <a:pathLst>
                <a:path w="420" h="36">
                  <a:moveTo>
                    <a:pt x="18" y="24"/>
                  </a:moveTo>
                  <a:lnTo>
                    <a:pt x="0" y="0"/>
                  </a:lnTo>
                  <a:lnTo>
                    <a:pt x="30" y="36"/>
                  </a:lnTo>
                  <a:lnTo>
                    <a:pt x="174" y="36"/>
                  </a:lnTo>
                  <a:lnTo>
                    <a:pt x="420" y="36"/>
                  </a:lnTo>
                </a:path>
              </a:pathLst>
            </a:custGeom>
            <a:noFill/>
            <a:ln w="19050">
              <a:solidFill>
                <a:schemeClr val="tx1"/>
              </a:solidFill>
              <a:round/>
              <a:headEnd/>
              <a:tailEnd/>
            </a:ln>
          </p:spPr>
          <p:txBody>
            <a:bodyPr wrap="none" anchor="ctr"/>
            <a:lstStyle/>
            <a:p>
              <a:endParaRPr lang="zh-CN" altLang="en-US"/>
            </a:p>
          </p:txBody>
        </p:sp>
        <p:sp>
          <p:nvSpPr>
            <p:cNvPr id="26635" name="Freeform 5"/>
            <p:cNvSpPr>
              <a:spLocks/>
            </p:cNvSpPr>
            <p:nvPr/>
          </p:nvSpPr>
          <p:spPr bwMode="auto">
            <a:xfrm>
              <a:off x="1919" y="240"/>
              <a:ext cx="432" cy="36"/>
            </a:xfrm>
            <a:custGeom>
              <a:avLst/>
              <a:gdLst>
                <a:gd name="T0" fmla="*/ 432 w 432"/>
                <a:gd name="T1" fmla="*/ 0 h 36"/>
                <a:gd name="T2" fmla="*/ 408 w 432"/>
                <a:gd name="T3" fmla="*/ 30 h 36"/>
                <a:gd name="T4" fmla="*/ 390 w 432"/>
                <a:gd name="T5" fmla="*/ 36 h 36"/>
                <a:gd name="T6" fmla="*/ 0 w 432"/>
                <a:gd name="T7" fmla="*/ 36 h 36"/>
                <a:gd name="T8" fmla="*/ 0 60000 65536"/>
                <a:gd name="T9" fmla="*/ 0 60000 65536"/>
                <a:gd name="T10" fmla="*/ 0 60000 65536"/>
                <a:gd name="T11" fmla="*/ 0 60000 65536"/>
                <a:gd name="T12" fmla="*/ 0 w 432"/>
                <a:gd name="T13" fmla="*/ 0 h 36"/>
                <a:gd name="T14" fmla="*/ 432 w 432"/>
                <a:gd name="T15" fmla="*/ 36 h 36"/>
              </a:gdLst>
              <a:ahLst/>
              <a:cxnLst>
                <a:cxn ang="T8">
                  <a:pos x="T0" y="T1"/>
                </a:cxn>
                <a:cxn ang="T9">
                  <a:pos x="T2" y="T3"/>
                </a:cxn>
                <a:cxn ang="T10">
                  <a:pos x="T4" y="T5"/>
                </a:cxn>
                <a:cxn ang="T11">
                  <a:pos x="T6" y="T7"/>
                </a:cxn>
              </a:cxnLst>
              <a:rect l="T12" t="T13" r="T14" b="T15"/>
              <a:pathLst>
                <a:path w="432" h="36">
                  <a:moveTo>
                    <a:pt x="432" y="0"/>
                  </a:moveTo>
                  <a:lnTo>
                    <a:pt x="408" y="30"/>
                  </a:lnTo>
                  <a:lnTo>
                    <a:pt x="390" y="36"/>
                  </a:lnTo>
                  <a:lnTo>
                    <a:pt x="0" y="36"/>
                  </a:lnTo>
                </a:path>
              </a:pathLst>
            </a:custGeom>
            <a:noFill/>
            <a:ln w="19050">
              <a:solidFill>
                <a:schemeClr val="tx1"/>
              </a:solidFill>
              <a:round/>
              <a:headEnd/>
              <a:tailEnd/>
            </a:ln>
          </p:spPr>
          <p:txBody>
            <a:bodyPr wrap="none" anchor="ctr"/>
            <a:lstStyle/>
            <a:p>
              <a:endParaRPr lang="zh-CN" altLang="en-US"/>
            </a:p>
          </p:txBody>
        </p:sp>
        <p:sp>
          <p:nvSpPr>
            <p:cNvPr id="26636" name="Text Box 6"/>
            <p:cNvSpPr txBox="1">
              <a:spLocks noChangeArrowheads="1"/>
            </p:cNvSpPr>
            <p:nvPr/>
          </p:nvSpPr>
          <p:spPr bwMode="auto">
            <a:xfrm>
              <a:off x="3238" y="148"/>
              <a:ext cx="696" cy="231"/>
            </a:xfrm>
            <a:prstGeom prst="rect">
              <a:avLst/>
            </a:prstGeom>
            <a:noFill/>
            <a:ln w="19050">
              <a:noFill/>
              <a:miter lim="800000"/>
              <a:headEnd/>
              <a:tailEnd/>
            </a:ln>
          </p:spPr>
          <p:txBody>
            <a:bodyPr wrap="none" anchor="ctr">
              <a:spAutoFit/>
            </a:bodyPr>
            <a:lstStyle/>
            <a:p>
              <a:pPr>
                <a:spcBef>
                  <a:spcPct val="50000"/>
                </a:spcBef>
              </a:pPr>
              <a:r>
                <a:rPr lang="zh-CN" altLang="en-US" sz="1800"/>
                <a:t>研究方法</a:t>
              </a:r>
            </a:p>
          </p:txBody>
        </p:sp>
        <p:sp>
          <p:nvSpPr>
            <p:cNvPr id="26637" name="Line 7"/>
            <p:cNvSpPr>
              <a:spLocks noChangeShapeType="1"/>
            </p:cNvSpPr>
            <p:nvPr/>
          </p:nvSpPr>
          <p:spPr bwMode="auto">
            <a:xfrm>
              <a:off x="3934" y="276"/>
              <a:ext cx="408" cy="0"/>
            </a:xfrm>
            <a:prstGeom prst="line">
              <a:avLst/>
            </a:prstGeom>
            <a:noFill/>
            <a:ln w="19050">
              <a:solidFill>
                <a:schemeClr val="tx1"/>
              </a:solidFill>
              <a:round/>
              <a:headEnd/>
              <a:tailEnd type="stealth" w="sm" len="med"/>
            </a:ln>
          </p:spPr>
          <p:txBody>
            <a:bodyPr wrap="none" anchor="ctr"/>
            <a:lstStyle/>
            <a:p>
              <a:endParaRPr lang="zh-CN" altLang="en-US"/>
            </a:p>
          </p:txBody>
        </p:sp>
        <p:sp>
          <p:nvSpPr>
            <p:cNvPr id="26638" name="Text Box 8"/>
            <p:cNvSpPr txBox="1">
              <a:spLocks noChangeArrowheads="1"/>
            </p:cNvSpPr>
            <p:nvPr/>
          </p:nvSpPr>
          <p:spPr bwMode="auto">
            <a:xfrm>
              <a:off x="4342" y="148"/>
              <a:ext cx="986" cy="231"/>
            </a:xfrm>
            <a:prstGeom prst="rect">
              <a:avLst/>
            </a:prstGeom>
            <a:noFill/>
            <a:ln w="19050">
              <a:noFill/>
              <a:miter lim="800000"/>
              <a:headEnd/>
              <a:tailEnd/>
            </a:ln>
          </p:spPr>
          <p:txBody>
            <a:bodyPr wrap="none" anchor="ctr">
              <a:spAutoFit/>
            </a:bodyPr>
            <a:lstStyle/>
            <a:p>
              <a:pPr>
                <a:spcBef>
                  <a:spcPct val="50000"/>
                </a:spcBef>
              </a:pPr>
              <a:r>
                <a:rPr lang="zh-CN" altLang="en-US" sz="1800"/>
                <a:t>观测实验总结</a:t>
              </a:r>
              <a:endParaRPr lang="zh-CN" altLang="en-US" sz="2000">
                <a:ea typeface="宋体" charset="-122"/>
              </a:endParaRPr>
            </a:p>
          </p:txBody>
        </p:sp>
        <p:sp>
          <p:nvSpPr>
            <p:cNvPr id="26639" name="Text Box 9"/>
            <p:cNvSpPr txBox="1">
              <a:spLocks noChangeArrowheads="1"/>
            </p:cNvSpPr>
            <p:nvPr/>
          </p:nvSpPr>
          <p:spPr bwMode="auto">
            <a:xfrm>
              <a:off x="1223" y="148"/>
              <a:ext cx="696" cy="231"/>
            </a:xfrm>
            <a:prstGeom prst="rect">
              <a:avLst/>
            </a:prstGeom>
            <a:noFill/>
            <a:ln w="19050">
              <a:noFill/>
              <a:miter lim="800000"/>
              <a:headEnd/>
              <a:tailEnd/>
            </a:ln>
          </p:spPr>
          <p:txBody>
            <a:bodyPr wrap="none" anchor="ctr">
              <a:spAutoFit/>
            </a:bodyPr>
            <a:lstStyle/>
            <a:p>
              <a:pPr>
                <a:spcBef>
                  <a:spcPct val="50000"/>
                </a:spcBef>
              </a:pPr>
              <a:r>
                <a:rPr lang="zh-CN" altLang="en-US" sz="1800"/>
                <a:t>研究对象</a:t>
              </a:r>
            </a:p>
          </p:txBody>
        </p:sp>
        <p:sp>
          <p:nvSpPr>
            <p:cNvPr id="26640" name="Line 10"/>
            <p:cNvSpPr>
              <a:spLocks noChangeShapeType="1"/>
            </p:cNvSpPr>
            <p:nvPr/>
          </p:nvSpPr>
          <p:spPr bwMode="auto">
            <a:xfrm flipH="1">
              <a:off x="815" y="276"/>
              <a:ext cx="408" cy="0"/>
            </a:xfrm>
            <a:prstGeom prst="line">
              <a:avLst/>
            </a:prstGeom>
            <a:noFill/>
            <a:ln w="19050">
              <a:solidFill>
                <a:schemeClr val="tx1"/>
              </a:solidFill>
              <a:round/>
              <a:headEnd/>
              <a:tailEnd type="stealth" w="sm" len="med"/>
            </a:ln>
          </p:spPr>
          <p:txBody>
            <a:bodyPr wrap="none" anchor="ctr"/>
            <a:lstStyle/>
            <a:p>
              <a:endParaRPr lang="zh-CN" altLang="en-US"/>
            </a:p>
          </p:txBody>
        </p:sp>
        <p:sp>
          <p:nvSpPr>
            <p:cNvPr id="26641" name="Text Box 11"/>
            <p:cNvSpPr txBox="1">
              <a:spLocks noChangeArrowheads="1"/>
            </p:cNvSpPr>
            <p:nvPr/>
          </p:nvSpPr>
          <p:spPr bwMode="auto">
            <a:xfrm>
              <a:off x="264" y="148"/>
              <a:ext cx="551" cy="231"/>
            </a:xfrm>
            <a:prstGeom prst="rect">
              <a:avLst/>
            </a:prstGeom>
            <a:noFill/>
            <a:ln w="19050">
              <a:noFill/>
              <a:miter lim="800000"/>
              <a:headEnd/>
              <a:tailEnd/>
            </a:ln>
          </p:spPr>
          <p:txBody>
            <a:bodyPr wrap="none" anchor="ctr">
              <a:spAutoFit/>
            </a:bodyPr>
            <a:lstStyle/>
            <a:p>
              <a:pPr algn="ctr">
                <a:spcBef>
                  <a:spcPct val="50000"/>
                </a:spcBef>
              </a:pPr>
              <a:r>
                <a:rPr lang="zh-CN" altLang="en-US" sz="1800"/>
                <a:t>热运动</a:t>
              </a:r>
            </a:p>
          </p:txBody>
        </p:sp>
        <p:sp>
          <p:nvSpPr>
            <p:cNvPr id="26642" name="Freeform 12"/>
            <p:cNvSpPr>
              <a:spLocks/>
            </p:cNvSpPr>
            <p:nvPr/>
          </p:nvSpPr>
          <p:spPr bwMode="auto">
            <a:xfrm>
              <a:off x="2224" y="392"/>
              <a:ext cx="390" cy="36"/>
            </a:xfrm>
            <a:custGeom>
              <a:avLst/>
              <a:gdLst>
                <a:gd name="T0" fmla="*/ 390 w 390"/>
                <a:gd name="T1" fmla="*/ 0 h 36"/>
                <a:gd name="T2" fmla="*/ 366 w 390"/>
                <a:gd name="T3" fmla="*/ 30 h 36"/>
                <a:gd name="T4" fmla="*/ 348 w 390"/>
                <a:gd name="T5" fmla="*/ 36 h 36"/>
                <a:gd name="T6" fmla="*/ 0 w 390"/>
                <a:gd name="T7" fmla="*/ 34 h 36"/>
                <a:gd name="T8" fmla="*/ 0 60000 65536"/>
                <a:gd name="T9" fmla="*/ 0 60000 65536"/>
                <a:gd name="T10" fmla="*/ 0 60000 65536"/>
                <a:gd name="T11" fmla="*/ 0 60000 65536"/>
                <a:gd name="T12" fmla="*/ 0 w 390"/>
                <a:gd name="T13" fmla="*/ 0 h 36"/>
                <a:gd name="T14" fmla="*/ 390 w 390"/>
                <a:gd name="T15" fmla="*/ 36 h 36"/>
              </a:gdLst>
              <a:ahLst/>
              <a:cxnLst>
                <a:cxn ang="T8">
                  <a:pos x="T0" y="T1"/>
                </a:cxn>
                <a:cxn ang="T9">
                  <a:pos x="T2" y="T3"/>
                </a:cxn>
                <a:cxn ang="T10">
                  <a:pos x="T4" y="T5"/>
                </a:cxn>
                <a:cxn ang="T11">
                  <a:pos x="T6" y="T7"/>
                </a:cxn>
              </a:cxnLst>
              <a:rect l="T12" t="T13" r="T14" b="T15"/>
              <a:pathLst>
                <a:path w="390" h="36">
                  <a:moveTo>
                    <a:pt x="390" y="0"/>
                  </a:moveTo>
                  <a:lnTo>
                    <a:pt x="366" y="30"/>
                  </a:lnTo>
                  <a:lnTo>
                    <a:pt x="348" y="36"/>
                  </a:lnTo>
                  <a:lnTo>
                    <a:pt x="0" y="34"/>
                  </a:lnTo>
                </a:path>
              </a:pathLst>
            </a:custGeom>
            <a:noFill/>
            <a:ln w="19050">
              <a:solidFill>
                <a:schemeClr val="tx1"/>
              </a:solidFill>
              <a:round/>
              <a:headEnd/>
              <a:tailEnd/>
            </a:ln>
          </p:spPr>
          <p:txBody>
            <a:bodyPr wrap="none" anchor="ctr"/>
            <a:lstStyle/>
            <a:p>
              <a:endParaRPr lang="zh-CN" altLang="en-US"/>
            </a:p>
          </p:txBody>
        </p:sp>
        <p:sp>
          <p:nvSpPr>
            <p:cNvPr id="26643" name="Freeform 13"/>
            <p:cNvSpPr>
              <a:spLocks/>
            </p:cNvSpPr>
            <p:nvPr/>
          </p:nvSpPr>
          <p:spPr bwMode="auto">
            <a:xfrm>
              <a:off x="2614" y="379"/>
              <a:ext cx="360" cy="49"/>
            </a:xfrm>
            <a:custGeom>
              <a:avLst/>
              <a:gdLst>
                <a:gd name="T0" fmla="*/ 0 w 360"/>
                <a:gd name="T1" fmla="*/ 0 h 49"/>
                <a:gd name="T2" fmla="*/ 24 w 360"/>
                <a:gd name="T3" fmla="*/ 37 h 49"/>
                <a:gd name="T4" fmla="*/ 42 w 360"/>
                <a:gd name="T5" fmla="*/ 49 h 49"/>
                <a:gd name="T6" fmla="*/ 360 w 360"/>
                <a:gd name="T7" fmla="*/ 47 h 49"/>
                <a:gd name="T8" fmla="*/ 0 60000 65536"/>
                <a:gd name="T9" fmla="*/ 0 60000 65536"/>
                <a:gd name="T10" fmla="*/ 0 60000 65536"/>
                <a:gd name="T11" fmla="*/ 0 60000 65536"/>
                <a:gd name="T12" fmla="*/ 0 w 360"/>
                <a:gd name="T13" fmla="*/ 0 h 49"/>
                <a:gd name="T14" fmla="*/ 360 w 360"/>
                <a:gd name="T15" fmla="*/ 49 h 49"/>
              </a:gdLst>
              <a:ahLst/>
              <a:cxnLst>
                <a:cxn ang="T8">
                  <a:pos x="T0" y="T1"/>
                </a:cxn>
                <a:cxn ang="T9">
                  <a:pos x="T2" y="T3"/>
                </a:cxn>
                <a:cxn ang="T10">
                  <a:pos x="T4" y="T5"/>
                </a:cxn>
                <a:cxn ang="T11">
                  <a:pos x="T6" y="T7"/>
                </a:cxn>
              </a:cxnLst>
              <a:rect l="T12" t="T13" r="T14" b="T15"/>
              <a:pathLst>
                <a:path w="360" h="49">
                  <a:moveTo>
                    <a:pt x="0" y="0"/>
                  </a:moveTo>
                  <a:lnTo>
                    <a:pt x="24" y="37"/>
                  </a:lnTo>
                  <a:lnTo>
                    <a:pt x="42" y="49"/>
                  </a:lnTo>
                  <a:lnTo>
                    <a:pt x="360" y="47"/>
                  </a:lnTo>
                </a:path>
              </a:pathLst>
            </a:custGeom>
            <a:noFill/>
            <a:ln w="19050">
              <a:solidFill>
                <a:schemeClr val="tx1"/>
              </a:solidFill>
              <a:round/>
              <a:headEnd/>
              <a:tailEnd/>
            </a:ln>
          </p:spPr>
          <p:txBody>
            <a:bodyPr wrap="none" anchor="ctr"/>
            <a:lstStyle/>
            <a:p>
              <a:endParaRPr lang="zh-CN" altLang="en-US"/>
            </a:p>
          </p:txBody>
        </p:sp>
        <p:sp>
          <p:nvSpPr>
            <p:cNvPr id="26644" name="Text Box 14"/>
            <p:cNvSpPr txBox="1">
              <a:spLocks noChangeArrowheads="1"/>
            </p:cNvSpPr>
            <p:nvPr/>
          </p:nvSpPr>
          <p:spPr bwMode="auto">
            <a:xfrm>
              <a:off x="1528" y="276"/>
              <a:ext cx="696" cy="231"/>
            </a:xfrm>
            <a:prstGeom prst="rect">
              <a:avLst/>
            </a:prstGeom>
            <a:noFill/>
            <a:ln w="19050">
              <a:noFill/>
              <a:miter lim="800000"/>
              <a:headEnd/>
              <a:tailEnd/>
            </a:ln>
          </p:spPr>
          <p:txBody>
            <a:bodyPr wrap="none" anchor="ctr">
              <a:spAutoFit/>
            </a:bodyPr>
            <a:lstStyle/>
            <a:p>
              <a:pPr algn="ctr"/>
              <a:r>
                <a:rPr lang="zh-CN" altLang="en-US" sz="1800"/>
                <a:t>研究内容</a:t>
              </a:r>
            </a:p>
          </p:txBody>
        </p:sp>
        <p:sp>
          <p:nvSpPr>
            <p:cNvPr id="26645" name="Text Box 15"/>
            <p:cNvSpPr txBox="1">
              <a:spLocks noChangeArrowheads="1"/>
            </p:cNvSpPr>
            <p:nvPr/>
          </p:nvSpPr>
          <p:spPr bwMode="auto">
            <a:xfrm>
              <a:off x="2921" y="276"/>
              <a:ext cx="696" cy="231"/>
            </a:xfrm>
            <a:prstGeom prst="rect">
              <a:avLst/>
            </a:prstGeom>
            <a:noFill/>
            <a:ln w="19050">
              <a:noFill/>
              <a:miter lim="800000"/>
              <a:headEnd/>
              <a:tailEnd/>
            </a:ln>
          </p:spPr>
          <p:txBody>
            <a:bodyPr wrap="none" anchor="ctr">
              <a:spAutoFit/>
            </a:bodyPr>
            <a:lstStyle/>
            <a:p>
              <a:pPr algn="ctr">
                <a:spcBef>
                  <a:spcPct val="50000"/>
                </a:spcBef>
              </a:pPr>
              <a:r>
                <a:rPr lang="zh-CN" altLang="en-US" sz="1800"/>
                <a:t>理论根据</a:t>
              </a:r>
            </a:p>
          </p:txBody>
        </p:sp>
        <p:sp>
          <p:nvSpPr>
            <p:cNvPr id="26646" name="Text Box 16"/>
            <p:cNvSpPr txBox="1">
              <a:spLocks noChangeArrowheads="1"/>
            </p:cNvSpPr>
            <p:nvPr/>
          </p:nvSpPr>
          <p:spPr bwMode="auto">
            <a:xfrm>
              <a:off x="4025" y="276"/>
              <a:ext cx="1421" cy="231"/>
            </a:xfrm>
            <a:prstGeom prst="rect">
              <a:avLst/>
            </a:prstGeom>
            <a:noFill/>
            <a:ln w="19050">
              <a:noFill/>
              <a:miter lim="800000"/>
              <a:headEnd/>
              <a:tailEnd/>
            </a:ln>
          </p:spPr>
          <p:txBody>
            <a:bodyPr wrap="none" anchor="ctr">
              <a:spAutoFit/>
            </a:bodyPr>
            <a:lstStyle/>
            <a:p>
              <a:pPr>
                <a:spcBef>
                  <a:spcPct val="50000"/>
                </a:spcBef>
              </a:pPr>
              <a:r>
                <a:rPr lang="zh-CN" altLang="en-US" sz="1800"/>
                <a:t>能量转换与守恒定律</a:t>
              </a:r>
              <a:endParaRPr lang="zh-CN" altLang="en-US" sz="2000">
                <a:ea typeface="宋体" charset="-122"/>
              </a:endParaRPr>
            </a:p>
          </p:txBody>
        </p:sp>
        <p:sp>
          <p:nvSpPr>
            <p:cNvPr id="26647" name="Line 17"/>
            <p:cNvSpPr>
              <a:spLocks noChangeShapeType="1"/>
            </p:cNvSpPr>
            <p:nvPr/>
          </p:nvSpPr>
          <p:spPr bwMode="auto">
            <a:xfrm>
              <a:off x="3617" y="402"/>
              <a:ext cx="408" cy="0"/>
            </a:xfrm>
            <a:prstGeom prst="line">
              <a:avLst/>
            </a:prstGeom>
            <a:noFill/>
            <a:ln w="19050">
              <a:solidFill>
                <a:schemeClr val="tx1"/>
              </a:solidFill>
              <a:round/>
              <a:headEnd/>
              <a:tailEnd type="stealth" w="sm" len="med"/>
            </a:ln>
          </p:spPr>
          <p:txBody>
            <a:bodyPr wrap="none" anchor="ctr"/>
            <a:lstStyle/>
            <a:p>
              <a:endParaRPr lang="zh-CN" altLang="en-US"/>
            </a:p>
          </p:txBody>
        </p:sp>
        <p:sp>
          <p:nvSpPr>
            <p:cNvPr id="26648" name="Freeform 18"/>
            <p:cNvSpPr>
              <a:spLocks/>
            </p:cNvSpPr>
            <p:nvPr/>
          </p:nvSpPr>
          <p:spPr bwMode="auto">
            <a:xfrm>
              <a:off x="1918" y="486"/>
              <a:ext cx="3228" cy="150"/>
            </a:xfrm>
            <a:custGeom>
              <a:avLst/>
              <a:gdLst>
                <a:gd name="T0" fmla="*/ 0 w 3228"/>
                <a:gd name="T1" fmla="*/ 0 h 150"/>
                <a:gd name="T2" fmla="*/ 36 w 3228"/>
                <a:gd name="T3" fmla="*/ 36 h 150"/>
                <a:gd name="T4" fmla="*/ 84 w 3228"/>
                <a:gd name="T5" fmla="*/ 42 h 150"/>
                <a:gd name="T6" fmla="*/ 3152 w 3228"/>
                <a:gd name="T7" fmla="*/ 42 h 150"/>
                <a:gd name="T8" fmla="*/ 3216 w 3228"/>
                <a:gd name="T9" fmla="*/ 66 h 150"/>
                <a:gd name="T10" fmla="*/ 3228 w 3228"/>
                <a:gd name="T11" fmla="*/ 114 h 150"/>
                <a:gd name="T12" fmla="*/ 3228 w 3228"/>
                <a:gd name="T13" fmla="*/ 150 h 150"/>
                <a:gd name="T14" fmla="*/ 0 60000 65536"/>
                <a:gd name="T15" fmla="*/ 0 60000 65536"/>
                <a:gd name="T16" fmla="*/ 0 60000 65536"/>
                <a:gd name="T17" fmla="*/ 0 60000 65536"/>
                <a:gd name="T18" fmla="*/ 0 60000 65536"/>
                <a:gd name="T19" fmla="*/ 0 60000 65536"/>
                <a:gd name="T20" fmla="*/ 0 60000 65536"/>
                <a:gd name="T21" fmla="*/ 0 w 3228"/>
                <a:gd name="T22" fmla="*/ 0 h 150"/>
                <a:gd name="T23" fmla="*/ 3228 w 3228"/>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28" h="150">
                  <a:moveTo>
                    <a:pt x="0" y="0"/>
                  </a:moveTo>
                  <a:lnTo>
                    <a:pt x="36" y="36"/>
                  </a:lnTo>
                  <a:lnTo>
                    <a:pt x="84" y="42"/>
                  </a:lnTo>
                  <a:lnTo>
                    <a:pt x="3152" y="42"/>
                  </a:lnTo>
                  <a:lnTo>
                    <a:pt x="3216" y="66"/>
                  </a:lnTo>
                  <a:lnTo>
                    <a:pt x="3228" y="114"/>
                  </a:lnTo>
                  <a:lnTo>
                    <a:pt x="3228" y="150"/>
                  </a:lnTo>
                </a:path>
              </a:pathLst>
            </a:custGeom>
            <a:noFill/>
            <a:ln w="19050">
              <a:solidFill>
                <a:schemeClr val="tx1"/>
              </a:solidFill>
              <a:round/>
              <a:headEnd/>
              <a:tailEnd/>
            </a:ln>
          </p:spPr>
          <p:txBody>
            <a:bodyPr wrap="none" anchor="ctr"/>
            <a:lstStyle/>
            <a:p>
              <a:endParaRPr lang="zh-CN" altLang="en-US"/>
            </a:p>
          </p:txBody>
        </p:sp>
        <p:sp>
          <p:nvSpPr>
            <p:cNvPr id="26649" name="Freeform 19"/>
            <p:cNvSpPr>
              <a:spLocks/>
            </p:cNvSpPr>
            <p:nvPr/>
          </p:nvSpPr>
          <p:spPr bwMode="auto">
            <a:xfrm>
              <a:off x="454" y="486"/>
              <a:ext cx="1464" cy="144"/>
            </a:xfrm>
            <a:custGeom>
              <a:avLst/>
              <a:gdLst>
                <a:gd name="T0" fmla="*/ 1369 w 1369"/>
                <a:gd name="T1" fmla="*/ 0 h 144"/>
                <a:gd name="T2" fmla="*/ 1345 w 1369"/>
                <a:gd name="T3" fmla="*/ 39 h 144"/>
                <a:gd name="T4" fmla="*/ 1327 w 1369"/>
                <a:gd name="T5" fmla="*/ 47 h 144"/>
                <a:gd name="T6" fmla="*/ 96 w 1369"/>
                <a:gd name="T7" fmla="*/ 48 h 144"/>
                <a:gd name="T8" fmla="*/ 36 w 1369"/>
                <a:gd name="T9" fmla="*/ 66 h 144"/>
                <a:gd name="T10" fmla="*/ 12 w 1369"/>
                <a:gd name="T11" fmla="*/ 96 h 144"/>
                <a:gd name="T12" fmla="*/ 0 w 1369"/>
                <a:gd name="T13" fmla="*/ 144 h 144"/>
                <a:gd name="T14" fmla="*/ 0 60000 65536"/>
                <a:gd name="T15" fmla="*/ 0 60000 65536"/>
                <a:gd name="T16" fmla="*/ 0 60000 65536"/>
                <a:gd name="T17" fmla="*/ 0 60000 65536"/>
                <a:gd name="T18" fmla="*/ 0 60000 65536"/>
                <a:gd name="T19" fmla="*/ 0 60000 65536"/>
                <a:gd name="T20" fmla="*/ 0 60000 65536"/>
                <a:gd name="T21" fmla="*/ 0 w 1369"/>
                <a:gd name="T22" fmla="*/ 0 h 144"/>
                <a:gd name="T23" fmla="*/ 1369 w 136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9" h="144">
                  <a:moveTo>
                    <a:pt x="1369" y="0"/>
                  </a:moveTo>
                  <a:lnTo>
                    <a:pt x="1345" y="39"/>
                  </a:lnTo>
                  <a:lnTo>
                    <a:pt x="1327" y="47"/>
                  </a:lnTo>
                  <a:lnTo>
                    <a:pt x="96" y="48"/>
                  </a:lnTo>
                  <a:lnTo>
                    <a:pt x="36" y="66"/>
                  </a:lnTo>
                  <a:lnTo>
                    <a:pt x="12" y="96"/>
                  </a:lnTo>
                  <a:lnTo>
                    <a:pt x="0" y="144"/>
                  </a:lnTo>
                </a:path>
              </a:pathLst>
            </a:custGeom>
            <a:noFill/>
            <a:ln w="19050">
              <a:solidFill>
                <a:schemeClr val="tx1"/>
              </a:solidFill>
              <a:round/>
              <a:headEnd/>
              <a:tailEnd/>
            </a:ln>
          </p:spPr>
          <p:txBody>
            <a:bodyPr wrap="none" anchor="ctr"/>
            <a:lstStyle/>
            <a:p>
              <a:endParaRPr lang="zh-CN" altLang="en-US"/>
            </a:p>
          </p:txBody>
        </p:sp>
        <p:sp>
          <p:nvSpPr>
            <p:cNvPr id="26650" name="Text Box 23"/>
            <p:cNvSpPr txBox="1">
              <a:spLocks noChangeArrowheads="1"/>
            </p:cNvSpPr>
            <p:nvPr/>
          </p:nvSpPr>
          <p:spPr bwMode="auto">
            <a:xfrm>
              <a:off x="389" y="576"/>
              <a:ext cx="696" cy="439"/>
            </a:xfrm>
            <a:prstGeom prst="rect">
              <a:avLst/>
            </a:prstGeom>
            <a:noFill/>
            <a:ln w="19050">
              <a:noFill/>
              <a:miter lim="800000"/>
              <a:headEnd/>
              <a:tailEnd/>
            </a:ln>
          </p:spPr>
          <p:txBody>
            <a:bodyPr wrap="none" anchor="ctr">
              <a:spAutoFit/>
            </a:bodyPr>
            <a:lstStyle/>
            <a:p>
              <a:pPr algn="ctr">
                <a:spcBef>
                  <a:spcPct val="20000"/>
                </a:spcBef>
              </a:pPr>
              <a:r>
                <a:rPr lang="zh-CN" altLang="en-US" sz="1800">
                  <a:latin typeface="楷体_GB2312" pitchFamily="49" charset="-122"/>
                </a:rPr>
                <a:t>热力学</a:t>
              </a:r>
            </a:p>
            <a:p>
              <a:pPr algn="ctr">
                <a:spcBef>
                  <a:spcPct val="20000"/>
                </a:spcBef>
              </a:pPr>
              <a:r>
                <a:rPr lang="zh-CN" altLang="en-US" sz="1800">
                  <a:latin typeface="楷体_GB2312" pitchFamily="49" charset="-122"/>
                </a:rPr>
                <a:t>第二定律</a:t>
              </a:r>
            </a:p>
          </p:txBody>
        </p:sp>
        <p:sp>
          <p:nvSpPr>
            <p:cNvPr id="26651" name="Freeform 24"/>
            <p:cNvSpPr>
              <a:spLocks/>
            </p:cNvSpPr>
            <p:nvPr/>
          </p:nvSpPr>
          <p:spPr bwMode="auto">
            <a:xfrm>
              <a:off x="769" y="982"/>
              <a:ext cx="1" cy="151"/>
            </a:xfrm>
            <a:custGeom>
              <a:avLst/>
              <a:gdLst>
                <a:gd name="T0" fmla="*/ 0 w 4"/>
                <a:gd name="T1" fmla="*/ 0 h 151"/>
                <a:gd name="T2" fmla="*/ 4 w 4"/>
                <a:gd name="T3" fmla="*/ 151 h 151"/>
                <a:gd name="T4" fmla="*/ 0 60000 65536"/>
                <a:gd name="T5" fmla="*/ 0 60000 65536"/>
                <a:gd name="T6" fmla="*/ 0 w 4"/>
                <a:gd name="T7" fmla="*/ 0 h 151"/>
                <a:gd name="T8" fmla="*/ 4 w 4"/>
                <a:gd name="T9" fmla="*/ 151 h 151"/>
              </a:gdLst>
              <a:ahLst/>
              <a:cxnLst>
                <a:cxn ang="T4">
                  <a:pos x="T0" y="T1"/>
                </a:cxn>
                <a:cxn ang="T5">
                  <a:pos x="T2" y="T3"/>
                </a:cxn>
              </a:cxnLst>
              <a:rect l="T6" t="T7" r="T8" b="T9"/>
              <a:pathLst>
                <a:path w="4" h="151">
                  <a:moveTo>
                    <a:pt x="0" y="0"/>
                  </a:moveTo>
                  <a:lnTo>
                    <a:pt x="4" y="151"/>
                  </a:lnTo>
                </a:path>
              </a:pathLst>
            </a:custGeom>
            <a:noFill/>
            <a:ln w="38100">
              <a:solidFill>
                <a:schemeClr val="tx1"/>
              </a:solidFill>
              <a:round/>
              <a:headEnd/>
              <a:tailEnd/>
            </a:ln>
          </p:spPr>
          <p:txBody>
            <a:bodyPr wrap="none" anchor="ctr"/>
            <a:lstStyle/>
            <a:p>
              <a:endParaRPr lang="zh-CN" altLang="en-US"/>
            </a:p>
          </p:txBody>
        </p:sp>
        <p:sp>
          <p:nvSpPr>
            <p:cNvPr id="26652" name="Text Box 25"/>
            <p:cNvSpPr txBox="1">
              <a:spLocks noChangeArrowheads="1"/>
            </p:cNvSpPr>
            <p:nvPr/>
          </p:nvSpPr>
          <p:spPr bwMode="auto">
            <a:xfrm>
              <a:off x="437" y="1008"/>
              <a:ext cx="696" cy="404"/>
            </a:xfrm>
            <a:prstGeom prst="rect">
              <a:avLst/>
            </a:prstGeom>
            <a:noFill/>
            <a:ln w="19050">
              <a:noFill/>
              <a:miter lim="800000"/>
              <a:headEnd/>
              <a:tailEnd/>
            </a:ln>
          </p:spPr>
          <p:txBody>
            <a:bodyPr wrap="none" anchor="ctr">
              <a:spAutoFit/>
            </a:bodyPr>
            <a:lstStyle/>
            <a:p>
              <a:pPr algn="ctr"/>
              <a:r>
                <a:rPr lang="zh-CN" altLang="en-US" sz="1800">
                  <a:solidFill>
                    <a:srgbClr val="FF3300"/>
                  </a:solidFill>
                </a:rPr>
                <a:t>两种表述</a:t>
              </a:r>
            </a:p>
            <a:p>
              <a:pPr algn="ctr"/>
              <a:r>
                <a:rPr lang="zh-CN" altLang="en-US" sz="1800"/>
                <a:t>卡诺定理</a:t>
              </a:r>
            </a:p>
          </p:txBody>
        </p:sp>
        <p:sp>
          <p:nvSpPr>
            <p:cNvPr id="26653" name="Text Box 26"/>
            <p:cNvSpPr txBox="1">
              <a:spLocks noChangeArrowheads="1"/>
            </p:cNvSpPr>
            <p:nvPr/>
          </p:nvSpPr>
          <p:spPr bwMode="auto">
            <a:xfrm>
              <a:off x="197" y="1480"/>
              <a:ext cx="1131" cy="577"/>
            </a:xfrm>
            <a:prstGeom prst="rect">
              <a:avLst/>
            </a:prstGeom>
            <a:noFill/>
            <a:ln w="19050">
              <a:noFill/>
              <a:miter lim="800000"/>
              <a:headEnd/>
              <a:tailEnd/>
            </a:ln>
          </p:spPr>
          <p:txBody>
            <a:bodyPr wrap="none" anchor="ctr">
              <a:spAutoFit/>
            </a:bodyPr>
            <a:lstStyle/>
            <a:p>
              <a:pPr algn="ctr"/>
              <a:r>
                <a:rPr lang="zh-CN" altLang="en-US" sz="1800">
                  <a:latin typeface="楷体_GB2312" pitchFamily="49" charset="-122"/>
                </a:rPr>
                <a:t>第二定律</a:t>
              </a:r>
            </a:p>
            <a:p>
              <a:pPr algn="ctr"/>
              <a:r>
                <a:rPr lang="zh-CN" altLang="en-US" sz="1800">
                  <a:latin typeface="楷体_GB2312" pitchFamily="49" charset="-122"/>
                </a:rPr>
                <a:t>的数学表示</a:t>
              </a:r>
            </a:p>
            <a:p>
              <a:pPr algn="ctr"/>
              <a:r>
                <a:rPr lang="zh-CN" altLang="en-US" sz="1800">
                  <a:latin typeface="楷体_GB2312" pitchFamily="49" charset="-122"/>
                </a:rPr>
                <a:t>热力学基本方程</a:t>
              </a:r>
            </a:p>
          </p:txBody>
        </p:sp>
        <p:sp>
          <p:nvSpPr>
            <p:cNvPr id="26654" name="Freeform 27"/>
            <p:cNvSpPr>
              <a:spLocks/>
            </p:cNvSpPr>
            <p:nvPr/>
          </p:nvSpPr>
          <p:spPr bwMode="auto">
            <a:xfrm>
              <a:off x="773" y="1392"/>
              <a:ext cx="1" cy="136"/>
            </a:xfrm>
            <a:custGeom>
              <a:avLst/>
              <a:gdLst>
                <a:gd name="T0" fmla="*/ 4 w 4"/>
                <a:gd name="T1" fmla="*/ 0 h 136"/>
                <a:gd name="T2" fmla="*/ 0 w 4"/>
                <a:gd name="T3" fmla="*/ 136 h 136"/>
                <a:gd name="T4" fmla="*/ 0 60000 65536"/>
                <a:gd name="T5" fmla="*/ 0 60000 65536"/>
                <a:gd name="T6" fmla="*/ 0 w 4"/>
                <a:gd name="T7" fmla="*/ 0 h 136"/>
                <a:gd name="T8" fmla="*/ 4 w 4"/>
                <a:gd name="T9" fmla="*/ 136 h 136"/>
              </a:gdLst>
              <a:ahLst/>
              <a:cxnLst>
                <a:cxn ang="T4">
                  <a:pos x="T0" y="T1"/>
                </a:cxn>
                <a:cxn ang="T5">
                  <a:pos x="T2" y="T3"/>
                </a:cxn>
              </a:cxnLst>
              <a:rect l="T6" t="T7" r="T8" b="T9"/>
              <a:pathLst>
                <a:path w="4" h="136">
                  <a:moveTo>
                    <a:pt x="4" y="0"/>
                  </a:moveTo>
                  <a:lnTo>
                    <a:pt x="0" y="136"/>
                  </a:lnTo>
                </a:path>
              </a:pathLst>
            </a:custGeom>
            <a:noFill/>
            <a:ln w="38100">
              <a:solidFill>
                <a:schemeClr val="tx1"/>
              </a:solidFill>
              <a:round/>
              <a:headEnd/>
              <a:tailEnd/>
            </a:ln>
          </p:spPr>
          <p:txBody>
            <a:bodyPr wrap="none" anchor="ctr"/>
            <a:lstStyle/>
            <a:p>
              <a:endParaRPr lang="zh-CN" altLang="en-US"/>
            </a:p>
          </p:txBody>
        </p:sp>
        <p:sp>
          <p:nvSpPr>
            <p:cNvPr id="26655" name="Freeform 28"/>
            <p:cNvSpPr>
              <a:spLocks/>
            </p:cNvSpPr>
            <p:nvPr/>
          </p:nvSpPr>
          <p:spPr bwMode="auto">
            <a:xfrm>
              <a:off x="773" y="2047"/>
              <a:ext cx="1" cy="153"/>
            </a:xfrm>
            <a:custGeom>
              <a:avLst/>
              <a:gdLst>
                <a:gd name="T0" fmla="*/ 0 w 4"/>
                <a:gd name="T1" fmla="*/ 0 h 153"/>
                <a:gd name="T2" fmla="*/ 4 w 4"/>
                <a:gd name="T3" fmla="*/ 153 h 153"/>
                <a:gd name="T4" fmla="*/ 0 60000 65536"/>
                <a:gd name="T5" fmla="*/ 0 60000 65536"/>
                <a:gd name="T6" fmla="*/ 0 w 4"/>
                <a:gd name="T7" fmla="*/ 0 h 153"/>
                <a:gd name="T8" fmla="*/ 4 w 4"/>
                <a:gd name="T9" fmla="*/ 153 h 153"/>
              </a:gdLst>
              <a:ahLst/>
              <a:cxnLst>
                <a:cxn ang="T4">
                  <a:pos x="T0" y="T1"/>
                </a:cxn>
                <a:cxn ang="T5">
                  <a:pos x="T2" y="T3"/>
                </a:cxn>
              </a:cxnLst>
              <a:rect l="T6" t="T7" r="T8" b="T9"/>
              <a:pathLst>
                <a:path w="4" h="153">
                  <a:moveTo>
                    <a:pt x="0" y="0"/>
                  </a:moveTo>
                  <a:lnTo>
                    <a:pt x="4" y="153"/>
                  </a:lnTo>
                </a:path>
              </a:pathLst>
            </a:custGeom>
            <a:noFill/>
            <a:ln w="38100">
              <a:solidFill>
                <a:schemeClr val="tx1"/>
              </a:solidFill>
              <a:round/>
              <a:headEnd/>
              <a:tailEnd/>
            </a:ln>
          </p:spPr>
          <p:txBody>
            <a:bodyPr wrap="none" anchor="ctr"/>
            <a:lstStyle/>
            <a:p>
              <a:endParaRPr lang="zh-CN" altLang="en-US"/>
            </a:p>
          </p:txBody>
        </p:sp>
        <p:sp>
          <p:nvSpPr>
            <p:cNvPr id="26656" name="Freeform 29"/>
            <p:cNvSpPr>
              <a:spLocks/>
            </p:cNvSpPr>
            <p:nvPr/>
          </p:nvSpPr>
          <p:spPr bwMode="auto">
            <a:xfrm>
              <a:off x="875" y="2495"/>
              <a:ext cx="4" cy="145"/>
            </a:xfrm>
            <a:custGeom>
              <a:avLst/>
              <a:gdLst>
                <a:gd name="T0" fmla="*/ 4 w 4"/>
                <a:gd name="T1" fmla="*/ 0 h 145"/>
                <a:gd name="T2" fmla="*/ 0 w 4"/>
                <a:gd name="T3" fmla="*/ 145 h 145"/>
                <a:gd name="T4" fmla="*/ 0 60000 65536"/>
                <a:gd name="T5" fmla="*/ 0 60000 65536"/>
                <a:gd name="T6" fmla="*/ 0 w 4"/>
                <a:gd name="T7" fmla="*/ 0 h 145"/>
                <a:gd name="T8" fmla="*/ 4 w 4"/>
                <a:gd name="T9" fmla="*/ 145 h 145"/>
              </a:gdLst>
              <a:ahLst/>
              <a:cxnLst>
                <a:cxn ang="T4">
                  <a:pos x="T0" y="T1"/>
                </a:cxn>
                <a:cxn ang="T5">
                  <a:pos x="T2" y="T3"/>
                </a:cxn>
              </a:cxnLst>
              <a:rect l="T6" t="T7" r="T8" b="T9"/>
              <a:pathLst>
                <a:path w="4" h="145">
                  <a:moveTo>
                    <a:pt x="4" y="0"/>
                  </a:moveTo>
                  <a:lnTo>
                    <a:pt x="0" y="145"/>
                  </a:lnTo>
                </a:path>
              </a:pathLst>
            </a:custGeom>
            <a:noFill/>
            <a:ln w="19050">
              <a:solidFill>
                <a:schemeClr val="tx1"/>
              </a:solidFill>
              <a:round/>
              <a:headEnd/>
              <a:tailEnd/>
            </a:ln>
          </p:spPr>
          <p:txBody>
            <a:bodyPr wrap="none" anchor="ctr"/>
            <a:lstStyle/>
            <a:p>
              <a:endParaRPr lang="zh-CN" altLang="en-US"/>
            </a:p>
          </p:txBody>
        </p:sp>
        <p:sp>
          <p:nvSpPr>
            <p:cNvPr id="26657" name="Text Box 30"/>
            <p:cNvSpPr txBox="1">
              <a:spLocks noChangeArrowheads="1"/>
            </p:cNvSpPr>
            <p:nvPr/>
          </p:nvSpPr>
          <p:spPr bwMode="auto">
            <a:xfrm>
              <a:off x="144" y="3017"/>
              <a:ext cx="1276" cy="577"/>
            </a:xfrm>
            <a:prstGeom prst="rect">
              <a:avLst/>
            </a:prstGeom>
            <a:noFill/>
            <a:ln w="19050">
              <a:noFill/>
              <a:miter lim="800000"/>
              <a:headEnd/>
              <a:tailEnd/>
            </a:ln>
          </p:spPr>
          <p:txBody>
            <a:bodyPr wrap="none" anchor="ctr">
              <a:spAutoFit/>
            </a:bodyPr>
            <a:lstStyle/>
            <a:p>
              <a:pPr algn="ctr"/>
              <a:r>
                <a:rPr lang="zh-CN" altLang="en-US" sz="1800">
                  <a:latin typeface="Arial" charset="0"/>
                </a:rPr>
                <a:t>第二定律统计表述</a:t>
              </a:r>
            </a:p>
            <a:p>
              <a:pPr algn="ctr"/>
              <a:r>
                <a:rPr lang="zh-CN" altLang="en-US" sz="1800">
                  <a:latin typeface="Arial" charset="0"/>
                </a:rPr>
                <a:t>玻尔兹曼公式</a:t>
              </a:r>
            </a:p>
            <a:p>
              <a:pPr algn="ctr"/>
              <a:r>
                <a:rPr lang="zh-CN" altLang="en-US" sz="1800">
                  <a:latin typeface="楷体_GB2312" pitchFamily="49" charset="-122"/>
                </a:rPr>
                <a:t>熵的微观意义</a:t>
              </a:r>
              <a:endParaRPr lang="zh-CN" altLang="en-US" sz="1800"/>
            </a:p>
          </p:txBody>
        </p:sp>
        <p:sp>
          <p:nvSpPr>
            <p:cNvPr id="26658" name="Text Box 32"/>
            <p:cNvSpPr txBox="1">
              <a:spLocks noChangeArrowheads="1"/>
            </p:cNvSpPr>
            <p:nvPr/>
          </p:nvSpPr>
          <p:spPr bwMode="auto">
            <a:xfrm>
              <a:off x="197" y="3689"/>
              <a:ext cx="1131" cy="439"/>
            </a:xfrm>
            <a:prstGeom prst="rect">
              <a:avLst/>
            </a:prstGeom>
            <a:noFill/>
            <a:ln w="19050">
              <a:noFill/>
              <a:miter lim="800000"/>
              <a:headEnd/>
              <a:tailEnd/>
            </a:ln>
          </p:spPr>
          <p:txBody>
            <a:bodyPr wrap="none" anchor="ctr">
              <a:spAutoFit/>
            </a:bodyPr>
            <a:lstStyle/>
            <a:p>
              <a:pPr>
                <a:spcBef>
                  <a:spcPct val="20000"/>
                </a:spcBef>
              </a:pPr>
              <a:r>
                <a:rPr lang="zh-CN" altLang="en-US" sz="1800"/>
                <a:t>适用于宏观、</a:t>
              </a:r>
            </a:p>
            <a:p>
              <a:pPr>
                <a:spcBef>
                  <a:spcPct val="20000"/>
                </a:spcBef>
              </a:pPr>
              <a:r>
                <a:rPr lang="zh-CN" altLang="en-US" sz="1800"/>
                <a:t>有限、孤立系统</a:t>
              </a:r>
            </a:p>
          </p:txBody>
        </p:sp>
        <p:sp>
          <p:nvSpPr>
            <p:cNvPr id="26659" name="Text Box 73"/>
            <p:cNvSpPr txBox="1">
              <a:spLocks noChangeArrowheads="1"/>
            </p:cNvSpPr>
            <p:nvPr/>
          </p:nvSpPr>
          <p:spPr bwMode="auto">
            <a:xfrm>
              <a:off x="197" y="2183"/>
              <a:ext cx="1131" cy="577"/>
            </a:xfrm>
            <a:prstGeom prst="rect">
              <a:avLst/>
            </a:prstGeom>
            <a:noFill/>
            <a:ln w="19050">
              <a:noFill/>
              <a:miter lim="800000"/>
              <a:headEnd/>
              <a:tailEnd/>
            </a:ln>
          </p:spPr>
          <p:txBody>
            <a:bodyPr wrap="none" anchor="ctr">
              <a:spAutoFit/>
            </a:bodyPr>
            <a:lstStyle/>
            <a:p>
              <a:pPr algn="ctr"/>
              <a:r>
                <a:rPr lang="zh-CN" altLang="en-US" sz="1800"/>
                <a:t>熵增加原理或</a:t>
              </a:r>
            </a:p>
            <a:p>
              <a:pPr algn="ctr"/>
              <a:r>
                <a:rPr lang="zh-CN" altLang="en-US" sz="1800"/>
                <a:t>第二定律熵表述</a:t>
              </a:r>
            </a:p>
            <a:p>
              <a:pPr algn="ctr"/>
              <a:r>
                <a:rPr lang="zh-CN" altLang="en-US" sz="1800"/>
                <a:t>熵变的计算</a:t>
              </a:r>
              <a:endParaRPr lang="zh-CN" altLang="en-US" sz="1800">
                <a:latin typeface="楷体_GB2312" pitchFamily="49" charset="-122"/>
              </a:endParaRPr>
            </a:p>
          </p:txBody>
        </p:sp>
        <p:sp>
          <p:nvSpPr>
            <p:cNvPr id="26660" name="Freeform 74"/>
            <p:cNvSpPr>
              <a:spLocks/>
            </p:cNvSpPr>
            <p:nvPr/>
          </p:nvSpPr>
          <p:spPr bwMode="auto">
            <a:xfrm>
              <a:off x="772" y="2776"/>
              <a:ext cx="1" cy="197"/>
            </a:xfrm>
            <a:custGeom>
              <a:avLst/>
              <a:gdLst>
                <a:gd name="T0" fmla="*/ 0 w 4"/>
                <a:gd name="T1" fmla="*/ 0 h 153"/>
                <a:gd name="T2" fmla="*/ 4 w 4"/>
                <a:gd name="T3" fmla="*/ 153 h 153"/>
                <a:gd name="T4" fmla="*/ 0 60000 65536"/>
                <a:gd name="T5" fmla="*/ 0 60000 65536"/>
                <a:gd name="T6" fmla="*/ 0 w 4"/>
                <a:gd name="T7" fmla="*/ 0 h 153"/>
                <a:gd name="T8" fmla="*/ 4 w 4"/>
                <a:gd name="T9" fmla="*/ 153 h 153"/>
              </a:gdLst>
              <a:ahLst/>
              <a:cxnLst>
                <a:cxn ang="T4">
                  <a:pos x="T0" y="T1"/>
                </a:cxn>
                <a:cxn ang="T5">
                  <a:pos x="T2" y="T3"/>
                </a:cxn>
              </a:cxnLst>
              <a:rect l="T6" t="T7" r="T8" b="T9"/>
              <a:pathLst>
                <a:path w="4" h="153">
                  <a:moveTo>
                    <a:pt x="0" y="0"/>
                  </a:moveTo>
                  <a:lnTo>
                    <a:pt x="4" y="153"/>
                  </a:lnTo>
                </a:path>
              </a:pathLst>
            </a:custGeom>
            <a:noFill/>
            <a:ln w="38100">
              <a:solidFill>
                <a:schemeClr val="tx1"/>
              </a:solidFill>
              <a:round/>
              <a:headEnd/>
              <a:tailEnd/>
            </a:ln>
          </p:spPr>
          <p:txBody>
            <a:bodyPr wrap="none" anchor="ctr"/>
            <a:lstStyle/>
            <a:p>
              <a:endParaRPr lang="zh-CN" altLang="en-US"/>
            </a:p>
          </p:txBody>
        </p:sp>
        <p:sp>
          <p:nvSpPr>
            <p:cNvPr id="26661" name="Freeform 75"/>
            <p:cNvSpPr>
              <a:spLocks/>
            </p:cNvSpPr>
            <p:nvPr/>
          </p:nvSpPr>
          <p:spPr bwMode="auto">
            <a:xfrm>
              <a:off x="772" y="3593"/>
              <a:ext cx="1" cy="153"/>
            </a:xfrm>
            <a:custGeom>
              <a:avLst/>
              <a:gdLst>
                <a:gd name="T0" fmla="*/ 0 w 4"/>
                <a:gd name="T1" fmla="*/ 0 h 153"/>
                <a:gd name="T2" fmla="*/ 4 w 4"/>
                <a:gd name="T3" fmla="*/ 153 h 153"/>
                <a:gd name="T4" fmla="*/ 0 60000 65536"/>
                <a:gd name="T5" fmla="*/ 0 60000 65536"/>
                <a:gd name="T6" fmla="*/ 0 w 4"/>
                <a:gd name="T7" fmla="*/ 0 h 153"/>
                <a:gd name="T8" fmla="*/ 4 w 4"/>
                <a:gd name="T9" fmla="*/ 153 h 153"/>
              </a:gdLst>
              <a:ahLst/>
              <a:cxnLst>
                <a:cxn ang="T4">
                  <a:pos x="T0" y="T1"/>
                </a:cxn>
                <a:cxn ang="T5">
                  <a:pos x="T2" y="T3"/>
                </a:cxn>
              </a:cxnLst>
              <a:rect l="T6" t="T7" r="T8" b="T9"/>
              <a:pathLst>
                <a:path w="4" h="153">
                  <a:moveTo>
                    <a:pt x="0" y="0"/>
                  </a:moveTo>
                  <a:lnTo>
                    <a:pt x="4" y="153"/>
                  </a:lnTo>
                </a:path>
              </a:pathLst>
            </a:custGeom>
            <a:noFill/>
            <a:ln w="38100">
              <a:solidFill>
                <a:schemeClr val="tx1"/>
              </a:solidFill>
              <a:round/>
              <a:headEnd/>
              <a:tailEnd/>
            </a:ln>
          </p:spPr>
          <p:txBody>
            <a:bodyPr wrap="none" anchor="ctr"/>
            <a:lstStyle/>
            <a:p>
              <a:endParaRPr lang="zh-CN" altLang="en-US"/>
            </a:p>
          </p:txBody>
        </p:sp>
        <p:sp>
          <p:nvSpPr>
            <p:cNvPr id="26662" name="Text Box 77"/>
            <p:cNvSpPr txBox="1">
              <a:spLocks noChangeArrowheads="1"/>
            </p:cNvSpPr>
            <p:nvPr/>
          </p:nvSpPr>
          <p:spPr bwMode="auto">
            <a:xfrm>
              <a:off x="1536" y="3744"/>
              <a:ext cx="1830" cy="231"/>
            </a:xfrm>
            <a:prstGeom prst="rect">
              <a:avLst/>
            </a:prstGeom>
            <a:noFill/>
            <a:ln w="9525">
              <a:noFill/>
              <a:miter lim="800000"/>
              <a:headEnd/>
              <a:tailEnd/>
            </a:ln>
          </p:spPr>
          <p:txBody>
            <a:bodyPr wrap="none" anchor="ctr">
              <a:spAutoFit/>
            </a:bodyPr>
            <a:lstStyle/>
            <a:p>
              <a:r>
                <a:rPr lang="zh-CN" altLang="en-US" sz="1800">
                  <a:latin typeface="Arial" charset="0"/>
                </a:rPr>
                <a:t>玻尔兹曼公式：</a:t>
              </a:r>
              <a:r>
                <a:rPr lang="en-US" altLang="zh-CN" sz="1800">
                  <a:solidFill>
                    <a:srgbClr val="FF0000"/>
                  </a:solidFill>
                  <a:latin typeface="Arial" charset="0"/>
                </a:rPr>
                <a:t>S = k ln </a:t>
              </a:r>
              <a:r>
                <a:rPr lang="en-US" altLang="zh-CN" sz="1800">
                  <a:solidFill>
                    <a:srgbClr val="FF0000"/>
                  </a:solidFill>
                  <a:latin typeface="Arial" charset="0"/>
                  <a:sym typeface="Symbol" pitchFamily="18" charset="2"/>
                </a:rPr>
                <a:t></a:t>
              </a:r>
              <a:r>
                <a:rPr lang="en-US" altLang="zh-CN" sz="1800">
                  <a:solidFill>
                    <a:srgbClr val="0000FF"/>
                  </a:solidFill>
                  <a:latin typeface="Arial" charset="0"/>
                </a:rPr>
                <a:t> </a:t>
              </a:r>
              <a:endParaRPr lang="en-US" altLang="zh-CN" sz="1800">
                <a:latin typeface="Arial" charset="0"/>
              </a:endParaRPr>
            </a:p>
          </p:txBody>
        </p:sp>
        <p:sp>
          <p:nvSpPr>
            <p:cNvPr id="270415" name="Text Box 79"/>
            <p:cNvSpPr txBox="1">
              <a:spLocks noChangeArrowheads="1"/>
            </p:cNvSpPr>
            <p:nvPr/>
          </p:nvSpPr>
          <p:spPr bwMode="auto">
            <a:xfrm>
              <a:off x="1440" y="3041"/>
              <a:ext cx="3792" cy="655"/>
            </a:xfrm>
            <a:prstGeom prst="rect">
              <a:avLst/>
            </a:prstGeom>
            <a:noFill/>
            <a:ln w="9525">
              <a:noFill/>
              <a:miter lim="800000"/>
              <a:headEnd/>
              <a:tailEnd/>
            </a:ln>
            <a:effectLst/>
          </p:spPr>
          <p:txBody>
            <a:bodyPr>
              <a:spAutoFit/>
            </a:bodyPr>
            <a:lstStyle/>
            <a:p>
              <a:pPr>
                <a:lnSpc>
                  <a:spcPct val="115000"/>
                </a:lnSpc>
                <a:defRPr/>
              </a:pPr>
              <a:r>
                <a:rPr lang="zh-CN" altLang="en-US" sz="1800">
                  <a:effectLst>
                    <a:outerShdw blurRad="38100" dist="38100" dir="2700000" algn="tl">
                      <a:srgbClr val="C0C0C0"/>
                    </a:outerShdw>
                  </a:effectLst>
                </a:rPr>
                <a:t>孤立系统内部所发生的过程总是从包含微观态数少的宏观态向包含微观态数多的宏观态过渡，</a:t>
              </a:r>
              <a:r>
                <a:rPr lang="zh-CN" altLang="en-US" sz="1800">
                  <a:solidFill>
                    <a:srgbClr val="DC0000"/>
                  </a:solidFill>
                  <a:effectLst>
                    <a:outerShdw blurRad="38100" dist="38100" dir="2700000" algn="tl">
                      <a:srgbClr val="C0C0C0"/>
                    </a:outerShdw>
                  </a:effectLst>
                </a:rPr>
                <a:t>从热力学几率小</a:t>
              </a:r>
              <a:r>
                <a:rPr lang="zh-CN" altLang="en-US" sz="1800">
                  <a:effectLst>
                    <a:outerShdw blurRad="38100" dist="38100" dir="2700000" algn="tl">
                      <a:srgbClr val="C0C0C0"/>
                    </a:outerShdw>
                  </a:effectLst>
                </a:rPr>
                <a:t>的状态</a:t>
              </a:r>
              <a:r>
                <a:rPr lang="zh-CN" altLang="en-US" sz="1800">
                  <a:solidFill>
                    <a:srgbClr val="DC0000"/>
                  </a:solidFill>
                  <a:effectLst>
                    <a:outerShdw blurRad="38100" dist="38100" dir="2700000" algn="tl">
                      <a:srgbClr val="C0C0C0"/>
                    </a:outerShdw>
                  </a:effectLst>
                </a:rPr>
                <a:t>向热力学几率大</a:t>
              </a:r>
              <a:r>
                <a:rPr lang="zh-CN" altLang="en-US" sz="1800">
                  <a:effectLst>
                    <a:outerShdw blurRad="38100" dist="38100" dir="2700000" algn="tl">
                      <a:srgbClr val="C0C0C0"/>
                    </a:outerShdw>
                  </a:effectLst>
                </a:rPr>
                <a:t>的状态</a:t>
              </a:r>
              <a:r>
                <a:rPr lang="zh-CN" altLang="en-US" sz="1800">
                  <a:solidFill>
                    <a:srgbClr val="DC0000"/>
                  </a:solidFill>
                  <a:effectLst>
                    <a:outerShdw blurRad="38100" dist="38100" dir="2700000" algn="tl">
                      <a:srgbClr val="C0C0C0"/>
                    </a:outerShdw>
                  </a:effectLst>
                </a:rPr>
                <a:t>过渡。</a:t>
              </a:r>
              <a:endParaRPr lang="zh-CN" altLang="en-US"/>
            </a:p>
          </p:txBody>
        </p:sp>
        <p:graphicFrame>
          <p:nvGraphicFramePr>
            <p:cNvPr id="26626" name="Object 2"/>
            <p:cNvGraphicFramePr>
              <a:graphicFrameLocks noChangeAspect="1"/>
            </p:cNvGraphicFramePr>
            <p:nvPr/>
          </p:nvGraphicFramePr>
          <p:xfrm>
            <a:off x="1440" y="1296"/>
            <a:ext cx="1008" cy="401"/>
          </p:xfrm>
          <a:graphic>
            <a:graphicData uri="http://schemas.openxmlformats.org/presentationml/2006/ole">
              <p:oleObj spid="_x0000_s26626" name="公式" r:id="rId3" imgW="1041120" imgH="393480" progId="Equation.3">
                <p:embed/>
              </p:oleObj>
            </a:graphicData>
          </a:graphic>
        </p:graphicFrame>
        <p:sp>
          <p:nvSpPr>
            <p:cNvPr id="26664" name="Text Box 83"/>
            <p:cNvSpPr txBox="1">
              <a:spLocks noChangeArrowheads="1"/>
            </p:cNvSpPr>
            <p:nvPr/>
          </p:nvSpPr>
          <p:spPr bwMode="auto">
            <a:xfrm>
              <a:off x="2832" y="1296"/>
              <a:ext cx="2256" cy="655"/>
            </a:xfrm>
            <a:prstGeom prst="rect">
              <a:avLst/>
            </a:prstGeom>
            <a:noFill/>
            <a:ln w="9525">
              <a:noFill/>
              <a:miter lim="800000"/>
              <a:headEnd/>
              <a:tailEnd/>
            </a:ln>
          </p:spPr>
          <p:txBody>
            <a:bodyPr anchor="ctr">
              <a:spAutoFit/>
            </a:bodyPr>
            <a:lstStyle/>
            <a:p>
              <a:pPr>
                <a:lnSpc>
                  <a:spcPct val="115000"/>
                </a:lnSpc>
              </a:pPr>
              <a:r>
                <a:rPr lang="zh-CN" altLang="en-US" sz="1800"/>
                <a:t>第一定律 </a:t>
              </a:r>
              <a:r>
                <a:rPr lang="zh-CN" altLang="en-US" sz="1800">
                  <a:sym typeface="Symbol" pitchFamily="18" charset="2"/>
                </a:rPr>
                <a:t></a:t>
              </a:r>
              <a:r>
                <a:rPr lang="en-US" altLang="zh-CN" sz="1800">
                  <a:sym typeface="Symbol" pitchFamily="18" charset="2"/>
                </a:rPr>
                <a:t>Q </a:t>
              </a:r>
              <a:r>
                <a:rPr lang="en-US" altLang="zh-CN" sz="1800"/>
                <a:t>= dU +</a:t>
              </a:r>
              <a:r>
                <a:rPr lang="en-US" altLang="zh-CN" sz="1800">
                  <a:sym typeface="Symbol" pitchFamily="18" charset="2"/>
                </a:rPr>
                <a:t> PdV</a:t>
              </a:r>
            </a:p>
            <a:p>
              <a:pPr>
                <a:lnSpc>
                  <a:spcPct val="115000"/>
                </a:lnSpc>
              </a:pPr>
              <a:r>
                <a:rPr lang="en-US" altLang="zh-CN" sz="1800">
                  <a:sym typeface="Symbol" pitchFamily="18" charset="2"/>
                </a:rPr>
                <a:t>     </a:t>
              </a:r>
              <a:r>
                <a:rPr lang="zh-CN" altLang="zh-CN" sz="1800">
                  <a:sym typeface="Symbol" pitchFamily="18" charset="2"/>
                </a:rPr>
                <a:t>和第二定律 </a:t>
              </a:r>
              <a:r>
                <a:rPr lang="zh-CN" altLang="en-US" sz="1800">
                  <a:sym typeface="Symbol" pitchFamily="18" charset="2"/>
                </a:rPr>
                <a:t></a:t>
              </a:r>
              <a:r>
                <a:rPr lang="en-US" altLang="zh-CN" sz="1800">
                  <a:sym typeface="Symbol" pitchFamily="18" charset="2"/>
                </a:rPr>
                <a:t>Q = TdS</a:t>
              </a:r>
            </a:p>
            <a:p>
              <a:pPr>
                <a:lnSpc>
                  <a:spcPct val="115000"/>
                </a:lnSpc>
              </a:pPr>
              <a:r>
                <a:rPr lang="en-US" altLang="zh-CN" sz="1800">
                  <a:sym typeface="Symbol" pitchFamily="18" charset="2"/>
                </a:rPr>
                <a:t>               TdS = dU + PdV</a:t>
              </a:r>
            </a:p>
          </p:txBody>
        </p:sp>
        <p:sp>
          <p:nvSpPr>
            <p:cNvPr id="26665" name="Text Box 84"/>
            <p:cNvSpPr txBox="1">
              <a:spLocks noChangeArrowheads="1"/>
            </p:cNvSpPr>
            <p:nvPr/>
          </p:nvSpPr>
          <p:spPr bwMode="auto">
            <a:xfrm>
              <a:off x="1344" y="1968"/>
              <a:ext cx="4032" cy="404"/>
            </a:xfrm>
            <a:prstGeom prst="rect">
              <a:avLst/>
            </a:prstGeom>
            <a:noFill/>
            <a:ln w="9525">
              <a:noFill/>
              <a:miter lim="800000"/>
              <a:headEnd/>
              <a:tailEnd/>
            </a:ln>
          </p:spPr>
          <p:txBody>
            <a:bodyPr anchor="ctr">
              <a:spAutoFit/>
            </a:bodyPr>
            <a:lstStyle/>
            <a:p>
              <a:r>
                <a:rPr lang="zh-CN" altLang="en-US" sz="1800">
                  <a:solidFill>
                    <a:schemeClr val="accent2"/>
                  </a:solidFill>
                  <a:sym typeface="Symbol" pitchFamily="18" charset="2"/>
                </a:rPr>
                <a:t>意即，系统经一绝热过程后，熵永不减少。如果过程是</a:t>
              </a:r>
              <a:r>
                <a:rPr lang="zh-CN" altLang="en-US" sz="1800">
                  <a:solidFill>
                    <a:srgbClr val="DC0000"/>
                  </a:solidFill>
                  <a:sym typeface="Symbol" pitchFamily="18" charset="2"/>
                </a:rPr>
                <a:t>可逆的，</a:t>
              </a:r>
              <a:r>
                <a:rPr lang="zh-CN" altLang="en-US" sz="1800">
                  <a:solidFill>
                    <a:schemeClr val="accent2"/>
                  </a:solidFill>
                  <a:sym typeface="Symbol" pitchFamily="18" charset="2"/>
                </a:rPr>
                <a:t>则</a:t>
              </a:r>
              <a:r>
                <a:rPr lang="zh-CN" altLang="en-US" sz="1800">
                  <a:solidFill>
                    <a:srgbClr val="DC0000"/>
                  </a:solidFill>
                  <a:sym typeface="Symbol" pitchFamily="18" charset="2"/>
                </a:rPr>
                <a:t>熵的数值不变</a:t>
              </a:r>
              <a:r>
                <a:rPr lang="zh-CN" altLang="en-US" sz="1800">
                  <a:solidFill>
                    <a:srgbClr val="0000FF"/>
                  </a:solidFill>
                  <a:sym typeface="Symbol" pitchFamily="18" charset="2"/>
                </a:rPr>
                <a:t>；</a:t>
              </a:r>
              <a:r>
                <a:rPr lang="zh-CN" altLang="en-US" sz="1800">
                  <a:solidFill>
                    <a:schemeClr val="accent2"/>
                  </a:solidFill>
                  <a:sym typeface="Symbol" pitchFamily="18" charset="2"/>
                </a:rPr>
                <a:t>如果过程是不可逆的，则熵的数值增加。</a:t>
              </a:r>
            </a:p>
          </p:txBody>
        </p:sp>
        <p:graphicFrame>
          <p:nvGraphicFramePr>
            <p:cNvPr id="26627" name="Object 3"/>
            <p:cNvGraphicFramePr>
              <a:graphicFrameLocks noChangeAspect="1"/>
            </p:cNvGraphicFramePr>
            <p:nvPr/>
          </p:nvGraphicFramePr>
          <p:xfrm>
            <a:off x="1584" y="1632"/>
            <a:ext cx="768" cy="384"/>
          </p:xfrm>
          <a:graphic>
            <a:graphicData uri="http://schemas.openxmlformats.org/presentationml/2006/ole">
              <p:oleObj spid="_x0000_s26627" name="公式" r:id="rId4" imgW="583920" imgH="393480" progId="Equation.3">
                <p:embed/>
              </p:oleObj>
            </a:graphicData>
          </a:graphic>
        </p:graphicFrame>
        <p:sp>
          <p:nvSpPr>
            <p:cNvPr id="26666" name="Text Box 87"/>
            <p:cNvSpPr txBox="1">
              <a:spLocks noChangeArrowheads="1"/>
            </p:cNvSpPr>
            <p:nvPr/>
          </p:nvSpPr>
          <p:spPr bwMode="auto">
            <a:xfrm>
              <a:off x="3504" y="3648"/>
              <a:ext cx="1856" cy="404"/>
            </a:xfrm>
            <a:prstGeom prst="rect">
              <a:avLst/>
            </a:prstGeom>
            <a:noFill/>
            <a:ln w="9525">
              <a:noFill/>
              <a:miter lim="800000"/>
              <a:headEnd/>
              <a:tailEnd/>
            </a:ln>
          </p:spPr>
          <p:txBody>
            <a:bodyPr wrap="none">
              <a:spAutoFit/>
            </a:bodyPr>
            <a:lstStyle/>
            <a:p>
              <a:r>
                <a:rPr lang="zh-CN" altLang="en-US" sz="1800">
                  <a:latin typeface="Arial" charset="0"/>
                </a:rPr>
                <a:t>熵是</a:t>
              </a:r>
              <a:r>
                <a:rPr lang="zh-CN" altLang="en-US" sz="1800">
                  <a:latin typeface="楷体_GB2312" pitchFamily="49" charset="-122"/>
                </a:rPr>
                <a:t>系统内分子热运动</a:t>
              </a:r>
              <a:r>
                <a:rPr lang="zh-CN" altLang="en-US" sz="1800">
                  <a:latin typeface="Arial" charset="0"/>
                </a:rPr>
                <a:t>混乱</a:t>
              </a:r>
            </a:p>
            <a:p>
              <a:r>
                <a:rPr lang="zh-CN" altLang="en-US" sz="1800">
                  <a:latin typeface="Arial" charset="0"/>
                </a:rPr>
                <a:t>性或</a:t>
              </a:r>
              <a:r>
                <a:rPr lang="zh-CN" altLang="en-US" sz="1800">
                  <a:latin typeface="楷体_GB2312" pitchFamily="49" charset="-122"/>
                </a:rPr>
                <a:t>无序性的一种量度。</a:t>
              </a:r>
            </a:p>
          </p:txBody>
        </p:sp>
        <p:sp>
          <p:nvSpPr>
            <p:cNvPr id="26667" name="Text Box 89"/>
            <p:cNvSpPr txBox="1">
              <a:spLocks noChangeArrowheads="1"/>
            </p:cNvSpPr>
            <p:nvPr/>
          </p:nvSpPr>
          <p:spPr bwMode="auto">
            <a:xfrm>
              <a:off x="1574" y="988"/>
              <a:ext cx="116" cy="327"/>
            </a:xfrm>
            <a:prstGeom prst="rect">
              <a:avLst/>
            </a:prstGeom>
            <a:noFill/>
            <a:ln w="9525">
              <a:noFill/>
              <a:miter lim="800000"/>
              <a:headEnd/>
              <a:tailEnd/>
            </a:ln>
          </p:spPr>
          <p:txBody>
            <a:bodyPr wrap="none">
              <a:spAutoFit/>
            </a:bodyPr>
            <a:lstStyle/>
            <a:p>
              <a:endParaRPr lang="zh-CN" altLang="zh-CN"/>
            </a:p>
          </p:txBody>
        </p:sp>
        <p:sp>
          <p:nvSpPr>
            <p:cNvPr id="26668" name="Text Box 90"/>
            <p:cNvSpPr txBox="1">
              <a:spLocks noChangeArrowheads="1"/>
            </p:cNvSpPr>
            <p:nvPr/>
          </p:nvSpPr>
          <p:spPr bwMode="auto">
            <a:xfrm>
              <a:off x="1536" y="624"/>
              <a:ext cx="2832" cy="404"/>
            </a:xfrm>
            <a:prstGeom prst="rect">
              <a:avLst/>
            </a:prstGeom>
            <a:noFill/>
            <a:ln w="9525">
              <a:noFill/>
              <a:miter lim="800000"/>
              <a:headEnd/>
              <a:tailEnd/>
            </a:ln>
          </p:spPr>
          <p:txBody>
            <a:bodyPr>
              <a:spAutoFit/>
            </a:bodyPr>
            <a:lstStyle/>
            <a:p>
              <a:r>
                <a:rPr lang="zh-CN" altLang="en-US" sz="1800">
                  <a:latin typeface="楷体_GB2312" pitchFamily="49" charset="-122"/>
                </a:rPr>
                <a:t>克氏表述指明热传导过程是不可逆的。</a:t>
              </a:r>
            </a:p>
            <a:p>
              <a:r>
                <a:rPr lang="zh-CN" altLang="en-US" sz="1800">
                  <a:latin typeface="楷体_GB2312" pitchFamily="49" charset="-122"/>
                </a:rPr>
                <a:t>开氏表述指明功变热的过程是不可逆的。 </a:t>
              </a:r>
            </a:p>
          </p:txBody>
        </p:sp>
        <p:sp>
          <p:nvSpPr>
            <p:cNvPr id="26669" name="Text Box 93"/>
            <p:cNvSpPr txBox="1">
              <a:spLocks noChangeArrowheads="1"/>
            </p:cNvSpPr>
            <p:nvPr/>
          </p:nvSpPr>
          <p:spPr bwMode="auto">
            <a:xfrm>
              <a:off x="1104" y="1008"/>
              <a:ext cx="4352" cy="231"/>
            </a:xfrm>
            <a:prstGeom prst="rect">
              <a:avLst/>
            </a:prstGeom>
            <a:noFill/>
            <a:ln w="9525">
              <a:noFill/>
              <a:miter lim="800000"/>
              <a:headEnd/>
              <a:tailEnd/>
            </a:ln>
          </p:spPr>
          <p:txBody>
            <a:bodyPr wrap="none">
              <a:spAutoFit/>
            </a:bodyPr>
            <a:lstStyle/>
            <a:p>
              <a:r>
                <a:rPr lang="zh-CN" altLang="en-US" sz="1800">
                  <a:latin typeface="Arial" charset="0"/>
                </a:rPr>
                <a:t>指出提高热机效率的途径</a:t>
              </a:r>
              <a:r>
                <a:rPr lang="en-US" altLang="zh-CN" sz="1800">
                  <a:latin typeface="Arial" charset="0"/>
                </a:rPr>
                <a:t>:</a:t>
              </a:r>
              <a:r>
                <a:rPr lang="en-US" altLang="zh-CN" sz="1800">
                  <a:latin typeface="Arial" charset="0"/>
                  <a:ea typeface="幼圆" pitchFamily="49" charset="-122"/>
                </a:rPr>
                <a:t>①</a:t>
              </a:r>
              <a:r>
                <a:rPr lang="zh-CN" altLang="en-US" sz="1800">
                  <a:latin typeface="Arial" charset="0"/>
                </a:rPr>
                <a:t>提高冷热源温度差</a:t>
              </a:r>
              <a:r>
                <a:rPr lang="en-US" altLang="zh-CN" sz="1800">
                  <a:latin typeface="Arial" charset="0"/>
                </a:rPr>
                <a:t>; </a:t>
              </a:r>
              <a:r>
                <a:rPr lang="en-US" altLang="zh-CN" sz="1800">
                  <a:latin typeface="Arial" charset="0"/>
                  <a:ea typeface="幼圆" pitchFamily="49" charset="-122"/>
                </a:rPr>
                <a:t>②</a:t>
              </a:r>
              <a:r>
                <a:rPr lang="zh-CN" altLang="en-US" sz="1800">
                  <a:latin typeface="Arial" charset="0"/>
                </a:rPr>
                <a:t>尽量接近可逆机</a:t>
              </a:r>
              <a:r>
                <a:rPr lang="en-US" altLang="zh-CN" sz="1800">
                  <a:latin typeface="Arial" charset="0"/>
                </a:rPr>
                <a:t>.</a:t>
              </a:r>
            </a:p>
          </p:txBody>
        </p:sp>
        <p:graphicFrame>
          <p:nvGraphicFramePr>
            <p:cNvPr id="26628" name="Object 4"/>
            <p:cNvGraphicFramePr>
              <a:graphicFrameLocks noChangeAspect="1"/>
            </p:cNvGraphicFramePr>
            <p:nvPr/>
          </p:nvGraphicFramePr>
          <p:xfrm>
            <a:off x="1488" y="2736"/>
            <a:ext cx="1632" cy="336"/>
          </p:xfrm>
          <a:graphic>
            <a:graphicData uri="http://schemas.openxmlformats.org/presentationml/2006/ole">
              <p:oleObj spid="_x0000_s26628" name="公式" r:id="rId5" imgW="1726920" imgH="431640" progId="Equation.3">
                <p:embed/>
              </p:oleObj>
            </a:graphicData>
          </a:graphic>
        </p:graphicFrame>
        <p:graphicFrame>
          <p:nvGraphicFramePr>
            <p:cNvPr id="26629" name="Object 5"/>
            <p:cNvGraphicFramePr>
              <a:graphicFrameLocks noChangeAspect="1"/>
            </p:cNvGraphicFramePr>
            <p:nvPr/>
          </p:nvGraphicFramePr>
          <p:xfrm>
            <a:off x="3360" y="2352"/>
            <a:ext cx="1776" cy="384"/>
          </p:xfrm>
          <a:graphic>
            <a:graphicData uri="http://schemas.openxmlformats.org/presentationml/2006/ole">
              <p:oleObj spid="_x0000_s26629" name="公式" r:id="rId6" imgW="1726920" imgH="431640" progId="Equation.3">
                <p:embed/>
              </p:oleObj>
            </a:graphicData>
          </a:graphic>
        </p:graphicFrame>
        <p:graphicFrame>
          <p:nvGraphicFramePr>
            <p:cNvPr id="26630" name="Object 6"/>
            <p:cNvGraphicFramePr>
              <a:graphicFrameLocks noChangeAspect="1"/>
            </p:cNvGraphicFramePr>
            <p:nvPr/>
          </p:nvGraphicFramePr>
          <p:xfrm>
            <a:off x="3360" y="2736"/>
            <a:ext cx="1680" cy="336"/>
          </p:xfrm>
          <a:graphic>
            <a:graphicData uri="http://schemas.openxmlformats.org/presentationml/2006/ole">
              <p:oleObj spid="_x0000_s26630" name="公式" r:id="rId7" imgW="1815840" imgH="431640" progId="Equation.3">
                <p:embed/>
              </p:oleObj>
            </a:graphicData>
          </a:graphic>
        </p:graphicFrame>
        <p:graphicFrame>
          <p:nvGraphicFramePr>
            <p:cNvPr id="26631" name="Object 7"/>
            <p:cNvGraphicFramePr>
              <a:graphicFrameLocks noChangeAspect="1"/>
            </p:cNvGraphicFramePr>
            <p:nvPr/>
          </p:nvGraphicFramePr>
          <p:xfrm>
            <a:off x="1488" y="2352"/>
            <a:ext cx="1607" cy="384"/>
          </p:xfrm>
          <a:graphic>
            <a:graphicData uri="http://schemas.openxmlformats.org/presentationml/2006/ole">
              <p:oleObj spid="_x0000_s26631" name="公式" r:id="rId8" imgW="1333440" imgH="393480" progId="Equation.3">
                <p:embed/>
              </p:oleObj>
            </a:graphicData>
          </a:graphic>
        </p:graphicFrame>
        <p:sp>
          <p:nvSpPr>
            <p:cNvPr id="26670" name="AutoShape 99"/>
            <p:cNvSpPr>
              <a:spLocks noChangeArrowheads="1"/>
            </p:cNvSpPr>
            <p:nvPr/>
          </p:nvSpPr>
          <p:spPr bwMode="auto">
            <a:xfrm>
              <a:off x="5171" y="2256"/>
              <a:ext cx="445" cy="960"/>
            </a:xfrm>
            <a:prstGeom prst="wedgeEllipseCallout">
              <a:avLst>
                <a:gd name="adj1" fmla="val -73597"/>
                <a:gd name="adj2" fmla="val 2292"/>
              </a:avLst>
            </a:prstGeom>
            <a:solidFill>
              <a:srgbClr val="FFFF99"/>
            </a:solidFill>
            <a:ln w="9525">
              <a:solidFill>
                <a:srgbClr val="FF00FF"/>
              </a:solidFill>
              <a:miter lim="800000"/>
              <a:headEnd/>
              <a:tailEnd/>
            </a:ln>
          </p:spPr>
          <p:txBody>
            <a:bodyPr vert="eaVert" wrap="none" anchor="ctr"/>
            <a:lstStyle/>
            <a:p>
              <a:pPr algn="ctr"/>
              <a:r>
                <a:rPr lang="zh-CN" altLang="en-US" sz="2000"/>
                <a:t>理想气体</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2"/>
          <p:cNvSpPr>
            <a:spLocks noGrp="1"/>
          </p:cNvSpPr>
          <p:nvPr>
            <p:ph type="sldNum" sz="quarter" idx="11"/>
          </p:nvPr>
        </p:nvSpPr>
        <p:spPr/>
        <p:txBody>
          <a:bodyPr/>
          <a:lstStyle/>
          <a:p>
            <a:pPr>
              <a:defRPr/>
            </a:pPr>
            <a:fld id="{A7BFE4A9-A0CD-4CF2-B417-178DAB655433}" type="slidenum">
              <a:rPr lang="en-US" altLang="zh-CN"/>
              <a:pPr>
                <a:defRPr/>
              </a:pPr>
              <a:t>4</a:t>
            </a:fld>
            <a:endParaRPr lang="en-US" altLang="zh-CN"/>
          </a:p>
        </p:txBody>
      </p:sp>
      <p:sp>
        <p:nvSpPr>
          <p:cNvPr id="258051" name="Text Box 3"/>
          <p:cNvSpPr txBox="1">
            <a:spLocks noChangeArrowheads="1"/>
          </p:cNvSpPr>
          <p:nvPr/>
        </p:nvSpPr>
        <p:spPr bwMode="auto">
          <a:xfrm>
            <a:off x="838200" y="2973388"/>
            <a:ext cx="7543800" cy="1373187"/>
          </a:xfrm>
          <a:prstGeom prst="rect">
            <a:avLst/>
          </a:prstGeom>
          <a:noFill/>
          <a:ln w="9525">
            <a:noFill/>
            <a:miter lim="800000"/>
            <a:headEnd/>
            <a:tailEnd/>
          </a:ln>
        </p:spPr>
        <p:txBody>
          <a:bodyPr anchor="ctr">
            <a:spAutoFit/>
          </a:bodyPr>
          <a:lstStyle/>
          <a:p>
            <a:r>
              <a:rPr lang="zh-CN" altLang="en-US" b="1">
                <a:latin typeface="楷体_GB2312" pitchFamily="49" charset="-122"/>
              </a:rPr>
              <a:t>克劳修斯不等式在可逆过程取等号，这预示着存在着一个与初态和末态有关而与过程无关的状态函数，用以判断过程的方向。</a:t>
            </a:r>
          </a:p>
        </p:txBody>
      </p:sp>
      <p:sp>
        <p:nvSpPr>
          <p:cNvPr id="258052" name="AutoShape 4"/>
          <p:cNvSpPr>
            <a:spLocks noChangeArrowheads="1"/>
          </p:cNvSpPr>
          <p:nvPr/>
        </p:nvSpPr>
        <p:spPr bwMode="auto">
          <a:xfrm>
            <a:off x="5029200" y="5410200"/>
            <a:ext cx="2819400" cy="914400"/>
          </a:xfrm>
          <a:prstGeom prst="wedgeEllipseCallout">
            <a:avLst>
              <a:gd name="adj1" fmla="val -60250"/>
              <a:gd name="adj2" fmla="val -92190"/>
            </a:avLst>
          </a:prstGeom>
          <a:solidFill>
            <a:schemeClr val="bg1"/>
          </a:solidFill>
          <a:ln w="41275">
            <a:solidFill>
              <a:srgbClr val="FF00FF"/>
            </a:solidFill>
            <a:miter lim="800000"/>
            <a:headEnd/>
            <a:tailEnd/>
          </a:ln>
        </p:spPr>
        <p:txBody>
          <a:bodyPr wrap="none" anchor="ctr"/>
          <a:lstStyle/>
          <a:p>
            <a:pPr algn="ctr"/>
            <a:r>
              <a:rPr lang="zh-CN" altLang="en-US" b="1"/>
              <a:t>状态函数的引入</a:t>
            </a:r>
          </a:p>
        </p:txBody>
      </p:sp>
      <p:sp>
        <p:nvSpPr>
          <p:cNvPr id="258054" name="Text Box 6"/>
          <p:cNvSpPr txBox="1">
            <a:spLocks noChangeArrowheads="1"/>
          </p:cNvSpPr>
          <p:nvPr/>
        </p:nvSpPr>
        <p:spPr bwMode="auto">
          <a:xfrm>
            <a:off x="762000" y="249238"/>
            <a:ext cx="6781800" cy="588962"/>
          </a:xfrm>
          <a:prstGeom prst="rect">
            <a:avLst/>
          </a:prstGeom>
          <a:gradFill rotWithShape="0">
            <a:gsLst>
              <a:gs pos="0">
                <a:srgbClr val="00CCFF"/>
              </a:gs>
              <a:gs pos="100000">
                <a:srgbClr val="00CCFF">
                  <a:gamma/>
                  <a:shade val="58039"/>
                  <a:invGamma/>
                </a:srgbClr>
              </a:gs>
            </a:gsLst>
            <a:path path="shape">
              <a:fillToRect l="50000" t="50000" r="50000" b="50000"/>
            </a:path>
          </a:gradFill>
          <a:ln w="9525">
            <a:solidFill>
              <a:srgbClr val="CCFFFF"/>
            </a:solidFill>
            <a:miter lim="800000"/>
            <a:headEnd/>
            <a:tailEnd/>
          </a:ln>
          <a:effectLst>
            <a:outerShdw dist="35921" dir="2700000" algn="ctr" rotWithShape="0">
              <a:schemeClr val="bg2"/>
            </a:outerShdw>
          </a:effectLst>
        </p:spPr>
        <p:txBody>
          <a:bodyPr>
            <a:spAutoFit/>
          </a:bodyPr>
          <a:lstStyle/>
          <a:p>
            <a:pPr algn="ctr">
              <a:defRPr/>
            </a:pPr>
            <a:r>
              <a:rPr lang="en-US" altLang="zh-CN" sz="3200" b="1">
                <a:solidFill>
                  <a:srgbClr val="FFFF00"/>
                </a:solidFill>
                <a:effectLst>
                  <a:outerShdw blurRad="38100" dist="38100" dir="2700000" algn="tl">
                    <a:srgbClr val="000000"/>
                  </a:outerShdw>
                </a:effectLst>
              </a:rPr>
              <a:t>§3 </a:t>
            </a:r>
            <a:r>
              <a:rPr lang="zh-CN" altLang="en-US" sz="3200" b="1">
                <a:solidFill>
                  <a:srgbClr val="FFFF00"/>
                </a:solidFill>
              </a:rPr>
              <a:t>熵   热力学第二定律的数学表述</a:t>
            </a:r>
            <a:endParaRPr lang="zh-CN" altLang="en-US" sz="3200" b="1">
              <a:solidFill>
                <a:srgbClr val="FFFF00"/>
              </a:solidFill>
              <a:effectLst>
                <a:outerShdw blurRad="38100" dist="38100" dir="2700000" algn="tl">
                  <a:srgbClr val="000000"/>
                </a:outerShdw>
              </a:effectLst>
            </a:endParaRPr>
          </a:p>
        </p:txBody>
      </p:sp>
      <p:sp>
        <p:nvSpPr>
          <p:cNvPr id="258055" name="Text Box 7"/>
          <p:cNvSpPr txBox="1">
            <a:spLocks noChangeArrowheads="1"/>
          </p:cNvSpPr>
          <p:nvPr/>
        </p:nvSpPr>
        <p:spPr bwMode="auto">
          <a:xfrm>
            <a:off x="831850" y="1081088"/>
            <a:ext cx="2597150" cy="519112"/>
          </a:xfrm>
          <a:prstGeom prst="rect">
            <a:avLst/>
          </a:prstGeom>
          <a:noFill/>
          <a:ln w="9525">
            <a:noFill/>
            <a:miter lim="800000"/>
            <a:headEnd/>
            <a:tailEnd/>
          </a:ln>
        </p:spPr>
        <p:txBody>
          <a:bodyPr wrap="none">
            <a:spAutoFit/>
          </a:bodyPr>
          <a:lstStyle/>
          <a:p>
            <a:r>
              <a:rPr lang="en-US" altLang="zh-CN" b="1"/>
              <a:t>3.1  </a:t>
            </a:r>
            <a:r>
              <a:rPr lang="zh-CN" altLang="en-US" b="1">
                <a:latin typeface="楷体_GB2312" pitchFamily="49" charset="-122"/>
              </a:rPr>
              <a:t>熵</a:t>
            </a:r>
            <a:r>
              <a:rPr lang="zh-CN" altLang="en-US" b="1">
                <a:latin typeface="楷体_GB2312" pitchFamily="49" charset="-122"/>
                <a:sym typeface="Symbol" pitchFamily="18" charset="2"/>
              </a:rPr>
              <a:t>态函数</a:t>
            </a:r>
            <a:endParaRPr lang="zh-CN" altLang="en-US" b="1">
              <a:solidFill>
                <a:srgbClr val="FF656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8054"/>
                                        </p:tgtEl>
                                        <p:attrNameLst>
                                          <p:attrName>style.visibility</p:attrName>
                                        </p:attrNameLst>
                                      </p:cBhvr>
                                      <p:to>
                                        <p:strVal val="visible"/>
                                      </p:to>
                                    </p:set>
                                    <p:animEffect transition="in" filter="wipe(up)">
                                      <p:cBhvr>
                                        <p:cTn id="7" dur="500"/>
                                        <p:tgtEl>
                                          <p:spTgt spid="2580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8055"/>
                                        </p:tgtEl>
                                        <p:attrNameLst>
                                          <p:attrName>style.visibility</p:attrName>
                                        </p:attrNameLst>
                                      </p:cBhvr>
                                      <p:to>
                                        <p:strVal val="visible"/>
                                      </p:to>
                                    </p:set>
                                    <p:animEffect transition="in" filter="wipe(left)">
                                      <p:cBhvr>
                                        <p:cTn id="12" dur="500"/>
                                        <p:tgtEl>
                                          <p:spTgt spid="258055"/>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58051"/>
                                        </p:tgtEl>
                                        <p:attrNameLst>
                                          <p:attrName>style.visibility</p:attrName>
                                        </p:attrNameLst>
                                      </p:cBhvr>
                                      <p:to>
                                        <p:strVal val="visible"/>
                                      </p:to>
                                    </p:set>
                                    <p:anim to="" calcmode="lin" valueType="num">
                                      <p:cBhvr>
                                        <p:cTn id="17" dur="1" fill="hold"/>
                                        <p:tgtEl>
                                          <p:spTgt spid="258051"/>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58052"/>
                                        </p:tgtEl>
                                        <p:attrNameLst>
                                          <p:attrName>style.visibility</p:attrName>
                                        </p:attrNameLst>
                                      </p:cBhvr>
                                      <p:to>
                                        <p:strVal val="visible"/>
                                      </p:to>
                                    </p:set>
                                    <p:animEffect transition="in" filter="wipe(down)">
                                      <p:cBhvr>
                                        <p:cTn id="22" dur="500"/>
                                        <p:tgtEl>
                                          <p:spTgt spid="258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autoUpdateAnimBg="0"/>
      <p:bldP spid="258052" grpId="0" animBg="1" autoUpdateAnimBg="0"/>
      <p:bldP spid="258054" grpId="0" animBg="1" autoUpdateAnimBg="0"/>
      <p:bldP spid="25805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灯片编号占位符 2"/>
          <p:cNvSpPr>
            <a:spLocks noGrp="1"/>
          </p:cNvSpPr>
          <p:nvPr>
            <p:ph type="sldNum" sz="quarter" idx="11"/>
          </p:nvPr>
        </p:nvSpPr>
        <p:spPr/>
        <p:txBody>
          <a:bodyPr/>
          <a:lstStyle/>
          <a:p>
            <a:pPr>
              <a:defRPr/>
            </a:pPr>
            <a:fld id="{593086B0-9D27-493C-83A3-994B78179DCE}" type="slidenum">
              <a:rPr lang="en-US" altLang="zh-CN"/>
              <a:pPr>
                <a:defRPr/>
              </a:pPr>
              <a:t>5</a:t>
            </a:fld>
            <a:endParaRPr lang="en-US" altLang="zh-CN"/>
          </a:p>
        </p:txBody>
      </p:sp>
      <p:sp>
        <p:nvSpPr>
          <p:cNvPr id="87132" name="Text Box 92"/>
          <p:cNvSpPr txBox="1">
            <a:spLocks noChangeArrowheads="1"/>
          </p:cNvSpPr>
          <p:nvPr/>
        </p:nvSpPr>
        <p:spPr bwMode="auto">
          <a:xfrm>
            <a:off x="914400" y="206375"/>
            <a:ext cx="3657600" cy="860425"/>
          </a:xfrm>
          <a:prstGeom prst="rect">
            <a:avLst/>
          </a:prstGeom>
          <a:noFill/>
          <a:ln w="28575">
            <a:noFill/>
            <a:miter lim="800000"/>
            <a:headEnd/>
            <a:tailEnd/>
          </a:ln>
        </p:spPr>
        <p:txBody>
          <a:bodyPr anchor="ctr">
            <a:spAutoFit/>
          </a:bodyPr>
          <a:lstStyle/>
          <a:p>
            <a:pPr>
              <a:lnSpc>
                <a:spcPct val="90000"/>
              </a:lnSpc>
              <a:spcBef>
                <a:spcPct val="50000"/>
              </a:spcBef>
            </a:pPr>
            <a:r>
              <a:rPr lang="zh-CN" altLang="en-US" b="1">
                <a:latin typeface="Arial" charset="0"/>
              </a:rPr>
              <a:t>任意的可逆循环可以看作许多卡诺循环</a:t>
            </a:r>
          </a:p>
        </p:txBody>
      </p:sp>
      <p:sp>
        <p:nvSpPr>
          <p:cNvPr id="87134" name="Text Box 94"/>
          <p:cNvSpPr txBox="1">
            <a:spLocks noChangeArrowheads="1"/>
          </p:cNvSpPr>
          <p:nvPr/>
        </p:nvSpPr>
        <p:spPr bwMode="auto">
          <a:xfrm>
            <a:off x="609600" y="1219200"/>
            <a:ext cx="1219200" cy="476250"/>
          </a:xfrm>
          <a:prstGeom prst="rect">
            <a:avLst/>
          </a:prstGeom>
          <a:noFill/>
          <a:ln w="28575">
            <a:noFill/>
            <a:miter lim="800000"/>
            <a:headEnd/>
            <a:tailEnd/>
          </a:ln>
        </p:spPr>
        <p:txBody>
          <a:bodyPr anchor="ctr">
            <a:spAutoFit/>
          </a:bodyPr>
          <a:lstStyle/>
          <a:p>
            <a:pPr>
              <a:lnSpc>
                <a:spcPct val="90000"/>
              </a:lnSpc>
              <a:spcBef>
                <a:spcPct val="50000"/>
              </a:spcBef>
            </a:pPr>
            <a:r>
              <a:rPr lang="zh-CN" altLang="en-US" b="1">
                <a:latin typeface="Arial" charset="0"/>
              </a:rPr>
              <a:t>因此</a:t>
            </a:r>
          </a:p>
        </p:txBody>
      </p:sp>
      <p:graphicFrame>
        <p:nvGraphicFramePr>
          <p:cNvPr id="87135" name="Object 95"/>
          <p:cNvGraphicFramePr>
            <a:graphicFrameLocks noChangeAspect="1"/>
          </p:cNvGraphicFramePr>
          <p:nvPr/>
        </p:nvGraphicFramePr>
        <p:xfrm>
          <a:off x="1860550" y="990600"/>
          <a:ext cx="2055813" cy="936625"/>
        </p:xfrm>
        <a:graphic>
          <a:graphicData uri="http://schemas.openxmlformats.org/presentationml/2006/ole">
            <p:oleObj spid="_x0000_s4098" name="公式" r:id="rId3" imgW="863280" imgH="393480" progId="Equation.3">
              <p:embed/>
            </p:oleObj>
          </a:graphicData>
        </a:graphic>
      </p:graphicFrame>
      <p:sp>
        <p:nvSpPr>
          <p:cNvPr id="87150" name="Text Box 110"/>
          <p:cNvSpPr txBox="1">
            <a:spLocks noChangeArrowheads="1"/>
          </p:cNvSpPr>
          <p:nvPr/>
        </p:nvSpPr>
        <p:spPr bwMode="auto">
          <a:xfrm>
            <a:off x="533400" y="1828800"/>
            <a:ext cx="4267200" cy="476250"/>
          </a:xfrm>
          <a:prstGeom prst="rect">
            <a:avLst/>
          </a:prstGeom>
          <a:noFill/>
          <a:ln w="28575">
            <a:noFill/>
            <a:miter lim="800000"/>
            <a:headEnd/>
            <a:tailEnd/>
          </a:ln>
        </p:spPr>
        <p:txBody>
          <a:bodyPr anchor="ctr">
            <a:spAutoFit/>
          </a:bodyPr>
          <a:lstStyle/>
          <a:p>
            <a:pPr>
              <a:lnSpc>
                <a:spcPct val="90000"/>
              </a:lnSpc>
              <a:spcBef>
                <a:spcPct val="50000"/>
              </a:spcBef>
            </a:pPr>
            <a:r>
              <a:rPr lang="zh-CN" altLang="en-US" b="1">
                <a:latin typeface="Arial" charset="0"/>
              </a:rPr>
              <a:t>再看循环如图</a:t>
            </a:r>
            <a:r>
              <a:rPr lang="en-US" altLang="zh-CN" b="1">
                <a:latin typeface="Arial" charset="0"/>
              </a:rPr>
              <a:t>:(A1B2A)</a:t>
            </a:r>
          </a:p>
        </p:txBody>
      </p:sp>
      <p:graphicFrame>
        <p:nvGraphicFramePr>
          <p:cNvPr id="87151" name="Object 111"/>
          <p:cNvGraphicFramePr>
            <a:graphicFrameLocks noChangeAspect="1"/>
          </p:cNvGraphicFramePr>
          <p:nvPr/>
        </p:nvGraphicFramePr>
        <p:xfrm>
          <a:off x="495300" y="2209800"/>
          <a:ext cx="6421438" cy="784225"/>
        </p:xfrm>
        <a:graphic>
          <a:graphicData uri="http://schemas.openxmlformats.org/presentationml/2006/ole">
            <p:oleObj spid="_x0000_s4099" name="Equation" r:id="rId4" imgW="2692080" imgH="393480" progId="Equation.3">
              <p:embed/>
            </p:oleObj>
          </a:graphicData>
        </a:graphic>
      </p:graphicFrame>
      <p:graphicFrame>
        <p:nvGraphicFramePr>
          <p:cNvPr id="87152" name="Object 112"/>
          <p:cNvGraphicFramePr>
            <a:graphicFrameLocks noChangeAspect="1"/>
          </p:cNvGraphicFramePr>
          <p:nvPr/>
        </p:nvGraphicFramePr>
        <p:xfrm>
          <a:off x="457200" y="3048000"/>
          <a:ext cx="6602413" cy="762000"/>
        </p:xfrm>
        <a:graphic>
          <a:graphicData uri="http://schemas.openxmlformats.org/presentationml/2006/ole">
            <p:oleObj spid="_x0000_s4100" name="Equation" r:id="rId5" imgW="2768400" imgH="393480" progId="Equation.3">
              <p:embed/>
            </p:oleObj>
          </a:graphicData>
        </a:graphic>
      </p:graphicFrame>
      <p:grpSp>
        <p:nvGrpSpPr>
          <p:cNvPr id="2" name="Group 234"/>
          <p:cNvGrpSpPr>
            <a:grpSpLocks/>
          </p:cNvGrpSpPr>
          <p:nvPr/>
        </p:nvGrpSpPr>
        <p:grpSpPr bwMode="auto">
          <a:xfrm>
            <a:off x="457200" y="3733800"/>
            <a:ext cx="4419600" cy="936625"/>
            <a:chOff x="288" y="2448"/>
            <a:chExt cx="2784" cy="590"/>
          </a:xfrm>
        </p:grpSpPr>
        <p:graphicFrame>
          <p:nvGraphicFramePr>
            <p:cNvPr id="4103" name="Object 113"/>
            <p:cNvGraphicFramePr>
              <a:graphicFrameLocks noChangeAspect="1"/>
            </p:cNvGraphicFramePr>
            <p:nvPr/>
          </p:nvGraphicFramePr>
          <p:xfrm>
            <a:off x="884" y="2448"/>
            <a:ext cx="952" cy="590"/>
          </p:xfrm>
          <a:graphic>
            <a:graphicData uri="http://schemas.openxmlformats.org/presentationml/2006/ole">
              <p:oleObj spid="_x0000_s4103" name="公式" r:id="rId6" imgW="634680" imgH="393480" progId="Equation.3">
                <p:embed/>
              </p:oleObj>
            </a:graphicData>
          </a:graphic>
        </p:graphicFrame>
        <p:sp>
          <p:nvSpPr>
            <p:cNvPr id="4216" name="Text Box 114"/>
            <p:cNvSpPr txBox="1">
              <a:spLocks noChangeArrowheads="1"/>
            </p:cNvSpPr>
            <p:nvPr/>
          </p:nvSpPr>
          <p:spPr bwMode="auto">
            <a:xfrm>
              <a:off x="288" y="2544"/>
              <a:ext cx="768" cy="300"/>
            </a:xfrm>
            <a:prstGeom prst="rect">
              <a:avLst/>
            </a:prstGeom>
            <a:noFill/>
            <a:ln w="28575">
              <a:noFill/>
              <a:miter lim="800000"/>
              <a:headEnd/>
              <a:tailEnd/>
            </a:ln>
          </p:spPr>
          <p:txBody>
            <a:bodyPr anchor="ctr">
              <a:spAutoFit/>
            </a:bodyPr>
            <a:lstStyle/>
            <a:p>
              <a:pPr>
                <a:lnSpc>
                  <a:spcPct val="90000"/>
                </a:lnSpc>
                <a:spcBef>
                  <a:spcPct val="50000"/>
                </a:spcBef>
              </a:pPr>
              <a:r>
                <a:rPr lang="zh-CN" altLang="en-US" b="1">
                  <a:latin typeface="Arial" charset="0"/>
                </a:rPr>
                <a:t>说明</a:t>
              </a:r>
            </a:p>
          </p:txBody>
        </p:sp>
        <p:sp>
          <p:nvSpPr>
            <p:cNvPr id="4217" name="Text Box 115"/>
            <p:cNvSpPr txBox="1">
              <a:spLocks noChangeArrowheads="1"/>
            </p:cNvSpPr>
            <p:nvPr/>
          </p:nvSpPr>
          <p:spPr bwMode="auto">
            <a:xfrm>
              <a:off x="1776" y="2544"/>
              <a:ext cx="1296" cy="300"/>
            </a:xfrm>
            <a:prstGeom prst="rect">
              <a:avLst/>
            </a:prstGeom>
            <a:noFill/>
            <a:ln w="28575">
              <a:noFill/>
              <a:miter lim="800000"/>
              <a:headEnd/>
              <a:tailEnd/>
            </a:ln>
          </p:spPr>
          <p:txBody>
            <a:bodyPr anchor="ctr">
              <a:spAutoFit/>
            </a:bodyPr>
            <a:lstStyle/>
            <a:p>
              <a:pPr>
                <a:lnSpc>
                  <a:spcPct val="90000"/>
                </a:lnSpc>
                <a:spcBef>
                  <a:spcPct val="50000"/>
                </a:spcBef>
              </a:pPr>
              <a:r>
                <a:rPr lang="zh-CN" altLang="en-US" b="1">
                  <a:latin typeface="Arial" charset="0"/>
                </a:rPr>
                <a:t>与过程无关</a:t>
              </a:r>
            </a:p>
          </p:txBody>
        </p:sp>
      </p:grpSp>
      <p:sp>
        <p:nvSpPr>
          <p:cNvPr id="87156" name="Text Box 116"/>
          <p:cNvSpPr txBox="1">
            <a:spLocks noChangeArrowheads="1"/>
          </p:cNvSpPr>
          <p:nvPr/>
        </p:nvSpPr>
        <p:spPr bwMode="auto">
          <a:xfrm>
            <a:off x="304800" y="4572000"/>
            <a:ext cx="4876800" cy="476250"/>
          </a:xfrm>
          <a:prstGeom prst="rect">
            <a:avLst/>
          </a:prstGeom>
          <a:noFill/>
          <a:ln w="28575">
            <a:noFill/>
            <a:miter lim="800000"/>
            <a:headEnd/>
            <a:tailEnd/>
          </a:ln>
        </p:spPr>
        <p:txBody>
          <a:bodyPr anchor="ctr">
            <a:spAutoFit/>
          </a:bodyPr>
          <a:lstStyle/>
          <a:p>
            <a:pPr>
              <a:lnSpc>
                <a:spcPct val="90000"/>
              </a:lnSpc>
              <a:spcBef>
                <a:spcPct val="50000"/>
              </a:spcBef>
            </a:pPr>
            <a:r>
              <a:rPr lang="zh-CN" altLang="en-US" b="1">
                <a:latin typeface="Arial" charset="0"/>
              </a:rPr>
              <a:t>用状态函数</a:t>
            </a:r>
            <a:r>
              <a:rPr lang="en-US" altLang="zh-CN" b="1">
                <a:latin typeface="Arial" charset="0"/>
              </a:rPr>
              <a:t>S</a:t>
            </a:r>
            <a:r>
              <a:rPr lang="zh-CN" altLang="en-US" b="1">
                <a:latin typeface="Arial" charset="0"/>
              </a:rPr>
              <a:t>称为熵来表示</a:t>
            </a:r>
          </a:p>
        </p:txBody>
      </p:sp>
      <p:sp>
        <p:nvSpPr>
          <p:cNvPr id="87160" name="Text Box 120"/>
          <p:cNvSpPr txBox="1">
            <a:spLocks noChangeArrowheads="1"/>
          </p:cNvSpPr>
          <p:nvPr/>
        </p:nvSpPr>
        <p:spPr bwMode="auto">
          <a:xfrm>
            <a:off x="457200" y="5105400"/>
            <a:ext cx="2209800" cy="476250"/>
          </a:xfrm>
          <a:prstGeom prst="rect">
            <a:avLst/>
          </a:prstGeom>
          <a:noFill/>
          <a:ln w="28575">
            <a:noFill/>
            <a:miter lim="800000"/>
            <a:headEnd/>
            <a:tailEnd/>
          </a:ln>
        </p:spPr>
        <p:txBody>
          <a:bodyPr anchor="ctr">
            <a:spAutoFit/>
          </a:bodyPr>
          <a:lstStyle/>
          <a:p>
            <a:pPr>
              <a:lnSpc>
                <a:spcPct val="90000"/>
              </a:lnSpc>
              <a:spcBef>
                <a:spcPct val="50000"/>
              </a:spcBef>
            </a:pPr>
            <a:r>
              <a:rPr lang="zh-CN" altLang="en-US" b="1">
                <a:latin typeface="Arial" charset="0"/>
              </a:rPr>
              <a:t>熵的增量</a:t>
            </a:r>
          </a:p>
        </p:txBody>
      </p:sp>
      <p:graphicFrame>
        <p:nvGraphicFramePr>
          <p:cNvPr id="87161" name="Object 121"/>
          <p:cNvGraphicFramePr>
            <a:graphicFrameLocks noChangeAspect="1"/>
          </p:cNvGraphicFramePr>
          <p:nvPr/>
        </p:nvGraphicFramePr>
        <p:xfrm>
          <a:off x="2057400" y="4953000"/>
          <a:ext cx="3243263" cy="762000"/>
        </p:xfrm>
        <a:graphic>
          <a:graphicData uri="http://schemas.openxmlformats.org/presentationml/2006/ole">
            <p:oleObj spid="_x0000_s4101" name="Equation" r:id="rId7" imgW="1358640" imgH="393480" progId="Equation.3">
              <p:embed/>
            </p:oleObj>
          </a:graphicData>
        </a:graphic>
      </p:graphicFrame>
      <p:sp>
        <p:nvSpPr>
          <p:cNvPr id="87162" name="Text Box 122"/>
          <p:cNvSpPr txBox="1">
            <a:spLocks noChangeArrowheads="1"/>
          </p:cNvSpPr>
          <p:nvPr/>
        </p:nvSpPr>
        <p:spPr bwMode="auto">
          <a:xfrm>
            <a:off x="533400" y="5943600"/>
            <a:ext cx="2209800" cy="476250"/>
          </a:xfrm>
          <a:prstGeom prst="rect">
            <a:avLst/>
          </a:prstGeom>
          <a:noFill/>
          <a:ln w="28575">
            <a:noFill/>
            <a:miter lim="800000"/>
            <a:headEnd/>
            <a:tailEnd/>
          </a:ln>
        </p:spPr>
        <p:txBody>
          <a:bodyPr anchor="ctr">
            <a:spAutoFit/>
          </a:bodyPr>
          <a:lstStyle/>
          <a:p>
            <a:pPr>
              <a:lnSpc>
                <a:spcPct val="90000"/>
              </a:lnSpc>
              <a:spcBef>
                <a:spcPct val="50000"/>
              </a:spcBef>
            </a:pPr>
            <a:r>
              <a:rPr lang="zh-CN" altLang="en-US" b="1">
                <a:latin typeface="Arial" charset="0"/>
              </a:rPr>
              <a:t>无限小过程</a:t>
            </a:r>
          </a:p>
        </p:txBody>
      </p:sp>
      <p:graphicFrame>
        <p:nvGraphicFramePr>
          <p:cNvPr id="87163" name="Object 123"/>
          <p:cNvGraphicFramePr>
            <a:graphicFrameLocks noChangeAspect="1"/>
          </p:cNvGraphicFramePr>
          <p:nvPr/>
        </p:nvGraphicFramePr>
        <p:xfrm>
          <a:off x="2716213" y="5791200"/>
          <a:ext cx="2089150" cy="860425"/>
        </p:xfrm>
        <a:graphic>
          <a:graphicData uri="http://schemas.openxmlformats.org/presentationml/2006/ole">
            <p:oleObj spid="_x0000_s4102" name="Equation" r:id="rId8" imgW="876240" imgH="393480" progId="Equation.3">
              <p:embed/>
            </p:oleObj>
          </a:graphicData>
        </a:graphic>
      </p:graphicFrame>
      <p:grpSp>
        <p:nvGrpSpPr>
          <p:cNvPr id="3" name="Group 235"/>
          <p:cNvGrpSpPr>
            <a:grpSpLocks/>
          </p:cNvGrpSpPr>
          <p:nvPr/>
        </p:nvGrpSpPr>
        <p:grpSpPr bwMode="auto">
          <a:xfrm>
            <a:off x="5332413" y="76200"/>
            <a:ext cx="3305175" cy="2382838"/>
            <a:chOff x="3359" y="48"/>
            <a:chExt cx="2227" cy="1703"/>
          </a:xfrm>
        </p:grpSpPr>
        <p:sp>
          <p:nvSpPr>
            <p:cNvPr id="4129" name="Oval 131"/>
            <p:cNvSpPr>
              <a:spLocks noChangeArrowheads="1"/>
            </p:cNvSpPr>
            <p:nvPr/>
          </p:nvSpPr>
          <p:spPr bwMode="auto">
            <a:xfrm rot="-1489968">
              <a:off x="3895" y="416"/>
              <a:ext cx="1296" cy="720"/>
            </a:xfrm>
            <a:prstGeom prst="ellipse">
              <a:avLst/>
            </a:prstGeom>
            <a:noFill/>
            <a:ln w="19050">
              <a:solidFill>
                <a:schemeClr val="tx1"/>
              </a:solidFill>
              <a:round/>
              <a:headEnd/>
              <a:tailEnd/>
            </a:ln>
          </p:spPr>
          <p:txBody>
            <a:bodyPr wrap="none" anchor="ctr"/>
            <a:lstStyle/>
            <a:p>
              <a:endParaRPr lang="zh-CN" altLang="en-US"/>
            </a:p>
          </p:txBody>
        </p:sp>
        <p:grpSp>
          <p:nvGrpSpPr>
            <p:cNvPr id="4130" name="Group 132"/>
            <p:cNvGrpSpPr>
              <a:grpSpLocks/>
            </p:cNvGrpSpPr>
            <p:nvPr/>
          </p:nvGrpSpPr>
          <p:grpSpPr bwMode="auto">
            <a:xfrm>
              <a:off x="4075" y="512"/>
              <a:ext cx="336" cy="768"/>
              <a:chOff x="1152" y="1152"/>
              <a:chExt cx="528" cy="960"/>
            </a:xfrm>
          </p:grpSpPr>
          <p:sp>
            <p:nvSpPr>
              <p:cNvPr id="4212" name="Freeform 13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213" name="Freeform 13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214" name="Line 13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215" name="Line 13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31" name="Group 137"/>
            <p:cNvGrpSpPr>
              <a:grpSpLocks/>
            </p:cNvGrpSpPr>
            <p:nvPr/>
          </p:nvGrpSpPr>
          <p:grpSpPr bwMode="auto">
            <a:xfrm>
              <a:off x="4135" y="464"/>
              <a:ext cx="432" cy="864"/>
              <a:chOff x="1152" y="1152"/>
              <a:chExt cx="528" cy="960"/>
            </a:xfrm>
          </p:grpSpPr>
          <p:sp>
            <p:nvSpPr>
              <p:cNvPr id="4208" name="Freeform 13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209" name="Freeform 13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210" name="Line 14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211" name="Line 14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32" name="Group 142"/>
            <p:cNvGrpSpPr>
              <a:grpSpLocks/>
            </p:cNvGrpSpPr>
            <p:nvPr/>
          </p:nvGrpSpPr>
          <p:grpSpPr bwMode="auto">
            <a:xfrm>
              <a:off x="4753" y="272"/>
              <a:ext cx="336" cy="756"/>
              <a:chOff x="1152" y="1152"/>
              <a:chExt cx="528" cy="960"/>
            </a:xfrm>
          </p:grpSpPr>
          <p:sp>
            <p:nvSpPr>
              <p:cNvPr id="4204" name="Freeform 14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205" name="Freeform 14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206" name="Line 14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207" name="Line 14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33" name="Group 147"/>
            <p:cNvGrpSpPr>
              <a:grpSpLocks/>
            </p:cNvGrpSpPr>
            <p:nvPr/>
          </p:nvGrpSpPr>
          <p:grpSpPr bwMode="auto">
            <a:xfrm>
              <a:off x="4213" y="416"/>
              <a:ext cx="432" cy="864"/>
              <a:chOff x="1152" y="1152"/>
              <a:chExt cx="528" cy="960"/>
            </a:xfrm>
          </p:grpSpPr>
          <p:sp>
            <p:nvSpPr>
              <p:cNvPr id="4200" name="Freeform 14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201" name="Freeform 14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202" name="Line 15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203" name="Line 15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34" name="Group 152"/>
            <p:cNvGrpSpPr>
              <a:grpSpLocks/>
            </p:cNvGrpSpPr>
            <p:nvPr/>
          </p:nvGrpSpPr>
          <p:grpSpPr bwMode="auto">
            <a:xfrm>
              <a:off x="4291" y="368"/>
              <a:ext cx="432" cy="864"/>
              <a:chOff x="1152" y="1152"/>
              <a:chExt cx="528" cy="960"/>
            </a:xfrm>
          </p:grpSpPr>
          <p:sp>
            <p:nvSpPr>
              <p:cNvPr id="4196" name="Freeform 15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97" name="Freeform 15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98" name="Line 15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99" name="Line 15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35" name="Group 157"/>
            <p:cNvGrpSpPr>
              <a:grpSpLocks/>
            </p:cNvGrpSpPr>
            <p:nvPr/>
          </p:nvGrpSpPr>
          <p:grpSpPr bwMode="auto">
            <a:xfrm>
              <a:off x="4375" y="326"/>
              <a:ext cx="432" cy="864"/>
              <a:chOff x="1152" y="1152"/>
              <a:chExt cx="528" cy="960"/>
            </a:xfrm>
          </p:grpSpPr>
          <p:sp>
            <p:nvSpPr>
              <p:cNvPr id="4192" name="Freeform 15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93" name="Freeform 15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94" name="Line 16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95" name="Line 16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36" name="Group 162"/>
            <p:cNvGrpSpPr>
              <a:grpSpLocks/>
            </p:cNvGrpSpPr>
            <p:nvPr/>
          </p:nvGrpSpPr>
          <p:grpSpPr bwMode="auto">
            <a:xfrm>
              <a:off x="4453" y="272"/>
              <a:ext cx="432" cy="864"/>
              <a:chOff x="1152" y="1152"/>
              <a:chExt cx="528" cy="960"/>
            </a:xfrm>
          </p:grpSpPr>
          <p:sp>
            <p:nvSpPr>
              <p:cNvPr id="4188" name="Freeform 16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89" name="Freeform 16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90" name="Line 16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91" name="Line 16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37" name="Group 167"/>
            <p:cNvGrpSpPr>
              <a:grpSpLocks/>
            </p:cNvGrpSpPr>
            <p:nvPr/>
          </p:nvGrpSpPr>
          <p:grpSpPr bwMode="auto">
            <a:xfrm>
              <a:off x="4561" y="272"/>
              <a:ext cx="432" cy="864"/>
              <a:chOff x="1152" y="1152"/>
              <a:chExt cx="528" cy="960"/>
            </a:xfrm>
          </p:grpSpPr>
          <p:sp>
            <p:nvSpPr>
              <p:cNvPr id="4184" name="Freeform 16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85" name="Freeform 16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86" name="Line 17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87" name="Line 17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38" name="Group 172"/>
            <p:cNvGrpSpPr>
              <a:grpSpLocks/>
            </p:cNvGrpSpPr>
            <p:nvPr/>
          </p:nvGrpSpPr>
          <p:grpSpPr bwMode="auto">
            <a:xfrm>
              <a:off x="4651" y="272"/>
              <a:ext cx="390" cy="768"/>
              <a:chOff x="1152" y="1152"/>
              <a:chExt cx="528" cy="960"/>
            </a:xfrm>
          </p:grpSpPr>
          <p:sp>
            <p:nvSpPr>
              <p:cNvPr id="4180" name="Freeform 17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81" name="Freeform 17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82" name="Line 17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83" name="Line 17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39" name="Group 177"/>
            <p:cNvGrpSpPr>
              <a:grpSpLocks/>
            </p:cNvGrpSpPr>
            <p:nvPr/>
          </p:nvGrpSpPr>
          <p:grpSpPr bwMode="auto">
            <a:xfrm>
              <a:off x="4003" y="560"/>
              <a:ext cx="336" cy="720"/>
              <a:chOff x="1152" y="1152"/>
              <a:chExt cx="528" cy="960"/>
            </a:xfrm>
          </p:grpSpPr>
          <p:sp>
            <p:nvSpPr>
              <p:cNvPr id="4176" name="Freeform 17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77" name="Freeform 17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78" name="Line 18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79" name="Line 18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40" name="Group 182"/>
            <p:cNvGrpSpPr>
              <a:grpSpLocks/>
            </p:cNvGrpSpPr>
            <p:nvPr/>
          </p:nvGrpSpPr>
          <p:grpSpPr bwMode="auto">
            <a:xfrm>
              <a:off x="3949" y="698"/>
              <a:ext cx="336" cy="576"/>
              <a:chOff x="1152" y="1152"/>
              <a:chExt cx="528" cy="960"/>
            </a:xfrm>
          </p:grpSpPr>
          <p:sp>
            <p:nvSpPr>
              <p:cNvPr id="4172" name="Freeform 18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73" name="Freeform 18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74" name="Line 18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75" name="Line 18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41" name="Group 187"/>
            <p:cNvGrpSpPr>
              <a:grpSpLocks/>
            </p:cNvGrpSpPr>
            <p:nvPr/>
          </p:nvGrpSpPr>
          <p:grpSpPr bwMode="auto">
            <a:xfrm>
              <a:off x="3907" y="788"/>
              <a:ext cx="252" cy="432"/>
              <a:chOff x="1152" y="1152"/>
              <a:chExt cx="528" cy="960"/>
            </a:xfrm>
          </p:grpSpPr>
          <p:sp>
            <p:nvSpPr>
              <p:cNvPr id="4168" name="Freeform 18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69" name="Freeform 18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70" name="Line 19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71" name="Line 19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42" name="Group 192"/>
            <p:cNvGrpSpPr>
              <a:grpSpLocks/>
            </p:cNvGrpSpPr>
            <p:nvPr/>
          </p:nvGrpSpPr>
          <p:grpSpPr bwMode="auto">
            <a:xfrm>
              <a:off x="4813" y="266"/>
              <a:ext cx="336" cy="720"/>
              <a:chOff x="1152" y="1152"/>
              <a:chExt cx="528" cy="960"/>
            </a:xfrm>
          </p:grpSpPr>
          <p:sp>
            <p:nvSpPr>
              <p:cNvPr id="4164" name="Freeform 19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65" name="Freeform 19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66" name="Line 19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67" name="Line 19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43" name="Group 197"/>
            <p:cNvGrpSpPr>
              <a:grpSpLocks/>
            </p:cNvGrpSpPr>
            <p:nvPr/>
          </p:nvGrpSpPr>
          <p:grpSpPr bwMode="auto">
            <a:xfrm>
              <a:off x="4879" y="272"/>
              <a:ext cx="288" cy="624"/>
              <a:chOff x="1152" y="1152"/>
              <a:chExt cx="528" cy="960"/>
            </a:xfrm>
          </p:grpSpPr>
          <p:sp>
            <p:nvSpPr>
              <p:cNvPr id="4160" name="Freeform 19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61" name="Freeform 19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62" name="Line 20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63" name="Line 20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44" name="Group 202"/>
            <p:cNvGrpSpPr>
              <a:grpSpLocks/>
            </p:cNvGrpSpPr>
            <p:nvPr/>
          </p:nvGrpSpPr>
          <p:grpSpPr bwMode="auto">
            <a:xfrm>
              <a:off x="4951" y="308"/>
              <a:ext cx="240" cy="528"/>
              <a:chOff x="1152" y="1152"/>
              <a:chExt cx="528" cy="960"/>
            </a:xfrm>
          </p:grpSpPr>
          <p:sp>
            <p:nvSpPr>
              <p:cNvPr id="4156" name="Freeform 203"/>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57" name="Freeform 204"/>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58" name="Line 205"/>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59" name="Line 206"/>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45" name="Group 207"/>
            <p:cNvGrpSpPr>
              <a:grpSpLocks/>
            </p:cNvGrpSpPr>
            <p:nvPr/>
          </p:nvGrpSpPr>
          <p:grpSpPr bwMode="auto">
            <a:xfrm>
              <a:off x="5023" y="368"/>
              <a:ext cx="210" cy="432"/>
              <a:chOff x="1152" y="1152"/>
              <a:chExt cx="528" cy="960"/>
            </a:xfrm>
          </p:grpSpPr>
          <p:sp>
            <p:nvSpPr>
              <p:cNvPr id="4152" name="Freeform 208"/>
              <p:cNvSpPr>
                <a:spLocks/>
              </p:cNvSpPr>
              <p:nvPr/>
            </p:nvSpPr>
            <p:spPr bwMode="auto">
              <a:xfrm>
                <a:off x="1152" y="1152"/>
                <a:ext cx="288"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53" name="Freeform 209"/>
              <p:cNvSpPr>
                <a:spLocks/>
              </p:cNvSpPr>
              <p:nvPr/>
            </p:nvSpPr>
            <p:spPr bwMode="auto">
              <a:xfrm>
                <a:off x="1296" y="1296"/>
                <a:ext cx="384" cy="816"/>
              </a:xfrm>
              <a:custGeom>
                <a:avLst/>
                <a:gdLst>
                  <a:gd name="T0" fmla="*/ 0 w 288"/>
                  <a:gd name="T1" fmla="*/ 0 h 816"/>
                  <a:gd name="T2" fmla="*/ 96 w 288"/>
                  <a:gd name="T3" fmla="*/ 432 h 816"/>
                  <a:gd name="T4" fmla="*/ 288 w 288"/>
                  <a:gd name="T5" fmla="*/ 816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24" y="148"/>
                      <a:pt x="48" y="296"/>
                      <a:pt x="96" y="432"/>
                    </a:cubicBezTo>
                    <a:cubicBezTo>
                      <a:pt x="144" y="568"/>
                      <a:pt x="256" y="752"/>
                      <a:pt x="288" y="816"/>
                    </a:cubicBezTo>
                  </a:path>
                </a:pathLst>
              </a:custGeom>
              <a:noFill/>
              <a:ln w="19050">
                <a:solidFill>
                  <a:srgbClr val="FF6565"/>
                </a:solidFill>
                <a:round/>
                <a:headEnd/>
                <a:tailEnd/>
              </a:ln>
            </p:spPr>
            <p:txBody>
              <a:bodyPr wrap="none" anchor="ctr"/>
              <a:lstStyle/>
              <a:p>
                <a:endParaRPr lang="zh-CN" altLang="en-US"/>
              </a:p>
            </p:txBody>
          </p:sp>
          <p:sp>
            <p:nvSpPr>
              <p:cNvPr id="4154" name="Line 210"/>
              <p:cNvSpPr>
                <a:spLocks noChangeShapeType="1"/>
              </p:cNvSpPr>
              <p:nvPr/>
            </p:nvSpPr>
            <p:spPr bwMode="auto">
              <a:xfrm>
                <a:off x="1152" y="1152"/>
                <a:ext cx="144" cy="144"/>
              </a:xfrm>
              <a:prstGeom prst="line">
                <a:avLst/>
              </a:prstGeom>
              <a:noFill/>
              <a:ln w="19050">
                <a:solidFill>
                  <a:srgbClr val="FF6565"/>
                </a:solidFill>
                <a:round/>
                <a:headEnd/>
                <a:tailEnd/>
              </a:ln>
            </p:spPr>
            <p:txBody>
              <a:bodyPr wrap="none" anchor="ctr"/>
              <a:lstStyle/>
              <a:p>
                <a:endParaRPr lang="zh-CN" altLang="en-US"/>
              </a:p>
            </p:txBody>
          </p:sp>
          <p:sp>
            <p:nvSpPr>
              <p:cNvPr id="4155" name="Line 211"/>
              <p:cNvSpPr>
                <a:spLocks noChangeShapeType="1"/>
              </p:cNvSpPr>
              <p:nvPr/>
            </p:nvSpPr>
            <p:spPr bwMode="auto">
              <a:xfrm>
                <a:off x="1440" y="1968"/>
                <a:ext cx="240" cy="144"/>
              </a:xfrm>
              <a:prstGeom prst="line">
                <a:avLst/>
              </a:prstGeom>
              <a:noFill/>
              <a:ln w="19050">
                <a:solidFill>
                  <a:srgbClr val="FF6565"/>
                </a:solidFill>
                <a:round/>
                <a:headEnd/>
                <a:tailEnd/>
              </a:ln>
            </p:spPr>
            <p:txBody>
              <a:bodyPr wrap="none" anchor="ctr"/>
              <a:lstStyle/>
              <a:p>
                <a:endParaRPr lang="zh-CN" altLang="en-US"/>
              </a:p>
            </p:txBody>
          </p:sp>
        </p:grpSp>
        <p:grpSp>
          <p:nvGrpSpPr>
            <p:cNvPr id="4146" name="Group 212"/>
            <p:cNvGrpSpPr>
              <a:grpSpLocks/>
            </p:cNvGrpSpPr>
            <p:nvPr/>
          </p:nvGrpSpPr>
          <p:grpSpPr bwMode="auto">
            <a:xfrm>
              <a:off x="3359" y="48"/>
              <a:ext cx="2227" cy="1703"/>
              <a:chOff x="3359" y="48"/>
              <a:chExt cx="2227" cy="1703"/>
            </a:xfrm>
          </p:grpSpPr>
          <p:sp>
            <p:nvSpPr>
              <p:cNvPr id="4147" name="Freeform 213"/>
              <p:cNvSpPr>
                <a:spLocks/>
              </p:cNvSpPr>
              <p:nvPr/>
            </p:nvSpPr>
            <p:spPr bwMode="auto">
              <a:xfrm>
                <a:off x="3653" y="1392"/>
                <a:ext cx="1865" cy="1"/>
              </a:xfrm>
              <a:custGeom>
                <a:avLst/>
                <a:gdLst>
                  <a:gd name="T0" fmla="*/ 0 w 1865"/>
                  <a:gd name="T1" fmla="*/ 0 h 20"/>
                  <a:gd name="T2" fmla="*/ 1865 w 1865"/>
                  <a:gd name="T3" fmla="*/ 20 h 20"/>
                  <a:gd name="T4" fmla="*/ 0 60000 65536"/>
                  <a:gd name="T5" fmla="*/ 0 60000 65536"/>
                  <a:gd name="T6" fmla="*/ 0 w 1865"/>
                  <a:gd name="T7" fmla="*/ 0 h 20"/>
                  <a:gd name="T8" fmla="*/ 1865 w 1865"/>
                  <a:gd name="T9" fmla="*/ 20 h 20"/>
                </a:gdLst>
                <a:ahLst/>
                <a:cxnLst>
                  <a:cxn ang="T4">
                    <a:pos x="T0" y="T1"/>
                  </a:cxn>
                  <a:cxn ang="T5">
                    <a:pos x="T2" y="T3"/>
                  </a:cxn>
                </a:cxnLst>
                <a:rect l="T6" t="T7" r="T8" b="T9"/>
                <a:pathLst>
                  <a:path w="1865" h="20">
                    <a:moveTo>
                      <a:pt x="0" y="0"/>
                    </a:moveTo>
                    <a:lnTo>
                      <a:pt x="1865" y="20"/>
                    </a:lnTo>
                  </a:path>
                </a:pathLst>
              </a:custGeom>
              <a:noFill/>
              <a:ln w="38100">
                <a:solidFill>
                  <a:schemeClr val="tx1"/>
                </a:solidFill>
                <a:round/>
                <a:headEnd/>
                <a:tailEnd type="triangle" w="med" len="med"/>
              </a:ln>
            </p:spPr>
            <p:txBody>
              <a:bodyPr wrap="none" anchor="ctr"/>
              <a:lstStyle/>
              <a:p>
                <a:endParaRPr lang="zh-CN" altLang="en-US"/>
              </a:p>
            </p:txBody>
          </p:sp>
          <p:sp>
            <p:nvSpPr>
              <p:cNvPr id="4148" name="Text Box 214"/>
              <p:cNvSpPr txBox="1">
                <a:spLocks noChangeArrowheads="1"/>
              </p:cNvSpPr>
              <p:nvPr/>
            </p:nvSpPr>
            <p:spPr bwMode="auto">
              <a:xfrm>
                <a:off x="3431" y="1329"/>
                <a:ext cx="283" cy="327"/>
              </a:xfrm>
              <a:prstGeom prst="rect">
                <a:avLst/>
              </a:prstGeom>
              <a:noFill/>
              <a:ln w="9525">
                <a:noFill/>
                <a:miter lim="800000"/>
                <a:headEnd/>
                <a:tailEnd/>
              </a:ln>
            </p:spPr>
            <p:txBody>
              <a:bodyPr wrap="none">
                <a:spAutoFit/>
              </a:bodyPr>
              <a:lstStyle/>
              <a:p>
                <a:r>
                  <a:rPr lang="en-US" altLang="zh-CN" sz="2400" b="1">
                    <a:ea typeface="宋体" charset="-122"/>
                  </a:rPr>
                  <a:t>O</a:t>
                </a:r>
              </a:p>
            </p:txBody>
          </p:sp>
          <p:sp>
            <p:nvSpPr>
              <p:cNvPr id="4149" name="Text Box 215"/>
              <p:cNvSpPr txBox="1">
                <a:spLocks noChangeArrowheads="1"/>
              </p:cNvSpPr>
              <p:nvPr/>
            </p:nvSpPr>
            <p:spPr bwMode="auto">
              <a:xfrm>
                <a:off x="5313" y="1424"/>
                <a:ext cx="273" cy="327"/>
              </a:xfrm>
              <a:prstGeom prst="rect">
                <a:avLst/>
              </a:prstGeom>
              <a:noFill/>
              <a:ln w="9525">
                <a:noFill/>
                <a:miter lim="800000"/>
                <a:headEnd/>
                <a:tailEnd/>
              </a:ln>
            </p:spPr>
            <p:txBody>
              <a:bodyPr wrap="none">
                <a:spAutoFit/>
              </a:bodyPr>
              <a:lstStyle/>
              <a:p>
                <a:r>
                  <a:rPr lang="en-US" altLang="zh-CN" sz="2400" b="1">
                    <a:ea typeface="宋体" charset="-122"/>
                  </a:rPr>
                  <a:t>V</a:t>
                </a:r>
              </a:p>
            </p:txBody>
          </p:sp>
          <p:sp>
            <p:nvSpPr>
              <p:cNvPr id="4150" name="Freeform 216"/>
              <p:cNvSpPr>
                <a:spLocks/>
              </p:cNvSpPr>
              <p:nvPr/>
            </p:nvSpPr>
            <p:spPr bwMode="auto">
              <a:xfrm>
                <a:off x="3647" y="192"/>
                <a:ext cx="1" cy="1204"/>
              </a:xfrm>
              <a:custGeom>
                <a:avLst/>
                <a:gdLst>
                  <a:gd name="T0" fmla="*/ 0 w 1"/>
                  <a:gd name="T1" fmla="*/ 1204 h 1204"/>
                  <a:gd name="T2" fmla="*/ 0 w 1"/>
                  <a:gd name="T3" fmla="*/ 0 h 1204"/>
                  <a:gd name="T4" fmla="*/ 0 60000 65536"/>
                  <a:gd name="T5" fmla="*/ 0 60000 65536"/>
                  <a:gd name="T6" fmla="*/ 0 w 1"/>
                  <a:gd name="T7" fmla="*/ 0 h 1204"/>
                  <a:gd name="T8" fmla="*/ 1 w 1"/>
                  <a:gd name="T9" fmla="*/ 1204 h 1204"/>
                </a:gdLst>
                <a:ahLst/>
                <a:cxnLst>
                  <a:cxn ang="T4">
                    <a:pos x="T0" y="T1"/>
                  </a:cxn>
                  <a:cxn ang="T5">
                    <a:pos x="T2" y="T3"/>
                  </a:cxn>
                </a:cxnLst>
                <a:rect l="T6" t="T7" r="T8" b="T9"/>
                <a:pathLst>
                  <a:path w="1" h="1204">
                    <a:moveTo>
                      <a:pt x="0" y="1204"/>
                    </a:moveTo>
                    <a:lnTo>
                      <a:pt x="0" y="0"/>
                    </a:lnTo>
                  </a:path>
                </a:pathLst>
              </a:custGeom>
              <a:noFill/>
              <a:ln w="38100">
                <a:solidFill>
                  <a:schemeClr val="tx1"/>
                </a:solidFill>
                <a:round/>
                <a:headEnd/>
                <a:tailEnd type="triangle" w="med" len="med"/>
              </a:ln>
            </p:spPr>
            <p:txBody>
              <a:bodyPr wrap="none" anchor="ctr"/>
              <a:lstStyle/>
              <a:p>
                <a:endParaRPr lang="zh-CN" altLang="en-US"/>
              </a:p>
            </p:txBody>
          </p:sp>
          <p:sp>
            <p:nvSpPr>
              <p:cNvPr id="4151" name="Text Box 217"/>
              <p:cNvSpPr txBox="1">
                <a:spLocks noChangeArrowheads="1"/>
              </p:cNvSpPr>
              <p:nvPr/>
            </p:nvSpPr>
            <p:spPr bwMode="auto">
              <a:xfrm>
                <a:off x="3359" y="48"/>
                <a:ext cx="271" cy="371"/>
              </a:xfrm>
              <a:prstGeom prst="rect">
                <a:avLst/>
              </a:prstGeom>
              <a:noFill/>
              <a:ln w="9525">
                <a:noFill/>
                <a:miter lim="800000"/>
                <a:headEnd/>
                <a:tailEnd/>
              </a:ln>
            </p:spPr>
            <p:txBody>
              <a:bodyPr wrap="none">
                <a:spAutoFit/>
              </a:bodyPr>
              <a:lstStyle/>
              <a:p>
                <a:r>
                  <a:rPr lang="en-US" altLang="zh-CN" b="1">
                    <a:ea typeface="宋体" charset="-122"/>
                  </a:rPr>
                  <a:t>P</a:t>
                </a:r>
              </a:p>
            </p:txBody>
          </p:sp>
        </p:grpSp>
      </p:grpSp>
      <p:grpSp>
        <p:nvGrpSpPr>
          <p:cNvPr id="21" name="Group 218"/>
          <p:cNvGrpSpPr>
            <a:grpSpLocks/>
          </p:cNvGrpSpPr>
          <p:nvPr/>
        </p:nvGrpSpPr>
        <p:grpSpPr bwMode="auto">
          <a:xfrm>
            <a:off x="5514975" y="4114800"/>
            <a:ext cx="3078163" cy="2120900"/>
            <a:chOff x="3686" y="576"/>
            <a:chExt cx="1725" cy="1590"/>
          </a:xfrm>
        </p:grpSpPr>
        <p:sp>
          <p:nvSpPr>
            <p:cNvPr id="4124" name="Line 219"/>
            <p:cNvSpPr>
              <a:spLocks noChangeShapeType="1"/>
            </p:cNvSpPr>
            <p:nvPr/>
          </p:nvSpPr>
          <p:spPr bwMode="auto">
            <a:xfrm flipV="1">
              <a:off x="3936" y="624"/>
              <a:ext cx="0" cy="1248"/>
            </a:xfrm>
            <a:prstGeom prst="line">
              <a:avLst/>
            </a:prstGeom>
            <a:noFill/>
            <a:ln w="19050">
              <a:solidFill>
                <a:schemeClr val="tx1"/>
              </a:solidFill>
              <a:round/>
              <a:headEnd/>
              <a:tailEnd type="triangle" w="med" len="med"/>
            </a:ln>
          </p:spPr>
          <p:txBody>
            <a:bodyPr wrap="none" anchor="ctr"/>
            <a:lstStyle/>
            <a:p>
              <a:endParaRPr lang="zh-CN" altLang="en-US"/>
            </a:p>
          </p:txBody>
        </p:sp>
        <p:sp>
          <p:nvSpPr>
            <p:cNvPr id="4125" name="Line 220"/>
            <p:cNvSpPr>
              <a:spLocks noChangeShapeType="1"/>
            </p:cNvSpPr>
            <p:nvPr/>
          </p:nvSpPr>
          <p:spPr bwMode="auto">
            <a:xfrm>
              <a:off x="3936" y="1872"/>
              <a:ext cx="1392" cy="0"/>
            </a:xfrm>
            <a:prstGeom prst="line">
              <a:avLst/>
            </a:prstGeom>
            <a:noFill/>
            <a:ln w="19050">
              <a:solidFill>
                <a:schemeClr val="tx1"/>
              </a:solidFill>
              <a:round/>
              <a:headEnd/>
              <a:tailEnd type="triangle" w="med" len="med"/>
            </a:ln>
          </p:spPr>
          <p:txBody>
            <a:bodyPr wrap="none" anchor="ctr"/>
            <a:lstStyle/>
            <a:p>
              <a:endParaRPr lang="zh-CN" altLang="en-US"/>
            </a:p>
          </p:txBody>
        </p:sp>
        <p:sp>
          <p:nvSpPr>
            <p:cNvPr id="4126" name="Text Box 221"/>
            <p:cNvSpPr txBox="1">
              <a:spLocks noChangeArrowheads="1"/>
            </p:cNvSpPr>
            <p:nvPr/>
          </p:nvSpPr>
          <p:spPr bwMode="auto">
            <a:xfrm>
              <a:off x="3686" y="1704"/>
              <a:ext cx="236" cy="343"/>
            </a:xfrm>
            <a:prstGeom prst="rect">
              <a:avLst/>
            </a:prstGeom>
            <a:noFill/>
            <a:ln w="9525">
              <a:noFill/>
              <a:miter lim="800000"/>
              <a:headEnd/>
              <a:tailEnd/>
            </a:ln>
          </p:spPr>
          <p:txBody>
            <a:bodyPr wrap="none">
              <a:spAutoFit/>
            </a:bodyPr>
            <a:lstStyle/>
            <a:p>
              <a:r>
                <a:rPr lang="en-US" altLang="zh-CN" sz="2400" b="1">
                  <a:ea typeface="宋体" charset="-122"/>
                </a:rPr>
                <a:t>O</a:t>
              </a:r>
            </a:p>
          </p:txBody>
        </p:sp>
        <p:sp>
          <p:nvSpPr>
            <p:cNvPr id="4127" name="Text Box 222"/>
            <p:cNvSpPr txBox="1">
              <a:spLocks noChangeArrowheads="1"/>
            </p:cNvSpPr>
            <p:nvPr/>
          </p:nvSpPr>
          <p:spPr bwMode="auto">
            <a:xfrm>
              <a:off x="3696" y="576"/>
              <a:ext cx="198" cy="343"/>
            </a:xfrm>
            <a:prstGeom prst="rect">
              <a:avLst/>
            </a:prstGeom>
            <a:noFill/>
            <a:ln w="9525">
              <a:noFill/>
              <a:miter lim="800000"/>
              <a:headEnd/>
              <a:tailEnd/>
            </a:ln>
          </p:spPr>
          <p:txBody>
            <a:bodyPr wrap="none">
              <a:spAutoFit/>
            </a:bodyPr>
            <a:lstStyle/>
            <a:p>
              <a:r>
                <a:rPr lang="en-US" altLang="zh-CN" sz="2400" b="1">
                  <a:ea typeface="宋体" charset="-122"/>
                </a:rPr>
                <a:t>p</a:t>
              </a:r>
            </a:p>
          </p:txBody>
        </p:sp>
        <p:sp>
          <p:nvSpPr>
            <p:cNvPr id="4128" name="Text Box 223"/>
            <p:cNvSpPr txBox="1">
              <a:spLocks noChangeArrowheads="1"/>
            </p:cNvSpPr>
            <p:nvPr/>
          </p:nvSpPr>
          <p:spPr bwMode="auto">
            <a:xfrm>
              <a:off x="5184" y="1823"/>
              <a:ext cx="227" cy="343"/>
            </a:xfrm>
            <a:prstGeom prst="rect">
              <a:avLst/>
            </a:prstGeom>
            <a:noFill/>
            <a:ln w="9525">
              <a:noFill/>
              <a:miter lim="800000"/>
              <a:headEnd/>
              <a:tailEnd/>
            </a:ln>
          </p:spPr>
          <p:txBody>
            <a:bodyPr wrap="none">
              <a:spAutoFit/>
            </a:bodyPr>
            <a:lstStyle/>
            <a:p>
              <a:r>
                <a:rPr lang="en-US" altLang="zh-CN" sz="2400" b="1">
                  <a:ea typeface="宋体" charset="-122"/>
                </a:rPr>
                <a:t>V</a:t>
              </a:r>
            </a:p>
          </p:txBody>
        </p:sp>
      </p:grpSp>
      <p:sp>
        <p:nvSpPr>
          <p:cNvPr id="87264" name="Oval 224"/>
          <p:cNvSpPr>
            <a:spLocks noChangeArrowheads="1"/>
          </p:cNvSpPr>
          <p:nvPr/>
        </p:nvSpPr>
        <p:spPr bwMode="auto">
          <a:xfrm>
            <a:off x="6373813" y="5349875"/>
            <a:ext cx="68262" cy="69850"/>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87265" name="Oval 225"/>
          <p:cNvSpPr>
            <a:spLocks noChangeArrowheads="1"/>
          </p:cNvSpPr>
          <p:nvPr/>
        </p:nvSpPr>
        <p:spPr bwMode="auto">
          <a:xfrm>
            <a:off x="7939088" y="4664075"/>
            <a:ext cx="66675" cy="68263"/>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87266" name="Freeform 226"/>
          <p:cNvSpPr>
            <a:spLocks/>
          </p:cNvSpPr>
          <p:nvPr/>
        </p:nvSpPr>
        <p:spPr bwMode="auto">
          <a:xfrm>
            <a:off x="6373813" y="4503738"/>
            <a:ext cx="1565275" cy="846137"/>
          </a:xfrm>
          <a:custGeom>
            <a:avLst/>
            <a:gdLst>
              <a:gd name="T0" fmla="*/ 0 w 1104"/>
              <a:gd name="T1" fmla="*/ 592 h 592"/>
              <a:gd name="T2" fmla="*/ 144 w 1104"/>
              <a:gd name="T3" fmla="*/ 208 h 592"/>
              <a:gd name="T4" fmla="*/ 672 w 1104"/>
              <a:gd name="T5" fmla="*/ 16 h 592"/>
              <a:gd name="T6" fmla="*/ 1104 w 1104"/>
              <a:gd name="T7" fmla="*/ 112 h 592"/>
              <a:gd name="T8" fmla="*/ 0 60000 65536"/>
              <a:gd name="T9" fmla="*/ 0 60000 65536"/>
              <a:gd name="T10" fmla="*/ 0 60000 65536"/>
              <a:gd name="T11" fmla="*/ 0 60000 65536"/>
              <a:gd name="T12" fmla="*/ 0 w 1104"/>
              <a:gd name="T13" fmla="*/ 0 h 592"/>
              <a:gd name="T14" fmla="*/ 1104 w 1104"/>
              <a:gd name="T15" fmla="*/ 592 h 592"/>
            </a:gdLst>
            <a:ahLst/>
            <a:cxnLst>
              <a:cxn ang="T8">
                <a:pos x="T0" y="T1"/>
              </a:cxn>
              <a:cxn ang="T9">
                <a:pos x="T2" y="T3"/>
              </a:cxn>
              <a:cxn ang="T10">
                <a:pos x="T4" y="T5"/>
              </a:cxn>
              <a:cxn ang="T11">
                <a:pos x="T6" y="T7"/>
              </a:cxn>
            </a:cxnLst>
            <a:rect l="T12" t="T13" r="T14" b="T15"/>
            <a:pathLst>
              <a:path w="1104" h="592">
                <a:moveTo>
                  <a:pt x="0" y="592"/>
                </a:moveTo>
                <a:cubicBezTo>
                  <a:pt x="16" y="448"/>
                  <a:pt x="32" y="304"/>
                  <a:pt x="144" y="208"/>
                </a:cubicBezTo>
                <a:cubicBezTo>
                  <a:pt x="256" y="112"/>
                  <a:pt x="512" y="32"/>
                  <a:pt x="672" y="16"/>
                </a:cubicBezTo>
                <a:cubicBezTo>
                  <a:pt x="832" y="0"/>
                  <a:pt x="968" y="56"/>
                  <a:pt x="1104" y="112"/>
                </a:cubicBezTo>
              </a:path>
            </a:pathLst>
          </a:custGeom>
          <a:noFill/>
          <a:ln w="38100">
            <a:solidFill>
              <a:schemeClr val="tx1"/>
            </a:solidFill>
            <a:round/>
            <a:headEnd/>
            <a:tailEnd/>
          </a:ln>
        </p:spPr>
        <p:txBody>
          <a:bodyPr wrap="none" anchor="ctr"/>
          <a:lstStyle/>
          <a:p>
            <a:endParaRPr lang="zh-CN" altLang="en-US"/>
          </a:p>
        </p:txBody>
      </p:sp>
      <p:sp>
        <p:nvSpPr>
          <p:cNvPr id="87267" name="Freeform 227"/>
          <p:cNvSpPr>
            <a:spLocks/>
          </p:cNvSpPr>
          <p:nvPr/>
        </p:nvSpPr>
        <p:spPr bwMode="auto">
          <a:xfrm>
            <a:off x="6442075" y="4732338"/>
            <a:ext cx="1563688" cy="801687"/>
          </a:xfrm>
          <a:custGeom>
            <a:avLst/>
            <a:gdLst>
              <a:gd name="T0" fmla="*/ 0 w 1104"/>
              <a:gd name="T1" fmla="*/ 480 h 560"/>
              <a:gd name="T2" fmla="*/ 576 w 1104"/>
              <a:gd name="T3" fmla="*/ 528 h 560"/>
              <a:gd name="T4" fmla="*/ 960 w 1104"/>
              <a:gd name="T5" fmla="*/ 288 h 560"/>
              <a:gd name="T6" fmla="*/ 1104 w 1104"/>
              <a:gd name="T7" fmla="*/ 0 h 560"/>
              <a:gd name="T8" fmla="*/ 0 60000 65536"/>
              <a:gd name="T9" fmla="*/ 0 60000 65536"/>
              <a:gd name="T10" fmla="*/ 0 60000 65536"/>
              <a:gd name="T11" fmla="*/ 0 60000 65536"/>
              <a:gd name="T12" fmla="*/ 0 w 1104"/>
              <a:gd name="T13" fmla="*/ 0 h 560"/>
              <a:gd name="T14" fmla="*/ 1104 w 1104"/>
              <a:gd name="T15" fmla="*/ 560 h 560"/>
            </a:gdLst>
            <a:ahLst/>
            <a:cxnLst>
              <a:cxn ang="T8">
                <a:pos x="T0" y="T1"/>
              </a:cxn>
              <a:cxn ang="T9">
                <a:pos x="T2" y="T3"/>
              </a:cxn>
              <a:cxn ang="T10">
                <a:pos x="T4" y="T5"/>
              </a:cxn>
              <a:cxn ang="T11">
                <a:pos x="T6" y="T7"/>
              </a:cxn>
            </a:cxnLst>
            <a:rect l="T12" t="T13" r="T14" b="T15"/>
            <a:pathLst>
              <a:path w="1104" h="560">
                <a:moveTo>
                  <a:pt x="0" y="480"/>
                </a:moveTo>
                <a:cubicBezTo>
                  <a:pt x="208" y="520"/>
                  <a:pt x="416" y="560"/>
                  <a:pt x="576" y="528"/>
                </a:cubicBezTo>
                <a:cubicBezTo>
                  <a:pt x="736" y="496"/>
                  <a:pt x="872" y="376"/>
                  <a:pt x="960" y="288"/>
                </a:cubicBezTo>
                <a:cubicBezTo>
                  <a:pt x="1048" y="200"/>
                  <a:pt x="1076" y="100"/>
                  <a:pt x="1104" y="0"/>
                </a:cubicBezTo>
              </a:path>
            </a:pathLst>
          </a:custGeom>
          <a:noFill/>
          <a:ln w="38100">
            <a:solidFill>
              <a:schemeClr val="tx1"/>
            </a:solidFill>
            <a:round/>
            <a:headEnd/>
            <a:tailEnd/>
          </a:ln>
        </p:spPr>
        <p:txBody>
          <a:bodyPr wrap="none" anchor="ctr"/>
          <a:lstStyle/>
          <a:p>
            <a:endParaRPr lang="zh-CN" altLang="en-US"/>
          </a:p>
        </p:txBody>
      </p:sp>
      <p:sp>
        <p:nvSpPr>
          <p:cNvPr id="87268" name="Text Box 228"/>
          <p:cNvSpPr txBox="1">
            <a:spLocks noChangeArrowheads="1"/>
          </p:cNvSpPr>
          <p:nvPr/>
        </p:nvSpPr>
        <p:spPr bwMode="auto">
          <a:xfrm>
            <a:off x="6734175" y="4251325"/>
            <a:ext cx="455613" cy="457200"/>
          </a:xfrm>
          <a:prstGeom prst="rect">
            <a:avLst/>
          </a:prstGeom>
          <a:noFill/>
          <a:ln w="9525">
            <a:noFill/>
            <a:miter lim="800000"/>
            <a:headEnd/>
            <a:tailEnd/>
          </a:ln>
        </p:spPr>
        <p:txBody>
          <a:bodyPr>
            <a:spAutoFit/>
          </a:bodyPr>
          <a:lstStyle/>
          <a:p>
            <a:pPr>
              <a:spcBef>
                <a:spcPct val="50000"/>
              </a:spcBef>
            </a:pPr>
            <a:r>
              <a:rPr lang="en-US" altLang="zh-CN" sz="2400" b="1" i="1">
                <a:ea typeface="宋体" charset="-122"/>
              </a:rPr>
              <a:t>1</a:t>
            </a:r>
            <a:endParaRPr lang="en-US" altLang="zh-CN" sz="2400" b="1">
              <a:ea typeface="宋体" charset="-122"/>
            </a:endParaRPr>
          </a:p>
        </p:txBody>
      </p:sp>
      <p:sp>
        <p:nvSpPr>
          <p:cNvPr id="87269" name="Text Box 229"/>
          <p:cNvSpPr txBox="1">
            <a:spLocks noChangeArrowheads="1"/>
          </p:cNvSpPr>
          <p:nvPr/>
        </p:nvSpPr>
        <p:spPr bwMode="auto">
          <a:xfrm>
            <a:off x="7597775" y="5213350"/>
            <a:ext cx="341313" cy="457200"/>
          </a:xfrm>
          <a:prstGeom prst="rect">
            <a:avLst/>
          </a:prstGeom>
          <a:noFill/>
          <a:ln w="9525">
            <a:noFill/>
            <a:miter lim="800000"/>
            <a:headEnd/>
            <a:tailEnd/>
          </a:ln>
        </p:spPr>
        <p:txBody>
          <a:bodyPr>
            <a:spAutoFit/>
          </a:bodyPr>
          <a:lstStyle/>
          <a:p>
            <a:pPr>
              <a:spcBef>
                <a:spcPct val="50000"/>
              </a:spcBef>
            </a:pPr>
            <a:r>
              <a:rPr lang="en-US" altLang="zh-CN" sz="2400" b="1" i="1">
                <a:ea typeface="宋体" charset="-122"/>
              </a:rPr>
              <a:t>2</a:t>
            </a:r>
            <a:endParaRPr lang="en-US" altLang="zh-CN" sz="2400" b="1">
              <a:ea typeface="宋体" charset="-122"/>
            </a:endParaRPr>
          </a:p>
        </p:txBody>
      </p:sp>
      <p:sp>
        <p:nvSpPr>
          <p:cNvPr id="87270" name="Text Box 230"/>
          <p:cNvSpPr txBox="1">
            <a:spLocks noChangeArrowheads="1"/>
          </p:cNvSpPr>
          <p:nvPr/>
        </p:nvSpPr>
        <p:spPr bwMode="auto">
          <a:xfrm>
            <a:off x="6019800" y="5013325"/>
            <a:ext cx="339725" cy="457200"/>
          </a:xfrm>
          <a:prstGeom prst="rect">
            <a:avLst/>
          </a:prstGeom>
          <a:noFill/>
          <a:ln w="9525">
            <a:noFill/>
            <a:miter lim="800000"/>
            <a:headEnd/>
            <a:tailEnd/>
          </a:ln>
        </p:spPr>
        <p:txBody>
          <a:bodyPr wrap="none"/>
          <a:lstStyle/>
          <a:p>
            <a:pPr>
              <a:spcBef>
                <a:spcPct val="50000"/>
              </a:spcBef>
            </a:pPr>
            <a:r>
              <a:rPr lang="en-US" altLang="zh-CN" sz="2400" b="1" i="1">
                <a:ea typeface="宋体" charset="-122"/>
              </a:rPr>
              <a:t>A</a:t>
            </a:r>
            <a:endParaRPr lang="en-US" altLang="zh-CN" sz="2400" b="1">
              <a:ea typeface="宋体" charset="-122"/>
            </a:endParaRPr>
          </a:p>
        </p:txBody>
      </p:sp>
      <p:sp>
        <p:nvSpPr>
          <p:cNvPr id="87271" name="Text Box 231"/>
          <p:cNvSpPr txBox="1">
            <a:spLocks noChangeArrowheads="1"/>
          </p:cNvSpPr>
          <p:nvPr/>
        </p:nvSpPr>
        <p:spPr bwMode="auto">
          <a:xfrm>
            <a:off x="7939088" y="4321175"/>
            <a:ext cx="339725" cy="457200"/>
          </a:xfrm>
          <a:prstGeom prst="rect">
            <a:avLst/>
          </a:prstGeom>
          <a:noFill/>
          <a:ln w="9525">
            <a:noFill/>
            <a:miter lim="800000"/>
            <a:headEnd/>
            <a:tailEnd/>
          </a:ln>
        </p:spPr>
        <p:txBody>
          <a:bodyPr wrap="none"/>
          <a:lstStyle/>
          <a:p>
            <a:pPr>
              <a:spcBef>
                <a:spcPct val="50000"/>
              </a:spcBef>
            </a:pPr>
            <a:r>
              <a:rPr lang="en-US" altLang="zh-CN" sz="2400" b="1" i="1">
                <a:ea typeface="宋体" charset="-122"/>
              </a:rPr>
              <a:t>B</a:t>
            </a:r>
            <a:endParaRPr lang="en-US" altLang="zh-CN" sz="2400" b="1">
              <a:ea typeface="宋体" charset="-122"/>
            </a:endParaRPr>
          </a:p>
        </p:txBody>
      </p:sp>
      <p:sp>
        <p:nvSpPr>
          <p:cNvPr id="87272" name="Text Box 232"/>
          <p:cNvSpPr txBox="1">
            <a:spLocks noChangeArrowheads="1"/>
          </p:cNvSpPr>
          <p:nvPr/>
        </p:nvSpPr>
        <p:spPr bwMode="auto">
          <a:xfrm>
            <a:off x="6034088" y="5367338"/>
            <a:ext cx="747712" cy="457200"/>
          </a:xfrm>
          <a:prstGeom prst="rect">
            <a:avLst/>
          </a:prstGeom>
          <a:noFill/>
          <a:ln w="9525">
            <a:noFill/>
            <a:miter lim="800000"/>
            <a:headEnd/>
            <a:tailEnd/>
          </a:ln>
        </p:spPr>
        <p:txBody>
          <a:bodyPr>
            <a:spAutoFit/>
          </a:bodyPr>
          <a:lstStyle/>
          <a:p>
            <a:pPr>
              <a:spcBef>
                <a:spcPct val="50000"/>
              </a:spcBef>
            </a:pPr>
            <a:r>
              <a:rPr lang="en-US" altLang="zh-CN" sz="2400" b="1">
                <a:ea typeface="宋体" charset="-122"/>
              </a:rPr>
              <a:t>(S</a:t>
            </a:r>
            <a:r>
              <a:rPr lang="en-US" altLang="zh-CN" sz="2400" b="1" baseline="-25000">
                <a:ea typeface="宋体" charset="-122"/>
              </a:rPr>
              <a:t>A</a:t>
            </a:r>
            <a:r>
              <a:rPr lang="en-US" altLang="zh-CN" sz="2400" b="1">
                <a:ea typeface="宋体" charset="-122"/>
              </a:rPr>
              <a:t>)</a:t>
            </a:r>
          </a:p>
        </p:txBody>
      </p:sp>
      <p:sp>
        <p:nvSpPr>
          <p:cNvPr id="87273" name="Text Box 233"/>
          <p:cNvSpPr txBox="1">
            <a:spLocks noChangeArrowheads="1"/>
          </p:cNvSpPr>
          <p:nvPr/>
        </p:nvSpPr>
        <p:spPr bwMode="auto">
          <a:xfrm>
            <a:off x="7939088" y="4543425"/>
            <a:ext cx="747712" cy="457200"/>
          </a:xfrm>
          <a:prstGeom prst="rect">
            <a:avLst/>
          </a:prstGeom>
          <a:noFill/>
          <a:ln w="9525">
            <a:noFill/>
            <a:miter lim="800000"/>
            <a:headEnd/>
            <a:tailEnd/>
          </a:ln>
        </p:spPr>
        <p:txBody>
          <a:bodyPr>
            <a:spAutoFit/>
          </a:bodyPr>
          <a:lstStyle/>
          <a:p>
            <a:pPr>
              <a:spcBef>
                <a:spcPct val="50000"/>
              </a:spcBef>
            </a:pPr>
            <a:r>
              <a:rPr lang="en-US" altLang="zh-CN" sz="2400" b="1">
                <a:ea typeface="宋体" charset="-122"/>
              </a:rPr>
              <a:t>(S</a:t>
            </a:r>
            <a:r>
              <a:rPr lang="en-US" altLang="zh-CN" sz="2400" b="1" baseline="-25000">
                <a:ea typeface="宋体" charset="-122"/>
              </a:rPr>
              <a:t>B</a:t>
            </a:r>
            <a:r>
              <a:rPr lang="en-US" altLang="zh-CN" sz="2400" b="1">
                <a:ea typeface="宋体"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132"/>
                                        </p:tgtEl>
                                        <p:attrNameLst>
                                          <p:attrName>style.visibility</p:attrName>
                                        </p:attrNameLst>
                                      </p:cBhvr>
                                      <p:to>
                                        <p:strVal val="visible"/>
                                      </p:to>
                                    </p:set>
                                    <p:animEffect transition="in" filter="wipe(left)">
                                      <p:cBhvr>
                                        <p:cTn id="7" dur="500"/>
                                        <p:tgtEl>
                                          <p:spTgt spid="871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7134"/>
                                        </p:tgtEl>
                                        <p:attrNameLst>
                                          <p:attrName>style.visibility</p:attrName>
                                        </p:attrNameLst>
                                      </p:cBhvr>
                                      <p:to>
                                        <p:strVal val="visible"/>
                                      </p:to>
                                    </p:set>
                                    <p:animEffect transition="in" filter="wipe(up)">
                                      <p:cBhvr>
                                        <p:cTn id="17" dur="500"/>
                                        <p:tgtEl>
                                          <p:spTgt spid="87134"/>
                                        </p:tgtEl>
                                      </p:cBhvr>
                                    </p:animEffect>
                                  </p:childTnLst>
                                </p:cTn>
                              </p:par>
                            </p:childTnLst>
                          </p:cTn>
                        </p:par>
                        <p:par>
                          <p:cTn id="18" fill="hold">
                            <p:stCondLst>
                              <p:cond delay="500"/>
                            </p:stCondLst>
                            <p:childTnLst>
                              <p:par>
                                <p:cTn id="19" presetID="22" presetClass="entr" presetSubtype="8" fill="hold" nodeType="afterEffect">
                                  <p:stCondLst>
                                    <p:cond delay="300"/>
                                  </p:stCondLst>
                                  <p:childTnLst>
                                    <p:set>
                                      <p:cBhvr>
                                        <p:cTn id="20" dur="1" fill="hold">
                                          <p:stCondLst>
                                            <p:cond delay="0"/>
                                          </p:stCondLst>
                                        </p:cTn>
                                        <p:tgtEl>
                                          <p:spTgt spid="87135"/>
                                        </p:tgtEl>
                                        <p:attrNameLst>
                                          <p:attrName>style.visibility</p:attrName>
                                        </p:attrNameLst>
                                      </p:cBhvr>
                                      <p:to>
                                        <p:strVal val="visible"/>
                                      </p:to>
                                    </p:set>
                                    <p:animEffect transition="in" filter="wipe(left)">
                                      <p:cBhvr>
                                        <p:cTn id="21" dur="500"/>
                                        <p:tgtEl>
                                          <p:spTgt spid="8713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7150"/>
                                        </p:tgtEl>
                                        <p:attrNameLst>
                                          <p:attrName>style.visibility</p:attrName>
                                        </p:attrNameLst>
                                      </p:cBhvr>
                                      <p:to>
                                        <p:strVal val="visible"/>
                                      </p:to>
                                    </p:set>
                                    <p:animEffect transition="in" filter="wipe(left)">
                                      <p:cBhvr>
                                        <p:cTn id="26" dur="500"/>
                                        <p:tgtEl>
                                          <p:spTgt spid="87150"/>
                                        </p:tgtEl>
                                      </p:cBhvr>
                                    </p:animEffect>
                                  </p:childTnLst>
                                </p:cTn>
                              </p:par>
                            </p:childTnLst>
                          </p:cTn>
                        </p:par>
                        <p:par>
                          <p:cTn id="27" fill="hold">
                            <p:stCondLst>
                              <p:cond delay="500"/>
                            </p:stCondLst>
                            <p:childTnLst>
                              <p:par>
                                <p:cTn id="28" presetID="22" presetClass="entr" presetSubtype="4" fill="hold" nodeType="afterEffect">
                                  <p:stCondLst>
                                    <p:cond delay="500"/>
                                  </p:stCondLst>
                                  <p:childTnLst>
                                    <p:set>
                                      <p:cBhvr>
                                        <p:cTn id="29" dur="1" fill="hold">
                                          <p:stCondLst>
                                            <p:cond delay="0"/>
                                          </p:stCondLst>
                                        </p:cTn>
                                        <p:tgtEl>
                                          <p:spTgt spid="21"/>
                                        </p:tgtEl>
                                        <p:attrNameLst>
                                          <p:attrName>style.visibility</p:attrName>
                                        </p:attrNameLst>
                                      </p:cBhvr>
                                      <p:to>
                                        <p:strVal val="visible"/>
                                      </p:to>
                                    </p:set>
                                    <p:animEffect transition="in" filter="wipe(down)">
                                      <p:cBhvr>
                                        <p:cTn id="30" dur="500"/>
                                        <p:tgtEl>
                                          <p:spTgt spid="21"/>
                                        </p:tgtEl>
                                      </p:cBhvr>
                                    </p:animEffect>
                                  </p:childTnLst>
                                </p:cTn>
                              </p:par>
                            </p:childTnLst>
                          </p:cTn>
                        </p:par>
                        <p:par>
                          <p:cTn id="31" fill="hold">
                            <p:stCondLst>
                              <p:cond delay="1500"/>
                            </p:stCondLst>
                            <p:childTnLst>
                              <p:par>
                                <p:cTn id="32" presetID="22" presetClass="entr" presetSubtype="1" fill="hold" grpId="0" nodeType="afterEffect">
                                  <p:stCondLst>
                                    <p:cond delay="300"/>
                                  </p:stCondLst>
                                  <p:childTnLst>
                                    <p:set>
                                      <p:cBhvr>
                                        <p:cTn id="33" dur="1" fill="hold">
                                          <p:stCondLst>
                                            <p:cond delay="0"/>
                                          </p:stCondLst>
                                        </p:cTn>
                                        <p:tgtEl>
                                          <p:spTgt spid="87264"/>
                                        </p:tgtEl>
                                        <p:attrNameLst>
                                          <p:attrName>style.visibility</p:attrName>
                                        </p:attrNameLst>
                                      </p:cBhvr>
                                      <p:to>
                                        <p:strVal val="visible"/>
                                      </p:to>
                                    </p:set>
                                    <p:animEffect transition="in" filter="wipe(up)">
                                      <p:cBhvr>
                                        <p:cTn id="34" dur="500"/>
                                        <p:tgtEl>
                                          <p:spTgt spid="87264"/>
                                        </p:tgtEl>
                                      </p:cBhvr>
                                    </p:animEffect>
                                  </p:childTnLst>
                                </p:cTn>
                              </p:par>
                            </p:childTnLst>
                          </p:cTn>
                        </p:par>
                        <p:par>
                          <p:cTn id="35" fill="hold">
                            <p:stCondLst>
                              <p:cond delay="2300"/>
                            </p:stCondLst>
                            <p:childTnLst>
                              <p:par>
                                <p:cTn id="36" presetID="22" presetClass="entr" presetSubtype="8" fill="hold" grpId="0" nodeType="afterEffect">
                                  <p:stCondLst>
                                    <p:cond delay="300"/>
                                  </p:stCondLst>
                                  <p:childTnLst>
                                    <p:set>
                                      <p:cBhvr>
                                        <p:cTn id="37" dur="1" fill="hold">
                                          <p:stCondLst>
                                            <p:cond delay="0"/>
                                          </p:stCondLst>
                                        </p:cTn>
                                        <p:tgtEl>
                                          <p:spTgt spid="87270"/>
                                        </p:tgtEl>
                                        <p:attrNameLst>
                                          <p:attrName>style.visibility</p:attrName>
                                        </p:attrNameLst>
                                      </p:cBhvr>
                                      <p:to>
                                        <p:strVal val="visible"/>
                                      </p:to>
                                    </p:set>
                                    <p:animEffect transition="in" filter="wipe(left)">
                                      <p:cBhvr>
                                        <p:cTn id="38" dur="500"/>
                                        <p:tgtEl>
                                          <p:spTgt spid="87270"/>
                                        </p:tgtEl>
                                      </p:cBhvr>
                                    </p:animEffect>
                                  </p:childTnLst>
                                </p:cTn>
                              </p:par>
                            </p:childTnLst>
                          </p:cTn>
                        </p:par>
                        <p:par>
                          <p:cTn id="39" fill="hold">
                            <p:stCondLst>
                              <p:cond delay="3100"/>
                            </p:stCondLst>
                            <p:childTnLst>
                              <p:par>
                                <p:cTn id="40" presetID="22" presetClass="entr" presetSubtype="1" fill="hold" grpId="0" nodeType="afterEffect">
                                  <p:stCondLst>
                                    <p:cond delay="300"/>
                                  </p:stCondLst>
                                  <p:childTnLst>
                                    <p:set>
                                      <p:cBhvr>
                                        <p:cTn id="41" dur="1" fill="hold">
                                          <p:stCondLst>
                                            <p:cond delay="0"/>
                                          </p:stCondLst>
                                        </p:cTn>
                                        <p:tgtEl>
                                          <p:spTgt spid="87265"/>
                                        </p:tgtEl>
                                        <p:attrNameLst>
                                          <p:attrName>style.visibility</p:attrName>
                                        </p:attrNameLst>
                                      </p:cBhvr>
                                      <p:to>
                                        <p:strVal val="visible"/>
                                      </p:to>
                                    </p:set>
                                    <p:animEffect transition="in" filter="wipe(up)">
                                      <p:cBhvr>
                                        <p:cTn id="42" dur="500"/>
                                        <p:tgtEl>
                                          <p:spTgt spid="87265"/>
                                        </p:tgtEl>
                                      </p:cBhvr>
                                    </p:animEffect>
                                  </p:childTnLst>
                                </p:cTn>
                              </p:par>
                            </p:childTnLst>
                          </p:cTn>
                        </p:par>
                        <p:par>
                          <p:cTn id="43" fill="hold">
                            <p:stCondLst>
                              <p:cond delay="3900"/>
                            </p:stCondLst>
                            <p:childTnLst>
                              <p:par>
                                <p:cTn id="44" presetID="22" presetClass="entr" presetSubtype="2" fill="hold" grpId="0" nodeType="afterEffect">
                                  <p:stCondLst>
                                    <p:cond delay="300"/>
                                  </p:stCondLst>
                                  <p:childTnLst>
                                    <p:set>
                                      <p:cBhvr>
                                        <p:cTn id="45" dur="1" fill="hold">
                                          <p:stCondLst>
                                            <p:cond delay="0"/>
                                          </p:stCondLst>
                                        </p:cTn>
                                        <p:tgtEl>
                                          <p:spTgt spid="87271"/>
                                        </p:tgtEl>
                                        <p:attrNameLst>
                                          <p:attrName>style.visibility</p:attrName>
                                        </p:attrNameLst>
                                      </p:cBhvr>
                                      <p:to>
                                        <p:strVal val="visible"/>
                                      </p:to>
                                    </p:set>
                                    <p:animEffect transition="in" filter="wipe(right)">
                                      <p:cBhvr>
                                        <p:cTn id="46" dur="500"/>
                                        <p:tgtEl>
                                          <p:spTgt spid="87271"/>
                                        </p:tgtEl>
                                      </p:cBhvr>
                                    </p:animEffect>
                                  </p:childTnLst>
                                </p:cTn>
                              </p:par>
                            </p:childTnLst>
                          </p:cTn>
                        </p:par>
                        <p:par>
                          <p:cTn id="47" fill="hold">
                            <p:stCondLst>
                              <p:cond delay="4700"/>
                            </p:stCondLst>
                            <p:childTnLst>
                              <p:par>
                                <p:cTn id="48" presetID="22" presetClass="entr" presetSubtype="8" fill="hold" grpId="0" nodeType="afterEffect">
                                  <p:stCondLst>
                                    <p:cond delay="300"/>
                                  </p:stCondLst>
                                  <p:childTnLst>
                                    <p:set>
                                      <p:cBhvr>
                                        <p:cTn id="49" dur="1" fill="hold">
                                          <p:stCondLst>
                                            <p:cond delay="0"/>
                                          </p:stCondLst>
                                        </p:cTn>
                                        <p:tgtEl>
                                          <p:spTgt spid="87266"/>
                                        </p:tgtEl>
                                        <p:attrNameLst>
                                          <p:attrName>style.visibility</p:attrName>
                                        </p:attrNameLst>
                                      </p:cBhvr>
                                      <p:to>
                                        <p:strVal val="visible"/>
                                      </p:to>
                                    </p:set>
                                    <p:animEffect transition="in" filter="wipe(left)">
                                      <p:cBhvr>
                                        <p:cTn id="50" dur="500"/>
                                        <p:tgtEl>
                                          <p:spTgt spid="87266"/>
                                        </p:tgtEl>
                                      </p:cBhvr>
                                    </p:animEffect>
                                  </p:childTnLst>
                                </p:cTn>
                              </p:par>
                            </p:childTnLst>
                          </p:cTn>
                        </p:par>
                        <p:par>
                          <p:cTn id="51" fill="hold">
                            <p:stCondLst>
                              <p:cond delay="5500"/>
                            </p:stCondLst>
                            <p:childTnLst>
                              <p:par>
                                <p:cTn id="52" presetID="22" presetClass="entr" presetSubtype="1" fill="hold" grpId="0" nodeType="afterEffect">
                                  <p:stCondLst>
                                    <p:cond delay="300"/>
                                  </p:stCondLst>
                                  <p:childTnLst>
                                    <p:set>
                                      <p:cBhvr>
                                        <p:cTn id="53" dur="1" fill="hold">
                                          <p:stCondLst>
                                            <p:cond delay="0"/>
                                          </p:stCondLst>
                                        </p:cTn>
                                        <p:tgtEl>
                                          <p:spTgt spid="87268"/>
                                        </p:tgtEl>
                                        <p:attrNameLst>
                                          <p:attrName>style.visibility</p:attrName>
                                        </p:attrNameLst>
                                      </p:cBhvr>
                                      <p:to>
                                        <p:strVal val="visible"/>
                                      </p:to>
                                    </p:set>
                                    <p:animEffect transition="in" filter="wipe(up)">
                                      <p:cBhvr>
                                        <p:cTn id="54" dur="500"/>
                                        <p:tgtEl>
                                          <p:spTgt spid="87268"/>
                                        </p:tgtEl>
                                      </p:cBhvr>
                                    </p:animEffect>
                                  </p:childTnLst>
                                </p:cTn>
                              </p:par>
                            </p:childTnLst>
                          </p:cTn>
                        </p:par>
                        <p:par>
                          <p:cTn id="55" fill="hold">
                            <p:stCondLst>
                              <p:cond delay="6300"/>
                            </p:stCondLst>
                            <p:childTnLst>
                              <p:par>
                                <p:cTn id="56" presetID="22" presetClass="entr" presetSubtype="2" fill="hold" grpId="0" nodeType="afterEffect">
                                  <p:stCondLst>
                                    <p:cond delay="300"/>
                                  </p:stCondLst>
                                  <p:childTnLst>
                                    <p:set>
                                      <p:cBhvr>
                                        <p:cTn id="57" dur="1" fill="hold">
                                          <p:stCondLst>
                                            <p:cond delay="0"/>
                                          </p:stCondLst>
                                        </p:cTn>
                                        <p:tgtEl>
                                          <p:spTgt spid="87267"/>
                                        </p:tgtEl>
                                        <p:attrNameLst>
                                          <p:attrName>style.visibility</p:attrName>
                                        </p:attrNameLst>
                                      </p:cBhvr>
                                      <p:to>
                                        <p:strVal val="visible"/>
                                      </p:to>
                                    </p:set>
                                    <p:animEffect transition="in" filter="wipe(right)">
                                      <p:cBhvr>
                                        <p:cTn id="58" dur="500"/>
                                        <p:tgtEl>
                                          <p:spTgt spid="87267"/>
                                        </p:tgtEl>
                                      </p:cBhvr>
                                    </p:animEffect>
                                  </p:childTnLst>
                                </p:cTn>
                              </p:par>
                            </p:childTnLst>
                          </p:cTn>
                        </p:par>
                        <p:par>
                          <p:cTn id="59" fill="hold">
                            <p:stCondLst>
                              <p:cond delay="7100"/>
                            </p:stCondLst>
                            <p:childTnLst>
                              <p:par>
                                <p:cTn id="60" presetID="22" presetClass="entr" presetSubtype="1" fill="hold" grpId="0" nodeType="afterEffect">
                                  <p:stCondLst>
                                    <p:cond delay="300"/>
                                  </p:stCondLst>
                                  <p:childTnLst>
                                    <p:set>
                                      <p:cBhvr>
                                        <p:cTn id="61" dur="1" fill="hold">
                                          <p:stCondLst>
                                            <p:cond delay="0"/>
                                          </p:stCondLst>
                                        </p:cTn>
                                        <p:tgtEl>
                                          <p:spTgt spid="87269"/>
                                        </p:tgtEl>
                                        <p:attrNameLst>
                                          <p:attrName>style.visibility</p:attrName>
                                        </p:attrNameLst>
                                      </p:cBhvr>
                                      <p:to>
                                        <p:strVal val="visible"/>
                                      </p:to>
                                    </p:set>
                                    <p:animEffect transition="in" filter="wipe(up)">
                                      <p:cBhvr>
                                        <p:cTn id="62" dur="500"/>
                                        <p:tgtEl>
                                          <p:spTgt spid="87269"/>
                                        </p:tgtEl>
                                      </p:cBhvr>
                                    </p:animEffect>
                                  </p:childTnLst>
                                </p:cTn>
                              </p:par>
                            </p:childTnLst>
                          </p:cTn>
                        </p:par>
                        <p:par>
                          <p:cTn id="63" fill="hold">
                            <p:stCondLst>
                              <p:cond delay="7900"/>
                            </p:stCondLst>
                            <p:childTnLst>
                              <p:par>
                                <p:cTn id="64" presetID="22" presetClass="entr" presetSubtype="8" fill="hold" nodeType="afterEffect">
                                  <p:stCondLst>
                                    <p:cond delay="300"/>
                                  </p:stCondLst>
                                  <p:childTnLst>
                                    <p:set>
                                      <p:cBhvr>
                                        <p:cTn id="65" dur="1" fill="hold">
                                          <p:stCondLst>
                                            <p:cond delay="0"/>
                                          </p:stCondLst>
                                        </p:cTn>
                                        <p:tgtEl>
                                          <p:spTgt spid="87151"/>
                                        </p:tgtEl>
                                        <p:attrNameLst>
                                          <p:attrName>style.visibility</p:attrName>
                                        </p:attrNameLst>
                                      </p:cBhvr>
                                      <p:to>
                                        <p:strVal val="visible"/>
                                      </p:to>
                                    </p:set>
                                    <p:animEffect transition="in" filter="wipe(left)">
                                      <p:cBhvr>
                                        <p:cTn id="66" dur="500"/>
                                        <p:tgtEl>
                                          <p:spTgt spid="8715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87152"/>
                                        </p:tgtEl>
                                        <p:attrNameLst>
                                          <p:attrName>style.visibility</p:attrName>
                                        </p:attrNameLst>
                                      </p:cBhvr>
                                      <p:to>
                                        <p:strVal val="visible"/>
                                      </p:to>
                                    </p:set>
                                    <p:animEffect transition="in" filter="wipe(left)">
                                      <p:cBhvr>
                                        <p:cTn id="71" dur="500"/>
                                        <p:tgtEl>
                                          <p:spTgt spid="87152"/>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2"/>
                                        </p:tgtEl>
                                        <p:attrNameLst>
                                          <p:attrName>style.visibility</p:attrName>
                                        </p:attrNameLst>
                                      </p:cBhvr>
                                      <p:to>
                                        <p:strVal val="visible"/>
                                      </p:to>
                                    </p:set>
                                    <p:animEffect transition="in" filter="wipe(left)">
                                      <p:cBhvr>
                                        <p:cTn id="76" dur="500"/>
                                        <p:tgtEl>
                                          <p:spTgt spid="2"/>
                                        </p:tgtEl>
                                      </p:cBhvr>
                                    </p:animEffect>
                                  </p:childTnLst>
                                </p:cTn>
                              </p:par>
                            </p:childTnLst>
                          </p:cTn>
                        </p:par>
                        <p:par>
                          <p:cTn id="77" fill="hold">
                            <p:stCondLst>
                              <p:cond delay="500"/>
                            </p:stCondLst>
                            <p:childTnLst>
                              <p:par>
                                <p:cTn id="78" presetID="22" presetClass="entr" presetSubtype="2" fill="hold" grpId="0" nodeType="afterEffect">
                                  <p:stCondLst>
                                    <p:cond delay="0"/>
                                  </p:stCondLst>
                                  <p:childTnLst>
                                    <p:set>
                                      <p:cBhvr>
                                        <p:cTn id="79" dur="1" fill="hold">
                                          <p:stCondLst>
                                            <p:cond delay="0"/>
                                          </p:stCondLst>
                                        </p:cTn>
                                        <p:tgtEl>
                                          <p:spTgt spid="87156"/>
                                        </p:tgtEl>
                                        <p:attrNameLst>
                                          <p:attrName>style.visibility</p:attrName>
                                        </p:attrNameLst>
                                      </p:cBhvr>
                                      <p:to>
                                        <p:strVal val="visible"/>
                                      </p:to>
                                    </p:set>
                                    <p:animEffect transition="in" filter="wipe(right)">
                                      <p:cBhvr>
                                        <p:cTn id="80" dur="500"/>
                                        <p:tgtEl>
                                          <p:spTgt spid="87156"/>
                                        </p:tgtEl>
                                      </p:cBhvr>
                                    </p:animEffect>
                                  </p:childTnLst>
                                </p:cTn>
                              </p:par>
                            </p:childTnLst>
                          </p:cTn>
                        </p:par>
                        <p:par>
                          <p:cTn id="81" fill="hold">
                            <p:stCondLst>
                              <p:cond delay="1000"/>
                            </p:stCondLst>
                            <p:childTnLst>
                              <p:par>
                                <p:cTn id="82" presetID="22" presetClass="entr" presetSubtype="8" fill="hold" grpId="0" nodeType="afterEffect">
                                  <p:stCondLst>
                                    <p:cond delay="300"/>
                                  </p:stCondLst>
                                  <p:childTnLst>
                                    <p:set>
                                      <p:cBhvr>
                                        <p:cTn id="83" dur="1" fill="hold">
                                          <p:stCondLst>
                                            <p:cond delay="0"/>
                                          </p:stCondLst>
                                        </p:cTn>
                                        <p:tgtEl>
                                          <p:spTgt spid="87272"/>
                                        </p:tgtEl>
                                        <p:attrNameLst>
                                          <p:attrName>style.visibility</p:attrName>
                                        </p:attrNameLst>
                                      </p:cBhvr>
                                      <p:to>
                                        <p:strVal val="visible"/>
                                      </p:to>
                                    </p:set>
                                    <p:animEffect transition="in" filter="wipe(left)">
                                      <p:cBhvr>
                                        <p:cTn id="84" dur="500"/>
                                        <p:tgtEl>
                                          <p:spTgt spid="87272"/>
                                        </p:tgtEl>
                                      </p:cBhvr>
                                    </p:animEffect>
                                  </p:childTnLst>
                                </p:cTn>
                              </p:par>
                            </p:childTnLst>
                          </p:cTn>
                        </p:par>
                        <p:par>
                          <p:cTn id="85" fill="hold">
                            <p:stCondLst>
                              <p:cond delay="1800"/>
                            </p:stCondLst>
                            <p:childTnLst>
                              <p:par>
                                <p:cTn id="86" presetID="22" presetClass="entr" presetSubtype="8" fill="hold" grpId="0" nodeType="afterEffect">
                                  <p:stCondLst>
                                    <p:cond delay="300"/>
                                  </p:stCondLst>
                                  <p:childTnLst>
                                    <p:set>
                                      <p:cBhvr>
                                        <p:cTn id="87" dur="1" fill="hold">
                                          <p:stCondLst>
                                            <p:cond delay="0"/>
                                          </p:stCondLst>
                                        </p:cTn>
                                        <p:tgtEl>
                                          <p:spTgt spid="87273"/>
                                        </p:tgtEl>
                                        <p:attrNameLst>
                                          <p:attrName>style.visibility</p:attrName>
                                        </p:attrNameLst>
                                      </p:cBhvr>
                                      <p:to>
                                        <p:strVal val="visible"/>
                                      </p:to>
                                    </p:set>
                                    <p:animEffect transition="in" filter="wipe(left)">
                                      <p:cBhvr>
                                        <p:cTn id="88" dur="500"/>
                                        <p:tgtEl>
                                          <p:spTgt spid="87273"/>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87160"/>
                                        </p:tgtEl>
                                        <p:attrNameLst>
                                          <p:attrName>style.visibility</p:attrName>
                                        </p:attrNameLst>
                                      </p:cBhvr>
                                      <p:to>
                                        <p:strVal val="visible"/>
                                      </p:to>
                                    </p:set>
                                    <p:animEffect transition="in" filter="wipe(left)">
                                      <p:cBhvr>
                                        <p:cTn id="93" dur="500"/>
                                        <p:tgtEl>
                                          <p:spTgt spid="87160"/>
                                        </p:tgtEl>
                                      </p:cBhvr>
                                    </p:animEffect>
                                  </p:childTnLst>
                                </p:cTn>
                              </p:par>
                            </p:childTnLst>
                          </p:cTn>
                        </p:par>
                        <p:par>
                          <p:cTn id="94" fill="hold">
                            <p:stCondLst>
                              <p:cond delay="500"/>
                            </p:stCondLst>
                            <p:childTnLst>
                              <p:par>
                                <p:cTn id="95" presetID="22" presetClass="entr" presetSubtype="8" fill="hold" nodeType="afterEffect">
                                  <p:stCondLst>
                                    <p:cond delay="300"/>
                                  </p:stCondLst>
                                  <p:childTnLst>
                                    <p:set>
                                      <p:cBhvr>
                                        <p:cTn id="96" dur="1" fill="hold">
                                          <p:stCondLst>
                                            <p:cond delay="0"/>
                                          </p:stCondLst>
                                        </p:cTn>
                                        <p:tgtEl>
                                          <p:spTgt spid="87161"/>
                                        </p:tgtEl>
                                        <p:attrNameLst>
                                          <p:attrName>style.visibility</p:attrName>
                                        </p:attrNameLst>
                                      </p:cBhvr>
                                      <p:to>
                                        <p:strVal val="visible"/>
                                      </p:to>
                                    </p:set>
                                    <p:animEffect transition="in" filter="wipe(left)">
                                      <p:cBhvr>
                                        <p:cTn id="97" dur="500"/>
                                        <p:tgtEl>
                                          <p:spTgt spid="87161"/>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2" fill="hold" grpId="0" nodeType="clickEffect">
                                  <p:stCondLst>
                                    <p:cond delay="0"/>
                                  </p:stCondLst>
                                  <p:childTnLst>
                                    <p:set>
                                      <p:cBhvr>
                                        <p:cTn id="101" dur="1" fill="hold">
                                          <p:stCondLst>
                                            <p:cond delay="0"/>
                                          </p:stCondLst>
                                        </p:cTn>
                                        <p:tgtEl>
                                          <p:spTgt spid="87162"/>
                                        </p:tgtEl>
                                        <p:attrNameLst>
                                          <p:attrName>style.visibility</p:attrName>
                                        </p:attrNameLst>
                                      </p:cBhvr>
                                      <p:to>
                                        <p:strVal val="visible"/>
                                      </p:to>
                                    </p:set>
                                    <p:animEffect transition="in" filter="wipe(right)">
                                      <p:cBhvr>
                                        <p:cTn id="102" dur="500"/>
                                        <p:tgtEl>
                                          <p:spTgt spid="87162"/>
                                        </p:tgtEl>
                                      </p:cBhvr>
                                    </p:animEffect>
                                  </p:childTnLst>
                                </p:cTn>
                              </p:par>
                            </p:childTnLst>
                          </p:cTn>
                        </p:par>
                        <p:par>
                          <p:cTn id="103" fill="hold">
                            <p:stCondLst>
                              <p:cond delay="500"/>
                            </p:stCondLst>
                            <p:childTnLst>
                              <p:par>
                                <p:cTn id="104" presetID="22" presetClass="entr" presetSubtype="8" fill="hold" nodeType="afterEffect">
                                  <p:stCondLst>
                                    <p:cond delay="300"/>
                                  </p:stCondLst>
                                  <p:childTnLst>
                                    <p:set>
                                      <p:cBhvr>
                                        <p:cTn id="105" dur="1" fill="hold">
                                          <p:stCondLst>
                                            <p:cond delay="0"/>
                                          </p:stCondLst>
                                        </p:cTn>
                                        <p:tgtEl>
                                          <p:spTgt spid="87163"/>
                                        </p:tgtEl>
                                        <p:attrNameLst>
                                          <p:attrName>style.visibility</p:attrName>
                                        </p:attrNameLst>
                                      </p:cBhvr>
                                      <p:to>
                                        <p:strVal val="visible"/>
                                      </p:to>
                                    </p:set>
                                    <p:animEffect transition="in" filter="wipe(left)">
                                      <p:cBhvr>
                                        <p:cTn id="106" dur="500"/>
                                        <p:tgtEl>
                                          <p:spTgt spid="87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132" grpId="0" autoUpdateAnimBg="0"/>
      <p:bldP spid="87134" grpId="0" autoUpdateAnimBg="0"/>
      <p:bldP spid="87150" grpId="0" autoUpdateAnimBg="0"/>
      <p:bldP spid="87156" grpId="0" autoUpdateAnimBg="0"/>
      <p:bldP spid="87160" grpId="0" autoUpdateAnimBg="0"/>
      <p:bldP spid="87162" grpId="0" autoUpdateAnimBg="0"/>
      <p:bldP spid="87264" grpId="0" animBg="1"/>
      <p:bldP spid="87265" grpId="0" animBg="1"/>
      <p:bldP spid="87266" grpId="0" animBg="1"/>
      <p:bldP spid="87267" grpId="0" animBg="1"/>
      <p:bldP spid="87268" grpId="0" autoUpdateAnimBg="0"/>
      <p:bldP spid="87269" grpId="0" autoUpdateAnimBg="0"/>
      <p:bldP spid="87270" grpId="0" autoUpdateAnimBg="0"/>
      <p:bldP spid="87271" grpId="0" autoUpdateAnimBg="0"/>
      <p:bldP spid="87272" grpId="0" autoUpdateAnimBg="0"/>
      <p:bldP spid="8727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2"/>
          <p:cNvSpPr>
            <a:spLocks noGrp="1"/>
          </p:cNvSpPr>
          <p:nvPr>
            <p:ph type="sldNum" sz="quarter" idx="11"/>
          </p:nvPr>
        </p:nvSpPr>
        <p:spPr/>
        <p:txBody>
          <a:bodyPr/>
          <a:lstStyle/>
          <a:p>
            <a:pPr>
              <a:defRPr/>
            </a:pPr>
            <a:fld id="{9D3D7A85-C679-46BE-908D-D80580037D1C}" type="slidenum">
              <a:rPr lang="en-US" altLang="zh-CN"/>
              <a:pPr>
                <a:defRPr/>
              </a:pPr>
              <a:t>6</a:t>
            </a:fld>
            <a:endParaRPr lang="en-US" altLang="zh-CN"/>
          </a:p>
        </p:txBody>
      </p:sp>
      <p:sp>
        <p:nvSpPr>
          <p:cNvPr id="260098" name="AutoShape 2"/>
          <p:cNvSpPr>
            <a:spLocks noChangeArrowheads="1"/>
          </p:cNvSpPr>
          <p:nvPr/>
        </p:nvSpPr>
        <p:spPr bwMode="auto">
          <a:xfrm>
            <a:off x="6172200" y="609600"/>
            <a:ext cx="2971800" cy="685800"/>
          </a:xfrm>
          <a:prstGeom prst="wedgeEllipseCallout">
            <a:avLst>
              <a:gd name="adj1" fmla="val -64745"/>
              <a:gd name="adj2" fmla="val -43750"/>
            </a:avLst>
          </a:prstGeom>
          <a:solidFill>
            <a:schemeClr val="bg1"/>
          </a:solidFill>
          <a:ln w="9525">
            <a:solidFill>
              <a:srgbClr val="FF00FF"/>
            </a:solidFill>
            <a:miter lim="800000"/>
            <a:headEnd/>
            <a:tailEnd/>
          </a:ln>
        </p:spPr>
        <p:txBody>
          <a:bodyPr wrap="none" anchor="ctr"/>
          <a:lstStyle/>
          <a:p>
            <a:pPr algn="ctr"/>
            <a:r>
              <a:rPr lang="zh-CN" altLang="en-US" b="1">
                <a:ea typeface="宋体" charset="-122"/>
              </a:rPr>
              <a:t>熵的微分定义式</a:t>
            </a:r>
          </a:p>
        </p:txBody>
      </p:sp>
      <p:sp>
        <p:nvSpPr>
          <p:cNvPr id="260099" name="AutoShape 3"/>
          <p:cNvSpPr>
            <a:spLocks noChangeArrowheads="1"/>
          </p:cNvSpPr>
          <p:nvPr/>
        </p:nvSpPr>
        <p:spPr bwMode="auto">
          <a:xfrm>
            <a:off x="6172200" y="2590800"/>
            <a:ext cx="2971800" cy="685800"/>
          </a:xfrm>
          <a:prstGeom prst="wedgeEllipseCallout">
            <a:avLst>
              <a:gd name="adj1" fmla="val -58389"/>
              <a:gd name="adj2" fmla="val -42130"/>
            </a:avLst>
          </a:prstGeom>
          <a:solidFill>
            <a:schemeClr val="bg1"/>
          </a:solidFill>
          <a:ln w="9525">
            <a:solidFill>
              <a:schemeClr val="tx1"/>
            </a:solidFill>
            <a:miter lim="800000"/>
            <a:headEnd/>
            <a:tailEnd/>
          </a:ln>
        </p:spPr>
        <p:txBody>
          <a:bodyPr wrap="none" anchor="ctr"/>
          <a:lstStyle/>
          <a:p>
            <a:pPr algn="ctr"/>
            <a:r>
              <a:rPr lang="zh-CN" altLang="en-US" b="1">
                <a:ea typeface="宋体" charset="-122"/>
              </a:rPr>
              <a:t>熵的积分定义式</a:t>
            </a:r>
          </a:p>
        </p:txBody>
      </p:sp>
      <p:sp>
        <p:nvSpPr>
          <p:cNvPr id="260101" name="Text Box 5"/>
          <p:cNvSpPr txBox="1">
            <a:spLocks noChangeArrowheads="1"/>
          </p:cNvSpPr>
          <p:nvPr/>
        </p:nvSpPr>
        <p:spPr bwMode="auto">
          <a:xfrm>
            <a:off x="762000" y="3490913"/>
            <a:ext cx="7391400" cy="946150"/>
          </a:xfrm>
          <a:prstGeom prst="rect">
            <a:avLst/>
          </a:prstGeom>
          <a:noFill/>
          <a:ln w="9525">
            <a:noFill/>
            <a:miter lim="800000"/>
            <a:headEnd/>
            <a:tailEnd/>
          </a:ln>
        </p:spPr>
        <p:txBody>
          <a:bodyPr anchor="ctr">
            <a:spAutoFit/>
          </a:bodyPr>
          <a:lstStyle/>
          <a:p>
            <a:r>
              <a:rPr lang="zh-CN" altLang="en-US" b="1">
                <a:latin typeface="楷体_GB2312" pitchFamily="49" charset="-122"/>
              </a:rPr>
              <a:t>系统处于</a:t>
            </a:r>
            <a:r>
              <a:rPr lang="en-US" altLang="zh-CN" b="1">
                <a:latin typeface="楷体_GB2312" pitchFamily="49" charset="-122"/>
              </a:rPr>
              <a:t>B</a:t>
            </a:r>
            <a:r>
              <a:rPr lang="zh-CN" altLang="en-US" b="1">
                <a:latin typeface="楷体_GB2312" pitchFamily="49" charset="-122"/>
              </a:rPr>
              <a:t>态和</a:t>
            </a:r>
            <a:r>
              <a:rPr lang="en-US" altLang="zh-CN" b="1">
                <a:latin typeface="楷体_GB2312" pitchFamily="49" charset="-122"/>
              </a:rPr>
              <a:t>A</a:t>
            </a:r>
            <a:r>
              <a:rPr lang="zh-CN" altLang="en-US" b="1">
                <a:latin typeface="楷体_GB2312" pitchFamily="49" charset="-122"/>
              </a:rPr>
              <a:t>态的熵差，等于沿</a:t>
            </a:r>
            <a:r>
              <a:rPr lang="en-US" altLang="zh-CN" b="1">
                <a:latin typeface="楷体_GB2312" pitchFamily="49" charset="-122"/>
              </a:rPr>
              <a:t>A</a:t>
            </a:r>
            <a:r>
              <a:rPr lang="zh-CN" altLang="en-US" b="1">
                <a:latin typeface="楷体_GB2312" pitchFamily="49" charset="-122"/>
              </a:rPr>
              <a:t>、</a:t>
            </a:r>
            <a:r>
              <a:rPr lang="en-US" altLang="zh-CN" b="1">
                <a:latin typeface="楷体_GB2312" pitchFamily="49" charset="-122"/>
              </a:rPr>
              <a:t>B</a:t>
            </a:r>
            <a:r>
              <a:rPr lang="zh-CN" altLang="en-US" b="1">
                <a:latin typeface="楷体_GB2312" pitchFamily="49" charset="-122"/>
              </a:rPr>
              <a:t>之间任意一可逆路径的热温比的积分</a:t>
            </a:r>
          </a:p>
        </p:txBody>
      </p:sp>
      <p:graphicFrame>
        <p:nvGraphicFramePr>
          <p:cNvPr id="260105" name="Object 9"/>
          <p:cNvGraphicFramePr>
            <a:graphicFrameLocks noChangeAspect="1"/>
          </p:cNvGraphicFramePr>
          <p:nvPr/>
        </p:nvGraphicFramePr>
        <p:xfrm>
          <a:off x="4343400" y="304800"/>
          <a:ext cx="1406525" cy="889000"/>
        </p:xfrm>
        <a:graphic>
          <a:graphicData uri="http://schemas.openxmlformats.org/presentationml/2006/ole">
            <p:oleObj spid="_x0000_s5122" name="公式" r:id="rId4" imgW="622080" imgH="393480" progId="Equation.3">
              <p:embed/>
            </p:oleObj>
          </a:graphicData>
        </a:graphic>
      </p:graphicFrame>
      <p:graphicFrame>
        <p:nvGraphicFramePr>
          <p:cNvPr id="260106" name="Object 10"/>
          <p:cNvGraphicFramePr>
            <a:graphicFrameLocks noChangeAspect="1"/>
          </p:cNvGraphicFramePr>
          <p:nvPr/>
        </p:nvGraphicFramePr>
        <p:xfrm>
          <a:off x="2620963" y="2362200"/>
          <a:ext cx="3236912" cy="914400"/>
        </p:xfrm>
        <a:graphic>
          <a:graphicData uri="http://schemas.openxmlformats.org/presentationml/2006/ole">
            <p:oleObj spid="_x0000_s5123" name="Equation" r:id="rId5" imgW="1346040" imgH="393480" progId="Equation.3">
              <p:embed/>
            </p:oleObj>
          </a:graphicData>
        </a:graphic>
      </p:graphicFrame>
      <p:sp>
        <p:nvSpPr>
          <p:cNvPr id="260107" name="Text Box 11"/>
          <p:cNvSpPr txBox="1">
            <a:spLocks noChangeArrowheads="1"/>
          </p:cNvSpPr>
          <p:nvPr/>
        </p:nvSpPr>
        <p:spPr bwMode="auto">
          <a:xfrm>
            <a:off x="457200" y="381000"/>
            <a:ext cx="3771900" cy="519113"/>
          </a:xfrm>
          <a:prstGeom prst="rect">
            <a:avLst/>
          </a:prstGeom>
          <a:noFill/>
          <a:ln w="9525">
            <a:noFill/>
            <a:miter lim="800000"/>
            <a:headEnd/>
            <a:tailEnd/>
          </a:ln>
        </p:spPr>
        <p:txBody>
          <a:bodyPr wrap="none">
            <a:spAutoFit/>
          </a:bodyPr>
          <a:lstStyle/>
          <a:p>
            <a:r>
              <a:rPr lang="zh-CN" altLang="en-US" b="1">
                <a:latin typeface="楷体_GB2312" pitchFamily="49" charset="-122"/>
              </a:rPr>
              <a:t>对于无限小的可逆过程</a:t>
            </a:r>
            <a:endParaRPr lang="zh-CN" altLang="en-US"/>
          </a:p>
        </p:txBody>
      </p:sp>
      <p:sp>
        <p:nvSpPr>
          <p:cNvPr id="260108" name="Text Box 12"/>
          <p:cNvSpPr txBox="1">
            <a:spLocks noChangeArrowheads="1"/>
          </p:cNvSpPr>
          <p:nvPr/>
        </p:nvSpPr>
        <p:spPr bwMode="auto">
          <a:xfrm>
            <a:off x="762000" y="1309688"/>
            <a:ext cx="5921375" cy="519112"/>
          </a:xfrm>
          <a:prstGeom prst="rect">
            <a:avLst/>
          </a:prstGeom>
          <a:noFill/>
          <a:ln w="9525">
            <a:noFill/>
            <a:miter lim="800000"/>
            <a:headEnd/>
            <a:tailEnd/>
          </a:ln>
        </p:spPr>
        <p:txBody>
          <a:bodyPr wrap="none">
            <a:spAutoFit/>
          </a:bodyPr>
          <a:lstStyle/>
          <a:p>
            <a:r>
              <a:rPr lang="en-US" altLang="zh-CN" b="1">
                <a:latin typeface="楷体_GB2312" pitchFamily="49" charset="-122"/>
              </a:rPr>
              <a:t>T</a:t>
            </a:r>
            <a:r>
              <a:rPr lang="zh-CN" altLang="en-US" b="1">
                <a:latin typeface="楷体_GB2312" pitchFamily="49" charset="-122"/>
              </a:rPr>
              <a:t>为系统温度，</a:t>
            </a:r>
            <a:r>
              <a:rPr lang="en-US" altLang="zh-CN" b="1">
                <a:solidFill>
                  <a:srgbClr val="0000FF"/>
                </a:solidFill>
                <a:latin typeface="楷体_GB2312" pitchFamily="49" charset="-122"/>
              </a:rPr>
              <a:t>S</a:t>
            </a:r>
            <a:r>
              <a:rPr lang="zh-CN" altLang="en-US" b="1">
                <a:solidFill>
                  <a:srgbClr val="0000FF"/>
                </a:solidFill>
                <a:latin typeface="楷体_GB2312" pitchFamily="49" charset="-122"/>
              </a:rPr>
              <a:t>称作熵，是状态函数</a:t>
            </a:r>
            <a:endParaRPr lang="zh-CN" altLang="en-US"/>
          </a:p>
        </p:txBody>
      </p:sp>
      <p:sp>
        <p:nvSpPr>
          <p:cNvPr id="260109" name="Text Box 13"/>
          <p:cNvSpPr txBox="1">
            <a:spLocks noChangeArrowheads="1"/>
          </p:cNvSpPr>
          <p:nvPr/>
        </p:nvSpPr>
        <p:spPr bwMode="auto">
          <a:xfrm>
            <a:off x="228600" y="1981200"/>
            <a:ext cx="3057525" cy="519113"/>
          </a:xfrm>
          <a:prstGeom prst="rect">
            <a:avLst/>
          </a:prstGeom>
          <a:noFill/>
          <a:ln w="9525">
            <a:noFill/>
            <a:miter lim="800000"/>
            <a:headEnd/>
            <a:tailEnd/>
          </a:ln>
        </p:spPr>
        <p:txBody>
          <a:bodyPr wrap="none">
            <a:spAutoFit/>
          </a:bodyPr>
          <a:lstStyle/>
          <a:p>
            <a:r>
              <a:rPr lang="zh-CN" altLang="en-US" b="1">
                <a:latin typeface="楷体_GB2312" pitchFamily="49" charset="-122"/>
              </a:rPr>
              <a:t>对于状态</a:t>
            </a:r>
            <a:r>
              <a:rPr lang="en-US" altLang="zh-CN" b="1">
                <a:latin typeface="楷体_GB2312" pitchFamily="49" charset="-122"/>
              </a:rPr>
              <a:t>A</a:t>
            </a:r>
            <a:r>
              <a:rPr lang="zh-CN" altLang="en-US" b="1">
                <a:latin typeface="楷体_GB2312" pitchFamily="49" charset="-122"/>
              </a:rPr>
              <a:t>和</a:t>
            </a:r>
            <a:r>
              <a:rPr lang="en-US" altLang="zh-CN" b="1">
                <a:latin typeface="楷体_GB2312" pitchFamily="49" charset="-122"/>
              </a:rPr>
              <a:t>B</a:t>
            </a:r>
            <a:r>
              <a:rPr lang="zh-CN" altLang="en-US" b="1">
                <a:latin typeface="楷体_GB2312" pitchFamily="49" charset="-122"/>
              </a:rPr>
              <a:t>，有</a:t>
            </a:r>
            <a:endParaRPr lang="zh-CN" altLang="en-US"/>
          </a:p>
        </p:txBody>
      </p:sp>
      <p:sp>
        <p:nvSpPr>
          <p:cNvPr id="260110" name="Text Box 14"/>
          <p:cNvSpPr txBox="1">
            <a:spLocks noChangeArrowheads="1"/>
          </p:cNvSpPr>
          <p:nvPr/>
        </p:nvSpPr>
        <p:spPr bwMode="auto">
          <a:xfrm>
            <a:off x="685800" y="4724400"/>
            <a:ext cx="3657600" cy="519113"/>
          </a:xfrm>
          <a:prstGeom prst="rect">
            <a:avLst/>
          </a:prstGeom>
          <a:noFill/>
          <a:ln w="9525">
            <a:noFill/>
            <a:miter lim="800000"/>
            <a:headEnd/>
            <a:tailEnd/>
          </a:ln>
          <a:effectLst/>
        </p:spPr>
        <p:txBody>
          <a:bodyPr anchor="ctr">
            <a:spAutoFit/>
          </a:bodyPr>
          <a:lstStyle/>
          <a:p>
            <a:pPr>
              <a:defRPr/>
            </a:pPr>
            <a:r>
              <a:rPr lang="zh-CN" altLang="en-US" b="1" u="sng">
                <a:effectLst>
                  <a:outerShdw blurRad="38100" dist="38100" dir="2700000" algn="tl">
                    <a:srgbClr val="C0C0C0"/>
                  </a:outerShdw>
                </a:effectLst>
                <a:latin typeface="楷体_GB2312" pitchFamily="49" charset="-122"/>
              </a:rPr>
              <a:t>由熵的定义可知：</a:t>
            </a:r>
            <a:endParaRPr lang="zh-CN" altLang="en-US" u="sng">
              <a:effectLst>
                <a:outerShdw blurRad="38100" dist="38100" dir="2700000" algn="tl">
                  <a:srgbClr val="C0C0C0"/>
                </a:outerShdw>
              </a:effectLst>
              <a:ea typeface="宋体" pitchFamily="2" charset="-122"/>
            </a:endParaRPr>
          </a:p>
        </p:txBody>
      </p:sp>
      <p:sp>
        <p:nvSpPr>
          <p:cNvPr id="260111" name="Text Box 15"/>
          <p:cNvSpPr txBox="1">
            <a:spLocks noChangeArrowheads="1"/>
          </p:cNvSpPr>
          <p:nvPr/>
        </p:nvSpPr>
        <p:spPr bwMode="auto">
          <a:xfrm>
            <a:off x="685800" y="5121275"/>
            <a:ext cx="7558088" cy="1373188"/>
          </a:xfrm>
          <a:prstGeom prst="rect">
            <a:avLst/>
          </a:prstGeom>
          <a:noFill/>
          <a:ln w="9525">
            <a:noFill/>
            <a:miter lim="800000"/>
            <a:headEnd/>
            <a:tailEnd/>
          </a:ln>
        </p:spPr>
        <p:txBody>
          <a:bodyPr anchor="ctr">
            <a:spAutoFit/>
          </a:bodyPr>
          <a:lstStyle/>
          <a:p>
            <a:r>
              <a:rPr lang="zh-CN" altLang="en-US" b="1" u="sng">
                <a:latin typeface="楷体_GB2312" pitchFamily="49" charset="-122"/>
              </a:rPr>
              <a:t>熵可以包括一个可加常数，</a:t>
            </a:r>
          </a:p>
          <a:p>
            <a:r>
              <a:rPr lang="zh-CN" altLang="en-US" b="1" u="sng">
                <a:latin typeface="楷体_GB2312" pitchFamily="49" charset="-122"/>
              </a:rPr>
              <a:t>熵具有可加性，系统的熵等于各子系统熵之和。</a:t>
            </a:r>
            <a:endParaRPr lang="zh-CN" altLang="en-US" u="sng">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0107"/>
                                        </p:tgtEl>
                                        <p:attrNameLst>
                                          <p:attrName>style.visibility</p:attrName>
                                        </p:attrNameLst>
                                      </p:cBhvr>
                                      <p:to>
                                        <p:strVal val="visible"/>
                                      </p:to>
                                    </p:set>
                                    <p:animEffect transition="in" filter="wipe(up)">
                                      <p:cBhvr>
                                        <p:cTn id="7" dur="500"/>
                                        <p:tgtEl>
                                          <p:spTgt spid="2601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0105"/>
                                        </p:tgtEl>
                                        <p:attrNameLst>
                                          <p:attrName>style.visibility</p:attrName>
                                        </p:attrNameLst>
                                      </p:cBhvr>
                                      <p:to>
                                        <p:strVal val="visible"/>
                                      </p:to>
                                    </p:set>
                                    <p:animEffect transition="in" filter="wipe(left)">
                                      <p:cBhvr>
                                        <p:cTn id="12" dur="500"/>
                                        <p:tgtEl>
                                          <p:spTgt spid="2601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60098"/>
                                        </p:tgtEl>
                                        <p:attrNameLst>
                                          <p:attrName>style.visibility</p:attrName>
                                        </p:attrNameLst>
                                      </p:cBhvr>
                                      <p:to>
                                        <p:strVal val="visible"/>
                                      </p:to>
                                    </p:set>
                                    <p:animEffect transition="in" filter="wipe(right)">
                                      <p:cBhvr>
                                        <p:cTn id="17" dur="500"/>
                                        <p:tgtEl>
                                          <p:spTgt spid="26009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0108"/>
                                        </p:tgtEl>
                                        <p:attrNameLst>
                                          <p:attrName>style.visibility</p:attrName>
                                        </p:attrNameLst>
                                      </p:cBhvr>
                                      <p:to>
                                        <p:strVal val="visible"/>
                                      </p:to>
                                    </p:set>
                                    <p:animEffect transition="in" filter="wipe(left)">
                                      <p:cBhvr>
                                        <p:cTn id="22" dur="500"/>
                                        <p:tgtEl>
                                          <p:spTgt spid="26010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60109"/>
                                        </p:tgtEl>
                                        <p:attrNameLst>
                                          <p:attrName>style.visibility</p:attrName>
                                        </p:attrNameLst>
                                      </p:cBhvr>
                                      <p:to>
                                        <p:strVal val="visible"/>
                                      </p:to>
                                    </p:set>
                                    <p:animEffect transition="in" filter="wipe(up)">
                                      <p:cBhvr>
                                        <p:cTn id="27" dur="500"/>
                                        <p:tgtEl>
                                          <p:spTgt spid="26010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60106"/>
                                        </p:tgtEl>
                                        <p:attrNameLst>
                                          <p:attrName>style.visibility</p:attrName>
                                        </p:attrNameLst>
                                      </p:cBhvr>
                                      <p:to>
                                        <p:strVal val="visible"/>
                                      </p:to>
                                    </p:set>
                                    <p:animEffect transition="in" filter="wipe(left)">
                                      <p:cBhvr>
                                        <p:cTn id="32" dur="500"/>
                                        <p:tgtEl>
                                          <p:spTgt spid="26010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260099"/>
                                        </p:tgtEl>
                                        <p:attrNameLst>
                                          <p:attrName>style.visibility</p:attrName>
                                        </p:attrNameLst>
                                      </p:cBhvr>
                                      <p:to>
                                        <p:strVal val="visible"/>
                                      </p:to>
                                    </p:set>
                                    <p:animEffect transition="in" filter="wipe(right)">
                                      <p:cBhvr>
                                        <p:cTn id="37" dur="500"/>
                                        <p:tgtEl>
                                          <p:spTgt spid="26009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60101"/>
                                        </p:tgtEl>
                                        <p:attrNameLst>
                                          <p:attrName>style.visibility</p:attrName>
                                        </p:attrNameLst>
                                      </p:cBhvr>
                                      <p:to>
                                        <p:strVal val="visible"/>
                                      </p:to>
                                    </p:set>
                                    <p:animEffect transition="in" filter="wipe(left)">
                                      <p:cBhvr>
                                        <p:cTn id="42" dur="500"/>
                                        <p:tgtEl>
                                          <p:spTgt spid="260101"/>
                                        </p:tgtEl>
                                      </p:cBhvr>
                                    </p:animEffect>
                                  </p:childTnLst>
                                </p:cTn>
                              </p:par>
                            </p:childTnLst>
                          </p:cTn>
                        </p:par>
                      </p:childTnLst>
                    </p:cTn>
                  </p:par>
                  <p:par>
                    <p:cTn id="43" fill="hold">
                      <p:stCondLst>
                        <p:cond delay="indefinite"/>
                      </p:stCondLst>
                      <p:childTnLst>
                        <p:par>
                          <p:cTn id="44" fill="hold">
                            <p:stCondLst>
                              <p:cond delay="0"/>
                            </p:stCondLst>
                            <p:childTnLst>
                              <p:par>
                                <p:cTn id="45" presetID="23" presetClass="entr" presetSubtype="288" fill="hold" grpId="0" nodeType="clickEffect">
                                  <p:stCondLst>
                                    <p:cond delay="0"/>
                                  </p:stCondLst>
                                  <p:childTnLst>
                                    <p:set>
                                      <p:cBhvr>
                                        <p:cTn id="46" dur="1" fill="hold">
                                          <p:stCondLst>
                                            <p:cond delay="0"/>
                                          </p:stCondLst>
                                        </p:cTn>
                                        <p:tgtEl>
                                          <p:spTgt spid="260110"/>
                                        </p:tgtEl>
                                        <p:attrNameLst>
                                          <p:attrName>style.visibility</p:attrName>
                                        </p:attrNameLst>
                                      </p:cBhvr>
                                      <p:to>
                                        <p:strVal val="visible"/>
                                      </p:to>
                                    </p:set>
                                    <p:anim calcmode="lin" valueType="num">
                                      <p:cBhvr>
                                        <p:cTn id="47" dur="500" fill="hold"/>
                                        <p:tgtEl>
                                          <p:spTgt spid="260110"/>
                                        </p:tgtEl>
                                        <p:attrNameLst>
                                          <p:attrName>ppt_w</p:attrName>
                                        </p:attrNameLst>
                                      </p:cBhvr>
                                      <p:tavLst>
                                        <p:tav tm="0">
                                          <p:val>
                                            <p:strVal val="4/3*#ppt_w"/>
                                          </p:val>
                                        </p:tav>
                                        <p:tav tm="100000">
                                          <p:val>
                                            <p:strVal val="#ppt_w"/>
                                          </p:val>
                                        </p:tav>
                                      </p:tavLst>
                                    </p:anim>
                                    <p:anim calcmode="lin" valueType="num">
                                      <p:cBhvr>
                                        <p:cTn id="48" dur="500" fill="hold"/>
                                        <p:tgtEl>
                                          <p:spTgt spid="260110"/>
                                        </p:tgtEl>
                                        <p:attrNameLst>
                                          <p:attrName>ppt_h</p:attrName>
                                        </p:attrNameLst>
                                      </p:cBhvr>
                                      <p:tavLst>
                                        <p:tav tm="0">
                                          <p:val>
                                            <p:strVal val="4/3*#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288" fill="hold" grpId="0" nodeType="clickEffect">
                                  <p:stCondLst>
                                    <p:cond delay="0"/>
                                  </p:stCondLst>
                                  <p:childTnLst>
                                    <p:set>
                                      <p:cBhvr>
                                        <p:cTn id="52" dur="1" fill="hold">
                                          <p:stCondLst>
                                            <p:cond delay="0"/>
                                          </p:stCondLst>
                                        </p:cTn>
                                        <p:tgtEl>
                                          <p:spTgt spid="260111"/>
                                        </p:tgtEl>
                                        <p:attrNameLst>
                                          <p:attrName>style.visibility</p:attrName>
                                        </p:attrNameLst>
                                      </p:cBhvr>
                                      <p:to>
                                        <p:strVal val="visible"/>
                                      </p:to>
                                    </p:set>
                                    <p:anim calcmode="lin" valueType="num">
                                      <p:cBhvr>
                                        <p:cTn id="53" dur="500" fill="hold"/>
                                        <p:tgtEl>
                                          <p:spTgt spid="260111"/>
                                        </p:tgtEl>
                                        <p:attrNameLst>
                                          <p:attrName>ppt_w</p:attrName>
                                        </p:attrNameLst>
                                      </p:cBhvr>
                                      <p:tavLst>
                                        <p:tav tm="0">
                                          <p:val>
                                            <p:strVal val="4/3*#ppt_w"/>
                                          </p:val>
                                        </p:tav>
                                        <p:tav tm="100000">
                                          <p:val>
                                            <p:strVal val="#ppt_w"/>
                                          </p:val>
                                        </p:tav>
                                      </p:tavLst>
                                    </p:anim>
                                    <p:anim calcmode="lin" valueType="num">
                                      <p:cBhvr>
                                        <p:cTn id="54" dur="500" fill="hold"/>
                                        <p:tgtEl>
                                          <p:spTgt spid="260111"/>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animBg="1" autoUpdateAnimBg="0"/>
      <p:bldP spid="260099" grpId="0" animBg="1" autoUpdateAnimBg="0"/>
      <p:bldP spid="260101" grpId="0" autoUpdateAnimBg="0"/>
      <p:bldP spid="260107" grpId="0" autoUpdateAnimBg="0"/>
      <p:bldP spid="260108" grpId="0" autoUpdateAnimBg="0"/>
      <p:bldP spid="260109" grpId="0" autoUpdateAnimBg="0"/>
      <p:bldP spid="260110" grpId="0" autoUpdateAnimBg="0"/>
      <p:bldP spid="26011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2"/>
          <p:cNvSpPr>
            <a:spLocks noGrp="1"/>
          </p:cNvSpPr>
          <p:nvPr>
            <p:ph type="sldNum" sz="quarter" idx="11"/>
          </p:nvPr>
        </p:nvSpPr>
        <p:spPr/>
        <p:txBody>
          <a:bodyPr/>
          <a:lstStyle/>
          <a:p>
            <a:pPr>
              <a:defRPr/>
            </a:pPr>
            <a:fld id="{DC09E777-CF75-4AF8-8FD9-85E4E3D475DB}" type="slidenum">
              <a:rPr lang="en-US" altLang="zh-CN"/>
              <a:pPr>
                <a:defRPr/>
              </a:pPr>
              <a:t>7</a:t>
            </a:fld>
            <a:endParaRPr lang="en-US" altLang="zh-CN"/>
          </a:p>
        </p:txBody>
      </p:sp>
      <p:grpSp>
        <p:nvGrpSpPr>
          <p:cNvPr id="2" name="Group 24"/>
          <p:cNvGrpSpPr>
            <a:grpSpLocks/>
          </p:cNvGrpSpPr>
          <p:nvPr/>
        </p:nvGrpSpPr>
        <p:grpSpPr bwMode="auto">
          <a:xfrm>
            <a:off x="457200" y="290513"/>
            <a:ext cx="7385050" cy="776287"/>
            <a:chOff x="288" y="183"/>
            <a:chExt cx="4652" cy="489"/>
          </a:xfrm>
        </p:grpSpPr>
        <p:sp>
          <p:nvSpPr>
            <p:cNvPr id="6159" name="Text Box 5"/>
            <p:cNvSpPr txBox="1">
              <a:spLocks noChangeArrowheads="1"/>
            </p:cNvSpPr>
            <p:nvPr/>
          </p:nvSpPr>
          <p:spPr bwMode="auto">
            <a:xfrm>
              <a:off x="288" y="240"/>
              <a:ext cx="3360" cy="327"/>
            </a:xfrm>
            <a:prstGeom prst="rect">
              <a:avLst/>
            </a:prstGeom>
            <a:noFill/>
            <a:ln w="9525">
              <a:noFill/>
              <a:miter lim="800000"/>
              <a:headEnd/>
              <a:tailEnd/>
            </a:ln>
          </p:spPr>
          <p:txBody>
            <a:bodyPr anchor="ctr">
              <a:spAutoFit/>
            </a:bodyPr>
            <a:lstStyle/>
            <a:p>
              <a:r>
                <a:rPr lang="zh-CN" altLang="en-US" b="1"/>
                <a:t>对于包含不可逆过程的循环，有</a:t>
              </a:r>
            </a:p>
          </p:txBody>
        </p:sp>
        <p:graphicFrame>
          <p:nvGraphicFramePr>
            <p:cNvPr id="6150" name="Object 6"/>
            <p:cNvGraphicFramePr>
              <a:graphicFrameLocks noChangeAspect="1"/>
            </p:cNvGraphicFramePr>
            <p:nvPr/>
          </p:nvGraphicFramePr>
          <p:xfrm>
            <a:off x="3744" y="183"/>
            <a:ext cx="1196" cy="489"/>
          </p:xfrm>
          <a:graphic>
            <a:graphicData uri="http://schemas.openxmlformats.org/presentationml/2006/ole">
              <p:oleObj spid="_x0000_s6150" name="公式" r:id="rId3" imgW="583920" imgH="406080" progId="Equation.3">
                <p:embed/>
              </p:oleObj>
            </a:graphicData>
          </a:graphic>
        </p:graphicFrame>
      </p:grpSp>
      <p:sp>
        <p:nvSpPr>
          <p:cNvPr id="263179" name="Text Box 11"/>
          <p:cNvSpPr txBox="1">
            <a:spLocks noChangeArrowheads="1"/>
          </p:cNvSpPr>
          <p:nvPr/>
        </p:nvSpPr>
        <p:spPr bwMode="auto">
          <a:xfrm>
            <a:off x="5867400" y="4038600"/>
            <a:ext cx="2971800" cy="1382713"/>
          </a:xfrm>
          <a:prstGeom prst="rect">
            <a:avLst/>
          </a:prstGeom>
          <a:noFill/>
          <a:ln w="9525">
            <a:solidFill>
              <a:srgbClr val="3366FF"/>
            </a:solidFill>
            <a:miter lim="800000"/>
            <a:headEnd/>
            <a:tailEnd/>
          </a:ln>
        </p:spPr>
        <p:txBody>
          <a:bodyPr anchor="ctr">
            <a:spAutoFit/>
          </a:bodyPr>
          <a:lstStyle/>
          <a:p>
            <a:pPr algn="ctr"/>
            <a:r>
              <a:rPr lang="zh-CN" altLang="en-US" b="1">
                <a:solidFill>
                  <a:srgbClr val="0000FF"/>
                </a:solidFill>
                <a:latin typeface="楷体_GB2312" pitchFamily="49" charset="-122"/>
              </a:rPr>
              <a:t>由</a:t>
            </a:r>
            <a:r>
              <a:rPr lang="en-US" altLang="zh-CN" b="1">
                <a:solidFill>
                  <a:srgbClr val="0000FF"/>
                </a:solidFill>
                <a:latin typeface="楷体_GB2312" pitchFamily="49" charset="-122"/>
              </a:rPr>
              <a:t>A</a:t>
            </a:r>
            <a:r>
              <a:rPr lang="zh-CN" altLang="en-US" b="1">
                <a:solidFill>
                  <a:srgbClr val="0000FF"/>
                </a:solidFill>
                <a:latin typeface="楷体_GB2312" pitchFamily="49" charset="-122"/>
              </a:rPr>
              <a:t>到</a:t>
            </a:r>
            <a:r>
              <a:rPr lang="en-US" altLang="zh-CN" b="1">
                <a:solidFill>
                  <a:srgbClr val="0000FF"/>
                </a:solidFill>
                <a:latin typeface="楷体_GB2312" pitchFamily="49" charset="-122"/>
              </a:rPr>
              <a:t>B</a:t>
            </a:r>
            <a:r>
              <a:rPr lang="zh-CN" altLang="en-US" b="1">
                <a:solidFill>
                  <a:srgbClr val="0000FF"/>
                </a:solidFill>
                <a:latin typeface="楷体_GB2312" pitchFamily="49" charset="-122"/>
              </a:rPr>
              <a:t>沿不可逆路径热温比的积分小于两态熵差</a:t>
            </a:r>
            <a:endParaRPr lang="zh-CN" altLang="en-US" b="1">
              <a:latin typeface="楷体_GB2312" pitchFamily="49" charset="-122"/>
            </a:endParaRPr>
          </a:p>
        </p:txBody>
      </p:sp>
      <p:graphicFrame>
        <p:nvGraphicFramePr>
          <p:cNvPr id="263175" name="Object 7"/>
          <p:cNvGraphicFramePr>
            <a:graphicFrameLocks noChangeAspect="1"/>
          </p:cNvGraphicFramePr>
          <p:nvPr/>
        </p:nvGraphicFramePr>
        <p:xfrm>
          <a:off x="4054475" y="1203325"/>
          <a:ext cx="4338638" cy="930275"/>
        </p:xfrm>
        <a:graphic>
          <a:graphicData uri="http://schemas.openxmlformats.org/presentationml/2006/ole">
            <p:oleObj spid="_x0000_s6146" name="公式" r:id="rId4" imgW="1828800" imgH="406080" progId="Equation.3">
              <p:embed/>
            </p:oleObj>
          </a:graphicData>
        </a:graphic>
      </p:graphicFrame>
      <p:sp>
        <p:nvSpPr>
          <p:cNvPr id="263182" name="Text Box 14"/>
          <p:cNvSpPr txBox="1">
            <a:spLocks noChangeArrowheads="1"/>
          </p:cNvSpPr>
          <p:nvPr/>
        </p:nvSpPr>
        <p:spPr bwMode="auto">
          <a:xfrm>
            <a:off x="457200" y="990600"/>
            <a:ext cx="3352800" cy="1373188"/>
          </a:xfrm>
          <a:prstGeom prst="rect">
            <a:avLst/>
          </a:prstGeom>
          <a:noFill/>
          <a:ln w="9525">
            <a:noFill/>
            <a:miter lim="800000"/>
            <a:headEnd/>
            <a:tailEnd/>
          </a:ln>
        </p:spPr>
        <p:txBody>
          <a:bodyPr anchor="ctr">
            <a:spAutoFit/>
          </a:bodyPr>
          <a:lstStyle/>
          <a:p>
            <a:r>
              <a:rPr lang="zh-CN" altLang="en-US" b="1"/>
              <a:t>假定上图闭合路径中</a:t>
            </a:r>
            <a:r>
              <a:rPr lang="en-US" altLang="zh-CN" b="1"/>
              <a:t>1</a:t>
            </a:r>
            <a:r>
              <a:rPr lang="zh-CN" altLang="en-US" b="1"/>
              <a:t>为不可逆过程，上式可写为：</a:t>
            </a:r>
          </a:p>
        </p:txBody>
      </p:sp>
      <p:graphicFrame>
        <p:nvGraphicFramePr>
          <p:cNvPr id="263176" name="Object 8"/>
          <p:cNvGraphicFramePr>
            <a:graphicFrameLocks noChangeAspect="1"/>
          </p:cNvGraphicFramePr>
          <p:nvPr/>
        </p:nvGraphicFramePr>
        <p:xfrm>
          <a:off x="4071938" y="2498725"/>
          <a:ext cx="4187825" cy="930275"/>
        </p:xfrm>
        <a:graphic>
          <a:graphicData uri="http://schemas.openxmlformats.org/presentationml/2006/ole">
            <p:oleObj spid="_x0000_s6147" name="公式" r:id="rId5" imgW="1828800" imgH="406080" progId="Equation.3">
              <p:embed/>
            </p:oleObj>
          </a:graphicData>
        </a:graphic>
      </p:graphicFrame>
      <p:sp>
        <p:nvSpPr>
          <p:cNvPr id="263183" name="Text Box 15"/>
          <p:cNvSpPr txBox="1">
            <a:spLocks noChangeArrowheads="1"/>
          </p:cNvSpPr>
          <p:nvPr/>
        </p:nvSpPr>
        <p:spPr bwMode="auto">
          <a:xfrm>
            <a:off x="381000" y="2605088"/>
            <a:ext cx="3733800" cy="519112"/>
          </a:xfrm>
          <a:prstGeom prst="rect">
            <a:avLst/>
          </a:prstGeom>
          <a:noFill/>
          <a:ln w="9525">
            <a:noFill/>
            <a:miter lim="800000"/>
            <a:headEnd/>
            <a:tailEnd/>
          </a:ln>
        </p:spPr>
        <p:txBody>
          <a:bodyPr anchor="ctr">
            <a:spAutoFit/>
          </a:bodyPr>
          <a:lstStyle/>
          <a:p>
            <a:r>
              <a:rPr lang="zh-CN" altLang="en-US" b="1"/>
              <a:t>将可逆过程翻转，得</a:t>
            </a:r>
          </a:p>
        </p:txBody>
      </p:sp>
      <p:graphicFrame>
        <p:nvGraphicFramePr>
          <p:cNvPr id="263177" name="Object 9"/>
          <p:cNvGraphicFramePr>
            <a:graphicFrameLocks noChangeAspect="1"/>
          </p:cNvGraphicFramePr>
          <p:nvPr/>
        </p:nvGraphicFramePr>
        <p:xfrm>
          <a:off x="1917700" y="4351338"/>
          <a:ext cx="3971925" cy="906462"/>
        </p:xfrm>
        <a:graphic>
          <a:graphicData uri="http://schemas.openxmlformats.org/presentationml/2006/ole">
            <p:oleObj spid="_x0000_s6148" name="公式" r:id="rId6" imgW="1434960" imgH="406080" progId="Equation.3">
              <p:embed/>
            </p:oleObj>
          </a:graphicData>
        </a:graphic>
      </p:graphicFrame>
      <p:sp>
        <p:nvSpPr>
          <p:cNvPr id="263184" name="Text Box 16"/>
          <p:cNvSpPr txBox="1">
            <a:spLocks noChangeArrowheads="1"/>
          </p:cNvSpPr>
          <p:nvPr/>
        </p:nvSpPr>
        <p:spPr bwMode="auto">
          <a:xfrm>
            <a:off x="304800" y="3733800"/>
            <a:ext cx="4806950" cy="519113"/>
          </a:xfrm>
          <a:prstGeom prst="rect">
            <a:avLst/>
          </a:prstGeom>
          <a:noFill/>
          <a:ln w="9525">
            <a:noFill/>
            <a:miter lim="800000"/>
            <a:headEnd/>
            <a:tailEnd/>
          </a:ln>
        </p:spPr>
        <p:txBody>
          <a:bodyPr anchor="ctr">
            <a:spAutoFit/>
          </a:bodyPr>
          <a:lstStyle/>
          <a:p>
            <a:r>
              <a:rPr lang="zh-CN" altLang="en-US" b="1"/>
              <a:t>利用熵的积分定义式，则得</a:t>
            </a:r>
          </a:p>
        </p:txBody>
      </p:sp>
      <p:grpSp>
        <p:nvGrpSpPr>
          <p:cNvPr id="3" name="Group 23"/>
          <p:cNvGrpSpPr>
            <a:grpSpLocks/>
          </p:cNvGrpSpPr>
          <p:nvPr/>
        </p:nvGrpSpPr>
        <p:grpSpPr bwMode="auto">
          <a:xfrm>
            <a:off x="427038" y="5454650"/>
            <a:ext cx="4160837" cy="946150"/>
            <a:chOff x="269" y="3436"/>
            <a:chExt cx="2621" cy="596"/>
          </a:xfrm>
        </p:grpSpPr>
        <p:graphicFrame>
          <p:nvGraphicFramePr>
            <p:cNvPr id="6149" name="Object 10"/>
            <p:cNvGraphicFramePr>
              <a:graphicFrameLocks noChangeAspect="1"/>
            </p:cNvGraphicFramePr>
            <p:nvPr/>
          </p:nvGraphicFramePr>
          <p:xfrm>
            <a:off x="1412" y="3436"/>
            <a:ext cx="1478" cy="596"/>
          </p:xfrm>
          <a:graphic>
            <a:graphicData uri="http://schemas.openxmlformats.org/presentationml/2006/ole">
              <p:oleObj spid="_x0000_s6149" name="公式" r:id="rId7" imgW="965160" imgH="406080" progId="Equation.3">
                <p:embed/>
              </p:oleObj>
            </a:graphicData>
          </a:graphic>
        </p:graphicFrame>
        <p:sp>
          <p:nvSpPr>
            <p:cNvPr id="6158" name="Text Box 17"/>
            <p:cNvSpPr txBox="1">
              <a:spLocks noChangeArrowheads="1"/>
            </p:cNvSpPr>
            <p:nvPr/>
          </p:nvSpPr>
          <p:spPr bwMode="auto">
            <a:xfrm>
              <a:off x="269" y="3513"/>
              <a:ext cx="1248" cy="327"/>
            </a:xfrm>
            <a:prstGeom prst="rect">
              <a:avLst/>
            </a:prstGeom>
            <a:noFill/>
            <a:ln w="9525">
              <a:noFill/>
              <a:miter lim="800000"/>
              <a:headEnd/>
              <a:tailEnd/>
            </a:ln>
          </p:spPr>
          <p:txBody>
            <a:bodyPr anchor="ctr">
              <a:spAutoFit/>
            </a:bodyPr>
            <a:lstStyle/>
            <a:p>
              <a:r>
                <a:rPr lang="zh-CN" altLang="en-US" b="1"/>
                <a:t>对元过程：</a:t>
              </a:r>
              <a:endParaRPr lang="zh-CN" altLang="en-US">
                <a:ea typeface="宋体"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3182"/>
                                        </p:tgtEl>
                                        <p:attrNameLst>
                                          <p:attrName>style.visibility</p:attrName>
                                        </p:attrNameLst>
                                      </p:cBhvr>
                                      <p:to>
                                        <p:strVal val="visible"/>
                                      </p:to>
                                    </p:set>
                                    <p:animEffect transition="in" filter="wipe(up)">
                                      <p:cBhvr>
                                        <p:cTn id="12" dur="500"/>
                                        <p:tgtEl>
                                          <p:spTgt spid="26318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3175"/>
                                        </p:tgtEl>
                                        <p:attrNameLst>
                                          <p:attrName>style.visibility</p:attrName>
                                        </p:attrNameLst>
                                      </p:cBhvr>
                                      <p:to>
                                        <p:strVal val="visible"/>
                                      </p:to>
                                    </p:set>
                                    <p:animEffect transition="in" filter="wipe(left)">
                                      <p:cBhvr>
                                        <p:cTn id="17" dur="500"/>
                                        <p:tgtEl>
                                          <p:spTgt spid="26317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63183"/>
                                        </p:tgtEl>
                                        <p:attrNameLst>
                                          <p:attrName>style.visibility</p:attrName>
                                        </p:attrNameLst>
                                      </p:cBhvr>
                                      <p:to>
                                        <p:strVal val="visible"/>
                                      </p:to>
                                    </p:set>
                                    <p:animEffect transition="in" filter="wipe(up)">
                                      <p:cBhvr>
                                        <p:cTn id="22" dur="500"/>
                                        <p:tgtEl>
                                          <p:spTgt spid="2631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63176"/>
                                        </p:tgtEl>
                                        <p:attrNameLst>
                                          <p:attrName>style.visibility</p:attrName>
                                        </p:attrNameLst>
                                      </p:cBhvr>
                                      <p:to>
                                        <p:strVal val="visible"/>
                                      </p:to>
                                    </p:set>
                                    <p:animEffect transition="in" filter="wipe(left)">
                                      <p:cBhvr>
                                        <p:cTn id="27" dur="500"/>
                                        <p:tgtEl>
                                          <p:spTgt spid="26317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63184"/>
                                        </p:tgtEl>
                                        <p:attrNameLst>
                                          <p:attrName>style.visibility</p:attrName>
                                        </p:attrNameLst>
                                      </p:cBhvr>
                                      <p:to>
                                        <p:strVal val="visible"/>
                                      </p:to>
                                    </p:set>
                                    <p:animEffect transition="in" filter="wipe(up)">
                                      <p:cBhvr>
                                        <p:cTn id="32" dur="500"/>
                                        <p:tgtEl>
                                          <p:spTgt spid="26318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63177"/>
                                        </p:tgtEl>
                                        <p:attrNameLst>
                                          <p:attrName>style.visibility</p:attrName>
                                        </p:attrNameLst>
                                      </p:cBhvr>
                                      <p:to>
                                        <p:strVal val="visible"/>
                                      </p:to>
                                    </p:set>
                                    <p:animEffect transition="in" filter="wipe(left)">
                                      <p:cBhvr>
                                        <p:cTn id="37" dur="500"/>
                                        <p:tgtEl>
                                          <p:spTgt spid="26317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263179"/>
                                        </p:tgtEl>
                                        <p:attrNameLst>
                                          <p:attrName>style.visibility</p:attrName>
                                        </p:attrNameLst>
                                      </p:cBhvr>
                                      <p:to>
                                        <p:strVal val="visible"/>
                                      </p:to>
                                    </p:set>
                                    <p:animEffect transition="in" filter="wipe(right)">
                                      <p:cBhvr>
                                        <p:cTn id="42" dur="500"/>
                                        <p:tgtEl>
                                          <p:spTgt spid="26317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left)">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9" grpId="0" animBg="1" autoUpdateAnimBg="0"/>
      <p:bldP spid="263182" grpId="0" autoUpdateAnimBg="0"/>
      <p:bldP spid="263183" grpId="0" autoUpdateAnimBg="0"/>
      <p:bldP spid="26318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2"/>
          <p:cNvSpPr>
            <a:spLocks noGrp="1"/>
          </p:cNvSpPr>
          <p:nvPr>
            <p:ph type="sldNum" sz="quarter" idx="11"/>
          </p:nvPr>
        </p:nvSpPr>
        <p:spPr/>
        <p:txBody>
          <a:bodyPr/>
          <a:lstStyle/>
          <a:p>
            <a:pPr>
              <a:defRPr/>
            </a:pPr>
            <a:fld id="{6D77CEE5-5B49-4DEF-8977-DADCE809ECBB}" type="slidenum">
              <a:rPr lang="en-US" altLang="zh-CN"/>
              <a:pPr>
                <a:defRPr/>
              </a:pPr>
              <a:t>8</a:t>
            </a:fld>
            <a:endParaRPr lang="en-US" altLang="zh-CN"/>
          </a:p>
        </p:txBody>
      </p:sp>
      <p:grpSp>
        <p:nvGrpSpPr>
          <p:cNvPr id="2" name="Group 1026"/>
          <p:cNvGrpSpPr>
            <a:grpSpLocks/>
          </p:cNvGrpSpPr>
          <p:nvPr/>
        </p:nvGrpSpPr>
        <p:grpSpPr bwMode="auto">
          <a:xfrm>
            <a:off x="1835150" y="620713"/>
            <a:ext cx="5334000" cy="3090862"/>
            <a:chOff x="1344" y="453"/>
            <a:chExt cx="3360" cy="1947"/>
          </a:xfrm>
        </p:grpSpPr>
        <p:sp>
          <p:nvSpPr>
            <p:cNvPr id="7175" name="Text Box 1027"/>
            <p:cNvSpPr txBox="1">
              <a:spLocks noChangeArrowheads="1"/>
            </p:cNvSpPr>
            <p:nvPr/>
          </p:nvSpPr>
          <p:spPr bwMode="auto">
            <a:xfrm>
              <a:off x="1344" y="453"/>
              <a:ext cx="3360" cy="1947"/>
            </a:xfrm>
            <a:prstGeom prst="rect">
              <a:avLst/>
            </a:prstGeom>
            <a:noFill/>
            <a:ln w="9525">
              <a:solidFill>
                <a:srgbClr val="0000FF"/>
              </a:solidFill>
              <a:miter lim="800000"/>
              <a:headEnd/>
              <a:tailEnd/>
            </a:ln>
          </p:spPr>
          <p:txBody>
            <a:bodyPr anchor="ctr">
              <a:spAutoFit/>
            </a:bodyPr>
            <a:lstStyle/>
            <a:p>
              <a:r>
                <a:rPr lang="zh-CN" altLang="en-US" b="1">
                  <a:solidFill>
                    <a:srgbClr val="0000FF"/>
                  </a:solidFill>
                  <a:latin typeface="楷体_GB2312" pitchFamily="49" charset="-122"/>
                </a:rPr>
                <a:t>热力学第二定律的数学表示</a:t>
              </a:r>
            </a:p>
            <a:p>
              <a:endParaRPr lang="zh-CN" altLang="en-US" b="1">
                <a:latin typeface="楷体_GB2312" pitchFamily="49" charset="-122"/>
              </a:endParaRPr>
            </a:p>
            <a:p>
              <a:endParaRPr lang="zh-CN" altLang="en-US" b="1">
                <a:latin typeface="楷体_GB2312" pitchFamily="49" charset="-122"/>
              </a:endParaRPr>
            </a:p>
            <a:p>
              <a:endParaRPr lang="zh-CN" altLang="en-US" b="1">
                <a:latin typeface="楷体_GB2312" pitchFamily="49" charset="-122"/>
              </a:endParaRPr>
            </a:p>
            <a:p>
              <a:endParaRPr lang="zh-CN" altLang="en-US" b="1">
                <a:latin typeface="楷体_GB2312" pitchFamily="49" charset="-122"/>
              </a:endParaRPr>
            </a:p>
            <a:p>
              <a:r>
                <a:rPr lang="zh-CN" altLang="en-US" b="1"/>
                <a:t>“</a:t>
              </a:r>
              <a:r>
                <a:rPr lang="en-US" altLang="zh-CN" b="1">
                  <a:latin typeface="楷体_GB2312" pitchFamily="49" charset="-122"/>
                </a:rPr>
                <a:t>=</a:t>
              </a:r>
              <a:r>
                <a:rPr lang="en-US" altLang="zh-CN" b="1"/>
                <a:t>”</a:t>
              </a:r>
              <a:r>
                <a:rPr lang="zh-CN" altLang="en-US" b="1">
                  <a:latin typeface="楷体_GB2312" pitchFamily="49" charset="-122"/>
                </a:rPr>
                <a:t>可逆过程     </a:t>
              </a:r>
              <a:r>
                <a:rPr lang="zh-CN" altLang="en-US" b="1"/>
                <a:t>“</a:t>
              </a:r>
              <a:r>
                <a:rPr lang="zh-CN" altLang="en-US" b="1">
                  <a:latin typeface="楷体_GB2312" pitchFamily="49" charset="-122"/>
                </a:rPr>
                <a:t> </a:t>
              </a:r>
              <a:r>
                <a:rPr lang="en-US" altLang="zh-CN" b="1">
                  <a:latin typeface="楷体_GB2312" pitchFamily="49" charset="-122"/>
                </a:rPr>
                <a:t>&gt; </a:t>
              </a:r>
              <a:r>
                <a:rPr lang="en-US" altLang="zh-CN" b="1"/>
                <a:t>”</a:t>
              </a:r>
              <a:r>
                <a:rPr lang="zh-CN" altLang="en-US" b="1">
                  <a:latin typeface="楷体_GB2312" pitchFamily="49" charset="-122"/>
                </a:rPr>
                <a:t>不可逆过程</a:t>
              </a:r>
            </a:p>
          </p:txBody>
        </p:sp>
        <p:graphicFrame>
          <p:nvGraphicFramePr>
            <p:cNvPr id="7170" name="Object 1028"/>
            <p:cNvGraphicFramePr>
              <a:graphicFrameLocks noChangeAspect="1"/>
            </p:cNvGraphicFramePr>
            <p:nvPr/>
          </p:nvGraphicFramePr>
          <p:xfrm>
            <a:off x="2018" y="779"/>
            <a:ext cx="1719" cy="1372"/>
          </p:xfrm>
          <a:graphic>
            <a:graphicData uri="http://schemas.openxmlformats.org/presentationml/2006/ole">
              <p:oleObj spid="_x0000_s7170" name="公式" r:id="rId3" imgW="1104840" imgH="1028520" progId="Equation.3">
                <p:embed/>
              </p:oleObj>
            </a:graphicData>
          </a:graphic>
        </p:graphicFrame>
      </p:grpSp>
      <p:sp>
        <p:nvSpPr>
          <p:cNvPr id="264197" name="Text Box 1029"/>
          <p:cNvSpPr txBox="1">
            <a:spLocks noChangeArrowheads="1"/>
          </p:cNvSpPr>
          <p:nvPr/>
        </p:nvSpPr>
        <p:spPr bwMode="auto">
          <a:xfrm>
            <a:off x="533400" y="4038600"/>
            <a:ext cx="6019800" cy="1563688"/>
          </a:xfrm>
          <a:prstGeom prst="rect">
            <a:avLst/>
          </a:prstGeom>
          <a:noFill/>
          <a:ln w="9525">
            <a:noFill/>
            <a:miter lim="800000"/>
            <a:headEnd/>
            <a:tailEnd/>
          </a:ln>
        </p:spPr>
        <p:txBody>
          <a:bodyPr anchor="ctr">
            <a:spAutoFit/>
          </a:bodyPr>
          <a:lstStyle/>
          <a:p>
            <a:pPr>
              <a:lnSpc>
                <a:spcPct val="115000"/>
              </a:lnSpc>
            </a:pPr>
            <a:r>
              <a:rPr lang="zh-CN" altLang="en-US" b="1"/>
              <a:t>综合第一定律 </a:t>
            </a:r>
            <a:r>
              <a:rPr lang="zh-CN" altLang="en-US" b="1">
                <a:sym typeface="Symbol" pitchFamily="18" charset="2"/>
              </a:rPr>
              <a:t></a:t>
            </a:r>
            <a:r>
              <a:rPr lang="en-US" altLang="zh-CN" b="1">
                <a:sym typeface="Symbol" pitchFamily="18" charset="2"/>
              </a:rPr>
              <a:t>Q </a:t>
            </a:r>
            <a:r>
              <a:rPr lang="en-US" altLang="zh-CN" b="1"/>
              <a:t>= dU +</a:t>
            </a:r>
            <a:r>
              <a:rPr lang="en-US" altLang="zh-CN" b="1">
                <a:sym typeface="Symbol" pitchFamily="18" charset="2"/>
              </a:rPr>
              <a:t> PdV</a:t>
            </a:r>
          </a:p>
          <a:p>
            <a:pPr>
              <a:lnSpc>
                <a:spcPct val="115000"/>
              </a:lnSpc>
            </a:pPr>
            <a:r>
              <a:rPr lang="en-US" altLang="zh-CN" b="1">
                <a:sym typeface="Symbol" pitchFamily="18" charset="2"/>
              </a:rPr>
              <a:t>     </a:t>
            </a:r>
            <a:r>
              <a:rPr lang="zh-CN" altLang="zh-CN" b="1">
                <a:sym typeface="Symbol" pitchFamily="18" charset="2"/>
              </a:rPr>
              <a:t>和第二定律 </a:t>
            </a:r>
            <a:r>
              <a:rPr lang="zh-CN" altLang="en-US" b="1">
                <a:sym typeface="Symbol" pitchFamily="18" charset="2"/>
              </a:rPr>
              <a:t></a:t>
            </a:r>
            <a:r>
              <a:rPr lang="en-US" altLang="zh-CN" b="1">
                <a:sym typeface="Symbol" pitchFamily="18" charset="2"/>
              </a:rPr>
              <a:t>Q = TdS</a:t>
            </a:r>
          </a:p>
          <a:p>
            <a:pPr>
              <a:lnSpc>
                <a:spcPct val="115000"/>
              </a:lnSpc>
            </a:pPr>
            <a:r>
              <a:rPr lang="en-US" altLang="zh-CN" b="1">
                <a:sym typeface="Symbol" pitchFamily="18" charset="2"/>
              </a:rPr>
              <a:t>               TdS = dU + PdV</a:t>
            </a:r>
          </a:p>
        </p:txBody>
      </p:sp>
      <p:sp>
        <p:nvSpPr>
          <p:cNvPr id="264198" name="AutoShape 1030"/>
          <p:cNvSpPr>
            <a:spLocks noChangeArrowheads="1"/>
          </p:cNvSpPr>
          <p:nvPr/>
        </p:nvSpPr>
        <p:spPr bwMode="auto">
          <a:xfrm>
            <a:off x="5562600" y="5105400"/>
            <a:ext cx="3352800" cy="1008063"/>
          </a:xfrm>
          <a:prstGeom prst="cloudCallout">
            <a:avLst>
              <a:gd name="adj1" fmla="val -75523"/>
              <a:gd name="adj2" fmla="val -39764"/>
            </a:avLst>
          </a:prstGeom>
          <a:solidFill>
            <a:schemeClr val="bg1"/>
          </a:solidFill>
          <a:ln w="9525">
            <a:solidFill>
              <a:srgbClr val="0000FF"/>
            </a:solidFill>
            <a:round/>
            <a:headEnd/>
            <a:tailEnd/>
          </a:ln>
        </p:spPr>
        <p:txBody>
          <a:bodyPr wrap="none" anchor="ctr"/>
          <a:lstStyle/>
          <a:p>
            <a:pPr algn="ctr"/>
            <a:r>
              <a:rPr lang="zh-CN" altLang="en-US" b="1">
                <a:solidFill>
                  <a:srgbClr val="0000FF"/>
                </a:solidFill>
              </a:rPr>
              <a:t>热力学基本方程</a:t>
            </a:r>
            <a:endParaRPr lang="zh-CN" alt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72" fill="hold" grpId="0" nodeType="clickEffect">
                                  <p:stCondLst>
                                    <p:cond delay="0"/>
                                  </p:stCondLst>
                                  <p:childTnLst>
                                    <p:set>
                                      <p:cBhvr>
                                        <p:cTn id="11" dur="1" fill="hold">
                                          <p:stCondLst>
                                            <p:cond delay="0"/>
                                          </p:stCondLst>
                                        </p:cTn>
                                        <p:tgtEl>
                                          <p:spTgt spid="264197">
                                            <p:txEl>
                                              <p:pRg st="0" end="0"/>
                                            </p:txEl>
                                          </p:spTgt>
                                        </p:tgtEl>
                                        <p:attrNameLst>
                                          <p:attrName>style.visibility</p:attrName>
                                        </p:attrNameLst>
                                      </p:cBhvr>
                                      <p:to>
                                        <p:strVal val="visible"/>
                                      </p:to>
                                    </p:set>
                                    <p:anim calcmode="lin" valueType="num">
                                      <p:cBhvr>
                                        <p:cTn id="12" dur="500" fill="hold"/>
                                        <p:tgtEl>
                                          <p:spTgt spid="264197">
                                            <p:txEl>
                                              <p:pRg st="0" end="0"/>
                                            </p:txEl>
                                          </p:spTgt>
                                        </p:tgtEl>
                                        <p:attrNameLst>
                                          <p:attrName>ppt_w</p:attrName>
                                        </p:attrNameLst>
                                      </p:cBhvr>
                                      <p:tavLst>
                                        <p:tav tm="0">
                                          <p:val>
                                            <p:strVal val="2/3*#ppt_w"/>
                                          </p:val>
                                        </p:tav>
                                        <p:tav tm="100000">
                                          <p:val>
                                            <p:strVal val="#ppt_w"/>
                                          </p:val>
                                        </p:tav>
                                      </p:tavLst>
                                    </p:anim>
                                    <p:anim calcmode="lin" valueType="num">
                                      <p:cBhvr>
                                        <p:cTn id="13" dur="500" fill="hold"/>
                                        <p:tgtEl>
                                          <p:spTgt spid="264197">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272" fill="hold" grpId="0" nodeType="clickEffect">
                                  <p:stCondLst>
                                    <p:cond delay="0"/>
                                  </p:stCondLst>
                                  <p:childTnLst>
                                    <p:set>
                                      <p:cBhvr>
                                        <p:cTn id="17" dur="1" fill="hold">
                                          <p:stCondLst>
                                            <p:cond delay="0"/>
                                          </p:stCondLst>
                                        </p:cTn>
                                        <p:tgtEl>
                                          <p:spTgt spid="264197">
                                            <p:txEl>
                                              <p:pRg st="1" end="1"/>
                                            </p:txEl>
                                          </p:spTgt>
                                        </p:tgtEl>
                                        <p:attrNameLst>
                                          <p:attrName>style.visibility</p:attrName>
                                        </p:attrNameLst>
                                      </p:cBhvr>
                                      <p:to>
                                        <p:strVal val="visible"/>
                                      </p:to>
                                    </p:set>
                                    <p:anim calcmode="lin" valueType="num">
                                      <p:cBhvr>
                                        <p:cTn id="18" dur="500" fill="hold"/>
                                        <p:tgtEl>
                                          <p:spTgt spid="264197">
                                            <p:txEl>
                                              <p:pRg st="1" end="1"/>
                                            </p:txEl>
                                          </p:spTgt>
                                        </p:tgtEl>
                                        <p:attrNameLst>
                                          <p:attrName>ppt_w</p:attrName>
                                        </p:attrNameLst>
                                      </p:cBhvr>
                                      <p:tavLst>
                                        <p:tav tm="0">
                                          <p:val>
                                            <p:strVal val="2/3*#ppt_w"/>
                                          </p:val>
                                        </p:tav>
                                        <p:tav tm="100000">
                                          <p:val>
                                            <p:strVal val="#ppt_w"/>
                                          </p:val>
                                        </p:tav>
                                      </p:tavLst>
                                    </p:anim>
                                    <p:anim calcmode="lin" valueType="num">
                                      <p:cBhvr>
                                        <p:cTn id="19" dur="500" fill="hold"/>
                                        <p:tgtEl>
                                          <p:spTgt spid="264197">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272" fill="hold" grpId="0" nodeType="clickEffect">
                                  <p:stCondLst>
                                    <p:cond delay="0"/>
                                  </p:stCondLst>
                                  <p:childTnLst>
                                    <p:set>
                                      <p:cBhvr>
                                        <p:cTn id="23" dur="1" fill="hold">
                                          <p:stCondLst>
                                            <p:cond delay="0"/>
                                          </p:stCondLst>
                                        </p:cTn>
                                        <p:tgtEl>
                                          <p:spTgt spid="264197">
                                            <p:txEl>
                                              <p:pRg st="2" end="2"/>
                                            </p:txEl>
                                          </p:spTgt>
                                        </p:tgtEl>
                                        <p:attrNameLst>
                                          <p:attrName>style.visibility</p:attrName>
                                        </p:attrNameLst>
                                      </p:cBhvr>
                                      <p:to>
                                        <p:strVal val="visible"/>
                                      </p:to>
                                    </p:set>
                                    <p:anim calcmode="lin" valueType="num">
                                      <p:cBhvr>
                                        <p:cTn id="24" dur="500" fill="hold"/>
                                        <p:tgtEl>
                                          <p:spTgt spid="264197">
                                            <p:txEl>
                                              <p:pRg st="2" end="2"/>
                                            </p:txEl>
                                          </p:spTgt>
                                        </p:tgtEl>
                                        <p:attrNameLst>
                                          <p:attrName>ppt_w</p:attrName>
                                        </p:attrNameLst>
                                      </p:cBhvr>
                                      <p:tavLst>
                                        <p:tav tm="0">
                                          <p:val>
                                            <p:strVal val="2/3*#ppt_w"/>
                                          </p:val>
                                        </p:tav>
                                        <p:tav tm="100000">
                                          <p:val>
                                            <p:strVal val="#ppt_w"/>
                                          </p:val>
                                        </p:tav>
                                      </p:tavLst>
                                    </p:anim>
                                    <p:anim calcmode="lin" valueType="num">
                                      <p:cBhvr>
                                        <p:cTn id="25" dur="500" fill="hold"/>
                                        <p:tgtEl>
                                          <p:spTgt spid="264197">
                                            <p:txEl>
                                              <p:pRg st="2" end="2"/>
                                            </p:txEl>
                                          </p:spTgt>
                                        </p:tgtEl>
                                        <p:attrNameLst>
                                          <p:attrName>ppt_h</p:attrName>
                                        </p:attrNameLst>
                                      </p:cBhvr>
                                      <p:tavLst>
                                        <p:tav tm="0">
                                          <p:val>
                                            <p:strVal val="2/3*#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264198"/>
                                        </p:tgtEl>
                                        <p:attrNameLst>
                                          <p:attrName>style.visibility</p:attrName>
                                        </p:attrNameLst>
                                      </p:cBhvr>
                                      <p:to>
                                        <p:strVal val="visible"/>
                                      </p:to>
                                    </p:set>
                                    <p:anim calcmode="lin" valueType="num">
                                      <p:cBhvr>
                                        <p:cTn id="30" dur="1000" fill="hold"/>
                                        <p:tgtEl>
                                          <p:spTgt spid="264198"/>
                                        </p:tgtEl>
                                        <p:attrNameLst>
                                          <p:attrName>ppt_w</p:attrName>
                                        </p:attrNameLst>
                                      </p:cBhvr>
                                      <p:tavLst>
                                        <p:tav tm="0">
                                          <p:val>
                                            <p:fltVal val="0"/>
                                          </p:val>
                                        </p:tav>
                                        <p:tav tm="100000">
                                          <p:val>
                                            <p:strVal val="#ppt_w"/>
                                          </p:val>
                                        </p:tav>
                                      </p:tavLst>
                                    </p:anim>
                                    <p:anim calcmode="lin" valueType="num">
                                      <p:cBhvr>
                                        <p:cTn id="31" dur="1000" fill="hold"/>
                                        <p:tgtEl>
                                          <p:spTgt spid="264198"/>
                                        </p:tgtEl>
                                        <p:attrNameLst>
                                          <p:attrName>ppt_h</p:attrName>
                                        </p:attrNameLst>
                                      </p:cBhvr>
                                      <p:tavLst>
                                        <p:tav tm="0">
                                          <p:val>
                                            <p:fltVal val="0"/>
                                          </p:val>
                                        </p:tav>
                                        <p:tav tm="100000">
                                          <p:val>
                                            <p:strVal val="#ppt_h"/>
                                          </p:val>
                                        </p:tav>
                                      </p:tavLst>
                                    </p:anim>
                                    <p:anim calcmode="lin" valueType="num">
                                      <p:cBhvr>
                                        <p:cTn id="32" dur="1000" fill="hold"/>
                                        <p:tgtEl>
                                          <p:spTgt spid="264198"/>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26419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7" grpId="0" build="p" autoUpdateAnimBg="0"/>
      <p:bldP spid="26419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灯片编号占位符 2"/>
          <p:cNvSpPr>
            <a:spLocks noGrp="1"/>
          </p:cNvSpPr>
          <p:nvPr>
            <p:ph type="sldNum" sz="quarter" idx="11"/>
          </p:nvPr>
        </p:nvSpPr>
        <p:spPr/>
        <p:txBody>
          <a:bodyPr/>
          <a:lstStyle/>
          <a:p>
            <a:pPr>
              <a:defRPr/>
            </a:pPr>
            <a:fld id="{C3516478-A612-4D88-9E88-C9F0CB62D063}" type="slidenum">
              <a:rPr lang="en-US" altLang="zh-CN"/>
              <a:pPr>
                <a:defRPr/>
              </a:pPr>
              <a:t>9</a:t>
            </a:fld>
            <a:endParaRPr lang="en-US" altLang="zh-CN"/>
          </a:p>
        </p:txBody>
      </p:sp>
      <p:sp>
        <p:nvSpPr>
          <p:cNvPr id="265220" name="Text Box 4"/>
          <p:cNvSpPr txBox="1">
            <a:spLocks noChangeArrowheads="1"/>
          </p:cNvSpPr>
          <p:nvPr/>
        </p:nvSpPr>
        <p:spPr bwMode="auto">
          <a:xfrm>
            <a:off x="1249363" y="1371600"/>
            <a:ext cx="6218237" cy="519113"/>
          </a:xfrm>
          <a:prstGeom prst="rect">
            <a:avLst/>
          </a:prstGeom>
          <a:noFill/>
          <a:ln w="9525">
            <a:noFill/>
            <a:miter lim="800000"/>
            <a:headEnd/>
            <a:tailEnd/>
          </a:ln>
        </p:spPr>
        <p:txBody>
          <a:bodyPr wrap="none" anchor="ctr">
            <a:spAutoFit/>
          </a:bodyPr>
          <a:lstStyle/>
          <a:p>
            <a:r>
              <a:rPr lang="zh-CN" altLang="en-US" b="1"/>
              <a:t>对于绝热过程</a:t>
            </a:r>
            <a:r>
              <a:rPr lang="zh-CN" altLang="en-US" b="1">
                <a:sym typeface="Symbol" pitchFamily="18" charset="2"/>
              </a:rPr>
              <a:t></a:t>
            </a:r>
            <a:r>
              <a:rPr lang="en-US" altLang="zh-CN" b="1">
                <a:sym typeface="Symbol" pitchFamily="18" charset="2"/>
              </a:rPr>
              <a:t>Q = 0</a:t>
            </a:r>
            <a:r>
              <a:rPr lang="zh-CN" altLang="en-US" b="1">
                <a:sym typeface="Symbol" pitchFamily="18" charset="2"/>
              </a:rPr>
              <a:t>，由第二定律可得</a:t>
            </a:r>
          </a:p>
        </p:txBody>
      </p:sp>
      <p:graphicFrame>
        <p:nvGraphicFramePr>
          <p:cNvPr id="265221" name="Object 5"/>
          <p:cNvGraphicFramePr>
            <a:graphicFrameLocks noChangeAspect="1"/>
          </p:cNvGraphicFramePr>
          <p:nvPr/>
        </p:nvGraphicFramePr>
        <p:xfrm>
          <a:off x="2819400" y="2209800"/>
          <a:ext cx="1862138" cy="858838"/>
        </p:xfrm>
        <a:graphic>
          <a:graphicData uri="http://schemas.openxmlformats.org/presentationml/2006/ole">
            <p:oleObj spid="_x0000_s8194" name="公式" r:id="rId3" imgW="850680" imgH="393480" progId="Equation.3">
              <p:embed/>
            </p:oleObj>
          </a:graphicData>
        </a:graphic>
      </p:graphicFrame>
      <p:sp>
        <p:nvSpPr>
          <p:cNvPr id="265222" name="AutoShape 6"/>
          <p:cNvSpPr>
            <a:spLocks noChangeArrowheads="1"/>
          </p:cNvSpPr>
          <p:nvPr/>
        </p:nvSpPr>
        <p:spPr bwMode="auto">
          <a:xfrm>
            <a:off x="5602288" y="4797425"/>
            <a:ext cx="2930525" cy="990600"/>
          </a:xfrm>
          <a:prstGeom prst="wedgeRoundRectCallout">
            <a:avLst>
              <a:gd name="adj1" fmla="val -69829"/>
              <a:gd name="adj2" fmla="val -79968"/>
              <a:gd name="adj3" fmla="val 16667"/>
            </a:avLst>
          </a:prstGeom>
          <a:solidFill>
            <a:srgbClr val="FFFFCC"/>
          </a:solidFill>
          <a:ln w="9525">
            <a:solidFill>
              <a:srgbClr val="0000FF"/>
            </a:solidFill>
            <a:miter lim="800000"/>
            <a:headEnd/>
            <a:tailEnd/>
          </a:ln>
        </p:spPr>
        <p:txBody>
          <a:bodyPr wrap="none" anchor="ctr"/>
          <a:lstStyle/>
          <a:p>
            <a:pPr algn="ctr"/>
            <a:r>
              <a:rPr lang="zh-CN" altLang="en-US" b="1"/>
              <a:t>熵增加原理</a:t>
            </a:r>
          </a:p>
          <a:p>
            <a:pPr algn="ctr"/>
            <a:r>
              <a:rPr lang="zh-CN" altLang="en-US" b="1">
                <a:solidFill>
                  <a:srgbClr val="008000"/>
                </a:solidFill>
              </a:rPr>
              <a:t>或</a:t>
            </a:r>
            <a:r>
              <a:rPr lang="zh-CN" altLang="en-US" b="1"/>
              <a:t>第二定律熵表述</a:t>
            </a:r>
          </a:p>
        </p:txBody>
      </p:sp>
      <p:sp>
        <p:nvSpPr>
          <p:cNvPr id="265225" name="Text Box 9"/>
          <p:cNvSpPr txBox="1">
            <a:spLocks noChangeArrowheads="1"/>
          </p:cNvSpPr>
          <p:nvPr/>
        </p:nvSpPr>
        <p:spPr bwMode="auto">
          <a:xfrm>
            <a:off x="762000" y="3351213"/>
            <a:ext cx="7651750" cy="1373187"/>
          </a:xfrm>
          <a:prstGeom prst="rect">
            <a:avLst/>
          </a:prstGeom>
          <a:noFill/>
          <a:ln w="9525">
            <a:noFill/>
            <a:miter lim="800000"/>
            <a:headEnd/>
            <a:tailEnd/>
          </a:ln>
        </p:spPr>
        <p:txBody>
          <a:bodyPr wrap="none" anchor="ctr">
            <a:spAutoFit/>
          </a:bodyPr>
          <a:lstStyle/>
          <a:p>
            <a:r>
              <a:rPr lang="zh-CN" altLang="en-US" b="1">
                <a:solidFill>
                  <a:schemeClr val="accent2"/>
                </a:solidFill>
                <a:sym typeface="Symbol" pitchFamily="18" charset="2"/>
              </a:rPr>
              <a:t>意即，系统经一绝热过程后，熵永不减少。如果</a:t>
            </a:r>
          </a:p>
          <a:p>
            <a:r>
              <a:rPr lang="zh-CN" altLang="en-US" b="1">
                <a:solidFill>
                  <a:schemeClr val="accent2"/>
                </a:solidFill>
                <a:sym typeface="Symbol" pitchFamily="18" charset="2"/>
              </a:rPr>
              <a:t>过程是</a:t>
            </a:r>
            <a:r>
              <a:rPr lang="zh-CN" altLang="en-US" b="1">
                <a:sym typeface="Symbol" pitchFamily="18" charset="2"/>
              </a:rPr>
              <a:t>可逆的，</a:t>
            </a:r>
            <a:r>
              <a:rPr lang="zh-CN" altLang="en-US" b="1">
                <a:solidFill>
                  <a:schemeClr val="accent2"/>
                </a:solidFill>
                <a:sym typeface="Symbol" pitchFamily="18" charset="2"/>
              </a:rPr>
              <a:t>则</a:t>
            </a:r>
            <a:r>
              <a:rPr lang="zh-CN" altLang="en-US" b="1">
                <a:sym typeface="Symbol" pitchFamily="18" charset="2"/>
              </a:rPr>
              <a:t>熵的数值不变</a:t>
            </a:r>
            <a:r>
              <a:rPr lang="zh-CN" altLang="en-US" b="1">
                <a:solidFill>
                  <a:srgbClr val="0000FF"/>
                </a:solidFill>
                <a:sym typeface="Symbol" pitchFamily="18" charset="2"/>
              </a:rPr>
              <a:t>；</a:t>
            </a:r>
            <a:r>
              <a:rPr lang="zh-CN" altLang="en-US" b="1">
                <a:solidFill>
                  <a:schemeClr val="accent2"/>
                </a:solidFill>
                <a:sym typeface="Symbol" pitchFamily="18" charset="2"/>
              </a:rPr>
              <a:t>如果过程是不</a:t>
            </a:r>
          </a:p>
          <a:p>
            <a:r>
              <a:rPr lang="zh-CN" altLang="en-US" b="1">
                <a:solidFill>
                  <a:schemeClr val="accent2"/>
                </a:solidFill>
                <a:sym typeface="Symbol" pitchFamily="18" charset="2"/>
              </a:rPr>
              <a:t>可逆的，则熵的数值增加。</a:t>
            </a:r>
          </a:p>
        </p:txBody>
      </p:sp>
      <p:sp>
        <p:nvSpPr>
          <p:cNvPr id="265226" name="Text Box 10"/>
          <p:cNvSpPr txBox="1">
            <a:spLocks noChangeArrowheads="1"/>
          </p:cNvSpPr>
          <p:nvPr/>
        </p:nvSpPr>
        <p:spPr bwMode="auto">
          <a:xfrm>
            <a:off x="5334000" y="2209800"/>
            <a:ext cx="3384550" cy="946150"/>
          </a:xfrm>
          <a:prstGeom prst="rect">
            <a:avLst/>
          </a:prstGeom>
          <a:noFill/>
          <a:ln w="9525">
            <a:noFill/>
            <a:miter lim="800000"/>
            <a:headEnd/>
            <a:tailEnd/>
          </a:ln>
        </p:spPr>
        <p:txBody>
          <a:bodyPr wrap="none">
            <a:spAutoFit/>
          </a:bodyPr>
          <a:lstStyle/>
          <a:p>
            <a:r>
              <a:rPr lang="en-US" altLang="zh-CN" b="1"/>
              <a:t>“</a:t>
            </a:r>
            <a:r>
              <a:rPr lang="en-US" altLang="zh-CN" b="1">
                <a:latin typeface="楷体_GB2312" pitchFamily="49" charset="-122"/>
              </a:rPr>
              <a:t> = </a:t>
            </a:r>
            <a:r>
              <a:rPr lang="en-US" altLang="zh-CN" b="1"/>
              <a:t>”</a:t>
            </a:r>
            <a:r>
              <a:rPr lang="zh-CN" altLang="en-US" b="1">
                <a:latin typeface="楷体_GB2312" pitchFamily="49" charset="-122"/>
              </a:rPr>
              <a:t>可逆过程     </a:t>
            </a:r>
          </a:p>
          <a:p>
            <a:r>
              <a:rPr lang="zh-CN" altLang="en-US" b="1"/>
              <a:t>“</a:t>
            </a:r>
            <a:r>
              <a:rPr lang="zh-CN" altLang="en-US" b="1">
                <a:latin typeface="楷体_GB2312" pitchFamily="49" charset="-122"/>
              </a:rPr>
              <a:t> </a:t>
            </a:r>
            <a:r>
              <a:rPr lang="en-US" altLang="zh-CN" b="1">
                <a:latin typeface="楷体_GB2312" pitchFamily="49" charset="-122"/>
              </a:rPr>
              <a:t>&gt; </a:t>
            </a:r>
            <a:r>
              <a:rPr lang="en-US" altLang="zh-CN" b="1"/>
              <a:t>”</a:t>
            </a:r>
            <a:r>
              <a:rPr lang="zh-CN" altLang="en-US" b="1">
                <a:latin typeface="楷体_GB2312" pitchFamily="49" charset="-122"/>
              </a:rPr>
              <a:t>不可逆过程</a:t>
            </a:r>
            <a:endParaRPr lang="zh-CN" altLang="en-US"/>
          </a:p>
        </p:txBody>
      </p:sp>
      <p:sp>
        <p:nvSpPr>
          <p:cNvPr id="265227" name="Text Box 11"/>
          <p:cNvSpPr txBox="1">
            <a:spLocks noChangeArrowheads="1"/>
          </p:cNvSpPr>
          <p:nvPr/>
        </p:nvSpPr>
        <p:spPr bwMode="auto">
          <a:xfrm>
            <a:off x="381000" y="533400"/>
            <a:ext cx="5414963" cy="519113"/>
          </a:xfrm>
          <a:prstGeom prst="rect">
            <a:avLst/>
          </a:prstGeom>
          <a:noFill/>
          <a:ln w="9525">
            <a:noFill/>
            <a:miter lim="800000"/>
            <a:headEnd/>
            <a:tailEnd/>
          </a:ln>
        </p:spPr>
        <p:txBody>
          <a:bodyPr>
            <a:spAutoFit/>
          </a:bodyPr>
          <a:lstStyle/>
          <a:p>
            <a:r>
              <a:rPr lang="en-US" altLang="zh-CN" b="1"/>
              <a:t>3.2  </a:t>
            </a:r>
            <a:r>
              <a:rPr lang="zh-CN" altLang="en-US" b="1">
                <a:latin typeface="楷体_GB2312" pitchFamily="49" charset="-122"/>
              </a:rPr>
              <a:t>熵增加原理 </a:t>
            </a:r>
            <a:r>
              <a:rPr lang="zh-CN" altLang="en-US" b="1">
                <a:solidFill>
                  <a:srgbClr val="0000CC"/>
                </a:solidFill>
              </a:rPr>
              <a:t>第二定律熵表述</a:t>
            </a:r>
          </a:p>
        </p:txBody>
      </p:sp>
      <p:sp>
        <p:nvSpPr>
          <p:cNvPr id="265228" name="Text Box 12"/>
          <p:cNvSpPr txBox="1">
            <a:spLocks noChangeArrowheads="1"/>
          </p:cNvSpPr>
          <p:nvPr/>
        </p:nvSpPr>
        <p:spPr bwMode="auto">
          <a:xfrm>
            <a:off x="663575" y="4887913"/>
            <a:ext cx="4916488" cy="1800225"/>
          </a:xfrm>
          <a:prstGeom prst="rect">
            <a:avLst/>
          </a:prstGeom>
          <a:noFill/>
          <a:ln w="9525">
            <a:noFill/>
            <a:miter lim="800000"/>
            <a:headEnd/>
            <a:tailEnd/>
          </a:ln>
        </p:spPr>
        <p:txBody>
          <a:bodyPr>
            <a:spAutoFit/>
          </a:bodyPr>
          <a:lstStyle/>
          <a:p>
            <a:r>
              <a:rPr lang="zh-CN" altLang="en-US" b="1"/>
              <a:t>这也说明，系统由相同的初态出发，经可逆绝热过程和不可逆绝热过程不可能达到相同的末态。</a:t>
            </a:r>
            <a:r>
              <a:rPr lang="en-US" altLang="zh-CN" b="1"/>
              <a:t>(</a:t>
            </a:r>
            <a:r>
              <a:rPr lang="zh-CN" altLang="en-US" b="1"/>
              <a:t>末态熵不可能相同</a:t>
            </a:r>
            <a:r>
              <a:rPr lang="en-US" altLang="zh-CN" b="1"/>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0"/>
                                  </p:stCondLst>
                                  <p:childTnLst>
                                    <p:set>
                                      <p:cBhvr>
                                        <p:cTn id="6" dur="1" fill="hold">
                                          <p:stCondLst>
                                            <p:cond delay="0"/>
                                          </p:stCondLst>
                                        </p:cTn>
                                        <p:tgtEl>
                                          <p:spTgt spid="265227"/>
                                        </p:tgtEl>
                                        <p:attrNameLst>
                                          <p:attrName>style.visibility</p:attrName>
                                        </p:attrNameLst>
                                      </p:cBhvr>
                                      <p:to>
                                        <p:strVal val="visible"/>
                                      </p:to>
                                    </p:set>
                                    <p:anim calcmode="lin" valueType="num">
                                      <p:cBhvr>
                                        <p:cTn id="7" dur="500" fill="hold"/>
                                        <p:tgtEl>
                                          <p:spTgt spid="265227"/>
                                        </p:tgtEl>
                                        <p:attrNameLst>
                                          <p:attrName>ppt_w</p:attrName>
                                        </p:attrNameLst>
                                      </p:cBhvr>
                                      <p:tavLst>
                                        <p:tav tm="0">
                                          <p:val>
                                            <p:strVal val="4/3*#ppt_w"/>
                                          </p:val>
                                        </p:tav>
                                        <p:tav tm="100000">
                                          <p:val>
                                            <p:strVal val="#ppt_w"/>
                                          </p:val>
                                        </p:tav>
                                      </p:tavLst>
                                    </p:anim>
                                    <p:anim calcmode="lin" valueType="num">
                                      <p:cBhvr>
                                        <p:cTn id="8" dur="500" fill="hold"/>
                                        <p:tgtEl>
                                          <p:spTgt spid="265227"/>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65220"/>
                                        </p:tgtEl>
                                        <p:attrNameLst>
                                          <p:attrName>style.visibility</p:attrName>
                                        </p:attrNameLst>
                                      </p:cBhvr>
                                      <p:to>
                                        <p:strVal val="visible"/>
                                      </p:to>
                                    </p:set>
                                    <p:animEffect transition="in" filter="wipe(left)">
                                      <p:cBhvr>
                                        <p:cTn id="13" dur="500"/>
                                        <p:tgtEl>
                                          <p:spTgt spid="26522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265221"/>
                                        </p:tgtEl>
                                        <p:attrNameLst>
                                          <p:attrName>style.visibility</p:attrName>
                                        </p:attrNameLst>
                                      </p:cBhvr>
                                      <p:to>
                                        <p:strVal val="visible"/>
                                      </p:to>
                                    </p:set>
                                    <p:animEffect transition="in" filter="wipe(right)">
                                      <p:cBhvr>
                                        <p:cTn id="18" dur="500"/>
                                        <p:tgtEl>
                                          <p:spTgt spid="26522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265226">
                                            <p:txEl>
                                              <p:pRg st="0" end="0"/>
                                            </p:txEl>
                                          </p:spTgt>
                                        </p:tgtEl>
                                        <p:attrNameLst>
                                          <p:attrName>style.visibility</p:attrName>
                                        </p:attrNameLst>
                                      </p:cBhvr>
                                      <p:to>
                                        <p:strVal val="visible"/>
                                      </p:to>
                                    </p:set>
                                    <p:animEffect transition="in" filter="wipe(right)">
                                      <p:cBhvr>
                                        <p:cTn id="23" dur="500"/>
                                        <p:tgtEl>
                                          <p:spTgt spid="26522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265226">
                                            <p:txEl>
                                              <p:pRg st="1" end="1"/>
                                            </p:txEl>
                                          </p:spTgt>
                                        </p:tgtEl>
                                        <p:attrNameLst>
                                          <p:attrName>style.visibility</p:attrName>
                                        </p:attrNameLst>
                                      </p:cBhvr>
                                      <p:to>
                                        <p:strVal val="visible"/>
                                      </p:to>
                                    </p:set>
                                    <p:animEffect transition="in" filter="wipe(right)">
                                      <p:cBhvr>
                                        <p:cTn id="28" dur="500"/>
                                        <p:tgtEl>
                                          <p:spTgt spid="265226">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65225">
                                            <p:txEl>
                                              <p:pRg st="0" end="0"/>
                                            </p:txEl>
                                          </p:spTgt>
                                        </p:tgtEl>
                                        <p:attrNameLst>
                                          <p:attrName>style.visibility</p:attrName>
                                        </p:attrNameLst>
                                      </p:cBhvr>
                                      <p:to>
                                        <p:strVal val="visible"/>
                                      </p:to>
                                    </p:set>
                                    <p:animEffect transition="in" filter="wipe(left)">
                                      <p:cBhvr>
                                        <p:cTn id="33" dur="500"/>
                                        <p:tgtEl>
                                          <p:spTgt spid="26522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65225">
                                            <p:txEl>
                                              <p:pRg st="1" end="1"/>
                                            </p:txEl>
                                          </p:spTgt>
                                        </p:tgtEl>
                                        <p:attrNameLst>
                                          <p:attrName>style.visibility</p:attrName>
                                        </p:attrNameLst>
                                      </p:cBhvr>
                                      <p:to>
                                        <p:strVal val="visible"/>
                                      </p:to>
                                    </p:set>
                                    <p:animEffect transition="in" filter="wipe(left)">
                                      <p:cBhvr>
                                        <p:cTn id="38" dur="500"/>
                                        <p:tgtEl>
                                          <p:spTgt spid="265225">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65225">
                                            <p:txEl>
                                              <p:pRg st="2" end="2"/>
                                            </p:txEl>
                                          </p:spTgt>
                                        </p:tgtEl>
                                        <p:attrNameLst>
                                          <p:attrName>style.visibility</p:attrName>
                                        </p:attrNameLst>
                                      </p:cBhvr>
                                      <p:to>
                                        <p:strVal val="visible"/>
                                      </p:to>
                                    </p:set>
                                    <p:animEffect transition="in" filter="wipe(left)">
                                      <p:cBhvr>
                                        <p:cTn id="43" dur="500"/>
                                        <p:tgtEl>
                                          <p:spTgt spid="265225">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65222"/>
                                        </p:tgtEl>
                                        <p:attrNameLst>
                                          <p:attrName>style.visibility</p:attrName>
                                        </p:attrNameLst>
                                      </p:cBhvr>
                                      <p:to>
                                        <p:strVal val="visible"/>
                                      </p:to>
                                    </p:set>
                                    <p:animEffect transition="in" filter="wipe(down)">
                                      <p:cBhvr>
                                        <p:cTn id="48" dur="500"/>
                                        <p:tgtEl>
                                          <p:spTgt spid="265222"/>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265228"/>
                                        </p:tgtEl>
                                        <p:attrNameLst>
                                          <p:attrName>style.visibility</p:attrName>
                                        </p:attrNameLst>
                                      </p:cBhvr>
                                      <p:to>
                                        <p:strVal val="visible"/>
                                      </p:to>
                                    </p:set>
                                    <p:animEffect transition="in" filter="box(in)">
                                      <p:cBhvr>
                                        <p:cTn id="53" dur="500"/>
                                        <p:tgtEl>
                                          <p:spTgt spid="265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0" grpId="0" autoUpdateAnimBg="0"/>
      <p:bldP spid="265222" grpId="0" animBg="1" autoUpdateAnimBg="0"/>
      <p:bldP spid="265225" grpId="0" build="p" autoUpdateAnimBg="0"/>
      <p:bldP spid="265226" grpId="0" build="p" autoUpdateAnimBg="0"/>
      <p:bldP spid="265227" grpId="0" autoUpdateAnimBg="0"/>
      <p:bldP spid="265228" grpId="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800" b="0" i="0" u="none" strike="noStrike" cap="none" normalizeH="0" baseline="0" smtClean="0">
            <a:ln>
              <a:noFill/>
            </a:ln>
            <a:solidFill>
              <a:schemeClr val="tx1"/>
            </a:solidFill>
            <a:effectLst/>
            <a:latin typeface="Times New Roman" pitchFamily="18" charset="0"/>
            <a:ea typeface="楷体_GB2312"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800" b="0" i="0" u="none" strike="noStrike" cap="none" normalizeH="0" baseline="0" smtClean="0">
            <a:ln>
              <a:noFill/>
            </a:ln>
            <a:solidFill>
              <a:schemeClr val="tx1"/>
            </a:solidFill>
            <a:effectLst/>
            <a:latin typeface="Times New Roman" pitchFamily="18" charset="0"/>
            <a:ea typeface="楷体_GB2312" pitchFamily="49" charset="-122"/>
          </a:defRPr>
        </a:defPPr>
      </a:lstStyle>
    </a:lnDef>
  </a:objectDefaults>
  <a:extraClrSchemeLst>
    <a:extraClrScheme>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2277</TotalTime>
  <Words>2766</Words>
  <Application>Microsoft PowerPoint</Application>
  <PresentationFormat>全屏显示(4:3)</PresentationFormat>
  <Paragraphs>380</Paragraphs>
  <Slides>34</Slides>
  <Notes>3</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34</vt:i4>
      </vt:variant>
    </vt:vector>
  </HeadingPairs>
  <TitlesOfParts>
    <vt:vector size="38" baseType="lpstr">
      <vt:lpstr>默认设计模板</vt:lpstr>
      <vt:lpstr>剪辑</vt:lpstr>
      <vt:lpstr>公式</vt:lpstr>
      <vt:lpstr>Equation</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vector>
  </TitlesOfParts>
  <Company>nankai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第二定律2</dc:title>
  <dc:creator>jinqh</dc:creator>
  <cp:lastModifiedBy>dell</cp:lastModifiedBy>
  <cp:revision>157</cp:revision>
  <dcterms:created xsi:type="dcterms:W3CDTF">1999-05-22T07:52:24Z</dcterms:created>
  <dcterms:modified xsi:type="dcterms:W3CDTF">2016-05-24T06:46:55Z</dcterms:modified>
</cp:coreProperties>
</file>