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34" r:id="rId1"/>
  </p:sldMasterIdLst>
  <p:notesMasterIdLst>
    <p:notesMasterId r:id="rId52"/>
  </p:notesMasterIdLst>
  <p:handoutMasterIdLst>
    <p:handoutMasterId r:id="rId53"/>
  </p:handoutMasterIdLst>
  <p:sldIdLst>
    <p:sldId id="258" r:id="rId2"/>
    <p:sldId id="257" r:id="rId3"/>
    <p:sldId id="259" r:id="rId4"/>
    <p:sldId id="262" r:id="rId5"/>
    <p:sldId id="261" r:id="rId6"/>
    <p:sldId id="263" r:id="rId7"/>
    <p:sldId id="265" r:id="rId8"/>
    <p:sldId id="266" r:id="rId9"/>
    <p:sldId id="267" r:id="rId10"/>
    <p:sldId id="264" r:id="rId11"/>
    <p:sldId id="268" r:id="rId12"/>
    <p:sldId id="270" r:id="rId13"/>
    <p:sldId id="271" r:id="rId14"/>
    <p:sldId id="272" r:id="rId15"/>
    <p:sldId id="273" r:id="rId16"/>
    <p:sldId id="275" r:id="rId17"/>
    <p:sldId id="274" r:id="rId18"/>
    <p:sldId id="276" r:id="rId19"/>
    <p:sldId id="277" r:id="rId20"/>
    <p:sldId id="279" r:id="rId21"/>
    <p:sldId id="280" r:id="rId22"/>
    <p:sldId id="281" r:id="rId23"/>
    <p:sldId id="283" r:id="rId24"/>
    <p:sldId id="282" r:id="rId25"/>
    <p:sldId id="278" r:id="rId26"/>
    <p:sldId id="284" r:id="rId27"/>
    <p:sldId id="285"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197" autoAdjust="0"/>
  </p:normalViewPr>
  <p:slideViewPr>
    <p:cSldViewPr>
      <p:cViewPr varScale="1">
        <p:scale>
          <a:sx n="62" d="100"/>
          <a:sy n="62" d="100"/>
        </p:scale>
        <p:origin x="-64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34"/>
    </p:cViewPr>
  </p:sorterViewPr>
  <p:notesViewPr>
    <p:cSldViewPr>
      <p:cViewPr varScale="1">
        <p:scale>
          <a:sx n="55" d="100"/>
          <a:sy n="55" d="100"/>
        </p:scale>
        <p:origin x="-179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 Id="rId9" Type="http://schemas.openxmlformats.org/officeDocument/2006/relationships/image" Target="../media/image5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5" Type="http://schemas.openxmlformats.org/officeDocument/2006/relationships/image" Target="../media/image61.wmf"/><Relationship Id="rId4" Type="http://schemas.openxmlformats.org/officeDocument/2006/relationships/image" Target="../media/image6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62.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60.wmf"/><Relationship Id="rId3" Type="http://schemas.openxmlformats.org/officeDocument/2006/relationships/image" Target="../media/image65.wmf"/><Relationship Id="rId7" Type="http://schemas.openxmlformats.org/officeDocument/2006/relationships/image" Target="../media/image5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66.wmf"/><Relationship Id="rId9" Type="http://schemas.openxmlformats.org/officeDocument/2006/relationships/image" Target="../media/image61.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67.wmf"/><Relationship Id="rId7" Type="http://schemas.openxmlformats.org/officeDocument/2006/relationships/image" Target="../media/image58.wmf"/><Relationship Id="rId2" Type="http://schemas.openxmlformats.org/officeDocument/2006/relationships/image" Target="../media/image66.wmf"/><Relationship Id="rId1" Type="http://schemas.openxmlformats.org/officeDocument/2006/relationships/image" Target="../media/image63.wmf"/><Relationship Id="rId6" Type="http://schemas.openxmlformats.org/officeDocument/2006/relationships/image" Target="../media/image57.wmf"/><Relationship Id="rId5" Type="http://schemas.openxmlformats.org/officeDocument/2006/relationships/image" Target="../media/image69.wmf"/><Relationship Id="rId10" Type="http://schemas.openxmlformats.org/officeDocument/2006/relationships/image" Target="../media/image61.wmf"/><Relationship Id="rId4" Type="http://schemas.openxmlformats.org/officeDocument/2006/relationships/image" Target="../media/image68.wmf"/><Relationship Id="rId9" Type="http://schemas.openxmlformats.org/officeDocument/2006/relationships/image" Target="../media/image60.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image" Target="../media/image70.wmf"/><Relationship Id="rId7" Type="http://schemas.openxmlformats.org/officeDocument/2006/relationships/image" Target="../media/image60.wmf"/><Relationship Id="rId2" Type="http://schemas.openxmlformats.org/officeDocument/2006/relationships/image" Target="../media/image64.wmf"/><Relationship Id="rId1" Type="http://schemas.openxmlformats.org/officeDocument/2006/relationships/image" Target="../media/image67.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4.wmf"/><Relationship Id="rId7" Type="http://schemas.openxmlformats.org/officeDocument/2006/relationships/image" Target="../media/image4.wmf"/><Relationship Id="rId12" Type="http://schemas.openxmlformats.org/officeDocument/2006/relationships/image" Target="../media/image10.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3.wmf"/><Relationship Id="rId11" Type="http://schemas.openxmlformats.org/officeDocument/2006/relationships/image" Target="../media/image9.wmf"/><Relationship Id="rId5" Type="http://schemas.openxmlformats.org/officeDocument/2006/relationships/image" Target="../media/image16.wmf"/><Relationship Id="rId10" Type="http://schemas.openxmlformats.org/officeDocument/2006/relationships/image" Target="../media/image8.wmf"/><Relationship Id="rId4" Type="http://schemas.openxmlformats.org/officeDocument/2006/relationships/image" Target="../media/image15.wmf"/><Relationship Id="rId9"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0.wmf"/><Relationship Id="rId2" Type="http://schemas.openxmlformats.org/officeDocument/2006/relationships/image" Target="../media/image7.wmf"/><Relationship Id="rId1" Type="http://schemas.openxmlformats.org/officeDocument/2006/relationships/image" Target="../media/image4.wmf"/><Relationship Id="rId6" Type="http://schemas.openxmlformats.org/officeDocument/2006/relationships/image" Target="../media/image71.wmf"/><Relationship Id="rId5" Type="http://schemas.openxmlformats.org/officeDocument/2006/relationships/image" Target="../media/image9.wmf"/><Relationship Id="rId4" Type="http://schemas.openxmlformats.org/officeDocument/2006/relationships/image" Target="../media/image6.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7.wmf"/><Relationship Id="rId7" Type="http://schemas.openxmlformats.org/officeDocument/2006/relationships/image" Target="../media/image71.wmf"/><Relationship Id="rId2" Type="http://schemas.openxmlformats.org/officeDocument/2006/relationships/image" Target="../media/image4.wmf"/><Relationship Id="rId1" Type="http://schemas.openxmlformats.org/officeDocument/2006/relationships/image" Target="../media/image72.wmf"/><Relationship Id="rId6" Type="http://schemas.openxmlformats.org/officeDocument/2006/relationships/image" Target="../media/image9.wmf"/><Relationship Id="rId5" Type="http://schemas.openxmlformats.org/officeDocument/2006/relationships/image" Target="../media/image6.wmf"/><Relationship Id="rId4" Type="http://schemas.openxmlformats.org/officeDocument/2006/relationships/image" Target="../media/image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77.wmf"/><Relationship Id="rId1" Type="http://schemas.openxmlformats.org/officeDocument/2006/relationships/image" Target="../media/image76.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 Id="rId4" Type="http://schemas.openxmlformats.org/officeDocument/2006/relationships/image" Target="../media/image86.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89.wmf"/><Relationship Id="rId7" Type="http://schemas.openxmlformats.org/officeDocument/2006/relationships/image" Target="../media/image93.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9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30.vml.rels><?xml version="1.0" encoding="UTF-8" standalone="yes"?>
<Relationships xmlns="http://schemas.openxmlformats.org/package/2006/relationships"><Relationship Id="rId2" Type="http://schemas.openxmlformats.org/officeDocument/2006/relationships/image" Target="../media/image96.wmf"/><Relationship Id="rId1" Type="http://schemas.openxmlformats.org/officeDocument/2006/relationships/image" Target="../media/image95.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97.wmf"/><Relationship Id="rId1" Type="http://schemas.openxmlformats.org/officeDocument/2006/relationships/image" Target="../media/image96.wmf"/></Relationships>
</file>

<file path=ppt/drawings/_rels/vmlDrawing32.v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image" Target="../media/image100.wmf"/><Relationship Id="rId7" Type="http://schemas.openxmlformats.org/officeDocument/2006/relationships/image" Target="../media/image104.wmf"/><Relationship Id="rId2" Type="http://schemas.openxmlformats.org/officeDocument/2006/relationships/image" Target="../media/image99.wmf"/><Relationship Id="rId1" Type="http://schemas.openxmlformats.org/officeDocument/2006/relationships/image" Target="../media/image98.wmf"/><Relationship Id="rId6" Type="http://schemas.openxmlformats.org/officeDocument/2006/relationships/image" Target="../media/image103.wmf"/><Relationship Id="rId5" Type="http://schemas.openxmlformats.org/officeDocument/2006/relationships/image" Target="../media/image102.wmf"/><Relationship Id="rId10" Type="http://schemas.openxmlformats.org/officeDocument/2006/relationships/image" Target="../media/image107.wmf"/><Relationship Id="rId4" Type="http://schemas.openxmlformats.org/officeDocument/2006/relationships/image" Target="../media/image101.wmf"/><Relationship Id="rId9" Type="http://schemas.openxmlformats.org/officeDocument/2006/relationships/image" Target="../media/image106.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07.wmf"/><Relationship Id="rId3" Type="http://schemas.openxmlformats.org/officeDocument/2006/relationships/image" Target="../media/image102.wmf"/><Relationship Id="rId7" Type="http://schemas.openxmlformats.org/officeDocument/2006/relationships/image" Target="../media/image106.wmf"/><Relationship Id="rId2" Type="http://schemas.openxmlformats.org/officeDocument/2006/relationships/image" Target="../media/image109.wmf"/><Relationship Id="rId1" Type="http://schemas.openxmlformats.org/officeDocument/2006/relationships/image" Target="../media/image108.wmf"/><Relationship Id="rId6" Type="http://schemas.openxmlformats.org/officeDocument/2006/relationships/image" Target="../media/image105.wmf"/><Relationship Id="rId5" Type="http://schemas.openxmlformats.org/officeDocument/2006/relationships/image" Target="../media/image104.wmf"/><Relationship Id="rId4" Type="http://schemas.openxmlformats.org/officeDocument/2006/relationships/image" Target="../media/image103.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10.wmf"/></Relationships>
</file>

<file path=ppt/drawings/_rels/vmlDrawing35.v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image" Target="../media/image113.wmf"/><Relationship Id="rId7" Type="http://schemas.openxmlformats.org/officeDocument/2006/relationships/image" Target="../media/image117.wmf"/><Relationship Id="rId2" Type="http://schemas.openxmlformats.org/officeDocument/2006/relationships/image" Target="../media/image112.wmf"/><Relationship Id="rId1" Type="http://schemas.openxmlformats.org/officeDocument/2006/relationships/image" Target="../media/image111.wmf"/><Relationship Id="rId6" Type="http://schemas.openxmlformats.org/officeDocument/2006/relationships/image" Target="../media/image116.wmf"/><Relationship Id="rId5" Type="http://schemas.openxmlformats.org/officeDocument/2006/relationships/image" Target="../media/image115.wmf"/><Relationship Id="rId4" Type="http://schemas.openxmlformats.org/officeDocument/2006/relationships/image" Target="../media/image114.wmf"/><Relationship Id="rId9" Type="http://schemas.openxmlformats.org/officeDocument/2006/relationships/image" Target="../media/image119.wmf"/></Relationships>
</file>

<file path=ppt/drawings/_rels/vmlDrawing36.vml.rels><?xml version="1.0" encoding="UTF-8" standalone="yes"?>
<Relationships xmlns="http://schemas.openxmlformats.org/package/2006/relationships"><Relationship Id="rId8" Type="http://schemas.openxmlformats.org/officeDocument/2006/relationships/image" Target="../media/image116.wmf"/><Relationship Id="rId3" Type="http://schemas.openxmlformats.org/officeDocument/2006/relationships/image" Target="../media/image120.wmf"/><Relationship Id="rId7" Type="http://schemas.openxmlformats.org/officeDocument/2006/relationships/image" Target="../media/image115.wmf"/><Relationship Id="rId2" Type="http://schemas.openxmlformats.org/officeDocument/2006/relationships/image" Target="../media/image112.wmf"/><Relationship Id="rId1" Type="http://schemas.openxmlformats.org/officeDocument/2006/relationships/image" Target="../media/image111.wmf"/><Relationship Id="rId6" Type="http://schemas.openxmlformats.org/officeDocument/2006/relationships/image" Target="../media/image114.wmf"/><Relationship Id="rId11" Type="http://schemas.openxmlformats.org/officeDocument/2006/relationships/image" Target="../media/image119.wmf"/><Relationship Id="rId5" Type="http://schemas.openxmlformats.org/officeDocument/2006/relationships/image" Target="../media/image113.wmf"/><Relationship Id="rId10" Type="http://schemas.openxmlformats.org/officeDocument/2006/relationships/image" Target="../media/image118.wmf"/><Relationship Id="rId4" Type="http://schemas.openxmlformats.org/officeDocument/2006/relationships/image" Target="../media/image121.wmf"/><Relationship Id="rId9" Type="http://schemas.openxmlformats.org/officeDocument/2006/relationships/image" Target="../media/image117.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23.wmf"/><Relationship Id="rId2" Type="http://schemas.openxmlformats.org/officeDocument/2006/relationships/image" Target="../media/image122.wmf"/><Relationship Id="rId1" Type="http://schemas.openxmlformats.org/officeDocument/2006/relationships/image" Target="../media/image111.wmf"/><Relationship Id="rId6" Type="http://schemas.openxmlformats.org/officeDocument/2006/relationships/image" Target="../media/image126.wmf"/><Relationship Id="rId5" Type="http://schemas.openxmlformats.org/officeDocument/2006/relationships/image" Target="../media/image125.wmf"/><Relationship Id="rId4" Type="http://schemas.openxmlformats.org/officeDocument/2006/relationships/image" Target="../media/image124.wmf"/></Relationships>
</file>

<file path=ppt/drawings/_rels/vmlDrawing38.vml.rels><?xml version="1.0" encoding="UTF-8" standalone="yes"?>
<Relationships xmlns="http://schemas.openxmlformats.org/package/2006/relationships"><Relationship Id="rId2" Type="http://schemas.openxmlformats.org/officeDocument/2006/relationships/image" Target="../media/image128.wmf"/><Relationship Id="rId1" Type="http://schemas.openxmlformats.org/officeDocument/2006/relationships/image" Target="../media/image127.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31.wmf"/><Relationship Id="rId7" Type="http://schemas.openxmlformats.org/officeDocument/2006/relationships/image" Target="../media/image60.wmf"/><Relationship Id="rId2" Type="http://schemas.openxmlformats.org/officeDocument/2006/relationships/image" Target="../media/image130.wmf"/><Relationship Id="rId1" Type="http://schemas.openxmlformats.org/officeDocument/2006/relationships/image" Target="../media/image129.wmf"/><Relationship Id="rId6" Type="http://schemas.openxmlformats.org/officeDocument/2006/relationships/image" Target="../media/image133.wmf"/><Relationship Id="rId5" Type="http://schemas.openxmlformats.org/officeDocument/2006/relationships/image" Target="../media/image132.wmf"/><Relationship Id="rId4" Type="http://schemas.openxmlformats.org/officeDocument/2006/relationships/image" Target="../media/image5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9.wmf"/><Relationship Id="rId4" Type="http://schemas.openxmlformats.org/officeDocument/2006/relationships/image" Target="../media/image18.wmf"/></Relationships>
</file>

<file path=ppt/drawings/_rels/vmlDrawing40.vml.rels><?xml version="1.0" encoding="UTF-8" standalone="yes"?>
<Relationships xmlns="http://schemas.openxmlformats.org/package/2006/relationships"><Relationship Id="rId8" Type="http://schemas.openxmlformats.org/officeDocument/2006/relationships/image" Target="../media/image139.wmf"/><Relationship Id="rId3" Type="http://schemas.openxmlformats.org/officeDocument/2006/relationships/image" Target="../media/image136.wmf"/><Relationship Id="rId7" Type="http://schemas.openxmlformats.org/officeDocument/2006/relationships/image" Target="../media/image58.wmf"/><Relationship Id="rId2" Type="http://schemas.openxmlformats.org/officeDocument/2006/relationships/image" Target="../media/image135.wmf"/><Relationship Id="rId1" Type="http://schemas.openxmlformats.org/officeDocument/2006/relationships/image" Target="../media/image134.wmf"/><Relationship Id="rId6" Type="http://schemas.openxmlformats.org/officeDocument/2006/relationships/image" Target="../media/image138.wmf"/><Relationship Id="rId5" Type="http://schemas.openxmlformats.org/officeDocument/2006/relationships/image" Target="../media/image132.wmf"/><Relationship Id="rId4" Type="http://schemas.openxmlformats.org/officeDocument/2006/relationships/image" Target="../media/image13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1.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9.wmf"/><Relationship Id="rId7" Type="http://schemas.openxmlformats.org/officeDocument/2006/relationships/image" Target="../media/image36.wmf"/><Relationship Id="rId2" Type="http://schemas.openxmlformats.org/officeDocument/2006/relationships/image" Target="../media/image38.wmf"/><Relationship Id="rId1" Type="http://schemas.openxmlformats.org/officeDocument/2006/relationships/image" Target="../media/image33.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211A03C6-49C9-47DE-A0A0-2F09CFAFDDEF}" type="datetimeFigureOut">
              <a:rPr lang="zh-CN" altLang="en-US"/>
              <a:pPr>
                <a:defRPr/>
              </a:pPr>
              <a:t>2016-3-15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F4FE9382-7E06-4E5E-A479-491947A6AD0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F09EADC8-241B-43DD-854F-7ECCBAD7CD73}" type="datetimeFigureOut">
              <a:rPr lang="zh-CN" altLang="en-US"/>
              <a:pPr>
                <a:defRPr/>
              </a:pPr>
              <a:t>2016-3-15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7AD6D5B2-DD2C-4F35-B81C-505C27A8DF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幻灯片图像占位符 1"/>
          <p:cNvSpPr>
            <a:spLocks noGrp="1" noRot="1" noChangeAspect="1" noTextEdit="1"/>
          </p:cNvSpPr>
          <p:nvPr>
            <p:ph type="sldImg"/>
          </p:nvPr>
        </p:nvSpPr>
        <p:spPr bwMode="auto">
          <a:noFill/>
          <a:ln>
            <a:solidFill>
              <a:srgbClr val="000000"/>
            </a:solidFill>
            <a:miter lim="800000"/>
            <a:headEnd/>
            <a:tailEnd/>
          </a:ln>
        </p:spPr>
      </p:sp>
      <p:sp>
        <p:nvSpPr>
          <p:cNvPr id="66563" name="备注占位符 2"/>
          <p:cNvSpPr>
            <a:spLocks noGrp="1"/>
          </p:cNvSpPr>
          <p:nvPr>
            <p:ph type="body" idx="1"/>
          </p:nvPr>
        </p:nvSpPr>
        <p:spPr bwMode="auto">
          <a:noFill/>
        </p:spPr>
        <p:txBody>
          <a:bodyPr wrap="square" numCol="1" anchor="t" anchorCtr="0" compatLnSpc="1">
            <a:prstTxWarp prst="textNoShape">
              <a:avLst/>
            </a:prstTxWarp>
          </a:bodyPr>
          <a:lstStyle/>
          <a:p>
            <a:r>
              <a:rPr lang="zh-CN" altLang="en-US" dirty="0" smtClean="0"/>
              <a:t>必须在同一参照系中讨论</a:t>
            </a:r>
          </a:p>
          <a:p>
            <a:endParaRPr lang="zh-CN" altLang="en-US" dirty="0" smtClean="0"/>
          </a:p>
        </p:txBody>
      </p:sp>
      <p:sp>
        <p:nvSpPr>
          <p:cNvPr id="6656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BA5BD-CF22-4BFB-B1B6-800BE3CD0E01}" type="slidenum">
              <a:rPr lang="zh-CN" altLang="en-US" smtClean="0">
                <a:ea typeface="宋体" pitchFamily="2" charset="-122"/>
              </a:rPr>
              <a:pPr/>
              <a:t>2</a:t>
            </a:fld>
            <a:endParaRPr lang="zh-CN" altLang="en-US" smtClean="0">
              <a:ea typeface="宋体"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19</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子弹：质点；木块：质点系</a:t>
            </a:r>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21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35</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mtClean="0"/>
              <a:t>需要将系统所有成对儿的相互作用势能相加</a:t>
            </a:r>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38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43</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3FEE3F2-3134-488A-A9C2-718FA936AC70}" type="slidenum">
              <a:rPr lang="en-US" altLang="zh-CN" smtClean="0">
                <a:ea typeface="宋体" pitchFamily="2" charset="-122"/>
              </a:rPr>
              <a:pPr/>
              <a:t>45</a:t>
            </a:fld>
            <a:endParaRPr lang="en-US" altLang="zh-CN" smtClean="0">
              <a:ea typeface="宋体" pitchFamily="2" charset="-122"/>
            </a:endParaRPr>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zh-CN" altLang="en-US" smtClean="0"/>
              <a:t>草稿</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46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幻灯片图像占位符 1"/>
          <p:cNvSpPr>
            <a:spLocks noGrp="1" noRot="1" noChangeAspect="1" noTextEdit="1"/>
          </p:cNvSpPr>
          <p:nvPr>
            <p:ph type="sldImg"/>
          </p:nvPr>
        </p:nvSpPr>
        <p:spPr bwMode="auto">
          <a:noFill/>
          <a:ln>
            <a:solidFill>
              <a:srgbClr val="000000"/>
            </a:solidFill>
            <a:miter lim="800000"/>
            <a:headEnd/>
            <a:tailEnd/>
          </a:ln>
        </p:spPr>
      </p:sp>
      <p:sp>
        <p:nvSpPr>
          <p:cNvPr id="67587" name="备注占位符 2"/>
          <p:cNvSpPr>
            <a:spLocks noGrp="1"/>
          </p:cNvSpPr>
          <p:nvPr>
            <p:ph type="body" idx="1"/>
          </p:nvPr>
        </p:nvSpPr>
        <p:spPr bwMode="auto">
          <a:noFill/>
        </p:spPr>
        <p:txBody>
          <a:bodyPr wrap="square" numCol="1" anchor="t" anchorCtr="0" compatLnSpc="1">
            <a:prstTxWarp prst="textNoShape">
              <a:avLst/>
            </a:prstTxWarp>
          </a:bodyPr>
          <a:lstStyle/>
          <a:p>
            <a:r>
              <a:rPr lang="zh-CN" altLang="en-US" dirty="0" smtClean="0"/>
              <a:t>因为考虑的是</a:t>
            </a:r>
            <a:r>
              <a:rPr lang="zh-CN" altLang="en-US" b="1" dirty="0" smtClean="0"/>
              <a:t>陨石，又</a:t>
            </a:r>
            <a:r>
              <a:rPr lang="zh-CN" altLang="en-US" dirty="0" smtClean="0"/>
              <a:t>提到了万有引力，所以不可以用</a:t>
            </a:r>
            <a:r>
              <a:rPr lang="en-US" altLang="zh-CN" dirty="0" err="1" smtClean="0"/>
              <a:t>mgh</a:t>
            </a:r>
            <a:r>
              <a:rPr lang="zh-CN" altLang="en-US" dirty="0" smtClean="0"/>
              <a:t>简单算</a:t>
            </a:r>
          </a:p>
          <a:p>
            <a:endParaRPr lang="zh-CN" altLang="en-US" dirty="0" smtClean="0"/>
          </a:p>
        </p:txBody>
      </p:sp>
      <p:sp>
        <p:nvSpPr>
          <p:cNvPr id="6758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60CB46-2DBD-4AB7-9BD4-AAC463C6BF93}" type="slidenum">
              <a:rPr lang="zh-CN" altLang="en-US" smtClean="0">
                <a:ea typeface="宋体" pitchFamily="2" charset="-122"/>
              </a:rPr>
              <a:pPr/>
              <a:t>7</a:t>
            </a:fld>
            <a:endParaRPr lang="zh-CN" altLang="en-US" smtClean="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幻灯片图像占位符 1"/>
          <p:cNvSpPr>
            <a:spLocks noGrp="1" noRot="1" noChangeAspect="1" noTextEdit="1"/>
          </p:cNvSpPr>
          <p:nvPr>
            <p:ph type="sldImg"/>
          </p:nvPr>
        </p:nvSpPr>
        <p:spPr bwMode="auto">
          <a:noFill/>
          <a:ln>
            <a:solidFill>
              <a:srgbClr val="000000"/>
            </a:solidFill>
            <a:miter lim="800000"/>
            <a:headEnd/>
            <a:tailEnd/>
          </a:ln>
        </p:spPr>
      </p:sp>
      <p:sp>
        <p:nvSpPr>
          <p:cNvPr id="68611"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686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071A68-F3CF-44FE-9272-7AA61E154446}" type="slidenum">
              <a:rPr lang="zh-CN" altLang="en-US" smtClean="0">
                <a:ea typeface="宋体" pitchFamily="2" charset="-122"/>
              </a:rPr>
              <a:pPr/>
              <a:t>8</a:t>
            </a:fld>
            <a:endParaRPr lang="zh-CN" altLang="en-US" smtClean="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7AD6D5B2-DD2C-4F35-B81C-505C27A8DFFB}" type="slidenum">
              <a:rPr lang="zh-CN" altLang="en-US" smtClean="0"/>
              <a:pPr>
                <a:defRPr/>
              </a:pPr>
              <a:t>10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p:cNvSpPr>
            <a:spLocks noGrp="1" noRot="1" noChangeAspect="1" noTextEdit="1"/>
          </p:cNvSpPr>
          <p:nvPr>
            <p:ph type="sldImg"/>
          </p:nvPr>
        </p:nvSpPr>
        <p:spPr bwMode="auto">
          <a:noFill/>
          <a:ln>
            <a:solidFill>
              <a:srgbClr val="000000"/>
            </a:solidFill>
            <a:miter lim="800000"/>
            <a:headEnd/>
            <a:tailEnd/>
          </a:ln>
        </p:spPr>
      </p:sp>
      <p:sp>
        <p:nvSpPr>
          <p:cNvPr id="69635" name="备注占位符 2"/>
          <p:cNvSpPr>
            <a:spLocks noGrp="1"/>
          </p:cNvSpPr>
          <p:nvPr>
            <p:ph type="body" idx="1"/>
          </p:nvPr>
        </p:nvSpPr>
        <p:spPr bwMode="auto">
          <a:noFill/>
        </p:spPr>
        <p:txBody>
          <a:bodyPr wrap="square" numCol="1" anchor="t" anchorCtr="0" compatLnSpc="1">
            <a:prstTxWarp prst="textNoShape">
              <a:avLst/>
            </a:prstTxWarp>
          </a:bodyPr>
          <a:lstStyle/>
          <a:p>
            <a:r>
              <a:rPr lang="en-US" altLang="zh-CN" smtClean="0"/>
              <a:t>9.8*10*(25-0.5*10/2)=2205</a:t>
            </a:r>
          </a:p>
          <a:p>
            <a:endParaRPr lang="zh-CN" altLang="en-US" smtClean="0"/>
          </a:p>
        </p:txBody>
      </p:sp>
      <p:sp>
        <p:nvSpPr>
          <p:cNvPr id="6963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9F7A20-CC7D-4C16-B051-79B27BF532C4}" type="slidenum">
              <a:rPr lang="zh-CN" altLang="en-US" smtClean="0">
                <a:ea typeface="宋体" pitchFamily="2" charset="-122"/>
              </a:rPr>
              <a:pPr/>
              <a:t>11</a:t>
            </a:fld>
            <a:endParaRPr lang="zh-CN" altLang="en-US" smtClean="0">
              <a:ea typeface="宋体"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幻灯片图像占位符 1"/>
          <p:cNvSpPr>
            <a:spLocks noGrp="1" noRot="1" noChangeAspect="1" noTextEdit="1"/>
          </p:cNvSpPr>
          <p:nvPr>
            <p:ph type="sldImg"/>
          </p:nvPr>
        </p:nvSpPr>
        <p:spPr bwMode="auto">
          <a:noFill/>
          <a:ln>
            <a:solidFill>
              <a:srgbClr val="000000"/>
            </a:solidFill>
            <a:miter lim="800000"/>
            <a:headEnd/>
            <a:tailEnd/>
          </a:ln>
        </p:spPr>
      </p:sp>
      <p:sp>
        <p:nvSpPr>
          <p:cNvPr id="70659"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dirty="0" smtClean="0"/>
          </a:p>
        </p:txBody>
      </p:sp>
      <p:sp>
        <p:nvSpPr>
          <p:cNvPr id="7066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C5E98-9157-48C6-A49B-FC71F534B3E6}" type="slidenum">
              <a:rPr lang="zh-CN" altLang="en-US" smtClean="0">
                <a:ea typeface="宋体" pitchFamily="2" charset="-122"/>
              </a:rPr>
              <a:pPr/>
              <a:t>13</a:t>
            </a:fld>
            <a:endParaRPr lang="zh-CN" altLang="en-US" smtClean="0">
              <a:ea typeface="宋体"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p:cNvSpPr>
            <a:spLocks noGrp="1" noRot="1" noChangeAspect="1" noTextEdit="1"/>
          </p:cNvSpPr>
          <p:nvPr>
            <p:ph type="sldImg"/>
          </p:nvPr>
        </p:nvSpPr>
        <p:spPr bwMode="auto">
          <a:noFill/>
          <a:ln>
            <a:solidFill>
              <a:srgbClr val="000000"/>
            </a:solidFill>
            <a:miter lim="800000"/>
            <a:headEnd/>
            <a:tailEnd/>
          </a:ln>
        </p:spPr>
      </p:sp>
      <p:sp>
        <p:nvSpPr>
          <p:cNvPr id="71683"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dirty="0" smtClean="0"/>
          </a:p>
        </p:txBody>
      </p:sp>
      <p:sp>
        <p:nvSpPr>
          <p:cNvPr id="7168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EA4017-BC60-4A4D-8CD1-AA5FE78AFB59}" type="slidenum">
              <a:rPr lang="zh-CN" altLang="en-US" smtClean="0">
                <a:ea typeface="宋体" pitchFamily="2" charset="-122"/>
              </a:rPr>
              <a:pPr/>
              <a:t>14</a:t>
            </a:fld>
            <a:endParaRPr lang="zh-CN" altLang="en-US" smtClean="0">
              <a:ea typeface="宋体"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幻灯片图像占位符 1"/>
          <p:cNvSpPr>
            <a:spLocks noGrp="1" noRot="1" noChangeAspect="1" noTextEdit="1"/>
          </p:cNvSpPr>
          <p:nvPr>
            <p:ph type="sldImg"/>
          </p:nvPr>
        </p:nvSpPr>
        <p:spPr bwMode="auto">
          <a:noFill/>
          <a:ln>
            <a:solidFill>
              <a:srgbClr val="000000"/>
            </a:solidFill>
            <a:miter lim="800000"/>
            <a:headEnd/>
            <a:tailEnd/>
          </a:ln>
        </p:spPr>
      </p:sp>
      <p:sp>
        <p:nvSpPr>
          <p:cNvPr id="72707"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7270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CA14A9-1074-4692-91AD-9AE4F9D4E565}" type="slidenum">
              <a:rPr lang="zh-CN" altLang="en-US" smtClean="0">
                <a:ea typeface="宋体" pitchFamily="2" charset="-122"/>
              </a:rPr>
              <a:pPr/>
              <a:t>15</a:t>
            </a:fld>
            <a:endParaRPr lang="zh-CN" altLang="en-US" smtClean="0">
              <a:ea typeface="宋体"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幻灯片图像占位符 1"/>
          <p:cNvSpPr>
            <a:spLocks noGrp="1" noRot="1" noChangeAspect="1" noTextEdit="1"/>
          </p:cNvSpPr>
          <p:nvPr>
            <p:ph type="sldImg"/>
          </p:nvPr>
        </p:nvSpPr>
        <p:spPr bwMode="auto">
          <a:noFill/>
          <a:ln>
            <a:solidFill>
              <a:srgbClr val="000000"/>
            </a:solidFill>
            <a:miter lim="800000"/>
            <a:headEnd/>
            <a:tailEnd/>
          </a:ln>
        </p:spPr>
      </p:sp>
      <p:sp>
        <p:nvSpPr>
          <p:cNvPr id="73731"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smtClean="0"/>
          </a:p>
        </p:txBody>
      </p:sp>
      <p:sp>
        <p:nvSpPr>
          <p:cNvPr id="737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462D3A-5A18-48E0-A7B5-B2AEEE4A45DA}" type="slidenum">
              <a:rPr lang="zh-CN" altLang="en-US" smtClean="0">
                <a:ea typeface="宋体" pitchFamily="2" charset="-122"/>
              </a:rPr>
              <a:pPr/>
              <a:t>16</a:t>
            </a:fld>
            <a:endParaRPr lang="zh-CN" altLang="en-US" smtClean="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标题幻灯片节标题">
    <p:bg>
      <p:bgPr>
        <a:solidFill>
          <a:schemeClr val="tx1"/>
        </a:solidFill>
        <a:effectLst/>
      </p:bgPr>
    </p:bg>
    <p:spTree>
      <p:nvGrpSpPr>
        <p:cNvPr id="1" name=""/>
        <p:cNvGrpSpPr/>
        <p:nvPr/>
      </p:nvGrpSpPr>
      <p:grpSpPr>
        <a:xfrm>
          <a:off x="0" y="0"/>
          <a:ext cx="0" cy="0"/>
          <a:chOff x="0" y="0"/>
          <a:chExt cx="0" cy="0"/>
        </a:xfrm>
      </p:grpSpPr>
      <p:sp>
        <p:nvSpPr>
          <p:cNvPr id="4" name="矩形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1219200" y="2971800"/>
            <a:ext cx="6858000" cy="1066800"/>
          </a:xfrm>
        </p:spPr>
        <p:txBody>
          <a:bodyPr anchor="t"/>
          <a:lstStyle>
            <a:lvl1pPr algn="r">
              <a:buNone/>
              <a:defRPr sz="3200" b="0" cap="none" baseline="0">
                <a:solidFill>
                  <a:schemeClr val="bg1"/>
                </a:solidFill>
                <a:latin typeface="方正姚体" pitchFamily="2" charset="-122"/>
                <a:ea typeface="方正姚体" pitchFamily="2" charset="-122"/>
              </a:defRPr>
            </a:lvl1pPr>
          </a:lstStyle>
          <a:p>
            <a:r>
              <a:rPr lang="zh-CN" altLang="en-US" smtClean="0"/>
              <a:t>单击此处编辑母版标题样式</a:t>
            </a:r>
            <a:endParaRPr lang="en-US" dirty="0"/>
          </a:p>
        </p:txBody>
      </p:sp>
      <p:sp>
        <p:nvSpPr>
          <p:cNvPr id="3" name="文本占位符 2"/>
          <p:cNvSpPr>
            <a:spLocks noGrp="1"/>
          </p:cNvSpPr>
          <p:nvPr>
            <p:ph type="body" idx="1"/>
          </p:nvPr>
        </p:nvSpPr>
        <p:spPr>
          <a:xfrm>
            <a:off x="1295400" y="4267200"/>
            <a:ext cx="6781800" cy="1143000"/>
          </a:xfrm>
        </p:spPr>
        <p:txBody>
          <a:bodyPr/>
          <a:lstStyle>
            <a:lvl1pPr marL="0" indent="0" algn="r">
              <a:buNone/>
              <a:defRPr sz="2000">
                <a:solidFill>
                  <a:schemeClr val="bg1"/>
                </a:solidFill>
                <a:latin typeface="方正姚体" pitchFamily="2" charset="-122"/>
                <a:ea typeface="方正姚体" pitchFamily="2" charset="-122"/>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6" name="日期占位符 3"/>
          <p:cNvSpPr>
            <a:spLocks noGrp="1"/>
          </p:cNvSpPr>
          <p:nvPr>
            <p:ph type="dt" sz="half" idx="10"/>
          </p:nvPr>
        </p:nvSpPr>
        <p:spPr>
          <a:xfrm>
            <a:off x="6400800" y="6354763"/>
            <a:ext cx="2286000" cy="366712"/>
          </a:xfrm>
        </p:spPr>
        <p:txBody>
          <a:bodyPr/>
          <a:lstStyle>
            <a:lvl1pPr>
              <a:defRPr>
                <a:solidFill>
                  <a:schemeClr val="bg1"/>
                </a:solidFill>
              </a:defRPr>
            </a:lvl1pPr>
          </a:lstStyle>
          <a:p>
            <a:pPr>
              <a:defRPr/>
            </a:pPr>
            <a:fld id="{5B2E2297-B013-47C4-9623-62747B8EBD01}" type="datetime1">
              <a:rPr lang="zh-CN" altLang="en-US"/>
              <a:pPr>
                <a:defRPr/>
              </a:pPr>
              <a:t>2016-3-15</a:t>
            </a:fld>
            <a:endParaRPr lang="zh-CN" altLang="en-US"/>
          </a:p>
        </p:txBody>
      </p:sp>
      <p:sp>
        <p:nvSpPr>
          <p:cNvPr id="7" name="页脚占位符 4"/>
          <p:cNvSpPr>
            <a:spLocks noGrp="1"/>
          </p:cNvSpPr>
          <p:nvPr>
            <p:ph type="ftr" sz="quarter" idx="11"/>
          </p:nvPr>
        </p:nvSpPr>
        <p:spPr>
          <a:xfrm>
            <a:off x="714375" y="1428750"/>
            <a:ext cx="7715250" cy="365125"/>
          </a:xfrm>
        </p:spPr>
        <p:txBody>
          <a:bodyPr/>
          <a:lstStyle>
            <a:lvl1pPr>
              <a:defRPr>
                <a:solidFill>
                  <a:schemeClr val="bg1"/>
                </a:solidFill>
              </a:defRPr>
            </a:lvl1pPr>
          </a:lstStyle>
          <a:p>
            <a:pPr>
              <a:defRPr/>
            </a:pPr>
            <a:r>
              <a:rPr lang="zh-CN" altLang="en-US"/>
              <a:t>动能、功和动能定理</a:t>
            </a:r>
          </a:p>
        </p:txBody>
      </p:sp>
      <p:sp>
        <p:nvSpPr>
          <p:cNvPr id="8" name="灯片编号占位符 5"/>
          <p:cNvSpPr>
            <a:spLocks noGrp="1"/>
          </p:cNvSpPr>
          <p:nvPr>
            <p:ph type="sldNum" sz="quarter" idx="12"/>
          </p:nvPr>
        </p:nvSpPr>
        <p:spPr>
          <a:xfrm>
            <a:off x="1069975" y="6354763"/>
            <a:ext cx="1520825" cy="366712"/>
          </a:xfrm>
        </p:spPr>
        <p:txBody>
          <a:bodyPr/>
          <a:lstStyle>
            <a:lvl1pPr>
              <a:defRPr>
                <a:solidFill>
                  <a:schemeClr val="bg1"/>
                </a:solidFill>
              </a:defRPr>
            </a:lvl1pPr>
          </a:lstStyle>
          <a:p>
            <a:pPr>
              <a:defRPr/>
            </a:pPr>
            <a:fld id="{EFC9655A-2B6C-4FAD-A619-972646EA883D}"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6" name="直接连接符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latin typeface="Arial" pitchFamily="34" charset="0"/>
            </a:endParaRPr>
          </a:p>
        </p:txBody>
      </p:sp>
      <p:sp>
        <p:nvSpPr>
          <p:cNvPr id="7" name="等腰三角形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2" name="内容占位符 11"/>
          <p:cNvSpPr>
            <a:spLocks noGrp="1"/>
          </p:cNvSpPr>
          <p:nvPr>
            <p:ph sz="quarter" idx="1"/>
          </p:nvPr>
        </p:nvSpPr>
        <p:spPr>
          <a:xfrm>
            <a:off x="304800" y="304800"/>
            <a:ext cx="5715000" cy="5715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4"/>
          <p:cNvSpPr>
            <a:spLocks noGrp="1"/>
          </p:cNvSpPr>
          <p:nvPr>
            <p:ph type="dt" sz="half" idx="10"/>
          </p:nvPr>
        </p:nvSpPr>
        <p:spPr/>
        <p:txBody>
          <a:bodyPr/>
          <a:lstStyle>
            <a:lvl1pPr>
              <a:defRPr/>
            </a:lvl1pPr>
          </a:lstStyle>
          <a:p>
            <a:pPr>
              <a:defRPr/>
            </a:pPr>
            <a:fld id="{8D620E4C-6889-4C3A-B3B4-CABE99FF6C64}" type="datetime1">
              <a:rPr lang="zh-CN" altLang="en-US"/>
              <a:pPr>
                <a:defRPr/>
              </a:pPr>
              <a:t>2016-3-15</a:t>
            </a:fld>
            <a:endParaRPr lang="zh-CN" altLang="en-US"/>
          </a:p>
        </p:txBody>
      </p:sp>
      <p:sp>
        <p:nvSpPr>
          <p:cNvPr id="9" name="页脚占位符 5"/>
          <p:cNvSpPr>
            <a:spLocks noGrp="1"/>
          </p:cNvSpPr>
          <p:nvPr>
            <p:ph type="ftr" sz="quarter" idx="11"/>
          </p:nvPr>
        </p:nvSpPr>
        <p:spPr/>
        <p:txBody>
          <a:bodyPr/>
          <a:lstStyle>
            <a:lvl1pPr>
              <a:defRPr/>
            </a:lvl1pPr>
          </a:lstStyle>
          <a:p>
            <a:pPr>
              <a:defRPr/>
            </a:pPr>
            <a:r>
              <a:rPr lang="zh-CN" altLang="en-US"/>
              <a:t>动能、功和动能定理</a:t>
            </a:r>
          </a:p>
        </p:txBody>
      </p:sp>
      <p:sp>
        <p:nvSpPr>
          <p:cNvPr id="10" name="灯片编号占位符 6"/>
          <p:cNvSpPr>
            <a:spLocks noGrp="1"/>
          </p:cNvSpPr>
          <p:nvPr>
            <p:ph type="sldNum" sz="quarter" idx="12"/>
          </p:nvPr>
        </p:nvSpPr>
        <p:spPr/>
        <p:txBody>
          <a:bodyPr/>
          <a:lstStyle>
            <a:lvl1pPr>
              <a:defRPr/>
            </a:lvl1pPr>
          </a:lstStyle>
          <a:p>
            <a:pPr>
              <a:defRPr/>
            </a:pPr>
            <a:fld id="{46AB5431-E464-4158-B98E-F239B4AB636A}"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1">
        <a:schemeClr val="bg2"/>
      </p:bgRef>
    </p:bg>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6" name="等腰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zh-CN" altLang="en-US" smtClean="0"/>
              <a:t>单击此处编辑母版标题样式</a:t>
            </a:r>
            <a:endParaRPr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8" name="日期占位符 4"/>
          <p:cNvSpPr>
            <a:spLocks noGrp="1"/>
          </p:cNvSpPr>
          <p:nvPr>
            <p:ph type="dt" sz="half" idx="10"/>
          </p:nvPr>
        </p:nvSpPr>
        <p:spPr/>
        <p:txBody>
          <a:bodyPr/>
          <a:lstStyle>
            <a:lvl1pPr>
              <a:defRPr/>
            </a:lvl1pPr>
          </a:lstStyle>
          <a:p>
            <a:pPr>
              <a:defRPr/>
            </a:pPr>
            <a:fld id="{574F3923-5845-458D-A56B-2FD05E9804BF}" type="datetime1">
              <a:rPr lang="zh-CN" altLang="en-US"/>
              <a:pPr>
                <a:defRPr/>
              </a:pPr>
              <a:t>2016-3-15</a:t>
            </a:fld>
            <a:endParaRPr lang="zh-CN" altLang="en-US"/>
          </a:p>
        </p:txBody>
      </p:sp>
      <p:sp>
        <p:nvSpPr>
          <p:cNvPr id="9" name="页脚占位符 5"/>
          <p:cNvSpPr>
            <a:spLocks noGrp="1"/>
          </p:cNvSpPr>
          <p:nvPr>
            <p:ph type="ftr" sz="quarter" idx="11"/>
          </p:nvPr>
        </p:nvSpPr>
        <p:spPr/>
        <p:txBody>
          <a:bodyPr/>
          <a:lstStyle>
            <a:lvl1pPr>
              <a:defRPr/>
            </a:lvl1pPr>
          </a:lstStyle>
          <a:p>
            <a:pPr>
              <a:defRPr/>
            </a:pPr>
            <a:r>
              <a:rPr lang="zh-CN" altLang="en-US"/>
              <a:t>动能、功和动能定理</a:t>
            </a:r>
          </a:p>
        </p:txBody>
      </p:sp>
      <p:sp>
        <p:nvSpPr>
          <p:cNvPr id="10" name="灯片编号占位符 6"/>
          <p:cNvSpPr>
            <a:spLocks noGrp="1"/>
          </p:cNvSpPr>
          <p:nvPr>
            <p:ph type="sldNum" sz="quarter" idx="12"/>
          </p:nvPr>
        </p:nvSpPr>
        <p:spPr/>
        <p:txBody>
          <a:bodyPr/>
          <a:lstStyle>
            <a:lvl1pPr>
              <a:defRPr/>
            </a:lvl1pPr>
          </a:lstStyle>
          <a:p>
            <a:pPr>
              <a:defRPr/>
            </a:pPr>
            <a:fld id="{786BF6CC-B7E9-469A-A900-22F5E2DFF862}"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BBC78AB7-284D-4BEC-A315-D2BEB38090AE}" type="datetime1">
              <a:rPr lang="zh-CN" altLang="en-US"/>
              <a:pPr>
                <a:defRPr/>
              </a:pPr>
              <a:t>2016-3-15</a:t>
            </a:fld>
            <a:endParaRPr lang="zh-CN" altLang="en-US"/>
          </a:p>
        </p:txBody>
      </p:sp>
      <p:sp>
        <p:nvSpPr>
          <p:cNvPr id="5"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22"/>
          <p:cNvSpPr>
            <a:spLocks noGrp="1"/>
          </p:cNvSpPr>
          <p:nvPr>
            <p:ph type="sldNum" sz="quarter" idx="12"/>
          </p:nvPr>
        </p:nvSpPr>
        <p:spPr/>
        <p:txBody>
          <a:bodyPr/>
          <a:lstStyle>
            <a:lvl1pPr>
              <a:defRPr/>
            </a:lvl1pPr>
          </a:lstStyle>
          <a:p>
            <a:pPr>
              <a:defRPr/>
            </a:pPr>
            <a:fld id="{011885B5-F407-4546-9535-AD58551A9E3D}"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直接连接符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5" name="等腰三角形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直接连接符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3"/>
          <p:cNvSpPr>
            <a:spLocks noGrp="1"/>
          </p:cNvSpPr>
          <p:nvPr>
            <p:ph type="dt" sz="half" idx="10"/>
          </p:nvPr>
        </p:nvSpPr>
        <p:spPr/>
        <p:txBody>
          <a:bodyPr/>
          <a:lstStyle>
            <a:lvl1pPr>
              <a:defRPr/>
            </a:lvl1pPr>
          </a:lstStyle>
          <a:p>
            <a:pPr>
              <a:defRPr/>
            </a:pPr>
            <a:fld id="{2058E456-C48E-4B20-A9A5-6DC50DF82A24}" type="datetime1">
              <a:rPr lang="zh-CN" altLang="en-US"/>
              <a:pPr>
                <a:defRPr/>
              </a:pPr>
              <a:t>2016-3-15</a:t>
            </a:fld>
            <a:endParaRPr lang="zh-CN" altLang="en-US"/>
          </a:p>
        </p:txBody>
      </p:sp>
      <p:sp>
        <p:nvSpPr>
          <p:cNvPr id="8" name="页脚占位符 4"/>
          <p:cNvSpPr>
            <a:spLocks noGrp="1"/>
          </p:cNvSpPr>
          <p:nvPr>
            <p:ph type="ftr" sz="quarter" idx="11"/>
          </p:nvPr>
        </p:nvSpPr>
        <p:spPr/>
        <p:txBody>
          <a:bodyPr/>
          <a:lstStyle>
            <a:lvl1pPr>
              <a:defRPr/>
            </a:lvl1pPr>
          </a:lstStyle>
          <a:p>
            <a:pPr>
              <a:defRPr/>
            </a:pPr>
            <a:r>
              <a:rPr lang="zh-CN" altLang="en-US"/>
              <a:t>动能、功和动能定理</a:t>
            </a:r>
          </a:p>
        </p:txBody>
      </p:sp>
      <p:sp>
        <p:nvSpPr>
          <p:cNvPr id="9" name="灯片编号占位符 5"/>
          <p:cNvSpPr>
            <a:spLocks noGrp="1"/>
          </p:cNvSpPr>
          <p:nvPr>
            <p:ph type="sldNum" sz="quarter" idx="12"/>
          </p:nvPr>
        </p:nvSpPr>
        <p:spPr/>
        <p:txBody>
          <a:bodyPr/>
          <a:lstStyle>
            <a:lvl1pPr>
              <a:defRPr/>
            </a:lvl1pPr>
          </a:lstStyle>
          <a:p>
            <a:pPr>
              <a:defRPr/>
            </a:pPr>
            <a:fld id="{95FE8AF7-A160-46BB-A6F1-67BFE29F697D}"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57200" y="274638"/>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57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内容占位符 5"/>
          <p:cNvSpPr>
            <a:spLocks noGrp="1"/>
          </p:cNvSpPr>
          <p:nvPr>
            <p:ph sz="quarter" idx="4"/>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6245225"/>
            <a:ext cx="2133600" cy="476250"/>
          </a:xfrm>
        </p:spPr>
        <p:txBody>
          <a:bodyPr/>
          <a:lstStyle>
            <a:lvl1pPr>
              <a:defRPr/>
            </a:lvl1pPr>
          </a:lstStyle>
          <a:p>
            <a:pPr>
              <a:defRPr/>
            </a:pPr>
            <a:endParaRPr lang="en-US" altLang="zh-CN"/>
          </a:p>
        </p:txBody>
      </p:sp>
      <p:sp>
        <p:nvSpPr>
          <p:cNvPr id="8" name="页脚占位符 7"/>
          <p:cNvSpPr>
            <a:spLocks noGrp="1"/>
          </p:cNvSpPr>
          <p:nvPr>
            <p:ph type="ftr" sz="quarter" idx="11"/>
          </p:nvPr>
        </p:nvSpPr>
        <p:spPr>
          <a:xfrm>
            <a:off x="3124200" y="6245225"/>
            <a:ext cx="2895600" cy="476250"/>
          </a:xfrm>
        </p:spPr>
        <p:txBody>
          <a:bodyPr/>
          <a:lstStyle>
            <a:lvl1pPr>
              <a:defRPr/>
            </a:lvl1pPr>
          </a:lstStyle>
          <a:p>
            <a:pPr>
              <a:defRPr/>
            </a:pPr>
            <a:endParaRPr lang="en-US" altLang="zh-CN"/>
          </a:p>
        </p:txBody>
      </p:sp>
      <p:sp>
        <p:nvSpPr>
          <p:cNvPr id="9" name="灯片编号占位符 8"/>
          <p:cNvSpPr>
            <a:spLocks noGrp="1"/>
          </p:cNvSpPr>
          <p:nvPr>
            <p:ph type="sldNum" sz="quarter" idx="12"/>
          </p:nvPr>
        </p:nvSpPr>
        <p:spPr>
          <a:xfrm>
            <a:off x="6553200" y="6245225"/>
            <a:ext cx="2133600" cy="476250"/>
          </a:xfrm>
        </p:spPr>
        <p:txBody>
          <a:bodyPr/>
          <a:lstStyle>
            <a:lvl1pPr>
              <a:defRPr/>
            </a:lvl1pPr>
          </a:lstStyle>
          <a:p>
            <a:pPr>
              <a:defRPr/>
            </a:pPr>
            <a:fld id="{9370F1C3-E10E-4EB7-A365-AE7198CFB897}"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atin typeface="方正姚体" pitchFamily="2" charset="-122"/>
                <a:ea typeface="方正姚体" pitchFamily="2" charset="-122"/>
              </a:defRPr>
            </a:lvl1pPr>
          </a:lstStyle>
          <a:p>
            <a:r>
              <a:rPr lang="zh-CN" altLang="en-US" smtClean="0"/>
              <a:t>单击此处编辑母版标题样式</a:t>
            </a:r>
            <a:endParaRPr lang="en-US" dirty="0"/>
          </a:p>
        </p:txBody>
      </p:sp>
      <p:sp>
        <p:nvSpPr>
          <p:cNvPr id="8" name="内容占位符 7"/>
          <p:cNvSpPr>
            <a:spLocks noGrp="1"/>
          </p:cNvSpPr>
          <p:nvPr>
            <p:ph sz="quarter" idx="1"/>
          </p:nvPr>
        </p:nvSpPr>
        <p:spPr>
          <a:xfrm>
            <a:off x="457200" y="1219200"/>
            <a:ext cx="8229600" cy="4937760"/>
          </a:xfrm>
        </p:spPr>
        <p:txBody>
          <a:bodyPr/>
          <a:lstStyle>
            <a:lvl1pPr>
              <a:defRPr b="1">
                <a:latin typeface="方正姚体" pitchFamily="2" charset="-122"/>
                <a:ea typeface="方正姚体" pitchFamily="2" charset="-122"/>
              </a:defRPr>
            </a:lvl1pPr>
            <a:lvl2pPr>
              <a:defRPr b="1">
                <a:latin typeface="方正姚体" pitchFamily="2" charset="-122"/>
                <a:ea typeface="方正姚体" pitchFamily="2" charset="-122"/>
              </a:defRPr>
            </a:lvl2pPr>
            <a:lvl3pPr>
              <a:defRPr b="1">
                <a:latin typeface="方正姚体" pitchFamily="2" charset="-122"/>
                <a:ea typeface="方正姚体" pitchFamily="2" charset="-122"/>
              </a:defRPr>
            </a:lvl3pPr>
            <a:lvl4pPr>
              <a:defRPr b="1">
                <a:latin typeface="方正姚体" pitchFamily="2" charset="-122"/>
                <a:ea typeface="方正姚体" pitchFamily="2" charset="-122"/>
              </a:defRPr>
            </a:lvl4pPr>
            <a:lvl5pPr>
              <a:defRPr b="1">
                <a:latin typeface="方正姚体" pitchFamily="2" charset="-122"/>
                <a:ea typeface="方正姚体"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日期占位符 3"/>
          <p:cNvSpPr>
            <a:spLocks noGrp="1"/>
          </p:cNvSpPr>
          <p:nvPr>
            <p:ph type="dt" sz="half" idx="10"/>
          </p:nvPr>
        </p:nvSpPr>
        <p:spPr/>
        <p:txBody>
          <a:bodyPr/>
          <a:lstStyle>
            <a:lvl1pPr>
              <a:defRPr/>
            </a:lvl1pPr>
          </a:lstStyle>
          <a:p>
            <a:pPr>
              <a:defRPr/>
            </a:pPr>
            <a:fld id="{6CA73829-68D2-4D54-B853-25E018BD5502}" type="datetime1">
              <a:rPr lang="zh-CN" altLang="en-US"/>
              <a:pPr>
                <a:defRPr/>
              </a:pPr>
              <a:t>2016-3-15</a:t>
            </a:fld>
            <a:endParaRPr lang="zh-CN" altLang="en-US"/>
          </a:p>
        </p:txBody>
      </p:sp>
      <p:sp>
        <p:nvSpPr>
          <p:cNvPr id="5" name="页脚占位符 4"/>
          <p:cNvSpPr>
            <a:spLocks noGrp="1"/>
          </p:cNvSpPr>
          <p:nvPr>
            <p:ph type="ftr" sz="quarter" idx="11"/>
          </p:nvPr>
        </p:nvSpPr>
        <p:spPr/>
        <p:txBody>
          <a:bodyPr/>
          <a:lstStyle>
            <a:lvl1pPr algn="ctr">
              <a:defRPr b="1">
                <a:latin typeface="方正姚体" pitchFamily="2" charset="-122"/>
                <a:ea typeface="方正姚体" pitchFamily="2" charset="-122"/>
              </a:defRPr>
            </a:lvl1pPr>
          </a:lstStyle>
          <a:p>
            <a:pPr>
              <a:defRPr/>
            </a:pPr>
            <a:r>
              <a:rPr lang="zh-CN" altLang="en-US"/>
              <a:t>动能、功和动能定理</a:t>
            </a:r>
          </a:p>
        </p:txBody>
      </p:sp>
      <p:sp>
        <p:nvSpPr>
          <p:cNvPr id="6" name="灯片编号占位符 5"/>
          <p:cNvSpPr>
            <a:spLocks noGrp="1"/>
          </p:cNvSpPr>
          <p:nvPr>
            <p:ph type="sldNum" sz="quarter" idx="12"/>
          </p:nvPr>
        </p:nvSpPr>
        <p:spPr/>
        <p:txBody>
          <a:bodyPr/>
          <a:lstStyle>
            <a:lvl1pPr>
              <a:defRPr>
                <a:latin typeface="方正姚体" pitchFamily="2" charset="-122"/>
                <a:ea typeface="方正姚体" pitchFamily="2" charset="-122"/>
              </a:defRPr>
            </a:lvl1pPr>
          </a:lstStyle>
          <a:p>
            <a:pPr>
              <a:defRPr/>
            </a:pPr>
            <a:fld id="{E4B51934-62EF-44B6-8E4F-653C93A3D485}"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内容提要">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1">
                <a:latin typeface="方正姚体" pitchFamily="2" charset="-122"/>
                <a:ea typeface="方正姚体" pitchFamily="2" charset="-122"/>
              </a:defRPr>
            </a:lvl1pPr>
          </a:lstStyle>
          <a:p>
            <a:r>
              <a:rPr lang="zh-CN" altLang="en-US" smtClean="0"/>
              <a:t>单击此处编辑母版标题样式</a:t>
            </a:r>
            <a:endParaRPr lang="en-US" dirty="0"/>
          </a:p>
        </p:txBody>
      </p:sp>
      <p:sp>
        <p:nvSpPr>
          <p:cNvPr id="8" name="内容占位符 7"/>
          <p:cNvSpPr>
            <a:spLocks noGrp="1"/>
          </p:cNvSpPr>
          <p:nvPr>
            <p:ph sz="quarter" idx="1"/>
          </p:nvPr>
        </p:nvSpPr>
        <p:spPr>
          <a:xfrm>
            <a:off x="457200" y="1219200"/>
            <a:ext cx="8229600" cy="3067056"/>
          </a:xfrm>
        </p:spPr>
        <p:txBody>
          <a:bodyPr/>
          <a:lstStyle>
            <a:lvl1pPr>
              <a:defRPr b="0">
                <a:latin typeface="方正姚体" pitchFamily="2" charset="-122"/>
                <a:ea typeface="方正姚体" pitchFamily="2" charset="-122"/>
              </a:defRPr>
            </a:lvl1pPr>
            <a:lvl2pPr>
              <a:defRPr b="0">
                <a:latin typeface="方正姚体" pitchFamily="2" charset="-122"/>
                <a:ea typeface="方正姚体" pitchFamily="2" charset="-122"/>
              </a:defRPr>
            </a:lvl2pPr>
            <a:lvl3pPr>
              <a:defRPr b="0">
                <a:latin typeface="方正姚体" pitchFamily="2" charset="-122"/>
                <a:ea typeface="方正姚体" pitchFamily="2" charset="-122"/>
              </a:defRPr>
            </a:lvl3pPr>
            <a:lvl4pPr>
              <a:defRPr b="0">
                <a:latin typeface="方正姚体" pitchFamily="2" charset="-122"/>
                <a:ea typeface="方正姚体" pitchFamily="2" charset="-122"/>
              </a:defRPr>
            </a:lvl4pPr>
            <a:lvl5pPr>
              <a:defRPr b="0">
                <a:latin typeface="方正姚体" pitchFamily="2" charset="-122"/>
                <a:ea typeface="方正姚体" pitchFamily="2"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0" name="文本占位符 2"/>
          <p:cNvSpPr>
            <a:spLocks noGrp="1"/>
          </p:cNvSpPr>
          <p:nvPr>
            <p:ph type="body" idx="13"/>
          </p:nvPr>
        </p:nvSpPr>
        <p:spPr>
          <a:xfrm>
            <a:off x="1785918" y="5857892"/>
            <a:ext cx="6781800" cy="500058"/>
          </a:xfrm>
        </p:spPr>
        <p:txBody>
          <a:bodyPr/>
          <a:lstStyle>
            <a:lvl1pPr marL="0" indent="0" algn="r">
              <a:buNone/>
              <a:defRPr sz="2400" b="1">
                <a:solidFill>
                  <a:schemeClr val="bg1"/>
                </a:solidFill>
                <a:latin typeface="+mn-ea"/>
                <a:ea typeface="+mn-ea"/>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5" name="日期占位符 3"/>
          <p:cNvSpPr>
            <a:spLocks noGrp="1"/>
          </p:cNvSpPr>
          <p:nvPr>
            <p:ph type="dt" sz="half" idx="14"/>
          </p:nvPr>
        </p:nvSpPr>
        <p:spPr/>
        <p:txBody>
          <a:bodyPr/>
          <a:lstStyle>
            <a:lvl1pPr>
              <a:defRPr/>
            </a:lvl1pPr>
          </a:lstStyle>
          <a:p>
            <a:pPr>
              <a:defRPr/>
            </a:pPr>
            <a:fld id="{7509FAF1-86E8-402E-A298-7B21104A3EE6}" type="datetime1">
              <a:rPr lang="zh-CN" altLang="en-US"/>
              <a:pPr>
                <a:defRPr/>
              </a:pPr>
              <a:t>2016-3-15</a:t>
            </a:fld>
            <a:endParaRPr lang="zh-CN" altLang="en-US"/>
          </a:p>
        </p:txBody>
      </p:sp>
      <p:sp>
        <p:nvSpPr>
          <p:cNvPr id="6" name="页脚占位符 4"/>
          <p:cNvSpPr>
            <a:spLocks noGrp="1"/>
          </p:cNvSpPr>
          <p:nvPr>
            <p:ph type="ftr" sz="quarter" idx="15"/>
          </p:nvPr>
        </p:nvSpPr>
        <p:spPr/>
        <p:txBody>
          <a:bodyPr/>
          <a:lstStyle>
            <a:lvl1pPr algn="ctr">
              <a:defRPr b="1">
                <a:latin typeface="方正姚体" pitchFamily="2" charset="-122"/>
                <a:ea typeface="方正姚体" pitchFamily="2" charset="-122"/>
              </a:defRPr>
            </a:lvl1pPr>
          </a:lstStyle>
          <a:p>
            <a:pPr>
              <a:defRPr/>
            </a:pPr>
            <a:r>
              <a:rPr lang="zh-CN" altLang="en-US"/>
              <a:t>动能、功和动能定理</a:t>
            </a:r>
          </a:p>
        </p:txBody>
      </p:sp>
      <p:sp>
        <p:nvSpPr>
          <p:cNvPr id="7" name="灯片编号占位符 5"/>
          <p:cNvSpPr>
            <a:spLocks noGrp="1"/>
          </p:cNvSpPr>
          <p:nvPr>
            <p:ph type="sldNum" sz="quarter" idx="16"/>
          </p:nvPr>
        </p:nvSpPr>
        <p:spPr/>
        <p:txBody>
          <a:bodyPr/>
          <a:lstStyle>
            <a:lvl1pPr>
              <a:defRPr>
                <a:latin typeface="方正姚体" pitchFamily="2" charset="-122"/>
                <a:ea typeface="方正姚体" pitchFamily="2" charset="-122"/>
              </a:defRPr>
            </a:lvl1pPr>
          </a:lstStyle>
          <a:p>
            <a:pPr>
              <a:defRPr/>
            </a:pPr>
            <a:fld id="{77949AA8-C127-44D5-8190-2DA1C65C0E1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bak">
    <p:spTree>
      <p:nvGrpSpPr>
        <p:cNvPr id="1" name=""/>
        <p:cNvGrpSpPr/>
        <p:nvPr/>
      </p:nvGrpSpPr>
      <p:grpSpPr>
        <a:xfrm>
          <a:off x="0" y="0"/>
          <a:ext cx="0" cy="0"/>
          <a:chOff x="0" y="0"/>
          <a:chExt cx="0" cy="0"/>
        </a:xfrm>
      </p:grpSpPr>
      <p:sp>
        <p:nvSpPr>
          <p:cNvPr id="4" name="矩形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矩形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矩形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矩形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标题 7"/>
          <p:cNvSpPr>
            <a:spLocks noGrp="1"/>
          </p:cNvSpPr>
          <p:nvPr>
            <p:ph type="ctrTitle"/>
          </p:nvPr>
        </p:nvSpPr>
        <p:spPr>
          <a:xfrm>
            <a:off x="1219200" y="3886200"/>
            <a:ext cx="6858000" cy="990600"/>
          </a:xfrm>
        </p:spPr>
        <p:txBody>
          <a:bodyPr anchor="t"/>
          <a:lstStyle>
            <a:lvl1pPr algn="r">
              <a:defRPr sz="3200">
                <a:solidFill>
                  <a:schemeClr val="tx1"/>
                </a:solidFill>
                <a:latin typeface="方正姚体" pitchFamily="2" charset="-122"/>
                <a:ea typeface="方正姚体" pitchFamily="2" charset="-122"/>
              </a:defRPr>
            </a:lvl1pPr>
          </a:lstStyle>
          <a:p>
            <a:r>
              <a:rPr lang="zh-CN" altLang="en-US" smtClean="0"/>
              <a:t>单击此处编辑母版标题样式</a:t>
            </a:r>
            <a:endParaRPr lang="en-US" dirty="0"/>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方正姚体" pitchFamily="2" charset="-122"/>
                <a:ea typeface="方正姚体" pitchFamily="2" charset="-122"/>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dirty="0"/>
          </a:p>
        </p:txBody>
      </p:sp>
      <p:sp>
        <p:nvSpPr>
          <p:cNvPr id="10" name="日期占位符 27"/>
          <p:cNvSpPr>
            <a:spLocks noGrp="1"/>
          </p:cNvSpPr>
          <p:nvPr>
            <p:ph type="dt" sz="half" idx="10"/>
          </p:nvPr>
        </p:nvSpPr>
        <p:spPr>
          <a:xfrm>
            <a:off x="6400800" y="6354763"/>
            <a:ext cx="2286000" cy="366712"/>
          </a:xfrm>
        </p:spPr>
        <p:txBody>
          <a:bodyPr/>
          <a:lstStyle>
            <a:lvl1pPr>
              <a:defRPr sz="1400"/>
            </a:lvl1pPr>
          </a:lstStyle>
          <a:p>
            <a:pPr>
              <a:defRPr/>
            </a:pPr>
            <a:fld id="{CDA38386-E992-4C4E-B303-745D6277F7B7}" type="datetime1">
              <a:rPr lang="zh-CN" altLang="en-US"/>
              <a:pPr>
                <a:defRPr/>
              </a:pPr>
              <a:t>2016-3-15</a:t>
            </a:fld>
            <a:endParaRPr lang="zh-CN" altLang="en-US"/>
          </a:p>
        </p:txBody>
      </p:sp>
      <p:sp>
        <p:nvSpPr>
          <p:cNvPr id="11" name="页脚占位符 16"/>
          <p:cNvSpPr>
            <a:spLocks noGrp="1"/>
          </p:cNvSpPr>
          <p:nvPr>
            <p:ph type="ftr" sz="quarter" idx="11"/>
          </p:nvPr>
        </p:nvSpPr>
        <p:spPr>
          <a:xfrm>
            <a:off x="714375" y="1785938"/>
            <a:ext cx="7786688" cy="365125"/>
          </a:xfrm>
        </p:spPr>
        <p:txBody>
          <a:bodyPr/>
          <a:lstStyle>
            <a:lvl1pPr>
              <a:defRPr b="1">
                <a:latin typeface="方正姚体" pitchFamily="2" charset="-122"/>
                <a:ea typeface="方正姚体" pitchFamily="2" charset="-122"/>
              </a:defRPr>
            </a:lvl1pPr>
          </a:lstStyle>
          <a:p>
            <a:pPr>
              <a:defRPr/>
            </a:pPr>
            <a:r>
              <a:rPr lang="zh-CN" altLang="en-US"/>
              <a:t>动能、功和动能定理</a:t>
            </a:r>
          </a:p>
        </p:txBody>
      </p:sp>
      <p:sp>
        <p:nvSpPr>
          <p:cNvPr id="12" name="灯片编号占位符 28"/>
          <p:cNvSpPr>
            <a:spLocks noGrp="1"/>
          </p:cNvSpPr>
          <p:nvPr>
            <p:ph type="sldNum" sz="quarter" idx="12"/>
          </p:nvPr>
        </p:nvSpPr>
        <p:spPr>
          <a:xfrm>
            <a:off x="1216025" y="6354763"/>
            <a:ext cx="1219200" cy="366712"/>
          </a:xfrm>
        </p:spPr>
        <p:txBody>
          <a:bodyPr/>
          <a:lstStyle>
            <a:lvl1pPr>
              <a:defRPr/>
            </a:lvl1pPr>
          </a:lstStyle>
          <a:p>
            <a:pPr>
              <a:defRPr/>
            </a:pPr>
            <a:fld id="{DE2E0CFD-F5D2-4DAD-87D9-B6CADC8580BB}" type="slidenum">
              <a:rPr lang="zh-CN" altLang="en-US"/>
              <a:pPr>
                <a:defRPr/>
              </a:pPr>
              <a:t>‹#›</a:t>
            </a:fld>
            <a:endParaRPr lang="zh-CN" alt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457200" y="1219200"/>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632198" y="1216152"/>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44695008-B1BB-4E40-9A64-1E7DD0D94F1E}" type="datetime1">
              <a:rPr lang="zh-CN" altLang="en-US"/>
              <a:pPr>
                <a:defRPr/>
              </a:pPr>
              <a:t>2016-3-15</a:t>
            </a:fld>
            <a:endParaRPr lang="zh-CN" altLang="en-US"/>
          </a:p>
        </p:txBody>
      </p:sp>
      <p:sp>
        <p:nvSpPr>
          <p:cNvPr id="6"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7" name="灯片编号占位符 22"/>
          <p:cNvSpPr>
            <a:spLocks noGrp="1"/>
          </p:cNvSpPr>
          <p:nvPr>
            <p:ph type="sldNum" sz="quarter" idx="12"/>
          </p:nvPr>
        </p:nvSpPr>
        <p:spPr/>
        <p:txBody>
          <a:bodyPr/>
          <a:lstStyle>
            <a:lvl1pPr>
              <a:defRPr/>
            </a:lvl1pPr>
          </a:lstStyle>
          <a:p>
            <a:pPr>
              <a:defRPr/>
            </a:pPr>
            <a:fld id="{45F6EE3D-01D8-478E-A256-90769C9EF7E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例题习题">
    <p:spTree>
      <p:nvGrpSpPr>
        <p:cNvPr id="1" name=""/>
        <p:cNvGrpSpPr/>
        <p:nvPr/>
      </p:nvGrpSpPr>
      <p:grpSpPr>
        <a:xfrm>
          <a:off x="0" y="0"/>
          <a:ext cx="0" cy="0"/>
          <a:chOff x="0" y="0"/>
          <a:chExt cx="0" cy="0"/>
        </a:xfrm>
      </p:grpSpPr>
      <p:cxnSp>
        <p:nvCxnSpPr>
          <p:cNvPr id="4" name="直接连接符 3"/>
          <p:cNvCxnSpPr/>
          <p:nvPr/>
        </p:nvCxnSpPr>
        <p:spPr>
          <a:xfrm>
            <a:off x="428625" y="6357938"/>
            <a:ext cx="828675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485804" y="228600"/>
            <a:ext cx="8229600" cy="1700202"/>
          </a:xfrm>
        </p:spPr>
        <p:txBody>
          <a:bodyPr/>
          <a:lstStyle>
            <a:lvl1pPr>
              <a:defRPr>
                <a:solidFill>
                  <a:schemeClr val="tx1"/>
                </a:solidFill>
                <a:latin typeface="+mn-ea"/>
                <a:ea typeface="+mn-ea"/>
              </a:defRPr>
            </a:lvl1pPr>
          </a:lstStyle>
          <a:p>
            <a:r>
              <a:rPr lang="zh-CN" altLang="en-US" smtClean="0"/>
              <a:t>单击此处编辑母版标题样式</a:t>
            </a:r>
            <a:endParaRPr lang="en-US" dirty="0"/>
          </a:p>
        </p:txBody>
      </p:sp>
      <p:sp>
        <p:nvSpPr>
          <p:cNvPr id="14" name="文本占位符 2"/>
          <p:cNvSpPr>
            <a:spLocks noGrp="1"/>
          </p:cNvSpPr>
          <p:nvPr>
            <p:ph type="body" idx="13"/>
          </p:nvPr>
        </p:nvSpPr>
        <p:spPr>
          <a:xfrm>
            <a:off x="500034" y="2143116"/>
            <a:ext cx="8215370" cy="4214842"/>
          </a:xfrm>
        </p:spPr>
        <p:txBody>
          <a:bodyPr>
            <a:normAutofit/>
          </a:bodyPr>
          <a:lstStyle>
            <a:lvl1pPr marL="0" indent="0">
              <a:lnSpc>
                <a:spcPts val="2200"/>
              </a:lnSpc>
              <a:spcAft>
                <a:spcPts val="1000"/>
              </a:spcAft>
              <a:buNone/>
              <a:defRPr sz="2400" b="1">
                <a:solidFill>
                  <a:schemeClr val="tx2"/>
                </a:solidFill>
                <a:latin typeface="楷体_GB2312" pitchFamily="49" charset="-122"/>
                <a:ea typeface="楷体_GB2312" pitchFamily="49" charset="-122"/>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5" name="日期占位符 4"/>
          <p:cNvSpPr>
            <a:spLocks noGrp="1"/>
          </p:cNvSpPr>
          <p:nvPr>
            <p:ph type="dt" sz="half" idx="14"/>
          </p:nvPr>
        </p:nvSpPr>
        <p:spPr/>
        <p:txBody>
          <a:bodyPr/>
          <a:lstStyle>
            <a:lvl1pPr>
              <a:defRPr/>
            </a:lvl1pPr>
          </a:lstStyle>
          <a:p>
            <a:pPr>
              <a:defRPr/>
            </a:pPr>
            <a:fld id="{3B183D6E-9819-4F3B-AA1E-8D4DD17BE2E4}" type="datetime1">
              <a:rPr lang="zh-CN" altLang="en-US"/>
              <a:pPr>
                <a:defRPr/>
              </a:pPr>
              <a:t>2016-3-15</a:t>
            </a:fld>
            <a:endParaRPr lang="zh-CN" altLang="en-US"/>
          </a:p>
        </p:txBody>
      </p:sp>
      <p:sp>
        <p:nvSpPr>
          <p:cNvPr id="6" name="页脚占位符 5"/>
          <p:cNvSpPr>
            <a:spLocks noGrp="1"/>
          </p:cNvSpPr>
          <p:nvPr>
            <p:ph type="ftr" sz="quarter" idx="15"/>
          </p:nvPr>
        </p:nvSpPr>
        <p:spPr/>
        <p:txBody>
          <a:bodyPr/>
          <a:lstStyle>
            <a:lvl1pPr>
              <a:defRPr/>
            </a:lvl1pPr>
          </a:lstStyle>
          <a:p>
            <a:pPr>
              <a:defRPr/>
            </a:pPr>
            <a:r>
              <a:rPr lang="zh-CN" altLang="en-US"/>
              <a:t>动能、功和动能定理</a:t>
            </a:r>
          </a:p>
        </p:txBody>
      </p:sp>
      <p:sp>
        <p:nvSpPr>
          <p:cNvPr id="7" name="灯片编号占位符 6"/>
          <p:cNvSpPr>
            <a:spLocks noGrp="1"/>
          </p:cNvSpPr>
          <p:nvPr>
            <p:ph type="sldNum" sz="quarter" idx="16"/>
          </p:nvPr>
        </p:nvSpPr>
        <p:spPr/>
        <p:txBody>
          <a:bodyPr/>
          <a:lstStyle>
            <a:lvl1pPr>
              <a:defRPr/>
            </a:lvl1pPr>
          </a:lstStyle>
          <a:p>
            <a:pPr>
              <a:defRPr/>
            </a:pPr>
            <a:fld id="{73389C78-C01E-4C93-912B-69D122AD8636}" type="slidenum">
              <a:rPr lang="zh-CN" altLang="en-US"/>
              <a:pPr>
                <a:defRPr/>
              </a:pPr>
              <a:t>‹#›</a:t>
            </a:fld>
            <a:endParaRPr lang="zh-CN" alt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quarter" idx="2"/>
          </p:nvPr>
        </p:nvSpPr>
        <p:spPr>
          <a:xfrm>
            <a:off x="457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quarter" idx="4"/>
          </p:nvPr>
        </p:nvSpPr>
        <p:spPr>
          <a:xfrm>
            <a:off x="4648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fld id="{E8F59C76-024F-4AFA-B1BE-67439B5581CF}" type="datetime1">
              <a:rPr lang="zh-CN" altLang="en-US"/>
              <a:pPr>
                <a:defRPr/>
              </a:pPr>
              <a:t>2016-3-15</a:t>
            </a:fld>
            <a:endParaRPr lang="zh-CN" altLang="en-US"/>
          </a:p>
        </p:txBody>
      </p:sp>
      <p:sp>
        <p:nvSpPr>
          <p:cNvPr id="8"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9" name="灯片编号占位符 22"/>
          <p:cNvSpPr>
            <a:spLocks noGrp="1"/>
          </p:cNvSpPr>
          <p:nvPr>
            <p:ph type="sldNum" sz="quarter" idx="12"/>
          </p:nvPr>
        </p:nvSpPr>
        <p:spPr/>
        <p:txBody>
          <a:bodyPr/>
          <a:lstStyle>
            <a:lvl1pPr>
              <a:defRPr/>
            </a:lvl1pPr>
          </a:lstStyle>
          <a:p>
            <a:pPr>
              <a:defRPr/>
            </a:pPr>
            <a:fld id="{060223A9-6DF6-4F7F-BD88-23DA29A45D3C}"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A5FC400D-D78F-420D-B749-3FDC207C3BE1}" type="datetime1">
              <a:rPr lang="zh-CN" altLang="en-US"/>
              <a:pPr>
                <a:defRPr/>
              </a:pPr>
              <a:t>2016-3-15</a:t>
            </a:fld>
            <a:endParaRPr lang="zh-CN" altLang="en-US"/>
          </a:p>
        </p:txBody>
      </p:sp>
      <p:sp>
        <p:nvSpPr>
          <p:cNvPr id="5" name="页脚占位符 3"/>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4"/>
          <p:cNvSpPr>
            <a:spLocks noGrp="1"/>
          </p:cNvSpPr>
          <p:nvPr>
            <p:ph type="sldNum" sz="quarter" idx="12"/>
          </p:nvPr>
        </p:nvSpPr>
        <p:spPr/>
        <p:txBody>
          <a:bodyPr/>
          <a:lstStyle>
            <a:lvl1pPr>
              <a:defRPr/>
            </a:lvl1pPr>
          </a:lstStyle>
          <a:p>
            <a:pPr>
              <a:defRPr/>
            </a:pPr>
            <a:fld id="{CD5DDD34-B561-442B-ABEC-72CF1956F908}"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直接连接符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日期占位符 1"/>
          <p:cNvSpPr>
            <a:spLocks noGrp="1"/>
          </p:cNvSpPr>
          <p:nvPr>
            <p:ph type="dt" sz="half" idx="10"/>
          </p:nvPr>
        </p:nvSpPr>
        <p:spPr/>
        <p:txBody>
          <a:bodyPr/>
          <a:lstStyle>
            <a:lvl1pPr>
              <a:defRPr/>
            </a:lvl1pPr>
          </a:lstStyle>
          <a:p>
            <a:pPr>
              <a:defRPr/>
            </a:pPr>
            <a:fld id="{26B5ED47-137B-46ED-AD66-5EB4052113C7}" type="datetime1">
              <a:rPr lang="zh-CN" altLang="en-US"/>
              <a:pPr>
                <a:defRPr/>
              </a:pPr>
              <a:t>2016-3-15</a:t>
            </a:fld>
            <a:endParaRPr lang="zh-CN" altLang="en-US"/>
          </a:p>
        </p:txBody>
      </p:sp>
      <p:sp>
        <p:nvSpPr>
          <p:cNvPr id="5" name="页脚占位符 2"/>
          <p:cNvSpPr>
            <a:spLocks noGrp="1"/>
          </p:cNvSpPr>
          <p:nvPr>
            <p:ph type="ftr" sz="quarter" idx="11"/>
          </p:nvPr>
        </p:nvSpPr>
        <p:spPr/>
        <p:txBody>
          <a:bodyPr/>
          <a:lstStyle>
            <a:lvl1pPr>
              <a:defRPr/>
            </a:lvl1pPr>
          </a:lstStyle>
          <a:p>
            <a:pPr>
              <a:defRPr/>
            </a:pPr>
            <a:r>
              <a:rPr lang="zh-CN" altLang="en-US"/>
              <a:t>动能、功和动能定理</a:t>
            </a:r>
          </a:p>
        </p:txBody>
      </p:sp>
      <p:sp>
        <p:nvSpPr>
          <p:cNvPr id="6" name="灯片编号占位符 3"/>
          <p:cNvSpPr>
            <a:spLocks noGrp="1"/>
          </p:cNvSpPr>
          <p:nvPr>
            <p:ph type="sldNum" sz="quarter" idx="12"/>
          </p:nvPr>
        </p:nvSpPr>
        <p:spPr/>
        <p:txBody>
          <a:bodyPr/>
          <a:lstStyle>
            <a:lvl1pPr>
              <a:defRPr/>
            </a:lvl1pPr>
          </a:lstStyle>
          <a:p>
            <a:pPr>
              <a:defRPr/>
            </a:pPr>
            <a:fld id="{19BF92CA-38A1-46E7-B4B2-43511C499F1D}"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标题占位符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endParaRPr lang="en-US" smtClean="0"/>
          </a:p>
        </p:txBody>
      </p:sp>
      <p:sp>
        <p:nvSpPr>
          <p:cNvPr id="43011" name="文本占位符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4" name="日期占位符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D7ED190A-F856-4A71-A618-5B336714F858}" type="datetime1">
              <a:rPr lang="zh-CN" altLang="en-US"/>
              <a:pPr>
                <a:defRPr/>
              </a:pPr>
              <a:t>2016-3-15</a:t>
            </a:fld>
            <a:endParaRPr lang="zh-CN" altLang="en-US"/>
          </a:p>
        </p:txBody>
      </p:sp>
      <p:sp>
        <p:nvSpPr>
          <p:cNvPr id="3" name="页脚占位符 2"/>
          <p:cNvSpPr>
            <a:spLocks noGrp="1"/>
          </p:cNvSpPr>
          <p:nvPr>
            <p:ph type="ftr" sz="quarter" idx="3"/>
          </p:nvPr>
        </p:nvSpPr>
        <p:spPr>
          <a:xfrm>
            <a:off x="2898775" y="6356350"/>
            <a:ext cx="3505200" cy="365125"/>
          </a:xfrm>
          <a:prstGeom prst="rect">
            <a:avLst/>
          </a:prstGeom>
        </p:spPr>
        <p:txBody>
          <a:bodyPr vert="horz"/>
          <a:lstStyle>
            <a:lvl1pPr algn="ctr" eaLnBrk="1" latinLnBrk="0" hangingPunct="1">
              <a:defRPr kumimoji="0" sz="1400" b="1">
                <a:solidFill>
                  <a:schemeClr val="tx2"/>
                </a:solidFill>
                <a:latin typeface="Arial" pitchFamily="34" charset="0"/>
              </a:defRPr>
            </a:lvl1pPr>
          </a:lstStyle>
          <a:p>
            <a:pPr>
              <a:defRPr/>
            </a:pPr>
            <a:r>
              <a:rPr lang="zh-CN" altLang="en-US"/>
              <a:t>动能、功和动能定理</a:t>
            </a:r>
          </a:p>
        </p:txBody>
      </p:sp>
      <p:sp>
        <p:nvSpPr>
          <p:cNvPr id="23" name="灯片编号占位符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pitchFamily="34" charset="0"/>
              </a:defRPr>
            </a:lvl1pPr>
          </a:lstStyle>
          <a:p>
            <a:pPr>
              <a:defRPr/>
            </a:pPr>
            <a:fld id="{30A4B20A-581F-4346-B0FF-CC33A51FB7D0}" type="slidenum">
              <a:rPr lang="zh-CN" altLang="en-US"/>
              <a:pPr>
                <a:defRPr/>
              </a:pPr>
              <a:t>‹#›</a:t>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latin typeface="Arial" pitchFamily="34" charset="0"/>
            </a:endParaRPr>
          </a:p>
        </p:txBody>
      </p:sp>
      <p:sp>
        <p:nvSpPr>
          <p:cNvPr id="10" name="等腰三角形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08" r:id="rId5"/>
    <p:sldLayoutId id="2147484015" r:id="rId6"/>
    <p:sldLayoutId id="2147484009" r:id="rId7"/>
    <p:sldLayoutId id="2147484016" r:id="rId8"/>
    <p:sldLayoutId id="2147484017" r:id="rId9"/>
    <p:sldLayoutId id="2147484018" r:id="rId10"/>
    <p:sldLayoutId id="2147484019" r:id="rId11"/>
    <p:sldLayoutId id="2147484010" r:id="rId12"/>
    <p:sldLayoutId id="2147484020" r:id="rId13"/>
    <p:sldLayoutId id="2147484021" r:id="rId14"/>
  </p:sldLayoutIdLst>
  <p:hf hdr="0" dt="0"/>
  <p:txStyles>
    <p:titleStyle>
      <a:lvl1pPr algn="l" rtl="0" eaLnBrk="0" fontAlgn="base" hangingPunct="0">
        <a:spcBef>
          <a:spcPct val="0"/>
        </a:spcBef>
        <a:spcAft>
          <a:spcPct val="0"/>
        </a:spcAft>
        <a:defRPr sz="3200" kern="1200">
          <a:solidFill>
            <a:schemeClr val="tx2"/>
          </a:solidFill>
          <a:latin typeface="方正姚体" pitchFamily="2" charset="-122"/>
          <a:ea typeface="方正姚体" pitchFamily="2" charset="-122"/>
          <a:cs typeface="+mj-cs"/>
        </a:defRPr>
      </a:lvl1pPr>
      <a:lvl2pPr algn="l" rtl="0" eaLnBrk="0" fontAlgn="base" hangingPunct="0">
        <a:spcBef>
          <a:spcPct val="0"/>
        </a:spcBef>
        <a:spcAft>
          <a:spcPct val="0"/>
        </a:spcAft>
        <a:defRPr sz="3200">
          <a:solidFill>
            <a:schemeClr val="tx2"/>
          </a:solidFill>
          <a:latin typeface="方正姚体" pitchFamily="2" charset="-122"/>
          <a:ea typeface="方正姚体" pitchFamily="2" charset="-122"/>
        </a:defRPr>
      </a:lvl2pPr>
      <a:lvl3pPr algn="l" rtl="0" eaLnBrk="0" fontAlgn="base" hangingPunct="0">
        <a:spcBef>
          <a:spcPct val="0"/>
        </a:spcBef>
        <a:spcAft>
          <a:spcPct val="0"/>
        </a:spcAft>
        <a:defRPr sz="3200">
          <a:solidFill>
            <a:schemeClr val="tx2"/>
          </a:solidFill>
          <a:latin typeface="方正姚体" pitchFamily="2" charset="-122"/>
          <a:ea typeface="方正姚体" pitchFamily="2" charset="-122"/>
        </a:defRPr>
      </a:lvl3pPr>
      <a:lvl4pPr algn="l" rtl="0" eaLnBrk="0" fontAlgn="base" hangingPunct="0">
        <a:spcBef>
          <a:spcPct val="0"/>
        </a:spcBef>
        <a:spcAft>
          <a:spcPct val="0"/>
        </a:spcAft>
        <a:defRPr sz="3200">
          <a:solidFill>
            <a:schemeClr val="tx2"/>
          </a:solidFill>
          <a:latin typeface="方正姚体" pitchFamily="2" charset="-122"/>
          <a:ea typeface="方正姚体" pitchFamily="2" charset="-122"/>
        </a:defRPr>
      </a:lvl4pPr>
      <a:lvl5pPr algn="l" rtl="0" eaLnBrk="0" fontAlgn="base" hangingPunct="0">
        <a:spcBef>
          <a:spcPct val="0"/>
        </a:spcBef>
        <a:spcAft>
          <a:spcPct val="0"/>
        </a:spcAft>
        <a:defRPr sz="3200">
          <a:solidFill>
            <a:schemeClr val="tx2"/>
          </a:solidFill>
          <a:latin typeface="方正姚体" pitchFamily="2" charset="-122"/>
          <a:ea typeface="方正姚体" pitchFamily="2" charset="-122"/>
        </a:defRPr>
      </a:lvl5pPr>
      <a:lvl6pPr marL="457200" algn="l" rtl="0" fontAlgn="base">
        <a:spcBef>
          <a:spcPct val="0"/>
        </a:spcBef>
        <a:spcAft>
          <a:spcPct val="0"/>
        </a:spcAft>
        <a:defRPr sz="3200">
          <a:solidFill>
            <a:schemeClr val="tx2"/>
          </a:solidFill>
          <a:latin typeface="方正姚体" pitchFamily="2" charset="-122"/>
          <a:ea typeface="方正姚体" pitchFamily="2" charset="-122"/>
        </a:defRPr>
      </a:lvl6pPr>
      <a:lvl7pPr marL="914400" algn="l" rtl="0" fontAlgn="base">
        <a:spcBef>
          <a:spcPct val="0"/>
        </a:spcBef>
        <a:spcAft>
          <a:spcPct val="0"/>
        </a:spcAft>
        <a:defRPr sz="3200">
          <a:solidFill>
            <a:schemeClr val="tx2"/>
          </a:solidFill>
          <a:latin typeface="方正姚体" pitchFamily="2" charset="-122"/>
          <a:ea typeface="方正姚体" pitchFamily="2" charset="-122"/>
        </a:defRPr>
      </a:lvl7pPr>
      <a:lvl8pPr marL="1371600" algn="l" rtl="0" fontAlgn="base">
        <a:spcBef>
          <a:spcPct val="0"/>
        </a:spcBef>
        <a:spcAft>
          <a:spcPct val="0"/>
        </a:spcAft>
        <a:defRPr sz="3200">
          <a:solidFill>
            <a:schemeClr val="tx2"/>
          </a:solidFill>
          <a:latin typeface="方正姚体" pitchFamily="2" charset="-122"/>
          <a:ea typeface="方正姚体" pitchFamily="2" charset="-122"/>
        </a:defRPr>
      </a:lvl8pPr>
      <a:lvl9pPr marL="1828800" algn="l" rtl="0" fontAlgn="base">
        <a:spcBef>
          <a:spcPct val="0"/>
        </a:spcBef>
        <a:spcAft>
          <a:spcPct val="0"/>
        </a:spcAft>
        <a:defRPr sz="3200">
          <a:solidFill>
            <a:schemeClr val="tx2"/>
          </a:solidFill>
          <a:latin typeface="方正姚体" pitchFamily="2" charset="-122"/>
          <a:ea typeface="方正姚体" pitchFamily="2" charset="-122"/>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方正姚体" pitchFamily="2" charset="-122"/>
          <a:ea typeface="方正姚体" pitchFamily="2" charset="-122"/>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方正姚体" pitchFamily="2" charset="-122"/>
          <a:ea typeface="方正姚体" pitchFamily="2" charset="-122"/>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方正姚体" pitchFamily="2" charset="-122"/>
          <a:ea typeface="方正姚体" pitchFamily="2" charset="-122"/>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方正姚体" pitchFamily="2" charset="-122"/>
          <a:ea typeface="方正姚体" pitchFamily="2" charset="-122"/>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方正姚体" pitchFamily="2" charset="-122"/>
          <a:ea typeface="方正姚体" pitchFamily="2" charset="-122"/>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8.bin"/><Relationship Id="rId7" Type="http://schemas.openxmlformats.org/officeDocument/2006/relationships/oleObject" Target="../embeddings/oleObject42.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7.bin"/><Relationship Id="rId3" Type="http://schemas.openxmlformats.org/officeDocument/2006/relationships/notesSlide" Target="../notesSlides/notesSlide4.xml"/><Relationship Id="rId7"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45.bin"/><Relationship Id="rId5" Type="http://schemas.openxmlformats.org/officeDocument/2006/relationships/oleObject" Target="../embeddings/oleObject44.bin"/><Relationship Id="rId10" Type="http://schemas.openxmlformats.org/officeDocument/2006/relationships/oleObject" Target="../embeddings/oleObject49.bin"/><Relationship Id="rId4" Type="http://schemas.openxmlformats.org/officeDocument/2006/relationships/oleObject" Target="../embeddings/oleObject43.bin"/><Relationship Id="rId9" Type="http://schemas.openxmlformats.org/officeDocument/2006/relationships/oleObject" Target="../embeddings/oleObject48.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notesSlide" Target="../notesSlides/notesSlide5.xml"/><Relationship Id="rId7" Type="http://schemas.openxmlformats.org/officeDocument/2006/relationships/oleObject" Target="../embeddings/oleObject53.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5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63.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notesSlide" Target="../notesSlides/notesSlide8.xml"/><Relationship Id="rId7" Type="http://schemas.openxmlformats.org/officeDocument/2006/relationships/oleObject" Target="../embeddings/oleObject67.bin"/><Relationship Id="rId12"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6.bin"/><Relationship Id="rId11" Type="http://schemas.openxmlformats.org/officeDocument/2006/relationships/oleObject" Target="../embeddings/oleObject71.bin"/><Relationship Id="rId5" Type="http://schemas.openxmlformats.org/officeDocument/2006/relationships/oleObject" Target="../embeddings/oleObject65.bin"/><Relationship Id="rId10" Type="http://schemas.openxmlformats.org/officeDocument/2006/relationships/oleObject" Target="../embeddings/oleObject70.bin"/><Relationship Id="rId4" Type="http://schemas.openxmlformats.org/officeDocument/2006/relationships/oleObject" Target="../embeddings/oleObject64.bin"/><Relationship Id="rId9" Type="http://schemas.openxmlformats.org/officeDocument/2006/relationships/oleObject" Target="../embeddings/oleObject6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73.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notesSlide" Target="../notesSlides/notesSlide10.xml"/><Relationship Id="rId7" Type="http://schemas.openxmlformats.org/officeDocument/2006/relationships/oleObject" Target="../embeddings/oleObject77.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76.bin"/><Relationship Id="rId5" Type="http://schemas.openxmlformats.org/officeDocument/2006/relationships/oleObject" Target="../embeddings/oleObject75.bin"/><Relationship Id="rId4" Type="http://schemas.openxmlformats.org/officeDocument/2006/relationships/oleObject" Target="../embeddings/oleObject74.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84.bin"/><Relationship Id="rId3" Type="http://schemas.openxmlformats.org/officeDocument/2006/relationships/oleObject" Target="../embeddings/oleObject79.bin"/><Relationship Id="rId7" Type="http://schemas.openxmlformats.org/officeDocument/2006/relationships/oleObject" Target="../embeddings/oleObject83.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82.bin"/><Relationship Id="rId5" Type="http://schemas.openxmlformats.org/officeDocument/2006/relationships/oleObject" Target="../embeddings/oleObject81.bin"/><Relationship Id="rId4" Type="http://schemas.openxmlformats.org/officeDocument/2006/relationships/oleObject" Target="../embeddings/oleObject80.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89.bin"/><Relationship Id="rId3" Type="http://schemas.openxmlformats.org/officeDocument/2006/relationships/notesSlide" Target="../notesSlides/notesSlide11.xml"/><Relationship Id="rId7" Type="http://schemas.openxmlformats.org/officeDocument/2006/relationships/oleObject" Target="../embeddings/oleObject88.bin"/><Relationship Id="rId12" Type="http://schemas.openxmlformats.org/officeDocument/2006/relationships/oleObject" Target="../embeddings/oleObject93.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87.bin"/><Relationship Id="rId11" Type="http://schemas.openxmlformats.org/officeDocument/2006/relationships/oleObject" Target="../embeddings/oleObject92.bin"/><Relationship Id="rId5" Type="http://schemas.openxmlformats.org/officeDocument/2006/relationships/oleObject" Target="../embeddings/oleObject86.bin"/><Relationship Id="rId10" Type="http://schemas.openxmlformats.org/officeDocument/2006/relationships/oleObject" Target="../embeddings/oleObject91.bin"/><Relationship Id="rId4" Type="http://schemas.openxmlformats.org/officeDocument/2006/relationships/oleObject" Target="../embeddings/oleObject85.bin"/><Relationship Id="rId9" Type="http://schemas.openxmlformats.org/officeDocument/2006/relationships/oleObject" Target="../embeddings/oleObject90.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oleObject" Target="../embeddings/oleObject94.bin"/><Relationship Id="rId7" Type="http://schemas.openxmlformats.org/officeDocument/2006/relationships/oleObject" Target="../embeddings/oleObject98.bin"/><Relationship Id="rId12" Type="http://schemas.openxmlformats.org/officeDocument/2006/relationships/oleObject" Target="../embeddings/oleObject103.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97.bin"/><Relationship Id="rId11" Type="http://schemas.openxmlformats.org/officeDocument/2006/relationships/oleObject" Target="../embeddings/oleObject102.bin"/><Relationship Id="rId5" Type="http://schemas.openxmlformats.org/officeDocument/2006/relationships/oleObject" Target="../embeddings/oleObject96.bin"/><Relationship Id="rId10" Type="http://schemas.openxmlformats.org/officeDocument/2006/relationships/oleObject" Target="../embeddings/oleObject101.bin"/><Relationship Id="rId4" Type="http://schemas.openxmlformats.org/officeDocument/2006/relationships/oleObject" Target="../embeddings/oleObject95.bin"/><Relationship Id="rId9" Type="http://schemas.openxmlformats.org/officeDocument/2006/relationships/oleObject" Target="../embeddings/oleObject100.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09.bin"/><Relationship Id="rId3" Type="http://schemas.openxmlformats.org/officeDocument/2006/relationships/oleObject" Target="../embeddings/oleObject104.bin"/><Relationship Id="rId7" Type="http://schemas.openxmlformats.org/officeDocument/2006/relationships/oleObject" Target="../embeddings/oleObject108.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07.bin"/><Relationship Id="rId5" Type="http://schemas.openxmlformats.org/officeDocument/2006/relationships/oleObject" Target="../embeddings/oleObject106.bin"/><Relationship Id="rId10" Type="http://schemas.openxmlformats.org/officeDocument/2006/relationships/oleObject" Target="../embeddings/oleObject111.bin"/><Relationship Id="rId4" Type="http://schemas.openxmlformats.org/officeDocument/2006/relationships/oleObject" Target="../embeddings/oleObject105.bin"/><Relationship Id="rId9" Type="http://schemas.openxmlformats.org/officeDocument/2006/relationships/oleObject" Target="../embeddings/oleObject110.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7.bin"/><Relationship Id="rId3" Type="http://schemas.openxmlformats.org/officeDocument/2006/relationships/oleObject" Target="../embeddings/oleObject112.bin"/><Relationship Id="rId7" Type="http://schemas.openxmlformats.org/officeDocument/2006/relationships/oleObject" Target="../embeddings/oleObject11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15.bin"/><Relationship Id="rId5" Type="http://schemas.openxmlformats.org/officeDocument/2006/relationships/oleObject" Target="../embeddings/oleObject114.bin"/><Relationship Id="rId4" Type="http://schemas.openxmlformats.org/officeDocument/2006/relationships/oleObject" Target="../embeddings/oleObject113.bin"/><Relationship Id="rId9" Type="http://schemas.openxmlformats.org/officeDocument/2006/relationships/oleObject" Target="../embeddings/oleObject118.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24.bin"/><Relationship Id="rId3" Type="http://schemas.openxmlformats.org/officeDocument/2006/relationships/oleObject" Target="../embeddings/oleObject119.bin"/><Relationship Id="rId7" Type="http://schemas.openxmlformats.org/officeDocument/2006/relationships/oleObject" Target="../embeddings/oleObject123.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122.bin"/><Relationship Id="rId5" Type="http://schemas.openxmlformats.org/officeDocument/2006/relationships/oleObject" Target="../embeddings/oleObject121.bin"/><Relationship Id="rId10" Type="http://schemas.openxmlformats.org/officeDocument/2006/relationships/oleObject" Target="../embeddings/oleObject126.bin"/><Relationship Id="rId4" Type="http://schemas.openxmlformats.org/officeDocument/2006/relationships/oleObject" Target="../embeddings/oleObject120.bin"/><Relationship Id="rId9" Type="http://schemas.openxmlformats.org/officeDocument/2006/relationships/oleObject" Target="../embeddings/oleObject12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7.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8.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129.bin"/></Relationships>
</file>

<file path=ppt/slides/_rels/slide29.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slideLayout" Target="../slideLayouts/slideLayout2.xml"/><Relationship Id="rId1" Type="http://schemas.openxmlformats.org/officeDocument/2006/relationships/vmlDrawing" Target="../drawings/vmlDrawing24.vml"/><Relationship Id="rId5" Type="http://schemas.openxmlformats.org/officeDocument/2006/relationships/oleObject" Target="../embeddings/oleObject131.bin"/><Relationship Id="rId4" Type="http://schemas.openxmlformats.org/officeDocument/2006/relationships/oleObject" Target="../embeddings/oleObject130.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1.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 Id="rId14" Type="http://schemas.openxmlformats.org/officeDocument/2006/relationships/oleObject" Target="../embeddings/oleObject11.bin"/></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32.bin"/><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33.bin"/><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oleObject" Target="../embeddings/oleObject135.bin"/><Relationship Id="rId4" Type="http://schemas.openxmlformats.org/officeDocument/2006/relationships/oleObject" Target="../embeddings/oleObject134.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36.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139.bin"/><Relationship Id="rId5" Type="http://schemas.openxmlformats.org/officeDocument/2006/relationships/oleObject" Target="../embeddings/oleObject138.bin"/><Relationship Id="rId4" Type="http://schemas.openxmlformats.org/officeDocument/2006/relationships/oleObject" Target="../embeddings/oleObject137.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145.bin"/><Relationship Id="rId13" Type="http://schemas.openxmlformats.org/officeDocument/2006/relationships/oleObject" Target="../embeddings/oleObject150.bin"/><Relationship Id="rId18" Type="http://schemas.openxmlformats.org/officeDocument/2006/relationships/oleObject" Target="../embeddings/oleObject155.bin"/><Relationship Id="rId3" Type="http://schemas.openxmlformats.org/officeDocument/2006/relationships/oleObject" Target="../embeddings/oleObject140.bin"/><Relationship Id="rId7" Type="http://schemas.openxmlformats.org/officeDocument/2006/relationships/oleObject" Target="../embeddings/oleObject144.bin"/><Relationship Id="rId12" Type="http://schemas.openxmlformats.org/officeDocument/2006/relationships/oleObject" Target="../embeddings/oleObject149.bin"/><Relationship Id="rId17" Type="http://schemas.openxmlformats.org/officeDocument/2006/relationships/oleObject" Target="../embeddings/oleObject154.bin"/><Relationship Id="rId2" Type="http://schemas.openxmlformats.org/officeDocument/2006/relationships/slideLayout" Target="../slideLayouts/slideLayout2.xml"/><Relationship Id="rId16" Type="http://schemas.openxmlformats.org/officeDocument/2006/relationships/oleObject" Target="../embeddings/oleObject153.bin"/><Relationship Id="rId20" Type="http://schemas.openxmlformats.org/officeDocument/2006/relationships/oleObject" Target="../embeddings/oleObject157.bin"/><Relationship Id="rId1" Type="http://schemas.openxmlformats.org/officeDocument/2006/relationships/vmlDrawing" Target="../drawings/vmlDrawing28.vml"/><Relationship Id="rId6" Type="http://schemas.openxmlformats.org/officeDocument/2006/relationships/oleObject" Target="../embeddings/oleObject143.bin"/><Relationship Id="rId11" Type="http://schemas.openxmlformats.org/officeDocument/2006/relationships/oleObject" Target="../embeddings/oleObject148.bin"/><Relationship Id="rId5" Type="http://schemas.openxmlformats.org/officeDocument/2006/relationships/oleObject" Target="../embeddings/oleObject142.bin"/><Relationship Id="rId15" Type="http://schemas.openxmlformats.org/officeDocument/2006/relationships/oleObject" Target="../embeddings/oleObject152.bin"/><Relationship Id="rId10" Type="http://schemas.openxmlformats.org/officeDocument/2006/relationships/oleObject" Target="../embeddings/oleObject147.bin"/><Relationship Id="rId19" Type="http://schemas.openxmlformats.org/officeDocument/2006/relationships/oleObject" Target="../embeddings/oleObject156.bin"/><Relationship Id="rId4" Type="http://schemas.openxmlformats.org/officeDocument/2006/relationships/oleObject" Target="../embeddings/oleObject141.bin"/><Relationship Id="rId9" Type="http://schemas.openxmlformats.org/officeDocument/2006/relationships/oleObject" Target="../embeddings/oleObject146.bin"/><Relationship Id="rId14" Type="http://schemas.openxmlformats.org/officeDocument/2006/relationships/oleObject" Target="../embeddings/oleObject151.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58.bin"/><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30.vml"/><Relationship Id="rId5" Type="http://schemas.openxmlformats.org/officeDocument/2006/relationships/oleObject" Target="../embeddings/oleObject160.bin"/><Relationship Id="rId4" Type="http://schemas.openxmlformats.org/officeDocument/2006/relationships/oleObject" Target="../embeddings/oleObject159.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61.bin"/><Relationship Id="rId2" Type="http://schemas.openxmlformats.org/officeDocument/2006/relationships/slideLayout" Target="../slideLayouts/slideLayout6.xml"/><Relationship Id="rId1" Type="http://schemas.openxmlformats.org/officeDocument/2006/relationships/vmlDrawing" Target="../drawings/vmlDrawing31.vml"/><Relationship Id="rId4" Type="http://schemas.openxmlformats.org/officeDocument/2006/relationships/oleObject" Target="../embeddings/oleObject162.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167.bin"/><Relationship Id="rId13" Type="http://schemas.openxmlformats.org/officeDocument/2006/relationships/oleObject" Target="../embeddings/oleObject172.bin"/><Relationship Id="rId3" Type="http://schemas.openxmlformats.org/officeDocument/2006/relationships/notesSlide" Target="../notesSlides/notesSlide13.xml"/><Relationship Id="rId7" Type="http://schemas.openxmlformats.org/officeDocument/2006/relationships/oleObject" Target="../embeddings/oleObject166.bin"/><Relationship Id="rId12" Type="http://schemas.openxmlformats.org/officeDocument/2006/relationships/oleObject" Target="../embeddings/oleObject171.bin"/><Relationship Id="rId2" Type="http://schemas.openxmlformats.org/officeDocument/2006/relationships/slideLayout" Target="../slideLayouts/slideLayout2.xml"/><Relationship Id="rId1" Type="http://schemas.openxmlformats.org/officeDocument/2006/relationships/vmlDrawing" Target="../drawings/vmlDrawing32.vml"/><Relationship Id="rId6" Type="http://schemas.openxmlformats.org/officeDocument/2006/relationships/oleObject" Target="../embeddings/oleObject165.bin"/><Relationship Id="rId11" Type="http://schemas.openxmlformats.org/officeDocument/2006/relationships/oleObject" Target="../embeddings/oleObject170.bin"/><Relationship Id="rId5" Type="http://schemas.openxmlformats.org/officeDocument/2006/relationships/oleObject" Target="../embeddings/oleObject164.bin"/><Relationship Id="rId10" Type="http://schemas.openxmlformats.org/officeDocument/2006/relationships/oleObject" Target="../embeddings/oleObject169.bin"/><Relationship Id="rId4" Type="http://schemas.openxmlformats.org/officeDocument/2006/relationships/oleObject" Target="../embeddings/oleObject163.bin"/><Relationship Id="rId9" Type="http://schemas.openxmlformats.org/officeDocument/2006/relationships/oleObject" Target="../embeddings/oleObject168.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2.bin"/><Relationship Id="rId3" Type="http://schemas.openxmlformats.org/officeDocument/2006/relationships/oleObject" Target="../embeddings/oleObject12.bin"/><Relationship Id="rId7" Type="http://schemas.openxmlformats.org/officeDocument/2006/relationships/oleObject" Target="../embeddings/oleObject16.bin"/><Relationship Id="rId12"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5.bin"/><Relationship Id="rId11" Type="http://schemas.openxmlformats.org/officeDocument/2006/relationships/oleObject" Target="../embeddings/oleObject20.bin"/><Relationship Id="rId5" Type="http://schemas.openxmlformats.org/officeDocument/2006/relationships/oleObject" Target="../embeddings/oleObject14.bin"/><Relationship Id="rId10" Type="http://schemas.openxmlformats.org/officeDocument/2006/relationships/oleObject" Target="../embeddings/oleObject19.bin"/><Relationship Id="rId4" Type="http://schemas.openxmlformats.org/officeDocument/2006/relationships/oleObject" Target="../embeddings/oleObject13.bin"/><Relationship Id="rId9" Type="http://schemas.openxmlformats.org/officeDocument/2006/relationships/oleObject" Target="../embeddings/oleObject18.bin"/><Relationship Id="rId14" Type="http://schemas.openxmlformats.org/officeDocument/2006/relationships/oleObject" Target="../embeddings/oleObject23.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178.bin"/><Relationship Id="rId3" Type="http://schemas.openxmlformats.org/officeDocument/2006/relationships/oleObject" Target="../embeddings/oleObject173.bin"/><Relationship Id="rId7" Type="http://schemas.openxmlformats.org/officeDocument/2006/relationships/oleObject" Target="../embeddings/oleObject177.bin"/><Relationship Id="rId2" Type="http://schemas.openxmlformats.org/officeDocument/2006/relationships/slideLayout" Target="../slideLayouts/slideLayout2.xml"/><Relationship Id="rId1" Type="http://schemas.openxmlformats.org/officeDocument/2006/relationships/vmlDrawing" Target="../drawings/vmlDrawing33.vml"/><Relationship Id="rId6" Type="http://schemas.openxmlformats.org/officeDocument/2006/relationships/oleObject" Target="../embeddings/oleObject176.bin"/><Relationship Id="rId5" Type="http://schemas.openxmlformats.org/officeDocument/2006/relationships/oleObject" Target="../embeddings/oleObject175.bin"/><Relationship Id="rId10" Type="http://schemas.openxmlformats.org/officeDocument/2006/relationships/oleObject" Target="../embeddings/oleObject180.bin"/><Relationship Id="rId4" Type="http://schemas.openxmlformats.org/officeDocument/2006/relationships/oleObject" Target="../embeddings/oleObject174.bin"/><Relationship Id="rId9" Type="http://schemas.openxmlformats.org/officeDocument/2006/relationships/oleObject" Target="../embeddings/oleObject179.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81.bin"/><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186.bin"/><Relationship Id="rId3" Type="http://schemas.openxmlformats.org/officeDocument/2006/relationships/notesSlide" Target="../notesSlides/notesSlide14.xml"/><Relationship Id="rId7" Type="http://schemas.openxmlformats.org/officeDocument/2006/relationships/oleObject" Target="../embeddings/oleObject185.bin"/><Relationship Id="rId12" Type="http://schemas.openxmlformats.org/officeDocument/2006/relationships/oleObject" Target="../embeddings/oleObject190.bin"/><Relationship Id="rId2" Type="http://schemas.openxmlformats.org/officeDocument/2006/relationships/slideLayout" Target="../slideLayouts/slideLayout6.xml"/><Relationship Id="rId1" Type="http://schemas.openxmlformats.org/officeDocument/2006/relationships/vmlDrawing" Target="../drawings/vmlDrawing35.vml"/><Relationship Id="rId6" Type="http://schemas.openxmlformats.org/officeDocument/2006/relationships/oleObject" Target="../embeddings/oleObject184.bin"/><Relationship Id="rId11" Type="http://schemas.openxmlformats.org/officeDocument/2006/relationships/oleObject" Target="../embeddings/oleObject189.bin"/><Relationship Id="rId5" Type="http://schemas.openxmlformats.org/officeDocument/2006/relationships/oleObject" Target="../embeddings/oleObject183.bin"/><Relationship Id="rId10" Type="http://schemas.openxmlformats.org/officeDocument/2006/relationships/oleObject" Target="../embeddings/oleObject188.bin"/><Relationship Id="rId4" Type="http://schemas.openxmlformats.org/officeDocument/2006/relationships/oleObject" Target="../embeddings/oleObject182.bin"/><Relationship Id="rId9" Type="http://schemas.openxmlformats.org/officeDocument/2006/relationships/oleObject" Target="../embeddings/oleObject187.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196.bin"/><Relationship Id="rId13" Type="http://schemas.openxmlformats.org/officeDocument/2006/relationships/oleObject" Target="../embeddings/oleObject201.bin"/><Relationship Id="rId3" Type="http://schemas.openxmlformats.org/officeDocument/2006/relationships/oleObject" Target="../embeddings/oleObject191.bin"/><Relationship Id="rId7" Type="http://schemas.openxmlformats.org/officeDocument/2006/relationships/oleObject" Target="../embeddings/oleObject195.bin"/><Relationship Id="rId12" Type="http://schemas.openxmlformats.org/officeDocument/2006/relationships/oleObject" Target="../embeddings/oleObject200.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194.bin"/><Relationship Id="rId11" Type="http://schemas.openxmlformats.org/officeDocument/2006/relationships/oleObject" Target="../embeddings/oleObject199.bin"/><Relationship Id="rId5" Type="http://schemas.openxmlformats.org/officeDocument/2006/relationships/oleObject" Target="../embeddings/oleObject193.bin"/><Relationship Id="rId10" Type="http://schemas.openxmlformats.org/officeDocument/2006/relationships/oleObject" Target="../embeddings/oleObject198.bin"/><Relationship Id="rId4" Type="http://schemas.openxmlformats.org/officeDocument/2006/relationships/oleObject" Target="../embeddings/oleObject192.bin"/><Relationship Id="rId9" Type="http://schemas.openxmlformats.org/officeDocument/2006/relationships/oleObject" Target="../embeddings/oleObject197.bin"/></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206.bin"/><Relationship Id="rId3" Type="http://schemas.openxmlformats.org/officeDocument/2006/relationships/notesSlide" Target="../notesSlides/notesSlide15.xml"/><Relationship Id="rId7" Type="http://schemas.openxmlformats.org/officeDocument/2006/relationships/oleObject" Target="../embeddings/oleObject205.bin"/><Relationship Id="rId2" Type="http://schemas.openxmlformats.org/officeDocument/2006/relationships/slideLayout" Target="../slideLayouts/slideLayout14.xml"/><Relationship Id="rId1" Type="http://schemas.openxmlformats.org/officeDocument/2006/relationships/vmlDrawing" Target="../drawings/vmlDrawing37.vml"/><Relationship Id="rId6" Type="http://schemas.openxmlformats.org/officeDocument/2006/relationships/oleObject" Target="../embeddings/oleObject204.bin"/><Relationship Id="rId5" Type="http://schemas.openxmlformats.org/officeDocument/2006/relationships/oleObject" Target="../embeddings/oleObject203.bin"/><Relationship Id="rId4" Type="http://schemas.openxmlformats.org/officeDocument/2006/relationships/oleObject" Target="../embeddings/oleObject202.bin"/><Relationship Id="rId9" Type="http://schemas.openxmlformats.org/officeDocument/2006/relationships/oleObject" Target="../embeddings/oleObject207.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38.vml"/><Relationship Id="rId5" Type="http://schemas.openxmlformats.org/officeDocument/2006/relationships/oleObject" Target="../embeddings/oleObject209.bin"/><Relationship Id="rId4" Type="http://schemas.openxmlformats.org/officeDocument/2006/relationships/oleObject" Target="../embeddings/oleObject208.bin"/></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215.bin"/><Relationship Id="rId3" Type="http://schemas.openxmlformats.org/officeDocument/2006/relationships/oleObject" Target="../embeddings/oleObject210.bin"/><Relationship Id="rId7" Type="http://schemas.openxmlformats.org/officeDocument/2006/relationships/oleObject" Target="../embeddings/oleObject214.bin"/><Relationship Id="rId2" Type="http://schemas.openxmlformats.org/officeDocument/2006/relationships/slideLayout" Target="../slideLayouts/slideLayout6.xml"/><Relationship Id="rId1" Type="http://schemas.openxmlformats.org/officeDocument/2006/relationships/vmlDrawing" Target="../drawings/vmlDrawing39.vml"/><Relationship Id="rId6" Type="http://schemas.openxmlformats.org/officeDocument/2006/relationships/oleObject" Target="../embeddings/oleObject213.bin"/><Relationship Id="rId5" Type="http://schemas.openxmlformats.org/officeDocument/2006/relationships/oleObject" Target="../embeddings/oleObject212.bin"/><Relationship Id="rId10" Type="http://schemas.openxmlformats.org/officeDocument/2006/relationships/oleObject" Target="../embeddings/oleObject217.bin"/><Relationship Id="rId4" Type="http://schemas.openxmlformats.org/officeDocument/2006/relationships/oleObject" Target="../embeddings/oleObject211.bin"/><Relationship Id="rId9" Type="http://schemas.openxmlformats.org/officeDocument/2006/relationships/oleObject" Target="../embeddings/oleObject216.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223.bin"/><Relationship Id="rId3" Type="http://schemas.openxmlformats.org/officeDocument/2006/relationships/oleObject" Target="../embeddings/oleObject218.bin"/><Relationship Id="rId7" Type="http://schemas.openxmlformats.org/officeDocument/2006/relationships/oleObject" Target="../embeddings/oleObject222.bin"/><Relationship Id="rId2" Type="http://schemas.openxmlformats.org/officeDocument/2006/relationships/slideLayout" Target="../slideLayouts/slideLayout6.xml"/><Relationship Id="rId1" Type="http://schemas.openxmlformats.org/officeDocument/2006/relationships/vmlDrawing" Target="../drawings/vmlDrawing40.vml"/><Relationship Id="rId6" Type="http://schemas.openxmlformats.org/officeDocument/2006/relationships/oleObject" Target="../embeddings/oleObject221.bin"/><Relationship Id="rId5" Type="http://schemas.openxmlformats.org/officeDocument/2006/relationships/oleObject" Target="../embeddings/oleObject220.bin"/><Relationship Id="rId10" Type="http://schemas.openxmlformats.org/officeDocument/2006/relationships/oleObject" Target="../embeddings/oleObject225.bin"/><Relationship Id="rId4" Type="http://schemas.openxmlformats.org/officeDocument/2006/relationships/oleObject" Target="../embeddings/oleObject219.bin"/><Relationship Id="rId9" Type="http://schemas.openxmlformats.org/officeDocument/2006/relationships/oleObject" Target="../embeddings/oleObject224.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2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37.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标题 1"/>
          <p:cNvSpPr>
            <a:spLocks noGrp="1"/>
          </p:cNvSpPr>
          <p:nvPr>
            <p:ph type="title"/>
          </p:nvPr>
        </p:nvSpPr>
        <p:spPr/>
        <p:txBody>
          <a:bodyPr/>
          <a:lstStyle/>
          <a:p>
            <a:pPr eaLnBrk="1" hangingPunct="1"/>
            <a:r>
              <a:rPr lang="en-US" altLang="zh-CN" smtClean="0"/>
              <a:t>§3.3 </a:t>
            </a:r>
            <a:r>
              <a:rPr lang="zh-CN" altLang="en-US" smtClean="0"/>
              <a:t>动能、势能及机械能守恒</a:t>
            </a:r>
          </a:p>
        </p:txBody>
      </p:sp>
      <p:sp>
        <p:nvSpPr>
          <p:cNvPr id="55299" name="文本占位符 2"/>
          <p:cNvSpPr>
            <a:spLocks noGrp="1"/>
          </p:cNvSpPr>
          <p:nvPr>
            <p:ph type="body" idx="1"/>
          </p:nvPr>
        </p:nvSpPr>
        <p:spPr/>
        <p:txBody>
          <a:bodyPr/>
          <a:lstStyle/>
          <a:p>
            <a:pPr eaLnBrk="1" hangingPunct="1"/>
            <a:r>
              <a:rPr lang="zh-CN" altLang="en-US" dirty="0" smtClean="0"/>
              <a:t>南开大学物理学院</a:t>
            </a:r>
            <a:r>
              <a:rPr lang="en-US" altLang="zh-CN" dirty="0" smtClean="0"/>
              <a:t>		</a:t>
            </a:r>
            <a:r>
              <a:rPr lang="zh-CN" altLang="en-US" dirty="0" smtClean="0"/>
              <a:t>本版修订：王新宇</a:t>
            </a:r>
          </a:p>
        </p:txBody>
      </p:sp>
      <p:sp>
        <p:nvSpPr>
          <p:cNvPr id="55300"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z="1800" smtClean="0">
                <a:latin typeface="方正姚体" pitchFamily="2" charset="-122"/>
                <a:ea typeface="方正姚体" pitchFamily="2" charset="-122"/>
              </a:rPr>
              <a:t>第三章  质点系统的运动规律</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485775" y="228600"/>
            <a:ext cx="8229600" cy="1700213"/>
          </a:xfrm>
        </p:spPr>
        <p:txBody>
          <a:bodyPr>
            <a:normAutofit fontScale="90000"/>
          </a:bodyPr>
          <a:lstStyle/>
          <a:p>
            <a:pPr eaLnBrk="1" fontAlgn="auto" hangingPunct="1">
              <a:spcBef>
                <a:spcPct val="50000"/>
              </a:spcBef>
              <a:spcAft>
                <a:spcPts val="0"/>
              </a:spcAft>
              <a:defRPr/>
            </a:pPr>
            <a:r>
              <a:rPr kumimoji="1" lang="zh-CN" altLang="en-US" b="1" dirty="0" smtClean="0"/>
              <a:t>例</a:t>
            </a:r>
            <a:r>
              <a:rPr kumimoji="1" lang="en-US" altLang="zh-CN" b="1" dirty="0" smtClean="0"/>
              <a:t>2</a:t>
            </a:r>
            <a:r>
              <a:rPr kumimoji="1" lang="zh-CN" altLang="en-US" b="1" dirty="0" smtClean="0"/>
              <a:t>、质量为</a:t>
            </a:r>
            <a:r>
              <a:rPr kumimoji="1" lang="en-US" altLang="zh-CN" b="1" dirty="0" smtClean="0"/>
              <a:t>2kg</a:t>
            </a:r>
            <a:r>
              <a:rPr kumimoji="1" lang="zh-CN" altLang="zh-CN" b="1" dirty="0" smtClean="0"/>
              <a:t>的质点在力</a:t>
            </a:r>
            <a:r>
              <a:rPr kumimoji="1" lang="zh-CN" altLang="en-US" b="1" dirty="0" smtClean="0"/>
              <a:t/>
            </a:r>
            <a:br>
              <a:rPr kumimoji="1" lang="zh-CN" altLang="en-US" b="1" dirty="0" smtClean="0"/>
            </a:br>
            <a:r>
              <a:rPr kumimoji="1" lang="zh-CN" altLang="en-US" b="1" dirty="0" smtClean="0"/>
              <a:t>的作用下，从静止出发，沿</a:t>
            </a:r>
            <a:r>
              <a:rPr kumimoji="1" lang="en-US" altLang="zh-CN" b="1" i="1" dirty="0" smtClean="0"/>
              <a:t>x</a:t>
            </a:r>
            <a:r>
              <a:rPr kumimoji="1" lang="zh-CN" altLang="zh-CN" b="1" dirty="0" smtClean="0"/>
              <a:t>轴正向作直线运动。</a:t>
            </a:r>
            <a:br>
              <a:rPr kumimoji="1" lang="zh-CN" altLang="zh-CN" b="1" dirty="0" smtClean="0"/>
            </a:br>
            <a:r>
              <a:rPr kumimoji="1" lang="zh-CN" altLang="zh-CN" b="1" dirty="0" smtClean="0"/>
              <a:t>求前三秒内该力所作的功。</a:t>
            </a:r>
            <a:endParaRPr lang="zh-CN" altLang="en-US" b="1" dirty="0"/>
          </a:p>
        </p:txBody>
      </p:sp>
      <p:sp>
        <p:nvSpPr>
          <p:cNvPr id="7176" name="页脚占位符 2"/>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功和功率：例题</a:t>
            </a:r>
          </a:p>
        </p:txBody>
      </p:sp>
      <p:sp>
        <p:nvSpPr>
          <p:cNvPr id="7177" name="灯片编号占位符 3"/>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3D99C56A-8480-4876-9B23-1E045BEA9CAA}" type="slidenum">
              <a:rPr lang="zh-CN" altLang="en-US" smtClean="0">
                <a:latin typeface="Arial" charset="0"/>
              </a:rPr>
              <a:pPr/>
              <a:t>9</a:t>
            </a:fld>
            <a:endParaRPr lang="zh-CN" altLang="en-US" smtClean="0">
              <a:latin typeface="Arial" charset="0"/>
            </a:endParaRPr>
          </a:p>
        </p:txBody>
      </p:sp>
      <p:sp>
        <p:nvSpPr>
          <p:cNvPr id="7178" name="文本占位符 6"/>
          <p:cNvSpPr>
            <a:spLocks noGrp="1"/>
          </p:cNvSpPr>
          <p:nvPr>
            <p:ph type="body" idx="13"/>
          </p:nvPr>
        </p:nvSpPr>
        <p:spPr>
          <a:xfrm>
            <a:off x="500063" y="2071688"/>
            <a:ext cx="8215312" cy="571500"/>
          </a:xfrm>
        </p:spPr>
        <p:txBody>
          <a:bodyPr/>
          <a:lstStyle/>
          <a:p>
            <a:pPr eaLnBrk="1" hangingPunct="1"/>
            <a:r>
              <a:rPr kumimoji="1" lang="zh-CN" altLang="en-US" dirty="0" smtClean="0">
                <a:latin typeface="Times New Roman" pitchFamily="18" charset="0"/>
              </a:rPr>
              <a:t>解：（一维运动可以用标量）</a:t>
            </a:r>
          </a:p>
          <a:p>
            <a:pPr eaLnBrk="1" hangingPunct="1"/>
            <a:endParaRPr lang="zh-CN" altLang="en-US" dirty="0" smtClean="0"/>
          </a:p>
        </p:txBody>
      </p:sp>
      <p:cxnSp>
        <p:nvCxnSpPr>
          <p:cNvPr id="8" name="直接连接符 7"/>
          <p:cNvCxnSpPr/>
          <p:nvPr/>
        </p:nvCxnSpPr>
        <p:spPr>
          <a:xfrm>
            <a:off x="500063" y="1855788"/>
            <a:ext cx="457200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7170" name="Object 6"/>
          <p:cNvGraphicFramePr>
            <a:graphicFrameLocks noChangeAspect="1"/>
          </p:cNvGraphicFramePr>
          <p:nvPr/>
        </p:nvGraphicFramePr>
        <p:xfrm>
          <a:off x="5286375" y="428625"/>
          <a:ext cx="2379663" cy="501650"/>
        </p:xfrm>
        <a:graphic>
          <a:graphicData uri="http://schemas.openxmlformats.org/presentationml/2006/ole">
            <p:oleObj spid="_x0000_s7170" name="Equation" r:id="rId3" imgW="927000" imgH="241200" progId="Equation.DSMT4">
              <p:embed/>
            </p:oleObj>
          </a:graphicData>
        </a:graphic>
      </p:graphicFrame>
      <p:graphicFrame>
        <p:nvGraphicFramePr>
          <p:cNvPr id="7171" name="Object 7"/>
          <p:cNvGraphicFramePr>
            <a:graphicFrameLocks noChangeAspect="1"/>
          </p:cNvGraphicFramePr>
          <p:nvPr/>
        </p:nvGraphicFramePr>
        <p:xfrm>
          <a:off x="500063" y="2571750"/>
          <a:ext cx="3505200" cy="539750"/>
        </p:xfrm>
        <a:graphic>
          <a:graphicData uri="http://schemas.openxmlformats.org/presentationml/2006/ole">
            <p:oleObj spid="_x0000_s7171" name="Equation" r:id="rId4" imgW="990360" imgH="215640" progId="Equation.DSMT4">
              <p:embed/>
            </p:oleObj>
          </a:graphicData>
        </a:graphic>
      </p:graphicFrame>
      <p:graphicFrame>
        <p:nvGraphicFramePr>
          <p:cNvPr id="7172" name="Object 8"/>
          <p:cNvGraphicFramePr>
            <a:graphicFrameLocks noChangeAspect="1"/>
          </p:cNvGraphicFramePr>
          <p:nvPr/>
        </p:nvGraphicFramePr>
        <p:xfrm>
          <a:off x="571500" y="3155950"/>
          <a:ext cx="3379788" cy="3059113"/>
        </p:xfrm>
        <a:graphic>
          <a:graphicData uri="http://schemas.openxmlformats.org/presentationml/2006/ole">
            <p:oleObj spid="_x0000_s7172" name="Equation" r:id="rId5" imgW="1079280" imgH="1143000" progId="Equation.DSMT4">
              <p:embed/>
            </p:oleObj>
          </a:graphicData>
        </a:graphic>
      </p:graphicFrame>
      <p:graphicFrame>
        <p:nvGraphicFramePr>
          <p:cNvPr id="7173" name="Object 10"/>
          <p:cNvGraphicFramePr>
            <a:graphicFrameLocks noChangeAspect="1"/>
          </p:cNvGraphicFramePr>
          <p:nvPr/>
        </p:nvGraphicFramePr>
        <p:xfrm>
          <a:off x="5572125" y="2973388"/>
          <a:ext cx="2579688" cy="3159125"/>
        </p:xfrm>
        <a:graphic>
          <a:graphicData uri="http://schemas.openxmlformats.org/presentationml/2006/ole">
            <p:oleObj spid="_x0000_s7173" name="Equation" r:id="rId6" imgW="965160" imgH="1218960" progId="Equation.DSMT4">
              <p:embed/>
            </p:oleObj>
          </a:graphicData>
        </a:graphic>
      </p:graphicFrame>
      <p:graphicFrame>
        <p:nvGraphicFramePr>
          <p:cNvPr id="7174" name="Object 11"/>
          <p:cNvGraphicFramePr>
            <a:graphicFrameLocks noChangeAspect="1"/>
          </p:cNvGraphicFramePr>
          <p:nvPr/>
        </p:nvGraphicFramePr>
        <p:xfrm>
          <a:off x="5214938" y="2143125"/>
          <a:ext cx="3500437" cy="601663"/>
        </p:xfrm>
        <a:graphic>
          <a:graphicData uri="http://schemas.openxmlformats.org/presentationml/2006/ole">
            <p:oleObj spid="_x0000_s7174" name="Equation" r:id="rId7" imgW="1130040" imgH="215640" progId="Equation.DSMT4">
              <p:embed/>
            </p:oleObj>
          </a:graphicData>
        </a:graphic>
      </p:graphicFrame>
      <p:cxnSp>
        <p:nvCxnSpPr>
          <p:cNvPr id="18" name="直接连接符 17"/>
          <p:cNvCxnSpPr/>
          <p:nvPr/>
        </p:nvCxnSpPr>
        <p:spPr>
          <a:xfrm rot="5400000">
            <a:off x="2858294" y="3928269"/>
            <a:ext cx="40005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8">
                                            <p:txEl>
                                              <p:pRg st="0" end="0"/>
                                            </p:txEl>
                                          </p:spTgt>
                                        </p:tgtEl>
                                        <p:attrNameLst>
                                          <p:attrName>style.visibility</p:attrName>
                                        </p:attrNameLst>
                                      </p:cBhvr>
                                      <p:to>
                                        <p:strVal val="visible"/>
                                      </p:to>
                                    </p:set>
                                    <p:anim calcmode="lin" valueType="num">
                                      <p:cBhvr additive="base">
                                        <p:cTn id="7" dur="500" fill="hold"/>
                                        <p:tgtEl>
                                          <p:spTgt spid="71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gtEl>
                                        <p:attrNameLst>
                                          <p:attrName>style.visibility</p:attrName>
                                        </p:attrNameLst>
                                      </p:cBhvr>
                                      <p:to>
                                        <p:strVal val="visible"/>
                                      </p:to>
                                    </p:set>
                                    <p:anim calcmode="lin" valueType="num">
                                      <p:cBhvr additive="base">
                                        <p:cTn id="11" dur="500" fill="hold"/>
                                        <p:tgtEl>
                                          <p:spTgt spid="7171"/>
                                        </p:tgtEl>
                                        <p:attrNameLst>
                                          <p:attrName>ppt_x</p:attrName>
                                        </p:attrNameLst>
                                      </p:cBhvr>
                                      <p:tavLst>
                                        <p:tav tm="0">
                                          <p:val>
                                            <p:strVal val="#ppt_x"/>
                                          </p:val>
                                        </p:tav>
                                        <p:tav tm="100000">
                                          <p:val>
                                            <p:strVal val="#ppt_x"/>
                                          </p:val>
                                        </p:tav>
                                      </p:tavLst>
                                    </p:anim>
                                    <p:anim calcmode="lin" valueType="num">
                                      <p:cBhvr additive="base">
                                        <p:cTn id="12" dur="500" fill="hold"/>
                                        <p:tgtEl>
                                          <p:spTgt spid="717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172"/>
                                        </p:tgtEl>
                                        <p:attrNameLst>
                                          <p:attrName>style.visibility</p:attrName>
                                        </p:attrNameLst>
                                      </p:cBhvr>
                                      <p:to>
                                        <p:strVal val="visible"/>
                                      </p:to>
                                    </p:set>
                                    <p:anim calcmode="lin" valueType="num">
                                      <p:cBhvr additive="base">
                                        <p:cTn id="15" dur="500" fill="hold"/>
                                        <p:tgtEl>
                                          <p:spTgt spid="7172"/>
                                        </p:tgtEl>
                                        <p:attrNameLst>
                                          <p:attrName>ppt_x</p:attrName>
                                        </p:attrNameLst>
                                      </p:cBhvr>
                                      <p:tavLst>
                                        <p:tav tm="0">
                                          <p:val>
                                            <p:strVal val="#ppt_x"/>
                                          </p:val>
                                        </p:tav>
                                        <p:tav tm="100000">
                                          <p:val>
                                            <p:strVal val="#ppt_x"/>
                                          </p:val>
                                        </p:tav>
                                      </p:tavLst>
                                    </p:anim>
                                    <p:anim calcmode="lin" valueType="num">
                                      <p:cBhvr additive="base">
                                        <p:cTn id="16" dur="500" fill="hold"/>
                                        <p:tgtEl>
                                          <p:spTgt spid="717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173"/>
                                        </p:tgtEl>
                                        <p:attrNameLst>
                                          <p:attrName>style.visibility</p:attrName>
                                        </p:attrNameLst>
                                      </p:cBhvr>
                                      <p:to>
                                        <p:strVal val="visible"/>
                                      </p:to>
                                    </p:set>
                                    <p:anim calcmode="lin" valueType="num">
                                      <p:cBhvr additive="base">
                                        <p:cTn id="19" dur="500" fill="hold"/>
                                        <p:tgtEl>
                                          <p:spTgt spid="7173"/>
                                        </p:tgtEl>
                                        <p:attrNameLst>
                                          <p:attrName>ppt_x</p:attrName>
                                        </p:attrNameLst>
                                      </p:cBhvr>
                                      <p:tavLst>
                                        <p:tav tm="0">
                                          <p:val>
                                            <p:strVal val="#ppt_x"/>
                                          </p:val>
                                        </p:tav>
                                        <p:tav tm="100000">
                                          <p:val>
                                            <p:strVal val="#ppt_x"/>
                                          </p:val>
                                        </p:tav>
                                      </p:tavLst>
                                    </p:anim>
                                    <p:anim calcmode="lin" valueType="num">
                                      <p:cBhvr additive="base">
                                        <p:cTn id="20" dur="500" fill="hold"/>
                                        <p:tgtEl>
                                          <p:spTgt spid="717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174"/>
                                        </p:tgtEl>
                                        <p:attrNameLst>
                                          <p:attrName>style.visibility</p:attrName>
                                        </p:attrNameLst>
                                      </p:cBhvr>
                                      <p:to>
                                        <p:strVal val="visible"/>
                                      </p:to>
                                    </p:set>
                                    <p:anim calcmode="lin" valueType="num">
                                      <p:cBhvr additive="base">
                                        <p:cTn id="23" dur="500" fill="hold"/>
                                        <p:tgtEl>
                                          <p:spTgt spid="7174"/>
                                        </p:tgtEl>
                                        <p:attrNameLst>
                                          <p:attrName>ppt_x</p:attrName>
                                        </p:attrNameLst>
                                      </p:cBhvr>
                                      <p:tavLst>
                                        <p:tav tm="0">
                                          <p:val>
                                            <p:strVal val="#ppt_x"/>
                                          </p:val>
                                        </p:tav>
                                        <p:tav tm="100000">
                                          <p:val>
                                            <p:strVal val="#ppt_x"/>
                                          </p:val>
                                        </p:tav>
                                      </p:tavLst>
                                    </p:anim>
                                    <p:anim calcmode="lin" valueType="num">
                                      <p:cBhvr additive="base">
                                        <p:cTn id="24"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1700213"/>
          </a:xfrm>
        </p:spPr>
        <p:txBody>
          <a:bodyPr>
            <a:normAutofit fontScale="90000"/>
          </a:bodyPr>
          <a:lstStyle/>
          <a:p>
            <a:pPr eaLnBrk="1" fontAlgn="auto" hangingPunct="1">
              <a:spcAft>
                <a:spcPts val="0"/>
              </a:spcAft>
              <a:defRPr/>
            </a:pPr>
            <a:r>
              <a:rPr kumimoji="1" lang="zh-CN" altLang="en-US" b="1" dirty="0" smtClean="0"/>
              <a:t>例</a:t>
            </a:r>
            <a:r>
              <a:rPr kumimoji="1" lang="en-US" altLang="zh-CN" b="1" dirty="0" smtClean="0"/>
              <a:t>3</a:t>
            </a:r>
            <a:r>
              <a:rPr kumimoji="1" lang="zh-CN" altLang="en-US" b="1" dirty="0" smtClean="0"/>
              <a:t>、一个人从</a:t>
            </a:r>
            <a:r>
              <a:rPr kumimoji="1" lang="en-US" altLang="zh-CN" b="1" dirty="0" smtClean="0"/>
              <a:t>10.0</a:t>
            </a:r>
            <a:r>
              <a:rPr kumimoji="1" lang="zh-CN" altLang="en-US" b="1" dirty="0" smtClean="0"/>
              <a:t>米深的井中提水，起始桶中装有</a:t>
            </a:r>
            <a:r>
              <a:rPr kumimoji="1" lang="en-US" altLang="zh-CN" b="1" dirty="0" smtClean="0"/>
              <a:t>25</a:t>
            </a:r>
            <a:r>
              <a:rPr kumimoji="1" lang="zh-CN" altLang="en-US" b="1" dirty="0" smtClean="0"/>
              <a:t>千克的水，由于水桶漏水，每升高</a:t>
            </a:r>
            <a:r>
              <a:rPr kumimoji="1" lang="en-US" altLang="zh-CN" b="1" dirty="0" smtClean="0"/>
              <a:t>1.0</a:t>
            </a:r>
            <a:r>
              <a:rPr kumimoji="1" lang="zh-CN" altLang="en-US" b="1" dirty="0" smtClean="0"/>
              <a:t>米要漏去</a:t>
            </a:r>
            <a:r>
              <a:rPr kumimoji="1" lang="en-US" altLang="zh-CN" b="1" dirty="0" smtClean="0"/>
              <a:t>0.5</a:t>
            </a:r>
            <a:r>
              <a:rPr kumimoji="1" lang="zh-CN" altLang="en-US" b="1" dirty="0" smtClean="0"/>
              <a:t>千克的水，求水桶匀速提升到井台上时这个人所作的功？ （习题</a:t>
            </a:r>
            <a:r>
              <a:rPr kumimoji="1" lang="en-US" altLang="zh-CN" b="1" dirty="0" smtClean="0"/>
              <a:t>3.11</a:t>
            </a:r>
            <a:r>
              <a:rPr kumimoji="1" lang="zh-CN" altLang="en-US" b="1" dirty="0" smtClean="0"/>
              <a:t>）</a:t>
            </a:r>
            <a:endParaRPr lang="zh-CN" altLang="en-US" b="1" dirty="0"/>
          </a:p>
        </p:txBody>
      </p:sp>
      <p:sp>
        <p:nvSpPr>
          <p:cNvPr id="8202" name="页脚占位符 2"/>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功和功率：例题</a:t>
            </a:r>
          </a:p>
        </p:txBody>
      </p:sp>
      <p:sp>
        <p:nvSpPr>
          <p:cNvPr id="8203" name="灯片编号占位符 3"/>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2C84DF5D-7063-4031-B61D-5FAD92A7E92E}" type="slidenum">
              <a:rPr lang="zh-CN" altLang="en-US" smtClean="0">
                <a:latin typeface="Arial" charset="0"/>
              </a:rPr>
              <a:pPr/>
              <a:t>10</a:t>
            </a:fld>
            <a:endParaRPr lang="zh-CN" altLang="en-US" smtClean="0">
              <a:latin typeface="Arial" charset="0"/>
            </a:endParaRPr>
          </a:p>
        </p:txBody>
      </p:sp>
      <p:sp>
        <p:nvSpPr>
          <p:cNvPr id="8204" name="文本占位符 4"/>
          <p:cNvSpPr>
            <a:spLocks noGrp="1"/>
          </p:cNvSpPr>
          <p:nvPr>
            <p:ph type="body" idx="13"/>
          </p:nvPr>
        </p:nvSpPr>
        <p:spPr>
          <a:xfrm>
            <a:off x="500063" y="2143125"/>
            <a:ext cx="8215312" cy="4214813"/>
          </a:xfrm>
        </p:spPr>
        <p:txBody>
          <a:bodyPr/>
          <a:lstStyle/>
          <a:p>
            <a:pPr eaLnBrk="1" hangingPunct="1"/>
            <a:r>
              <a:rPr kumimoji="1" lang="zh-CN" altLang="en-US" smtClean="0">
                <a:latin typeface="Times New Roman" pitchFamily="18" charset="0"/>
              </a:rPr>
              <a:t>解：选地面为参照系：因为是匀速提升，所以提升时用力：</a:t>
            </a:r>
          </a:p>
          <a:p>
            <a:pPr eaLnBrk="1" hangingPunct="1"/>
            <a:endParaRPr lang="en-US" altLang="zh-CN" smtClean="0"/>
          </a:p>
          <a:p>
            <a:pPr eaLnBrk="1" hangingPunct="1"/>
            <a:endParaRPr lang="en-US" altLang="zh-CN" smtClean="0"/>
          </a:p>
          <a:p>
            <a:pPr eaLnBrk="1" hangingPunct="1"/>
            <a:r>
              <a:rPr lang="zh-CN" altLang="en-US" smtClean="0"/>
              <a:t>又因变质量：</a:t>
            </a:r>
          </a:p>
          <a:p>
            <a:pPr eaLnBrk="1" hangingPunct="1"/>
            <a:endParaRPr lang="zh-CN" altLang="en-US" smtClean="0"/>
          </a:p>
        </p:txBody>
      </p:sp>
      <p:graphicFrame>
        <p:nvGraphicFramePr>
          <p:cNvPr id="8194" name="Object 6"/>
          <p:cNvGraphicFramePr>
            <a:graphicFrameLocks noChangeAspect="1"/>
          </p:cNvGraphicFramePr>
          <p:nvPr/>
        </p:nvGraphicFramePr>
        <p:xfrm>
          <a:off x="3000375" y="2706688"/>
          <a:ext cx="1747838" cy="722312"/>
        </p:xfrm>
        <a:graphic>
          <a:graphicData uri="http://schemas.openxmlformats.org/presentationml/2006/ole">
            <p:oleObj spid="_x0000_s8194" name="Equation" r:id="rId4" imgW="583920" imgH="241200" progId="Equation.3">
              <p:embed/>
            </p:oleObj>
          </a:graphicData>
        </a:graphic>
      </p:graphicFrame>
      <p:graphicFrame>
        <p:nvGraphicFramePr>
          <p:cNvPr id="8195" name="Object 7"/>
          <p:cNvGraphicFramePr>
            <a:graphicFrameLocks noChangeAspect="1"/>
          </p:cNvGraphicFramePr>
          <p:nvPr/>
        </p:nvGraphicFramePr>
        <p:xfrm>
          <a:off x="2627313" y="3960813"/>
          <a:ext cx="2781300" cy="682625"/>
        </p:xfrm>
        <a:graphic>
          <a:graphicData uri="http://schemas.openxmlformats.org/presentationml/2006/ole">
            <p:oleObj spid="_x0000_s8195" name="Equation" r:id="rId5" imgW="799920" imgH="228600" progId="Equation.3">
              <p:embed/>
            </p:oleObj>
          </a:graphicData>
        </a:graphic>
      </p:graphicFrame>
      <p:graphicFrame>
        <p:nvGraphicFramePr>
          <p:cNvPr id="8196" name="Object 8"/>
          <p:cNvGraphicFramePr>
            <a:graphicFrameLocks noChangeAspect="1"/>
          </p:cNvGraphicFramePr>
          <p:nvPr/>
        </p:nvGraphicFramePr>
        <p:xfrm>
          <a:off x="2014538" y="5000625"/>
          <a:ext cx="3414712" cy="609600"/>
        </p:xfrm>
        <a:graphic>
          <a:graphicData uri="http://schemas.openxmlformats.org/presentationml/2006/ole">
            <p:oleObj spid="_x0000_s8196" name="Equation" r:id="rId6" imgW="1193760" imgH="241200" progId="Equation.DSMT4">
              <p:embed/>
            </p:oleObj>
          </a:graphicData>
        </a:graphic>
      </p:graphicFrame>
      <p:grpSp>
        <p:nvGrpSpPr>
          <p:cNvPr id="8205" name="Group 10"/>
          <p:cNvGrpSpPr>
            <a:grpSpLocks/>
          </p:cNvGrpSpPr>
          <p:nvPr/>
        </p:nvGrpSpPr>
        <p:grpSpPr bwMode="auto">
          <a:xfrm>
            <a:off x="6858000" y="3546475"/>
            <a:ext cx="1752600" cy="2625725"/>
            <a:chOff x="4032" y="1872"/>
            <a:chExt cx="1104" cy="1654"/>
          </a:xfrm>
        </p:grpSpPr>
        <p:sp>
          <p:nvSpPr>
            <p:cNvPr id="8207" name="Line 11"/>
            <p:cNvSpPr>
              <a:spLocks noChangeShapeType="1"/>
            </p:cNvSpPr>
            <p:nvPr/>
          </p:nvSpPr>
          <p:spPr bwMode="auto">
            <a:xfrm flipV="1">
              <a:off x="4416" y="1920"/>
              <a:ext cx="0" cy="1488"/>
            </a:xfrm>
            <a:prstGeom prst="line">
              <a:avLst/>
            </a:prstGeom>
            <a:noFill/>
            <a:ln w="38100">
              <a:solidFill>
                <a:schemeClr val="tx2"/>
              </a:solidFill>
              <a:round/>
              <a:headEnd/>
              <a:tailEnd type="arrow" w="med" len="med"/>
            </a:ln>
          </p:spPr>
          <p:txBody>
            <a:bodyPr wrap="none" anchor="ctr"/>
            <a:lstStyle/>
            <a:p>
              <a:endParaRPr lang="zh-CN" altLang="en-US"/>
            </a:p>
          </p:txBody>
        </p:sp>
        <p:graphicFrame>
          <p:nvGraphicFramePr>
            <p:cNvPr id="8197" name="Object 9"/>
            <p:cNvGraphicFramePr>
              <a:graphicFrameLocks noChangeAspect="1"/>
            </p:cNvGraphicFramePr>
            <p:nvPr/>
          </p:nvGraphicFramePr>
          <p:xfrm>
            <a:off x="4464" y="3264"/>
            <a:ext cx="236" cy="262"/>
          </p:xfrm>
          <a:graphic>
            <a:graphicData uri="http://schemas.openxmlformats.org/presentationml/2006/ole">
              <p:oleObj spid="_x0000_s8197" name="公式" r:id="rId7" imgW="126720" imgH="139680" progId="Equation.3">
                <p:embed/>
              </p:oleObj>
            </a:graphicData>
          </a:graphic>
        </p:graphicFrame>
        <p:graphicFrame>
          <p:nvGraphicFramePr>
            <p:cNvPr id="8198" name="Object 10"/>
            <p:cNvGraphicFramePr>
              <a:graphicFrameLocks noChangeAspect="1"/>
            </p:cNvGraphicFramePr>
            <p:nvPr/>
          </p:nvGraphicFramePr>
          <p:xfrm>
            <a:off x="4464" y="1872"/>
            <a:ext cx="262" cy="307"/>
          </p:xfrm>
          <a:graphic>
            <a:graphicData uri="http://schemas.openxmlformats.org/presentationml/2006/ole">
              <p:oleObj spid="_x0000_s8198" name="公式" r:id="rId8" imgW="139680" imgH="164880" progId="Equation.3">
                <p:embed/>
              </p:oleObj>
            </a:graphicData>
          </a:graphic>
        </p:graphicFrame>
        <p:sp>
          <p:nvSpPr>
            <p:cNvPr id="8208" name="Rectangle 14"/>
            <p:cNvSpPr>
              <a:spLocks noChangeArrowheads="1"/>
            </p:cNvSpPr>
            <p:nvPr/>
          </p:nvSpPr>
          <p:spPr bwMode="auto">
            <a:xfrm>
              <a:off x="4320" y="2640"/>
              <a:ext cx="192" cy="192"/>
            </a:xfrm>
            <a:prstGeom prst="rect">
              <a:avLst/>
            </a:prstGeom>
            <a:noFill/>
            <a:ln w="9525">
              <a:noFill/>
              <a:miter lim="800000"/>
              <a:headEnd/>
              <a:tailEnd/>
            </a:ln>
          </p:spPr>
          <p:txBody>
            <a:bodyPr wrap="none" anchor="ctr"/>
            <a:lstStyle/>
            <a:p>
              <a:endParaRPr lang="zh-CN" altLang="en-US"/>
            </a:p>
          </p:txBody>
        </p:sp>
        <p:sp>
          <p:nvSpPr>
            <p:cNvPr id="8209" name="Rectangle 15"/>
            <p:cNvSpPr>
              <a:spLocks noChangeArrowheads="1"/>
            </p:cNvSpPr>
            <p:nvPr/>
          </p:nvSpPr>
          <p:spPr bwMode="auto">
            <a:xfrm>
              <a:off x="4320" y="2688"/>
              <a:ext cx="192" cy="288"/>
            </a:xfrm>
            <a:prstGeom prst="rect">
              <a:avLst/>
            </a:prstGeom>
            <a:solidFill>
              <a:schemeClr val="hlink"/>
            </a:solidFill>
            <a:ln w="9525">
              <a:solidFill>
                <a:schemeClr val="accent2"/>
              </a:solidFill>
              <a:miter lim="800000"/>
              <a:headEnd/>
              <a:tailEnd/>
            </a:ln>
          </p:spPr>
          <p:txBody>
            <a:bodyPr wrap="none" anchor="ctr"/>
            <a:lstStyle/>
            <a:p>
              <a:endParaRPr lang="zh-CN" altLang="en-US"/>
            </a:p>
          </p:txBody>
        </p:sp>
        <p:graphicFrame>
          <p:nvGraphicFramePr>
            <p:cNvPr id="8199" name="Object 11"/>
            <p:cNvGraphicFramePr>
              <a:graphicFrameLocks noChangeAspect="1"/>
            </p:cNvGraphicFramePr>
            <p:nvPr/>
          </p:nvGraphicFramePr>
          <p:xfrm>
            <a:off x="4032" y="2592"/>
            <a:ext cx="308" cy="262"/>
          </p:xfrm>
          <a:graphic>
            <a:graphicData uri="http://schemas.openxmlformats.org/presentationml/2006/ole">
              <p:oleObj spid="_x0000_s8199" name="公式" r:id="rId9" imgW="164880" imgH="139680" progId="Equation.3">
                <p:embed/>
              </p:oleObj>
            </a:graphicData>
          </a:graphic>
        </p:graphicFrame>
        <p:sp>
          <p:nvSpPr>
            <p:cNvPr id="8210" name="Freeform 17"/>
            <p:cNvSpPr>
              <a:spLocks/>
            </p:cNvSpPr>
            <p:nvPr/>
          </p:nvSpPr>
          <p:spPr bwMode="auto">
            <a:xfrm>
              <a:off x="4848" y="2374"/>
              <a:ext cx="3" cy="333"/>
            </a:xfrm>
            <a:custGeom>
              <a:avLst/>
              <a:gdLst>
                <a:gd name="T0" fmla="*/ 3 w 3"/>
                <a:gd name="T1" fmla="*/ 333 h 333"/>
                <a:gd name="T2" fmla="*/ 0 w 3"/>
                <a:gd name="T3" fmla="*/ 0 h 333"/>
                <a:gd name="T4" fmla="*/ 0 60000 65536"/>
                <a:gd name="T5" fmla="*/ 0 60000 65536"/>
                <a:gd name="T6" fmla="*/ 0 w 3"/>
                <a:gd name="T7" fmla="*/ 0 h 333"/>
                <a:gd name="T8" fmla="*/ 3 w 3"/>
                <a:gd name="T9" fmla="*/ 333 h 333"/>
              </a:gdLst>
              <a:ahLst/>
              <a:cxnLst>
                <a:cxn ang="T4">
                  <a:pos x="T0" y="T1"/>
                </a:cxn>
                <a:cxn ang="T5">
                  <a:pos x="T2" y="T3"/>
                </a:cxn>
              </a:cxnLst>
              <a:rect l="T6" t="T7" r="T8" b="T9"/>
              <a:pathLst>
                <a:path w="3" h="333">
                  <a:moveTo>
                    <a:pt x="3" y="333"/>
                  </a:moveTo>
                  <a:lnTo>
                    <a:pt x="0" y="0"/>
                  </a:lnTo>
                </a:path>
              </a:pathLst>
            </a:custGeom>
            <a:noFill/>
            <a:ln w="28575">
              <a:solidFill>
                <a:schemeClr val="tx1"/>
              </a:solidFill>
              <a:round/>
              <a:headEnd/>
              <a:tailEnd type="arrow" w="med" len="med"/>
            </a:ln>
          </p:spPr>
          <p:txBody>
            <a:bodyPr wrap="none" anchor="ctr"/>
            <a:lstStyle/>
            <a:p>
              <a:endParaRPr lang="zh-CN" altLang="en-US"/>
            </a:p>
          </p:txBody>
        </p:sp>
        <p:graphicFrame>
          <p:nvGraphicFramePr>
            <p:cNvPr id="8200" name="Object 12"/>
            <p:cNvGraphicFramePr>
              <a:graphicFrameLocks noChangeAspect="1"/>
            </p:cNvGraphicFramePr>
            <p:nvPr/>
          </p:nvGraphicFramePr>
          <p:xfrm>
            <a:off x="4800" y="2662"/>
            <a:ext cx="235" cy="331"/>
          </p:xfrm>
          <a:graphic>
            <a:graphicData uri="http://schemas.openxmlformats.org/presentationml/2006/ole">
              <p:oleObj spid="_x0000_s8200" name="公式" r:id="rId10" imgW="126720" imgH="177480" progId="Equation.3">
                <p:embed/>
              </p:oleObj>
            </a:graphicData>
          </a:graphic>
        </p:graphicFrame>
        <p:sp>
          <p:nvSpPr>
            <p:cNvPr id="8211" name="Freeform 19"/>
            <p:cNvSpPr>
              <a:spLocks/>
            </p:cNvSpPr>
            <p:nvPr/>
          </p:nvSpPr>
          <p:spPr bwMode="auto">
            <a:xfrm flipV="1">
              <a:off x="4848" y="2950"/>
              <a:ext cx="5" cy="464"/>
            </a:xfrm>
            <a:custGeom>
              <a:avLst/>
              <a:gdLst>
                <a:gd name="T0" fmla="*/ 5 w 5"/>
                <a:gd name="T1" fmla="*/ 464 h 464"/>
                <a:gd name="T2" fmla="*/ 0 w 5"/>
                <a:gd name="T3" fmla="*/ 0 h 464"/>
                <a:gd name="T4" fmla="*/ 0 60000 65536"/>
                <a:gd name="T5" fmla="*/ 0 60000 65536"/>
                <a:gd name="T6" fmla="*/ 0 w 5"/>
                <a:gd name="T7" fmla="*/ 0 h 464"/>
                <a:gd name="T8" fmla="*/ 5 w 5"/>
                <a:gd name="T9" fmla="*/ 464 h 464"/>
              </a:gdLst>
              <a:ahLst/>
              <a:cxnLst>
                <a:cxn ang="T4">
                  <a:pos x="T0" y="T1"/>
                </a:cxn>
                <a:cxn ang="T5">
                  <a:pos x="T2" y="T3"/>
                </a:cxn>
              </a:cxnLst>
              <a:rect l="T6" t="T7" r="T8" b="T9"/>
              <a:pathLst>
                <a:path w="5" h="464">
                  <a:moveTo>
                    <a:pt x="5" y="464"/>
                  </a:moveTo>
                  <a:lnTo>
                    <a:pt x="0" y="0"/>
                  </a:lnTo>
                </a:path>
              </a:pathLst>
            </a:custGeom>
            <a:noFill/>
            <a:ln w="28575">
              <a:solidFill>
                <a:schemeClr val="tx1"/>
              </a:solidFill>
              <a:round/>
              <a:headEnd/>
              <a:tailEnd type="arrow" w="med" len="med"/>
            </a:ln>
          </p:spPr>
          <p:txBody>
            <a:bodyPr wrap="none" anchor="ctr"/>
            <a:lstStyle/>
            <a:p>
              <a:endParaRPr lang="zh-CN" altLang="en-US"/>
            </a:p>
          </p:txBody>
        </p:sp>
        <p:sp>
          <p:nvSpPr>
            <p:cNvPr id="8212" name="Line 20"/>
            <p:cNvSpPr>
              <a:spLocks noChangeShapeType="1"/>
            </p:cNvSpPr>
            <p:nvPr/>
          </p:nvSpPr>
          <p:spPr bwMode="auto">
            <a:xfrm>
              <a:off x="4656" y="2374"/>
              <a:ext cx="432" cy="0"/>
            </a:xfrm>
            <a:prstGeom prst="line">
              <a:avLst/>
            </a:prstGeom>
            <a:noFill/>
            <a:ln w="9525">
              <a:solidFill>
                <a:schemeClr val="tx1"/>
              </a:solidFill>
              <a:round/>
              <a:headEnd/>
              <a:tailEnd/>
            </a:ln>
          </p:spPr>
          <p:txBody>
            <a:bodyPr wrap="none" anchor="ctr"/>
            <a:lstStyle/>
            <a:p>
              <a:endParaRPr lang="zh-CN" altLang="en-US"/>
            </a:p>
          </p:txBody>
        </p:sp>
        <p:sp>
          <p:nvSpPr>
            <p:cNvPr id="8213" name="Line 21"/>
            <p:cNvSpPr>
              <a:spLocks noChangeShapeType="1"/>
            </p:cNvSpPr>
            <p:nvPr/>
          </p:nvSpPr>
          <p:spPr bwMode="auto">
            <a:xfrm>
              <a:off x="4704" y="3430"/>
              <a:ext cx="432" cy="0"/>
            </a:xfrm>
            <a:prstGeom prst="line">
              <a:avLst/>
            </a:prstGeom>
            <a:noFill/>
            <a:ln w="9525">
              <a:solidFill>
                <a:schemeClr val="tx1"/>
              </a:solidFill>
              <a:round/>
              <a:headEnd/>
              <a:tailEnd/>
            </a:ln>
          </p:spPr>
          <p:txBody>
            <a:bodyPr wrap="none" anchor="ctr"/>
            <a:lstStyle/>
            <a:p>
              <a:endParaRPr lang="zh-CN" altLang="en-US"/>
            </a:p>
          </p:txBody>
        </p:sp>
      </p:grpSp>
      <p:cxnSp>
        <p:nvCxnSpPr>
          <p:cNvPr id="21" name="直接连接符 20"/>
          <p:cNvCxnSpPr/>
          <p:nvPr/>
        </p:nvCxnSpPr>
        <p:spPr>
          <a:xfrm>
            <a:off x="500063" y="1855788"/>
            <a:ext cx="5643562"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5072066" y="1500174"/>
            <a:ext cx="569387" cy="369332"/>
          </a:xfrm>
          <a:prstGeom prst="rect">
            <a:avLst/>
          </a:prstGeom>
        </p:spPr>
        <p:txBody>
          <a:bodyPr wrap="none">
            <a:spAutoFit/>
          </a:bodyPr>
          <a:lstStyle/>
          <a:p>
            <a:r>
              <a:rPr lang="en-US" altLang="zh-CN" dirty="0" smtClean="0"/>
              <a:t>p87</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gtEl>
                                        <p:attrNameLst>
                                          <p:attrName>style.visibility</p:attrName>
                                        </p:attrNameLst>
                                      </p:cBhvr>
                                      <p:to>
                                        <p:strVal val="visible"/>
                                      </p:to>
                                    </p:set>
                                    <p:anim calcmode="lin" valueType="num">
                                      <p:cBhvr additive="base">
                                        <p:cTn id="11" dur="500" fill="hold"/>
                                        <p:tgtEl>
                                          <p:spTgt spid="8195"/>
                                        </p:tgtEl>
                                        <p:attrNameLst>
                                          <p:attrName>ppt_x</p:attrName>
                                        </p:attrNameLst>
                                      </p:cBhvr>
                                      <p:tavLst>
                                        <p:tav tm="0">
                                          <p:val>
                                            <p:strVal val="#ppt_x"/>
                                          </p:val>
                                        </p:tav>
                                        <p:tav tm="100000">
                                          <p:val>
                                            <p:strVal val="#ppt_x"/>
                                          </p:val>
                                        </p:tav>
                                      </p:tavLst>
                                    </p:anim>
                                    <p:anim calcmode="lin" valueType="num">
                                      <p:cBhvr additive="base">
                                        <p:cTn id="12" dur="500" fill="hold"/>
                                        <p:tgtEl>
                                          <p:spTgt spid="819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6"/>
                                        </p:tgtEl>
                                        <p:attrNameLst>
                                          <p:attrName>style.visibility</p:attrName>
                                        </p:attrNameLst>
                                      </p:cBhvr>
                                      <p:to>
                                        <p:strVal val="visible"/>
                                      </p:to>
                                    </p:set>
                                    <p:anim calcmode="lin" valueType="num">
                                      <p:cBhvr additive="base">
                                        <p:cTn id="15" dur="500" fill="hold"/>
                                        <p:tgtEl>
                                          <p:spTgt spid="8196"/>
                                        </p:tgtEl>
                                        <p:attrNameLst>
                                          <p:attrName>ppt_x</p:attrName>
                                        </p:attrNameLst>
                                      </p:cBhvr>
                                      <p:tavLst>
                                        <p:tav tm="0">
                                          <p:val>
                                            <p:strVal val="#ppt_x"/>
                                          </p:val>
                                        </p:tav>
                                        <p:tav tm="100000">
                                          <p:val>
                                            <p:strVal val="#ppt_x"/>
                                          </p:val>
                                        </p:tav>
                                      </p:tavLst>
                                    </p:anim>
                                    <p:anim calcmode="lin" valueType="num">
                                      <p:cBhvr additive="base">
                                        <p:cTn id="16" dur="500" fill="hold"/>
                                        <p:tgtEl>
                                          <p:spTgt spid="819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205"/>
                                        </p:tgtEl>
                                        <p:attrNameLst>
                                          <p:attrName>style.visibility</p:attrName>
                                        </p:attrNameLst>
                                      </p:cBhvr>
                                      <p:to>
                                        <p:strVal val="visible"/>
                                      </p:to>
                                    </p:set>
                                    <p:anim calcmode="lin" valueType="num">
                                      <p:cBhvr additive="base">
                                        <p:cTn id="19" dur="500" fill="hold"/>
                                        <p:tgtEl>
                                          <p:spTgt spid="8205"/>
                                        </p:tgtEl>
                                        <p:attrNameLst>
                                          <p:attrName>ppt_x</p:attrName>
                                        </p:attrNameLst>
                                      </p:cBhvr>
                                      <p:tavLst>
                                        <p:tav tm="0">
                                          <p:val>
                                            <p:strVal val="#ppt_x"/>
                                          </p:val>
                                        </p:tav>
                                        <p:tav tm="100000">
                                          <p:val>
                                            <p:strVal val="#ppt_x"/>
                                          </p:val>
                                        </p:tav>
                                      </p:tavLst>
                                    </p:anim>
                                    <p:anim calcmode="lin" valueType="num">
                                      <p:cBhvr additive="base">
                                        <p:cTn id="20" dur="500" fill="hold"/>
                                        <p:tgtEl>
                                          <p:spTgt spid="820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204">
                                            <p:txEl>
                                              <p:pRg st="0" end="0"/>
                                            </p:txEl>
                                          </p:spTgt>
                                        </p:tgtEl>
                                        <p:attrNameLst>
                                          <p:attrName>style.visibility</p:attrName>
                                        </p:attrNameLst>
                                      </p:cBhvr>
                                      <p:to>
                                        <p:strVal val="visible"/>
                                      </p:to>
                                    </p:set>
                                    <p:anim calcmode="lin" valueType="num">
                                      <p:cBhvr additive="base">
                                        <p:cTn id="23" dur="500" fill="hold"/>
                                        <p:tgtEl>
                                          <p:spTgt spid="820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204">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204">
                                            <p:txEl>
                                              <p:pRg st="3" end="3"/>
                                            </p:txEl>
                                          </p:spTgt>
                                        </p:tgtEl>
                                        <p:attrNameLst>
                                          <p:attrName>style.visibility</p:attrName>
                                        </p:attrNameLst>
                                      </p:cBhvr>
                                      <p:to>
                                        <p:strVal val="visible"/>
                                      </p:to>
                                    </p:set>
                                    <p:anim calcmode="lin" valueType="num">
                                      <p:cBhvr additive="base">
                                        <p:cTn id="27" dur="500" fill="hold"/>
                                        <p:tgtEl>
                                          <p:spTgt spid="820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20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1700213"/>
          </a:xfrm>
        </p:spPr>
        <p:txBody>
          <a:bodyPr>
            <a:normAutofit/>
          </a:bodyPr>
          <a:lstStyle/>
          <a:p>
            <a:pPr eaLnBrk="1" fontAlgn="auto" hangingPunct="1">
              <a:spcAft>
                <a:spcPts val="0"/>
              </a:spcAft>
              <a:defRPr/>
            </a:pPr>
            <a:r>
              <a:rPr kumimoji="1" lang="zh-CN" altLang="en-US" b="1" dirty="0" smtClean="0"/>
              <a:t>例</a:t>
            </a:r>
            <a:r>
              <a:rPr kumimoji="1" lang="en-US" altLang="zh-CN" b="1" dirty="0" smtClean="0"/>
              <a:t>3</a:t>
            </a:r>
            <a:r>
              <a:rPr kumimoji="1" lang="zh-CN" altLang="en-US" b="1" dirty="0" smtClean="0"/>
              <a:t>、（习题</a:t>
            </a:r>
            <a:r>
              <a:rPr kumimoji="1" lang="en-US" altLang="zh-CN" b="1" dirty="0" smtClean="0"/>
              <a:t>3.11</a:t>
            </a:r>
            <a:r>
              <a:rPr kumimoji="1" lang="zh-CN" altLang="en-US" b="1" dirty="0" smtClean="0"/>
              <a:t>）变质量问题</a:t>
            </a:r>
            <a:endParaRPr lang="zh-CN" altLang="en-US" b="1" dirty="0"/>
          </a:p>
        </p:txBody>
      </p:sp>
      <p:sp>
        <p:nvSpPr>
          <p:cNvPr id="9227" name="页脚占位符 2"/>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功和功率：例题</a:t>
            </a:r>
          </a:p>
        </p:txBody>
      </p:sp>
      <p:sp>
        <p:nvSpPr>
          <p:cNvPr id="9228" name="灯片编号占位符 3"/>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E7BCB190-14E3-4C86-8114-6C7C1BA9A7E1}" type="slidenum">
              <a:rPr lang="zh-CN" altLang="en-US" smtClean="0">
                <a:latin typeface="Arial" charset="0"/>
              </a:rPr>
              <a:pPr/>
              <a:t>11</a:t>
            </a:fld>
            <a:endParaRPr lang="zh-CN" altLang="en-US" smtClean="0">
              <a:latin typeface="Arial" charset="0"/>
            </a:endParaRPr>
          </a:p>
        </p:txBody>
      </p:sp>
      <p:sp>
        <p:nvSpPr>
          <p:cNvPr id="9229" name="文本占位符 4"/>
          <p:cNvSpPr>
            <a:spLocks noGrp="1"/>
          </p:cNvSpPr>
          <p:nvPr>
            <p:ph type="body" idx="13"/>
          </p:nvPr>
        </p:nvSpPr>
        <p:spPr>
          <a:xfrm>
            <a:off x="500063" y="2143125"/>
            <a:ext cx="8215312" cy="4214813"/>
          </a:xfrm>
        </p:spPr>
        <p:txBody>
          <a:bodyPr/>
          <a:lstStyle/>
          <a:p>
            <a:pPr eaLnBrk="1" hangingPunct="1"/>
            <a:endParaRPr lang="zh-CN" altLang="en-US" smtClean="0"/>
          </a:p>
          <a:p>
            <a:pPr eaLnBrk="1" hangingPunct="1"/>
            <a:endParaRPr lang="zh-CN" altLang="en-US" smtClean="0"/>
          </a:p>
        </p:txBody>
      </p:sp>
      <p:graphicFrame>
        <p:nvGraphicFramePr>
          <p:cNvPr id="9218" name="Object 8"/>
          <p:cNvGraphicFramePr>
            <a:graphicFrameLocks noChangeAspect="1"/>
          </p:cNvGraphicFramePr>
          <p:nvPr/>
        </p:nvGraphicFramePr>
        <p:xfrm>
          <a:off x="785813" y="2286000"/>
          <a:ext cx="3414712" cy="609600"/>
        </p:xfrm>
        <a:graphic>
          <a:graphicData uri="http://schemas.openxmlformats.org/presentationml/2006/ole">
            <p:oleObj spid="_x0000_s9218" name="Equation" r:id="rId4" imgW="1193760" imgH="241200" progId="Equation.DSMT4">
              <p:embed/>
            </p:oleObj>
          </a:graphicData>
        </a:graphic>
      </p:graphicFrame>
      <p:grpSp>
        <p:nvGrpSpPr>
          <p:cNvPr id="9230" name="Group 10"/>
          <p:cNvGrpSpPr>
            <a:grpSpLocks/>
          </p:cNvGrpSpPr>
          <p:nvPr/>
        </p:nvGrpSpPr>
        <p:grpSpPr bwMode="auto">
          <a:xfrm>
            <a:off x="6858000" y="3546475"/>
            <a:ext cx="1752600" cy="2625725"/>
            <a:chOff x="4032" y="1872"/>
            <a:chExt cx="1104" cy="1654"/>
          </a:xfrm>
        </p:grpSpPr>
        <p:sp>
          <p:nvSpPr>
            <p:cNvPr id="9232" name="Line 11"/>
            <p:cNvSpPr>
              <a:spLocks noChangeShapeType="1"/>
            </p:cNvSpPr>
            <p:nvPr/>
          </p:nvSpPr>
          <p:spPr bwMode="auto">
            <a:xfrm flipV="1">
              <a:off x="4416" y="1920"/>
              <a:ext cx="0" cy="1488"/>
            </a:xfrm>
            <a:prstGeom prst="line">
              <a:avLst/>
            </a:prstGeom>
            <a:noFill/>
            <a:ln w="38100">
              <a:solidFill>
                <a:schemeClr val="tx2"/>
              </a:solidFill>
              <a:round/>
              <a:headEnd/>
              <a:tailEnd type="arrow" w="med" len="med"/>
            </a:ln>
          </p:spPr>
          <p:txBody>
            <a:bodyPr wrap="none" anchor="ctr"/>
            <a:lstStyle/>
            <a:p>
              <a:endParaRPr lang="zh-CN" altLang="en-US"/>
            </a:p>
          </p:txBody>
        </p:sp>
        <p:graphicFrame>
          <p:nvGraphicFramePr>
            <p:cNvPr id="9222" name="Object 3"/>
            <p:cNvGraphicFramePr>
              <a:graphicFrameLocks noChangeAspect="1"/>
            </p:cNvGraphicFramePr>
            <p:nvPr/>
          </p:nvGraphicFramePr>
          <p:xfrm>
            <a:off x="4464" y="3264"/>
            <a:ext cx="236" cy="262"/>
          </p:xfrm>
          <a:graphic>
            <a:graphicData uri="http://schemas.openxmlformats.org/presentationml/2006/ole">
              <p:oleObj spid="_x0000_s9222" name="公式" r:id="rId5" imgW="126720" imgH="139680" progId="Equation.3">
                <p:embed/>
              </p:oleObj>
            </a:graphicData>
          </a:graphic>
        </p:graphicFrame>
        <p:graphicFrame>
          <p:nvGraphicFramePr>
            <p:cNvPr id="9223" name="Object 4"/>
            <p:cNvGraphicFramePr>
              <a:graphicFrameLocks noChangeAspect="1"/>
            </p:cNvGraphicFramePr>
            <p:nvPr/>
          </p:nvGraphicFramePr>
          <p:xfrm>
            <a:off x="4464" y="1872"/>
            <a:ext cx="262" cy="307"/>
          </p:xfrm>
          <a:graphic>
            <a:graphicData uri="http://schemas.openxmlformats.org/presentationml/2006/ole">
              <p:oleObj spid="_x0000_s9223" name="公式" r:id="rId6" imgW="139680" imgH="164880" progId="Equation.3">
                <p:embed/>
              </p:oleObj>
            </a:graphicData>
          </a:graphic>
        </p:graphicFrame>
        <p:sp>
          <p:nvSpPr>
            <p:cNvPr id="9233" name="Rectangle 14"/>
            <p:cNvSpPr>
              <a:spLocks noChangeArrowheads="1"/>
            </p:cNvSpPr>
            <p:nvPr/>
          </p:nvSpPr>
          <p:spPr bwMode="auto">
            <a:xfrm>
              <a:off x="4320" y="2640"/>
              <a:ext cx="192" cy="192"/>
            </a:xfrm>
            <a:prstGeom prst="rect">
              <a:avLst/>
            </a:prstGeom>
            <a:noFill/>
            <a:ln w="9525">
              <a:noFill/>
              <a:miter lim="800000"/>
              <a:headEnd/>
              <a:tailEnd/>
            </a:ln>
          </p:spPr>
          <p:txBody>
            <a:bodyPr wrap="none" anchor="ctr"/>
            <a:lstStyle/>
            <a:p>
              <a:endParaRPr lang="zh-CN" altLang="en-US"/>
            </a:p>
          </p:txBody>
        </p:sp>
        <p:sp>
          <p:nvSpPr>
            <p:cNvPr id="9234" name="Rectangle 15"/>
            <p:cNvSpPr>
              <a:spLocks noChangeArrowheads="1"/>
            </p:cNvSpPr>
            <p:nvPr/>
          </p:nvSpPr>
          <p:spPr bwMode="auto">
            <a:xfrm>
              <a:off x="4320" y="2688"/>
              <a:ext cx="192" cy="288"/>
            </a:xfrm>
            <a:prstGeom prst="rect">
              <a:avLst/>
            </a:prstGeom>
            <a:solidFill>
              <a:schemeClr val="hlink"/>
            </a:solidFill>
            <a:ln w="9525">
              <a:solidFill>
                <a:schemeClr val="accent2"/>
              </a:solidFill>
              <a:miter lim="800000"/>
              <a:headEnd/>
              <a:tailEnd/>
            </a:ln>
          </p:spPr>
          <p:txBody>
            <a:bodyPr wrap="none" anchor="ctr"/>
            <a:lstStyle/>
            <a:p>
              <a:endParaRPr lang="zh-CN" altLang="en-US"/>
            </a:p>
          </p:txBody>
        </p:sp>
        <p:graphicFrame>
          <p:nvGraphicFramePr>
            <p:cNvPr id="9224" name="Object 5"/>
            <p:cNvGraphicFramePr>
              <a:graphicFrameLocks noChangeAspect="1"/>
            </p:cNvGraphicFramePr>
            <p:nvPr/>
          </p:nvGraphicFramePr>
          <p:xfrm>
            <a:off x="4032" y="2592"/>
            <a:ext cx="308" cy="262"/>
          </p:xfrm>
          <a:graphic>
            <a:graphicData uri="http://schemas.openxmlformats.org/presentationml/2006/ole">
              <p:oleObj spid="_x0000_s9224" name="公式" r:id="rId7" imgW="164880" imgH="139680" progId="Equation.3">
                <p:embed/>
              </p:oleObj>
            </a:graphicData>
          </a:graphic>
        </p:graphicFrame>
        <p:sp>
          <p:nvSpPr>
            <p:cNvPr id="9235" name="Freeform 17"/>
            <p:cNvSpPr>
              <a:spLocks/>
            </p:cNvSpPr>
            <p:nvPr/>
          </p:nvSpPr>
          <p:spPr bwMode="auto">
            <a:xfrm>
              <a:off x="4848" y="2374"/>
              <a:ext cx="3" cy="333"/>
            </a:xfrm>
            <a:custGeom>
              <a:avLst/>
              <a:gdLst>
                <a:gd name="T0" fmla="*/ 3 w 3"/>
                <a:gd name="T1" fmla="*/ 333 h 333"/>
                <a:gd name="T2" fmla="*/ 0 w 3"/>
                <a:gd name="T3" fmla="*/ 0 h 333"/>
                <a:gd name="T4" fmla="*/ 0 60000 65536"/>
                <a:gd name="T5" fmla="*/ 0 60000 65536"/>
                <a:gd name="T6" fmla="*/ 0 w 3"/>
                <a:gd name="T7" fmla="*/ 0 h 333"/>
                <a:gd name="T8" fmla="*/ 3 w 3"/>
                <a:gd name="T9" fmla="*/ 333 h 333"/>
              </a:gdLst>
              <a:ahLst/>
              <a:cxnLst>
                <a:cxn ang="T4">
                  <a:pos x="T0" y="T1"/>
                </a:cxn>
                <a:cxn ang="T5">
                  <a:pos x="T2" y="T3"/>
                </a:cxn>
              </a:cxnLst>
              <a:rect l="T6" t="T7" r="T8" b="T9"/>
              <a:pathLst>
                <a:path w="3" h="333">
                  <a:moveTo>
                    <a:pt x="3" y="333"/>
                  </a:moveTo>
                  <a:lnTo>
                    <a:pt x="0" y="0"/>
                  </a:lnTo>
                </a:path>
              </a:pathLst>
            </a:custGeom>
            <a:noFill/>
            <a:ln w="28575">
              <a:solidFill>
                <a:schemeClr val="tx1"/>
              </a:solidFill>
              <a:round/>
              <a:headEnd/>
              <a:tailEnd type="arrow" w="med" len="med"/>
            </a:ln>
          </p:spPr>
          <p:txBody>
            <a:bodyPr wrap="none" anchor="ctr"/>
            <a:lstStyle/>
            <a:p>
              <a:endParaRPr lang="zh-CN" altLang="en-US"/>
            </a:p>
          </p:txBody>
        </p:sp>
        <p:graphicFrame>
          <p:nvGraphicFramePr>
            <p:cNvPr id="9225" name="Object 12"/>
            <p:cNvGraphicFramePr>
              <a:graphicFrameLocks noChangeAspect="1"/>
            </p:cNvGraphicFramePr>
            <p:nvPr/>
          </p:nvGraphicFramePr>
          <p:xfrm>
            <a:off x="4800" y="2662"/>
            <a:ext cx="235" cy="331"/>
          </p:xfrm>
          <a:graphic>
            <a:graphicData uri="http://schemas.openxmlformats.org/presentationml/2006/ole">
              <p:oleObj spid="_x0000_s9225" name="公式" r:id="rId8" imgW="126720" imgH="177480" progId="Equation.3">
                <p:embed/>
              </p:oleObj>
            </a:graphicData>
          </a:graphic>
        </p:graphicFrame>
        <p:sp>
          <p:nvSpPr>
            <p:cNvPr id="9236" name="Freeform 19"/>
            <p:cNvSpPr>
              <a:spLocks/>
            </p:cNvSpPr>
            <p:nvPr/>
          </p:nvSpPr>
          <p:spPr bwMode="auto">
            <a:xfrm flipV="1">
              <a:off x="4848" y="2950"/>
              <a:ext cx="5" cy="464"/>
            </a:xfrm>
            <a:custGeom>
              <a:avLst/>
              <a:gdLst>
                <a:gd name="T0" fmla="*/ 5 w 5"/>
                <a:gd name="T1" fmla="*/ 464 h 464"/>
                <a:gd name="T2" fmla="*/ 0 w 5"/>
                <a:gd name="T3" fmla="*/ 0 h 464"/>
                <a:gd name="T4" fmla="*/ 0 60000 65536"/>
                <a:gd name="T5" fmla="*/ 0 60000 65536"/>
                <a:gd name="T6" fmla="*/ 0 w 5"/>
                <a:gd name="T7" fmla="*/ 0 h 464"/>
                <a:gd name="T8" fmla="*/ 5 w 5"/>
                <a:gd name="T9" fmla="*/ 464 h 464"/>
              </a:gdLst>
              <a:ahLst/>
              <a:cxnLst>
                <a:cxn ang="T4">
                  <a:pos x="T0" y="T1"/>
                </a:cxn>
                <a:cxn ang="T5">
                  <a:pos x="T2" y="T3"/>
                </a:cxn>
              </a:cxnLst>
              <a:rect l="T6" t="T7" r="T8" b="T9"/>
              <a:pathLst>
                <a:path w="5" h="464">
                  <a:moveTo>
                    <a:pt x="5" y="464"/>
                  </a:moveTo>
                  <a:lnTo>
                    <a:pt x="0" y="0"/>
                  </a:lnTo>
                </a:path>
              </a:pathLst>
            </a:custGeom>
            <a:noFill/>
            <a:ln w="28575">
              <a:solidFill>
                <a:schemeClr val="tx1"/>
              </a:solidFill>
              <a:round/>
              <a:headEnd/>
              <a:tailEnd type="arrow" w="med" len="med"/>
            </a:ln>
          </p:spPr>
          <p:txBody>
            <a:bodyPr wrap="none" anchor="ctr"/>
            <a:lstStyle/>
            <a:p>
              <a:endParaRPr lang="zh-CN" altLang="en-US"/>
            </a:p>
          </p:txBody>
        </p:sp>
        <p:sp>
          <p:nvSpPr>
            <p:cNvPr id="9237" name="Line 20"/>
            <p:cNvSpPr>
              <a:spLocks noChangeShapeType="1"/>
            </p:cNvSpPr>
            <p:nvPr/>
          </p:nvSpPr>
          <p:spPr bwMode="auto">
            <a:xfrm>
              <a:off x="4656" y="2374"/>
              <a:ext cx="432" cy="0"/>
            </a:xfrm>
            <a:prstGeom prst="line">
              <a:avLst/>
            </a:prstGeom>
            <a:noFill/>
            <a:ln w="9525">
              <a:solidFill>
                <a:schemeClr val="tx1"/>
              </a:solidFill>
              <a:round/>
              <a:headEnd/>
              <a:tailEnd/>
            </a:ln>
          </p:spPr>
          <p:txBody>
            <a:bodyPr wrap="none" anchor="ctr"/>
            <a:lstStyle/>
            <a:p>
              <a:endParaRPr lang="zh-CN" altLang="en-US"/>
            </a:p>
          </p:txBody>
        </p:sp>
        <p:sp>
          <p:nvSpPr>
            <p:cNvPr id="9238" name="Line 21"/>
            <p:cNvSpPr>
              <a:spLocks noChangeShapeType="1"/>
            </p:cNvSpPr>
            <p:nvPr/>
          </p:nvSpPr>
          <p:spPr bwMode="auto">
            <a:xfrm>
              <a:off x="4704" y="3430"/>
              <a:ext cx="432" cy="0"/>
            </a:xfrm>
            <a:prstGeom prst="line">
              <a:avLst/>
            </a:prstGeom>
            <a:noFill/>
            <a:ln w="9525">
              <a:solidFill>
                <a:schemeClr val="tx1"/>
              </a:solidFill>
              <a:round/>
              <a:headEnd/>
              <a:tailEnd/>
            </a:ln>
          </p:spPr>
          <p:txBody>
            <a:bodyPr wrap="none" anchor="ctr"/>
            <a:lstStyle/>
            <a:p>
              <a:endParaRPr lang="zh-CN" altLang="en-US"/>
            </a:p>
          </p:txBody>
        </p:sp>
      </p:grpSp>
      <p:cxnSp>
        <p:nvCxnSpPr>
          <p:cNvPr id="21" name="直接连接符 20"/>
          <p:cNvCxnSpPr/>
          <p:nvPr/>
        </p:nvCxnSpPr>
        <p:spPr>
          <a:xfrm>
            <a:off x="500063" y="1855788"/>
            <a:ext cx="5643562"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219" name="Object 9"/>
          <p:cNvGraphicFramePr>
            <a:graphicFrameLocks noChangeAspect="1"/>
          </p:cNvGraphicFramePr>
          <p:nvPr/>
        </p:nvGraphicFramePr>
        <p:xfrm>
          <a:off x="5000625" y="2357438"/>
          <a:ext cx="2814638" cy="455612"/>
        </p:xfrm>
        <a:graphic>
          <a:graphicData uri="http://schemas.openxmlformats.org/presentationml/2006/ole">
            <p:oleObj spid="_x0000_s9219" name="Equation" r:id="rId9" imgW="863280" imgH="215640" progId="Equation.DSMT4">
              <p:embed/>
            </p:oleObj>
          </a:graphicData>
        </a:graphic>
      </p:graphicFrame>
      <p:graphicFrame>
        <p:nvGraphicFramePr>
          <p:cNvPr id="9220" name="Object 10"/>
          <p:cNvGraphicFramePr>
            <a:graphicFrameLocks noChangeAspect="1"/>
          </p:cNvGraphicFramePr>
          <p:nvPr/>
        </p:nvGraphicFramePr>
        <p:xfrm>
          <a:off x="500063" y="3500438"/>
          <a:ext cx="5332412" cy="709612"/>
        </p:xfrm>
        <a:graphic>
          <a:graphicData uri="http://schemas.openxmlformats.org/presentationml/2006/ole">
            <p:oleObj spid="_x0000_s9220" name="Equation" r:id="rId10" imgW="2082600" imgH="330120" progId="Equation.3">
              <p:embed/>
            </p:oleObj>
          </a:graphicData>
        </a:graphic>
      </p:graphicFrame>
      <p:graphicFrame>
        <p:nvGraphicFramePr>
          <p:cNvPr id="9221" name="Object 11"/>
          <p:cNvGraphicFramePr>
            <a:graphicFrameLocks noChangeAspect="1"/>
          </p:cNvGraphicFramePr>
          <p:nvPr/>
        </p:nvGraphicFramePr>
        <p:xfrm>
          <a:off x="1285875" y="4406900"/>
          <a:ext cx="2978150" cy="1308100"/>
        </p:xfrm>
        <a:graphic>
          <a:graphicData uri="http://schemas.openxmlformats.org/presentationml/2006/ole">
            <p:oleObj spid="_x0000_s9221" name="Equation" r:id="rId11" imgW="1041120" imgH="60948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标题 5"/>
          <p:cNvSpPr>
            <a:spLocks noGrp="1"/>
          </p:cNvSpPr>
          <p:nvPr>
            <p:ph type="title"/>
          </p:nvPr>
        </p:nvSpPr>
        <p:spPr/>
        <p:txBody>
          <a:bodyPr/>
          <a:lstStyle/>
          <a:p>
            <a:pPr eaLnBrk="1" hangingPunct="1"/>
            <a:r>
              <a:rPr kumimoji="1" lang="en-US" altLang="zh-CN" smtClean="0"/>
              <a:t>(</a:t>
            </a:r>
            <a:r>
              <a:rPr kumimoji="1" lang="zh-CN" altLang="en-US" smtClean="0"/>
              <a:t>一</a:t>
            </a:r>
            <a:r>
              <a:rPr kumimoji="1" lang="en-US" altLang="zh-CN" smtClean="0"/>
              <a:t>)  </a:t>
            </a:r>
            <a:r>
              <a:rPr kumimoji="1" lang="zh-CN" altLang="en-US" smtClean="0"/>
              <a:t>动能、功和动能定理</a:t>
            </a:r>
            <a:endParaRPr lang="zh-CN" altLang="en-US" smtClean="0"/>
          </a:p>
        </p:txBody>
      </p:sp>
      <p:sp>
        <p:nvSpPr>
          <p:cNvPr id="10245"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p:txBody>
      </p:sp>
      <p:sp>
        <p:nvSpPr>
          <p:cNvPr id="10246"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06D380D-96AC-49EB-B9D2-45FD4391D6D2}" type="slidenum">
              <a:rPr lang="zh-CN" altLang="en-US" smtClean="0"/>
              <a:pPr/>
              <a:t>12</a:t>
            </a:fld>
            <a:endParaRPr lang="zh-CN" altLang="en-US" smtClean="0"/>
          </a:p>
        </p:txBody>
      </p:sp>
      <p:sp>
        <p:nvSpPr>
          <p:cNvPr id="10247" name="内容占位符 6"/>
          <p:cNvSpPr>
            <a:spLocks noGrp="1"/>
          </p:cNvSpPr>
          <p:nvPr>
            <p:ph sz="quarter" idx="1"/>
          </p:nvPr>
        </p:nvSpPr>
        <p:spPr>
          <a:xfrm>
            <a:off x="457200" y="1219200"/>
            <a:ext cx="8229600" cy="4937125"/>
          </a:xfrm>
        </p:spPr>
        <p:txBody>
          <a:bodyPr/>
          <a:lstStyle/>
          <a:p>
            <a:pPr eaLnBrk="1" hangingPunct="1"/>
            <a:r>
              <a:rPr lang="zh-CN" altLang="en-US" sz="2800" smtClean="0"/>
              <a:t>二、 动能定理</a:t>
            </a:r>
            <a:endParaRPr lang="en-US" altLang="zh-CN" sz="2800" smtClean="0"/>
          </a:p>
          <a:p>
            <a:pPr lvl="1" eaLnBrk="1" hangingPunct="1"/>
            <a:endParaRPr lang="en-US" altLang="zh-CN" sz="2500" smtClean="0"/>
          </a:p>
          <a:p>
            <a:pPr lvl="1" eaLnBrk="1" hangingPunct="1"/>
            <a:r>
              <a:rPr lang="zh-CN" altLang="en-US" sz="2500" smtClean="0"/>
              <a:t>动能（状态量）</a:t>
            </a:r>
            <a:endParaRPr lang="en-US" altLang="zh-CN" sz="2500" smtClean="0"/>
          </a:p>
          <a:p>
            <a:pPr lvl="1" eaLnBrk="1" hangingPunct="1"/>
            <a:endParaRPr lang="en-US" altLang="zh-CN" sz="2500" smtClean="0"/>
          </a:p>
          <a:p>
            <a:pPr lvl="2" eaLnBrk="1" hangingPunct="1"/>
            <a:r>
              <a:rPr lang="zh-CN" altLang="en-US" sz="2200" smtClean="0"/>
              <a:t>定义：动能表示运动物体的能量。</a:t>
            </a:r>
            <a:endParaRPr lang="en-US" altLang="zh-CN" sz="2200" smtClean="0"/>
          </a:p>
          <a:p>
            <a:pPr lvl="2" eaLnBrk="1" hangingPunct="1"/>
            <a:endParaRPr lang="en-US" altLang="zh-CN" sz="2200" smtClean="0"/>
          </a:p>
          <a:p>
            <a:pPr lvl="2" eaLnBrk="1" hangingPunct="1"/>
            <a:r>
              <a:rPr kumimoji="1" lang="zh-CN" altLang="zh-CN" sz="2200" smtClean="0"/>
              <a:t>量纲：</a:t>
            </a:r>
            <a:r>
              <a:rPr kumimoji="1" lang="en-US" altLang="zh-CN" sz="2200" smtClean="0"/>
              <a:t>ML</a:t>
            </a:r>
            <a:r>
              <a:rPr kumimoji="1" lang="en-US" altLang="zh-CN" sz="2200" baseline="30000" smtClean="0"/>
              <a:t>2</a:t>
            </a:r>
            <a:r>
              <a:rPr kumimoji="1" lang="en-US" altLang="zh-CN" sz="2200" smtClean="0"/>
              <a:t>T</a:t>
            </a:r>
            <a:r>
              <a:rPr kumimoji="1" lang="zh-CN" altLang="en-US" sz="2200" baseline="30000" smtClean="0"/>
              <a:t>－</a:t>
            </a:r>
            <a:r>
              <a:rPr kumimoji="1" lang="en-US" altLang="zh-CN" sz="2200" baseline="30000" smtClean="0"/>
              <a:t>2</a:t>
            </a:r>
            <a:endParaRPr kumimoji="1" lang="en-US" altLang="zh-CN" sz="2200" smtClean="0"/>
          </a:p>
          <a:p>
            <a:pPr lvl="1" eaLnBrk="1" hangingPunct="1"/>
            <a:endParaRPr lang="en-US" altLang="zh-CN" sz="2500" smtClean="0"/>
          </a:p>
          <a:p>
            <a:pPr lvl="1" eaLnBrk="1" hangingPunct="1"/>
            <a:r>
              <a:rPr lang="en-US" altLang="zh-CN" sz="2500" smtClean="0"/>
              <a:t>A, B </a:t>
            </a:r>
            <a:r>
              <a:rPr lang="zh-CN" altLang="en-US" sz="2500" smtClean="0"/>
              <a:t>两状态动能差：</a:t>
            </a:r>
            <a:endParaRPr lang="en-US" altLang="zh-CN" sz="2500" smtClean="0"/>
          </a:p>
          <a:p>
            <a:pPr lvl="1" eaLnBrk="1" hangingPunct="1"/>
            <a:endParaRPr lang="en-US" altLang="zh-CN" sz="2500" smtClean="0"/>
          </a:p>
        </p:txBody>
      </p:sp>
      <p:graphicFrame>
        <p:nvGraphicFramePr>
          <p:cNvPr id="10242" name="Object 2"/>
          <p:cNvGraphicFramePr>
            <a:graphicFrameLocks noGrp="1" noChangeAspect="1"/>
          </p:cNvGraphicFramePr>
          <p:nvPr/>
        </p:nvGraphicFramePr>
        <p:xfrm>
          <a:off x="6143625" y="3714750"/>
          <a:ext cx="1800225" cy="995363"/>
        </p:xfrm>
        <a:graphic>
          <a:graphicData uri="http://schemas.openxmlformats.org/presentationml/2006/ole">
            <p:oleObj spid="_x0000_s10242" name="Equation" r:id="rId3" imgW="711000" imgH="393480" progId="Equation.DSMT4">
              <p:embed/>
            </p:oleObj>
          </a:graphicData>
        </a:graphic>
      </p:graphicFrame>
      <p:graphicFrame>
        <p:nvGraphicFramePr>
          <p:cNvPr id="10243" name="Object 3"/>
          <p:cNvGraphicFramePr>
            <a:graphicFrameLocks noGrp="1" noChangeAspect="1"/>
          </p:cNvGraphicFramePr>
          <p:nvPr/>
        </p:nvGraphicFramePr>
        <p:xfrm>
          <a:off x="1403350" y="5195888"/>
          <a:ext cx="4535488" cy="1019175"/>
        </p:xfrm>
        <a:graphic>
          <a:graphicData uri="http://schemas.openxmlformats.org/presentationml/2006/ole">
            <p:oleObj spid="_x0000_s10243" name="Equation" r:id="rId4" imgW="1752480" imgH="3934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标题 5"/>
          <p:cNvSpPr>
            <a:spLocks noGrp="1"/>
          </p:cNvSpPr>
          <p:nvPr>
            <p:ph type="title"/>
          </p:nvPr>
        </p:nvSpPr>
        <p:spPr/>
        <p:txBody>
          <a:bodyPr/>
          <a:lstStyle/>
          <a:p>
            <a:pPr eaLnBrk="1" hangingPunct="1"/>
            <a:r>
              <a:rPr lang="zh-CN" altLang="en-US" smtClean="0"/>
              <a:t>动能定理的推导</a:t>
            </a:r>
            <a:endParaRPr lang="en-US" altLang="zh-CN" smtClean="0"/>
          </a:p>
        </p:txBody>
      </p:sp>
      <p:sp>
        <p:nvSpPr>
          <p:cNvPr id="11270"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p:txBody>
      </p:sp>
      <p:sp>
        <p:nvSpPr>
          <p:cNvPr id="11271"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D529AC9-F93F-444E-96DE-589714196603}" type="slidenum">
              <a:rPr lang="zh-CN" altLang="en-US" smtClean="0"/>
              <a:pPr/>
              <a:t>13</a:t>
            </a:fld>
            <a:endParaRPr lang="zh-CN" altLang="en-US" smtClean="0"/>
          </a:p>
        </p:txBody>
      </p:sp>
      <p:sp>
        <p:nvSpPr>
          <p:cNvPr id="11272" name="内容占位符 6"/>
          <p:cNvSpPr>
            <a:spLocks noGrp="1"/>
          </p:cNvSpPr>
          <p:nvPr>
            <p:ph sz="quarter" idx="1"/>
          </p:nvPr>
        </p:nvSpPr>
        <p:spPr>
          <a:xfrm>
            <a:off x="457200" y="1219200"/>
            <a:ext cx="8229600" cy="4937125"/>
          </a:xfrm>
        </p:spPr>
        <p:txBody>
          <a:bodyPr/>
          <a:lstStyle/>
          <a:p>
            <a:pPr eaLnBrk="1" hangingPunct="1"/>
            <a:endParaRPr kumimoji="1" lang="en-US" altLang="zh-CN" sz="2800" smtClean="0">
              <a:latin typeface="Times New Roman" pitchFamily="18" charset="0"/>
            </a:endParaRPr>
          </a:p>
          <a:p>
            <a:pPr eaLnBrk="1" hangingPunct="1"/>
            <a:r>
              <a:rPr kumimoji="1" lang="zh-CN" altLang="en-US" sz="2800" smtClean="0">
                <a:latin typeface="Times New Roman" pitchFamily="18" charset="0"/>
              </a:rPr>
              <a:t>由</a:t>
            </a:r>
            <a:r>
              <a:rPr kumimoji="1" lang="en-US" altLang="zh-CN" sz="2800" i="1" smtClean="0">
                <a:latin typeface="Times New Roman" pitchFamily="18" charset="0"/>
              </a:rPr>
              <a:t>A</a:t>
            </a:r>
            <a:r>
              <a:rPr kumimoji="1" lang="zh-CN" altLang="en-US" sz="2800" smtClean="0">
                <a:latin typeface="Times New Roman" pitchFamily="18" charset="0"/>
              </a:rPr>
              <a:t>点运动到</a:t>
            </a:r>
            <a:r>
              <a:rPr kumimoji="1" lang="en-US" altLang="zh-CN" sz="2800" i="1" smtClean="0">
                <a:latin typeface="Times New Roman" pitchFamily="18" charset="0"/>
              </a:rPr>
              <a:t>B</a:t>
            </a:r>
            <a:r>
              <a:rPr kumimoji="1" lang="zh-CN" altLang="en-US" sz="2800" smtClean="0">
                <a:latin typeface="Times New Roman" pitchFamily="18" charset="0"/>
              </a:rPr>
              <a:t>点力</a:t>
            </a:r>
            <a:r>
              <a:rPr kumimoji="1" lang="en-US" altLang="zh-CN" sz="2800" i="1" smtClean="0">
                <a:latin typeface="Times New Roman" pitchFamily="18" charset="0"/>
              </a:rPr>
              <a:t>F </a:t>
            </a:r>
            <a:r>
              <a:rPr kumimoji="1" lang="zh-CN" altLang="en-US" sz="2800" smtClean="0">
                <a:latin typeface="Times New Roman" pitchFamily="18" charset="0"/>
              </a:rPr>
              <a:t>做功</a:t>
            </a:r>
          </a:p>
          <a:p>
            <a:pPr eaLnBrk="1" hangingPunct="1"/>
            <a:endParaRPr lang="en-US" altLang="zh-CN" sz="2800" smtClean="0"/>
          </a:p>
          <a:p>
            <a:pPr eaLnBrk="1" hangingPunct="1"/>
            <a:endParaRPr lang="en-US" altLang="zh-CN" sz="2800" smtClean="0"/>
          </a:p>
          <a:p>
            <a:pPr lvl="1" eaLnBrk="1" hangingPunct="1"/>
            <a:endParaRPr lang="zh-CN" altLang="en-US" sz="2500" smtClean="0"/>
          </a:p>
          <a:p>
            <a:pPr eaLnBrk="1" hangingPunct="1"/>
            <a:endParaRPr lang="zh-CN" altLang="en-US" sz="2800" smtClean="0"/>
          </a:p>
        </p:txBody>
      </p:sp>
      <p:graphicFrame>
        <p:nvGraphicFramePr>
          <p:cNvPr id="11266" name="Object 4"/>
          <p:cNvGraphicFramePr>
            <a:graphicFrameLocks noGrp="1" noChangeAspect="1"/>
          </p:cNvGraphicFramePr>
          <p:nvPr/>
        </p:nvGraphicFramePr>
        <p:xfrm>
          <a:off x="1500166" y="2571750"/>
          <a:ext cx="3613150" cy="695325"/>
        </p:xfrm>
        <a:graphic>
          <a:graphicData uri="http://schemas.openxmlformats.org/presentationml/2006/ole">
            <p:oleObj spid="_x0000_s11266" name="Equation" r:id="rId4" imgW="1714320" imgH="330120" progId="Equation.DSMT4">
              <p:embed/>
            </p:oleObj>
          </a:graphicData>
        </a:graphic>
      </p:graphicFrame>
      <p:graphicFrame>
        <p:nvGraphicFramePr>
          <p:cNvPr id="11267" name="Object 5"/>
          <p:cNvGraphicFramePr>
            <a:graphicFrameLocks noGrp="1" noChangeAspect="1"/>
          </p:cNvGraphicFramePr>
          <p:nvPr/>
        </p:nvGraphicFramePr>
        <p:xfrm>
          <a:off x="1357313" y="4786313"/>
          <a:ext cx="6624637" cy="873125"/>
        </p:xfrm>
        <a:graphic>
          <a:graphicData uri="http://schemas.openxmlformats.org/presentationml/2006/ole">
            <p:oleObj spid="_x0000_s11267" name="Equation" r:id="rId5" imgW="3085920" imgH="406080" progId="Equation.3">
              <p:embed/>
            </p:oleObj>
          </a:graphicData>
        </a:graphic>
      </p:graphicFrame>
      <p:graphicFrame>
        <p:nvGraphicFramePr>
          <p:cNvPr id="11268" name="Object 6"/>
          <p:cNvGraphicFramePr>
            <a:graphicFrameLocks noChangeAspect="1"/>
          </p:cNvGraphicFramePr>
          <p:nvPr/>
        </p:nvGraphicFramePr>
        <p:xfrm>
          <a:off x="1838325" y="3576638"/>
          <a:ext cx="2447925" cy="852487"/>
        </p:xfrm>
        <a:graphic>
          <a:graphicData uri="http://schemas.openxmlformats.org/presentationml/2006/ole">
            <p:oleObj spid="_x0000_s11268" name="Equation" r:id="rId6" imgW="1130040" imgH="393480" progId="Equation.DSMT4">
              <p:embed/>
            </p:oleObj>
          </a:graphicData>
        </a:graphic>
      </p:graphicFrame>
      <p:cxnSp>
        <p:nvCxnSpPr>
          <p:cNvPr id="12" name="直接箭头连接符 11"/>
          <p:cNvCxnSpPr/>
          <p:nvPr/>
        </p:nvCxnSpPr>
        <p:spPr>
          <a:xfrm rot="10800000" flipV="1">
            <a:off x="2643174" y="3071810"/>
            <a:ext cx="185738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rot="10800000" flipV="1">
            <a:off x="4000496" y="3143248"/>
            <a:ext cx="85725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标题 5"/>
          <p:cNvSpPr>
            <a:spLocks noGrp="1"/>
          </p:cNvSpPr>
          <p:nvPr>
            <p:ph type="title"/>
          </p:nvPr>
        </p:nvSpPr>
        <p:spPr/>
        <p:txBody>
          <a:bodyPr/>
          <a:lstStyle/>
          <a:p>
            <a:pPr eaLnBrk="1" hangingPunct="1"/>
            <a:r>
              <a:rPr lang="zh-CN" altLang="en-US" smtClean="0"/>
              <a:t>动能定理</a:t>
            </a:r>
            <a:endParaRPr lang="en-US" altLang="zh-CN" smtClean="0"/>
          </a:p>
        </p:txBody>
      </p:sp>
      <p:sp>
        <p:nvSpPr>
          <p:cNvPr id="12292"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p:txBody>
      </p:sp>
      <p:sp>
        <p:nvSpPr>
          <p:cNvPr id="12293"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0CB233B-8D20-4887-BDC7-3D9B6EC90807}" type="slidenum">
              <a:rPr lang="zh-CN" altLang="en-US" smtClean="0"/>
              <a:pPr/>
              <a:t>14</a:t>
            </a:fld>
            <a:endParaRPr lang="zh-CN" altLang="en-US" smtClean="0"/>
          </a:p>
        </p:txBody>
      </p:sp>
      <p:sp>
        <p:nvSpPr>
          <p:cNvPr id="12294" name="内容占位符 6"/>
          <p:cNvSpPr>
            <a:spLocks noGrp="1"/>
          </p:cNvSpPr>
          <p:nvPr>
            <p:ph sz="quarter" idx="1"/>
          </p:nvPr>
        </p:nvSpPr>
        <p:spPr>
          <a:xfrm>
            <a:off x="457200" y="1219200"/>
            <a:ext cx="8229600" cy="5138738"/>
          </a:xfrm>
        </p:spPr>
        <p:txBody>
          <a:bodyPr/>
          <a:lstStyle/>
          <a:p>
            <a:pPr eaLnBrk="1" hangingPunct="1"/>
            <a:endParaRPr kumimoji="1" lang="en-US" altLang="zh-CN" sz="2800" smtClean="0">
              <a:latin typeface="Times New Roman" pitchFamily="18" charset="0"/>
            </a:endParaRPr>
          </a:p>
          <a:p>
            <a:pPr eaLnBrk="1" hangingPunct="1"/>
            <a:r>
              <a:rPr kumimoji="1" lang="zh-CN" altLang="en-US" sz="2800" smtClean="0"/>
              <a:t>单个质点的动能定理</a:t>
            </a:r>
            <a:endParaRPr kumimoji="1" lang="en-US" altLang="zh-CN" sz="2800" smtClean="0"/>
          </a:p>
          <a:p>
            <a:pPr eaLnBrk="1" hangingPunct="1"/>
            <a:endParaRPr kumimoji="1" lang="en-US" altLang="zh-CN" sz="2800" smtClean="0"/>
          </a:p>
          <a:p>
            <a:pPr eaLnBrk="1" hangingPunct="1"/>
            <a:endParaRPr kumimoji="1" lang="en-US" altLang="zh-CN" sz="2800" smtClean="0"/>
          </a:p>
          <a:p>
            <a:pPr eaLnBrk="1" hangingPunct="1"/>
            <a:endParaRPr kumimoji="1" lang="en-US" altLang="zh-CN" sz="2800" smtClean="0"/>
          </a:p>
          <a:p>
            <a:pPr eaLnBrk="1" hangingPunct="1"/>
            <a:endParaRPr kumimoji="1" lang="en-US" altLang="zh-CN" sz="2800" smtClean="0"/>
          </a:p>
          <a:p>
            <a:pPr eaLnBrk="1" hangingPunct="1"/>
            <a:r>
              <a:rPr kumimoji="1" lang="zh-CN" altLang="en-US" sz="2800" smtClean="0"/>
              <a:t>解析：</a:t>
            </a:r>
            <a:endParaRPr kumimoji="1" lang="en-US" altLang="zh-CN" sz="2800" smtClean="0"/>
          </a:p>
          <a:p>
            <a:pPr lvl="1" eaLnBrk="1" hangingPunct="1"/>
            <a:r>
              <a:rPr kumimoji="1" lang="zh-CN" altLang="en-US" sz="2500" smtClean="0"/>
              <a:t>合外力对质点所做的功等于质点动能的增量</a:t>
            </a:r>
            <a:endParaRPr kumimoji="1" lang="en-US" altLang="zh-CN" sz="2500" smtClean="0"/>
          </a:p>
          <a:p>
            <a:pPr lvl="1" eaLnBrk="1" hangingPunct="1"/>
            <a:r>
              <a:rPr kumimoji="1" lang="zh-CN" altLang="en-US" sz="2500" smtClean="0"/>
              <a:t>动能是状态量，任一运动状态对应一定的动能</a:t>
            </a:r>
            <a:endParaRPr kumimoji="1" lang="en-US" altLang="zh-CN" sz="2500" smtClean="0"/>
          </a:p>
          <a:p>
            <a:pPr lvl="1" eaLnBrk="1" hangingPunct="1"/>
            <a:r>
              <a:rPr kumimoji="1" lang="zh-CN" altLang="en-US" sz="2500" smtClean="0"/>
              <a:t>单个质点不存在内力的问题</a:t>
            </a:r>
            <a:endParaRPr lang="zh-CN" altLang="en-US" sz="2800" smtClean="0"/>
          </a:p>
        </p:txBody>
      </p:sp>
      <p:graphicFrame>
        <p:nvGraphicFramePr>
          <p:cNvPr id="12290" name="Object 5"/>
          <p:cNvGraphicFramePr>
            <a:graphicFrameLocks noChangeAspect="1"/>
          </p:cNvGraphicFramePr>
          <p:nvPr/>
        </p:nvGraphicFramePr>
        <p:xfrm>
          <a:off x="1096963" y="2698750"/>
          <a:ext cx="5832475" cy="1301750"/>
        </p:xfrm>
        <a:graphic>
          <a:graphicData uri="http://schemas.openxmlformats.org/presentationml/2006/ole">
            <p:oleObj spid="_x0000_s12290" name="Equation" r:id="rId4" imgW="1409400" imgH="39348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3" name="标题 5"/>
          <p:cNvSpPr>
            <a:spLocks noGrp="1"/>
          </p:cNvSpPr>
          <p:nvPr>
            <p:ph type="title"/>
          </p:nvPr>
        </p:nvSpPr>
        <p:spPr/>
        <p:txBody>
          <a:bodyPr/>
          <a:lstStyle/>
          <a:p>
            <a:pPr eaLnBrk="1" hangingPunct="1"/>
            <a:r>
              <a:rPr lang="zh-CN" altLang="en-US" smtClean="0"/>
              <a:t>动能定理</a:t>
            </a:r>
            <a:endParaRPr lang="en-US" altLang="zh-CN" smtClean="0"/>
          </a:p>
        </p:txBody>
      </p:sp>
      <p:sp>
        <p:nvSpPr>
          <p:cNvPr id="13324"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p:txBody>
      </p:sp>
      <p:sp>
        <p:nvSpPr>
          <p:cNvPr id="13325"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92639D6-F062-4902-89F9-3122BD8E4E6B}" type="slidenum">
              <a:rPr lang="zh-CN" altLang="en-US" smtClean="0"/>
              <a:pPr/>
              <a:t>15</a:t>
            </a:fld>
            <a:endParaRPr lang="zh-CN" altLang="en-US" smtClean="0"/>
          </a:p>
        </p:txBody>
      </p:sp>
      <p:sp>
        <p:nvSpPr>
          <p:cNvPr id="13326" name="内容占位符 6"/>
          <p:cNvSpPr>
            <a:spLocks noGrp="1"/>
          </p:cNvSpPr>
          <p:nvPr>
            <p:ph sz="quarter" idx="1"/>
          </p:nvPr>
        </p:nvSpPr>
        <p:spPr>
          <a:xfrm>
            <a:off x="457200" y="1219200"/>
            <a:ext cx="8229600" cy="4937125"/>
          </a:xfrm>
        </p:spPr>
        <p:txBody>
          <a:bodyPr/>
          <a:lstStyle/>
          <a:p>
            <a:pPr eaLnBrk="1" hangingPunct="1"/>
            <a:endParaRPr kumimoji="1" lang="en-US" altLang="zh-CN" sz="2800" smtClean="0">
              <a:latin typeface="Times New Roman" pitchFamily="18" charset="0"/>
            </a:endParaRPr>
          </a:p>
          <a:p>
            <a:pPr eaLnBrk="1" hangingPunct="1"/>
            <a:r>
              <a:rPr kumimoji="1" lang="zh-CN" altLang="en-US" sz="2800" smtClean="0"/>
              <a:t>质点系的动能定理</a:t>
            </a:r>
            <a:endParaRPr kumimoji="1" lang="en-US" altLang="zh-CN" sz="2800" smtClean="0"/>
          </a:p>
          <a:p>
            <a:pPr lvl="1" eaLnBrk="1" hangingPunct="1"/>
            <a:endParaRPr kumimoji="1" lang="en-US" altLang="zh-CN" sz="2500" smtClean="0"/>
          </a:p>
          <a:p>
            <a:pPr lvl="1" eaLnBrk="1" hangingPunct="1"/>
            <a:r>
              <a:rPr kumimoji="1" lang="zh-CN" altLang="en-US" sz="2500" smtClean="0"/>
              <a:t>质点系的动能定理 ：以两个质点的系统为例</a:t>
            </a:r>
            <a:endParaRPr kumimoji="1" lang="en-US" altLang="zh-CN" sz="2500" smtClean="0"/>
          </a:p>
          <a:p>
            <a:pPr lvl="1" eaLnBrk="1" hangingPunct="1"/>
            <a:endParaRPr kumimoji="1" lang="en-US" altLang="zh-CN" sz="2500" smtClean="0"/>
          </a:p>
          <a:p>
            <a:pPr lvl="1" eaLnBrk="1" hangingPunct="1"/>
            <a:r>
              <a:rPr kumimoji="1" lang="zh-CN" altLang="en-US" sz="2500" smtClean="0"/>
              <a:t>系统总动能：</a:t>
            </a:r>
            <a:endParaRPr kumimoji="1" lang="en-US" altLang="zh-CN" sz="2800" smtClean="0"/>
          </a:p>
          <a:p>
            <a:pPr eaLnBrk="1" hangingPunct="1"/>
            <a:endParaRPr kumimoji="1" lang="en-US" altLang="zh-CN" sz="2800" smtClean="0"/>
          </a:p>
          <a:p>
            <a:pPr eaLnBrk="1" hangingPunct="1"/>
            <a:endParaRPr kumimoji="1" lang="en-US" altLang="zh-CN" sz="2800" smtClean="0"/>
          </a:p>
          <a:p>
            <a:pPr eaLnBrk="1" hangingPunct="1"/>
            <a:endParaRPr kumimoji="1" lang="en-US" altLang="zh-CN" sz="2800" smtClean="0"/>
          </a:p>
          <a:p>
            <a:pPr eaLnBrk="1" hangingPunct="1"/>
            <a:endParaRPr lang="zh-CN" altLang="en-US" sz="2800" smtClean="0"/>
          </a:p>
        </p:txBody>
      </p:sp>
      <p:grpSp>
        <p:nvGrpSpPr>
          <p:cNvPr id="13327" name="Group 31"/>
          <p:cNvGrpSpPr>
            <a:grpSpLocks/>
          </p:cNvGrpSpPr>
          <p:nvPr/>
        </p:nvGrpSpPr>
        <p:grpSpPr bwMode="auto">
          <a:xfrm>
            <a:off x="5286375" y="3590925"/>
            <a:ext cx="2957513" cy="2266950"/>
            <a:chOff x="3895" y="288"/>
            <a:chExt cx="1863" cy="1428"/>
          </a:xfrm>
        </p:grpSpPr>
        <p:graphicFrame>
          <p:nvGraphicFramePr>
            <p:cNvPr id="13315" name="Object 3"/>
            <p:cNvGraphicFramePr>
              <a:graphicFrameLocks noChangeAspect="1"/>
            </p:cNvGraphicFramePr>
            <p:nvPr/>
          </p:nvGraphicFramePr>
          <p:xfrm>
            <a:off x="4493" y="1381"/>
            <a:ext cx="331" cy="251"/>
          </p:xfrm>
          <a:graphic>
            <a:graphicData uri="http://schemas.openxmlformats.org/presentationml/2006/ole">
              <p:oleObj spid="_x0000_s13315" name="公式" r:id="rId4" imgW="152280" imgH="177480" progId="Equation.3">
                <p:embed/>
              </p:oleObj>
            </a:graphicData>
          </a:graphic>
        </p:graphicFrame>
        <p:graphicFrame>
          <p:nvGraphicFramePr>
            <p:cNvPr id="13316" name="Object 4"/>
            <p:cNvGraphicFramePr>
              <a:graphicFrameLocks noChangeAspect="1"/>
            </p:cNvGraphicFramePr>
            <p:nvPr/>
          </p:nvGraphicFramePr>
          <p:xfrm>
            <a:off x="4183" y="1028"/>
            <a:ext cx="275" cy="304"/>
          </p:xfrm>
          <a:graphic>
            <a:graphicData uri="http://schemas.openxmlformats.org/presentationml/2006/ole">
              <p:oleObj spid="_x0000_s13316" name="公式" r:id="rId5" imgW="126720" imgH="215640" progId="Equation.3">
                <p:embed/>
              </p:oleObj>
            </a:graphicData>
          </a:graphic>
        </p:graphicFrame>
        <p:grpSp>
          <p:nvGrpSpPr>
            <p:cNvPr id="13328" name="Group 11"/>
            <p:cNvGrpSpPr>
              <a:grpSpLocks/>
            </p:cNvGrpSpPr>
            <p:nvPr/>
          </p:nvGrpSpPr>
          <p:grpSpPr bwMode="auto">
            <a:xfrm>
              <a:off x="3991" y="516"/>
              <a:ext cx="358" cy="305"/>
              <a:chOff x="336" y="1536"/>
              <a:chExt cx="358" cy="305"/>
            </a:xfrm>
          </p:grpSpPr>
          <p:sp>
            <p:nvSpPr>
              <p:cNvPr id="13337" name="Oval 12"/>
              <p:cNvSpPr>
                <a:spLocks noChangeArrowheads="1"/>
              </p:cNvSpPr>
              <p:nvPr/>
            </p:nvSpPr>
            <p:spPr bwMode="auto">
              <a:xfrm>
                <a:off x="624" y="1728"/>
                <a:ext cx="70" cy="70"/>
              </a:xfrm>
              <a:prstGeom prst="ellipse">
                <a:avLst/>
              </a:prstGeom>
              <a:solidFill>
                <a:schemeClr val="hlink"/>
              </a:solidFill>
              <a:ln w="15875">
                <a:solidFill>
                  <a:schemeClr val="accent2"/>
                </a:solidFill>
                <a:round/>
                <a:headEnd/>
                <a:tailEnd/>
              </a:ln>
            </p:spPr>
            <p:txBody>
              <a:bodyPr wrap="none" anchor="ctr"/>
              <a:lstStyle/>
              <a:p>
                <a:endParaRPr lang="zh-CN" altLang="en-US"/>
              </a:p>
            </p:txBody>
          </p:sp>
          <p:graphicFrame>
            <p:nvGraphicFramePr>
              <p:cNvPr id="13322" name="Object 5"/>
              <p:cNvGraphicFramePr>
                <a:graphicFrameLocks noChangeAspect="1"/>
              </p:cNvGraphicFramePr>
              <p:nvPr/>
            </p:nvGraphicFramePr>
            <p:xfrm>
              <a:off x="336" y="1536"/>
              <a:ext cx="288" cy="305"/>
            </p:xfrm>
            <a:graphic>
              <a:graphicData uri="http://schemas.openxmlformats.org/presentationml/2006/ole">
                <p:oleObj spid="_x0000_s13322" name="公式" r:id="rId6" imgW="190440" imgH="215640" progId="Equation.3">
                  <p:embed/>
                </p:oleObj>
              </a:graphicData>
            </a:graphic>
          </p:graphicFrame>
        </p:grpSp>
        <p:grpSp>
          <p:nvGrpSpPr>
            <p:cNvPr id="13329" name="Group 14"/>
            <p:cNvGrpSpPr>
              <a:grpSpLocks/>
            </p:cNvGrpSpPr>
            <p:nvPr/>
          </p:nvGrpSpPr>
          <p:grpSpPr bwMode="auto">
            <a:xfrm>
              <a:off x="4999" y="708"/>
              <a:ext cx="384" cy="305"/>
              <a:chOff x="1152" y="2112"/>
              <a:chExt cx="384" cy="305"/>
            </a:xfrm>
          </p:grpSpPr>
          <p:sp>
            <p:nvSpPr>
              <p:cNvPr id="13336" name="Oval 15"/>
              <p:cNvSpPr>
                <a:spLocks noChangeArrowheads="1"/>
              </p:cNvSpPr>
              <p:nvPr/>
            </p:nvSpPr>
            <p:spPr bwMode="auto">
              <a:xfrm>
                <a:off x="1152" y="2304"/>
                <a:ext cx="70" cy="70"/>
              </a:xfrm>
              <a:prstGeom prst="ellipse">
                <a:avLst/>
              </a:prstGeom>
              <a:solidFill>
                <a:schemeClr val="hlink"/>
              </a:solidFill>
              <a:ln w="15875">
                <a:solidFill>
                  <a:schemeClr val="accent2"/>
                </a:solidFill>
                <a:round/>
                <a:headEnd/>
                <a:tailEnd/>
              </a:ln>
            </p:spPr>
            <p:txBody>
              <a:bodyPr wrap="none" anchor="ctr"/>
              <a:lstStyle/>
              <a:p>
                <a:endParaRPr lang="zh-CN" altLang="en-US"/>
              </a:p>
            </p:txBody>
          </p:sp>
          <p:graphicFrame>
            <p:nvGraphicFramePr>
              <p:cNvPr id="13321" name="Object 6"/>
              <p:cNvGraphicFramePr>
                <a:graphicFrameLocks noChangeAspect="1"/>
              </p:cNvGraphicFramePr>
              <p:nvPr/>
            </p:nvGraphicFramePr>
            <p:xfrm>
              <a:off x="1236" y="2112"/>
              <a:ext cx="300" cy="305"/>
            </p:xfrm>
            <a:graphic>
              <a:graphicData uri="http://schemas.openxmlformats.org/presentationml/2006/ole">
                <p:oleObj spid="_x0000_s13321" name="公式" r:id="rId7" imgW="203040" imgH="215640" progId="Equation.3">
                  <p:embed/>
                </p:oleObj>
              </a:graphicData>
            </a:graphic>
          </p:graphicFrame>
        </p:grpSp>
        <p:grpSp>
          <p:nvGrpSpPr>
            <p:cNvPr id="13330" name="Group 17"/>
            <p:cNvGrpSpPr>
              <a:grpSpLocks/>
            </p:cNvGrpSpPr>
            <p:nvPr/>
          </p:nvGrpSpPr>
          <p:grpSpPr bwMode="auto">
            <a:xfrm>
              <a:off x="3895" y="288"/>
              <a:ext cx="1863" cy="1428"/>
              <a:chOff x="2736" y="348"/>
              <a:chExt cx="1863" cy="1428"/>
            </a:xfrm>
          </p:grpSpPr>
          <p:sp>
            <p:nvSpPr>
              <p:cNvPr id="13333" name="Line 18"/>
              <p:cNvSpPr>
                <a:spLocks noChangeShapeType="1"/>
              </p:cNvSpPr>
              <p:nvPr/>
            </p:nvSpPr>
            <p:spPr bwMode="auto">
              <a:xfrm flipV="1">
                <a:off x="3491" y="585"/>
                <a:ext cx="0" cy="816"/>
              </a:xfrm>
              <a:prstGeom prst="line">
                <a:avLst/>
              </a:prstGeom>
              <a:noFill/>
              <a:ln w="41275">
                <a:solidFill>
                  <a:schemeClr val="tx2"/>
                </a:solidFill>
                <a:round/>
                <a:headEnd/>
                <a:tailEnd type="triangle" w="med" len="med"/>
              </a:ln>
            </p:spPr>
            <p:txBody>
              <a:bodyPr wrap="none" anchor="ctr"/>
              <a:lstStyle/>
              <a:p>
                <a:endParaRPr lang="zh-CN" altLang="en-US"/>
              </a:p>
            </p:txBody>
          </p:sp>
          <p:sp>
            <p:nvSpPr>
              <p:cNvPr id="13334" name="Line 19"/>
              <p:cNvSpPr>
                <a:spLocks noChangeShapeType="1"/>
              </p:cNvSpPr>
              <p:nvPr/>
            </p:nvSpPr>
            <p:spPr bwMode="auto">
              <a:xfrm flipH="1">
                <a:off x="3024" y="1392"/>
                <a:ext cx="480" cy="384"/>
              </a:xfrm>
              <a:prstGeom prst="line">
                <a:avLst/>
              </a:prstGeom>
              <a:noFill/>
              <a:ln w="41275">
                <a:solidFill>
                  <a:schemeClr val="tx2"/>
                </a:solidFill>
                <a:round/>
                <a:headEnd/>
                <a:tailEnd type="triangle" w="med" len="med"/>
              </a:ln>
            </p:spPr>
            <p:txBody>
              <a:bodyPr wrap="none" anchor="ctr"/>
              <a:lstStyle/>
              <a:p>
                <a:endParaRPr lang="zh-CN" altLang="en-US"/>
              </a:p>
            </p:txBody>
          </p:sp>
          <p:sp>
            <p:nvSpPr>
              <p:cNvPr id="13335" name="Line 20"/>
              <p:cNvSpPr>
                <a:spLocks noChangeShapeType="1"/>
              </p:cNvSpPr>
              <p:nvPr/>
            </p:nvSpPr>
            <p:spPr bwMode="auto">
              <a:xfrm>
                <a:off x="3456" y="1392"/>
                <a:ext cx="864" cy="384"/>
              </a:xfrm>
              <a:prstGeom prst="line">
                <a:avLst/>
              </a:prstGeom>
              <a:noFill/>
              <a:ln w="41275">
                <a:solidFill>
                  <a:schemeClr val="tx2"/>
                </a:solidFill>
                <a:round/>
                <a:headEnd/>
                <a:tailEnd type="triangle" w="med" len="med"/>
              </a:ln>
            </p:spPr>
            <p:txBody>
              <a:bodyPr wrap="none" anchor="ctr"/>
              <a:lstStyle/>
              <a:p>
                <a:endParaRPr lang="zh-CN" altLang="en-US"/>
              </a:p>
            </p:txBody>
          </p:sp>
          <p:graphicFrame>
            <p:nvGraphicFramePr>
              <p:cNvPr id="13318" name="Object 7"/>
              <p:cNvGraphicFramePr>
                <a:graphicFrameLocks noChangeAspect="1"/>
              </p:cNvGraphicFramePr>
              <p:nvPr/>
            </p:nvGraphicFramePr>
            <p:xfrm>
              <a:off x="2736" y="1536"/>
              <a:ext cx="348" cy="228"/>
            </p:xfrm>
            <a:graphic>
              <a:graphicData uri="http://schemas.openxmlformats.org/presentationml/2006/ole">
                <p:oleObj spid="_x0000_s13318" name="公式" r:id="rId8" imgW="164880" imgH="139680" progId="Equation.3">
                  <p:embed/>
                </p:oleObj>
              </a:graphicData>
            </a:graphic>
          </p:graphicFrame>
          <p:graphicFrame>
            <p:nvGraphicFramePr>
              <p:cNvPr id="13319" name="Object 8"/>
              <p:cNvGraphicFramePr>
                <a:graphicFrameLocks noChangeAspect="1"/>
              </p:cNvGraphicFramePr>
              <p:nvPr/>
            </p:nvGraphicFramePr>
            <p:xfrm>
              <a:off x="4224" y="1488"/>
              <a:ext cx="375" cy="267"/>
            </p:xfrm>
            <a:graphic>
              <a:graphicData uri="http://schemas.openxmlformats.org/presentationml/2006/ole">
                <p:oleObj spid="_x0000_s13319" name="公式" r:id="rId9" imgW="177480" imgH="164880" progId="Equation.3">
                  <p:embed/>
                </p:oleObj>
              </a:graphicData>
            </a:graphic>
          </p:graphicFrame>
          <p:graphicFrame>
            <p:nvGraphicFramePr>
              <p:cNvPr id="13320" name="Object 9"/>
              <p:cNvGraphicFramePr>
                <a:graphicFrameLocks noChangeAspect="1"/>
              </p:cNvGraphicFramePr>
              <p:nvPr/>
            </p:nvGraphicFramePr>
            <p:xfrm>
              <a:off x="3360" y="348"/>
              <a:ext cx="348" cy="204"/>
            </p:xfrm>
            <a:graphic>
              <a:graphicData uri="http://schemas.openxmlformats.org/presentationml/2006/ole">
                <p:oleObj spid="_x0000_s13320" name="公式" r:id="rId10" imgW="164880" imgH="126720" progId="Equation.3">
                  <p:embed/>
                </p:oleObj>
              </a:graphicData>
            </a:graphic>
          </p:graphicFrame>
        </p:grpSp>
        <p:sp>
          <p:nvSpPr>
            <p:cNvPr id="13331" name="Freeform 24"/>
            <p:cNvSpPr>
              <a:spLocks/>
            </p:cNvSpPr>
            <p:nvPr/>
          </p:nvSpPr>
          <p:spPr bwMode="auto">
            <a:xfrm>
              <a:off x="4663" y="953"/>
              <a:ext cx="363" cy="379"/>
            </a:xfrm>
            <a:custGeom>
              <a:avLst/>
              <a:gdLst>
                <a:gd name="T0" fmla="*/ 0 w 363"/>
                <a:gd name="T1" fmla="*/ 379 h 379"/>
                <a:gd name="T2" fmla="*/ 363 w 363"/>
                <a:gd name="T3" fmla="*/ 0 h 379"/>
                <a:gd name="T4" fmla="*/ 0 60000 65536"/>
                <a:gd name="T5" fmla="*/ 0 60000 65536"/>
                <a:gd name="T6" fmla="*/ 0 w 363"/>
                <a:gd name="T7" fmla="*/ 0 h 379"/>
                <a:gd name="T8" fmla="*/ 363 w 363"/>
                <a:gd name="T9" fmla="*/ 379 h 379"/>
              </a:gdLst>
              <a:ahLst/>
              <a:cxnLst>
                <a:cxn ang="T4">
                  <a:pos x="T0" y="T1"/>
                </a:cxn>
                <a:cxn ang="T5">
                  <a:pos x="T2" y="T3"/>
                </a:cxn>
              </a:cxnLst>
              <a:rect l="T6" t="T7" r="T8" b="T9"/>
              <a:pathLst>
                <a:path w="363" h="379">
                  <a:moveTo>
                    <a:pt x="0" y="379"/>
                  </a:moveTo>
                  <a:lnTo>
                    <a:pt x="363" y="0"/>
                  </a:lnTo>
                </a:path>
              </a:pathLst>
            </a:custGeom>
            <a:noFill/>
            <a:ln w="38100">
              <a:solidFill>
                <a:srgbClr val="800000"/>
              </a:solidFill>
              <a:round/>
              <a:headEnd/>
              <a:tailEnd type="arrow" w="med" len="med"/>
            </a:ln>
          </p:spPr>
          <p:txBody>
            <a:bodyPr wrap="none" anchor="ctr"/>
            <a:lstStyle/>
            <a:p>
              <a:endParaRPr lang="zh-CN" altLang="en-US"/>
            </a:p>
          </p:txBody>
        </p:sp>
        <p:sp>
          <p:nvSpPr>
            <p:cNvPr id="13332" name="Line 25"/>
            <p:cNvSpPr>
              <a:spLocks noChangeShapeType="1"/>
            </p:cNvSpPr>
            <p:nvPr/>
          </p:nvSpPr>
          <p:spPr bwMode="auto">
            <a:xfrm flipH="1" flipV="1">
              <a:off x="4327" y="756"/>
              <a:ext cx="288" cy="576"/>
            </a:xfrm>
            <a:prstGeom prst="line">
              <a:avLst/>
            </a:prstGeom>
            <a:noFill/>
            <a:ln w="41275">
              <a:solidFill>
                <a:srgbClr val="800000"/>
              </a:solidFill>
              <a:round/>
              <a:headEnd/>
              <a:tailEnd type="arrow" w="med" len="med"/>
            </a:ln>
          </p:spPr>
          <p:txBody>
            <a:bodyPr wrap="none" anchor="ctr"/>
            <a:lstStyle/>
            <a:p>
              <a:endParaRPr lang="zh-CN" altLang="en-US"/>
            </a:p>
          </p:txBody>
        </p:sp>
        <p:graphicFrame>
          <p:nvGraphicFramePr>
            <p:cNvPr id="13317" name="Object 10"/>
            <p:cNvGraphicFramePr>
              <a:graphicFrameLocks noChangeAspect="1"/>
            </p:cNvGraphicFramePr>
            <p:nvPr/>
          </p:nvGraphicFramePr>
          <p:xfrm>
            <a:off x="4885" y="1092"/>
            <a:ext cx="306" cy="304"/>
          </p:xfrm>
          <a:graphic>
            <a:graphicData uri="http://schemas.openxmlformats.org/presentationml/2006/ole">
              <p:oleObj spid="_x0000_s13317" name="公式" r:id="rId11" imgW="139680" imgH="215640" progId="Equation.3">
                <p:embed/>
              </p:oleObj>
            </a:graphicData>
          </a:graphic>
        </p:graphicFrame>
      </p:grpSp>
      <p:graphicFrame>
        <p:nvGraphicFramePr>
          <p:cNvPr id="13314" name="Object 12"/>
          <p:cNvGraphicFramePr>
            <a:graphicFrameLocks noChangeAspect="1"/>
          </p:cNvGraphicFramePr>
          <p:nvPr/>
        </p:nvGraphicFramePr>
        <p:xfrm>
          <a:off x="1143000" y="4364038"/>
          <a:ext cx="3584575" cy="1493837"/>
        </p:xfrm>
        <a:graphic>
          <a:graphicData uri="http://schemas.openxmlformats.org/presentationml/2006/ole">
            <p:oleObj spid="_x0000_s13314" name="Equation" r:id="rId12" imgW="1307880" imgH="6346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标题 5"/>
          <p:cNvSpPr>
            <a:spLocks noGrp="1"/>
          </p:cNvSpPr>
          <p:nvPr>
            <p:ph type="title"/>
          </p:nvPr>
        </p:nvSpPr>
        <p:spPr/>
        <p:txBody>
          <a:bodyPr/>
          <a:lstStyle/>
          <a:p>
            <a:pPr eaLnBrk="1" hangingPunct="1"/>
            <a:r>
              <a:rPr kumimoji="1" lang="zh-CN" altLang="en-US" smtClean="0"/>
              <a:t>质点系的动能定理</a:t>
            </a:r>
            <a:endParaRPr lang="en-US" altLang="zh-CN" smtClean="0"/>
          </a:p>
        </p:txBody>
      </p:sp>
      <p:sp>
        <p:nvSpPr>
          <p:cNvPr id="14340"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p:txBody>
      </p:sp>
      <p:sp>
        <p:nvSpPr>
          <p:cNvPr id="14341"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03B3FBB-817B-4507-9177-703AD4343736}" type="slidenum">
              <a:rPr lang="zh-CN" altLang="en-US" smtClean="0"/>
              <a:pPr/>
              <a:t>16</a:t>
            </a:fld>
            <a:endParaRPr lang="zh-CN" altLang="en-US" smtClean="0"/>
          </a:p>
        </p:txBody>
      </p:sp>
      <p:sp>
        <p:nvSpPr>
          <p:cNvPr id="14342" name="内容占位符 6"/>
          <p:cNvSpPr>
            <a:spLocks noGrp="1"/>
          </p:cNvSpPr>
          <p:nvPr>
            <p:ph sz="quarter" idx="1"/>
          </p:nvPr>
        </p:nvSpPr>
        <p:spPr>
          <a:xfrm>
            <a:off x="457200" y="1219200"/>
            <a:ext cx="8229600" cy="5138738"/>
          </a:xfrm>
        </p:spPr>
        <p:txBody>
          <a:bodyPr/>
          <a:lstStyle/>
          <a:p>
            <a:pPr eaLnBrk="1" hangingPunct="1"/>
            <a:endParaRPr kumimoji="1" lang="en-US" altLang="zh-CN" sz="2500" smtClean="0"/>
          </a:p>
          <a:p>
            <a:pPr eaLnBrk="1" hangingPunct="1"/>
            <a:r>
              <a:rPr kumimoji="1" lang="zh-CN" altLang="en-US" sz="2500" smtClean="0"/>
              <a:t>应用质点的动能定理，然后相加。</a:t>
            </a:r>
            <a:endParaRPr kumimoji="1" lang="en-US" altLang="zh-CN" sz="2500" smtClean="0"/>
          </a:p>
          <a:p>
            <a:pPr eaLnBrk="1" hangingPunct="1"/>
            <a:endParaRPr kumimoji="1" lang="en-US" altLang="zh-CN" sz="2500" smtClean="0"/>
          </a:p>
          <a:p>
            <a:pPr eaLnBrk="1" hangingPunct="1"/>
            <a:endParaRPr kumimoji="1" lang="en-US" altLang="zh-CN" sz="2500" smtClean="0"/>
          </a:p>
          <a:p>
            <a:pPr eaLnBrk="1" hangingPunct="1"/>
            <a:endParaRPr kumimoji="1" lang="en-US" altLang="zh-CN" sz="2500" smtClean="0"/>
          </a:p>
          <a:p>
            <a:pPr eaLnBrk="1" hangingPunct="1"/>
            <a:r>
              <a:rPr kumimoji="1" lang="en-US" altLang="zh-CN" sz="2500" smtClean="0"/>
              <a:t>A : </a:t>
            </a:r>
            <a:r>
              <a:rPr kumimoji="1" lang="zh-CN" altLang="zh-CN" sz="2500" smtClean="0"/>
              <a:t>系统的初态</a:t>
            </a:r>
            <a:r>
              <a:rPr kumimoji="1" lang="zh-CN" altLang="en-US" sz="2500" smtClean="0"/>
              <a:t>        </a:t>
            </a:r>
            <a:r>
              <a:rPr kumimoji="1" lang="en-US" altLang="zh-CN" sz="2500" smtClean="0"/>
              <a:t>B : </a:t>
            </a:r>
            <a:r>
              <a:rPr kumimoji="1" lang="zh-CN" altLang="zh-CN" sz="2500" smtClean="0"/>
              <a:t>系统的末态。</a:t>
            </a:r>
            <a:endParaRPr kumimoji="1" lang="en-US" altLang="zh-CN" sz="2500" smtClean="0"/>
          </a:p>
          <a:p>
            <a:pPr eaLnBrk="1" hangingPunct="1"/>
            <a:endParaRPr kumimoji="1" lang="en-US" altLang="zh-CN" sz="2400" smtClean="0">
              <a:solidFill>
                <a:schemeClr val="tx2"/>
              </a:solidFill>
              <a:latin typeface="Times New Roman" pitchFamily="18" charset="0"/>
              <a:ea typeface="楷体_GB2312" pitchFamily="49" charset="-122"/>
            </a:endParaRPr>
          </a:p>
          <a:p>
            <a:pPr eaLnBrk="1" hangingPunct="1"/>
            <a:r>
              <a:rPr kumimoji="1" lang="zh-CN" altLang="zh-CN" sz="2500" smtClean="0"/>
              <a:t>质点系的动能定理：</a:t>
            </a:r>
            <a:r>
              <a:rPr kumimoji="1" lang="en-US" altLang="zh-CN" sz="2500" smtClean="0"/>
              <a:t/>
            </a:r>
            <a:br>
              <a:rPr kumimoji="1" lang="en-US" altLang="zh-CN" sz="2500" smtClean="0"/>
            </a:br>
            <a:r>
              <a:rPr kumimoji="1" lang="en-US" altLang="zh-CN" sz="2500" smtClean="0"/>
              <a:t/>
            </a:r>
            <a:br>
              <a:rPr kumimoji="1" lang="en-US" altLang="zh-CN" sz="2500" smtClean="0"/>
            </a:br>
            <a:r>
              <a:rPr kumimoji="1" lang="en-US" altLang="zh-CN" sz="2500" smtClean="0"/>
              <a:t>                             </a:t>
            </a:r>
            <a:r>
              <a:rPr kumimoji="1" lang="en-US" altLang="zh-CN" sz="2800" smtClean="0"/>
              <a:t>W</a:t>
            </a:r>
            <a:r>
              <a:rPr kumimoji="1" lang="zh-CN" altLang="zh-CN" sz="2800" baseline="-25000" smtClean="0"/>
              <a:t>外</a:t>
            </a:r>
            <a:r>
              <a:rPr kumimoji="1" lang="zh-CN" altLang="zh-CN" sz="2800" smtClean="0"/>
              <a:t>+</a:t>
            </a:r>
            <a:r>
              <a:rPr kumimoji="1" lang="en-US" altLang="zh-CN" sz="2800" smtClean="0"/>
              <a:t>W</a:t>
            </a:r>
            <a:r>
              <a:rPr kumimoji="1" lang="zh-CN" altLang="zh-CN" sz="2800" baseline="-25000" smtClean="0"/>
              <a:t>内</a:t>
            </a:r>
            <a:r>
              <a:rPr kumimoji="1" lang="zh-CN" altLang="zh-CN" sz="2800" smtClean="0"/>
              <a:t>=</a:t>
            </a:r>
            <a:r>
              <a:rPr kumimoji="1" lang="en-US" altLang="zh-CN" sz="2800" smtClean="0"/>
              <a:t>E</a:t>
            </a:r>
            <a:r>
              <a:rPr kumimoji="1" lang="en-US" altLang="zh-CN" sz="2800" baseline="-25000" smtClean="0"/>
              <a:t>kB </a:t>
            </a:r>
            <a:r>
              <a:rPr kumimoji="1" lang="en-US" altLang="zh-CN" sz="2800" smtClean="0"/>
              <a:t>– E</a:t>
            </a:r>
            <a:r>
              <a:rPr kumimoji="1" lang="en-US" altLang="zh-CN" sz="2800" baseline="-25000" smtClean="0"/>
              <a:t>kA</a:t>
            </a:r>
            <a:endParaRPr lang="zh-CN" altLang="en-US" sz="2800" smtClean="0"/>
          </a:p>
        </p:txBody>
      </p:sp>
      <p:graphicFrame>
        <p:nvGraphicFramePr>
          <p:cNvPr id="14338" name="Object 13"/>
          <p:cNvGraphicFramePr>
            <a:graphicFrameLocks noChangeAspect="1"/>
          </p:cNvGraphicFramePr>
          <p:nvPr/>
        </p:nvGraphicFramePr>
        <p:xfrm>
          <a:off x="520700" y="2500313"/>
          <a:ext cx="7699375" cy="938212"/>
        </p:xfrm>
        <a:graphic>
          <a:graphicData uri="http://schemas.openxmlformats.org/presentationml/2006/ole">
            <p:oleObj spid="_x0000_s14338" name="Equation" r:id="rId4" imgW="2298600" imgH="34272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1"/>
          <p:cNvSpPr>
            <a:spLocks noGrp="1"/>
          </p:cNvSpPr>
          <p:nvPr>
            <p:ph type="title"/>
          </p:nvPr>
        </p:nvSpPr>
        <p:spPr/>
        <p:txBody>
          <a:bodyPr/>
          <a:lstStyle/>
          <a:p>
            <a:pPr eaLnBrk="1" hangingPunct="1"/>
            <a:r>
              <a:rPr kumimoji="1" lang="zh-CN" altLang="en-US" smtClean="0"/>
              <a:t>质点系的动能定理</a:t>
            </a:r>
            <a:endParaRPr lang="zh-CN" altLang="en-US" smtClean="0"/>
          </a:p>
        </p:txBody>
      </p:sp>
      <p:sp>
        <p:nvSpPr>
          <p:cNvPr id="58371" name="内容占位符 2"/>
          <p:cNvSpPr>
            <a:spLocks noGrp="1"/>
          </p:cNvSpPr>
          <p:nvPr>
            <p:ph sz="quarter" idx="1"/>
          </p:nvPr>
        </p:nvSpPr>
        <p:spPr>
          <a:xfrm>
            <a:off x="457200" y="1219200"/>
            <a:ext cx="8229600" cy="4937125"/>
          </a:xfrm>
        </p:spPr>
        <p:txBody>
          <a:bodyPr/>
          <a:lstStyle/>
          <a:p>
            <a:pPr eaLnBrk="1" hangingPunct="1"/>
            <a:endParaRPr lang="en-US" altLang="zh-CN" smtClean="0"/>
          </a:p>
          <a:p>
            <a:pPr eaLnBrk="1" hangingPunct="1"/>
            <a:r>
              <a:rPr lang="zh-CN" altLang="en-US" smtClean="0"/>
              <a:t>解析：</a:t>
            </a:r>
            <a:endParaRPr lang="en-US" altLang="zh-CN" smtClean="0"/>
          </a:p>
          <a:p>
            <a:pPr lvl="1" eaLnBrk="1" hangingPunct="1"/>
            <a:endParaRPr lang="en-US" altLang="zh-CN" smtClean="0"/>
          </a:p>
          <a:p>
            <a:pPr lvl="1" eaLnBrk="1" hangingPunct="1"/>
            <a:r>
              <a:rPr lang="zh-CN" altLang="en-US" smtClean="0"/>
              <a:t>有了内力和外力的区分</a:t>
            </a:r>
            <a:endParaRPr lang="en-US" altLang="zh-CN" smtClean="0"/>
          </a:p>
          <a:p>
            <a:pPr lvl="1" eaLnBrk="1" hangingPunct="1"/>
            <a:endParaRPr lang="en-US" altLang="zh-CN" smtClean="0"/>
          </a:p>
          <a:p>
            <a:pPr lvl="1" eaLnBrk="1" hangingPunct="1"/>
            <a:r>
              <a:rPr lang="zh-CN" altLang="en-US" smtClean="0"/>
              <a:t>是力的做功的和，不是合力的功</a:t>
            </a:r>
            <a:endParaRPr lang="en-US" altLang="zh-CN" smtClean="0"/>
          </a:p>
          <a:p>
            <a:pPr lvl="1" eaLnBrk="1" hangingPunct="1"/>
            <a:endParaRPr lang="en-US" altLang="zh-CN" smtClean="0"/>
          </a:p>
          <a:p>
            <a:pPr eaLnBrk="1" hangingPunct="1"/>
            <a:r>
              <a:rPr lang="zh-CN" altLang="en-US" smtClean="0"/>
              <a:t>思考：</a:t>
            </a:r>
            <a:endParaRPr lang="en-US" altLang="zh-CN" smtClean="0"/>
          </a:p>
          <a:p>
            <a:pPr lvl="1" eaLnBrk="1" hangingPunct="1"/>
            <a:endParaRPr lang="en-US" altLang="zh-CN" smtClean="0"/>
          </a:p>
          <a:p>
            <a:pPr lvl="1" eaLnBrk="1" hangingPunct="1"/>
            <a:r>
              <a:rPr lang="zh-CN" altLang="en-US" smtClean="0"/>
              <a:t>内力做功的和什么时候会是</a:t>
            </a:r>
            <a:r>
              <a:rPr lang="en-US" altLang="zh-CN" smtClean="0"/>
              <a:t>0</a:t>
            </a:r>
            <a:r>
              <a:rPr lang="zh-CN" altLang="en-US" smtClean="0"/>
              <a:t>？</a:t>
            </a:r>
          </a:p>
        </p:txBody>
      </p:sp>
      <p:sp>
        <p:nvSpPr>
          <p:cNvPr id="58372"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a:p>
            <a:endParaRPr lang="zh-CN" altLang="en-US" smtClean="0"/>
          </a:p>
        </p:txBody>
      </p:sp>
      <p:sp>
        <p:nvSpPr>
          <p:cNvPr id="58373"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657EB64-5B36-4125-ADEC-0C3AC5E69756}" type="slidenum">
              <a:rPr lang="zh-CN" altLang="en-US" smtClean="0"/>
              <a:pPr/>
              <a:t>17</a:t>
            </a:fld>
            <a:endParaRPr lang="zh-CN"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xfrm>
            <a:off x="457200" y="152400"/>
            <a:ext cx="8229600" cy="847725"/>
          </a:xfrm>
        </p:spPr>
        <p:txBody>
          <a:bodyPr/>
          <a:lstStyle/>
          <a:p>
            <a:pPr eaLnBrk="1" hangingPunct="1"/>
            <a:r>
              <a:rPr kumimoji="1" lang="zh-CN" altLang="en-US" smtClean="0"/>
              <a:t>质点系的动能定理</a:t>
            </a:r>
            <a:endParaRPr lang="zh-CN" altLang="en-US" smtClean="0"/>
          </a:p>
        </p:txBody>
      </p:sp>
      <p:sp>
        <p:nvSpPr>
          <p:cNvPr id="59395" name="内容占位符 2"/>
          <p:cNvSpPr>
            <a:spLocks noGrp="1"/>
          </p:cNvSpPr>
          <p:nvPr>
            <p:ph sz="quarter" idx="1"/>
          </p:nvPr>
        </p:nvSpPr>
        <p:spPr>
          <a:xfrm>
            <a:off x="457200" y="1143000"/>
            <a:ext cx="8229600" cy="5214938"/>
          </a:xfrm>
        </p:spPr>
        <p:txBody>
          <a:bodyPr/>
          <a:lstStyle/>
          <a:p>
            <a:pPr eaLnBrk="1" hangingPunct="1"/>
            <a:r>
              <a:rPr lang="zh-CN" altLang="en-US" dirty="0" smtClean="0"/>
              <a:t>思考：</a:t>
            </a:r>
            <a:endParaRPr lang="en-US" altLang="zh-CN" dirty="0" smtClean="0"/>
          </a:p>
          <a:p>
            <a:pPr lvl="1" eaLnBrk="1" hangingPunct="1"/>
            <a:endParaRPr lang="en-US" altLang="zh-CN" dirty="0" smtClean="0"/>
          </a:p>
          <a:p>
            <a:pPr lvl="1" eaLnBrk="1" hangingPunct="1"/>
            <a:r>
              <a:rPr lang="zh-CN" altLang="en-US" dirty="0" smtClean="0"/>
              <a:t>内力做功的和什么时候会是</a:t>
            </a:r>
            <a:r>
              <a:rPr lang="en-US" altLang="zh-CN" dirty="0" smtClean="0"/>
              <a:t>0</a:t>
            </a:r>
            <a:r>
              <a:rPr lang="zh-CN" altLang="en-US" dirty="0" smtClean="0"/>
              <a:t>？</a:t>
            </a:r>
            <a:endParaRPr lang="en-US" altLang="zh-CN" dirty="0" smtClean="0"/>
          </a:p>
          <a:p>
            <a:pPr lvl="1" eaLnBrk="1" hangingPunct="1"/>
            <a:endParaRPr lang="en-US" altLang="zh-CN" dirty="0" smtClean="0"/>
          </a:p>
          <a:p>
            <a:pPr lvl="2" eaLnBrk="1" hangingPunct="1"/>
            <a:r>
              <a:rPr lang="zh-CN" altLang="en-US" dirty="0" smtClean="0"/>
              <a:t>一对内力对系统所做的功的和只取决于施力和受力两质点的相对</a:t>
            </a:r>
            <a:r>
              <a:rPr lang="en-US" altLang="zh-CN" dirty="0" smtClean="0"/>
              <a:t/>
            </a:r>
            <a:br>
              <a:rPr lang="en-US" altLang="zh-CN" dirty="0" smtClean="0"/>
            </a:br>
            <a:r>
              <a:rPr lang="en-US" altLang="zh-CN" dirty="0" smtClean="0"/>
              <a:t/>
            </a:r>
            <a:br>
              <a:rPr lang="en-US" altLang="zh-CN" dirty="0" smtClean="0"/>
            </a:br>
            <a:r>
              <a:rPr lang="zh-CN" altLang="en-US" dirty="0" smtClean="0"/>
              <a:t>位移，而与这两个质点在所选定的惯性系中的位移无关。（</a:t>
            </a:r>
            <a:r>
              <a:rPr lang="en-US" altLang="zh-CN" dirty="0" smtClean="0"/>
              <a:t>p61</a:t>
            </a:r>
            <a:r>
              <a:rPr lang="zh-CN" altLang="en-US" dirty="0" smtClean="0"/>
              <a:t>）</a:t>
            </a:r>
            <a:endParaRPr lang="en-US" altLang="zh-CN" dirty="0" smtClean="0"/>
          </a:p>
          <a:p>
            <a:pPr lvl="1" eaLnBrk="1" hangingPunct="1"/>
            <a:endParaRPr lang="en-US" altLang="zh-CN" dirty="0" smtClean="0"/>
          </a:p>
          <a:p>
            <a:pPr lvl="1" eaLnBrk="1" hangingPunct="1"/>
            <a:r>
              <a:rPr lang="zh-CN" altLang="en-US" dirty="0" smtClean="0"/>
              <a:t>参照系的影响：</a:t>
            </a:r>
            <a:endParaRPr lang="en-US" altLang="zh-CN" dirty="0" smtClean="0"/>
          </a:p>
          <a:p>
            <a:pPr lvl="2" eaLnBrk="1" hangingPunct="1"/>
            <a:endParaRPr lang="en-US" altLang="zh-CN" smtClean="0"/>
          </a:p>
          <a:p>
            <a:pPr lvl="2" eaLnBrk="1" hangingPunct="1"/>
            <a:r>
              <a:rPr lang="zh-CN" altLang="en-US" smtClean="0"/>
              <a:t>外力的功应与惯性系的选择有关。因此，不宜对不同惯性系考察</a:t>
            </a:r>
            <a:r>
              <a:rPr lang="en-US" altLang="zh-CN" dirty="0" smtClean="0"/>
              <a:t/>
            </a:r>
            <a:br>
              <a:rPr lang="en-US" altLang="zh-CN" dirty="0" smtClean="0"/>
            </a:br>
            <a:r>
              <a:rPr lang="en-US" altLang="zh-CN" dirty="0" smtClean="0"/>
              <a:t/>
            </a:r>
            <a:br>
              <a:rPr lang="en-US" altLang="zh-CN" dirty="0" smtClean="0"/>
            </a:br>
            <a:r>
              <a:rPr lang="zh-CN" altLang="en-US" dirty="0" smtClean="0"/>
              <a:t>的做功求和或者比较。</a:t>
            </a:r>
            <a:endParaRPr lang="en-US" altLang="zh-CN" dirty="0" smtClean="0"/>
          </a:p>
        </p:txBody>
      </p:sp>
      <p:sp>
        <p:nvSpPr>
          <p:cNvPr id="59396"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动能定理</a:t>
            </a:r>
          </a:p>
          <a:p>
            <a:endParaRPr lang="zh-CN" altLang="en-US" smtClean="0"/>
          </a:p>
        </p:txBody>
      </p:sp>
      <p:sp>
        <p:nvSpPr>
          <p:cNvPr id="59397"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79E19E33-1759-4C0B-94B7-D578146E3436}" type="slidenum">
              <a:rPr lang="zh-CN" altLang="en-US" smtClean="0"/>
              <a:pPr/>
              <a:t>18</a:t>
            </a:fld>
            <a:endParaRPr lang="zh-CN"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标题 1"/>
          <p:cNvSpPr>
            <a:spLocks noGrp="1"/>
          </p:cNvSpPr>
          <p:nvPr>
            <p:ph type="title"/>
          </p:nvPr>
        </p:nvSpPr>
        <p:spPr/>
        <p:txBody>
          <a:bodyPr/>
          <a:lstStyle/>
          <a:p>
            <a:pPr eaLnBrk="1" hangingPunct="1"/>
            <a:r>
              <a:rPr lang="zh-CN" altLang="en-US" smtClean="0"/>
              <a:t>内容提要</a:t>
            </a:r>
          </a:p>
        </p:txBody>
      </p:sp>
      <p:sp>
        <p:nvSpPr>
          <p:cNvPr id="56323" name="页脚占位符 8"/>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p>
        </p:txBody>
      </p:sp>
      <p:sp>
        <p:nvSpPr>
          <p:cNvPr id="56324" name="灯片编号占位符 9"/>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FB895037-8194-4F6A-B564-9F9ED4679311}" type="slidenum">
              <a:rPr lang="zh-CN" altLang="en-US" smtClean="0"/>
              <a:pPr/>
              <a:t>1</a:t>
            </a:fld>
            <a:endParaRPr lang="zh-CN" altLang="en-US" smtClean="0"/>
          </a:p>
        </p:txBody>
      </p:sp>
      <p:sp>
        <p:nvSpPr>
          <p:cNvPr id="56325" name="内容占位符 2"/>
          <p:cNvSpPr>
            <a:spLocks noGrp="1"/>
          </p:cNvSpPr>
          <p:nvPr>
            <p:ph sz="quarter" idx="1"/>
          </p:nvPr>
        </p:nvSpPr>
        <p:spPr>
          <a:xfrm>
            <a:off x="457200" y="1219200"/>
            <a:ext cx="8229600" cy="3067050"/>
          </a:xfrm>
        </p:spPr>
        <p:txBody>
          <a:bodyPr/>
          <a:lstStyle/>
          <a:p>
            <a:pPr eaLnBrk="1" hangingPunct="1"/>
            <a:r>
              <a:rPr kumimoji="1" lang="en-US" altLang="zh-CN" sz="2800" smtClean="0"/>
              <a:t>(</a:t>
            </a:r>
            <a:r>
              <a:rPr kumimoji="1" lang="zh-CN" altLang="en-US" sz="2800" smtClean="0"/>
              <a:t>一</a:t>
            </a:r>
            <a:r>
              <a:rPr kumimoji="1" lang="en-US" altLang="zh-CN" sz="2800" smtClean="0"/>
              <a:t>)  </a:t>
            </a:r>
            <a:r>
              <a:rPr kumimoji="1" lang="zh-CN" altLang="en-US" sz="2800" smtClean="0"/>
              <a:t>动能、功和动能定理</a:t>
            </a:r>
          </a:p>
          <a:p>
            <a:pPr eaLnBrk="1" hangingPunct="1"/>
            <a:r>
              <a:rPr kumimoji="1" lang="en-US" altLang="zh-CN" sz="2800" smtClean="0"/>
              <a:t>(</a:t>
            </a:r>
            <a:r>
              <a:rPr kumimoji="1" lang="zh-CN" altLang="en-US" sz="2800" smtClean="0"/>
              <a:t>二</a:t>
            </a:r>
            <a:r>
              <a:rPr kumimoji="1" lang="en-US" altLang="zh-CN" sz="2800" smtClean="0"/>
              <a:t>)  </a:t>
            </a:r>
            <a:r>
              <a:rPr kumimoji="1" lang="zh-CN" altLang="en-US" sz="2800" smtClean="0"/>
              <a:t>保守力和势能</a:t>
            </a:r>
          </a:p>
          <a:p>
            <a:pPr eaLnBrk="1" hangingPunct="1"/>
            <a:r>
              <a:rPr kumimoji="1" lang="en-US" altLang="zh-CN" sz="2800" smtClean="0"/>
              <a:t>(</a:t>
            </a:r>
            <a:r>
              <a:rPr kumimoji="1" lang="zh-CN" altLang="en-US" sz="2800" smtClean="0"/>
              <a:t>三</a:t>
            </a:r>
            <a:r>
              <a:rPr kumimoji="1" lang="en-US" altLang="zh-CN" sz="2800" smtClean="0"/>
              <a:t>)  </a:t>
            </a:r>
            <a:r>
              <a:rPr kumimoji="1" lang="zh-CN" altLang="en-US" sz="2800" smtClean="0"/>
              <a:t>功能原理和机械能守恒</a:t>
            </a:r>
          </a:p>
          <a:p>
            <a:pPr eaLnBrk="1" hangingPunct="1"/>
            <a:r>
              <a:rPr kumimoji="1" lang="en-US" altLang="zh-CN" sz="2800" smtClean="0"/>
              <a:t>(</a:t>
            </a:r>
            <a:r>
              <a:rPr kumimoji="1" lang="zh-CN" altLang="en-US" sz="2800" smtClean="0"/>
              <a:t>四</a:t>
            </a:r>
            <a:r>
              <a:rPr kumimoji="1" lang="en-US" altLang="zh-CN" sz="2800" smtClean="0"/>
              <a:t>)  *</a:t>
            </a:r>
            <a:r>
              <a:rPr lang="zh-CN" altLang="en-US" sz="2800" smtClean="0"/>
              <a:t>能量守恒定律</a:t>
            </a:r>
          </a:p>
        </p:txBody>
      </p:sp>
      <p:sp>
        <p:nvSpPr>
          <p:cNvPr id="6" name="文本占位符 5"/>
          <p:cNvSpPr>
            <a:spLocks noGrp="1"/>
          </p:cNvSpPr>
          <p:nvPr>
            <p:ph type="body" idx="13"/>
          </p:nvPr>
        </p:nvSpPr>
        <p:spPr>
          <a:xfrm>
            <a:off x="1785938" y="5857875"/>
            <a:ext cx="6781800" cy="500063"/>
          </a:xfrm>
        </p:spPr>
        <p:txBody>
          <a:bodyPr>
            <a:normAutofit/>
          </a:bodyPr>
          <a:lstStyle/>
          <a:p>
            <a:pPr eaLnBrk="1" fontAlgn="auto" hangingPunct="1">
              <a:spcAft>
                <a:spcPts val="0"/>
              </a:spcAft>
              <a:buFont typeface="Wingdings 3"/>
              <a:buNone/>
              <a:defRPr/>
            </a:pPr>
            <a:endParaRPr lang="zh-CN" altLang="en-US"/>
          </a:p>
        </p:txBody>
      </p:sp>
      <p:sp>
        <p:nvSpPr>
          <p:cNvPr id="4" name="Text Box 13"/>
          <p:cNvSpPr txBox="1">
            <a:spLocks noChangeArrowheads="1"/>
          </p:cNvSpPr>
          <p:nvPr/>
        </p:nvSpPr>
        <p:spPr bwMode="auto">
          <a:xfrm>
            <a:off x="1000125" y="5857875"/>
            <a:ext cx="7429500" cy="457200"/>
          </a:xfrm>
          <a:prstGeom prst="rect">
            <a:avLst/>
          </a:prstGeom>
          <a:noFill/>
          <a:ln w="9525">
            <a:noFill/>
            <a:miter lim="800000"/>
            <a:headEnd/>
            <a:tailEnd/>
          </a:ln>
        </p:spPr>
        <p:txBody>
          <a:bodyPr>
            <a:spAutoFit/>
          </a:bodyPr>
          <a:lstStyle/>
          <a:p>
            <a:pPr algn="r">
              <a:defRPr/>
            </a:pPr>
            <a:r>
              <a:rPr kumimoji="1" lang="zh-CN" altLang="en-US" sz="2400" b="1" dirty="0">
                <a:latin typeface="+mn-ea"/>
                <a:ea typeface="+mn-ea"/>
              </a:rPr>
              <a:t>作业  </a:t>
            </a:r>
            <a:r>
              <a:rPr kumimoji="1" lang="en-US" altLang="zh-CN" sz="2400" b="1" dirty="0">
                <a:latin typeface="+mn-ea"/>
                <a:ea typeface="+mn-ea"/>
              </a:rPr>
              <a:t>3-12</a:t>
            </a:r>
            <a:r>
              <a:rPr kumimoji="1" lang="zh-CN" altLang="en-US" sz="2400" b="1" dirty="0">
                <a:latin typeface="+mn-ea"/>
                <a:ea typeface="+mn-ea"/>
              </a:rPr>
              <a:t>，</a:t>
            </a:r>
            <a:r>
              <a:rPr kumimoji="1" lang="en-US" altLang="zh-CN" sz="2400" b="1" dirty="0">
                <a:latin typeface="+mn-ea"/>
                <a:ea typeface="+mn-ea"/>
              </a:rPr>
              <a:t>13</a:t>
            </a:r>
            <a:r>
              <a:rPr kumimoji="1" lang="zh-CN" altLang="en-US" sz="2400" b="1" dirty="0">
                <a:latin typeface="+mn-ea"/>
                <a:ea typeface="+mn-ea"/>
              </a:rPr>
              <a:t>，</a:t>
            </a:r>
            <a:r>
              <a:rPr kumimoji="1" lang="en-US" altLang="zh-CN" sz="2400" b="1" dirty="0">
                <a:latin typeface="+mn-ea"/>
                <a:ea typeface="+mn-ea"/>
              </a:rPr>
              <a:t>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3629025"/>
          </a:xfrm>
        </p:spPr>
        <p:txBody>
          <a:bodyPr/>
          <a:lstStyle/>
          <a:p>
            <a:pPr eaLnBrk="1" hangingPunct="1">
              <a:defRPr/>
            </a:pPr>
            <a:r>
              <a:rPr kumimoji="1" lang="zh-CN" altLang="en-US" b="1" dirty="0" smtClean="0"/>
              <a:t>例</a:t>
            </a:r>
            <a:r>
              <a:rPr kumimoji="1" lang="en-US" altLang="zh-CN" b="1" dirty="0" smtClean="0"/>
              <a:t>4</a:t>
            </a:r>
            <a:r>
              <a:rPr kumimoji="1" lang="zh-CN" altLang="en-US" b="1" dirty="0" smtClean="0"/>
              <a:t>　在一光滑的水平桌面上放有一块质量为</a:t>
            </a:r>
            <a:r>
              <a:rPr kumimoji="1" lang="en-US" altLang="zh-CN" b="1" i="1" dirty="0" smtClean="0"/>
              <a:t>m</a:t>
            </a:r>
            <a:r>
              <a:rPr kumimoji="1" lang="en-US" altLang="zh-CN" b="1" dirty="0" smtClean="0"/>
              <a:t>′</a:t>
            </a:r>
            <a:r>
              <a:rPr kumimoji="1" lang="zh-CN" altLang="en-US" b="1" dirty="0" smtClean="0"/>
              <a:t>的木块，今从水平方向射来一发质量为</a:t>
            </a:r>
            <a:r>
              <a:rPr kumimoji="1" lang="en-US" altLang="zh-CN" b="1" i="1" dirty="0" smtClean="0"/>
              <a:t>m</a:t>
            </a:r>
            <a:r>
              <a:rPr kumimoji="1" lang="zh-CN" altLang="en-US" b="1" dirty="0" smtClean="0"/>
              <a:t>的子弹，在子弹射进木块 </a:t>
            </a:r>
            <a:r>
              <a:rPr kumimoji="1" lang="en-US" altLang="zh-CN" b="1" i="1" dirty="0" smtClean="0"/>
              <a:t>l </a:t>
            </a:r>
            <a:r>
              <a:rPr kumimoji="1" lang="zh-CN" altLang="en-US" b="1" dirty="0" smtClean="0"/>
              <a:t>距离后，嵌入其中。如果在子弹射入木块的整个过程中所受阻力可以视为恒力</a:t>
            </a:r>
            <a:r>
              <a:rPr kumimoji="1" lang="en-US" altLang="zh-CN" b="1" dirty="0" smtClean="0"/>
              <a:t>f</a:t>
            </a:r>
            <a:r>
              <a:rPr kumimoji="1" lang="zh-CN" altLang="en-US" b="1" dirty="0" smtClean="0"/>
              <a:t>，求</a:t>
            </a:r>
            <a:r>
              <a:rPr kumimoji="1" lang="en-US" altLang="zh-CN" b="1" dirty="0" smtClean="0"/>
              <a:t>: </a:t>
            </a:r>
            <a:r>
              <a:rPr kumimoji="1" lang="zh-CN" altLang="en-US" b="1" dirty="0" smtClean="0"/>
              <a:t>子弹开始进入木块到子弹相对木块静止时，木块前进的距离</a:t>
            </a:r>
            <a:r>
              <a:rPr kumimoji="1" lang="en-US" altLang="zh-CN" b="1" i="1" dirty="0" smtClean="0"/>
              <a:t>l</a:t>
            </a:r>
            <a:r>
              <a:rPr kumimoji="1" lang="en-US" altLang="zh-CN" b="1" dirty="0" smtClean="0"/>
              <a:t>′</a:t>
            </a:r>
            <a:r>
              <a:rPr kumimoji="1" lang="zh-CN" altLang="en-US" b="1" dirty="0" smtClean="0"/>
              <a:t>。（例</a:t>
            </a:r>
            <a:r>
              <a:rPr kumimoji="1" lang="en-US" altLang="zh-CN" b="1" dirty="0" smtClean="0"/>
              <a:t>3.10</a:t>
            </a:r>
            <a:r>
              <a:rPr kumimoji="1" lang="zh-CN" altLang="en-US" b="1" dirty="0" smtClean="0"/>
              <a:t>）</a:t>
            </a:r>
            <a:endParaRPr lang="zh-CN" altLang="en-US" dirty="0"/>
          </a:p>
        </p:txBody>
      </p:sp>
      <p:sp>
        <p:nvSpPr>
          <p:cNvPr id="15368" name="文本占位符 2"/>
          <p:cNvSpPr>
            <a:spLocks noGrp="1"/>
          </p:cNvSpPr>
          <p:nvPr>
            <p:ph type="body" idx="13"/>
          </p:nvPr>
        </p:nvSpPr>
        <p:spPr>
          <a:xfrm>
            <a:off x="500063" y="4071938"/>
            <a:ext cx="8215312" cy="2286000"/>
          </a:xfrm>
        </p:spPr>
        <p:txBody>
          <a:bodyPr/>
          <a:lstStyle/>
          <a:p>
            <a:pPr eaLnBrk="1" hangingPunct="1"/>
            <a:endParaRPr lang="zh-CN" altLang="en-US" smtClean="0"/>
          </a:p>
        </p:txBody>
      </p:sp>
      <p:sp>
        <p:nvSpPr>
          <p:cNvPr id="15369"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动能定理：例题</a:t>
            </a:r>
          </a:p>
        </p:txBody>
      </p:sp>
      <p:sp>
        <p:nvSpPr>
          <p:cNvPr id="15370"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41DE059E-2C99-4120-A22A-3E4E50D04A05}" type="slidenum">
              <a:rPr lang="zh-CN" altLang="en-US" smtClean="0">
                <a:latin typeface="Arial" charset="0"/>
              </a:rPr>
              <a:pPr/>
              <a:t>19</a:t>
            </a:fld>
            <a:endParaRPr lang="zh-CN" altLang="en-US" smtClean="0">
              <a:latin typeface="Arial" charset="0"/>
            </a:endParaRPr>
          </a:p>
        </p:txBody>
      </p:sp>
      <p:grpSp>
        <p:nvGrpSpPr>
          <p:cNvPr id="15371" name="组合 68"/>
          <p:cNvGrpSpPr>
            <a:grpSpLocks/>
          </p:cNvGrpSpPr>
          <p:nvPr/>
        </p:nvGrpSpPr>
        <p:grpSpPr bwMode="auto">
          <a:xfrm>
            <a:off x="3168650" y="4332288"/>
            <a:ext cx="2232025" cy="954087"/>
            <a:chOff x="3168644" y="4332296"/>
            <a:chExt cx="2232024" cy="954092"/>
          </a:xfrm>
        </p:grpSpPr>
        <p:grpSp>
          <p:nvGrpSpPr>
            <p:cNvPr id="15386" name="Group 2052"/>
            <p:cNvGrpSpPr>
              <a:grpSpLocks/>
            </p:cNvGrpSpPr>
            <p:nvPr/>
          </p:nvGrpSpPr>
          <p:grpSpPr bwMode="auto">
            <a:xfrm>
              <a:off x="3333744" y="4633922"/>
              <a:ext cx="381000" cy="152400"/>
              <a:chOff x="1584" y="2064"/>
              <a:chExt cx="576" cy="96"/>
            </a:xfrm>
          </p:grpSpPr>
          <p:sp>
            <p:nvSpPr>
              <p:cNvPr id="15390" name="Line 2053"/>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5391" name="Line 2054"/>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5392" name="Line 2055"/>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5393" name="Line 2056"/>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5394" name="Line 2057"/>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5364" name="Object 7"/>
            <p:cNvGraphicFramePr>
              <a:graphicFrameLocks noChangeAspect="1"/>
            </p:cNvGraphicFramePr>
            <p:nvPr/>
          </p:nvGraphicFramePr>
          <p:xfrm>
            <a:off x="3168644" y="4332296"/>
            <a:ext cx="474662" cy="311150"/>
          </p:xfrm>
          <a:graphic>
            <a:graphicData uri="http://schemas.openxmlformats.org/presentationml/2006/ole">
              <p:oleObj spid="_x0000_s15364" name="Equation" r:id="rId4" imgW="177480" imgH="139680" progId="Equation.3">
                <p:embed/>
              </p:oleObj>
            </a:graphicData>
          </a:graphic>
        </p:graphicFrame>
        <p:sp>
          <p:nvSpPr>
            <p:cNvPr id="15387" name="Line 2059"/>
            <p:cNvSpPr>
              <a:spLocks noChangeShapeType="1"/>
            </p:cNvSpPr>
            <p:nvPr/>
          </p:nvSpPr>
          <p:spPr bwMode="auto">
            <a:xfrm>
              <a:off x="3176582" y="5214950"/>
              <a:ext cx="609600" cy="0"/>
            </a:xfrm>
            <a:prstGeom prst="line">
              <a:avLst/>
            </a:prstGeom>
            <a:noFill/>
            <a:ln w="41275">
              <a:solidFill>
                <a:schemeClr val="tx2"/>
              </a:solidFill>
              <a:round/>
              <a:headEnd/>
              <a:tailEnd type="arrow" w="med" len="med"/>
            </a:ln>
          </p:spPr>
          <p:txBody>
            <a:bodyPr wrap="none" anchor="ctr"/>
            <a:lstStyle/>
            <a:p>
              <a:endParaRPr lang="zh-CN" altLang="en-US"/>
            </a:p>
          </p:txBody>
        </p:sp>
        <p:graphicFrame>
          <p:nvGraphicFramePr>
            <p:cNvPr id="15365" name="Object 8"/>
            <p:cNvGraphicFramePr>
              <a:graphicFrameLocks noChangeAspect="1"/>
            </p:cNvGraphicFramePr>
            <p:nvPr/>
          </p:nvGraphicFramePr>
          <p:xfrm>
            <a:off x="3286116" y="4797438"/>
            <a:ext cx="492125" cy="488950"/>
          </p:xfrm>
          <a:graphic>
            <a:graphicData uri="http://schemas.openxmlformats.org/presentationml/2006/ole">
              <p:oleObj spid="_x0000_s15365" name="公式" r:id="rId5" imgW="190440" imgH="228600" progId="Equation.3">
                <p:embed/>
              </p:oleObj>
            </a:graphicData>
          </a:graphic>
        </p:graphicFrame>
        <p:sp>
          <p:nvSpPr>
            <p:cNvPr id="15388" name="Rectangle 2078"/>
            <p:cNvSpPr>
              <a:spLocks noChangeArrowheads="1"/>
            </p:cNvSpPr>
            <p:nvPr/>
          </p:nvSpPr>
          <p:spPr bwMode="auto">
            <a:xfrm>
              <a:off x="3714744" y="4568842"/>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aphicFrame>
          <p:nvGraphicFramePr>
            <p:cNvPr id="15366" name="Object 9"/>
            <p:cNvGraphicFramePr>
              <a:graphicFrameLocks noChangeAspect="1"/>
            </p:cNvGraphicFramePr>
            <p:nvPr/>
          </p:nvGraphicFramePr>
          <p:xfrm>
            <a:off x="3867144" y="4514867"/>
            <a:ext cx="520700" cy="376238"/>
          </p:xfrm>
          <a:graphic>
            <a:graphicData uri="http://schemas.openxmlformats.org/presentationml/2006/ole">
              <p:oleObj spid="_x0000_s15366" name="Equation" r:id="rId6" imgW="203040" imgH="177480" progId="Equation.3">
                <p:embed/>
              </p:oleObj>
            </a:graphicData>
          </a:graphic>
        </p:graphicFrame>
        <p:sp>
          <p:nvSpPr>
            <p:cNvPr id="15389" name="Line 2083"/>
            <p:cNvSpPr>
              <a:spLocks noChangeShapeType="1"/>
            </p:cNvSpPr>
            <p:nvPr/>
          </p:nvSpPr>
          <p:spPr bwMode="auto">
            <a:xfrm rot="5400000">
              <a:off x="4486268" y="3994167"/>
              <a:ext cx="0" cy="1828800"/>
            </a:xfrm>
            <a:prstGeom prst="line">
              <a:avLst/>
            </a:prstGeom>
            <a:noFill/>
            <a:ln w="41275">
              <a:solidFill>
                <a:schemeClr val="accent2"/>
              </a:solidFill>
              <a:round/>
              <a:headEnd/>
              <a:tailEnd/>
            </a:ln>
          </p:spPr>
          <p:txBody>
            <a:bodyPr wrap="none" anchor="ctr"/>
            <a:lstStyle/>
            <a:p>
              <a:endParaRPr lang="zh-CN" altLang="en-US"/>
            </a:p>
          </p:txBody>
        </p:sp>
      </p:grpSp>
      <p:grpSp>
        <p:nvGrpSpPr>
          <p:cNvPr id="15372" name="组合 64"/>
          <p:cNvGrpSpPr>
            <a:grpSpLocks/>
          </p:cNvGrpSpPr>
          <p:nvPr/>
        </p:nvGrpSpPr>
        <p:grpSpPr bwMode="auto">
          <a:xfrm>
            <a:off x="3044825" y="5233988"/>
            <a:ext cx="2455863" cy="766762"/>
            <a:chOff x="6224588" y="4786322"/>
            <a:chExt cx="2455862" cy="766763"/>
          </a:xfrm>
        </p:grpSpPr>
        <p:sp>
          <p:nvSpPr>
            <p:cNvPr id="15373" name="Line 2064"/>
            <p:cNvSpPr>
              <a:spLocks noChangeShapeType="1"/>
            </p:cNvSpPr>
            <p:nvPr/>
          </p:nvSpPr>
          <p:spPr bwMode="auto">
            <a:xfrm rot="10800000">
              <a:off x="7994650" y="5243522"/>
              <a:ext cx="685800" cy="0"/>
            </a:xfrm>
            <a:prstGeom prst="line">
              <a:avLst/>
            </a:prstGeom>
            <a:noFill/>
            <a:ln w="9525">
              <a:solidFill>
                <a:schemeClr val="tx1"/>
              </a:solidFill>
              <a:round/>
              <a:headEnd/>
              <a:tailEnd type="arrow" w="med" len="med"/>
            </a:ln>
          </p:spPr>
          <p:txBody>
            <a:bodyPr wrap="none" anchor="ctr"/>
            <a:lstStyle/>
            <a:p>
              <a:endParaRPr lang="zh-CN" altLang="en-US"/>
            </a:p>
          </p:txBody>
        </p:sp>
        <p:sp>
          <p:nvSpPr>
            <p:cNvPr id="15374" name="Rectangle 2066"/>
            <p:cNvSpPr>
              <a:spLocks noChangeArrowheads="1"/>
            </p:cNvSpPr>
            <p:nvPr/>
          </p:nvSpPr>
          <p:spPr bwMode="auto">
            <a:xfrm rot="20769">
              <a:off x="7367588" y="4786322"/>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pSp>
          <p:nvGrpSpPr>
            <p:cNvPr id="15375" name="Group 2067"/>
            <p:cNvGrpSpPr>
              <a:grpSpLocks/>
            </p:cNvGrpSpPr>
            <p:nvPr/>
          </p:nvGrpSpPr>
          <p:grpSpPr bwMode="auto">
            <a:xfrm>
              <a:off x="7526338" y="4857760"/>
              <a:ext cx="381000" cy="152400"/>
              <a:chOff x="1584" y="2064"/>
              <a:chExt cx="576" cy="96"/>
            </a:xfrm>
          </p:grpSpPr>
          <p:sp>
            <p:nvSpPr>
              <p:cNvPr id="15381" name="Line 2068"/>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5382" name="Line 2069"/>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5383" name="Line 2070"/>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5384" name="Line 2071"/>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5385" name="Line 2072"/>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5362" name="Object 10"/>
            <p:cNvGraphicFramePr>
              <a:graphicFrameLocks noChangeAspect="1"/>
            </p:cNvGraphicFramePr>
            <p:nvPr/>
          </p:nvGraphicFramePr>
          <p:xfrm>
            <a:off x="6977063" y="5110172"/>
            <a:ext cx="260350" cy="442913"/>
          </p:xfrm>
          <a:graphic>
            <a:graphicData uri="http://schemas.openxmlformats.org/presentationml/2006/ole">
              <p:oleObj spid="_x0000_s15362" name="公式" r:id="rId7" imgW="114120" imgH="177480" progId="Equation.3">
                <p:embed/>
              </p:oleObj>
            </a:graphicData>
          </a:graphic>
        </p:graphicFrame>
        <p:sp>
          <p:nvSpPr>
            <p:cNvPr id="15376" name="Line 2077"/>
            <p:cNvSpPr>
              <a:spLocks noChangeShapeType="1"/>
            </p:cNvSpPr>
            <p:nvPr/>
          </p:nvSpPr>
          <p:spPr bwMode="auto">
            <a:xfrm rot="5400000">
              <a:off x="7697788" y="4176722"/>
              <a:ext cx="0" cy="1828800"/>
            </a:xfrm>
            <a:prstGeom prst="line">
              <a:avLst/>
            </a:prstGeom>
            <a:noFill/>
            <a:ln w="41275">
              <a:solidFill>
                <a:schemeClr val="accent2"/>
              </a:solidFill>
              <a:round/>
              <a:headEnd/>
              <a:tailEnd/>
            </a:ln>
          </p:spPr>
          <p:txBody>
            <a:bodyPr wrap="none" anchor="ctr"/>
            <a:lstStyle/>
            <a:p>
              <a:endParaRPr lang="zh-CN" altLang="en-US"/>
            </a:p>
          </p:txBody>
        </p:sp>
        <p:graphicFrame>
          <p:nvGraphicFramePr>
            <p:cNvPr id="15363" name="Object 11"/>
            <p:cNvGraphicFramePr>
              <a:graphicFrameLocks noChangeAspect="1"/>
            </p:cNvGraphicFramePr>
            <p:nvPr/>
          </p:nvGraphicFramePr>
          <p:xfrm>
            <a:off x="7567613" y="5110172"/>
            <a:ext cx="201612" cy="442913"/>
          </p:xfrm>
          <a:graphic>
            <a:graphicData uri="http://schemas.openxmlformats.org/presentationml/2006/ole">
              <p:oleObj spid="_x0000_s15363" name="公式" r:id="rId8" imgW="88560" imgH="177480" progId="Equation.3">
                <p:embed/>
              </p:oleObj>
            </a:graphicData>
          </a:graphic>
        </p:graphicFrame>
        <p:sp>
          <p:nvSpPr>
            <p:cNvPr id="15377" name="Line 2084"/>
            <p:cNvSpPr>
              <a:spLocks noChangeShapeType="1"/>
            </p:cNvSpPr>
            <p:nvPr/>
          </p:nvSpPr>
          <p:spPr bwMode="auto">
            <a:xfrm>
              <a:off x="7350125" y="5005397"/>
              <a:ext cx="0" cy="381000"/>
            </a:xfrm>
            <a:prstGeom prst="line">
              <a:avLst/>
            </a:prstGeom>
            <a:noFill/>
            <a:ln w="9525">
              <a:solidFill>
                <a:schemeClr val="tx1"/>
              </a:solidFill>
              <a:round/>
              <a:headEnd/>
              <a:tailEnd/>
            </a:ln>
          </p:spPr>
          <p:txBody>
            <a:bodyPr wrap="none" anchor="ctr"/>
            <a:lstStyle/>
            <a:p>
              <a:endParaRPr lang="zh-CN" altLang="en-US"/>
            </a:p>
          </p:txBody>
        </p:sp>
        <p:sp>
          <p:nvSpPr>
            <p:cNvPr id="15378" name="Line 2085"/>
            <p:cNvSpPr>
              <a:spLocks noChangeShapeType="1"/>
            </p:cNvSpPr>
            <p:nvPr/>
          </p:nvSpPr>
          <p:spPr bwMode="auto">
            <a:xfrm>
              <a:off x="6910388" y="5014922"/>
              <a:ext cx="0" cy="381000"/>
            </a:xfrm>
            <a:prstGeom prst="line">
              <a:avLst/>
            </a:prstGeom>
            <a:noFill/>
            <a:ln w="9525">
              <a:solidFill>
                <a:schemeClr val="tx1"/>
              </a:solidFill>
              <a:round/>
              <a:headEnd/>
              <a:tailEnd/>
            </a:ln>
          </p:spPr>
          <p:txBody>
            <a:bodyPr wrap="none" anchor="ctr"/>
            <a:lstStyle/>
            <a:p>
              <a:endParaRPr lang="zh-CN" altLang="en-US"/>
            </a:p>
          </p:txBody>
        </p:sp>
        <p:sp>
          <p:nvSpPr>
            <p:cNvPr id="15379" name="Line 2086"/>
            <p:cNvSpPr>
              <a:spLocks noChangeShapeType="1"/>
            </p:cNvSpPr>
            <p:nvPr/>
          </p:nvSpPr>
          <p:spPr bwMode="auto">
            <a:xfrm>
              <a:off x="7900988" y="5014922"/>
              <a:ext cx="0" cy="381000"/>
            </a:xfrm>
            <a:prstGeom prst="line">
              <a:avLst/>
            </a:prstGeom>
            <a:noFill/>
            <a:ln w="9525">
              <a:solidFill>
                <a:schemeClr val="tx1"/>
              </a:solidFill>
              <a:round/>
              <a:headEnd/>
              <a:tailEnd/>
            </a:ln>
          </p:spPr>
          <p:txBody>
            <a:bodyPr wrap="none" anchor="ctr"/>
            <a:lstStyle/>
            <a:p>
              <a:endParaRPr lang="zh-CN" altLang="en-US"/>
            </a:p>
          </p:txBody>
        </p:sp>
        <p:sp>
          <p:nvSpPr>
            <p:cNvPr id="15380" name="Line 2087"/>
            <p:cNvSpPr>
              <a:spLocks noChangeShapeType="1"/>
            </p:cNvSpPr>
            <p:nvPr/>
          </p:nvSpPr>
          <p:spPr bwMode="auto">
            <a:xfrm rot="10800000" flipH="1">
              <a:off x="6224588" y="5243522"/>
              <a:ext cx="685800" cy="0"/>
            </a:xfrm>
            <a:prstGeom prst="line">
              <a:avLst/>
            </a:prstGeom>
            <a:noFill/>
            <a:ln w="9525">
              <a:solidFill>
                <a:schemeClr val="tx1"/>
              </a:solidFill>
              <a:round/>
              <a:headEnd/>
              <a:tailEnd type="arrow" w="med" len="med"/>
            </a:ln>
          </p:spPr>
          <p:txBody>
            <a:bodyPr wrap="none" anchor="ctr"/>
            <a:lstStyle/>
            <a:p>
              <a:endParaRPr lang="zh-CN" altLang="en-US"/>
            </a:p>
          </p:txBody>
        </p:sp>
      </p:grpSp>
      <p:sp>
        <p:nvSpPr>
          <p:cNvPr id="35" name="矩形 34"/>
          <p:cNvSpPr/>
          <p:nvPr/>
        </p:nvSpPr>
        <p:spPr>
          <a:xfrm>
            <a:off x="2500298" y="3429000"/>
            <a:ext cx="569387" cy="369332"/>
          </a:xfrm>
          <a:prstGeom prst="rect">
            <a:avLst/>
          </a:prstGeom>
        </p:spPr>
        <p:txBody>
          <a:bodyPr wrap="none">
            <a:spAutoFit/>
          </a:bodyPr>
          <a:lstStyle/>
          <a:p>
            <a:r>
              <a:rPr lang="en-US" altLang="zh-CN" dirty="0" smtClean="0"/>
              <a:t>p61</a:t>
            </a:r>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700088"/>
          </a:xfrm>
        </p:spPr>
        <p:txBody>
          <a:bodyPr/>
          <a:lstStyle/>
          <a:p>
            <a:pPr eaLnBrk="1" hangingPunct="1">
              <a:defRPr/>
            </a:pPr>
            <a:r>
              <a:rPr kumimoji="1" lang="zh-CN" altLang="en-US" b="1" dirty="0" smtClean="0"/>
              <a:t>例</a:t>
            </a:r>
            <a:r>
              <a:rPr kumimoji="1" lang="en-US" altLang="zh-CN" b="1" dirty="0" smtClean="0"/>
              <a:t>4 </a:t>
            </a:r>
            <a:r>
              <a:rPr kumimoji="1" lang="zh-CN" altLang="en-US" b="1" dirty="0" smtClean="0"/>
              <a:t>子弹打木块</a:t>
            </a:r>
            <a:endParaRPr lang="zh-CN" altLang="en-US" dirty="0"/>
          </a:p>
        </p:txBody>
      </p:sp>
      <p:sp>
        <p:nvSpPr>
          <p:cNvPr id="16393" name="文本占位符 2"/>
          <p:cNvSpPr>
            <a:spLocks noGrp="1"/>
          </p:cNvSpPr>
          <p:nvPr>
            <p:ph type="body" idx="13"/>
          </p:nvPr>
        </p:nvSpPr>
        <p:spPr>
          <a:xfrm>
            <a:off x="500063" y="5286375"/>
            <a:ext cx="8215312" cy="1071563"/>
          </a:xfrm>
        </p:spPr>
        <p:txBody>
          <a:bodyPr/>
          <a:lstStyle/>
          <a:p>
            <a:pPr eaLnBrk="1" hangingPunct="1"/>
            <a:r>
              <a:rPr kumimoji="1" lang="zh-CN" altLang="en-US" smtClean="0">
                <a:latin typeface="Times New Roman" pitchFamily="18" charset="0"/>
              </a:rPr>
              <a:t>  其中</a:t>
            </a:r>
            <a:r>
              <a:rPr kumimoji="1" lang="en-US" altLang="zh-CN" smtClean="0">
                <a:latin typeface="Times New Roman" pitchFamily="18" charset="0"/>
              </a:rPr>
              <a:t>V</a:t>
            </a:r>
            <a:r>
              <a:rPr kumimoji="1" lang="en-US" altLang="zh-CN" baseline="-25000" smtClean="0">
                <a:latin typeface="Times New Roman" pitchFamily="18" charset="0"/>
              </a:rPr>
              <a:t>0</a:t>
            </a:r>
            <a:r>
              <a:rPr kumimoji="1" lang="zh-CN" altLang="en-US" baseline="-25000" smtClean="0">
                <a:latin typeface="Times New Roman" pitchFamily="18" charset="0"/>
              </a:rPr>
              <a:t> </a:t>
            </a:r>
            <a:r>
              <a:rPr kumimoji="1" lang="zh-CN" altLang="en-US" smtClean="0">
                <a:latin typeface="Times New Roman" pitchFamily="18" charset="0"/>
              </a:rPr>
              <a:t> ：子弹的初速度，</a:t>
            </a:r>
            <a:endParaRPr kumimoji="1" lang="en-US" altLang="zh-CN" smtClean="0">
              <a:latin typeface="Times New Roman" pitchFamily="18" charset="0"/>
            </a:endParaRPr>
          </a:p>
          <a:p>
            <a:pPr eaLnBrk="1" hangingPunct="1"/>
            <a:r>
              <a:rPr kumimoji="1" lang="en-US" altLang="zh-CN" smtClean="0">
                <a:latin typeface="Times New Roman" pitchFamily="18" charset="0"/>
              </a:rPr>
              <a:t>            V</a:t>
            </a:r>
            <a:r>
              <a:rPr kumimoji="1" lang="zh-CN" altLang="en-US" smtClean="0">
                <a:latin typeface="Times New Roman" pitchFamily="18" charset="0"/>
              </a:rPr>
              <a:t> ：子弹相对于木块静止时，子弹和木块的速度。</a:t>
            </a:r>
            <a:endParaRPr kumimoji="1" lang="en-US" altLang="zh-CN" smtClean="0">
              <a:latin typeface="Times New Roman" pitchFamily="18" charset="0"/>
            </a:endParaRPr>
          </a:p>
          <a:p>
            <a:pPr eaLnBrk="1" hangingPunct="1"/>
            <a:endParaRPr kumimoji="1" lang="zh-CN" altLang="en-US" smtClean="0">
              <a:latin typeface="Times New Roman" pitchFamily="18" charset="0"/>
            </a:endParaRPr>
          </a:p>
        </p:txBody>
      </p:sp>
      <p:sp>
        <p:nvSpPr>
          <p:cNvPr id="16394"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动能定理：例题</a:t>
            </a:r>
          </a:p>
        </p:txBody>
      </p:sp>
      <p:sp>
        <p:nvSpPr>
          <p:cNvPr id="16395"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A990EEFD-A4C4-4D72-9ED5-036E553C7CE2}" type="slidenum">
              <a:rPr lang="zh-CN" altLang="en-US" smtClean="0">
                <a:latin typeface="Arial" charset="0"/>
              </a:rPr>
              <a:pPr/>
              <a:t>20</a:t>
            </a:fld>
            <a:endParaRPr lang="zh-CN" altLang="en-US" smtClean="0">
              <a:latin typeface="Arial" charset="0"/>
            </a:endParaRPr>
          </a:p>
        </p:txBody>
      </p:sp>
      <p:cxnSp>
        <p:nvCxnSpPr>
          <p:cNvPr id="7" name="直接连接符 6"/>
          <p:cNvCxnSpPr/>
          <p:nvPr/>
        </p:nvCxnSpPr>
        <p:spPr>
          <a:xfrm>
            <a:off x="500063" y="1000125"/>
            <a:ext cx="40005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文本占位符 2"/>
          <p:cNvSpPr txBox="1">
            <a:spLocks/>
          </p:cNvSpPr>
          <p:nvPr/>
        </p:nvSpPr>
        <p:spPr bwMode="auto">
          <a:xfrm>
            <a:off x="428625" y="1285875"/>
            <a:ext cx="4786313" cy="3143250"/>
          </a:xfrm>
          <a:prstGeom prst="rect">
            <a:avLst/>
          </a:prstGeom>
          <a:noFill/>
          <a:ln w="9525">
            <a:noFill/>
            <a:miter lim="800000"/>
            <a:headEnd/>
            <a:tailEnd/>
          </a:ln>
        </p:spPr>
        <p:txBody>
          <a:bodyPr>
            <a:normAutofit lnSpcReduction="10000"/>
          </a:bodyPr>
          <a:lstStyle/>
          <a:p>
            <a:pPr>
              <a:defRPr/>
            </a:pPr>
            <a:r>
              <a:rPr kumimoji="1" lang="zh-CN" altLang="en-US" sz="2400" b="1" dirty="0">
                <a:solidFill>
                  <a:schemeClr val="tx2"/>
                </a:solidFill>
                <a:latin typeface="Times New Roman" pitchFamily="18" charset="0"/>
                <a:ea typeface="楷体_GB2312" pitchFamily="49" charset="-122"/>
              </a:rPr>
              <a:t>*子弹和木块构成一个质点系统；</a:t>
            </a:r>
            <a:endParaRPr kumimoji="1" lang="en-US" altLang="zh-CN" sz="2400" b="1" dirty="0">
              <a:solidFill>
                <a:schemeClr val="tx2"/>
              </a:solidFill>
              <a:latin typeface="Times New Roman" pitchFamily="18" charset="0"/>
              <a:ea typeface="楷体_GB2312" pitchFamily="49" charset="-122"/>
            </a:endParaRPr>
          </a:p>
          <a:p>
            <a:pPr>
              <a:defRPr/>
            </a:pPr>
            <a:endParaRPr kumimoji="1" lang="en-US" altLang="zh-CN" sz="2400" b="1" dirty="0">
              <a:solidFill>
                <a:schemeClr val="tx2"/>
              </a:solidFill>
              <a:latin typeface="Times New Roman" pitchFamily="18" charset="0"/>
              <a:ea typeface="楷体_GB2312" pitchFamily="49" charset="-122"/>
            </a:endParaRPr>
          </a:p>
          <a:p>
            <a:pPr>
              <a:defRPr/>
            </a:pPr>
            <a:r>
              <a:rPr kumimoji="1" lang="zh-CN" altLang="en-US" sz="2400" dirty="0">
                <a:latin typeface="Times New Roman" pitchFamily="18" charset="0"/>
              </a:rPr>
              <a:t>*</a:t>
            </a:r>
            <a:r>
              <a:rPr kumimoji="1" lang="zh-CN" altLang="en-US" sz="2400" b="1" dirty="0">
                <a:solidFill>
                  <a:schemeClr val="tx2"/>
                </a:solidFill>
                <a:latin typeface="Times New Roman" pitchFamily="18" charset="0"/>
                <a:ea typeface="楷体_GB2312" pitchFamily="49" charset="-122"/>
              </a:rPr>
              <a:t>重力、支撑力不对系统作功，</a:t>
            </a:r>
            <a:r>
              <a:rPr kumimoji="1" lang="en-US" altLang="zh-CN" sz="2400" b="1" dirty="0">
                <a:solidFill>
                  <a:schemeClr val="tx2"/>
                </a:solidFill>
                <a:latin typeface="Times New Roman" pitchFamily="18" charset="0"/>
                <a:ea typeface="楷体_GB2312" pitchFamily="49" charset="-122"/>
              </a:rPr>
              <a:t/>
            </a:r>
            <a:br>
              <a:rPr kumimoji="1" lang="en-US" altLang="zh-CN" sz="2400" b="1" dirty="0">
                <a:solidFill>
                  <a:schemeClr val="tx2"/>
                </a:solidFill>
                <a:latin typeface="Times New Roman" pitchFamily="18" charset="0"/>
                <a:ea typeface="楷体_GB2312" pitchFamily="49" charset="-122"/>
              </a:rPr>
            </a:br>
            <a:r>
              <a:rPr kumimoji="1" lang="en-US" altLang="zh-CN" sz="2400" b="1" dirty="0">
                <a:solidFill>
                  <a:schemeClr val="tx2"/>
                </a:solidFill>
                <a:latin typeface="Times New Roman" pitchFamily="18" charset="0"/>
                <a:ea typeface="楷体_GB2312" pitchFamily="49" charset="-122"/>
              </a:rPr>
              <a:t>  </a:t>
            </a:r>
            <a:r>
              <a:rPr kumimoji="1" lang="zh-CN" altLang="en-US" sz="2400" b="1" dirty="0">
                <a:solidFill>
                  <a:schemeClr val="tx2"/>
                </a:solidFill>
                <a:latin typeface="Times New Roman" pitchFamily="18" charset="0"/>
                <a:ea typeface="楷体_GB2312" pitchFamily="49" charset="-122"/>
              </a:rPr>
              <a:t>只有摩擦力做功；</a:t>
            </a:r>
            <a:endParaRPr kumimoji="1" lang="en-US" altLang="zh-CN" sz="2400" b="1" dirty="0">
              <a:latin typeface="Times New Roman" pitchFamily="18" charset="0"/>
              <a:ea typeface="楷体_GB2312" pitchFamily="49" charset="-122"/>
            </a:endParaRPr>
          </a:p>
          <a:p>
            <a:pPr>
              <a:defRPr/>
            </a:pPr>
            <a:endParaRPr kumimoji="1" lang="en-US" altLang="zh-CN" sz="2400" b="1" dirty="0">
              <a:latin typeface="Times New Roman" pitchFamily="18" charset="0"/>
              <a:ea typeface="楷体_GB2312" pitchFamily="49" charset="-122"/>
            </a:endParaRPr>
          </a:p>
          <a:p>
            <a:pPr marL="185738" indent="-185738">
              <a:defRPr/>
            </a:pPr>
            <a:r>
              <a:rPr kumimoji="1" lang="zh-CN" altLang="en-US" sz="2400" b="1" dirty="0">
                <a:latin typeface="Times New Roman" pitchFamily="18" charset="0"/>
                <a:ea typeface="楷体_GB2312" pitchFamily="49" charset="-122"/>
              </a:rPr>
              <a:t>*子弹击入木块过程中，子弹与 木块间的摩擦力属于内力，恒力；</a:t>
            </a:r>
            <a:endParaRPr kumimoji="1" lang="en-US" altLang="zh-CN" sz="2400" b="1" dirty="0">
              <a:latin typeface="Times New Roman" pitchFamily="18" charset="0"/>
              <a:ea typeface="楷体_GB2312" pitchFamily="49" charset="-122"/>
            </a:endParaRPr>
          </a:p>
          <a:p>
            <a:pPr marL="185738" indent="-185738">
              <a:defRPr/>
            </a:pPr>
            <a:endParaRPr kumimoji="1" lang="zh-CN" altLang="en-US" sz="2400" b="1" dirty="0">
              <a:latin typeface="Times New Roman" pitchFamily="18" charset="0"/>
              <a:ea typeface="楷体_GB2312" pitchFamily="49" charset="-122"/>
            </a:endParaRPr>
          </a:p>
          <a:p>
            <a:pPr>
              <a:defRPr/>
            </a:pPr>
            <a:r>
              <a:rPr kumimoji="1" lang="zh-CN" altLang="en-US" sz="2400" b="1" dirty="0">
                <a:latin typeface="Times New Roman" pitchFamily="18" charset="0"/>
                <a:ea typeface="楷体_GB2312" pitchFamily="49" charset="-122"/>
              </a:rPr>
              <a:t>*水平方向</a:t>
            </a:r>
            <a:r>
              <a:rPr kumimoji="1" lang="zh-CN" altLang="en-US" sz="2400" b="1" dirty="0">
                <a:solidFill>
                  <a:schemeClr val="tx2"/>
                </a:solidFill>
                <a:latin typeface="Times New Roman" pitchFamily="18" charset="0"/>
                <a:ea typeface="楷体_GB2312" pitchFamily="49" charset="-122"/>
              </a:rPr>
              <a:t>系统动量守恒，</a:t>
            </a:r>
            <a:r>
              <a:rPr kumimoji="1" lang="en-US" altLang="zh-CN" sz="2400" b="1" dirty="0">
                <a:solidFill>
                  <a:schemeClr val="tx2"/>
                </a:solidFill>
                <a:latin typeface="Times New Roman" pitchFamily="18" charset="0"/>
                <a:ea typeface="楷体_GB2312" pitchFamily="49" charset="-122"/>
              </a:rPr>
              <a:t>lab</a:t>
            </a:r>
            <a:r>
              <a:rPr kumimoji="1" lang="zh-CN" altLang="en-US" sz="2400" b="1" dirty="0">
                <a:solidFill>
                  <a:schemeClr val="tx2"/>
                </a:solidFill>
                <a:latin typeface="Times New Roman" pitchFamily="18" charset="0"/>
                <a:ea typeface="楷体_GB2312" pitchFamily="49" charset="-122"/>
              </a:rPr>
              <a:t>系下：</a:t>
            </a:r>
            <a:endParaRPr kumimoji="1" lang="zh-CN" altLang="en-US" sz="2400" b="1" dirty="0">
              <a:latin typeface="Times New Roman" pitchFamily="18" charset="0"/>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defRPr/>
            </a:pPr>
            <a:endParaRPr lang="zh-CN" altLang="en-US" sz="2400" b="1" dirty="0">
              <a:solidFill>
                <a:schemeClr val="tx2"/>
              </a:solidFill>
              <a:latin typeface="楷体_GB2312" pitchFamily="49" charset="-122"/>
              <a:ea typeface="楷体_GB2312" pitchFamily="49" charset="-122"/>
            </a:endParaRPr>
          </a:p>
        </p:txBody>
      </p:sp>
      <p:grpSp>
        <p:nvGrpSpPr>
          <p:cNvPr id="16398" name="组合 85"/>
          <p:cNvGrpSpPr>
            <a:grpSpLocks/>
          </p:cNvGrpSpPr>
          <p:nvPr/>
        </p:nvGrpSpPr>
        <p:grpSpPr bwMode="auto">
          <a:xfrm>
            <a:off x="5526088" y="928688"/>
            <a:ext cx="2260600" cy="1000125"/>
            <a:chOff x="5526098" y="928670"/>
            <a:chExt cx="2260612" cy="1000132"/>
          </a:xfrm>
        </p:grpSpPr>
        <p:grpSp>
          <p:nvGrpSpPr>
            <p:cNvPr id="16413" name="Group 2052"/>
            <p:cNvGrpSpPr>
              <a:grpSpLocks/>
            </p:cNvGrpSpPr>
            <p:nvPr/>
          </p:nvGrpSpPr>
          <p:grpSpPr bwMode="auto">
            <a:xfrm>
              <a:off x="5643570" y="1347774"/>
              <a:ext cx="381000" cy="152400"/>
              <a:chOff x="1584" y="2064"/>
              <a:chExt cx="576" cy="96"/>
            </a:xfrm>
          </p:grpSpPr>
          <p:sp>
            <p:nvSpPr>
              <p:cNvPr id="16417" name="Line 2053"/>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6418" name="Line 2054"/>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6419" name="Line 2055"/>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6420" name="Line 2056"/>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6421" name="Line 2057"/>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6389" name="Object 7"/>
            <p:cNvGraphicFramePr>
              <a:graphicFrameLocks noChangeAspect="1"/>
            </p:cNvGraphicFramePr>
            <p:nvPr/>
          </p:nvGraphicFramePr>
          <p:xfrm>
            <a:off x="5526098" y="928670"/>
            <a:ext cx="474662" cy="311150"/>
          </p:xfrm>
          <a:graphic>
            <a:graphicData uri="http://schemas.openxmlformats.org/presentationml/2006/ole">
              <p:oleObj spid="_x0000_s16389" name="Equation" r:id="rId3" imgW="177480" imgH="139680" progId="Equation.3">
                <p:embed/>
              </p:oleObj>
            </a:graphicData>
          </a:graphic>
        </p:graphicFrame>
        <p:sp>
          <p:nvSpPr>
            <p:cNvPr id="16414" name="Line 2059"/>
            <p:cNvSpPr>
              <a:spLocks noChangeShapeType="1"/>
            </p:cNvSpPr>
            <p:nvPr/>
          </p:nvSpPr>
          <p:spPr bwMode="auto">
            <a:xfrm>
              <a:off x="5605474" y="1928802"/>
              <a:ext cx="609600" cy="0"/>
            </a:xfrm>
            <a:prstGeom prst="line">
              <a:avLst/>
            </a:prstGeom>
            <a:noFill/>
            <a:ln w="41275">
              <a:solidFill>
                <a:schemeClr val="tx2"/>
              </a:solidFill>
              <a:round/>
              <a:headEnd/>
              <a:tailEnd type="arrow" w="med" len="med"/>
            </a:ln>
          </p:spPr>
          <p:txBody>
            <a:bodyPr wrap="none" anchor="ctr"/>
            <a:lstStyle/>
            <a:p>
              <a:endParaRPr lang="zh-CN" altLang="en-US"/>
            </a:p>
          </p:txBody>
        </p:sp>
        <p:graphicFrame>
          <p:nvGraphicFramePr>
            <p:cNvPr id="16390" name="Object 8"/>
            <p:cNvGraphicFramePr>
              <a:graphicFrameLocks noChangeAspect="1"/>
            </p:cNvGraphicFramePr>
            <p:nvPr/>
          </p:nvGraphicFramePr>
          <p:xfrm>
            <a:off x="5643570" y="1439852"/>
            <a:ext cx="492125" cy="488950"/>
          </p:xfrm>
          <a:graphic>
            <a:graphicData uri="http://schemas.openxmlformats.org/presentationml/2006/ole">
              <p:oleObj spid="_x0000_s16390" name="公式" r:id="rId4" imgW="190440" imgH="228600" progId="Equation.3">
                <p:embed/>
              </p:oleObj>
            </a:graphicData>
          </a:graphic>
        </p:graphicFrame>
        <p:sp>
          <p:nvSpPr>
            <p:cNvPr id="16415" name="Rectangle 2078"/>
            <p:cNvSpPr>
              <a:spLocks noChangeArrowheads="1"/>
            </p:cNvSpPr>
            <p:nvPr/>
          </p:nvSpPr>
          <p:spPr bwMode="auto">
            <a:xfrm>
              <a:off x="6072198" y="1274745"/>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aphicFrame>
          <p:nvGraphicFramePr>
            <p:cNvPr id="16391" name="Object 9"/>
            <p:cNvGraphicFramePr>
              <a:graphicFrameLocks noChangeAspect="1"/>
            </p:cNvGraphicFramePr>
            <p:nvPr/>
          </p:nvGraphicFramePr>
          <p:xfrm>
            <a:off x="6224598" y="1220770"/>
            <a:ext cx="520700" cy="376238"/>
          </p:xfrm>
          <a:graphic>
            <a:graphicData uri="http://schemas.openxmlformats.org/presentationml/2006/ole">
              <p:oleObj spid="_x0000_s16391" name="Equation" r:id="rId5" imgW="203040" imgH="177480" progId="Equation.3">
                <p:embed/>
              </p:oleObj>
            </a:graphicData>
          </a:graphic>
        </p:graphicFrame>
        <p:sp>
          <p:nvSpPr>
            <p:cNvPr id="16416" name="Line 2083"/>
            <p:cNvSpPr>
              <a:spLocks noChangeShapeType="1"/>
            </p:cNvSpPr>
            <p:nvPr/>
          </p:nvSpPr>
          <p:spPr bwMode="auto">
            <a:xfrm rot="5400000">
              <a:off x="6872310" y="700070"/>
              <a:ext cx="0" cy="1828800"/>
            </a:xfrm>
            <a:prstGeom prst="line">
              <a:avLst/>
            </a:prstGeom>
            <a:noFill/>
            <a:ln w="41275">
              <a:solidFill>
                <a:schemeClr val="accent2"/>
              </a:solidFill>
              <a:round/>
              <a:headEnd/>
              <a:tailEnd/>
            </a:ln>
          </p:spPr>
          <p:txBody>
            <a:bodyPr wrap="none" anchor="ctr"/>
            <a:lstStyle/>
            <a:p>
              <a:endParaRPr lang="zh-CN" altLang="en-US"/>
            </a:p>
          </p:txBody>
        </p:sp>
      </p:grpSp>
      <p:grpSp>
        <p:nvGrpSpPr>
          <p:cNvPr id="16399" name="组合 68"/>
          <p:cNvGrpSpPr>
            <a:grpSpLocks/>
          </p:cNvGrpSpPr>
          <p:nvPr/>
        </p:nvGrpSpPr>
        <p:grpSpPr bwMode="auto">
          <a:xfrm>
            <a:off x="5426075" y="2054225"/>
            <a:ext cx="2455863" cy="766763"/>
            <a:chOff x="5426080" y="2054207"/>
            <a:chExt cx="2455862" cy="766763"/>
          </a:xfrm>
        </p:grpSpPr>
        <p:sp>
          <p:nvSpPr>
            <p:cNvPr id="16400" name="Line 2064"/>
            <p:cNvSpPr>
              <a:spLocks noChangeShapeType="1"/>
            </p:cNvSpPr>
            <p:nvPr/>
          </p:nvSpPr>
          <p:spPr bwMode="auto">
            <a:xfrm rot="10800000">
              <a:off x="7196142"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sp>
          <p:nvSpPr>
            <p:cNvPr id="16401" name="Rectangle 2066"/>
            <p:cNvSpPr>
              <a:spLocks noChangeArrowheads="1"/>
            </p:cNvSpPr>
            <p:nvPr/>
          </p:nvSpPr>
          <p:spPr bwMode="auto">
            <a:xfrm rot="20769">
              <a:off x="6569080" y="20542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pSp>
          <p:nvGrpSpPr>
            <p:cNvPr id="16402" name="Group 2067"/>
            <p:cNvGrpSpPr>
              <a:grpSpLocks/>
            </p:cNvGrpSpPr>
            <p:nvPr/>
          </p:nvGrpSpPr>
          <p:grpSpPr bwMode="auto">
            <a:xfrm>
              <a:off x="6727830" y="2143116"/>
              <a:ext cx="381000" cy="152400"/>
              <a:chOff x="1584" y="2064"/>
              <a:chExt cx="576" cy="96"/>
            </a:xfrm>
          </p:grpSpPr>
          <p:sp>
            <p:nvSpPr>
              <p:cNvPr id="16408" name="Line 2068"/>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6409" name="Line 2069"/>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6410" name="Line 2070"/>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6411" name="Line 2071"/>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6412" name="Line 2072"/>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6387" name="Object 10"/>
            <p:cNvGraphicFramePr>
              <a:graphicFrameLocks noChangeAspect="1"/>
            </p:cNvGraphicFramePr>
            <p:nvPr/>
          </p:nvGraphicFramePr>
          <p:xfrm>
            <a:off x="6178555" y="2378057"/>
            <a:ext cx="260350" cy="442913"/>
          </p:xfrm>
          <a:graphic>
            <a:graphicData uri="http://schemas.openxmlformats.org/presentationml/2006/ole">
              <p:oleObj spid="_x0000_s16387" name="公式" r:id="rId6" imgW="114120" imgH="177480" progId="Equation.3">
                <p:embed/>
              </p:oleObj>
            </a:graphicData>
          </a:graphic>
        </p:graphicFrame>
        <p:sp>
          <p:nvSpPr>
            <p:cNvPr id="16403" name="Line 2077"/>
            <p:cNvSpPr>
              <a:spLocks noChangeShapeType="1"/>
            </p:cNvSpPr>
            <p:nvPr/>
          </p:nvSpPr>
          <p:spPr bwMode="auto">
            <a:xfrm rot="5400000">
              <a:off x="6899280" y="1444607"/>
              <a:ext cx="0" cy="1828800"/>
            </a:xfrm>
            <a:prstGeom prst="line">
              <a:avLst/>
            </a:prstGeom>
            <a:noFill/>
            <a:ln w="41275">
              <a:solidFill>
                <a:schemeClr val="accent2"/>
              </a:solidFill>
              <a:round/>
              <a:headEnd/>
              <a:tailEnd/>
            </a:ln>
          </p:spPr>
          <p:txBody>
            <a:bodyPr wrap="none" anchor="ctr"/>
            <a:lstStyle/>
            <a:p>
              <a:endParaRPr lang="zh-CN" altLang="en-US"/>
            </a:p>
          </p:txBody>
        </p:sp>
        <p:graphicFrame>
          <p:nvGraphicFramePr>
            <p:cNvPr id="16388" name="Object 11"/>
            <p:cNvGraphicFramePr>
              <a:graphicFrameLocks noChangeAspect="1"/>
            </p:cNvGraphicFramePr>
            <p:nvPr/>
          </p:nvGraphicFramePr>
          <p:xfrm>
            <a:off x="6769105" y="2378057"/>
            <a:ext cx="201612" cy="442913"/>
          </p:xfrm>
          <a:graphic>
            <a:graphicData uri="http://schemas.openxmlformats.org/presentationml/2006/ole">
              <p:oleObj spid="_x0000_s16388" name="公式" r:id="rId7" imgW="88560" imgH="177480" progId="Equation.3">
                <p:embed/>
              </p:oleObj>
            </a:graphicData>
          </a:graphic>
        </p:graphicFrame>
        <p:sp>
          <p:nvSpPr>
            <p:cNvPr id="16404" name="Line 2084"/>
            <p:cNvSpPr>
              <a:spLocks noChangeShapeType="1"/>
            </p:cNvSpPr>
            <p:nvPr/>
          </p:nvSpPr>
          <p:spPr bwMode="auto">
            <a:xfrm>
              <a:off x="6551617" y="2273282"/>
              <a:ext cx="0" cy="381000"/>
            </a:xfrm>
            <a:prstGeom prst="line">
              <a:avLst/>
            </a:prstGeom>
            <a:noFill/>
            <a:ln w="9525">
              <a:solidFill>
                <a:schemeClr val="tx1"/>
              </a:solidFill>
              <a:round/>
              <a:headEnd/>
              <a:tailEnd/>
            </a:ln>
          </p:spPr>
          <p:txBody>
            <a:bodyPr wrap="none" anchor="ctr"/>
            <a:lstStyle/>
            <a:p>
              <a:endParaRPr lang="zh-CN" altLang="en-US"/>
            </a:p>
          </p:txBody>
        </p:sp>
        <p:sp>
          <p:nvSpPr>
            <p:cNvPr id="16405" name="Line 2085"/>
            <p:cNvSpPr>
              <a:spLocks noChangeShapeType="1"/>
            </p:cNvSpPr>
            <p:nvPr/>
          </p:nvSpPr>
          <p:spPr bwMode="auto">
            <a:xfrm>
              <a:off x="61118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6406" name="Line 2086"/>
            <p:cNvSpPr>
              <a:spLocks noChangeShapeType="1"/>
            </p:cNvSpPr>
            <p:nvPr/>
          </p:nvSpPr>
          <p:spPr bwMode="auto">
            <a:xfrm>
              <a:off x="71024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6407" name="Line 2087"/>
            <p:cNvSpPr>
              <a:spLocks noChangeShapeType="1"/>
            </p:cNvSpPr>
            <p:nvPr/>
          </p:nvSpPr>
          <p:spPr bwMode="auto">
            <a:xfrm rot="10800000" flipH="1">
              <a:off x="5426080"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grpSp>
      <p:graphicFrame>
        <p:nvGraphicFramePr>
          <p:cNvPr id="16386" name="Object 12"/>
          <p:cNvGraphicFramePr>
            <a:graphicFrameLocks noChangeAspect="1"/>
          </p:cNvGraphicFramePr>
          <p:nvPr/>
        </p:nvGraphicFramePr>
        <p:xfrm>
          <a:off x="3286125" y="4562475"/>
          <a:ext cx="3286125" cy="509588"/>
        </p:xfrm>
        <a:graphic>
          <a:graphicData uri="http://schemas.openxmlformats.org/presentationml/2006/ole">
            <p:oleObj spid="_x0000_s16386" name="Equation" r:id="rId8" imgW="1041120" imgH="228600" progId="Equation.3">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700088"/>
          </a:xfrm>
        </p:spPr>
        <p:txBody>
          <a:bodyPr/>
          <a:lstStyle/>
          <a:p>
            <a:pPr eaLnBrk="1" hangingPunct="1">
              <a:defRPr/>
            </a:pPr>
            <a:r>
              <a:rPr kumimoji="1" lang="zh-CN" altLang="en-US" b="1" dirty="0" smtClean="0"/>
              <a:t>例</a:t>
            </a:r>
            <a:r>
              <a:rPr kumimoji="1" lang="en-US" altLang="zh-CN" b="1" dirty="0" smtClean="0"/>
              <a:t>4 </a:t>
            </a:r>
            <a:r>
              <a:rPr kumimoji="1" lang="zh-CN" altLang="en-US" b="1" dirty="0" smtClean="0"/>
              <a:t>子弹打木块</a:t>
            </a:r>
            <a:endParaRPr lang="zh-CN" altLang="en-US" dirty="0"/>
          </a:p>
        </p:txBody>
      </p:sp>
      <p:sp>
        <p:nvSpPr>
          <p:cNvPr id="17420" name="文本占位符 2"/>
          <p:cNvSpPr>
            <a:spLocks noGrp="1"/>
          </p:cNvSpPr>
          <p:nvPr>
            <p:ph type="body" idx="13"/>
          </p:nvPr>
        </p:nvSpPr>
        <p:spPr>
          <a:xfrm>
            <a:off x="500063" y="4143375"/>
            <a:ext cx="8215312" cy="2214563"/>
          </a:xfrm>
        </p:spPr>
        <p:txBody>
          <a:bodyPr/>
          <a:lstStyle/>
          <a:p>
            <a:pPr eaLnBrk="1" hangingPunct="1"/>
            <a:r>
              <a:rPr kumimoji="1" lang="zh-CN" altLang="en-US" smtClean="0">
                <a:latin typeface="Times New Roman" pitchFamily="18" charset="0"/>
              </a:rPr>
              <a:t>这里</a:t>
            </a:r>
            <a:r>
              <a:rPr kumimoji="1" lang="en-US" altLang="zh-CN" i="1" smtClean="0">
                <a:latin typeface="Times New Roman" pitchFamily="18" charset="0"/>
              </a:rPr>
              <a:t>l</a:t>
            </a:r>
            <a:r>
              <a:rPr kumimoji="1" lang="en-US" altLang="zh-CN" smtClean="0">
                <a:latin typeface="Times New Roman" pitchFamily="18" charset="0"/>
              </a:rPr>
              <a:t>′</a:t>
            </a:r>
            <a:r>
              <a:rPr kumimoji="1" lang="zh-CN" altLang="en-US" smtClean="0">
                <a:latin typeface="Times New Roman" pitchFamily="18" charset="0"/>
              </a:rPr>
              <a:t>是木块相对于地面移动的距离。由前面</a:t>
            </a:r>
            <a:endParaRPr kumimoji="1" lang="en-US" altLang="zh-CN" smtClean="0">
              <a:latin typeface="Times New Roman" pitchFamily="18" charset="0"/>
            </a:endParaRPr>
          </a:p>
          <a:p>
            <a:pPr eaLnBrk="1" hangingPunct="1"/>
            <a:endParaRPr kumimoji="1" lang="en-US" altLang="zh-CN" smtClean="0">
              <a:latin typeface="Times New Roman" pitchFamily="18" charset="0"/>
            </a:endParaRPr>
          </a:p>
          <a:p>
            <a:pPr eaLnBrk="1" hangingPunct="1"/>
            <a:r>
              <a:rPr kumimoji="1" lang="zh-CN" altLang="en-US" smtClean="0">
                <a:latin typeface="Times New Roman" pitchFamily="18" charset="0"/>
              </a:rPr>
              <a:t>变形</a:t>
            </a:r>
          </a:p>
          <a:p>
            <a:pPr eaLnBrk="1" hangingPunct="1"/>
            <a:endParaRPr kumimoji="1" lang="zh-CN" altLang="en-US" smtClean="0">
              <a:latin typeface="Times New Roman" pitchFamily="18" charset="0"/>
            </a:endParaRPr>
          </a:p>
        </p:txBody>
      </p:sp>
      <p:sp>
        <p:nvSpPr>
          <p:cNvPr id="17421"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动能定理：例题</a:t>
            </a:r>
          </a:p>
        </p:txBody>
      </p:sp>
      <p:sp>
        <p:nvSpPr>
          <p:cNvPr id="17422"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9D8F4F17-4532-4EDB-A450-574B0AFDA242}" type="slidenum">
              <a:rPr lang="zh-CN" altLang="en-US" smtClean="0">
                <a:latin typeface="Arial" charset="0"/>
              </a:rPr>
              <a:pPr/>
              <a:t>21</a:t>
            </a:fld>
            <a:endParaRPr lang="zh-CN" altLang="en-US" smtClean="0">
              <a:latin typeface="Arial" charset="0"/>
            </a:endParaRPr>
          </a:p>
        </p:txBody>
      </p:sp>
      <p:cxnSp>
        <p:nvCxnSpPr>
          <p:cNvPr id="7" name="直接连接符 6"/>
          <p:cNvCxnSpPr/>
          <p:nvPr/>
        </p:nvCxnSpPr>
        <p:spPr>
          <a:xfrm>
            <a:off x="500063" y="1000125"/>
            <a:ext cx="40005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424" name="文本占位符 2"/>
          <p:cNvSpPr txBox="1">
            <a:spLocks/>
          </p:cNvSpPr>
          <p:nvPr/>
        </p:nvSpPr>
        <p:spPr bwMode="auto">
          <a:xfrm>
            <a:off x="428625" y="1285875"/>
            <a:ext cx="5214938" cy="2143125"/>
          </a:xfrm>
          <a:prstGeom prst="rect">
            <a:avLst/>
          </a:prstGeom>
          <a:noFill/>
          <a:ln w="9525">
            <a:noFill/>
            <a:miter lim="800000"/>
            <a:headEnd/>
            <a:tailEnd/>
          </a:ln>
        </p:spPr>
        <p:txBody>
          <a:bodyPr/>
          <a:lstStyle/>
          <a:p>
            <a:r>
              <a:rPr kumimoji="1" lang="zh-CN" altLang="en-US" sz="2400" b="1">
                <a:solidFill>
                  <a:schemeClr val="tx2"/>
                </a:solidFill>
                <a:latin typeface="楷体_GB2312" pitchFamily="49" charset="-122"/>
                <a:ea typeface="楷体_GB2312" pitchFamily="49" charset="-122"/>
              </a:rPr>
              <a:t>*</a:t>
            </a:r>
            <a:r>
              <a:rPr kumimoji="1" lang="en-US" altLang="zh-CN" sz="2400" b="1">
                <a:solidFill>
                  <a:schemeClr val="tx2"/>
                </a:solidFill>
                <a:latin typeface="楷体_GB2312" pitchFamily="49" charset="-122"/>
                <a:ea typeface="楷体_GB2312" pitchFamily="49" charset="-122"/>
              </a:rPr>
              <a:t> lab</a:t>
            </a:r>
            <a:r>
              <a:rPr kumimoji="1" lang="zh-CN" altLang="en-US" sz="2400" b="1">
                <a:solidFill>
                  <a:schemeClr val="tx2"/>
                </a:solidFill>
                <a:latin typeface="楷体_GB2312" pitchFamily="49" charset="-122"/>
                <a:ea typeface="楷体_GB2312" pitchFamily="49" charset="-122"/>
              </a:rPr>
              <a:t>系下：</a:t>
            </a:r>
            <a:r>
              <a:rPr kumimoji="1" lang="zh-CN" altLang="en-US" sz="2400" b="1">
                <a:latin typeface="楷体_GB2312" pitchFamily="49" charset="-122"/>
                <a:ea typeface="楷体_GB2312" pitchFamily="49" charset="-122"/>
              </a:rPr>
              <a:t>对子弹</a:t>
            </a:r>
            <a:r>
              <a:rPr kumimoji="1" lang="zh-CN" altLang="en-US" sz="2400" b="1" i="1">
                <a:latin typeface="楷体_GB2312" pitchFamily="49" charset="-122"/>
                <a:ea typeface="楷体_GB2312" pitchFamily="49" charset="-122"/>
              </a:rPr>
              <a:t> </a:t>
            </a:r>
            <a:r>
              <a:rPr kumimoji="1" lang="en-US" altLang="zh-CN" sz="2400" b="1" i="1">
                <a:latin typeface="楷体_GB2312" pitchFamily="49" charset="-122"/>
                <a:ea typeface="楷体_GB2312" pitchFamily="49" charset="-122"/>
              </a:rPr>
              <a:t>m </a:t>
            </a:r>
            <a:r>
              <a:rPr kumimoji="1" lang="zh-CN" altLang="en-US" sz="2400" b="1">
                <a:latin typeface="楷体_GB2312" pitchFamily="49" charset="-122"/>
                <a:ea typeface="楷体_GB2312" pitchFamily="49" charset="-122"/>
              </a:rPr>
              <a:t>应用动能定理</a:t>
            </a:r>
            <a:endParaRPr kumimoji="1" lang="en-US" altLang="zh-CN" sz="2400" b="1">
              <a:latin typeface="楷体_GB2312" pitchFamily="49" charset="-122"/>
              <a:ea typeface="楷体_GB2312" pitchFamily="49" charset="-122"/>
            </a:endParaRPr>
          </a:p>
          <a:p>
            <a:endParaRPr kumimoji="1" lang="en-US" altLang="zh-CN" sz="2400" b="1">
              <a:ea typeface="楷体_GB2312" pitchFamily="49" charset="-122"/>
            </a:endParaRPr>
          </a:p>
          <a:p>
            <a:endParaRPr kumimoji="1" lang="en-US" altLang="zh-CN" sz="2400" b="1">
              <a:ea typeface="楷体_GB2312" pitchFamily="49" charset="-122"/>
            </a:endParaRPr>
          </a:p>
          <a:p>
            <a:endParaRPr kumimoji="1" lang="en-US" altLang="zh-CN" sz="2400" b="1">
              <a:ea typeface="楷体_GB2312" pitchFamily="49" charset="-122"/>
            </a:endParaRPr>
          </a:p>
          <a:p>
            <a:r>
              <a:rPr kumimoji="1" lang="zh-CN" altLang="en-US" sz="2400" b="1">
                <a:latin typeface="Times New Roman" pitchFamily="18" charset="0"/>
                <a:ea typeface="楷体_GB2312" pitchFamily="49" charset="-122"/>
              </a:rPr>
              <a:t>*</a:t>
            </a:r>
            <a:r>
              <a:rPr kumimoji="1" lang="en-US" altLang="zh-CN" sz="2400" b="1">
                <a:solidFill>
                  <a:schemeClr val="tx2"/>
                </a:solidFill>
                <a:latin typeface="楷体_GB2312" pitchFamily="49" charset="-122"/>
                <a:ea typeface="楷体_GB2312" pitchFamily="49" charset="-122"/>
              </a:rPr>
              <a:t> lab</a:t>
            </a:r>
            <a:r>
              <a:rPr kumimoji="1" lang="zh-CN" altLang="en-US" sz="2400" b="1">
                <a:solidFill>
                  <a:schemeClr val="tx2"/>
                </a:solidFill>
                <a:latin typeface="楷体_GB2312" pitchFamily="49" charset="-122"/>
                <a:ea typeface="楷体_GB2312" pitchFamily="49" charset="-122"/>
              </a:rPr>
              <a:t>系下：</a:t>
            </a:r>
            <a:r>
              <a:rPr kumimoji="1" lang="zh-CN" altLang="en-US" sz="2400" b="1">
                <a:latin typeface="Times New Roman" pitchFamily="18" charset="0"/>
                <a:ea typeface="楷体_GB2312" pitchFamily="49" charset="-122"/>
              </a:rPr>
              <a:t>对木块 </a:t>
            </a:r>
            <a:r>
              <a:rPr kumimoji="1" lang="en-US" altLang="zh-CN" sz="2400" b="1" i="1">
                <a:latin typeface="楷体_GB2312" pitchFamily="49" charset="-122"/>
                <a:ea typeface="楷体_GB2312" pitchFamily="49" charset="-122"/>
              </a:rPr>
              <a:t>m’</a:t>
            </a:r>
            <a:r>
              <a:rPr kumimoji="1" lang="zh-CN" altLang="en-US" sz="2400" b="1">
                <a:latin typeface="Times New Roman" pitchFamily="18" charset="0"/>
                <a:ea typeface="楷体_GB2312" pitchFamily="49" charset="-122"/>
              </a:rPr>
              <a:t>应用动能定理：</a:t>
            </a:r>
          </a:p>
          <a:p>
            <a:endParaRPr kumimoji="1" lang="zh-CN" altLang="en-US" sz="2400" b="1">
              <a:ea typeface="楷体_GB2312" pitchFamily="49" charset="-122"/>
            </a:endParaRPr>
          </a:p>
          <a:p>
            <a:endParaRPr kumimoji="1" lang="zh-CN" altLang="en-US" sz="2400" b="1">
              <a:latin typeface="Times New Roman" pitchFamily="18" charset="0"/>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endParaRPr lang="zh-CN" altLang="en-US" sz="2400" b="1">
              <a:solidFill>
                <a:schemeClr val="tx2"/>
              </a:solidFill>
              <a:latin typeface="楷体_GB2312" pitchFamily="49" charset="-122"/>
              <a:ea typeface="楷体_GB2312" pitchFamily="49" charset="-122"/>
            </a:endParaRPr>
          </a:p>
        </p:txBody>
      </p:sp>
      <p:grpSp>
        <p:nvGrpSpPr>
          <p:cNvPr id="17425" name="组合 51"/>
          <p:cNvGrpSpPr>
            <a:grpSpLocks/>
          </p:cNvGrpSpPr>
          <p:nvPr/>
        </p:nvGrpSpPr>
        <p:grpSpPr bwMode="auto">
          <a:xfrm>
            <a:off x="5962650" y="857250"/>
            <a:ext cx="2295525" cy="1071563"/>
            <a:chOff x="5962664" y="857232"/>
            <a:chExt cx="2295524" cy="1071570"/>
          </a:xfrm>
        </p:grpSpPr>
        <p:grpSp>
          <p:nvGrpSpPr>
            <p:cNvPr id="17440" name="Group 2052"/>
            <p:cNvGrpSpPr>
              <a:grpSpLocks/>
            </p:cNvGrpSpPr>
            <p:nvPr/>
          </p:nvGrpSpPr>
          <p:grpSpPr bwMode="auto">
            <a:xfrm>
              <a:off x="6119826" y="1276336"/>
              <a:ext cx="381000" cy="152400"/>
              <a:chOff x="1584" y="2064"/>
              <a:chExt cx="576" cy="96"/>
            </a:xfrm>
          </p:grpSpPr>
          <p:sp>
            <p:nvSpPr>
              <p:cNvPr id="17444" name="Line 2053"/>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7445" name="Line 2054"/>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7446" name="Line 2055"/>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7447" name="Line 2056"/>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7448" name="Line 2057"/>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7416" name="Object 7"/>
            <p:cNvGraphicFramePr>
              <a:graphicFrameLocks noChangeAspect="1"/>
            </p:cNvGraphicFramePr>
            <p:nvPr/>
          </p:nvGraphicFramePr>
          <p:xfrm>
            <a:off x="6026164" y="857232"/>
            <a:ext cx="474662" cy="311150"/>
          </p:xfrm>
          <a:graphic>
            <a:graphicData uri="http://schemas.openxmlformats.org/presentationml/2006/ole">
              <p:oleObj spid="_x0000_s17416" name="Equation" r:id="rId4" imgW="177480" imgH="139680" progId="Equation.3">
                <p:embed/>
              </p:oleObj>
            </a:graphicData>
          </a:graphic>
        </p:graphicFrame>
        <p:sp>
          <p:nvSpPr>
            <p:cNvPr id="17441" name="Line 2059"/>
            <p:cNvSpPr>
              <a:spLocks noChangeShapeType="1"/>
            </p:cNvSpPr>
            <p:nvPr/>
          </p:nvSpPr>
          <p:spPr bwMode="auto">
            <a:xfrm>
              <a:off x="5962664" y="1857364"/>
              <a:ext cx="609600" cy="0"/>
            </a:xfrm>
            <a:prstGeom prst="line">
              <a:avLst/>
            </a:prstGeom>
            <a:noFill/>
            <a:ln w="41275">
              <a:solidFill>
                <a:schemeClr val="tx2"/>
              </a:solidFill>
              <a:round/>
              <a:headEnd/>
              <a:tailEnd type="arrow" w="med" len="med"/>
            </a:ln>
          </p:spPr>
          <p:txBody>
            <a:bodyPr wrap="none" anchor="ctr"/>
            <a:lstStyle/>
            <a:p>
              <a:endParaRPr lang="zh-CN" altLang="en-US"/>
            </a:p>
          </p:txBody>
        </p:sp>
        <p:graphicFrame>
          <p:nvGraphicFramePr>
            <p:cNvPr id="17417" name="Object 3"/>
            <p:cNvGraphicFramePr>
              <a:graphicFrameLocks noChangeAspect="1"/>
            </p:cNvGraphicFramePr>
            <p:nvPr/>
          </p:nvGraphicFramePr>
          <p:xfrm>
            <a:off x="6008701" y="1439852"/>
            <a:ext cx="492125" cy="488950"/>
          </p:xfrm>
          <a:graphic>
            <a:graphicData uri="http://schemas.openxmlformats.org/presentationml/2006/ole">
              <p:oleObj spid="_x0000_s17417" name="公式" r:id="rId5" imgW="190440" imgH="228600" progId="Equation.3">
                <p:embed/>
              </p:oleObj>
            </a:graphicData>
          </a:graphic>
        </p:graphicFrame>
        <p:sp>
          <p:nvSpPr>
            <p:cNvPr id="17442" name="Rectangle 2078"/>
            <p:cNvSpPr>
              <a:spLocks noChangeArrowheads="1"/>
            </p:cNvSpPr>
            <p:nvPr/>
          </p:nvSpPr>
          <p:spPr bwMode="auto">
            <a:xfrm>
              <a:off x="6529406" y="12033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aphicFrame>
          <p:nvGraphicFramePr>
            <p:cNvPr id="17418" name="Object 4"/>
            <p:cNvGraphicFramePr>
              <a:graphicFrameLocks noChangeAspect="1"/>
            </p:cNvGraphicFramePr>
            <p:nvPr/>
          </p:nvGraphicFramePr>
          <p:xfrm>
            <a:off x="6583368" y="1149332"/>
            <a:ext cx="520700" cy="376238"/>
          </p:xfrm>
          <a:graphic>
            <a:graphicData uri="http://schemas.openxmlformats.org/presentationml/2006/ole">
              <p:oleObj spid="_x0000_s17418" name="Equation" r:id="rId6" imgW="203040" imgH="177480" progId="Equation.3">
                <p:embed/>
              </p:oleObj>
            </a:graphicData>
          </a:graphic>
        </p:graphicFrame>
        <p:sp>
          <p:nvSpPr>
            <p:cNvPr id="17443" name="Line 2083"/>
            <p:cNvSpPr>
              <a:spLocks noChangeShapeType="1"/>
            </p:cNvSpPr>
            <p:nvPr/>
          </p:nvSpPr>
          <p:spPr bwMode="auto">
            <a:xfrm rot="5400000">
              <a:off x="7343788" y="628632"/>
              <a:ext cx="0" cy="1828800"/>
            </a:xfrm>
            <a:prstGeom prst="line">
              <a:avLst/>
            </a:prstGeom>
            <a:noFill/>
            <a:ln w="41275">
              <a:solidFill>
                <a:schemeClr val="accent2"/>
              </a:solidFill>
              <a:round/>
              <a:headEnd/>
              <a:tailEnd/>
            </a:ln>
          </p:spPr>
          <p:txBody>
            <a:bodyPr wrap="none" anchor="ctr"/>
            <a:lstStyle/>
            <a:p>
              <a:endParaRPr lang="zh-CN" altLang="en-US"/>
            </a:p>
          </p:txBody>
        </p:sp>
      </p:grpSp>
      <p:grpSp>
        <p:nvGrpSpPr>
          <p:cNvPr id="17426" name="组合 68"/>
          <p:cNvGrpSpPr>
            <a:grpSpLocks/>
          </p:cNvGrpSpPr>
          <p:nvPr/>
        </p:nvGrpSpPr>
        <p:grpSpPr bwMode="auto">
          <a:xfrm>
            <a:off x="5876925" y="2054225"/>
            <a:ext cx="2455863" cy="766763"/>
            <a:chOff x="5426080" y="2054207"/>
            <a:chExt cx="2455862" cy="766763"/>
          </a:xfrm>
        </p:grpSpPr>
        <p:sp>
          <p:nvSpPr>
            <p:cNvPr id="17427" name="Line 2064"/>
            <p:cNvSpPr>
              <a:spLocks noChangeShapeType="1"/>
            </p:cNvSpPr>
            <p:nvPr/>
          </p:nvSpPr>
          <p:spPr bwMode="auto">
            <a:xfrm rot="10800000">
              <a:off x="7196142"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sp>
          <p:nvSpPr>
            <p:cNvPr id="17428" name="Rectangle 2066"/>
            <p:cNvSpPr>
              <a:spLocks noChangeArrowheads="1"/>
            </p:cNvSpPr>
            <p:nvPr/>
          </p:nvSpPr>
          <p:spPr bwMode="auto">
            <a:xfrm rot="20769">
              <a:off x="6569080" y="20542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pSp>
          <p:nvGrpSpPr>
            <p:cNvPr id="17429" name="Group 2067"/>
            <p:cNvGrpSpPr>
              <a:grpSpLocks/>
            </p:cNvGrpSpPr>
            <p:nvPr/>
          </p:nvGrpSpPr>
          <p:grpSpPr bwMode="auto">
            <a:xfrm>
              <a:off x="6727830" y="2143116"/>
              <a:ext cx="381000" cy="152400"/>
              <a:chOff x="1584" y="2064"/>
              <a:chExt cx="576" cy="96"/>
            </a:xfrm>
          </p:grpSpPr>
          <p:sp>
            <p:nvSpPr>
              <p:cNvPr id="17435" name="Line 2068"/>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7436" name="Line 2069"/>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7437" name="Line 2070"/>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7438" name="Line 2071"/>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7439" name="Line 2072"/>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7414" name="Object 5"/>
            <p:cNvGraphicFramePr>
              <a:graphicFrameLocks noChangeAspect="1"/>
            </p:cNvGraphicFramePr>
            <p:nvPr/>
          </p:nvGraphicFramePr>
          <p:xfrm>
            <a:off x="6178555" y="2378057"/>
            <a:ext cx="260350" cy="442913"/>
          </p:xfrm>
          <a:graphic>
            <a:graphicData uri="http://schemas.openxmlformats.org/presentationml/2006/ole">
              <p:oleObj spid="_x0000_s17414" name="公式" r:id="rId7" imgW="114120" imgH="177480" progId="Equation.3">
                <p:embed/>
              </p:oleObj>
            </a:graphicData>
          </a:graphic>
        </p:graphicFrame>
        <p:sp>
          <p:nvSpPr>
            <p:cNvPr id="17430" name="Line 2077"/>
            <p:cNvSpPr>
              <a:spLocks noChangeShapeType="1"/>
            </p:cNvSpPr>
            <p:nvPr/>
          </p:nvSpPr>
          <p:spPr bwMode="auto">
            <a:xfrm rot="5400000">
              <a:off x="6899280" y="1444607"/>
              <a:ext cx="0" cy="1828800"/>
            </a:xfrm>
            <a:prstGeom prst="line">
              <a:avLst/>
            </a:prstGeom>
            <a:noFill/>
            <a:ln w="41275">
              <a:solidFill>
                <a:schemeClr val="accent2"/>
              </a:solidFill>
              <a:round/>
              <a:headEnd/>
              <a:tailEnd/>
            </a:ln>
          </p:spPr>
          <p:txBody>
            <a:bodyPr wrap="none" anchor="ctr"/>
            <a:lstStyle/>
            <a:p>
              <a:endParaRPr lang="zh-CN" altLang="en-US"/>
            </a:p>
          </p:txBody>
        </p:sp>
        <p:graphicFrame>
          <p:nvGraphicFramePr>
            <p:cNvPr id="17415" name="Object 6"/>
            <p:cNvGraphicFramePr>
              <a:graphicFrameLocks noChangeAspect="1"/>
            </p:cNvGraphicFramePr>
            <p:nvPr/>
          </p:nvGraphicFramePr>
          <p:xfrm>
            <a:off x="6769105" y="2378057"/>
            <a:ext cx="201612" cy="442913"/>
          </p:xfrm>
          <a:graphic>
            <a:graphicData uri="http://schemas.openxmlformats.org/presentationml/2006/ole">
              <p:oleObj spid="_x0000_s17415" name="公式" r:id="rId8" imgW="88560" imgH="177480" progId="Equation.3">
                <p:embed/>
              </p:oleObj>
            </a:graphicData>
          </a:graphic>
        </p:graphicFrame>
        <p:sp>
          <p:nvSpPr>
            <p:cNvPr id="17431" name="Line 2084"/>
            <p:cNvSpPr>
              <a:spLocks noChangeShapeType="1"/>
            </p:cNvSpPr>
            <p:nvPr/>
          </p:nvSpPr>
          <p:spPr bwMode="auto">
            <a:xfrm>
              <a:off x="6551617" y="2273282"/>
              <a:ext cx="0" cy="381000"/>
            </a:xfrm>
            <a:prstGeom prst="line">
              <a:avLst/>
            </a:prstGeom>
            <a:noFill/>
            <a:ln w="9525">
              <a:solidFill>
                <a:schemeClr val="tx1"/>
              </a:solidFill>
              <a:round/>
              <a:headEnd/>
              <a:tailEnd/>
            </a:ln>
          </p:spPr>
          <p:txBody>
            <a:bodyPr wrap="none" anchor="ctr"/>
            <a:lstStyle/>
            <a:p>
              <a:endParaRPr lang="zh-CN" altLang="en-US"/>
            </a:p>
          </p:txBody>
        </p:sp>
        <p:sp>
          <p:nvSpPr>
            <p:cNvPr id="17432" name="Line 2085"/>
            <p:cNvSpPr>
              <a:spLocks noChangeShapeType="1"/>
            </p:cNvSpPr>
            <p:nvPr/>
          </p:nvSpPr>
          <p:spPr bwMode="auto">
            <a:xfrm>
              <a:off x="61118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7433" name="Line 2086"/>
            <p:cNvSpPr>
              <a:spLocks noChangeShapeType="1"/>
            </p:cNvSpPr>
            <p:nvPr/>
          </p:nvSpPr>
          <p:spPr bwMode="auto">
            <a:xfrm>
              <a:off x="71024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7434" name="Line 2087"/>
            <p:cNvSpPr>
              <a:spLocks noChangeShapeType="1"/>
            </p:cNvSpPr>
            <p:nvPr/>
          </p:nvSpPr>
          <p:spPr bwMode="auto">
            <a:xfrm rot="10800000" flipH="1">
              <a:off x="5426080"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grpSp>
      <p:graphicFrame>
        <p:nvGraphicFramePr>
          <p:cNvPr id="17410" name="Object 8"/>
          <p:cNvGraphicFramePr>
            <a:graphicFrameLocks noChangeAspect="1"/>
          </p:cNvGraphicFramePr>
          <p:nvPr/>
        </p:nvGraphicFramePr>
        <p:xfrm>
          <a:off x="785813" y="1785938"/>
          <a:ext cx="4219575" cy="815975"/>
        </p:xfrm>
        <a:graphic>
          <a:graphicData uri="http://schemas.openxmlformats.org/presentationml/2006/ole">
            <p:oleObj spid="_x0000_s17410" name="Equation" r:id="rId9" imgW="2145960" imgH="393480" progId="Equation.DSMT4">
              <p:embed/>
            </p:oleObj>
          </a:graphicData>
        </a:graphic>
      </p:graphicFrame>
      <p:graphicFrame>
        <p:nvGraphicFramePr>
          <p:cNvPr id="17411" name="Object 9"/>
          <p:cNvGraphicFramePr>
            <a:graphicFrameLocks noChangeAspect="1"/>
          </p:cNvGraphicFramePr>
          <p:nvPr/>
        </p:nvGraphicFramePr>
        <p:xfrm>
          <a:off x="1143000" y="3286125"/>
          <a:ext cx="2870200" cy="720725"/>
        </p:xfrm>
        <a:graphic>
          <a:graphicData uri="http://schemas.openxmlformats.org/presentationml/2006/ole">
            <p:oleObj spid="_x0000_s17411" name="Equation" r:id="rId10" imgW="1218960" imgH="393480" progId="Equation.DSMT4">
              <p:embed/>
            </p:oleObj>
          </a:graphicData>
        </a:graphic>
      </p:graphicFrame>
      <p:graphicFrame>
        <p:nvGraphicFramePr>
          <p:cNvPr id="17412" name="Object 10"/>
          <p:cNvGraphicFramePr>
            <a:graphicFrameLocks noChangeAspect="1"/>
          </p:cNvGraphicFramePr>
          <p:nvPr/>
        </p:nvGraphicFramePr>
        <p:xfrm>
          <a:off x="1890713" y="4621213"/>
          <a:ext cx="2895600" cy="522287"/>
        </p:xfrm>
        <a:graphic>
          <a:graphicData uri="http://schemas.openxmlformats.org/presentationml/2006/ole">
            <p:oleObj spid="_x0000_s17412" name="Equation" r:id="rId11" imgW="1041120" imgH="228600" progId="Equation.3">
              <p:embed/>
            </p:oleObj>
          </a:graphicData>
        </a:graphic>
      </p:graphicFrame>
      <p:graphicFrame>
        <p:nvGraphicFramePr>
          <p:cNvPr id="17413" name="Object 11"/>
          <p:cNvGraphicFramePr>
            <a:graphicFrameLocks noChangeAspect="1"/>
          </p:cNvGraphicFramePr>
          <p:nvPr/>
        </p:nvGraphicFramePr>
        <p:xfrm>
          <a:off x="1857375" y="5357813"/>
          <a:ext cx="2871788" cy="944562"/>
        </p:xfrm>
        <a:graphic>
          <a:graphicData uri="http://schemas.openxmlformats.org/presentationml/2006/ole">
            <p:oleObj spid="_x0000_s17413" name="Equation" r:id="rId12" imgW="1091880" imgH="419040" progId="Equation.3">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700088"/>
          </a:xfrm>
        </p:spPr>
        <p:txBody>
          <a:bodyPr/>
          <a:lstStyle/>
          <a:p>
            <a:pPr eaLnBrk="1" hangingPunct="1">
              <a:defRPr/>
            </a:pPr>
            <a:r>
              <a:rPr kumimoji="1" lang="zh-CN" altLang="en-US" b="1" dirty="0" smtClean="0"/>
              <a:t>例</a:t>
            </a:r>
            <a:r>
              <a:rPr kumimoji="1" lang="en-US" altLang="zh-CN" b="1" dirty="0" smtClean="0"/>
              <a:t>4 </a:t>
            </a:r>
            <a:r>
              <a:rPr kumimoji="1" lang="zh-CN" altLang="en-US" b="1" dirty="0" smtClean="0"/>
              <a:t>子弹打木块</a:t>
            </a:r>
            <a:endParaRPr lang="zh-CN" altLang="en-US" dirty="0"/>
          </a:p>
        </p:txBody>
      </p:sp>
      <p:sp>
        <p:nvSpPr>
          <p:cNvPr id="18445" name="文本占位符 2"/>
          <p:cNvSpPr>
            <a:spLocks noGrp="1"/>
          </p:cNvSpPr>
          <p:nvPr>
            <p:ph type="body" idx="13"/>
          </p:nvPr>
        </p:nvSpPr>
        <p:spPr>
          <a:xfrm>
            <a:off x="500063" y="5500688"/>
            <a:ext cx="8215312" cy="857250"/>
          </a:xfrm>
        </p:spPr>
        <p:txBody>
          <a:bodyPr/>
          <a:lstStyle/>
          <a:p>
            <a:pPr eaLnBrk="1" hangingPunct="1"/>
            <a:r>
              <a:rPr kumimoji="1" lang="zh-CN" altLang="en-US" smtClean="0">
                <a:latin typeface="Times New Roman" pitchFamily="18" charset="0"/>
              </a:rPr>
              <a:t>得</a:t>
            </a:r>
          </a:p>
        </p:txBody>
      </p:sp>
      <p:sp>
        <p:nvSpPr>
          <p:cNvPr id="18446"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动能定理：例题</a:t>
            </a:r>
          </a:p>
        </p:txBody>
      </p:sp>
      <p:sp>
        <p:nvSpPr>
          <p:cNvPr id="18447"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6C0A84FD-66E6-4E1D-8FEB-D9315FB42339}" type="slidenum">
              <a:rPr lang="zh-CN" altLang="en-US" smtClean="0">
                <a:latin typeface="Arial" charset="0"/>
              </a:rPr>
              <a:pPr/>
              <a:t>22</a:t>
            </a:fld>
            <a:endParaRPr lang="zh-CN" altLang="en-US" smtClean="0">
              <a:latin typeface="Arial" charset="0"/>
            </a:endParaRPr>
          </a:p>
        </p:txBody>
      </p:sp>
      <p:cxnSp>
        <p:nvCxnSpPr>
          <p:cNvPr id="7" name="直接连接符 6"/>
          <p:cNvCxnSpPr/>
          <p:nvPr/>
        </p:nvCxnSpPr>
        <p:spPr>
          <a:xfrm>
            <a:off x="500063" y="1000125"/>
            <a:ext cx="40005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449" name="文本占位符 2"/>
          <p:cNvSpPr txBox="1">
            <a:spLocks/>
          </p:cNvSpPr>
          <p:nvPr/>
        </p:nvSpPr>
        <p:spPr bwMode="auto">
          <a:xfrm>
            <a:off x="428625" y="1285875"/>
            <a:ext cx="5214938" cy="2643188"/>
          </a:xfrm>
          <a:prstGeom prst="rect">
            <a:avLst/>
          </a:prstGeom>
          <a:noFill/>
          <a:ln w="9525">
            <a:noFill/>
            <a:miter lim="800000"/>
            <a:headEnd/>
            <a:tailEnd/>
          </a:ln>
        </p:spPr>
        <p:txBody>
          <a:bodyPr/>
          <a:lstStyle/>
          <a:p>
            <a:endParaRPr kumimoji="1" lang="zh-CN" altLang="en-US" sz="2400" b="1">
              <a:ea typeface="楷体_GB2312" pitchFamily="49" charset="-122"/>
            </a:endParaRPr>
          </a:p>
          <a:p>
            <a:endParaRPr kumimoji="1" lang="zh-CN" altLang="en-US" sz="2400" b="1">
              <a:latin typeface="Times New Roman" pitchFamily="18" charset="0"/>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r>
              <a:rPr lang="zh-CN" altLang="en-US" sz="2400" b="1">
                <a:solidFill>
                  <a:schemeClr val="tx2"/>
                </a:solidFill>
                <a:latin typeface="楷体_GB2312" pitchFamily="49" charset="-122"/>
                <a:ea typeface="楷体_GB2312" pitchFamily="49" charset="-122"/>
              </a:rPr>
              <a:t>代入子弹式</a:t>
            </a:r>
            <a:endParaRPr lang="en-US" altLang="zh-CN" sz="2400" b="1">
              <a:solidFill>
                <a:schemeClr val="tx2"/>
              </a:solidFill>
              <a:latin typeface="楷体_GB2312" pitchFamily="49" charset="-122"/>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endParaRPr lang="en-US" altLang="zh-CN" sz="2400" b="1">
              <a:solidFill>
                <a:schemeClr val="tx2"/>
              </a:solidFill>
              <a:latin typeface="楷体_GB2312" pitchFamily="49" charset="-122"/>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endParaRPr lang="en-US" altLang="zh-CN" sz="2400" b="1">
              <a:solidFill>
                <a:schemeClr val="tx2"/>
              </a:solidFill>
              <a:latin typeface="楷体_GB2312" pitchFamily="49" charset="-122"/>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r>
              <a:rPr lang="zh-CN" altLang="en-US" sz="2400" b="1">
                <a:solidFill>
                  <a:schemeClr val="tx2"/>
                </a:solidFill>
                <a:latin typeface="楷体_GB2312" pitchFamily="49" charset="-122"/>
                <a:ea typeface="楷体_GB2312" pitchFamily="49" charset="-122"/>
              </a:rPr>
              <a:t>得</a:t>
            </a:r>
          </a:p>
        </p:txBody>
      </p:sp>
      <p:grpSp>
        <p:nvGrpSpPr>
          <p:cNvPr id="18450" name="组合 51"/>
          <p:cNvGrpSpPr>
            <a:grpSpLocks/>
          </p:cNvGrpSpPr>
          <p:nvPr/>
        </p:nvGrpSpPr>
        <p:grpSpPr bwMode="auto">
          <a:xfrm>
            <a:off x="5962650" y="857250"/>
            <a:ext cx="2295525" cy="1071563"/>
            <a:chOff x="5962664" y="857232"/>
            <a:chExt cx="2295524" cy="1071570"/>
          </a:xfrm>
        </p:grpSpPr>
        <p:grpSp>
          <p:nvGrpSpPr>
            <p:cNvPr id="18465" name="Group 2052"/>
            <p:cNvGrpSpPr>
              <a:grpSpLocks/>
            </p:cNvGrpSpPr>
            <p:nvPr/>
          </p:nvGrpSpPr>
          <p:grpSpPr bwMode="auto">
            <a:xfrm>
              <a:off x="6119826" y="1276336"/>
              <a:ext cx="381000" cy="152400"/>
              <a:chOff x="1584" y="2064"/>
              <a:chExt cx="576" cy="96"/>
            </a:xfrm>
          </p:grpSpPr>
          <p:sp>
            <p:nvSpPr>
              <p:cNvPr id="18469" name="Line 2053"/>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8470" name="Line 2054"/>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8471" name="Line 2055"/>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8472" name="Line 2056"/>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8473" name="Line 2057"/>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8441" name="Object 2"/>
            <p:cNvGraphicFramePr>
              <a:graphicFrameLocks noChangeAspect="1"/>
            </p:cNvGraphicFramePr>
            <p:nvPr/>
          </p:nvGraphicFramePr>
          <p:xfrm>
            <a:off x="6026164" y="857232"/>
            <a:ext cx="474662" cy="311150"/>
          </p:xfrm>
          <a:graphic>
            <a:graphicData uri="http://schemas.openxmlformats.org/presentationml/2006/ole">
              <p:oleObj spid="_x0000_s18441" name="Equation" r:id="rId3" imgW="177480" imgH="139680" progId="Equation.3">
                <p:embed/>
              </p:oleObj>
            </a:graphicData>
          </a:graphic>
        </p:graphicFrame>
        <p:sp>
          <p:nvSpPr>
            <p:cNvPr id="18466" name="Line 2059"/>
            <p:cNvSpPr>
              <a:spLocks noChangeShapeType="1"/>
            </p:cNvSpPr>
            <p:nvPr/>
          </p:nvSpPr>
          <p:spPr bwMode="auto">
            <a:xfrm>
              <a:off x="5962664" y="1857364"/>
              <a:ext cx="609600" cy="0"/>
            </a:xfrm>
            <a:prstGeom prst="line">
              <a:avLst/>
            </a:prstGeom>
            <a:noFill/>
            <a:ln w="41275">
              <a:solidFill>
                <a:schemeClr val="tx2"/>
              </a:solidFill>
              <a:round/>
              <a:headEnd/>
              <a:tailEnd type="arrow" w="med" len="med"/>
            </a:ln>
          </p:spPr>
          <p:txBody>
            <a:bodyPr wrap="none" anchor="ctr"/>
            <a:lstStyle/>
            <a:p>
              <a:endParaRPr lang="zh-CN" altLang="en-US"/>
            </a:p>
          </p:txBody>
        </p:sp>
        <p:graphicFrame>
          <p:nvGraphicFramePr>
            <p:cNvPr id="18442" name="Object 8"/>
            <p:cNvGraphicFramePr>
              <a:graphicFrameLocks noChangeAspect="1"/>
            </p:cNvGraphicFramePr>
            <p:nvPr/>
          </p:nvGraphicFramePr>
          <p:xfrm>
            <a:off x="6008701" y="1439852"/>
            <a:ext cx="492125" cy="488950"/>
          </p:xfrm>
          <a:graphic>
            <a:graphicData uri="http://schemas.openxmlformats.org/presentationml/2006/ole">
              <p:oleObj spid="_x0000_s18442" name="公式" r:id="rId4" imgW="190440" imgH="228600" progId="Equation.3">
                <p:embed/>
              </p:oleObj>
            </a:graphicData>
          </a:graphic>
        </p:graphicFrame>
        <p:sp>
          <p:nvSpPr>
            <p:cNvPr id="18467" name="Rectangle 2078"/>
            <p:cNvSpPr>
              <a:spLocks noChangeArrowheads="1"/>
            </p:cNvSpPr>
            <p:nvPr/>
          </p:nvSpPr>
          <p:spPr bwMode="auto">
            <a:xfrm>
              <a:off x="6529406" y="12033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aphicFrame>
          <p:nvGraphicFramePr>
            <p:cNvPr id="18443" name="Object 4"/>
            <p:cNvGraphicFramePr>
              <a:graphicFrameLocks noChangeAspect="1"/>
            </p:cNvGraphicFramePr>
            <p:nvPr/>
          </p:nvGraphicFramePr>
          <p:xfrm>
            <a:off x="6583368" y="1149332"/>
            <a:ext cx="520700" cy="376238"/>
          </p:xfrm>
          <a:graphic>
            <a:graphicData uri="http://schemas.openxmlformats.org/presentationml/2006/ole">
              <p:oleObj spid="_x0000_s18443" name="Equation" r:id="rId5" imgW="203040" imgH="177480" progId="Equation.3">
                <p:embed/>
              </p:oleObj>
            </a:graphicData>
          </a:graphic>
        </p:graphicFrame>
        <p:sp>
          <p:nvSpPr>
            <p:cNvPr id="18468" name="Line 2083"/>
            <p:cNvSpPr>
              <a:spLocks noChangeShapeType="1"/>
            </p:cNvSpPr>
            <p:nvPr/>
          </p:nvSpPr>
          <p:spPr bwMode="auto">
            <a:xfrm rot="5400000">
              <a:off x="7343788" y="628632"/>
              <a:ext cx="0" cy="1828800"/>
            </a:xfrm>
            <a:prstGeom prst="line">
              <a:avLst/>
            </a:prstGeom>
            <a:noFill/>
            <a:ln w="41275">
              <a:solidFill>
                <a:schemeClr val="accent2"/>
              </a:solidFill>
              <a:round/>
              <a:headEnd/>
              <a:tailEnd/>
            </a:ln>
          </p:spPr>
          <p:txBody>
            <a:bodyPr wrap="none" anchor="ctr"/>
            <a:lstStyle/>
            <a:p>
              <a:endParaRPr lang="zh-CN" altLang="en-US"/>
            </a:p>
          </p:txBody>
        </p:sp>
      </p:grpSp>
      <p:grpSp>
        <p:nvGrpSpPr>
          <p:cNvPr id="18451" name="组合 68"/>
          <p:cNvGrpSpPr>
            <a:grpSpLocks/>
          </p:cNvGrpSpPr>
          <p:nvPr/>
        </p:nvGrpSpPr>
        <p:grpSpPr bwMode="auto">
          <a:xfrm>
            <a:off x="5876925" y="2054225"/>
            <a:ext cx="2455863" cy="766763"/>
            <a:chOff x="5426080" y="2054207"/>
            <a:chExt cx="2455862" cy="766763"/>
          </a:xfrm>
        </p:grpSpPr>
        <p:sp>
          <p:nvSpPr>
            <p:cNvPr id="18452" name="Line 2064"/>
            <p:cNvSpPr>
              <a:spLocks noChangeShapeType="1"/>
            </p:cNvSpPr>
            <p:nvPr/>
          </p:nvSpPr>
          <p:spPr bwMode="auto">
            <a:xfrm rot="10800000">
              <a:off x="7196142"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sp>
          <p:nvSpPr>
            <p:cNvPr id="18453" name="Rectangle 2066"/>
            <p:cNvSpPr>
              <a:spLocks noChangeArrowheads="1"/>
            </p:cNvSpPr>
            <p:nvPr/>
          </p:nvSpPr>
          <p:spPr bwMode="auto">
            <a:xfrm rot="20769">
              <a:off x="6569080" y="20542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pSp>
          <p:nvGrpSpPr>
            <p:cNvPr id="18454" name="Group 2067"/>
            <p:cNvGrpSpPr>
              <a:grpSpLocks/>
            </p:cNvGrpSpPr>
            <p:nvPr/>
          </p:nvGrpSpPr>
          <p:grpSpPr bwMode="auto">
            <a:xfrm>
              <a:off x="6727830" y="2143116"/>
              <a:ext cx="381000" cy="152400"/>
              <a:chOff x="1584" y="2064"/>
              <a:chExt cx="576" cy="96"/>
            </a:xfrm>
          </p:grpSpPr>
          <p:sp>
            <p:nvSpPr>
              <p:cNvPr id="18460" name="Line 2068"/>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8461" name="Line 2069"/>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8462" name="Line 2070"/>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8463" name="Line 2071"/>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8464" name="Line 2072"/>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8439" name="Object 5"/>
            <p:cNvGraphicFramePr>
              <a:graphicFrameLocks noChangeAspect="1"/>
            </p:cNvGraphicFramePr>
            <p:nvPr/>
          </p:nvGraphicFramePr>
          <p:xfrm>
            <a:off x="6178555" y="2378057"/>
            <a:ext cx="260350" cy="442913"/>
          </p:xfrm>
          <a:graphic>
            <a:graphicData uri="http://schemas.openxmlformats.org/presentationml/2006/ole">
              <p:oleObj spid="_x0000_s18439" name="公式" r:id="rId6" imgW="114120" imgH="177480" progId="Equation.3">
                <p:embed/>
              </p:oleObj>
            </a:graphicData>
          </a:graphic>
        </p:graphicFrame>
        <p:sp>
          <p:nvSpPr>
            <p:cNvPr id="18455" name="Line 2077"/>
            <p:cNvSpPr>
              <a:spLocks noChangeShapeType="1"/>
            </p:cNvSpPr>
            <p:nvPr/>
          </p:nvSpPr>
          <p:spPr bwMode="auto">
            <a:xfrm rot="5400000">
              <a:off x="6899280" y="1444607"/>
              <a:ext cx="0" cy="1828800"/>
            </a:xfrm>
            <a:prstGeom prst="line">
              <a:avLst/>
            </a:prstGeom>
            <a:noFill/>
            <a:ln w="41275">
              <a:solidFill>
                <a:schemeClr val="accent2"/>
              </a:solidFill>
              <a:round/>
              <a:headEnd/>
              <a:tailEnd/>
            </a:ln>
          </p:spPr>
          <p:txBody>
            <a:bodyPr wrap="none" anchor="ctr"/>
            <a:lstStyle/>
            <a:p>
              <a:endParaRPr lang="zh-CN" altLang="en-US"/>
            </a:p>
          </p:txBody>
        </p:sp>
        <p:graphicFrame>
          <p:nvGraphicFramePr>
            <p:cNvPr id="18440" name="Object 11"/>
            <p:cNvGraphicFramePr>
              <a:graphicFrameLocks noChangeAspect="1"/>
            </p:cNvGraphicFramePr>
            <p:nvPr/>
          </p:nvGraphicFramePr>
          <p:xfrm>
            <a:off x="6769105" y="2378057"/>
            <a:ext cx="201612" cy="442913"/>
          </p:xfrm>
          <a:graphic>
            <a:graphicData uri="http://schemas.openxmlformats.org/presentationml/2006/ole">
              <p:oleObj spid="_x0000_s18440" name="公式" r:id="rId7" imgW="88560" imgH="177480" progId="Equation.3">
                <p:embed/>
              </p:oleObj>
            </a:graphicData>
          </a:graphic>
        </p:graphicFrame>
        <p:sp>
          <p:nvSpPr>
            <p:cNvPr id="18456" name="Line 2084"/>
            <p:cNvSpPr>
              <a:spLocks noChangeShapeType="1"/>
            </p:cNvSpPr>
            <p:nvPr/>
          </p:nvSpPr>
          <p:spPr bwMode="auto">
            <a:xfrm>
              <a:off x="6551617" y="2273282"/>
              <a:ext cx="0" cy="381000"/>
            </a:xfrm>
            <a:prstGeom prst="line">
              <a:avLst/>
            </a:prstGeom>
            <a:noFill/>
            <a:ln w="9525">
              <a:solidFill>
                <a:schemeClr val="tx1"/>
              </a:solidFill>
              <a:round/>
              <a:headEnd/>
              <a:tailEnd/>
            </a:ln>
          </p:spPr>
          <p:txBody>
            <a:bodyPr wrap="none" anchor="ctr"/>
            <a:lstStyle/>
            <a:p>
              <a:endParaRPr lang="zh-CN" altLang="en-US"/>
            </a:p>
          </p:txBody>
        </p:sp>
        <p:sp>
          <p:nvSpPr>
            <p:cNvPr id="18457" name="Line 2085"/>
            <p:cNvSpPr>
              <a:spLocks noChangeShapeType="1"/>
            </p:cNvSpPr>
            <p:nvPr/>
          </p:nvSpPr>
          <p:spPr bwMode="auto">
            <a:xfrm>
              <a:off x="61118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8458" name="Line 2086"/>
            <p:cNvSpPr>
              <a:spLocks noChangeShapeType="1"/>
            </p:cNvSpPr>
            <p:nvPr/>
          </p:nvSpPr>
          <p:spPr bwMode="auto">
            <a:xfrm>
              <a:off x="71024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8459" name="Line 2087"/>
            <p:cNvSpPr>
              <a:spLocks noChangeShapeType="1"/>
            </p:cNvSpPr>
            <p:nvPr/>
          </p:nvSpPr>
          <p:spPr bwMode="auto">
            <a:xfrm rot="10800000" flipH="1">
              <a:off x="5426080"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grpSp>
      <p:graphicFrame>
        <p:nvGraphicFramePr>
          <p:cNvPr id="18434" name="Object 7"/>
          <p:cNvGraphicFramePr>
            <a:graphicFrameLocks noChangeAspect="1"/>
          </p:cNvGraphicFramePr>
          <p:nvPr/>
        </p:nvGraphicFramePr>
        <p:xfrm>
          <a:off x="714375" y="2470150"/>
          <a:ext cx="4219575" cy="815975"/>
        </p:xfrm>
        <a:graphic>
          <a:graphicData uri="http://schemas.openxmlformats.org/presentationml/2006/ole">
            <p:oleObj spid="_x0000_s18434" name="Equation" r:id="rId8" imgW="2145960" imgH="393480" progId="Equation.DSMT4">
              <p:embed/>
            </p:oleObj>
          </a:graphicData>
        </a:graphic>
      </p:graphicFrame>
      <p:graphicFrame>
        <p:nvGraphicFramePr>
          <p:cNvPr id="18435" name="Object 9"/>
          <p:cNvGraphicFramePr>
            <a:graphicFrameLocks noChangeAspect="1"/>
          </p:cNvGraphicFramePr>
          <p:nvPr/>
        </p:nvGraphicFramePr>
        <p:xfrm>
          <a:off x="1571625" y="1143000"/>
          <a:ext cx="2871788" cy="944563"/>
        </p:xfrm>
        <a:graphic>
          <a:graphicData uri="http://schemas.openxmlformats.org/presentationml/2006/ole">
            <p:oleObj spid="_x0000_s18435" name="Equation" r:id="rId9" imgW="1091880" imgH="419040" progId="Equation.3">
              <p:embed/>
            </p:oleObj>
          </a:graphicData>
        </a:graphic>
      </p:graphicFrame>
      <p:graphicFrame>
        <p:nvGraphicFramePr>
          <p:cNvPr id="18436" name="Object 10"/>
          <p:cNvGraphicFramePr>
            <a:graphicFrameLocks noChangeAspect="1"/>
          </p:cNvGraphicFramePr>
          <p:nvPr/>
        </p:nvGraphicFramePr>
        <p:xfrm>
          <a:off x="1714500" y="5453063"/>
          <a:ext cx="3292475" cy="762000"/>
        </p:xfrm>
        <a:graphic>
          <a:graphicData uri="http://schemas.openxmlformats.org/presentationml/2006/ole">
            <p:oleObj spid="_x0000_s18436" name="Equation" r:id="rId10" imgW="1765080" imgH="393480" progId="Equation.DSMT4">
              <p:embed/>
            </p:oleObj>
          </a:graphicData>
        </a:graphic>
      </p:graphicFrame>
      <p:graphicFrame>
        <p:nvGraphicFramePr>
          <p:cNvPr id="18437" name="Object 12"/>
          <p:cNvGraphicFramePr>
            <a:graphicFrameLocks noChangeAspect="1"/>
          </p:cNvGraphicFramePr>
          <p:nvPr/>
        </p:nvGraphicFramePr>
        <p:xfrm>
          <a:off x="2805113" y="4429125"/>
          <a:ext cx="5195887" cy="714375"/>
        </p:xfrm>
        <a:graphic>
          <a:graphicData uri="http://schemas.openxmlformats.org/presentationml/2006/ole">
            <p:oleObj spid="_x0000_s18437" name="Equation" r:id="rId11" imgW="3047760" imgH="419040" progId="Equation.DSMT4">
              <p:embed/>
            </p:oleObj>
          </a:graphicData>
        </a:graphic>
      </p:graphicFrame>
      <p:graphicFrame>
        <p:nvGraphicFramePr>
          <p:cNvPr id="18438" name="Object 11"/>
          <p:cNvGraphicFramePr>
            <a:graphicFrameLocks noChangeAspect="1"/>
          </p:cNvGraphicFramePr>
          <p:nvPr/>
        </p:nvGraphicFramePr>
        <p:xfrm>
          <a:off x="1458913" y="3403600"/>
          <a:ext cx="4613275" cy="811213"/>
        </p:xfrm>
        <a:graphic>
          <a:graphicData uri="http://schemas.openxmlformats.org/presentationml/2006/ole">
            <p:oleObj spid="_x0000_s18438" name="公式" r:id="rId12" imgW="2450880" imgH="41904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700088"/>
          </a:xfrm>
        </p:spPr>
        <p:txBody>
          <a:bodyPr/>
          <a:lstStyle/>
          <a:p>
            <a:pPr eaLnBrk="1" hangingPunct="1">
              <a:defRPr/>
            </a:pPr>
            <a:r>
              <a:rPr kumimoji="1" lang="zh-CN" altLang="en-US" b="1" dirty="0" smtClean="0"/>
              <a:t>例</a:t>
            </a:r>
            <a:r>
              <a:rPr kumimoji="1" lang="en-US" altLang="zh-CN" b="1" dirty="0" smtClean="0"/>
              <a:t>4 </a:t>
            </a:r>
            <a:r>
              <a:rPr kumimoji="1" lang="zh-CN" altLang="en-US" b="1" dirty="0" smtClean="0"/>
              <a:t>子弹打木块</a:t>
            </a:r>
            <a:endParaRPr lang="zh-CN" altLang="en-US" dirty="0"/>
          </a:p>
        </p:txBody>
      </p:sp>
      <p:sp>
        <p:nvSpPr>
          <p:cNvPr id="19467" name="文本占位符 2"/>
          <p:cNvSpPr>
            <a:spLocks noGrp="1"/>
          </p:cNvSpPr>
          <p:nvPr>
            <p:ph type="body" idx="13"/>
          </p:nvPr>
        </p:nvSpPr>
        <p:spPr>
          <a:xfrm>
            <a:off x="500063" y="4857750"/>
            <a:ext cx="8215312" cy="1500188"/>
          </a:xfrm>
        </p:spPr>
        <p:txBody>
          <a:bodyPr/>
          <a:lstStyle/>
          <a:p>
            <a:pPr eaLnBrk="1" hangingPunct="1"/>
            <a:endParaRPr kumimoji="1" lang="en-US" altLang="zh-CN" smtClean="0"/>
          </a:p>
          <a:p>
            <a:pPr eaLnBrk="1" hangingPunct="1"/>
            <a:r>
              <a:rPr kumimoji="1" lang="zh-CN" altLang="en-US" smtClean="0"/>
              <a:t>即，木块前进的距离</a:t>
            </a:r>
            <a:r>
              <a:rPr kumimoji="1" lang="en-US" altLang="zh-CN" i="1" smtClean="0"/>
              <a:t>l</a:t>
            </a:r>
            <a:r>
              <a:rPr kumimoji="1" lang="en-US" altLang="zh-CN" smtClean="0"/>
              <a:t>′</a:t>
            </a:r>
            <a:r>
              <a:rPr kumimoji="1" lang="zh-CN" altLang="en-US" smtClean="0"/>
              <a:t>。</a:t>
            </a:r>
            <a:endParaRPr kumimoji="1" lang="zh-CN" altLang="en-US" smtClean="0">
              <a:latin typeface="Times New Roman" pitchFamily="18" charset="0"/>
            </a:endParaRPr>
          </a:p>
        </p:txBody>
      </p:sp>
      <p:sp>
        <p:nvSpPr>
          <p:cNvPr id="19468"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动能定理：例题</a:t>
            </a:r>
          </a:p>
        </p:txBody>
      </p:sp>
      <p:sp>
        <p:nvSpPr>
          <p:cNvPr id="19469"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A36EA22E-C37B-405D-85C3-B91C80734DF0}" type="slidenum">
              <a:rPr lang="zh-CN" altLang="en-US" smtClean="0">
                <a:latin typeface="Arial" charset="0"/>
              </a:rPr>
              <a:pPr/>
              <a:t>23</a:t>
            </a:fld>
            <a:endParaRPr lang="zh-CN" altLang="en-US" smtClean="0">
              <a:latin typeface="Arial" charset="0"/>
            </a:endParaRPr>
          </a:p>
        </p:txBody>
      </p:sp>
      <p:cxnSp>
        <p:nvCxnSpPr>
          <p:cNvPr id="7" name="直接连接符 6"/>
          <p:cNvCxnSpPr/>
          <p:nvPr/>
        </p:nvCxnSpPr>
        <p:spPr>
          <a:xfrm>
            <a:off x="500063" y="1000125"/>
            <a:ext cx="40005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471" name="文本占位符 2"/>
          <p:cNvSpPr txBox="1">
            <a:spLocks/>
          </p:cNvSpPr>
          <p:nvPr/>
        </p:nvSpPr>
        <p:spPr bwMode="auto">
          <a:xfrm>
            <a:off x="428625" y="1285875"/>
            <a:ext cx="5214938" cy="2643188"/>
          </a:xfrm>
          <a:prstGeom prst="rect">
            <a:avLst/>
          </a:prstGeom>
          <a:noFill/>
          <a:ln w="9525">
            <a:noFill/>
            <a:miter lim="800000"/>
            <a:headEnd/>
            <a:tailEnd/>
          </a:ln>
        </p:spPr>
        <p:txBody>
          <a:bodyPr/>
          <a:lstStyle/>
          <a:p>
            <a:endParaRPr kumimoji="1" lang="zh-CN" altLang="en-US" sz="2400" b="1">
              <a:ea typeface="楷体_GB2312" pitchFamily="49" charset="-122"/>
            </a:endParaRPr>
          </a:p>
          <a:p>
            <a:endParaRPr kumimoji="1" lang="zh-CN" altLang="en-US" sz="2400" b="1">
              <a:latin typeface="Times New Roman" pitchFamily="18" charset="0"/>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r>
              <a:rPr lang="zh-CN" altLang="en-US" sz="2400" b="1">
                <a:solidFill>
                  <a:schemeClr val="tx2"/>
                </a:solidFill>
                <a:latin typeface="楷体_GB2312" pitchFamily="49" charset="-122"/>
                <a:ea typeface="楷体_GB2312" pitchFamily="49" charset="-122"/>
              </a:rPr>
              <a:t>结合木块式</a:t>
            </a:r>
            <a:endParaRPr lang="en-US" altLang="zh-CN" sz="2400" b="1">
              <a:solidFill>
                <a:schemeClr val="tx2"/>
              </a:solidFill>
              <a:latin typeface="楷体_GB2312" pitchFamily="49" charset="-122"/>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endParaRPr lang="en-US" altLang="zh-CN" sz="2400" b="1">
              <a:solidFill>
                <a:schemeClr val="tx2"/>
              </a:solidFill>
              <a:latin typeface="楷体_GB2312" pitchFamily="49" charset="-122"/>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endParaRPr lang="en-US" altLang="zh-CN" sz="2400" b="1">
              <a:solidFill>
                <a:schemeClr val="tx2"/>
              </a:solidFill>
              <a:latin typeface="楷体_GB2312" pitchFamily="49" charset="-122"/>
              <a:ea typeface="楷体_GB2312" pitchFamily="49" charset="-122"/>
            </a:endParaRPr>
          </a:p>
          <a:p>
            <a:pPr>
              <a:lnSpc>
                <a:spcPts val="2200"/>
              </a:lnSpc>
              <a:spcBef>
                <a:spcPts val="600"/>
              </a:spcBef>
              <a:spcAft>
                <a:spcPts val="1000"/>
              </a:spcAft>
              <a:buClr>
                <a:schemeClr val="accent1"/>
              </a:buClr>
              <a:buSzPct val="76000"/>
              <a:buFont typeface="Wingdings 3" pitchFamily="18" charset="2"/>
              <a:buNone/>
            </a:pPr>
            <a:r>
              <a:rPr lang="zh-CN" altLang="en-US" sz="2400" b="1">
                <a:solidFill>
                  <a:schemeClr val="tx2"/>
                </a:solidFill>
                <a:latin typeface="楷体_GB2312" pitchFamily="49" charset="-122"/>
                <a:ea typeface="楷体_GB2312" pitchFamily="49" charset="-122"/>
              </a:rPr>
              <a:t>得</a:t>
            </a:r>
          </a:p>
        </p:txBody>
      </p:sp>
      <p:grpSp>
        <p:nvGrpSpPr>
          <p:cNvPr id="19472" name="组合 51"/>
          <p:cNvGrpSpPr>
            <a:grpSpLocks/>
          </p:cNvGrpSpPr>
          <p:nvPr/>
        </p:nvGrpSpPr>
        <p:grpSpPr bwMode="auto">
          <a:xfrm>
            <a:off x="5962650" y="857250"/>
            <a:ext cx="2295525" cy="1071563"/>
            <a:chOff x="5962664" y="857232"/>
            <a:chExt cx="2295524" cy="1071570"/>
          </a:xfrm>
        </p:grpSpPr>
        <p:grpSp>
          <p:nvGrpSpPr>
            <p:cNvPr id="19487" name="Group 2052"/>
            <p:cNvGrpSpPr>
              <a:grpSpLocks/>
            </p:cNvGrpSpPr>
            <p:nvPr/>
          </p:nvGrpSpPr>
          <p:grpSpPr bwMode="auto">
            <a:xfrm>
              <a:off x="6119826" y="1276336"/>
              <a:ext cx="381000" cy="152400"/>
              <a:chOff x="1584" y="2064"/>
              <a:chExt cx="576" cy="96"/>
            </a:xfrm>
          </p:grpSpPr>
          <p:sp>
            <p:nvSpPr>
              <p:cNvPr id="19491" name="Line 2053"/>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9492" name="Line 2054"/>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9493" name="Line 2055"/>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9494" name="Line 2056"/>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9495" name="Line 2057"/>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9463" name="Object 7"/>
            <p:cNvGraphicFramePr>
              <a:graphicFrameLocks noChangeAspect="1"/>
            </p:cNvGraphicFramePr>
            <p:nvPr/>
          </p:nvGraphicFramePr>
          <p:xfrm>
            <a:off x="6026164" y="857232"/>
            <a:ext cx="474662" cy="311150"/>
          </p:xfrm>
          <a:graphic>
            <a:graphicData uri="http://schemas.openxmlformats.org/presentationml/2006/ole">
              <p:oleObj spid="_x0000_s19463" name="Equation" r:id="rId3" imgW="177480" imgH="139680" progId="Equation.3">
                <p:embed/>
              </p:oleObj>
            </a:graphicData>
          </a:graphic>
        </p:graphicFrame>
        <p:sp>
          <p:nvSpPr>
            <p:cNvPr id="19488" name="Line 2059"/>
            <p:cNvSpPr>
              <a:spLocks noChangeShapeType="1"/>
            </p:cNvSpPr>
            <p:nvPr/>
          </p:nvSpPr>
          <p:spPr bwMode="auto">
            <a:xfrm>
              <a:off x="5962664" y="1857364"/>
              <a:ext cx="609600" cy="0"/>
            </a:xfrm>
            <a:prstGeom prst="line">
              <a:avLst/>
            </a:prstGeom>
            <a:noFill/>
            <a:ln w="41275">
              <a:solidFill>
                <a:schemeClr val="tx2"/>
              </a:solidFill>
              <a:round/>
              <a:headEnd/>
              <a:tailEnd type="arrow" w="med" len="med"/>
            </a:ln>
          </p:spPr>
          <p:txBody>
            <a:bodyPr wrap="none" anchor="ctr"/>
            <a:lstStyle/>
            <a:p>
              <a:endParaRPr lang="zh-CN" altLang="en-US"/>
            </a:p>
          </p:txBody>
        </p:sp>
        <p:graphicFrame>
          <p:nvGraphicFramePr>
            <p:cNvPr id="19464" name="Object 8"/>
            <p:cNvGraphicFramePr>
              <a:graphicFrameLocks noChangeAspect="1"/>
            </p:cNvGraphicFramePr>
            <p:nvPr/>
          </p:nvGraphicFramePr>
          <p:xfrm>
            <a:off x="6008701" y="1439852"/>
            <a:ext cx="492125" cy="488950"/>
          </p:xfrm>
          <a:graphic>
            <a:graphicData uri="http://schemas.openxmlformats.org/presentationml/2006/ole">
              <p:oleObj spid="_x0000_s19464" name="公式" r:id="rId4" imgW="190440" imgH="228600" progId="Equation.3">
                <p:embed/>
              </p:oleObj>
            </a:graphicData>
          </a:graphic>
        </p:graphicFrame>
        <p:sp>
          <p:nvSpPr>
            <p:cNvPr id="19489" name="Rectangle 2078"/>
            <p:cNvSpPr>
              <a:spLocks noChangeArrowheads="1"/>
            </p:cNvSpPr>
            <p:nvPr/>
          </p:nvSpPr>
          <p:spPr bwMode="auto">
            <a:xfrm>
              <a:off x="6529406" y="12033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aphicFrame>
          <p:nvGraphicFramePr>
            <p:cNvPr id="19465" name="Object 9"/>
            <p:cNvGraphicFramePr>
              <a:graphicFrameLocks noChangeAspect="1"/>
            </p:cNvGraphicFramePr>
            <p:nvPr/>
          </p:nvGraphicFramePr>
          <p:xfrm>
            <a:off x="6583368" y="1149332"/>
            <a:ext cx="520700" cy="376238"/>
          </p:xfrm>
          <a:graphic>
            <a:graphicData uri="http://schemas.openxmlformats.org/presentationml/2006/ole">
              <p:oleObj spid="_x0000_s19465" name="Equation" r:id="rId5" imgW="203040" imgH="177480" progId="Equation.3">
                <p:embed/>
              </p:oleObj>
            </a:graphicData>
          </a:graphic>
        </p:graphicFrame>
        <p:sp>
          <p:nvSpPr>
            <p:cNvPr id="19490" name="Line 2083"/>
            <p:cNvSpPr>
              <a:spLocks noChangeShapeType="1"/>
            </p:cNvSpPr>
            <p:nvPr/>
          </p:nvSpPr>
          <p:spPr bwMode="auto">
            <a:xfrm rot="5400000">
              <a:off x="7343788" y="628632"/>
              <a:ext cx="0" cy="1828800"/>
            </a:xfrm>
            <a:prstGeom prst="line">
              <a:avLst/>
            </a:prstGeom>
            <a:noFill/>
            <a:ln w="41275">
              <a:solidFill>
                <a:schemeClr val="accent2"/>
              </a:solidFill>
              <a:round/>
              <a:headEnd/>
              <a:tailEnd/>
            </a:ln>
          </p:spPr>
          <p:txBody>
            <a:bodyPr wrap="none" anchor="ctr"/>
            <a:lstStyle/>
            <a:p>
              <a:endParaRPr lang="zh-CN" altLang="en-US"/>
            </a:p>
          </p:txBody>
        </p:sp>
      </p:grpSp>
      <p:grpSp>
        <p:nvGrpSpPr>
          <p:cNvPr id="19473" name="组合 68"/>
          <p:cNvGrpSpPr>
            <a:grpSpLocks/>
          </p:cNvGrpSpPr>
          <p:nvPr/>
        </p:nvGrpSpPr>
        <p:grpSpPr bwMode="auto">
          <a:xfrm>
            <a:off x="5876925" y="2054225"/>
            <a:ext cx="2455863" cy="766763"/>
            <a:chOff x="5426080" y="2054207"/>
            <a:chExt cx="2455862" cy="766763"/>
          </a:xfrm>
        </p:grpSpPr>
        <p:sp>
          <p:nvSpPr>
            <p:cNvPr id="19474" name="Line 2064"/>
            <p:cNvSpPr>
              <a:spLocks noChangeShapeType="1"/>
            </p:cNvSpPr>
            <p:nvPr/>
          </p:nvSpPr>
          <p:spPr bwMode="auto">
            <a:xfrm rot="10800000">
              <a:off x="7196142"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sp>
          <p:nvSpPr>
            <p:cNvPr id="19475" name="Rectangle 2066"/>
            <p:cNvSpPr>
              <a:spLocks noChangeArrowheads="1"/>
            </p:cNvSpPr>
            <p:nvPr/>
          </p:nvSpPr>
          <p:spPr bwMode="auto">
            <a:xfrm rot="20769">
              <a:off x="6569080" y="2054207"/>
              <a:ext cx="685800" cy="304800"/>
            </a:xfrm>
            <a:prstGeom prst="rect">
              <a:avLst/>
            </a:prstGeom>
            <a:solidFill>
              <a:srgbClr val="CCFFCC"/>
            </a:solidFill>
            <a:ln w="41275">
              <a:solidFill>
                <a:srgbClr val="FF3399"/>
              </a:solidFill>
              <a:miter lim="800000"/>
              <a:headEnd/>
              <a:tailEnd/>
            </a:ln>
          </p:spPr>
          <p:txBody>
            <a:bodyPr wrap="none" anchor="ctr"/>
            <a:lstStyle/>
            <a:p>
              <a:endParaRPr lang="zh-CN" altLang="en-US"/>
            </a:p>
          </p:txBody>
        </p:sp>
        <p:grpSp>
          <p:nvGrpSpPr>
            <p:cNvPr id="19476" name="Group 2067"/>
            <p:cNvGrpSpPr>
              <a:grpSpLocks/>
            </p:cNvGrpSpPr>
            <p:nvPr/>
          </p:nvGrpSpPr>
          <p:grpSpPr bwMode="auto">
            <a:xfrm>
              <a:off x="6727830" y="2143116"/>
              <a:ext cx="381000" cy="152400"/>
              <a:chOff x="1584" y="2064"/>
              <a:chExt cx="576" cy="96"/>
            </a:xfrm>
          </p:grpSpPr>
          <p:sp>
            <p:nvSpPr>
              <p:cNvPr id="19482" name="Line 2068"/>
              <p:cNvSpPr>
                <a:spLocks noChangeShapeType="1"/>
              </p:cNvSpPr>
              <p:nvPr/>
            </p:nvSpPr>
            <p:spPr bwMode="auto">
              <a:xfrm>
                <a:off x="1584" y="2064"/>
                <a:ext cx="432" cy="0"/>
              </a:xfrm>
              <a:prstGeom prst="line">
                <a:avLst/>
              </a:prstGeom>
              <a:noFill/>
              <a:ln w="41275">
                <a:solidFill>
                  <a:srgbClr val="800000"/>
                </a:solidFill>
                <a:round/>
                <a:headEnd/>
                <a:tailEnd/>
              </a:ln>
            </p:spPr>
            <p:txBody>
              <a:bodyPr wrap="none" anchor="ctr"/>
              <a:lstStyle/>
              <a:p>
                <a:endParaRPr lang="zh-CN" altLang="en-US"/>
              </a:p>
            </p:txBody>
          </p:sp>
          <p:sp>
            <p:nvSpPr>
              <p:cNvPr id="19483" name="Line 2069"/>
              <p:cNvSpPr>
                <a:spLocks noChangeShapeType="1"/>
              </p:cNvSpPr>
              <p:nvPr/>
            </p:nvSpPr>
            <p:spPr bwMode="auto">
              <a:xfrm>
                <a:off x="1584" y="2160"/>
                <a:ext cx="432" cy="0"/>
              </a:xfrm>
              <a:prstGeom prst="line">
                <a:avLst/>
              </a:prstGeom>
              <a:noFill/>
              <a:ln w="41275">
                <a:solidFill>
                  <a:srgbClr val="800000"/>
                </a:solidFill>
                <a:round/>
                <a:headEnd/>
                <a:tailEnd/>
              </a:ln>
            </p:spPr>
            <p:txBody>
              <a:bodyPr wrap="none" anchor="ctr"/>
              <a:lstStyle/>
              <a:p>
                <a:endParaRPr lang="zh-CN" altLang="en-US"/>
              </a:p>
            </p:txBody>
          </p:sp>
          <p:sp>
            <p:nvSpPr>
              <p:cNvPr id="19484" name="Line 2070"/>
              <p:cNvSpPr>
                <a:spLocks noChangeShapeType="1"/>
              </p:cNvSpPr>
              <p:nvPr/>
            </p:nvSpPr>
            <p:spPr bwMode="auto">
              <a:xfrm>
                <a:off x="1968" y="2064"/>
                <a:ext cx="144" cy="48"/>
              </a:xfrm>
              <a:prstGeom prst="line">
                <a:avLst/>
              </a:prstGeom>
              <a:noFill/>
              <a:ln w="41275">
                <a:solidFill>
                  <a:srgbClr val="800000"/>
                </a:solidFill>
                <a:round/>
                <a:headEnd/>
                <a:tailEnd/>
              </a:ln>
            </p:spPr>
            <p:txBody>
              <a:bodyPr wrap="none" anchor="ctr"/>
              <a:lstStyle/>
              <a:p>
                <a:endParaRPr lang="zh-CN" altLang="en-US"/>
              </a:p>
            </p:txBody>
          </p:sp>
          <p:sp>
            <p:nvSpPr>
              <p:cNvPr id="19485" name="Line 2071"/>
              <p:cNvSpPr>
                <a:spLocks noChangeShapeType="1"/>
              </p:cNvSpPr>
              <p:nvPr/>
            </p:nvSpPr>
            <p:spPr bwMode="auto">
              <a:xfrm flipV="1">
                <a:off x="2016" y="2112"/>
                <a:ext cx="144" cy="48"/>
              </a:xfrm>
              <a:prstGeom prst="line">
                <a:avLst/>
              </a:prstGeom>
              <a:noFill/>
              <a:ln w="41275">
                <a:solidFill>
                  <a:srgbClr val="800000"/>
                </a:solidFill>
                <a:round/>
                <a:headEnd/>
                <a:tailEnd/>
              </a:ln>
            </p:spPr>
            <p:txBody>
              <a:bodyPr wrap="none" anchor="ctr"/>
              <a:lstStyle/>
              <a:p>
                <a:endParaRPr lang="zh-CN" altLang="en-US"/>
              </a:p>
            </p:txBody>
          </p:sp>
          <p:sp>
            <p:nvSpPr>
              <p:cNvPr id="19486" name="Line 2072"/>
              <p:cNvSpPr>
                <a:spLocks noChangeShapeType="1"/>
              </p:cNvSpPr>
              <p:nvPr/>
            </p:nvSpPr>
            <p:spPr bwMode="auto">
              <a:xfrm>
                <a:off x="1584" y="2064"/>
                <a:ext cx="0" cy="96"/>
              </a:xfrm>
              <a:prstGeom prst="line">
                <a:avLst/>
              </a:prstGeom>
              <a:noFill/>
              <a:ln w="41275">
                <a:solidFill>
                  <a:srgbClr val="800000"/>
                </a:solidFill>
                <a:round/>
                <a:headEnd/>
                <a:tailEnd/>
              </a:ln>
            </p:spPr>
            <p:txBody>
              <a:bodyPr wrap="none" anchor="ctr"/>
              <a:lstStyle/>
              <a:p>
                <a:endParaRPr lang="zh-CN" altLang="en-US"/>
              </a:p>
            </p:txBody>
          </p:sp>
        </p:grpSp>
        <p:graphicFrame>
          <p:nvGraphicFramePr>
            <p:cNvPr id="19461" name="Object 10"/>
            <p:cNvGraphicFramePr>
              <a:graphicFrameLocks noChangeAspect="1"/>
            </p:cNvGraphicFramePr>
            <p:nvPr/>
          </p:nvGraphicFramePr>
          <p:xfrm>
            <a:off x="6178555" y="2378057"/>
            <a:ext cx="260350" cy="442913"/>
          </p:xfrm>
          <a:graphic>
            <a:graphicData uri="http://schemas.openxmlformats.org/presentationml/2006/ole">
              <p:oleObj spid="_x0000_s19461" name="公式" r:id="rId6" imgW="114120" imgH="177480" progId="Equation.3">
                <p:embed/>
              </p:oleObj>
            </a:graphicData>
          </a:graphic>
        </p:graphicFrame>
        <p:sp>
          <p:nvSpPr>
            <p:cNvPr id="19477" name="Line 2077"/>
            <p:cNvSpPr>
              <a:spLocks noChangeShapeType="1"/>
            </p:cNvSpPr>
            <p:nvPr/>
          </p:nvSpPr>
          <p:spPr bwMode="auto">
            <a:xfrm rot="5400000">
              <a:off x="6899280" y="1444607"/>
              <a:ext cx="0" cy="1828800"/>
            </a:xfrm>
            <a:prstGeom prst="line">
              <a:avLst/>
            </a:prstGeom>
            <a:noFill/>
            <a:ln w="41275">
              <a:solidFill>
                <a:schemeClr val="accent2"/>
              </a:solidFill>
              <a:round/>
              <a:headEnd/>
              <a:tailEnd/>
            </a:ln>
          </p:spPr>
          <p:txBody>
            <a:bodyPr wrap="none" anchor="ctr"/>
            <a:lstStyle/>
            <a:p>
              <a:endParaRPr lang="zh-CN" altLang="en-US"/>
            </a:p>
          </p:txBody>
        </p:sp>
        <p:graphicFrame>
          <p:nvGraphicFramePr>
            <p:cNvPr id="19462" name="Object 6"/>
            <p:cNvGraphicFramePr>
              <a:graphicFrameLocks noChangeAspect="1"/>
            </p:cNvGraphicFramePr>
            <p:nvPr/>
          </p:nvGraphicFramePr>
          <p:xfrm>
            <a:off x="6769105" y="2378057"/>
            <a:ext cx="201612" cy="442913"/>
          </p:xfrm>
          <a:graphic>
            <a:graphicData uri="http://schemas.openxmlformats.org/presentationml/2006/ole">
              <p:oleObj spid="_x0000_s19462" name="公式" r:id="rId7" imgW="88560" imgH="177480" progId="Equation.3">
                <p:embed/>
              </p:oleObj>
            </a:graphicData>
          </a:graphic>
        </p:graphicFrame>
        <p:sp>
          <p:nvSpPr>
            <p:cNvPr id="19478" name="Line 2084"/>
            <p:cNvSpPr>
              <a:spLocks noChangeShapeType="1"/>
            </p:cNvSpPr>
            <p:nvPr/>
          </p:nvSpPr>
          <p:spPr bwMode="auto">
            <a:xfrm>
              <a:off x="6551617" y="2273282"/>
              <a:ext cx="0" cy="381000"/>
            </a:xfrm>
            <a:prstGeom prst="line">
              <a:avLst/>
            </a:prstGeom>
            <a:noFill/>
            <a:ln w="9525">
              <a:solidFill>
                <a:schemeClr val="tx1"/>
              </a:solidFill>
              <a:round/>
              <a:headEnd/>
              <a:tailEnd/>
            </a:ln>
          </p:spPr>
          <p:txBody>
            <a:bodyPr wrap="none" anchor="ctr"/>
            <a:lstStyle/>
            <a:p>
              <a:endParaRPr lang="zh-CN" altLang="en-US"/>
            </a:p>
          </p:txBody>
        </p:sp>
        <p:sp>
          <p:nvSpPr>
            <p:cNvPr id="19479" name="Line 2085"/>
            <p:cNvSpPr>
              <a:spLocks noChangeShapeType="1"/>
            </p:cNvSpPr>
            <p:nvPr/>
          </p:nvSpPr>
          <p:spPr bwMode="auto">
            <a:xfrm>
              <a:off x="61118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9480" name="Line 2086"/>
            <p:cNvSpPr>
              <a:spLocks noChangeShapeType="1"/>
            </p:cNvSpPr>
            <p:nvPr/>
          </p:nvSpPr>
          <p:spPr bwMode="auto">
            <a:xfrm>
              <a:off x="7102480" y="2282807"/>
              <a:ext cx="0" cy="381000"/>
            </a:xfrm>
            <a:prstGeom prst="line">
              <a:avLst/>
            </a:prstGeom>
            <a:noFill/>
            <a:ln w="9525">
              <a:solidFill>
                <a:schemeClr val="tx1"/>
              </a:solidFill>
              <a:round/>
              <a:headEnd/>
              <a:tailEnd/>
            </a:ln>
          </p:spPr>
          <p:txBody>
            <a:bodyPr wrap="none" anchor="ctr"/>
            <a:lstStyle/>
            <a:p>
              <a:endParaRPr lang="zh-CN" altLang="en-US"/>
            </a:p>
          </p:txBody>
        </p:sp>
        <p:sp>
          <p:nvSpPr>
            <p:cNvPr id="19481" name="Line 2087"/>
            <p:cNvSpPr>
              <a:spLocks noChangeShapeType="1"/>
            </p:cNvSpPr>
            <p:nvPr/>
          </p:nvSpPr>
          <p:spPr bwMode="auto">
            <a:xfrm rot="10800000" flipH="1">
              <a:off x="5426080" y="2511407"/>
              <a:ext cx="685800" cy="0"/>
            </a:xfrm>
            <a:prstGeom prst="line">
              <a:avLst/>
            </a:prstGeom>
            <a:noFill/>
            <a:ln w="9525">
              <a:solidFill>
                <a:schemeClr val="tx1"/>
              </a:solidFill>
              <a:round/>
              <a:headEnd/>
              <a:tailEnd type="arrow" w="med" len="med"/>
            </a:ln>
          </p:spPr>
          <p:txBody>
            <a:bodyPr wrap="none" anchor="ctr"/>
            <a:lstStyle/>
            <a:p>
              <a:endParaRPr lang="zh-CN" altLang="en-US"/>
            </a:p>
          </p:txBody>
        </p:sp>
      </p:grpSp>
      <p:graphicFrame>
        <p:nvGraphicFramePr>
          <p:cNvPr id="19458" name="Object 11"/>
          <p:cNvGraphicFramePr>
            <a:graphicFrameLocks noChangeAspect="1"/>
          </p:cNvGraphicFramePr>
          <p:nvPr/>
        </p:nvGraphicFramePr>
        <p:xfrm>
          <a:off x="1071563" y="1071563"/>
          <a:ext cx="3786187" cy="785812"/>
        </p:xfrm>
        <a:graphic>
          <a:graphicData uri="http://schemas.openxmlformats.org/presentationml/2006/ole">
            <p:oleObj spid="_x0000_s19458" name="Equation" r:id="rId8" imgW="1765080" imgH="393480" progId="Equation.DSMT4">
              <p:embed/>
            </p:oleObj>
          </a:graphicData>
        </a:graphic>
      </p:graphicFrame>
      <p:graphicFrame>
        <p:nvGraphicFramePr>
          <p:cNvPr id="19459" name="Object 13"/>
          <p:cNvGraphicFramePr>
            <a:graphicFrameLocks noChangeAspect="1"/>
          </p:cNvGraphicFramePr>
          <p:nvPr/>
        </p:nvGraphicFramePr>
        <p:xfrm>
          <a:off x="1487488" y="2565400"/>
          <a:ext cx="2870200" cy="720725"/>
        </p:xfrm>
        <a:graphic>
          <a:graphicData uri="http://schemas.openxmlformats.org/presentationml/2006/ole">
            <p:oleObj spid="_x0000_s19459" name="Equation" r:id="rId9" imgW="1218960" imgH="393480" progId="Equation.DSMT4">
              <p:embed/>
            </p:oleObj>
          </a:graphicData>
        </a:graphic>
      </p:graphicFrame>
      <p:graphicFrame>
        <p:nvGraphicFramePr>
          <p:cNvPr id="19460" name="Object 14"/>
          <p:cNvGraphicFramePr>
            <a:graphicFrameLocks noChangeAspect="1"/>
          </p:cNvGraphicFramePr>
          <p:nvPr/>
        </p:nvGraphicFramePr>
        <p:xfrm>
          <a:off x="1776413" y="3643313"/>
          <a:ext cx="2795587" cy="1052512"/>
        </p:xfrm>
        <a:graphic>
          <a:graphicData uri="http://schemas.openxmlformats.org/presentationml/2006/ole">
            <p:oleObj spid="_x0000_s19460" name="Equation" r:id="rId10" imgW="863280" imgH="41904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3" name="标题 1"/>
          <p:cNvSpPr>
            <a:spLocks noGrp="1"/>
          </p:cNvSpPr>
          <p:nvPr>
            <p:ph type="title"/>
          </p:nvPr>
        </p:nvSpPr>
        <p:spPr/>
        <p:txBody>
          <a:bodyPr/>
          <a:lstStyle/>
          <a:p>
            <a:pPr eaLnBrk="1" hangingPunct="1"/>
            <a:r>
              <a:rPr kumimoji="1" lang="en-US" altLang="zh-CN" smtClean="0"/>
              <a:t>(</a:t>
            </a:r>
            <a:r>
              <a:rPr kumimoji="1" lang="zh-CN" altLang="en-US" smtClean="0"/>
              <a:t>二</a:t>
            </a:r>
            <a:r>
              <a:rPr kumimoji="1" lang="en-US" altLang="zh-CN" smtClean="0"/>
              <a:t>)  </a:t>
            </a:r>
            <a:r>
              <a:rPr kumimoji="1" lang="zh-CN" altLang="en-US" smtClean="0"/>
              <a:t>保守力和势能</a:t>
            </a:r>
            <a:endParaRPr lang="zh-CN" altLang="en-US" smtClean="0"/>
          </a:p>
        </p:txBody>
      </p:sp>
      <p:sp>
        <p:nvSpPr>
          <p:cNvPr id="21514" name="内容占位符 2"/>
          <p:cNvSpPr>
            <a:spLocks noGrp="1"/>
          </p:cNvSpPr>
          <p:nvPr>
            <p:ph sz="quarter" idx="1"/>
          </p:nvPr>
        </p:nvSpPr>
        <p:spPr>
          <a:xfrm>
            <a:off x="457200" y="1219200"/>
            <a:ext cx="4757738" cy="4937125"/>
          </a:xfrm>
        </p:spPr>
        <p:txBody>
          <a:bodyPr/>
          <a:lstStyle/>
          <a:p>
            <a:pPr eaLnBrk="1" hangingPunct="1">
              <a:lnSpc>
                <a:spcPct val="90000"/>
              </a:lnSpc>
              <a:spcBef>
                <a:spcPct val="20000"/>
              </a:spcBef>
            </a:pPr>
            <a:endParaRPr kumimoji="1" lang="en-US" altLang="zh-CN" sz="2400" smtClean="0"/>
          </a:p>
          <a:p>
            <a:pPr eaLnBrk="1" hangingPunct="1">
              <a:lnSpc>
                <a:spcPct val="90000"/>
              </a:lnSpc>
              <a:spcBef>
                <a:spcPct val="20000"/>
              </a:spcBef>
            </a:pPr>
            <a:r>
              <a:rPr kumimoji="1" lang="zh-CN" altLang="en-US" sz="2400" smtClean="0"/>
              <a:t>一、保守力：</a:t>
            </a:r>
            <a:endParaRPr kumimoji="1" lang="en-US" altLang="zh-CN" sz="2400" smtClean="0"/>
          </a:p>
          <a:p>
            <a:pPr lvl="1" eaLnBrk="1" hangingPunct="1">
              <a:lnSpc>
                <a:spcPct val="90000"/>
              </a:lnSpc>
              <a:spcBef>
                <a:spcPct val="20000"/>
              </a:spcBef>
            </a:pPr>
            <a:endParaRPr kumimoji="1" lang="en-US" altLang="zh-CN" sz="2100" smtClean="0"/>
          </a:p>
          <a:p>
            <a:pPr lvl="1" eaLnBrk="1" hangingPunct="1">
              <a:lnSpc>
                <a:spcPct val="90000"/>
              </a:lnSpc>
              <a:spcBef>
                <a:spcPct val="20000"/>
              </a:spcBef>
            </a:pPr>
            <a:r>
              <a:rPr kumimoji="1" lang="zh-CN" altLang="en-US" sz="2100" smtClean="0"/>
              <a:t>某些力对质点做功的大小只与质点的始末位置有关，而与路径无关。这种力称为保守力。如万有引力、弹性力</a:t>
            </a:r>
          </a:p>
          <a:p>
            <a:pPr eaLnBrk="1" hangingPunct="1">
              <a:lnSpc>
                <a:spcPct val="90000"/>
              </a:lnSpc>
              <a:spcBef>
                <a:spcPct val="20000"/>
              </a:spcBef>
            </a:pPr>
            <a:endParaRPr kumimoji="1" lang="en-US" altLang="zh-CN" sz="2400" smtClean="0"/>
          </a:p>
          <a:p>
            <a:pPr eaLnBrk="1" hangingPunct="1">
              <a:lnSpc>
                <a:spcPct val="90000"/>
              </a:lnSpc>
              <a:spcBef>
                <a:spcPct val="20000"/>
              </a:spcBef>
            </a:pPr>
            <a:r>
              <a:rPr kumimoji="1" lang="zh-CN" altLang="en-US" sz="2400" smtClean="0"/>
              <a:t>二、势能：</a:t>
            </a:r>
            <a:endParaRPr kumimoji="1" lang="en-US" altLang="zh-CN" sz="2400" smtClean="0"/>
          </a:p>
          <a:p>
            <a:pPr lvl="1" eaLnBrk="1" hangingPunct="1">
              <a:lnSpc>
                <a:spcPct val="90000"/>
              </a:lnSpc>
              <a:spcBef>
                <a:spcPct val="20000"/>
              </a:spcBef>
            </a:pPr>
            <a:endParaRPr kumimoji="1" lang="en-US" altLang="zh-CN" sz="2100" smtClean="0"/>
          </a:p>
          <a:p>
            <a:pPr lvl="1" eaLnBrk="1" hangingPunct="1">
              <a:lnSpc>
                <a:spcPct val="90000"/>
              </a:lnSpc>
              <a:spcBef>
                <a:spcPct val="20000"/>
              </a:spcBef>
            </a:pPr>
            <a:r>
              <a:rPr kumimoji="1" lang="zh-CN" altLang="en-US" sz="2100" smtClean="0"/>
              <a:t>在只有保守力相互作用的系统内，只由质点间的相对位置决定的能量称为势能。</a:t>
            </a:r>
            <a:endParaRPr kumimoji="1" lang="en-US" altLang="zh-CN" sz="2100" smtClean="0"/>
          </a:p>
          <a:p>
            <a:pPr eaLnBrk="1" hangingPunct="1">
              <a:lnSpc>
                <a:spcPct val="90000"/>
              </a:lnSpc>
              <a:spcBef>
                <a:spcPct val="20000"/>
              </a:spcBef>
            </a:pPr>
            <a:endParaRPr kumimoji="1" lang="zh-CN" altLang="en-US" sz="2400" smtClean="0"/>
          </a:p>
          <a:p>
            <a:pPr eaLnBrk="1" hangingPunct="1">
              <a:lnSpc>
                <a:spcPct val="90000"/>
              </a:lnSpc>
              <a:spcBef>
                <a:spcPct val="20000"/>
              </a:spcBef>
            </a:pPr>
            <a:endParaRPr kumimoji="1" lang="zh-CN" altLang="en-US" sz="2400" smtClean="0"/>
          </a:p>
          <a:p>
            <a:pPr eaLnBrk="1" hangingPunct="1"/>
            <a:endParaRPr lang="zh-CN" altLang="en-US" smtClean="0"/>
          </a:p>
        </p:txBody>
      </p:sp>
      <p:sp>
        <p:nvSpPr>
          <p:cNvPr id="21515"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21516"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64F36A68-AA2C-4CC6-8264-DB265402C4B4}" type="slidenum">
              <a:rPr lang="zh-CN" altLang="en-US" smtClean="0"/>
              <a:pPr/>
              <a:t>24</a:t>
            </a:fld>
            <a:endParaRPr lang="zh-CN" altLang="en-US" smtClean="0"/>
          </a:p>
        </p:txBody>
      </p:sp>
      <p:grpSp>
        <p:nvGrpSpPr>
          <p:cNvPr id="21517" name="组合 21"/>
          <p:cNvGrpSpPr>
            <a:grpSpLocks/>
          </p:cNvGrpSpPr>
          <p:nvPr/>
        </p:nvGrpSpPr>
        <p:grpSpPr bwMode="auto">
          <a:xfrm>
            <a:off x="5672138" y="1270000"/>
            <a:ext cx="2686050" cy="3873500"/>
            <a:chOff x="5562600" y="1524000"/>
            <a:chExt cx="2686050" cy="3873500"/>
          </a:xfrm>
        </p:grpSpPr>
        <p:grpSp>
          <p:nvGrpSpPr>
            <p:cNvPr id="21518" name="Group 5"/>
            <p:cNvGrpSpPr>
              <a:grpSpLocks/>
            </p:cNvGrpSpPr>
            <p:nvPr/>
          </p:nvGrpSpPr>
          <p:grpSpPr bwMode="auto">
            <a:xfrm>
              <a:off x="6019800" y="2819400"/>
              <a:ext cx="1066800" cy="2133600"/>
              <a:chOff x="1872" y="1344"/>
              <a:chExt cx="672" cy="1344"/>
            </a:xfrm>
          </p:grpSpPr>
          <p:sp>
            <p:nvSpPr>
              <p:cNvPr id="21526" name="Line 6"/>
              <p:cNvSpPr>
                <a:spLocks noChangeShapeType="1"/>
              </p:cNvSpPr>
              <p:nvPr/>
            </p:nvSpPr>
            <p:spPr bwMode="auto">
              <a:xfrm flipH="1" flipV="1">
                <a:off x="1872" y="1344"/>
                <a:ext cx="672" cy="1344"/>
              </a:xfrm>
              <a:prstGeom prst="line">
                <a:avLst/>
              </a:prstGeom>
              <a:noFill/>
              <a:ln w="38100">
                <a:solidFill>
                  <a:schemeClr val="tx1"/>
                </a:solidFill>
                <a:round/>
                <a:headEnd/>
                <a:tailEnd type="arrow" w="med" len="med"/>
              </a:ln>
            </p:spPr>
            <p:txBody>
              <a:bodyPr wrap="none" anchor="ctr"/>
              <a:lstStyle/>
              <a:p>
                <a:endParaRPr lang="zh-CN" altLang="en-US"/>
              </a:p>
            </p:txBody>
          </p:sp>
          <p:graphicFrame>
            <p:nvGraphicFramePr>
              <p:cNvPr id="21512" name="Object 2"/>
              <p:cNvGraphicFramePr>
                <a:graphicFrameLocks noChangeAspect="1"/>
              </p:cNvGraphicFramePr>
              <p:nvPr/>
            </p:nvGraphicFramePr>
            <p:xfrm>
              <a:off x="1920" y="1872"/>
              <a:ext cx="348" cy="354"/>
            </p:xfrm>
            <a:graphic>
              <a:graphicData uri="http://schemas.openxmlformats.org/presentationml/2006/ole">
                <p:oleObj spid="_x0000_s21512" name="公式" r:id="rId3" imgW="126720" imgH="152280" progId="Equation.3">
                  <p:embed/>
                </p:oleObj>
              </a:graphicData>
            </a:graphic>
          </p:graphicFrame>
        </p:grpSp>
        <p:grpSp>
          <p:nvGrpSpPr>
            <p:cNvPr id="21519" name="Group 28"/>
            <p:cNvGrpSpPr>
              <a:grpSpLocks/>
            </p:cNvGrpSpPr>
            <p:nvPr/>
          </p:nvGrpSpPr>
          <p:grpSpPr bwMode="auto">
            <a:xfrm>
              <a:off x="5764213" y="2084388"/>
              <a:ext cx="820737" cy="744537"/>
              <a:chOff x="3631" y="1313"/>
              <a:chExt cx="517" cy="469"/>
            </a:xfrm>
          </p:grpSpPr>
          <p:sp>
            <p:nvSpPr>
              <p:cNvPr id="21525" name="Line 9"/>
              <p:cNvSpPr>
                <a:spLocks noChangeShapeType="1"/>
              </p:cNvSpPr>
              <p:nvPr/>
            </p:nvSpPr>
            <p:spPr bwMode="auto">
              <a:xfrm flipV="1">
                <a:off x="3764" y="1398"/>
                <a:ext cx="384" cy="384"/>
              </a:xfrm>
              <a:prstGeom prst="line">
                <a:avLst/>
              </a:prstGeom>
              <a:noFill/>
              <a:ln w="38100">
                <a:solidFill>
                  <a:srgbClr val="800000"/>
                </a:solidFill>
                <a:round/>
                <a:headEnd/>
                <a:tailEnd type="arrow" w="med" len="med"/>
              </a:ln>
            </p:spPr>
            <p:txBody>
              <a:bodyPr wrap="none" anchor="ctr"/>
              <a:lstStyle/>
              <a:p>
                <a:endParaRPr lang="zh-CN" altLang="en-US"/>
              </a:p>
            </p:txBody>
          </p:sp>
          <p:graphicFrame>
            <p:nvGraphicFramePr>
              <p:cNvPr id="21511" name="Object 3"/>
              <p:cNvGraphicFramePr>
                <a:graphicFrameLocks noChangeAspect="1"/>
              </p:cNvGraphicFramePr>
              <p:nvPr/>
            </p:nvGraphicFramePr>
            <p:xfrm>
              <a:off x="3631" y="1313"/>
              <a:ext cx="480" cy="336"/>
            </p:xfrm>
            <a:graphic>
              <a:graphicData uri="http://schemas.openxmlformats.org/presentationml/2006/ole">
                <p:oleObj spid="_x0000_s21511" name="公式" r:id="rId4" imgW="203040" imgH="177480" progId="Equation.3">
                  <p:embed/>
                </p:oleObj>
              </a:graphicData>
            </a:graphic>
          </p:graphicFrame>
        </p:grpSp>
        <p:grpSp>
          <p:nvGrpSpPr>
            <p:cNvPr id="21520" name="Group 11"/>
            <p:cNvGrpSpPr>
              <a:grpSpLocks/>
            </p:cNvGrpSpPr>
            <p:nvPr/>
          </p:nvGrpSpPr>
          <p:grpSpPr bwMode="auto">
            <a:xfrm>
              <a:off x="6594475" y="2319338"/>
              <a:ext cx="1447800" cy="2709862"/>
              <a:chOff x="3072" y="1056"/>
              <a:chExt cx="912" cy="1707"/>
            </a:xfrm>
          </p:grpSpPr>
          <p:sp>
            <p:nvSpPr>
              <p:cNvPr id="21524" name="Freeform 12"/>
              <p:cNvSpPr>
                <a:spLocks/>
              </p:cNvSpPr>
              <p:nvPr/>
            </p:nvSpPr>
            <p:spPr bwMode="auto">
              <a:xfrm>
                <a:off x="3072" y="1056"/>
                <a:ext cx="320" cy="1707"/>
              </a:xfrm>
              <a:custGeom>
                <a:avLst/>
                <a:gdLst>
                  <a:gd name="T0" fmla="*/ 320 w 320"/>
                  <a:gd name="T1" fmla="*/ 1707 h 1707"/>
                  <a:gd name="T2" fmla="*/ 0 w 320"/>
                  <a:gd name="T3" fmla="*/ 0 h 1707"/>
                  <a:gd name="T4" fmla="*/ 0 60000 65536"/>
                  <a:gd name="T5" fmla="*/ 0 60000 65536"/>
                  <a:gd name="T6" fmla="*/ 0 w 320"/>
                  <a:gd name="T7" fmla="*/ 0 h 1707"/>
                  <a:gd name="T8" fmla="*/ 320 w 320"/>
                  <a:gd name="T9" fmla="*/ 1707 h 1707"/>
                </a:gdLst>
                <a:ahLst/>
                <a:cxnLst>
                  <a:cxn ang="T4">
                    <a:pos x="T0" y="T1"/>
                  </a:cxn>
                  <a:cxn ang="T5">
                    <a:pos x="T2" y="T3"/>
                  </a:cxn>
                </a:cxnLst>
                <a:rect l="T6" t="T7" r="T8" b="T9"/>
                <a:pathLst>
                  <a:path w="320" h="1707">
                    <a:moveTo>
                      <a:pt x="320" y="1707"/>
                    </a:moveTo>
                    <a:lnTo>
                      <a:pt x="0" y="0"/>
                    </a:lnTo>
                  </a:path>
                </a:pathLst>
              </a:custGeom>
              <a:noFill/>
              <a:ln w="38100">
                <a:solidFill>
                  <a:schemeClr val="tx1"/>
                </a:solidFill>
                <a:round/>
                <a:headEnd/>
                <a:tailEnd type="arrow" w="med" len="med"/>
              </a:ln>
            </p:spPr>
            <p:txBody>
              <a:bodyPr wrap="none" anchor="ctr"/>
              <a:lstStyle/>
              <a:p>
                <a:endParaRPr lang="zh-CN" altLang="en-US"/>
              </a:p>
            </p:txBody>
          </p:sp>
          <p:graphicFrame>
            <p:nvGraphicFramePr>
              <p:cNvPr id="21510" name="Object 4"/>
              <p:cNvGraphicFramePr>
                <a:graphicFrameLocks noChangeAspect="1"/>
              </p:cNvGraphicFramePr>
              <p:nvPr/>
            </p:nvGraphicFramePr>
            <p:xfrm>
              <a:off x="3264" y="1824"/>
              <a:ext cx="720" cy="336"/>
            </p:xfrm>
            <a:graphic>
              <a:graphicData uri="http://schemas.openxmlformats.org/presentationml/2006/ole">
                <p:oleObj spid="_x0000_s21510" name="公式" r:id="rId5" imgW="431640" imgH="177480" progId="Equation.3">
                  <p:embed/>
                </p:oleObj>
              </a:graphicData>
            </a:graphic>
          </p:graphicFrame>
        </p:grpSp>
        <p:graphicFrame>
          <p:nvGraphicFramePr>
            <p:cNvPr id="21506" name="Object 5"/>
            <p:cNvGraphicFramePr>
              <a:graphicFrameLocks noChangeAspect="1"/>
            </p:cNvGraphicFramePr>
            <p:nvPr/>
          </p:nvGraphicFramePr>
          <p:xfrm>
            <a:off x="7010400" y="4876800"/>
            <a:ext cx="552450" cy="520700"/>
          </p:xfrm>
          <a:graphic>
            <a:graphicData uri="http://schemas.openxmlformats.org/presentationml/2006/ole">
              <p:oleObj spid="_x0000_s21506" name="公式" r:id="rId6" imgW="126720" imgH="139680" progId="Equation.3">
                <p:embed/>
              </p:oleObj>
            </a:graphicData>
          </a:graphic>
        </p:graphicFrame>
        <p:grpSp>
          <p:nvGrpSpPr>
            <p:cNvPr id="21521" name="Group 19"/>
            <p:cNvGrpSpPr>
              <a:grpSpLocks/>
            </p:cNvGrpSpPr>
            <p:nvPr/>
          </p:nvGrpSpPr>
          <p:grpSpPr bwMode="auto">
            <a:xfrm>
              <a:off x="6054725" y="2909888"/>
              <a:ext cx="777875" cy="1017587"/>
              <a:chOff x="4560" y="1567"/>
              <a:chExt cx="490" cy="641"/>
            </a:xfrm>
          </p:grpSpPr>
          <p:sp>
            <p:nvSpPr>
              <p:cNvPr id="21523" name="Freeform 20"/>
              <p:cNvSpPr>
                <a:spLocks/>
              </p:cNvSpPr>
              <p:nvPr/>
            </p:nvSpPr>
            <p:spPr bwMode="auto">
              <a:xfrm>
                <a:off x="4560" y="1567"/>
                <a:ext cx="315" cy="641"/>
              </a:xfrm>
              <a:custGeom>
                <a:avLst/>
                <a:gdLst>
                  <a:gd name="T0" fmla="*/ 0 w 315"/>
                  <a:gd name="T1" fmla="*/ 0 h 641"/>
                  <a:gd name="T2" fmla="*/ 315 w 315"/>
                  <a:gd name="T3" fmla="*/ 641 h 641"/>
                  <a:gd name="T4" fmla="*/ 0 60000 65536"/>
                  <a:gd name="T5" fmla="*/ 0 60000 65536"/>
                  <a:gd name="T6" fmla="*/ 0 w 315"/>
                  <a:gd name="T7" fmla="*/ 0 h 641"/>
                  <a:gd name="T8" fmla="*/ 315 w 315"/>
                  <a:gd name="T9" fmla="*/ 641 h 641"/>
                </a:gdLst>
                <a:ahLst/>
                <a:cxnLst>
                  <a:cxn ang="T4">
                    <a:pos x="T0" y="T1"/>
                  </a:cxn>
                  <a:cxn ang="T5">
                    <a:pos x="T2" y="T3"/>
                  </a:cxn>
                </a:cxnLst>
                <a:rect l="T6" t="T7" r="T8" b="T9"/>
                <a:pathLst>
                  <a:path w="315" h="641">
                    <a:moveTo>
                      <a:pt x="0" y="0"/>
                    </a:moveTo>
                    <a:lnTo>
                      <a:pt x="315" y="641"/>
                    </a:lnTo>
                  </a:path>
                </a:pathLst>
              </a:custGeom>
              <a:solidFill>
                <a:srgbClr val="003300"/>
              </a:solidFill>
              <a:ln w="38100">
                <a:solidFill>
                  <a:srgbClr val="FF0000"/>
                </a:solidFill>
                <a:round/>
                <a:headEnd/>
                <a:tailEnd type="arrow" w="med" len="med"/>
              </a:ln>
            </p:spPr>
            <p:txBody>
              <a:bodyPr wrap="none" anchor="ctr"/>
              <a:lstStyle/>
              <a:p>
                <a:endParaRPr lang="zh-CN" altLang="en-US"/>
              </a:p>
            </p:txBody>
          </p:sp>
          <p:graphicFrame>
            <p:nvGraphicFramePr>
              <p:cNvPr id="21509" name="Object 6"/>
              <p:cNvGraphicFramePr>
                <a:graphicFrameLocks noChangeAspect="1"/>
              </p:cNvGraphicFramePr>
              <p:nvPr/>
            </p:nvGraphicFramePr>
            <p:xfrm>
              <a:off x="4752" y="1680"/>
              <a:ext cx="298" cy="293"/>
            </p:xfrm>
            <a:graphic>
              <a:graphicData uri="http://schemas.openxmlformats.org/presentationml/2006/ole">
                <p:oleObj spid="_x0000_s21509" name="公式" r:id="rId7" imgW="164880" imgH="190440" progId="Equation.3">
                  <p:embed/>
                </p:oleObj>
              </a:graphicData>
            </a:graphic>
          </p:graphicFrame>
        </p:grpSp>
        <p:graphicFrame>
          <p:nvGraphicFramePr>
            <p:cNvPr id="21507" name="Object 7"/>
            <p:cNvGraphicFramePr>
              <a:graphicFrameLocks noChangeAspect="1"/>
            </p:cNvGraphicFramePr>
            <p:nvPr/>
          </p:nvGraphicFramePr>
          <p:xfrm>
            <a:off x="5562600" y="4105275"/>
            <a:ext cx="552450" cy="520700"/>
          </p:xfrm>
          <a:graphic>
            <a:graphicData uri="http://schemas.openxmlformats.org/presentationml/2006/ole">
              <p:oleObj spid="_x0000_s21507" name="公式" r:id="rId8" imgW="126720" imgH="139680" progId="Equation.3">
                <p:embed/>
              </p:oleObj>
            </a:graphicData>
          </a:graphic>
        </p:graphicFrame>
        <p:graphicFrame>
          <p:nvGraphicFramePr>
            <p:cNvPr id="21508" name="Object 8"/>
            <p:cNvGraphicFramePr>
              <a:graphicFrameLocks noChangeAspect="1"/>
            </p:cNvGraphicFramePr>
            <p:nvPr/>
          </p:nvGraphicFramePr>
          <p:xfrm>
            <a:off x="7696200" y="1524000"/>
            <a:ext cx="552450" cy="655638"/>
          </p:xfrm>
          <a:graphic>
            <a:graphicData uri="http://schemas.openxmlformats.org/presentationml/2006/ole">
              <p:oleObj spid="_x0000_s21508" name="公式" r:id="rId9" imgW="126720" imgH="177480" progId="Equation.3">
                <p:embed/>
              </p:oleObj>
            </a:graphicData>
          </a:graphic>
        </p:graphicFrame>
        <p:sp>
          <p:nvSpPr>
            <p:cNvPr id="21522" name="Freeform 15"/>
            <p:cNvSpPr>
              <a:spLocks/>
            </p:cNvSpPr>
            <p:nvPr/>
          </p:nvSpPr>
          <p:spPr bwMode="auto">
            <a:xfrm>
              <a:off x="5562600" y="2124075"/>
              <a:ext cx="2286000" cy="2286000"/>
            </a:xfrm>
            <a:custGeom>
              <a:avLst/>
              <a:gdLst>
                <a:gd name="T0" fmla="*/ 0 w 1440"/>
                <a:gd name="T1" fmla="*/ 2286000 h 1440"/>
                <a:gd name="T2" fmla="*/ 622300 w 1440"/>
                <a:gd name="T3" fmla="*/ 515938 h 1440"/>
                <a:gd name="T4" fmla="*/ 2286000 w 1440"/>
                <a:gd name="T5" fmla="*/ 0 h 1440"/>
                <a:gd name="T6" fmla="*/ 0 60000 65536"/>
                <a:gd name="T7" fmla="*/ 0 60000 65536"/>
                <a:gd name="T8" fmla="*/ 0 60000 65536"/>
                <a:gd name="T9" fmla="*/ 0 w 1440"/>
                <a:gd name="T10" fmla="*/ 0 h 1440"/>
                <a:gd name="T11" fmla="*/ 1440 w 1440"/>
                <a:gd name="T12" fmla="*/ 1440 h 1440"/>
              </a:gdLst>
              <a:ahLst/>
              <a:cxnLst>
                <a:cxn ang="T6">
                  <a:pos x="T0" y="T1"/>
                </a:cxn>
                <a:cxn ang="T7">
                  <a:pos x="T2" y="T3"/>
                </a:cxn>
                <a:cxn ang="T8">
                  <a:pos x="T4" y="T5"/>
                </a:cxn>
              </a:cxnLst>
              <a:rect l="T9" t="T10" r="T11" b="T12"/>
              <a:pathLst>
                <a:path w="1440" h="1440">
                  <a:moveTo>
                    <a:pt x="0" y="1440"/>
                  </a:moveTo>
                  <a:cubicBezTo>
                    <a:pt x="65" y="1254"/>
                    <a:pt x="152" y="565"/>
                    <a:pt x="392" y="325"/>
                  </a:cubicBezTo>
                  <a:cubicBezTo>
                    <a:pt x="632" y="85"/>
                    <a:pt x="1266" y="37"/>
                    <a:pt x="1440" y="0"/>
                  </a:cubicBezTo>
                </a:path>
              </a:pathLst>
            </a:custGeom>
            <a:noFill/>
            <a:ln w="38100">
              <a:solidFill>
                <a:schemeClr val="tx2"/>
              </a:solidFill>
              <a:round/>
              <a:headEnd/>
              <a:tailEnd/>
            </a:ln>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8" name="标题 1"/>
          <p:cNvSpPr>
            <a:spLocks noGrp="1"/>
          </p:cNvSpPr>
          <p:nvPr>
            <p:ph type="title"/>
          </p:nvPr>
        </p:nvSpPr>
        <p:spPr/>
        <p:txBody>
          <a:bodyPr/>
          <a:lstStyle/>
          <a:p>
            <a:pPr eaLnBrk="1" hangingPunct="1"/>
            <a:r>
              <a:rPr kumimoji="1" lang="en-US" altLang="zh-CN" smtClean="0"/>
              <a:t>(</a:t>
            </a:r>
            <a:r>
              <a:rPr kumimoji="1" lang="zh-CN" altLang="en-US" smtClean="0"/>
              <a:t>二</a:t>
            </a:r>
            <a:r>
              <a:rPr kumimoji="1" lang="en-US" altLang="zh-CN" smtClean="0"/>
              <a:t>)  </a:t>
            </a:r>
            <a:r>
              <a:rPr kumimoji="1" lang="zh-CN" altLang="en-US" smtClean="0"/>
              <a:t>保守力和势能</a:t>
            </a:r>
            <a:endParaRPr lang="zh-CN" altLang="en-US" smtClean="0"/>
          </a:p>
        </p:txBody>
      </p:sp>
      <p:sp>
        <p:nvSpPr>
          <p:cNvPr id="3" name="内容占位符 2"/>
          <p:cNvSpPr>
            <a:spLocks noGrp="1"/>
          </p:cNvSpPr>
          <p:nvPr>
            <p:ph sz="quarter" idx="1"/>
          </p:nvPr>
        </p:nvSpPr>
        <p:spPr>
          <a:xfrm>
            <a:off x="457200" y="1219200"/>
            <a:ext cx="7329488" cy="4937125"/>
          </a:xfrm>
        </p:spPr>
        <p:txBody>
          <a:bodyPr/>
          <a:lstStyle/>
          <a:p>
            <a:pPr eaLnBrk="1" hangingPunct="1">
              <a:defRPr/>
            </a:pPr>
            <a:endParaRPr kumimoji="1" lang="en-US" altLang="zh-CN" sz="2800" dirty="0" smtClean="0"/>
          </a:p>
          <a:p>
            <a:pPr marL="357188" indent="-357188" eaLnBrk="1" hangingPunct="1">
              <a:defRPr/>
            </a:pPr>
            <a:r>
              <a:rPr kumimoji="1" lang="zh-CN" altLang="en-US" sz="2800" dirty="0" smtClean="0"/>
              <a:t>三、几种保守力和相应的势能</a:t>
            </a:r>
            <a:endParaRPr kumimoji="1" lang="en-US" altLang="zh-CN" sz="2800" dirty="0" smtClean="0"/>
          </a:p>
          <a:p>
            <a:pPr lvl="1" eaLnBrk="1" hangingPunct="1">
              <a:defRPr/>
            </a:pPr>
            <a:endParaRPr kumimoji="1" lang="en-US" altLang="zh-CN" sz="2500" dirty="0" smtClean="0"/>
          </a:p>
          <a:p>
            <a:pPr lvl="1" eaLnBrk="1" hangingPunct="1">
              <a:defRPr/>
            </a:pPr>
            <a:r>
              <a:rPr kumimoji="1" lang="en-US" altLang="zh-CN" sz="2400" dirty="0" smtClean="0"/>
              <a:t>1</a:t>
            </a:r>
            <a:r>
              <a:rPr kumimoji="1" lang="zh-CN" altLang="en-US" sz="2400" dirty="0" smtClean="0"/>
              <a:t>、万有引力的功和引力势能</a:t>
            </a:r>
            <a:endParaRPr kumimoji="1" lang="zh-CN" altLang="en-US" sz="1700" dirty="0" smtClean="0"/>
          </a:p>
          <a:p>
            <a:pPr lvl="1" eaLnBrk="1" hangingPunct="1">
              <a:defRPr/>
            </a:pPr>
            <a:endParaRPr kumimoji="1" lang="zh-CN" altLang="en-US" sz="2500" dirty="0" smtClean="0"/>
          </a:p>
          <a:p>
            <a:pPr eaLnBrk="1" hangingPunct="1">
              <a:defRPr/>
            </a:pPr>
            <a:endParaRPr lang="zh-CN" altLang="en-US" dirty="0"/>
          </a:p>
        </p:txBody>
      </p:sp>
      <p:sp>
        <p:nvSpPr>
          <p:cNvPr id="22540"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22541"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777F7C9-3E50-41F8-85FA-0AF9D758ABCB}" type="slidenum">
              <a:rPr lang="zh-CN" altLang="en-US" smtClean="0"/>
              <a:pPr/>
              <a:t>25</a:t>
            </a:fld>
            <a:endParaRPr lang="zh-CN" altLang="en-US" smtClean="0"/>
          </a:p>
        </p:txBody>
      </p:sp>
      <p:graphicFrame>
        <p:nvGraphicFramePr>
          <p:cNvPr id="22530" name="Object 2"/>
          <p:cNvGraphicFramePr>
            <a:graphicFrameLocks noChangeAspect="1"/>
          </p:cNvGraphicFramePr>
          <p:nvPr/>
        </p:nvGraphicFramePr>
        <p:xfrm>
          <a:off x="1357313" y="3857625"/>
          <a:ext cx="4194175" cy="1941513"/>
        </p:xfrm>
        <a:graphic>
          <a:graphicData uri="http://schemas.openxmlformats.org/presentationml/2006/ole">
            <p:oleObj spid="_x0000_s22530" name="Equation" r:id="rId3" imgW="1688760" imgH="838080" progId="Equation.DSMT4">
              <p:embed/>
            </p:oleObj>
          </a:graphicData>
        </a:graphic>
      </p:graphicFrame>
      <p:grpSp>
        <p:nvGrpSpPr>
          <p:cNvPr id="22542" name="组合 6"/>
          <p:cNvGrpSpPr>
            <a:grpSpLocks/>
          </p:cNvGrpSpPr>
          <p:nvPr/>
        </p:nvGrpSpPr>
        <p:grpSpPr bwMode="auto">
          <a:xfrm>
            <a:off x="5957888" y="1484313"/>
            <a:ext cx="2686050" cy="3873500"/>
            <a:chOff x="5562600" y="1524000"/>
            <a:chExt cx="2686050" cy="3873500"/>
          </a:xfrm>
        </p:grpSpPr>
        <p:grpSp>
          <p:nvGrpSpPr>
            <p:cNvPr id="22543" name="Group 5"/>
            <p:cNvGrpSpPr>
              <a:grpSpLocks/>
            </p:cNvGrpSpPr>
            <p:nvPr/>
          </p:nvGrpSpPr>
          <p:grpSpPr bwMode="auto">
            <a:xfrm>
              <a:off x="6019800" y="2819400"/>
              <a:ext cx="1066800" cy="2133600"/>
              <a:chOff x="1872" y="1344"/>
              <a:chExt cx="672" cy="1344"/>
            </a:xfrm>
          </p:grpSpPr>
          <p:sp>
            <p:nvSpPr>
              <p:cNvPr id="22551" name="Line 6"/>
              <p:cNvSpPr>
                <a:spLocks noChangeShapeType="1"/>
              </p:cNvSpPr>
              <p:nvPr/>
            </p:nvSpPr>
            <p:spPr bwMode="auto">
              <a:xfrm flipH="1" flipV="1">
                <a:off x="1872" y="1344"/>
                <a:ext cx="672" cy="1344"/>
              </a:xfrm>
              <a:prstGeom prst="line">
                <a:avLst/>
              </a:prstGeom>
              <a:noFill/>
              <a:ln w="38100">
                <a:solidFill>
                  <a:schemeClr val="tx1"/>
                </a:solidFill>
                <a:round/>
                <a:headEnd/>
                <a:tailEnd type="arrow" w="med" len="med"/>
              </a:ln>
            </p:spPr>
            <p:txBody>
              <a:bodyPr wrap="none" anchor="ctr"/>
              <a:lstStyle/>
              <a:p>
                <a:endParaRPr lang="zh-CN" altLang="en-US"/>
              </a:p>
            </p:txBody>
          </p:sp>
          <p:graphicFrame>
            <p:nvGraphicFramePr>
              <p:cNvPr id="22537" name="Object 3"/>
              <p:cNvGraphicFramePr>
                <a:graphicFrameLocks noChangeAspect="1"/>
              </p:cNvGraphicFramePr>
              <p:nvPr/>
            </p:nvGraphicFramePr>
            <p:xfrm>
              <a:off x="1920" y="1872"/>
              <a:ext cx="348" cy="354"/>
            </p:xfrm>
            <a:graphic>
              <a:graphicData uri="http://schemas.openxmlformats.org/presentationml/2006/ole">
                <p:oleObj spid="_x0000_s22537" name="公式" r:id="rId4" imgW="126720" imgH="152280" progId="Equation.3">
                  <p:embed/>
                </p:oleObj>
              </a:graphicData>
            </a:graphic>
          </p:graphicFrame>
        </p:grpSp>
        <p:grpSp>
          <p:nvGrpSpPr>
            <p:cNvPr id="22544" name="Group 28"/>
            <p:cNvGrpSpPr>
              <a:grpSpLocks/>
            </p:cNvGrpSpPr>
            <p:nvPr/>
          </p:nvGrpSpPr>
          <p:grpSpPr bwMode="auto">
            <a:xfrm>
              <a:off x="5764220" y="2084391"/>
              <a:ext cx="820738" cy="744538"/>
              <a:chOff x="3631" y="1313"/>
              <a:chExt cx="517" cy="469"/>
            </a:xfrm>
          </p:grpSpPr>
          <p:sp>
            <p:nvSpPr>
              <p:cNvPr id="22550" name="Line 9"/>
              <p:cNvSpPr>
                <a:spLocks noChangeShapeType="1"/>
              </p:cNvSpPr>
              <p:nvPr/>
            </p:nvSpPr>
            <p:spPr bwMode="auto">
              <a:xfrm flipV="1">
                <a:off x="3764" y="1398"/>
                <a:ext cx="384" cy="384"/>
              </a:xfrm>
              <a:prstGeom prst="line">
                <a:avLst/>
              </a:prstGeom>
              <a:noFill/>
              <a:ln w="38100">
                <a:solidFill>
                  <a:srgbClr val="800000"/>
                </a:solidFill>
                <a:round/>
                <a:headEnd/>
                <a:tailEnd type="arrow" w="med" len="med"/>
              </a:ln>
            </p:spPr>
            <p:txBody>
              <a:bodyPr wrap="none" anchor="ctr"/>
              <a:lstStyle/>
              <a:p>
                <a:endParaRPr lang="zh-CN" altLang="en-US"/>
              </a:p>
            </p:txBody>
          </p:sp>
          <p:graphicFrame>
            <p:nvGraphicFramePr>
              <p:cNvPr id="22536" name="Object 4"/>
              <p:cNvGraphicFramePr>
                <a:graphicFrameLocks noChangeAspect="1"/>
              </p:cNvGraphicFramePr>
              <p:nvPr/>
            </p:nvGraphicFramePr>
            <p:xfrm>
              <a:off x="3631" y="1313"/>
              <a:ext cx="480" cy="336"/>
            </p:xfrm>
            <a:graphic>
              <a:graphicData uri="http://schemas.openxmlformats.org/presentationml/2006/ole">
                <p:oleObj spid="_x0000_s22536" name="公式" r:id="rId5" imgW="203040" imgH="177480" progId="Equation.3">
                  <p:embed/>
                </p:oleObj>
              </a:graphicData>
            </a:graphic>
          </p:graphicFrame>
        </p:grpSp>
        <p:grpSp>
          <p:nvGrpSpPr>
            <p:cNvPr id="22545" name="Group 11"/>
            <p:cNvGrpSpPr>
              <a:grpSpLocks/>
            </p:cNvGrpSpPr>
            <p:nvPr/>
          </p:nvGrpSpPr>
          <p:grpSpPr bwMode="auto">
            <a:xfrm>
              <a:off x="6594475" y="2319338"/>
              <a:ext cx="1447800" cy="2709862"/>
              <a:chOff x="3072" y="1056"/>
              <a:chExt cx="912" cy="1707"/>
            </a:xfrm>
          </p:grpSpPr>
          <p:sp>
            <p:nvSpPr>
              <p:cNvPr id="22549" name="Freeform 12"/>
              <p:cNvSpPr>
                <a:spLocks/>
              </p:cNvSpPr>
              <p:nvPr/>
            </p:nvSpPr>
            <p:spPr bwMode="auto">
              <a:xfrm>
                <a:off x="3072" y="1056"/>
                <a:ext cx="320" cy="1707"/>
              </a:xfrm>
              <a:custGeom>
                <a:avLst/>
                <a:gdLst>
                  <a:gd name="T0" fmla="*/ 320 w 320"/>
                  <a:gd name="T1" fmla="*/ 1707 h 1707"/>
                  <a:gd name="T2" fmla="*/ 0 w 320"/>
                  <a:gd name="T3" fmla="*/ 0 h 1707"/>
                  <a:gd name="T4" fmla="*/ 0 60000 65536"/>
                  <a:gd name="T5" fmla="*/ 0 60000 65536"/>
                  <a:gd name="T6" fmla="*/ 0 w 320"/>
                  <a:gd name="T7" fmla="*/ 0 h 1707"/>
                  <a:gd name="T8" fmla="*/ 320 w 320"/>
                  <a:gd name="T9" fmla="*/ 1707 h 1707"/>
                </a:gdLst>
                <a:ahLst/>
                <a:cxnLst>
                  <a:cxn ang="T4">
                    <a:pos x="T0" y="T1"/>
                  </a:cxn>
                  <a:cxn ang="T5">
                    <a:pos x="T2" y="T3"/>
                  </a:cxn>
                </a:cxnLst>
                <a:rect l="T6" t="T7" r="T8" b="T9"/>
                <a:pathLst>
                  <a:path w="320" h="1707">
                    <a:moveTo>
                      <a:pt x="320" y="1707"/>
                    </a:moveTo>
                    <a:lnTo>
                      <a:pt x="0" y="0"/>
                    </a:lnTo>
                  </a:path>
                </a:pathLst>
              </a:custGeom>
              <a:noFill/>
              <a:ln w="38100">
                <a:solidFill>
                  <a:schemeClr val="tx1"/>
                </a:solidFill>
                <a:round/>
                <a:headEnd/>
                <a:tailEnd type="arrow" w="med" len="med"/>
              </a:ln>
            </p:spPr>
            <p:txBody>
              <a:bodyPr wrap="none" anchor="ctr"/>
              <a:lstStyle/>
              <a:p>
                <a:endParaRPr lang="zh-CN" altLang="en-US"/>
              </a:p>
            </p:txBody>
          </p:sp>
          <p:graphicFrame>
            <p:nvGraphicFramePr>
              <p:cNvPr id="22535" name="Object 5"/>
              <p:cNvGraphicFramePr>
                <a:graphicFrameLocks noChangeAspect="1"/>
              </p:cNvGraphicFramePr>
              <p:nvPr/>
            </p:nvGraphicFramePr>
            <p:xfrm>
              <a:off x="3264" y="1824"/>
              <a:ext cx="720" cy="336"/>
            </p:xfrm>
            <a:graphic>
              <a:graphicData uri="http://schemas.openxmlformats.org/presentationml/2006/ole">
                <p:oleObj spid="_x0000_s22535" name="公式" r:id="rId6" imgW="431640" imgH="177480" progId="Equation.3">
                  <p:embed/>
                </p:oleObj>
              </a:graphicData>
            </a:graphic>
          </p:graphicFrame>
        </p:grpSp>
        <p:graphicFrame>
          <p:nvGraphicFramePr>
            <p:cNvPr id="22531" name="Object 6"/>
            <p:cNvGraphicFramePr>
              <a:graphicFrameLocks noChangeAspect="1"/>
            </p:cNvGraphicFramePr>
            <p:nvPr/>
          </p:nvGraphicFramePr>
          <p:xfrm>
            <a:off x="7010400" y="4876800"/>
            <a:ext cx="552450" cy="520700"/>
          </p:xfrm>
          <a:graphic>
            <a:graphicData uri="http://schemas.openxmlformats.org/presentationml/2006/ole">
              <p:oleObj spid="_x0000_s22531" name="公式" r:id="rId7" imgW="126720" imgH="139680" progId="Equation.3">
                <p:embed/>
              </p:oleObj>
            </a:graphicData>
          </a:graphic>
        </p:graphicFrame>
        <p:grpSp>
          <p:nvGrpSpPr>
            <p:cNvPr id="22546" name="Group 19"/>
            <p:cNvGrpSpPr>
              <a:grpSpLocks/>
            </p:cNvGrpSpPr>
            <p:nvPr/>
          </p:nvGrpSpPr>
          <p:grpSpPr bwMode="auto">
            <a:xfrm>
              <a:off x="6054734" y="2909888"/>
              <a:ext cx="777876" cy="1017587"/>
              <a:chOff x="4560" y="1567"/>
              <a:chExt cx="490" cy="641"/>
            </a:xfrm>
          </p:grpSpPr>
          <p:sp>
            <p:nvSpPr>
              <p:cNvPr id="22548" name="Freeform 20"/>
              <p:cNvSpPr>
                <a:spLocks/>
              </p:cNvSpPr>
              <p:nvPr/>
            </p:nvSpPr>
            <p:spPr bwMode="auto">
              <a:xfrm>
                <a:off x="4560" y="1567"/>
                <a:ext cx="315" cy="641"/>
              </a:xfrm>
              <a:custGeom>
                <a:avLst/>
                <a:gdLst>
                  <a:gd name="T0" fmla="*/ 0 w 315"/>
                  <a:gd name="T1" fmla="*/ 0 h 641"/>
                  <a:gd name="T2" fmla="*/ 315 w 315"/>
                  <a:gd name="T3" fmla="*/ 641 h 641"/>
                  <a:gd name="T4" fmla="*/ 0 60000 65536"/>
                  <a:gd name="T5" fmla="*/ 0 60000 65536"/>
                  <a:gd name="T6" fmla="*/ 0 w 315"/>
                  <a:gd name="T7" fmla="*/ 0 h 641"/>
                  <a:gd name="T8" fmla="*/ 315 w 315"/>
                  <a:gd name="T9" fmla="*/ 641 h 641"/>
                </a:gdLst>
                <a:ahLst/>
                <a:cxnLst>
                  <a:cxn ang="T4">
                    <a:pos x="T0" y="T1"/>
                  </a:cxn>
                  <a:cxn ang="T5">
                    <a:pos x="T2" y="T3"/>
                  </a:cxn>
                </a:cxnLst>
                <a:rect l="T6" t="T7" r="T8" b="T9"/>
                <a:pathLst>
                  <a:path w="315" h="641">
                    <a:moveTo>
                      <a:pt x="0" y="0"/>
                    </a:moveTo>
                    <a:lnTo>
                      <a:pt x="315" y="641"/>
                    </a:lnTo>
                  </a:path>
                </a:pathLst>
              </a:custGeom>
              <a:solidFill>
                <a:srgbClr val="003300"/>
              </a:solidFill>
              <a:ln w="38100">
                <a:solidFill>
                  <a:srgbClr val="FF0000"/>
                </a:solidFill>
                <a:round/>
                <a:headEnd/>
                <a:tailEnd type="arrow" w="med" len="med"/>
              </a:ln>
            </p:spPr>
            <p:txBody>
              <a:bodyPr wrap="none" anchor="ctr"/>
              <a:lstStyle/>
              <a:p>
                <a:endParaRPr lang="zh-CN" altLang="en-US"/>
              </a:p>
            </p:txBody>
          </p:sp>
          <p:graphicFrame>
            <p:nvGraphicFramePr>
              <p:cNvPr id="22534" name="Object 7"/>
              <p:cNvGraphicFramePr>
                <a:graphicFrameLocks noChangeAspect="1"/>
              </p:cNvGraphicFramePr>
              <p:nvPr/>
            </p:nvGraphicFramePr>
            <p:xfrm>
              <a:off x="4752" y="1680"/>
              <a:ext cx="298" cy="293"/>
            </p:xfrm>
            <a:graphic>
              <a:graphicData uri="http://schemas.openxmlformats.org/presentationml/2006/ole">
                <p:oleObj spid="_x0000_s22534" name="公式" r:id="rId8" imgW="164880" imgH="190440" progId="Equation.3">
                  <p:embed/>
                </p:oleObj>
              </a:graphicData>
            </a:graphic>
          </p:graphicFrame>
        </p:grpSp>
        <p:graphicFrame>
          <p:nvGraphicFramePr>
            <p:cNvPr id="22532" name="Object 8"/>
            <p:cNvGraphicFramePr>
              <a:graphicFrameLocks noChangeAspect="1"/>
            </p:cNvGraphicFramePr>
            <p:nvPr/>
          </p:nvGraphicFramePr>
          <p:xfrm>
            <a:off x="5562600" y="4105275"/>
            <a:ext cx="552450" cy="520700"/>
          </p:xfrm>
          <a:graphic>
            <a:graphicData uri="http://schemas.openxmlformats.org/presentationml/2006/ole">
              <p:oleObj spid="_x0000_s22532" name="公式" r:id="rId9" imgW="126720" imgH="139680" progId="Equation.3">
                <p:embed/>
              </p:oleObj>
            </a:graphicData>
          </a:graphic>
        </p:graphicFrame>
        <p:graphicFrame>
          <p:nvGraphicFramePr>
            <p:cNvPr id="22533" name="Object 9"/>
            <p:cNvGraphicFramePr>
              <a:graphicFrameLocks noChangeAspect="1"/>
            </p:cNvGraphicFramePr>
            <p:nvPr/>
          </p:nvGraphicFramePr>
          <p:xfrm>
            <a:off x="7696200" y="1524000"/>
            <a:ext cx="552450" cy="655638"/>
          </p:xfrm>
          <a:graphic>
            <a:graphicData uri="http://schemas.openxmlformats.org/presentationml/2006/ole">
              <p:oleObj spid="_x0000_s22533" name="公式" r:id="rId10" imgW="126720" imgH="177480" progId="Equation.3">
                <p:embed/>
              </p:oleObj>
            </a:graphicData>
          </a:graphic>
        </p:graphicFrame>
        <p:sp>
          <p:nvSpPr>
            <p:cNvPr id="22547" name="Freeform 15"/>
            <p:cNvSpPr>
              <a:spLocks/>
            </p:cNvSpPr>
            <p:nvPr/>
          </p:nvSpPr>
          <p:spPr bwMode="auto">
            <a:xfrm>
              <a:off x="5562600" y="2124075"/>
              <a:ext cx="2286000" cy="2286000"/>
            </a:xfrm>
            <a:custGeom>
              <a:avLst/>
              <a:gdLst>
                <a:gd name="T0" fmla="*/ 0 w 1440"/>
                <a:gd name="T1" fmla="*/ 2286000 h 1440"/>
                <a:gd name="T2" fmla="*/ 622300 w 1440"/>
                <a:gd name="T3" fmla="*/ 515938 h 1440"/>
                <a:gd name="T4" fmla="*/ 2286000 w 1440"/>
                <a:gd name="T5" fmla="*/ 0 h 1440"/>
                <a:gd name="T6" fmla="*/ 0 60000 65536"/>
                <a:gd name="T7" fmla="*/ 0 60000 65536"/>
                <a:gd name="T8" fmla="*/ 0 60000 65536"/>
                <a:gd name="T9" fmla="*/ 0 w 1440"/>
                <a:gd name="T10" fmla="*/ 0 h 1440"/>
                <a:gd name="T11" fmla="*/ 1440 w 1440"/>
                <a:gd name="T12" fmla="*/ 1440 h 1440"/>
              </a:gdLst>
              <a:ahLst/>
              <a:cxnLst>
                <a:cxn ang="T6">
                  <a:pos x="T0" y="T1"/>
                </a:cxn>
                <a:cxn ang="T7">
                  <a:pos x="T2" y="T3"/>
                </a:cxn>
                <a:cxn ang="T8">
                  <a:pos x="T4" y="T5"/>
                </a:cxn>
              </a:cxnLst>
              <a:rect l="T9" t="T10" r="T11" b="T12"/>
              <a:pathLst>
                <a:path w="1440" h="1440">
                  <a:moveTo>
                    <a:pt x="0" y="1440"/>
                  </a:moveTo>
                  <a:cubicBezTo>
                    <a:pt x="65" y="1254"/>
                    <a:pt x="152" y="565"/>
                    <a:pt x="392" y="325"/>
                  </a:cubicBezTo>
                  <a:cubicBezTo>
                    <a:pt x="632" y="85"/>
                    <a:pt x="1266" y="37"/>
                    <a:pt x="1440" y="0"/>
                  </a:cubicBezTo>
                </a:path>
              </a:pathLst>
            </a:custGeom>
            <a:noFill/>
            <a:ln w="38100">
              <a:solidFill>
                <a:schemeClr val="tx2"/>
              </a:solidFill>
              <a:round/>
              <a:headEnd/>
              <a:tailEnd/>
            </a:ln>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标题 1"/>
          <p:cNvSpPr>
            <a:spLocks noGrp="1"/>
          </p:cNvSpPr>
          <p:nvPr>
            <p:ph type="title"/>
          </p:nvPr>
        </p:nvSpPr>
        <p:spPr/>
        <p:txBody>
          <a:bodyPr/>
          <a:lstStyle/>
          <a:p>
            <a:pPr eaLnBrk="1" hangingPunct="1"/>
            <a:r>
              <a:rPr kumimoji="1" lang="zh-CN" altLang="en-US" smtClean="0"/>
              <a:t>引力势能</a:t>
            </a:r>
            <a:endParaRPr lang="zh-CN" altLang="en-US" smtClean="0"/>
          </a:p>
        </p:txBody>
      </p:sp>
      <p:sp>
        <p:nvSpPr>
          <p:cNvPr id="3" name="内容占位符 2"/>
          <p:cNvSpPr>
            <a:spLocks noGrp="1"/>
          </p:cNvSpPr>
          <p:nvPr>
            <p:ph sz="quarter" idx="1"/>
          </p:nvPr>
        </p:nvSpPr>
        <p:spPr>
          <a:xfrm>
            <a:off x="457200" y="1219200"/>
            <a:ext cx="7329488" cy="4937125"/>
          </a:xfrm>
        </p:spPr>
        <p:txBody>
          <a:bodyPr/>
          <a:lstStyle/>
          <a:p>
            <a:pPr marL="273050" lvl="1" eaLnBrk="1" hangingPunct="1">
              <a:spcBef>
                <a:spcPts val="600"/>
              </a:spcBef>
              <a:buClr>
                <a:schemeClr val="accent1"/>
              </a:buClr>
              <a:defRPr/>
            </a:pPr>
            <a:r>
              <a:rPr kumimoji="1" lang="en-US" altLang="zh-CN" sz="2400" dirty="0" smtClean="0"/>
              <a:t>1</a:t>
            </a:r>
            <a:r>
              <a:rPr kumimoji="1" lang="zh-CN" altLang="en-US" sz="2400" dirty="0" smtClean="0"/>
              <a:t>、万有引力的功和引力势能</a:t>
            </a:r>
            <a:endParaRPr kumimoji="1" lang="en-US" altLang="zh-CN" sz="2400" dirty="0" smtClean="0"/>
          </a:p>
          <a:p>
            <a:pPr marL="547687" lvl="2" eaLnBrk="1" hangingPunct="1">
              <a:spcBef>
                <a:spcPts val="600"/>
              </a:spcBef>
              <a:buClr>
                <a:schemeClr val="accent1"/>
              </a:buClr>
              <a:defRPr/>
            </a:pPr>
            <a:endParaRPr kumimoji="1" lang="en-US" altLang="zh-CN" sz="2200" dirty="0" smtClean="0">
              <a:solidFill>
                <a:srgbClr val="111111"/>
              </a:solidFill>
            </a:endParaRPr>
          </a:p>
          <a:p>
            <a:pPr marL="547687" lvl="2" eaLnBrk="1" hangingPunct="1">
              <a:spcBef>
                <a:spcPts val="600"/>
              </a:spcBef>
              <a:buClr>
                <a:schemeClr val="accent1"/>
              </a:buClr>
              <a:defRPr/>
            </a:pPr>
            <a:r>
              <a:rPr kumimoji="1" lang="zh-CN" altLang="en-US" sz="2400" dirty="0" smtClean="0"/>
              <a:t>万有引力是保守力；</a:t>
            </a:r>
          </a:p>
          <a:p>
            <a:pPr marL="547687" lvl="2" eaLnBrk="1" hangingPunct="1">
              <a:spcBef>
                <a:spcPts val="600"/>
              </a:spcBef>
              <a:buClr>
                <a:schemeClr val="accent1"/>
              </a:buClr>
              <a:defRPr/>
            </a:pPr>
            <a:endParaRPr kumimoji="1" lang="en-US" altLang="zh-CN" sz="2200" dirty="0" smtClean="0">
              <a:solidFill>
                <a:srgbClr val="111111"/>
              </a:solidFill>
            </a:endParaRPr>
          </a:p>
          <a:p>
            <a:pPr marL="547687" lvl="2" eaLnBrk="1" hangingPunct="1">
              <a:spcBef>
                <a:spcPts val="600"/>
              </a:spcBef>
              <a:buClr>
                <a:schemeClr val="accent1"/>
              </a:buClr>
              <a:defRPr/>
            </a:pPr>
            <a:r>
              <a:rPr kumimoji="1" lang="zh-CN" altLang="en-US" sz="2200" dirty="0" smtClean="0">
                <a:solidFill>
                  <a:srgbClr val="111111"/>
                </a:solidFill>
              </a:rPr>
              <a:t>引力势能以无穷远为零势能点；</a:t>
            </a:r>
            <a:endParaRPr kumimoji="1" lang="en-US" altLang="zh-CN" sz="2200" dirty="0" smtClean="0">
              <a:solidFill>
                <a:srgbClr val="111111"/>
              </a:solidFill>
            </a:endParaRPr>
          </a:p>
          <a:p>
            <a:pPr marL="547687" lvl="2" eaLnBrk="1" hangingPunct="1">
              <a:spcBef>
                <a:spcPts val="600"/>
              </a:spcBef>
              <a:buClr>
                <a:schemeClr val="accent1"/>
              </a:buClr>
              <a:defRPr/>
            </a:pPr>
            <a:endParaRPr kumimoji="1" lang="en-US" altLang="zh-CN" sz="2200" dirty="0" smtClean="0"/>
          </a:p>
          <a:p>
            <a:pPr marL="547687" lvl="2" eaLnBrk="1" hangingPunct="1">
              <a:spcBef>
                <a:spcPts val="600"/>
              </a:spcBef>
              <a:buClr>
                <a:schemeClr val="accent1"/>
              </a:buClr>
              <a:defRPr/>
            </a:pPr>
            <a:r>
              <a:rPr kumimoji="1" lang="zh-CN" altLang="en-US" sz="2200" dirty="0" smtClean="0"/>
              <a:t>万有引力的功等于引力势能增量的负值。</a:t>
            </a:r>
          </a:p>
          <a:p>
            <a:pPr eaLnBrk="1" hangingPunct="1">
              <a:defRPr/>
            </a:pPr>
            <a:endParaRPr kumimoji="1" lang="en-US" altLang="zh-CN" sz="2800" dirty="0" smtClean="0">
              <a:solidFill>
                <a:srgbClr val="111111"/>
              </a:solidFill>
            </a:endParaRPr>
          </a:p>
          <a:p>
            <a:pPr lvl="1" eaLnBrk="1" hangingPunct="1">
              <a:defRPr/>
            </a:pPr>
            <a:endParaRPr kumimoji="1" lang="en-US" altLang="zh-CN" sz="2500" dirty="0" smtClean="0"/>
          </a:p>
          <a:p>
            <a:pPr lvl="2" eaLnBrk="1" hangingPunct="1">
              <a:defRPr/>
            </a:pPr>
            <a:endParaRPr kumimoji="1" lang="zh-CN" altLang="en-US" sz="1700" dirty="0" smtClean="0"/>
          </a:p>
          <a:p>
            <a:pPr lvl="1" eaLnBrk="1" hangingPunct="1">
              <a:defRPr/>
            </a:pPr>
            <a:endParaRPr kumimoji="1" lang="zh-CN" altLang="en-US" sz="2500" dirty="0" smtClean="0"/>
          </a:p>
          <a:p>
            <a:pPr eaLnBrk="1" hangingPunct="1">
              <a:defRPr/>
            </a:pPr>
            <a:endParaRPr lang="zh-CN" altLang="en-US" dirty="0"/>
          </a:p>
        </p:txBody>
      </p:sp>
      <p:sp>
        <p:nvSpPr>
          <p:cNvPr id="23557"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r>
              <a:rPr kumimoji="1" lang="en-US" altLang="zh-CN" smtClean="0"/>
              <a:t>---</a:t>
            </a:r>
            <a:r>
              <a:rPr kumimoji="1" lang="zh-CN" altLang="en-US" smtClean="0"/>
              <a:t>引力势能</a:t>
            </a:r>
            <a:endParaRPr lang="zh-CN" altLang="en-US" smtClean="0"/>
          </a:p>
        </p:txBody>
      </p:sp>
      <p:sp>
        <p:nvSpPr>
          <p:cNvPr id="23558"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21CA6149-01A6-45EC-B1F3-F250915C9805}" type="slidenum">
              <a:rPr lang="zh-CN" altLang="en-US" smtClean="0"/>
              <a:pPr/>
              <a:t>26</a:t>
            </a:fld>
            <a:endParaRPr lang="zh-CN" altLang="en-US" smtClean="0"/>
          </a:p>
        </p:txBody>
      </p:sp>
      <p:graphicFrame>
        <p:nvGraphicFramePr>
          <p:cNvPr id="23554" name="Object 10"/>
          <p:cNvGraphicFramePr>
            <a:graphicFrameLocks noChangeAspect="1"/>
          </p:cNvGraphicFramePr>
          <p:nvPr/>
        </p:nvGraphicFramePr>
        <p:xfrm>
          <a:off x="1428750" y="4857750"/>
          <a:ext cx="5181600" cy="931863"/>
        </p:xfrm>
        <a:graphic>
          <a:graphicData uri="http://schemas.openxmlformats.org/presentationml/2006/ole">
            <p:oleObj spid="_x0000_s23554" name="公式" r:id="rId3" imgW="1892160" imgH="40608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标题 1"/>
          <p:cNvSpPr>
            <a:spLocks noGrp="1"/>
          </p:cNvSpPr>
          <p:nvPr>
            <p:ph type="title"/>
          </p:nvPr>
        </p:nvSpPr>
        <p:spPr/>
        <p:txBody>
          <a:bodyPr/>
          <a:lstStyle/>
          <a:p>
            <a:pPr eaLnBrk="1" hangingPunct="1"/>
            <a:r>
              <a:rPr kumimoji="1" lang="zh-CN" altLang="en-US" smtClean="0"/>
              <a:t>引力势能</a:t>
            </a:r>
            <a:endParaRPr lang="zh-CN" altLang="en-US" smtClean="0"/>
          </a:p>
        </p:txBody>
      </p:sp>
      <p:sp>
        <p:nvSpPr>
          <p:cNvPr id="24581" name="内容占位符 2"/>
          <p:cNvSpPr>
            <a:spLocks noGrp="1"/>
          </p:cNvSpPr>
          <p:nvPr>
            <p:ph sz="quarter" idx="1"/>
          </p:nvPr>
        </p:nvSpPr>
        <p:spPr>
          <a:xfrm>
            <a:off x="457200" y="1219200"/>
            <a:ext cx="8043863" cy="3209925"/>
          </a:xfrm>
        </p:spPr>
        <p:txBody>
          <a:bodyPr/>
          <a:lstStyle/>
          <a:p>
            <a:pPr marL="546100" lvl="2" eaLnBrk="1" hangingPunct="1">
              <a:spcBef>
                <a:spcPts val="600"/>
              </a:spcBef>
              <a:buClr>
                <a:schemeClr val="accent1"/>
              </a:buClr>
            </a:pPr>
            <a:endParaRPr kumimoji="1" lang="en-US" altLang="zh-CN" sz="2200" smtClean="0">
              <a:solidFill>
                <a:srgbClr val="111111"/>
              </a:solidFill>
            </a:endParaRPr>
          </a:p>
          <a:p>
            <a:pPr marL="546100" lvl="2" eaLnBrk="1" hangingPunct="1">
              <a:spcBef>
                <a:spcPts val="600"/>
              </a:spcBef>
              <a:buClr>
                <a:schemeClr val="accent1"/>
              </a:buClr>
            </a:pPr>
            <a:r>
              <a:rPr kumimoji="1" lang="zh-CN" altLang="en-US" sz="2400" smtClean="0"/>
              <a:t>重力的功常用竖直方向计算：</a:t>
            </a:r>
            <a:r>
              <a:rPr kumimoji="1" lang="en-US" altLang="zh-CN" sz="2400" smtClean="0"/>
              <a:t>M</a:t>
            </a:r>
            <a:r>
              <a:rPr kumimoji="1" lang="zh-CN" altLang="zh-CN" sz="2400" smtClean="0"/>
              <a:t>在重力作用下由 </a:t>
            </a:r>
            <a:r>
              <a:rPr kumimoji="1" lang="en-US" altLang="zh-CN" sz="2400" smtClean="0"/>
              <a:t>a </a:t>
            </a:r>
            <a:r>
              <a:rPr kumimoji="1" lang="zh-CN" altLang="zh-CN" sz="2400" smtClean="0"/>
              <a:t>运动到 </a:t>
            </a:r>
            <a:r>
              <a:rPr kumimoji="1" lang="en-US" altLang="zh-CN" sz="2400" smtClean="0"/>
              <a:t>b</a:t>
            </a:r>
            <a:r>
              <a:rPr kumimoji="1" lang="zh-CN" altLang="en-US" sz="2400" smtClean="0"/>
              <a:t>，其</a:t>
            </a:r>
            <a:r>
              <a:rPr kumimoji="1" lang="zh-CN" altLang="zh-CN" sz="2400" smtClean="0"/>
              <a:t>坐标分别为</a:t>
            </a:r>
            <a:r>
              <a:rPr kumimoji="1" lang="en-US" altLang="zh-CN" sz="2400" smtClean="0"/>
              <a:t>y</a:t>
            </a:r>
            <a:r>
              <a:rPr kumimoji="1" lang="en-US" altLang="zh-CN" sz="2400" baseline="-25000" smtClean="0"/>
              <a:t>a </a:t>
            </a:r>
            <a:r>
              <a:rPr kumimoji="1" lang="en-US" altLang="zh-CN" sz="2400" smtClean="0"/>
              <a:t>,  y</a:t>
            </a:r>
            <a:r>
              <a:rPr kumimoji="1" lang="en-US" altLang="zh-CN" sz="2400" baseline="-25000" smtClean="0"/>
              <a:t>b</a:t>
            </a:r>
            <a:r>
              <a:rPr kumimoji="1" lang="en-US" altLang="zh-CN" sz="2400" smtClean="0"/>
              <a:t> </a:t>
            </a:r>
            <a:endParaRPr lang="zh-CN" altLang="en-US" smtClean="0"/>
          </a:p>
        </p:txBody>
      </p:sp>
      <p:sp>
        <p:nvSpPr>
          <p:cNvPr id="24582"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r>
              <a:rPr kumimoji="1" lang="en-US" altLang="zh-CN" smtClean="0"/>
              <a:t>---</a:t>
            </a:r>
            <a:r>
              <a:rPr kumimoji="1" lang="zh-CN" altLang="en-US" smtClean="0"/>
              <a:t>引力势能</a:t>
            </a:r>
            <a:endParaRPr lang="zh-CN" altLang="en-US" smtClean="0"/>
          </a:p>
        </p:txBody>
      </p:sp>
      <p:sp>
        <p:nvSpPr>
          <p:cNvPr id="24583"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F2E1AA0-29AB-4240-AC26-73FA54C9B7BF}" type="slidenum">
              <a:rPr lang="zh-CN" altLang="en-US" smtClean="0"/>
              <a:pPr/>
              <a:t>27</a:t>
            </a:fld>
            <a:endParaRPr lang="zh-CN" altLang="en-US" smtClean="0"/>
          </a:p>
        </p:txBody>
      </p:sp>
      <p:graphicFrame>
        <p:nvGraphicFramePr>
          <p:cNvPr id="24578" name="Object 4"/>
          <p:cNvGraphicFramePr>
            <a:graphicFrameLocks noChangeAspect="1"/>
          </p:cNvGraphicFramePr>
          <p:nvPr/>
        </p:nvGraphicFramePr>
        <p:xfrm>
          <a:off x="1071563" y="2714625"/>
          <a:ext cx="5075237" cy="1100138"/>
        </p:xfrm>
        <a:graphic>
          <a:graphicData uri="http://schemas.openxmlformats.org/presentationml/2006/ole">
            <p:oleObj spid="_x0000_s24578" name="Equation" r:id="rId3" imgW="2412720" imgH="609480" progId="Equation.DSMT4">
              <p:embed/>
            </p:oleObj>
          </a:graphicData>
        </a:graphic>
      </p:graphicFrame>
      <p:sp>
        <p:nvSpPr>
          <p:cNvPr id="24584" name="内容占位符 2"/>
          <p:cNvSpPr txBox="1">
            <a:spLocks/>
          </p:cNvSpPr>
          <p:nvPr/>
        </p:nvSpPr>
        <p:spPr bwMode="auto">
          <a:xfrm>
            <a:off x="500063" y="4000500"/>
            <a:ext cx="4572000" cy="1857375"/>
          </a:xfrm>
          <a:prstGeom prst="rect">
            <a:avLst/>
          </a:prstGeom>
          <a:noFill/>
          <a:ln w="9525">
            <a:noFill/>
            <a:miter lim="800000"/>
            <a:headEnd/>
            <a:tailEnd/>
          </a:ln>
        </p:spPr>
        <p:txBody>
          <a:bodyPr/>
          <a:lstStyle/>
          <a:p>
            <a:pPr marL="273050" lvl="1" indent="-273050">
              <a:spcBef>
                <a:spcPts val="600"/>
              </a:spcBef>
              <a:buClr>
                <a:schemeClr val="accent1"/>
              </a:buClr>
              <a:buSzPct val="76000"/>
              <a:buFont typeface="Wingdings 3" pitchFamily="18" charset="2"/>
              <a:buChar char=""/>
            </a:pPr>
            <a:r>
              <a:rPr kumimoji="1" lang="zh-CN" altLang="en-US" sz="2400" b="1">
                <a:latin typeface="方正姚体" pitchFamily="2" charset="-122"/>
                <a:ea typeface="方正姚体" pitchFamily="2" charset="-122"/>
              </a:rPr>
              <a:t>重力的功等于重力势能增量的负值。重力势能以地面（地面附近）为零势能点。</a:t>
            </a:r>
          </a:p>
        </p:txBody>
      </p:sp>
      <p:grpSp>
        <p:nvGrpSpPr>
          <p:cNvPr id="24585" name="Group 8"/>
          <p:cNvGrpSpPr>
            <a:grpSpLocks/>
          </p:cNvGrpSpPr>
          <p:nvPr/>
        </p:nvGrpSpPr>
        <p:grpSpPr bwMode="auto">
          <a:xfrm>
            <a:off x="6572250" y="3500438"/>
            <a:ext cx="1981200" cy="2652712"/>
            <a:chOff x="4368" y="1824"/>
            <a:chExt cx="1248" cy="1671"/>
          </a:xfrm>
        </p:grpSpPr>
        <p:sp>
          <p:nvSpPr>
            <p:cNvPr id="24586" name="Rectangle 9" descr="深色上对角线"/>
            <p:cNvSpPr>
              <a:spLocks noChangeArrowheads="1"/>
            </p:cNvSpPr>
            <p:nvPr/>
          </p:nvSpPr>
          <p:spPr bwMode="auto">
            <a:xfrm>
              <a:off x="4368" y="3120"/>
              <a:ext cx="1248" cy="96"/>
            </a:xfrm>
            <a:prstGeom prst="rect">
              <a:avLst/>
            </a:prstGeom>
            <a:pattFill prst="dkUpDiag">
              <a:fgClr>
                <a:schemeClr val="tx2"/>
              </a:fgClr>
              <a:bgClr>
                <a:srgbClr val="FF9900"/>
              </a:bgClr>
            </a:pattFill>
            <a:ln w="9525">
              <a:solidFill>
                <a:schemeClr val="tx1"/>
              </a:solidFill>
              <a:miter lim="800000"/>
              <a:headEnd/>
              <a:tailEnd/>
            </a:ln>
          </p:spPr>
          <p:txBody>
            <a:bodyPr wrap="none" anchor="ctr"/>
            <a:lstStyle/>
            <a:p>
              <a:endParaRPr lang="zh-CN" altLang="en-US"/>
            </a:p>
          </p:txBody>
        </p:sp>
        <p:sp>
          <p:nvSpPr>
            <p:cNvPr id="24587" name="Line 10"/>
            <p:cNvSpPr>
              <a:spLocks noChangeShapeType="1"/>
            </p:cNvSpPr>
            <p:nvPr/>
          </p:nvSpPr>
          <p:spPr bwMode="auto">
            <a:xfrm flipV="1">
              <a:off x="4896" y="2064"/>
              <a:ext cx="0" cy="1056"/>
            </a:xfrm>
            <a:prstGeom prst="line">
              <a:avLst/>
            </a:prstGeom>
            <a:noFill/>
            <a:ln w="28575">
              <a:solidFill>
                <a:schemeClr val="tx2"/>
              </a:solidFill>
              <a:round/>
              <a:headEnd/>
              <a:tailEnd type="triangle" w="med" len="med"/>
            </a:ln>
          </p:spPr>
          <p:txBody>
            <a:bodyPr wrap="none" anchor="ctr"/>
            <a:lstStyle/>
            <a:p>
              <a:endParaRPr lang="zh-CN" altLang="en-US"/>
            </a:p>
          </p:txBody>
        </p:sp>
        <p:sp>
          <p:nvSpPr>
            <p:cNvPr id="24588" name="Oval 11"/>
            <p:cNvSpPr>
              <a:spLocks noChangeArrowheads="1"/>
            </p:cNvSpPr>
            <p:nvPr/>
          </p:nvSpPr>
          <p:spPr bwMode="auto">
            <a:xfrm>
              <a:off x="4848" y="2256"/>
              <a:ext cx="96"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24589" name="Oval 12"/>
            <p:cNvSpPr>
              <a:spLocks noChangeArrowheads="1"/>
            </p:cNvSpPr>
            <p:nvPr/>
          </p:nvSpPr>
          <p:spPr bwMode="auto">
            <a:xfrm>
              <a:off x="4848" y="2688"/>
              <a:ext cx="96" cy="48"/>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24590" name="Text Box 13"/>
            <p:cNvSpPr txBox="1">
              <a:spLocks noChangeArrowheads="1"/>
            </p:cNvSpPr>
            <p:nvPr/>
          </p:nvSpPr>
          <p:spPr bwMode="auto">
            <a:xfrm>
              <a:off x="4944" y="1824"/>
              <a:ext cx="288" cy="327"/>
            </a:xfrm>
            <a:prstGeom prst="rect">
              <a:avLst/>
            </a:prstGeom>
            <a:noFill/>
            <a:ln w="9525">
              <a:noFill/>
              <a:miter lim="800000"/>
              <a:headEnd/>
              <a:tailEnd/>
            </a:ln>
          </p:spPr>
          <p:txBody>
            <a:bodyPr>
              <a:spAutoFit/>
            </a:bodyPr>
            <a:lstStyle/>
            <a:p>
              <a:pPr>
                <a:spcBef>
                  <a:spcPct val="50000"/>
                </a:spcBef>
              </a:pPr>
              <a:r>
                <a:rPr kumimoji="1" lang="en-US" altLang="zh-CN" sz="2800" b="1" i="1">
                  <a:latin typeface="Times New Roman" pitchFamily="18" charset="0"/>
                  <a:ea typeface="楷体_GB2312" pitchFamily="49" charset="-122"/>
                </a:rPr>
                <a:t>y</a:t>
              </a:r>
            </a:p>
          </p:txBody>
        </p:sp>
        <p:sp>
          <p:nvSpPr>
            <p:cNvPr id="24591" name="Text Box 14"/>
            <p:cNvSpPr txBox="1">
              <a:spLocks noChangeArrowheads="1"/>
            </p:cNvSpPr>
            <p:nvPr/>
          </p:nvSpPr>
          <p:spPr bwMode="auto">
            <a:xfrm>
              <a:off x="4944" y="2112"/>
              <a:ext cx="192" cy="327"/>
            </a:xfrm>
            <a:prstGeom prst="rect">
              <a:avLst/>
            </a:prstGeom>
            <a:noFill/>
            <a:ln w="9525">
              <a:noFill/>
              <a:miter lim="800000"/>
              <a:headEnd/>
              <a:tailEnd/>
            </a:ln>
          </p:spPr>
          <p:txBody>
            <a:bodyPr>
              <a:spAutoFit/>
            </a:bodyPr>
            <a:lstStyle/>
            <a:p>
              <a:pPr>
                <a:spcBef>
                  <a:spcPct val="50000"/>
                </a:spcBef>
              </a:pPr>
              <a:r>
                <a:rPr kumimoji="1" lang="en-US" altLang="zh-CN" sz="2800" b="1" i="1">
                  <a:latin typeface="Times New Roman" pitchFamily="18" charset="0"/>
                  <a:ea typeface="楷体_GB2312" pitchFamily="49" charset="-122"/>
                </a:rPr>
                <a:t>a</a:t>
              </a:r>
            </a:p>
          </p:txBody>
        </p:sp>
        <p:sp>
          <p:nvSpPr>
            <p:cNvPr id="24592" name="Text Box 15"/>
            <p:cNvSpPr txBox="1">
              <a:spLocks noChangeArrowheads="1"/>
            </p:cNvSpPr>
            <p:nvPr/>
          </p:nvSpPr>
          <p:spPr bwMode="auto">
            <a:xfrm>
              <a:off x="4944" y="2592"/>
              <a:ext cx="192" cy="327"/>
            </a:xfrm>
            <a:prstGeom prst="rect">
              <a:avLst/>
            </a:prstGeom>
            <a:noFill/>
            <a:ln w="9525">
              <a:noFill/>
              <a:miter lim="800000"/>
              <a:headEnd/>
              <a:tailEnd/>
            </a:ln>
          </p:spPr>
          <p:txBody>
            <a:bodyPr>
              <a:spAutoFit/>
            </a:bodyPr>
            <a:lstStyle/>
            <a:p>
              <a:pPr>
                <a:spcBef>
                  <a:spcPct val="50000"/>
                </a:spcBef>
              </a:pPr>
              <a:r>
                <a:rPr kumimoji="1" lang="en-US" altLang="zh-CN" sz="2800" b="1" i="1">
                  <a:latin typeface="Times New Roman" pitchFamily="18" charset="0"/>
                  <a:ea typeface="楷体_GB2312" pitchFamily="49" charset="-122"/>
                </a:rPr>
                <a:t>b</a:t>
              </a:r>
            </a:p>
          </p:txBody>
        </p:sp>
        <p:sp>
          <p:nvSpPr>
            <p:cNvPr id="24593" name="Text Box 16"/>
            <p:cNvSpPr txBox="1">
              <a:spLocks noChangeArrowheads="1"/>
            </p:cNvSpPr>
            <p:nvPr/>
          </p:nvSpPr>
          <p:spPr bwMode="auto">
            <a:xfrm>
              <a:off x="4848" y="3168"/>
              <a:ext cx="192" cy="327"/>
            </a:xfrm>
            <a:prstGeom prst="rect">
              <a:avLst/>
            </a:prstGeom>
            <a:noFill/>
            <a:ln w="9525">
              <a:noFill/>
              <a:miter lim="800000"/>
              <a:headEnd/>
              <a:tailEnd/>
            </a:ln>
          </p:spPr>
          <p:txBody>
            <a:bodyPr>
              <a:spAutoFit/>
            </a:bodyPr>
            <a:lstStyle/>
            <a:p>
              <a:pPr>
                <a:spcBef>
                  <a:spcPct val="50000"/>
                </a:spcBef>
              </a:pPr>
              <a:r>
                <a:rPr kumimoji="1" lang="en-US" altLang="zh-CN" sz="2800" b="1" i="1">
                  <a:latin typeface="楷体_GB2312" pitchFamily="49" charset="-122"/>
                  <a:ea typeface="楷体_GB2312" pitchFamily="49" charset="-122"/>
                </a:rPr>
                <a:t>o</a:t>
              </a:r>
            </a:p>
          </p:txBody>
        </p:sp>
        <p:sp>
          <p:nvSpPr>
            <p:cNvPr id="24594" name="Oval 17"/>
            <p:cNvSpPr>
              <a:spLocks noChangeArrowheads="1"/>
            </p:cNvSpPr>
            <p:nvPr/>
          </p:nvSpPr>
          <p:spPr bwMode="auto">
            <a:xfrm>
              <a:off x="4848" y="3072"/>
              <a:ext cx="96" cy="48"/>
            </a:xfrm>
            <a:prstGeom prst="ellipse">
              <a:avLst/>
            </a:prstGeom>
            <a:solidFill>
              <a:schemeClr val="accent1"/>
            </a:solidFill>
            <a:ln w="9525">
              <a:solidFill>
                <a:schemeClr val="tx1"/>
              </a:solidFill>
              <a:round/>
              <a:headEnd/>
              <a:tailEnd/>
            </a:ln>
          </p:spPr>
          <p:txBody>
            <a:bodyPr wrap="none" anchor="ctr"/>
            <a:lstStyle/>
            <a:p>
              <a:endParaRPr lang="zh-CN" altLang="en-US"/>
            </a:p>
          </p:txBody>
        </p:sp>
      </p:grpSp>
      <p:graphicFrame>
        <p:nvGraphicFramePr>
          <p:cNvPr id="24579" name="Object 5"/>
          <p:cNvGraphicFramePr>
            <a:graphicFrameLocks noChangeAspect="1"/>
          </p:cNvGraphicFramePr>
          <p:nvPr/>
        </p:nvGraphicFramePr>
        <p:xfrm>
          <a:off x="928688" y="5357813"/>
          <a:ext cx="4840287" cy="717550"/>
        </p:xfrm>
        <a:graphic>
          <a:graphicData uri="http://schemas.openxmlformats.org/presentationml/2006/ole">
            <p:oleObj spid="_x0000_s24579" name="公式" r:id="rId4" imgW="2298600" imgH="34272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标题 1"/>
          <p:cNvSpPr>
            <a:spLocks noGrp="1"/>
          </p:cNvSpPr>
          <p:nvPr>
            <p:ph type="title"/>
          </p:nvPr>
        </p:nvSpPr>
        <p:spPr/>
        <p:txBody>
          <a:bodyPr/>
          <a:lstStyle/>
          <a:p>
            <a:pPr eaLnBrk="1" hangingPunct="1"/>
            <a:r>
              <a:rPr kumimoji="1" lang="zh-CN" altLang="en-US" smtClean="0"/>
              <a:t>弹性势能</a:t>
            </a:r>
            <a:endParaRPr lang="zh-CN" altLang="en-US" smtClean="0"/>
          </a:p>
        </p:txBody>
      </p:sp>
      <p:sp>
        <p:nvSpPr>
          <p:cNvPr id="3" name="内容占位符 2"/>
          <p:cNvSpPr>
            <a:spLocks noGrp="1"/>
          </p:cNvSpPr>
          <p:nvPr>
            <p:ph sz="quarter" idx="1"/>
          </p:nvPr>
        </p:nvSpPr>
        <p:spPr>
          <a:xfrm>
            <a:off x="457200" y="1219200"/>
            <a:ext cx="7329488" cy="4937125"/>
          </a:xfrm>
        </p:spPr>
        <p:txBody>
          <a:bodyPr/>
          <a:lstStyle/>
          <a:p>
            <a:pPr marL="273050" lvl="1" eaLnBrk="1" hangingPunct="1">
              <a:spcBef>
                <a:spcPts val="600"/>
              </a:spcBef>
              <a:buClr>
                <a:schemeClr val="accent1"/>
              </a:buClr>
              <a:defRPr/>
            </a:pPr>
            <a:r>
              <a:rPr kumimoji="1" lang="en-US" altLang="zh-CN" sz="2400" dirty="0" smtClean="0"/>
              <a:t>2</a:t>
            </a:r>
            <a:r>
              <a:rPr kumimoji="1" lang="zh-CN" altLang="en-US" sz="2400" dirty="0" smtClean="0"/>
              <a:t>、弹力的功和弹性势能</a:t>
            </a:r>
          </a:p>
          <a:p>
            <a:pPr marL="547687" lvl="2" eaLnBrk="1" hangingPunct="1">
              <a:spcBef>
                <a:spcPts val="600"/>
              </a:spcBef>
              <a:buClr>
                <a:schemeClr val="accent1"/>
              </a:buClr>
              <a:defRPr/>
            </a:pPr>
            <a:endParaRPr kumimoji="1" lang="en-US" altLang="zh-CN" sz="2200" dirty="0" smtClean="0">
              <a:solidFill>
                <a:srgbClr val="111111"/>
              </a:solidFill>
            </a:endParaRPr>
          </a:p>
          <a:p>
            <a:pPr marL="547687" lvl="2" eaLnBrk="1" hangingPunct="1">
              <a:spcBef>
                <a:spcPts val="600"/>
              </a:spcBef>
              <a:buClr>
                <a:schemeClr val="accent1"/>
              </a:buClr>
              <a:defRPr/>
            </a:pPr>
            <a:r>
              <a:rPr kumimoji="1" lang="zh-CN" altLang="en-US" sz="2400" dirty="0" smtClean="0">
                <a:solidFill>
                  <a:schemeClr val="tx2"/>
                </a:solidFill>
              </a:rPr>
              <a:t>以弹簧原长为零点</a:t>
            </a:r>
          </a:p>
          <a:p>
            <a:pPr marL="547687" lvl="2" eaLnBrk="1" hangingPunct="1">
              <a:spcBef>
                <a:spcPts val="600"/>
              </a:spcBef>
              <a:buClr>
                <a:schemeClr val="accent1"/>
              </a:buClr>
              <a:defRPr/>
            </a:pPr>
            <a:endParaRPr kumimoji="1" lang="en-US" altLang="zh-CN" sz="2200" dirty="0" smtClean="0">
              <a:solidFill>
                <a:srgbClr val="111111"/>
              </a:solidFill>
            </a:endParaRPr>
          </a:p>
          <a:p>
            <a:pPr marL="547687" lvl="2" eaLnBrk="1" hangingPunct="1">
              <a:spcBef>
                <a:spcPts val="600"/>
              </a:spcBef>
              <a:buClr>
                <a:schemeClr val="accent1"/>
              </a:buClr>
              <a:defRPr/>
            </a:pPr>
            <a:r>
              <a:rPr kumimoji="1" lang="zh-CN" altLang="en-US" sz="2400" dirty="0" smtClean="0">
                <a:solidFill>
                  <a:schemeClr val="tx2"/>
                </a:solidFill>
              </a:rPr>
              <a:t>弹性力</a:t>
            </a:r>
            <a:r>
              <a:rPr kumimoji="1" lang="zh-CN" altLang="en-US" sz="2400" dirty="0" smtClean="0"/>
              <a:t>是保守力；</a:t>
            </a:r>
          </a:p>
          <a:p>
            <a:pPr marL="547687" lvl="2" eaLnBrk="1" hangingPunct="1">
              <a:spcBef>
                <a:spcPts val="600"/>
              </a:spcBef>
              <a:buClr>
                <a:schemeClr val="accent1"/>
              </a:buClr>
              <a:defRPr/>
            </a:pPr>
            <a:endParaRPr kumimoji="1" lang="en-US" altLang="zh-CN" sz="2200" dirty="0" smtClean="0">
              <a:solidFill>
                <a:srgbClr val="111111"/>
              </a:solidFill>
            </a:endParaRPr>
          </a:p>
          <a:p>
            <a:pPr marL="547687" lvl="2" eaLnBrk="1" hangingPunct="1">
              <a:spcBef>
                <a:spcPts val="600"/>
              </a:spcBef>
              <a:buClr>
                <a:schemeClr val="accent1"/>
              </a:buClr>
              <a:defRPr/>
            </a:pPr>
            <a:r>
              <a:rPr kumimoji="1" lang="zh-CN" altLang="en-US" sz="2200" dirty="0" smtClean="0">
                <a:solidFill>
                  <a:srgbClr val="111111"/>
                </a:solidFill>
              </a:rPr>
              <a:t>引力势能以无穷远为零势能点；</a:t>
            </a:r>
            <a:endParaRPr kumimoji="1" lang="en-US" altLang="zh-CN" sz="2200" dirty="0" smtClean="0">
              <a:solidFill>
                <a:srgbClr val="111111"/>
              </a:solidFill>
            </a:endParaRPr>
          </a:p>
          <a:p>
            <a:pPr marL="547687" lvl="2" eaLnBrk="1" hangingPunct="1">
              <a:spcBef>
                <a:spcPts val="600"/>
              </a:spcBef>
              <a:buClr>
                <a:schemeClr val="accent1"/>
              </a:buClr>
              <a:defRPr/>
            </a:pPr>
            <a:endParaRPr kumimoji="1" lang="en-US" altLang="zh-CN" sz="2200" dirty="0" smtClean="0"/>
          </a:p>
          <a:p>
            <a:pPr marL="547687" lvl="2" eaLnBrk="1" hangingPunct="1">
              <a:spcBef>
                <a:spcPts val="600"/>
              </a:spcBef>
              <a:buClr>
                <a:schemeClr val="accent1"/>
              </a:buClr>
              <a:defRPr/>
            </a:pPr>
            <a:r>
              <a:rPr kumimoji="1" lang="zh-CN" altLang="en-US" sz="2200" dirty="0" smtClean="0"/>
              <a:t>弹性力的功等于弹性势能增量的负值。</a:t>
            </a:r>
            <a:endParaRPr kumimoji="1" lang="en-US" altLang="zh-CN" sz="2200" dirty="0" smtClean="0">
              <a:solidFill>
                <a:srgbClr val="111111"/>
              </a:solidFill>
            </a:endParaRPr>
          </a:p>
          <a:p>
            <a:pPr lvl="1" eaLnBrk="1" hangingPunct="1">
              <a:defRPr/>
            </a:pPr>
            <a:endParaRPr kumimoji="1" lang="en-US" altLang="zh-CN" sz="2500" dirty="0" smtClean="0"/>
          </a:p>
          <a:p>
            <a:pPr lvl="2" eaLnBrk="1" hangingPunct="1">
              <a:defRPr/>
            </a:pPr>
            <a:endParaRPr kumimoji="1" lang="zh-CN" altLang="en-US" sz="1700" dirty="0" smtClean="0"/>
          </a:p>
          <a:p>
            <a:pPr lvl="1" eaLnBrk="1" hangingPunct="1">
              <a:defRPr/>
            </a:pPr>
            <a:endParaRPr kumimoji="1" lang="zh-CN" altLang="en-US" sz="2500" dirty="0" smtClean="0"/>
          </a:p>
          <a:p>
            <a:pPr eaLnBrk="1" hangingPunct="1">
              <a:defRPr/>
            </a:pPr>
            <a:endParaRPr lang="zh-CN" altLang="en-US" dirty="0"/>
          </a:p>
        </p:txBody>
      </p:sp>
      <p:sp>
        <p:nvSpPr>
          <p:cNvPr id="25606"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r>
              <a:rPr kumimoji="1" lang="en-US" altLang="zh-CN" smtClean="0"/>
              <a:t>---</a:t>
            </a:r>
            <a:r>
              <a:rPr kumimoji="1" lang="zh-CN" altLang="en-US" smtClean="0"/>
              <a:t>弹性势能</a:t>
            </a:r>
            <a:endParaRPr lang="zh-CN" altLang="en-US" smtClean="0"/>
          </a:p>
        </p:txBody>
      </p:sp>
      <p:sp>
        <p:nvSpPr>
          <p:cNvPr id="25607"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540FFA9-6A21-494F-8022-31E59CCAA002}" type="slidenum">
              <a:rPr lang="zh-CN" altLang="en-US" smtClean="0"/>
              <a:pPr/>
              <a:t>28</a:t>
            </a:fld>
            <a:endParaRPr lang="zh-CN" altLang="en-US" smtClean="0"/>
          </a:p>
        </p:txBody>
      </p:sp>
      <p:grpSp>
        <p:nvGrpSpPr>
          <p:cNvPr id="25608" name="组合 12"/>
          <p:cNvGrpSpPr>
            <a:grpSpLocks/>
          </p:cNvGrpSpPr>
          <p:nvPr/>
        </p:nvGrpSpPr>
        <p:grpSpPr bwMode="auto">
          <a:xfrm>
            <a:off x="5143500" y="242888"/>
            <a:ext cx="3886200" cy="1828800"/>
            <a:chOff x="5143504" y="242878"/>
            <a:chExt cx="3886200" cy="1828800"/>
          </a:xfrm>
        </p:grpSpPr>
        <p:pic>
          <p:nvPicPr>
            <p:cNvPr id="25609" name="Picture 3" descr="lixue06"/>
            <p:cNvPicPr>
              <a:picLocks noChangeAspect="1" noChangeArrowheads="1"/>
            </p:cNvPicPr>
            <p:nvPr/>
          </p:nvPicPr>
          <p:blipFill>
            <a:blip r:embed="rId3"/>
            <a:srcRect b="9091"/>
            <a:stretch>
              <a:fillRect/>
            </a:stretch>
          </p:blipFill>
          <p:spPr bwMode="auto">
            <a:xfrm>
              <a:off x="5143504" y="242878"/>
              <a:ext cx="3771900" cy="1524000"/>
            </a:xfrm>
            <a:prstGeom prst="rect">
              <a:avLst/>
            </a:prstGeom>
            <a:solidFill>
              <a:srgbClr val="00CCFF"/>
            </a:solidFill>
            <a:ln w="9525">
              <a:noFill/>
              <a:miter lim="800000"/>
              <a:headEnd/>
              <a:tailEnd/>
            </a:ln>
          </p:spPr>
        </p:pic>
        <p:sp>
          <p:nvSpPr>
            <p:cNvPr id="25610" name="Text Box 4"/>
            <p:cNvSpPr txBox="1">
              <a:spLocks noChangeArrowheads="1"/>
            </p:cNvSpPr>
            <p:nvPr/>
          </p:nvSpPr>
          <p:spPr bwMode="auto">
            <a:xfrm>
              <a:off x="5295904" y="1614478"/>
              <a:ext cx="3733800" cy="457200"/>
            </a:xfrm>
            <a:prstGeom prst="rect">
              <a:avLst/>
            </a:prstGeom>
            <a:noFill/>
            <a:ln w="9525">
              <a:noFill/>
              <a:miter lim="800000"/>
              <a:headEnd/>
              <a:tailEnd/>
            </a:ln>
          </p:spPr>
          <p:txBody>
            <a:bodyPr>
              <a:spAutoFit/>
            </a:bodyPr>
            <a:lstStyle/>
            <a:p>
              <a:pPr>
                <a:spcBef>
                  <a:spcPct val="50000"/>
                </a:spcBef>
              </a:pPr>
              <a:r>
                <a:rPr kumimoji="1" lang="en-US" altLang="zh-CN" sz="2400" b="1" i="1">
                  <a:latin typeface="楷体_GB2312" pitchFamily="49" charset="-122"/>
                  <a:ea typeface="楷体_GB2312" pitchFamily="49" charset="-122"/>
                </a:rPr>
                <a:t>        b   </a:t>
              </a:r>
              <a:r>
                <a:rPr kumimoji="1" lang="en-US" altLang="zh-CN" sz="2400" b="1" i="1">
                  <a:latin typeface="Times New Roman" pitchFamily="18" charset="0"/>
                  <a:ea typeface="楷体_GB2312" pitchFamily="49" charset="-122"/>
                </a:rPr>
                <a:t>a</a:t>
              </a:r>
            </a:p>
          </p:txBody>
        </p:sp>
      </p:grpSp>
      <p:graphicFrame>
        <p:nvGraphicFramePr>
          <p:cNvPr id="25602" name="Object 4"/>
          <p:cNvGraphicFramePr>
            <a:graphicFrameLocks noChangeAspect="1"/>
          </p:cNvGraphicFramePr>
          <p:nvPr/>
        </p:nvGraphicFramePr>
        <p:xfrm>
          <a:off x="6143625" y="2143125"/>
          <a:ext cx="1773238" cy="487363"/>
        </p:xfrm>
        <a:graphic>
          <a:graphicData uri="http://schemas.openxmlformats.org/presentationml/2006/ole">
            <p:oleObj spid="_x0000_s25602" name="公式" r:id="rId4" imgW="583920" imgH="177480" progId="Equation.3">
              <p:embed/>
            </p:oleObj>
          </a:graphicData>
        </a:graphic>
      </p:graphicFrame>
      <p:graphicFrame>
        <p:nvGraphicFramePr>
          <p:cNvPr id="25603" name="Object 5"/>
          <p:cNvGraphicFramePr>
            <a:graphicFrameLocks noChangeAspect="1"/>
          </p:cNvGraphicFramePr>
          <p:nvPr/>
        </p:nvGraphicFramePr>
        <p:xfrm>
          <a:off x="1214438" y="5214938"/>
          <a:ext cx="6500812" cy="825500"/>
        </p:xfrm>
        <a:graphic>
          <a:graphicData uri="http://schemas.openxmlformats.org/presentationml/2006/ole">
            <p:oleObj spid="_x0000_s25603" name="公式" r:id="rId5" imgW="2692080" imgH="40608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标题 4"/>
          <p:cNvSpPr>
            <a:spLocks noGrp="1"/>
          </p:cNvSpPr>
          <p:nvPr>
            <p:ph type="title"/>
          </p:nvPr>
        </p:nvSpPr>
        <p:spPr/>
        <p:txBody>
          <a:bodyPr/>
          <a:lstStyle/>
          <a:p>
            <a:pPr eaLnBrk="1" hangingPunct="1"/>
            <a:r>
              <a:rPr kumimoji="1" lang="en-US" altLang="zh-CN" smtClean="0"/>
              <a:t>(</a:t>
            </a:r>
            <a:r>
              <a:rPr kumimoji="1" lang="zh-CN" altLang="en-US" smtClean="0"/>
              <a:t>一</a:t>
            </a:r>
            <a:r>
              <a:rPr kumimoji="1" lang="en-US" altLang="zh-CN" smtClean="0"/>
              <a:t>)  </a:t>
            </a:r>
            <a:r>
              <a:rPr kumimoji="1" lang="zh-CN" altLang="en-US" smtClean="0"/>
              <a:t>动能、功和动能定理</a:t>
            </a:r>
            <a:endParaRPr lang="zh-CN" altLang="en-US" smtClean="0"/>
          </a:p>
        </p:txBody>
      </p:sp>
      <p:sp>
        <p:nvSpPr>
          <p:cNvPr id="1038" name="页脚占位符 7"/>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功</a:t>
            </a:r>
          </a:p>
        </p:txBody>
      </p:sp>
      <p:sp>
        <p:nvSpPr>
          <p:cNvPr id="1039" name="灯片编号占位符 51"/>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877CF65-107C-41D4-915A-CAFFE61D3C2D}" type="slidenum">
              <a:rPr lang="zh-CN" altLang="en-US" smtClean="0"/>
              <a:pPr/>
              <a:t>2</a:t>
            </a:fld>
            <a:endParaRPr lang="zh-CN" altLang="en-US" smtClean="0"/>
          </a:p>
        </p:txBody>
      </p:sp>
      <p:sp>
        <p:nvSpPr>
          <p:cNvPr id="1040" name="内容占位符 5"/>
          <p:cNvSpPr>
            <a:spLocks noGrp="1"/>
          </p:cNvSpPr>
          <p:nvPr>
            <p:ph sz="quarter" idx="1"/>
          </p:nvPr>
        </p:nvSpPr>
        <p:spPr>
          <a:xfrm>
            <a:off x="457200" y="1219200"/>
            <a:ext cx="8229600" cy="4937125"/>
          </a:xfrm>
        </p:spPr>
        <p:txBody>
          <a:bodyPr/>
          <a:lstStyle/>
          <a:p>
            <a:pPr eaLnBrk="1" hangingPunct="1"/>
            <a:r>
              <a:rPr lang="zh-CN" altLang="en-US" sz="2800" smtClean="0"/>
              <a:t>一、 功和功率</a:t>
            </a:r>
            <a:endParaRPr lang="en-US" altLang="zh-CN" sz="2800" smtClean="0"/>
          </a:p>
          <a:p>
            <a:pPr lvl="1" eaLnBrk="1" hangingPunct="1"/>
            <a:endParaRPr lang="en-US" altLang="zh-CN" smtClean="0"/>
          </a:p>
          <a:p>
            <a:pPr lvl="1" eaLnBrk="1" hangingPunct="1"/>
            <a:endParaRPr lang="en-US" altLang="zh-CN" smtClean="0"/>
          </a:p>
          <a:p>
            <a:pPr lvl="1" eaLnBrk="1" hangingPunct="1"/>
            <a:r>
              <a:rPr lang="zh-CN" altLang="en-US" smtClean="0"/>
              <a:t>功等于质点受的力和它的位移的标量积</a:t>
            </a:r>
          </a:p>
          <a:p>
            <a:pPr lvl="1" eaLnBrk="1" hangingPunct="1"/>
            <a:endParaRPr lang="en-US" altLang="zh-CN" smtClean="0"/>
          </a:p>
          <a:p>
            <a:pPr lvl="1" eaLnBrk="1" hangingPunct="1"/>
            <a:r>
              <a:rPr lang="zh-CN" altLang="en-US" smtClean="0"/>
              <a:t>单位：</a:t>
            </a:r>
            <a:r>
              <a:rPr lang="en-US" altLang="zh-CN" smtClean="0"/>
              <a:t>J   </a:t>
            </a:r>
            <a:r>
              <a:rPr lang="zh-CN" altLang="en-US" smtClean="0"/>
              <a:t>量纲：</a:t>
            </a:r>
            <a:r>
              <a:rPr lang="en-US" altLang="zh-CN" smtClean="0"/>
              <a:t>ML</a:t>
            </a:r>
            <a:r>
              <a:rPr lang="en-US" altLang="zh-CN" baseline="30000" smtClean="0"/>
              <a:t>2</a:t>
            </a:r>
            <a:r>
              <a:rPr lang="en-US" altLang="zh-CN" smtClean="0"/>
              <a:t>T</a:t>
            </a:r>
            <a:r>
              <a:rPr lang="zh-CN" altLang="en-US" baseline="30000" smtClean="0"/>
              <a:t>－</a:t>
            </a:r>
            <a:r>
              <a:rPr lang="en-US" altLang="zh-CN" baseline="30000" smtClean="0"/>
              <a:t>2</a:t>
            </a:r>
          </a:p>
          <a:p>
            <a:pPr lvl="1" eaLnBrk="1" hangingPunct="1"/>
            <a:endParaRPr kumimoji="1" lang="en-US" altLang="zh-CN" sz="2100" smtClean="0">
              <a:latin typeface="Tahoma" pitchFamily="34" charset="0"/>
            </a:endParaRPr>
          </a:p>
          <a:p>
            <a:pPr lvl="1" eaLnBrk="1" hangingPunct="1"/>
            <a:r>
              <a:rPr kumimoji="1" lang="zh-CN" altLang="en-US" sz="2100" smtClean="0">
                <a:latin typeface="Tahoma" pitchFamily="34" charset="0"/>
              </a:rPr>
              <a:t>做功的两个要素：</a:t>
            </a:r>
          </a:p>
          <a:p>
            <a:pPr lvl="2" eaLnBrk="1" hangingPunct="1"/>
            <a:endParaRPr kumimoji="1" lang="en-US" altLang="zh-CN" sz="1800" smtClean="0">
              <a:latin typeface="Tahoma" pitchFamily="34" charset="0"/>
            </a:endParaRPr>
          </a:p>
          <a:p>
            <a:pPr lvl="2" eaLnBrk="1" hangingPunct="1"/>
            <a:r>
              <a:rPr kumimoji="1" lang="zh-CN" altLang="en-US" sz="1800" smtClean="0">
                <a:latin typeface="Tahoma" pitchFamily="34" charset="0"/>
              </a:rPr>
              <a:t>力</a:t>
            </a:r>
            <a:r>
              <a:rPr kumimoji="1" lang="en-US" altLang="zh-CN" sz="1800" smtClean="0">
                <a:latin typeface="Tahoma" pitchFamily="34" charset="0"/>
              </a:rPr>
              <a:t>x</a:t>
            </a:r>
            <a:r>
              <a:rPr kumimoji="1" lang="zh-CN" altLang="en-US" sz="1800" smtClean="0">
                <a:latin typeface="Tahoma" pitchFamily="34" charset="0"/>
              </a:rPr>
              <a:t>力的作用点（受力点）在力的方向上的位移</a:t>
            </a:r>
          </a:p>
          <a:p>
            <a:pPr eaLnBrk="1" hangingPunct="1"/>
            <a:endParaRPr lang="zh-CN" altLang="en-US" smtClean="0"/>
          </a:p>
        </p:txBody>
      </p:sp>
      <p:grpSp>
        <p:nvGrpSpPr>
          <p:cNvPr id="1041" name="Group 10"/>
          <p:cNvGrpSpPr>
            <a:grpSpLocks/>
          </p:cNvGrpSpPr>
          <p:nvPr/>
        </p:nvGrpSpPr>
        <p:grpSpPr bwMode="auto">
          <a:xfrm>
            <a:off x="6011863" y="981075"/>
            <a:ext cx="2971800" cy="1430338"/>
            <a:chOff x="1200" y="864"/>
            <a:chExt cx="1872" cy="901"/>
          </a:xfrm>
        </p:grpSpPr>
        <p:sp>
          <p:nvSpPr>
            <p:cNvPr id="1062" name="Line 11"/>
            <p:cNvSpPr>
              <a:spLocks noChangeShapeType="1"/>
            </p:cNvSpPr>
            <p:nvPr/>
          </p:nvSpPr>
          <p:spPr bwMode="auto">
            <a:xfrm>
              <a:off x="1200" y="1680"/>
              <a:ext cx="1872" cy="0"/>
            </a:xfrm>
            <a:prstGeom prst="line">
              <a:avLst/>
            </a:prstGeom>
            <a:noFill/>
            <a:ln w="38100">
              <a:solidFill>
                <a:schemeClr val="tx1"/>
              </a:solidFill>
              <a:round/>
              <a:headEnd/>
              <a:tailEnd/>
            </a:ln>
          </p:spPr>
          <p:txBody>
            <a:bodyPr wrap="none" anchor="ctr"/>
            <a:lstStyle/>
            <a:p>
              <a:endParaRPr lang="zh-CN" altLang="en-US"/>
            </a:p>
          </p:txBody>
        </p:sp>
        <p:sp>
          <p:nvSpPr>
            <p:cNvPr id="1063" name="Rectangle 12"/>
            <p:cNvSpPr>
              <a:spLocks noChangeArrowheads="1"/>
            </p:cNvSpPr>
            <p:nvPr/>
          </p:nvSpPr>
          <p:spPr bwMode="auto">
            <a:xfrm>
              <a:off x="1392" y="1381"/>
              <a:ext cx="432" cy="288"/>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64" name="Line 13"/>
            <p:cNvSpPr>
              <a:spLocks noChangeShapeType="1"/>
            </p:cNvSpPr>
            <p:nvPr/>
          </p:nvSpPr>
          <p:spPr bwMode="auto">
            <a:xfrm flipV="1">
              <a:off x="1584" y="1045"/>
              <a:ext cx="384" cy="480"/>
            </a:xfrm>
            <a:prstGeom prst="line">
              <a:avLst/>
            </a:prstGeom>
            <a:noFill/>
            <a:ln w="38100">
              <a:solidFill>
                <a:schemeClr val="tx1"/>
              </a:solidFill>
              <a:round/>
              <a:headEnd/>
              <a:tailEnd type="triangle" w="med" len="med"/>
            </a:ln>
          </p:spPr>
          <p:txBody>
            <a:bodyPr wrap="none" anchor="ctr"/>
            <a:lstStyle/>
            <a:p>
              <a:endParaRPr lang="zh-CN" altLang="en-US"/>
            </a:p>
          </p:txBody>
        </p:sp>
        <p:sp>
          <p:nvSpPr>
            <p:cNvPr id="1065" name="Text Box 14"/>
            <p:cNvSpPr txBox="1">
              <a:spLocks noChangeArrowheads="1"/>
            </p:cNvSpPr>
            <p:nvPr/>
          </p:nvSpPr>
          <p:spPr bwMode="auto">
            <a:xfrm rot="-5400000">
              <a:off x="1366" y="1453"/>
              <a:ext cx="385" cy="240"/>
            </a:xfrm>
            <a:prstGeom prst="rect">
              <a:avLst/>
            </a:prstGeom>
            <a:noFill/>
            <a:ln w="9525">
              <a:noFill/>
              <a:miter lim="800000"/>
              <a:headEnd/>
              <a:tailEnd/>
            </a:ln>
          </p:spPr>
          <p:txBody>
            <a:bodyPr vert="eaVert">
              <a:spAutoFit/>
            </a:bodyPr>
            <a:lstStyle/>
            <a:p>
              <a:pPr>
                <a:spcBef>
                  <a:spcPct val="50000"/>
                </a:spcBef>
              </a:pPr>
              <a:r>
                <a:rPr kumimoji="1" lang="en-US" altLang="zh-CN" sz="2800" b="1" i="1">
                  <a:latin typeface="Times New Roman" pitchFamily="18" charset="0"/>
                  <a:ea typeface="楷体_GB2312" pitchFamily="49" charset="-122"/>
                </a:rPr>
                <a:t>M</a:t>
              </a:r>
            </a:p>
          </p:txBody>
        </p:sp>
        <p:sp>
          <p:nvSpPr>
            <p:cNvPr id="1066" name="Text Box 15"/>
            <p:cNvSpPr txBox="1">
              <a:spLocks noChangeArrowheads="1"/>
            </p:cNvSpPr>
            <p:nvPr/>
          </p:nvSpPr>
          <p:spPr bwMode="auto">
            <a:xfrm>
              <a:off x="1711" y="1141"/>
              <a:ext cx="432" cy="365"/>
            </a:xfrm>
            <a:prstGeom prst="rect">
              <a:avLst/>
            </a:prstGeom>
            <a:noFill/>
            <a:ln w="9525">
              <a:noFill/>
              <a:miter lim="800000"/>
              <a:headEnd/>
              <a:tailEnd/>
            </a:ln>
          </p:spPr>
          <p:txBody>
            <a:bodyPr>
              <a:spAutoFit/>
            </a:bodyPr>
            <a:lstStyle/>
            <a:p>
              <a:pPr>
                <a:spcBef>
                  <a:spcPct val="50000"/>
                </a:spcBef>
              </a:pPr>
              <a:r>
                <a:rPr kumimoji="1" lang="en-US" altLang="zh-CN" sz="3200" b="1" i="1">
                  <a:solidFill>
                    <a:schemeClr val="tx2"/>
                  </a:solidFill>
                  <a:latin typeface="Times New Roman" pitchFamily="18" charset="0"/>
                  <a:ea typeface="楷体_GB2312" pitchFamily="49" charset="-122"/>
                  <a:sym typeface="Symbol" pitchFamily="18" charset="2"/>
                </a:rPr>
                <a:t></a:t>
              </a:r>
              <a:endParaRPr kumimoji="1" lang="en-US" altLang="zh-CN" sz="3200" b="1" i="1">
                <a:solidFill>
                  <a:schemeClr val="tx2"/>
                </a:solidFill>
                <a:latin typeface="Times New Roman" pitchFamily="18" charset="0"/>
                <a:ea typeface="楷体_GB2312" pitchFamily="49" charset="-122"/>
              </a:endParaRPr>
            </a:p>
          </p:txBody>
        </p:sp>
        <p:sp>
          <p:nvSpPr>
            <p:cNvPr id="1067" name="Line 16"/>
            <p:cNvSpPr>
              <a:spLocks noChangeShapeType="1"/>
            </p:cNvSpPr>
            <p:nvPr/>
          </p:nvSpPr>
          <p:spPr bwMode="auto">
            <a:xfrm>
              <a:off x="1968" y="1093"/>
              <a:ext cx="0" cy="384"/>
            </a:xfrm>
            <a:prstGeom prst="line">
              <a:avLst/>
            </a:prstGeom>
            <a:noFill/>
            <a:ln w="28575" cap="rnd">
              <a:solidFill>
                <a:schemeClr val="tx1"/>
              </a:solidFill>
              <a:prstDash val="sysDot"/>
              <a:round/>
              <a:headEnd/>
              <a:tailEnd/>
            </a:ln>
          </p:spPr>
          <p:txBody>
            <a:bodyPr wrap="none" anchor="ctr"/>
            <a:lstStyle/>
            <a:p>
              <a:endParaRPr lang="zh-CN" altLang="en-US"/>
            </a:p>
          </p:txBody>
        </p:sp>
        <p:sp>
          <p:nvSpPr>
            <p:cNvPr id="1068" name="Line 17"/>
            <p:cNvSpPr>
              <a:spLocks noChangeShapeType="1"/>
            </p:cNvSpPr>
            <p:nvPr/>
          </p:nvSpPr>
          <p:spPr bwMode="auto">
            <a:xfrm>
              <a:off x="1632" y="1477"/>
              <a:ext cx="336" cy="0"/>
            </a:xfrm>
            <a:prstGeom prst="line">
              <a:avLst/>
            </a:prstGeom>
            <a:noFill/>
            <a:ln w="38100">
              <a:solidFill>
                <a:schemeClr val="tx1"/>
              </a:solidFill>
              <a:round/>
              <a:headEnd/>
              <a:tailEnd type="triangle" w="med" len="med"/>
            </a:ln>
          </p:spPr>
          <p:txBody>
            <a:bodyPr wrap="none" anchor="ctr"/>
            <a:lstStyle/>
            <a:p>
              <a:endParaRPr lang="zh-CN" altLang="en-US"/>
            </a:p>
          </p:txBody>
        </p:sp>
        <p:graphicFrame>
          <p:nvGraphicFramePr>
            <p:cNvPr id="1036" name="Object 18"/>
            <p:cNvGraphicFramePr>
              <a:graphicFrameLocks noChangeAspect="1"/>
            </p:cNvGraphicFramePr>
            <p:nvPr/>
          </p:nvGraphicFramePr>
          <p:xfrm>
            <a:off x="1981" y="864"/>
            <a:ext cx="336" cy="275"/>
          </p:xfrm>
          <a:graphic>
            <a:graphicData uri="http://schemas.openxmlformats.org/presentationml/2006/ole">
              <p:oleObj spid="_x0000_s1036" name="Equation" r:id="rId4" imgW="164880" imgH="190440" progId="Equation.DSMT4">
                <p:embed/>
              </p:oleObj>
            </a:graphicData>
          </a:graphic>
        </p:graphicFrame>
      </p:grpSp>
      <p:grpSp>
        <p:nvGrpSpPr>
          <p:cNvPr id="1042" name="Group 19"/>
          <p:cNvGrpSpPr>
            <a:grpSpLocks/>
          </p:cNvGrpSpPr>
          <p:nvPr/>
        </p:nvGrpSpPr>
        <p:grpSpPr bwMode="auto">
          <a:xfrm>
            <a:off x="6667500" y="784225"/>
            <a:ext cx="2316163" cy="2119313"/>
            <a:chOff x="3917" y="672"/>
            <a:chExt cx="1459" cy="1335"/>
          </a:xfrm>
        </p:grpSpPr>
        <p:sp>
          <p:nvSpPr>
            <p:cNvPr id="1054" name="Rectangle 20"/>
            <p:cNvSpPr>
              <a:spLocks noChangeArrowheads="1"/>
            </p:cNvSpPr>
            <p:nvPr/>
          </p:nvSpPr>
          <p:spPr bwMode="auto">
            <a:xfrm>
              <a:off x="4704" y="1248"/>
              <a:ext cx="432" cy="288"/>
            </a:xfrm>
            <a:prstGeom prst="rect">
              <a:avLst/>
            </a:prstGeom>
            <a:solidFill>
              <a:schemeClr val="accent1"/>
            </a:solidFill>
            <a:ln w="9525">
              <a:solidFill>
                <a:schemeClr val="tx1"/>
              </a:solidFill>
              <a:miter lim="800000"/>
              <a:headEnd/>
              <a:tailEnd/>
            </a:ln>
          </p:spPr>
          <p:txBody>
            <a:bodyPr wrap="none" anchor="ctr"/>
            <a:lstStyle/>
            <a:p>
              <a:endParaRPr lang="zh-CN" altLang="en-US"/>
            </a:p>
          </p:txBody>
        </p:sp>
        <p:sp>
          <p:nvSpPr>
            <p:cNvPr id="1055" name="Line 21"/>
            <p:cNvSpPr>
              <a:spLocks noChangeShapeType="1"/>
            </p:cNvSpPr>
            <p:nvPr/>
          </p:nvSpPr>
          <p:spPr bwMode="auto">
            <a:xfrm flipV="1">
              <a:off x="4896" y="864"/>
              <a:ext cx="384" cy="480"/>
            </a:xfrm>
            <a:prstGeom prst="line">
              <a:avLst/>
            </a:prstGeom>
            <a:noFill/>
            <a:ln w="38100">
              <a:solidFill>
                <a:schemeClr val="tx1"/>
              </a:solidFill>
              <a:round/>
              <a:headEnd/>
              <a:tailEnd type="triangle" w="med" len="med"/>
            </a:ln>
          </p:spPr>
          <p:txBody>
            <a:bodyPr wrap="none" anchor="ctr"/>
            <a:lstStyle/>
            <a:p>
              <a:endParaRPr lang="zh-CN" altLang="en-US"/>
            </a:p>
          </p:txBody>
        </p:sp>
        <p:sp>
          <p:nvSpPr>
            <p:cNvPr id="1056" name="Line 22"/>
            <p:cNvSpPr>
              <a:spLocks noChangeShapeType="1"/>
            </p:cNvSpPr>
            <p:nvPr/>
          </p:nvSpPr>
          <p:spPr bwMode="auto">
            <a:xfrm>
              <a:off x="3936" y="1344"/>
              <a:ext cx="1008" cy="0"/>
            </a:xfrm>
            <a:prstGeom prst="line">
              <a:avLst/>
            </a:prstGeom>
            <a:noFill/>
            <a:ln w="38100" cap="rnd">
              <a:solidFill>
                <a:schemeClr val="tx1"/>
              </a:solidFill>
              <a:prstDash val="sysDot"/>
              <a:round/>
              <a:headEnd/>
              <a:tailEnd/>
            </a:ln>
          </p:spPr>
          <p:txBody>
            <a:bodyPr wrap="none" anchor="ctr"/>
            <a:lstStyle/>
            <a:p>
              <a:endParaRPr lang="zh-CN" altLang="en-US"/>
            </a:p>
          </p:txBody>
        </p:sp>
        <p:sp>
          <p:nvSpPr>
            <p:cNvPr id="1057" name="Line 23"/>
            <p:cNvSpPr>
              <a:spLocks noChangeShapeType="1"/>
            </p:cNvSpPr>
            <p:nvPr/>
          </p:nvSpPr>
          <p:spPr bwMode="auto">
            <a:xfrm>
              <a:off x="4944" y="1536"/>
              <a:ext cx="0" cy="240"/>
            </a:xfrm>
            <a:prstGeom prst="line">
              <a:avLst/>
            </a:prstGeom>
            <a:noFill/>
            <a:ln w="9525">
              <a:solidFill>
                <a:schemeClr val="tx1"/>
              </a:solidFill>
              <a:round/>
              <a:headEnd/>
              <a:tailEnd/>
            </a:ln>
          </p:spPr>
          <p:txBody>
            <a:bodyPr wrap="none" anchor="ctr"/>
            <a:lstStyle/>
            <a:p>
              <a:endParaRPr lang="zh-CN" altLang="en-US"/>
            </a:p>
          </p:txBody>
        </p:sp>
        <p:sp>
          <p:nvSpPr>
            <p:cNvPr id="1058" name="Line 24"/>
            <p:cNvSpPr>
              <a:spLocks noChangeShapeType="1"/>
            </p:cNvSpPr>
            <p:nvPr/>
          </p:nvSpPr>
          <p:spPr bwMode="auto">
            <a:xfrm>
              <a:off x="3936" y="1680"/>
              <a:ext cx="1008" cy="0"/>
            </a:xfrm>
            <a:prstGeom prst="line">
              <a:avLst/>
            </a:prstGeom>
            <a:noFill/>
            <a:ln w="28575">
              <a:solidFill>
                <a:schemeClr val="tx1"/>
              </a:solidFill>
              <a:round/>
              <a:headEnd type="triangle" w="med" len="med"/>
              <a:tailEnd type="triangle" w="med" len="med"/>
            </a:ln>
          </p:spPr>
          <p:txBody>
            <a:bodyPr wrap="none" anchor="ctr"/>
            <a:lstStyle/>
            <a:p>
              <a:endParaRPr lang="zh-CN" altLang="en-US"/>
            </a:p>
          </p:txBody>
        </p:sp>
        <p:sp>
          <p:nvSpPr>
            <p:cNvPr id="1059" name="Rectangle 25"/>
            <p:cNvSpPr>
              <a:spLocks noChangeArrowheads="1"/>
            </p:cNvSpPr>
            <p:nvPr/>
          </p:nvSpPr>
          <p:spPr bwMode="auto">
            <a:xfrm>
              <a:off x="4752" y="1278"/>
              <a:ext cx="315"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M</a:t>
              </a:r>
              <a:endParaRPr kumimoji="1" lang="en-US" altLang="zh-CN" sz="3200" b="1">
                <a:latin typeface="Times New Roman" pitchFamily="18" charset="0"/>
                <a:ea typeface="楷体_GB2312" pitchFamily="49" charset="-122"/>
              </a:endParaRPr>
            </a:p>
          </p:txBody>
        </p:sp>
        <p:sp>
          <p:nvSpPr>
            <p:cNvPr id="1060" name="Text Box 26"/>
            <p:cNvSpPr txBox="1">
              <a:spLocks noChangeArrowheads="1"/>
            </p:cNvSpPr>
            <p:nvPr/>
          </p:nvSpPr>
          <p:spPr bwMode="auto">
            <a:xfrm>
              <a:off x="4368" y="1680"/>
              <a:ext cx="576" cy="327"/>
            </a:xfrm>
            <a:prstGeom prst="rect">
              <a:avLst/>
            </a:prstGeom>
            <a:noFill/>
            <a:ln w="9525">
              <a:noFill/>
              <a:miter lim="800000"/>
              <a:headEnd/>
              <a:tailEnd/>
            </a:ln>
          </p:spPr>
          <p:txBody>
            <a:bodyPr>
              <a:spAutoFit/>
            </a:bodyPr>
            <a:lstStyle/>
            <a:p>
              <a:pPr>
                <a:spcBef>
                  <a:spcPct val="50000"/>
                </a:spcBef>
              </a:pPr>
              <a:endParaRPr kumimoji="1" lang="zh-CN" altLang="zh-CN" sz="2800" b="1" i="1">
                <a:latin typeface="Times New Roman" pitchFamily="18" charset="0"/>
                <a:ea typeface="楷体_GB2312" pitchFamily="49" charset="-122"/>
              </a:endParaRPr>
            </a:p>
          </p:txBody>
        </p:sp>
        <p:sp>
          <p:nvSpPr>
            <p:cNvPr id="1061" name="Line 27"/>
            <p:cNvSpPr>
              <a:spLocks noChangeShapeType="1"/>
            </p:cNvSpPr>
            <p:nvPr/>
          </p:nvSpPr>
          <p:spPr bwMode="auto">
            <a:xfrm>
              <a:off x="3917" y="1569"/>
              <a:ext cx="0" cy="240"/>
            </a:xfrm>
            <a:prstGeom prst="line">
              <a:avLst/>
            </a:prstGeom>
            <a:noFill/>
            <a:ln w="9525">
              <a:solidFill>
                <a:schemeClr val="tx1"/>
              </a:solidFill>
              <a:round/>
              <a:headEnd/>
              <a:tailEnd/>
            </a:ln>
          </p:spPr>
          <p:txBody>
            <a:bodyPr wrap="none" anchor="ctr"/>
            <a:lstStyle/>
            <a:p>
              <a:endParaRPr lang="zh-CN" altLang="en-US"/>
            </a:p>
          </p:txBody>
        </p:sp>
        <p:graphicFrame>
          <p:nvGraphicFramePr>
            <p:cNvPr id="1035" name="Object 28"/>
            <p:cNvGraphicFramePr>
              <a:graphicFrameLocks noChangeAspect="1"/>
            </p:cNvGraphicFramePr>
            <p:nvPr/>
          </p:nvGraphicFramePr>
          <p:xfrm>
            <a:off x="5040" y="672"/>
            <a:ext cx="336" cy="275"/>
          </p:xfrm>
          <a:graphic>
            <a:graphicData uri="http://schemas.openxmlformats.org/presentationml/2006/ole">
              <p:oleObj spid="_x0000_s1035" name="公式" r:id="rId5" imgW="164880" imgH="190440" progId="Equation.3">
                <p:embed/>
              </p:oleObj>
            </a:graphicData>
          </a:graphic>
        </p:graphicFrame>
      </p:grpSp>
      <p:grpSp>
        <p:nvGrpSpPr>
          <p:cNvPr id="1043" name="Group 65"/>
          <p:cNvGrpSpPr>
            <a:grpSpLocks/>
          </p:cNvGrpSpPr>
          <p:nvPr/>
        </p:nvGrpSpPr>
        <p:grpSpPr bwMode="auto">
          <a:xfrm>
            <a:off x="6705600" y="3505200"/>
            <a:ext cx="1981200" cy="2819400"/>
            <a:chOff x="4224" y="2208"/>
            <a:chExt cx="1248" cy="1776"/>
          </a:xfrm>
        </p:grpSpPr>
        <p:grpSp>
          <p:nvGrpSpPr>
            <p:cNvPr id="1044" name="Group 35"/>
            <p:cNvGrpSpPr>
              <a:grpSpLocks/>
            </p:cNvGrpSpPr>
            <p:nvPr/>
          </p:nvGrpSpPr>
          <p:grpSpPr bwMode="auto">
            <a:xfrm>
              <a:off x="4436" y="2802"/>
              <a:ext cx="496" cy="978"/>
              <a:chOff x="1872" y="1344"/>
              <a:chExt cx="672" cy="1344"/>
            </a:xfrm>
          </p:grpSpPr>
          <p:sp>
            <p:nvSpPr>
              <p:cNvPr id="1053" name="Line 36"/>
              <p:cNvSpPr>
                <a:spLocks noChangeShapeType="1"/>
              </p:cNvSpPr>
              <p:nvPr/>
            </p:nvSpPr>
            <p:spPr bwMode="auto">
              <a:xfrm flipH="1" flipV="1">
                <a:off x="1872" y="1344"/>
                <a:ext cx="672" cy="1344"/>
              </a:xfrm>
              <a:prstGeom prst="line">
                <a:avLst/>
              </a:prstGeom>
              <a:noFill/>
              <a:ln w="38100">
                <a:solidFill>
                  <a:schemeClr val="tx1"/>
                </a:solidFill>
                <a:round/>
                <a:headEnd/>
                <a:tailEnd type="arrow" w="med" len="med"/>
              </a:ln>
            </p:spPr>
            <p:txBody>
              <a:bodyPr wrap="none" anchor="ctr"/>
              <a:lstStyle/>
              <a:p>
                <a:endParaRPr lang="zh-CN" altLang="en-US"/>
              </a:p>
            </p:txBody>
          </p:sp>
          <p:graphicFrame>
            <p:nvGraphicFramePr>
              <p:cNvPr id="1034" name="Object 37"/>
              <p:cNvGraphicFramePr>
                <a:graphicFrameLocks noChangeAspect="1"/>
              </p:cNvGraphicFramePr>
              <p:nvPr/>
            </p:nvGraphicFramePr>
            <p:xfrm>
              <a:off x="1920" y="1872"/>
              <a:ext cx="348" cy="354"/>
            </p:xfrm>
            <a:graphic>
              <a:graphicData uri="http://schemas.openxmlformats.org/presentationml/2006/ole">
                <p:oleObj spid="_x0000_s1034" name="公式" r:id="rId6" imgW="126720" imgH="152280" progId="Equation.3">
                  <p:embed/>
                </p:oleObj>
              </a:graphicData>
            </a:graphic>
          </p:graphicFrame>
        </p:grpSp>
        <p:sp>
          <p:nvSpPr>
            <p:cNvPr id="1045" name="Line 39"/>
            <p:cNvSpPr>
              <a:spLocks noChangeShapeType="1"/>
            </p:cNvSpPr>
            <p:nvPr/>
          </p:nvSpPr>
          <p:spPr bwMode="auto">
            <a:xfrm flipV="1">
              <a:off x="4402" y="2535"/>
              <a:ext cx="283" cy="279"/>
            </a:xfrm>
            <a:prstGeom prst="line">
              <a:avLst/>
            </a:prstGeom>
            <a:noFill/>
            <a:ln w="38100">
              <a:solidFill>
                <a:srgbClr val="800000"/>
              </a:solidFill>
              <a:round/>
              <a:headEnd/>
              <a:tailEnd type="arrow" w="med" len="med"/>
            </a:ln>
          </p:spPr>
          <p:txBody>
            <a:bodyPr wrap="none" anchor="ctr"/>
            <a:lstStyle/>
            <a:p>
              <a:endParaRPr lang="zh-CN" altLang="en-US"/>
            </a:p>
          </p:txBody>
        </p:sp>
        <p:graphicFrame>
          <p:nvGraphicFramePr>
            <p:cNvPr id="1027" name="Object 40"/>
            <p:cNvGraphicFramePr>
              <a:graphicFrameLocks noChangeAspect="1"/>
            </p:cNvGraphicFramePr>
            <p:nvPr/>
          </p:nvGraphicFramePr>
          <p:xfrm>
            <a:off x="4320" y="2448"/>
            <a:ext cx="354" cy="244"/>
          </p:xfrm>
          <a:graphic>
            <a:graphicData uri="http://schemas.openxmlformats.org/presentationml/2006/ole">
              <p:oleObj spid="_x0000_s1027" name="Equation" r:id="rId7" imgW="203040" imgH="177480" progId="Equation.3">
                <p:embed/>
              </p:oleObj>
            </a:graphicData>
          </a:graphic>
        </p:graphicFrame>
        <p:grpSp>
          <p:nvGrpSpPr>
            <p:cNvPr id="1046" name="Group 41"/>
            <p:cNvGrpSpPr>
              <a:grpSpLocks/>
            </p:cNvGrpSpPr>
            <p:nvPr/>
          </p:nvGrpSpPr>
          <p:grpSpPr bwMode="auto">
            <a:xfrm>
              <a:off x="4703" y="2573"/>
              <a:ext cx="673" cy="1242"/>
              <a:chOff x="3072" y="1056"/>
              <a:chExt cx="912" cy="1707"/>
            </a:xfrm>
          </p:grpSpPr>
          <p:sp>
            <p:nvSpPr>
              <p:cNvPr id="1052" name="Freeform 42"/>
              <p:cNvSpPr>
                <a:spLocks/>
              </p:cNvSpPr>
              <p:nvPr/>
            </p:nvSpPr>
            <p:spPr bwMode="auto">
              <a:xfrm>
                <a:off x="3072" y="1056"/>
                <a:ext cx="320" cy="1707"/>
              </a:xfrm>
              <a:custGeom>
                <a:avLst/>
                <a:gdLst>
                  <a:gd name="T0" fmla="*/ 320 w 320"/>
                  <a:gd name="T1" fmla="*/ 1707 h 1707"/>
                  <a:gd name="T2" fmla="*/ 0 w 320"/>
                  <a:gd name="T3" fmla="*/ 0 h 1707"/>
                  <a:gd name="T4" fmla="*/ 0 60000 65536"/>
                  <a:gd name="T5" fmla="*/ 0 60000 65536"/>
                  <a:gd name="T6" fmla="*/ 0 w 320"/>
                  <a:gd name="T7" fmla="*/ 0 h 1707"/>
                  <a:gd name="T8" fmla="*/ 320 w 320"/>
                  <a:gd name="T9" fmla="*/ 1707 h 1707"/>
                </a:gdLst>
                <a:ahLst/>
                <a:cxnLst>
                  <a:cxn ang="T4">
                    <a:pos x="T0" y="T1"/>
                  </a:cxn>
                  <a:cxn ang="T5">
                    <a:pos x="T2" y="T3"/>
                  </a:cxn>
                </a:cxnLst>
                <a:rect l="T6" t="T7" r="T8" b="T9"/>
                <a:pathLst>
                  <a:path w="320" h="1707">
                    <a:moveTo>
                      <a:pt x="320" y="1707"/>
                    </a:moveTo>
                    <a:lnTo>
                      <a:pt x="0" y="0"/>
                    </a:lnTo>
                  </a:path>
                </a:pathLst>
              </a:custGeom>
              <a:noFill/>
              <a:ln w="38100">
                <a:solidFill>
                  <a:schemeClr val="tx1"/>
                </a:solidFill>
                <a:round/>
                <a:headEnd/>
                <a:tailEnd type="arrow" w="med" len="med"/>
              </a:ln>
            </p:spPr>
            <p:txBody>
              <a:bodyPr wrap="none" anchor="ctr"/>
              <a:lstStyle/>
              <a:p>
                <a:endParaRPr lang="zh-CN" altLang="en-US"/>
              </a:p>
            </p:txBody>
          </p:sp>
          <p:graphicFrame>
            <p:nvGraphicFramePr>
              <p:cNvPr id="1033" name="Object 43"/>
              <p:cNvGraphicFramePr>
                <a:graphicFrameLocks noChangeAspect="1"/>
              </p:cNvGraphicFramePr>
              <p:nvPr/>
            </p:nvGraphicFramePr>
            <p:xfrm>
              <a:off x="3264" y="1824"/>
              <a:ext cx="720" cy="336"/>
            </p:xfrm>
            <a:graphic>
              <a:graphicData uri="http://schemas.openxmlformats.org/presentationml/2006/ole">
                <p:oleObj spid="_x0000_s1033" name="公式" r:id="rId8" imgW="431640" imgH="177480" progId="Equation.3">
                  <p:embed/>
                </p:oleObj>
              </a:graphicData>
            </a:graphic>
          </p:graphicFrame>
        </p:grpSp>
        <p:grpSp>
          <p:nvGrpSpPr>
            <p:cNvPr id="1047" name="Group 44"/>
            <p:cNvGrpSpPr>
              <a:grpSpLocks/>
            </p:cNvGrpSpPr>
            <p:nvPr/>
          </p:nvGrpSpPr>
          <p:grpSpPr bwMode="auto">
            <a:xfrm>
              <a:off x="4224" y="2208"/>
              <a:ext cx="1248" cy="1422"/>
              <a:chOff x="1488" y="630"/>
              <a:chExt cx="1692" cy="1954"/>
            </a:xfrm>
          </p:grpSpPr>
          <p:sp>
            <p:nvSpPr>
              <p:cNvPr id="1051" name="Freeform 45"/>
              <p:cNvSpPr>
                <a:spLocks/>
              </p:cNvSpPr>
              <p:nvPr/>
            </p:nvSpPr>
            <p:spPr bwMode="auto">
              <a:xfrm>
                <a:off x="1488" y="1008"/>
                <a:ext cx="1440" cy="1440"/>
              </a:xfrm>
              <a:custGeom>
                <a:avLst/>
                <a:gdLst>
                  <a:gd name="T0" fmla="*/ 0 w 1440"/>
                  <a:gd name="T1" fmla="*/ 1440 h 1440"/>
                  <a:gd name="T2" fmla="*/ 392 w 1440"/>
                  <a:gd name="T3" fmla="*/ 325 h 1440"/>
                  <a:gd name="T4" fmla="*/ 1440 w 1440"/>
                  <a:gd name="T5" fmla="*/ 0 h 1440"/>
                  <a:gd name="T6" fmla="*/ 0 60000 65536"/>
                  <a:gd name="T7" fmla="*/ 0 60000 65536"/>
                  <a:gd name="T8" fmla="*/ 0 60000 65536"/>
                  <a:gd name="T9" fmla="*/ 0 w 1440"/>
                  <a:gd name="T10" fmla="*/ 0 h 1440"/>
                  <a:gd name="T11" fmla="*/ 1440 w 1440"/>
                  <a:gd name="T12" fmla="*/ 1440 h 1440"/>
                </a:gdLst>
                <a:ahLst/>
                <a:cxnLst>
                  <a:cxn ang="T6">
                    <a:pos x="T0" y="T1"/>
                  </a:cxn>
                  <a:cxn ang="T7">
                    <a:pos x="T2" y="T3"/>
                  </a:cxn>
                  <a:cxn ang="T8">
                    <a:pos x="T4" y="T5"/>
                  </a:cxn>
                </a:cxnLst>
                <a:rect l="T9" t="T10" r="T11" b="T12"/>
                <a:pathLst>
                  <a:path w="1440" h="1440">
                    <a:moveTo>
                      <a:pt x="0" y="1440"/>
                    </a:moveTo>
                    <a:cubicBezTo>
                      <a:pt x="65" y="1254"/>
                      <a:pt x="152" y="565"/>
                      <a:pt x="392" y="325"/>
                    </a:cubicBezTo>
                    <a:cubicBezTo>
                      <a:pt x="632" y="85"/>
                      <a:pt x="1266" y="37"/>
                      <a:pt x="1440" y="0"/>
                    </a:cubicBezTo>
                  </a:path>
                </a:pathLst>
              </a:custGeom>
              <a:noFill/>
              <a:ln w="38100">
                <a:solidFill>
                  <a:schemeClr val="tx2"/>
                </a:solidFill>
                <a:round/>
                <a:headEnd/>
                <a:tailEnd/>
              </a:ln>
            </p:spPr>
            <p:txBody>
              <a:bodyPr wrap="none" anchor="ctr"/>
              <a:lstStyle/>
              <a:p>
                <a:endParaRPr lang="zh-CN" altLang="en-US"/>
              </a:p>
            </p:txBody>
          </p:sp>
          <p:graphicFrame>
            <p:nvGraphicFramePr>
              <p:cNvPr id="1031" name="Object 46"/>
              <p:cNvGraphicFramePr>
                <a:graphicFrameLocks noChangeAspect="1"/>
              </p:cNvGraphicFramePr>
              <p:nvPr/>
            </p:nvGraphicFramePr>
            <p:xfrm>
              <a:off x="1488" y="2256"/>
              <a:ext cx="348" cy="328"/>
            </p:xfrm>
            <a:graphic>
              <a:graphicData uri="http://schemas.openxmlformats.org/presentationml/2006/ole">
                <p:oleObj spid="_x0000_s1031" name="公式" r:id="rId9" imgW="126720" imgH="139680" progId="Equation.3">
                  <p:embed/>
                </p:oleObj>
              </a:graphicData>
            </a:graphic>
          </p:graphicFrame>
          <p:graphicFrame>
            <p:nvGraphicFramePr>
              <p:cNvPr id="1032" name="Object 47"/>
              <p:cNvGraphicFramePr>
                <a:graphicFrameLocks noChangeAspect="1"/>
              </p:cNvGraphicFramePr>
              <p:nvPr/>
            </p:nvGraphicFramePr>
            <p:xfrm>
              <a:off x="2832" y="630"/>
              <a:ext cx="348" cy="413"/>
            </p:xfrm>
            <a:graphic>
              <a:graphicData uri="http://schemas.openxmlformats.org/presentationml/2006/ole">
                <p:oleObj spid="_x0000_s1032" name="公式" r:id="rId10" imgW="126720" imgH="177480" progId="Equation.3">
                  <p:embed/>
                </p:oleObj>
              </a:graphicData>
            </a:graphic>
          </p:graphicFrame>
        </p:grpSp>
        <p:graphicFrame>
          <p:nvGraphicFramePr>
            <p:cNvPr id="1028" name="Object 48"/>
            <p:cNvGraphicFramePr>
              <a:graphicFrameLocks noChangeAspect="1"/>
            </p:cNvGraphicFramePr>
            <p:nvPr/>
          </p:nvGraphicFramePr>
          <p:xfrm>
            <a:off x="4897" y="3745"/>
            <a:ext cx="256" cy="239"/>
          </p:xfrm>
          <a:graphic>
            <a:graphicData uri="http://schemas.openxmlformats.org/presentationml/2006/ole">
              <p:oleObj spid="_x0000_s1028" name="公式" r:id="rId11" imgW="126720" imgH="139680" progId="Equation.3">
                <p:embed/>
              </p:oleObj>
            </a:graphicData>
          </a:graphic>
        </p:graphicFrame>
        <p:grpSp>
          <p:nvGrpSpPr>
            <p:cNvPr id="1048" name="Group 49"/>
            <p:cNvGrpSpPr>
              <a:grpSpLocks/>
            </p:cNvGrpSpPr>
            <p:nvPr/>
          </p:nvGrpSpPr>
          <p:grpSpPr bwMode="auto">
            <a:xfrm>
              <a:off x="4434" y="2662"/>
              <a:ext cx="730" cy="240"/>
              <a:chOff x="3330" y="1654"/>
              <a:chExt cx="730" cy="240"/>
            </a:xfrm>
          </p:grpSpPr>
          <p:sp>
            <p:nvSpPr>
              <p:cNvPr id="1050" name="Freeform 50"/>
              <p:cNvSpPr>
                <a:spLocks/>
              </p:cNvSpPr>
              <p:nvPr/>
            </p:nvSpPr>
            <p:spPr bwMode="auto">
              <a:xfrm rot="-4478843">
                <a:off x="3448" y="1536"/>
                <a:ext cx="232" cy="467"/>
              </a:xfrm>
              <a:custGeom>
                <a:avLst/>
                <a:gdLst>
                  <a:gd name="T0" fmla="*/ 0 w 315"/>
                  <a:gd name="T1" fmla="*/ 0 h 641"/>
                  <a:gd name="T2" fmla="*/ 37 w 315"/>
                  <a:gd name="T3" fmla="*/ 70 h 641"/>
                  <a:gd name="T4" fmla="*/ 0 60000 65536"/>
                  <a:gd name="T5" fmla="*/ 0 60000 65536"/>
                  <a:gd name="T6" fmla="*/ 0 w 315"/>
                  <a:gd name="T7" fmla="*/ 0 h 641"/>
                  <a:gd name="T8" fmla="*/ 315 w 315"/>
                  <a:gd name="T9" fmla="*/ 641 h 641"/>
                </a:gdLst>
                <a:ahLst/>
                <a:cxnLst>
                  <a:cxn ang="T4">
                    <a:pos x="T0" y="T1"/>
                  </a:cxn>
                  <a:cxn ang="T5">
                    <a:pos x="T2" y="T3"/>
                  </a:cxn>
                </a:cxnLst>
                <a:rect l="T6" t="T7" r="T8" b="T9"/>
                <a:pathLst>
                  <a:path w="315" h="641">
                    <a:moveTo>
                      <a:pt x="0" y="0"/>
                    </a:moveTo>
                    <a:lnTo>
                      <a:pt x="315" y="641"/>
                    </a:lnTo>
                  </a:path>
                </a:pathLst>
              </a:custGeom>
              <a:noFill/>
              <a:ln w="38100">
                <a:solidFill>
                  <a:srgbClr val="FF0000"/>
                </a:solidFill>
                <a:round/>
                <a:headEnd/>
                <a:tailEnd type="arrow" w="med" len="med"/>
              </a:ln>
            </p:spPr>
            <p:txBody>
              <a:bodyPr wrap="none" anchor="ctr"/>
              <a:lstStyle/>
              <a:p>
                <a:endParaRPr lang="zh-CN" altLang="en-US"/>
              </a:p>
            </p:txBody>
          </p:sp>
          <p:graphicFrame>
            <p:nvGraphicFramePr>
              <p:cNvPr id="1030" name="Object 51"/>
              <p:cNvGraphicFramePr>
                <a:graphicFrameLocks noChangeAspect="1"/>
              </p:cNvGraphicFramePr>
              <p:nvPr/>
            </p:nvGraphicFramePr>
            <p:xfrm>
              <a:off x="3840" y="1680"/>
              <a:ext cx="220" cy="214"/>
            </p:xfrm>
            <a:graphic>
              <a:graphicData uri="http://schemas.openxmlformats.org/presentationml/2006/ole">
                <p:oleObj spid="_x0000_s1030" name="公式" r:id="rId12" imgW="164880" imgH="190440" progId="Equation.3">
                  <p:embed/>
                </p:oleObj>
              </a:graphicData>
            </a:graphic>
          </p:graphicFrame>
        </p:grpSp>
        <p:sp>
          <p:nvSpPr>
            <p:cNvPr id="1049" name="Line 63"/>
            <p:cNvSpPr>
              <a:spLocks noChangeShapeType="1"/>
            </p:cNvSpPr>
            <p:nvPr/>
          </p:nvSpPr>
          <p:spPr bwMode="auto">
            <a:xfrm flipH="1" flipV="1">
              <a:off x="4558" y="2704"/>
              <a:ext cx="46" cy="91"/>
            </a:xfrm>
            <a:prstGeom prst="line">
              <a:avLst/>
            </a:prstGeom>
            <a:noFill/>
            <a:ln w="9525">
              <a:solidFill>
                <a:schemeClr val="tx1"/>
              </a:solidFill>
              <a:miter lim="800000"/>
              <a:headEnd/>
              <a:tailEnd type="triangle" w="med" len="med"/>
            </a:ln>
          </p:spPr>
          <p:txBody>
            <a:bodyPr wrap="none"/>
            <a:lstStyle/>
            <a:p>
              <a:endParaRPr lang="zh-CN" altLang="en-US"/>
            </a:p>
          </p:txBody>
        </p:sp>
        <p:graphicFrame>
          <p:nvGraphicFramePr>
            <p:cNvPr id="1029" name="Object 64"/>
            <p:cNvGraphicFramePr>
              <a:graphicFrameLocks noChangeAspect="1"/>
            </p:cNvGraphicFramePr>
            <p:nvPr/>
          </p:nvGraphicFramePr>
          <p:xfrm>
            <a:off x="4604" y="2659"/>
            <a:ext cx="113" cy="158"/>
          </p:xfrm>
          <a:graphic>
            <a:graphicData uri="http://schemas.openxmlformats.org/presentationml/2006/ole">
              <p:oleObj spid="_x0000_s1029" name="Equation" r:id="rId13" imgW="126720" imgH="177480" progId="Equation.DSMT4">
                <p:embed/>
              </p:oleObj>
            </a:graphicData>
          </a:graphic>
        </p:graphicFrame>
      </p:grpSp>
      <p:graphicFrame>
        <p:nvGraphicFramePr>
          <p:cNvPr id="145470" name="Object 62"/>
          <p:cNvGraphicFramePr>
            <a:graphicFrameLocks noChangeAspect="1"/>
          </p:cNvGraphicFramePr>
          <p:nvPr/>
        </p:nvGraphicFramePr>
        <p:xfrm>
          <a:off x="7235825" y="2420938"/>
          <a:ext cx="649288" cy="611187"/>
        </p:xfrm>
        <a:graphic>
          <a:graphicData uri="http://schemas.openxmlformats.org/presentationml/2006/ole">
            <p:oleObj spid="_x0000_s1026" name="Equation" r:id="rId14" imgW="215640" imgH="203040" progId="Equation.DSMT4">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标题 1"/>
          <p:cNvSpPr>
            <a:spLocks noGrp="1"/>
          </p:cNvSpPr>
          <p:nvPr>
            <p:ph type="title"/>
          </p:nvPr>
        </p:nvSpPr>
        <p:spPr/>
        <p:txBody>
          <a:bodyPr/>
          <a:lstStyle/>
          <a:p>
            <a:pPr eaLnBrk="1" hangingPunct="1"/>
            <a:r>
              <a:rPr kumimoji="1" lang="zh-CN" altLang="en-US" smtClean="0"/>
              <a:t>弹性势能</a:t>
            </a:r>
            <a:endParaRPr lang="zh-CN" altLang="en-US" smtClean="0"/>
          </a:p>
        </p:txBody>
      </p:sp>
      <p:sp>
        <p:nvSpPr>
          <p:cNvPr id="26628" name="内容占位符 2"/>
          <p:cNvSpPr>
            <a:spLocks noGrp="1"/>
          </p:cNvSpPr>
          <p:nvPr>
            <p:ph sz="quarter" idx="1"/>
          </p:nvPr>
        </p:nvSpPr>
        <p:spPr>
          <a:xfrm>
            <a:off x="457200" y="1219200"/>
            <a:ext cx="7329488" cy="4937125"/>
          </a:xfrm>
        </p:spPr>
        <p:txBody>
          <a:bodyPr/>
          <a:lstStyle/>
          <a:p>
            <a:pPr marL="273050" lvl="1" eaLnBrk="1" hangingPunct="1">
              <a:spcBef>
                <a:spcPts val="600"/>
              </a:spcBef>
              <a:buClr>
                <a:schemeClr val="accent1"/>
              </a:buClr>
            </a:pPr>
            <a:r>
              <a:rPr kumimoji="1" lang="en-US" altLang="zh-CN" sz="2400" smtClean="0"/>
              <a:t>2</a:t>
            </a:r>
            <a:r>
              <a:rPr kumimoji="1" lang="zh-CN" altLang="en-US" sz="2400" smtClean="0"/>
              <a:t>、弹力的功和弹性势能</a:t>
            </a:r>
          </a:p>
          <a:p>
            <a:pPr marL="546100" lvl="2" eaLnBrk="1" hangingPunct="1">
              <a:spcBef>
                <a:spcPts val="600"/>
              </a:spcBef>
              <a:buClr>
                <a:schemeClr val="accent1"/>
              </a:buClr>
            </a:pPr>
            <a:endParaRPr kumimoji="1" lang="en-US" altLang="zh-CN" sz="2200" smtClean="0">
              <a:solidFill>
                <a:srgbClr val="111111"/>
              </a:solidFill>
            </a:endParaRPr>
          </a:p>
          <a:p>
            <a:pPr marL="546100" lvl="2" eaLnBrk="1" hangingPunct="1">
              <a:spcBef>
                <a:spcPts val="600"/>
              </a:spcBef>
              <a:buClr>
                <a:schemeClr val="accent1"/>
              </a:buClr>
            </a:pPr>
            <a:r>
              <a:rPr kumimoji="1" lang="zh-CN" altLang="en-US" sz="2400" smtClean="0">
                <a:solidFill>
                  <a:schemeClr val="tx2"/>
                </a:solidFill>
              </a:rPr>
              <a:t>弹性势能以弹簧原长为零势能点。</a:t>
            </a:r>
            <a:endParaRPr kumimoji="1" lang="en-US" altLang="zh-CN" sz="2400" smtClean="0">
              <a:solidFill>
                <a:schemeClr val="tx2"/>
              </a:solidFill>
            </a:endParaRPr>
          </a:p>
          <a:p>
            <a:pPr marL="546100" lvl="2" eaLnBrk="1" hangingPunct="1">
              <a:spcBef>
                <a:spcPts val="600"/>
              </a:spcBef>
              <a:buClr>
                <a:schemeClr val="accent1"/>
              </a:buClr>
            </a:pPr>
            <a:endParaRPr kumimoji="1" lang="en-US" altLang="zh-CN" sz="2400" smtClean="0">
              <a:solidFill>
                <a:schemeClr val="tx2"/>
              </a:solidFill>
            </a:endParaRPr>
          </a:p>
          <a:p>
            <a:pPr marL="546100" lvl="2" eaLnBrk="1" hangingPunct="1">
              <a:spcBef>
                <a:spcPts val="600"/>
              </a:spcBef>
              <a:buClr>
                <a:schemeClr val="accent1"/>
              </a:buClr>
            </a:pPr>
            <a:r>
              <a:rPr kumimoji="1" lang="zh-CN" altLang="en-US" sz="2400" smtClean="0">
                <a:solidFill>
                  <a:schemeClr val="tx2"/>
                </a:solidFill>
              </a:rPr>
              <a:t>零势能点可以任意取，前述是一般常用取法。</a:t>
            </a:r>
          </a:p>
        </p:txBody>
      </p:sp>
      <p:sp>
        <p:nvSpPr>
          <p:cNvPr id="26629"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r>
              <a:rPr kumimoji="1" lang="en-US" altLang="zh-CN" smtClean="0"/>
              <a:t>---</a:t>
            </a:r>
            <a:r>
              <a:rPr kumimoji="1" lang="zh-CN" altLang="en-US" smtClean="0"/>
              <a:t>弹性势能</a:t>
            </a:r>
            <a:endParaRPr lang="zh-CN" altLang="en-US" smtClean="0"/>
          </a:p>
        </p:txBody>
      </p:sp>
      <p:sp>
        <p:nvSpPr>
          <p:cNvPr id="26630"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DD9B78B-0CFE-4CC5-BD06-DB3B16F2FCA5}" type="slidenum">
              <a:rPr lang="zh-CN" altLang="en-US" smtClean="0"/>
              <a:pPr/>
              <a:t>29</a:t>
            </a:fld>
            <a:endParaRPr lang="zh-CN" altLang="en-US" smtClean="0"/>
          </a:p>
        </p:txBody>
      </p:sp>
      <p:graphicFrame>
        <p:nvGraphicFramePr>
          <p:cNvPr id="26626" name="Object 4"/>
          <p:cNvGraphicFramePr>
            <a:graphicFrameLocks noChangeAspect="1"/>
          </p:cNvGraphicFramePr>
          <p:nvPr/>
        </p:nvGraphicFramePr>
        <p:xfrm>
          <a:off x="1214438" y="4143375"/>
          <a:ext cx="6572250" cy="928688"/>
        </p:xfrm>
        <a:graphic>
          <a:graphicData uri="http://schemas.openxmlformats.org/presentationml/2006/ole">
            <p:oleObj spid="_x0000_s26626" name="公式" r:id="rId3" imgW="2463480" imgH="40608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p:txBody>
          <a:bodyPr/>
          <a:lstStyle/>
          <a:p>
            <a:pPr eaLnBrk="1" hangingPunct="1"/>
            <a:r>
              <a:rPr kumimoji="1" lang="zh-CN" altLang="en-US" smtClean="0"/>
              <a:t>势能小结</a:t>
            </a:r>
            <a:endParaRPr lang="zh-CN" altLang="en-US" smtClean="0"/>
          </a:p>
        </p:txBody>
      </p:sp>
      <p:sp>
        <p:nvSpPr>
          <p:cNvPr id="60419" name="内容占位符 2"/>
          <p:cNvSpPr>
            <a:spLocks noGrp="1"/>
          </p:cNvSpPr>
          <p:nvPr>
            <p:ph sz="quarter" idx="1"/>
          </p:nvPr>
        </p:nvSpPr>
        <p:spPr>
          <a:xfrm>
            <a:off x="457200" y="1219200"/>
            <a:ext cx="7329488" cy="4937125"/>
          </a:xfrm>
        </p:spPr>
        <p:txBody>
          <a:bodyPr/>
          <a:lstStyle/>
          <a:p>
            <a:pPr marL="273050" lvl="1" eaLnBrk="1" hangingPunct="1">
              <a:spcBef>
                <a:spcPts val="600"/>
              </a:spcBef>
              <a:buClr>
                <a:schemeClr val="accent1"/>
              </a:buClr>
            </a:pPr>
            <a:endParaRPr kumimoji="1" lang="en-US" altLang="zh-CN" sz="2400" smtClean="0"/>
          </a:p>
          <a:p>
            <a:pPr marL="273050" lvl="1" eaLnBrk="1" hangingPunct="1">
              <a:spcBef>
                <a:spcPts val="600"/>
              </a:spcBef>
              <a:buClr>
                <a:schemeClr val="accent1"/>
              </a:buClr>
            </a:pPr>
            <a:r>
              <a:rPr kumimoji="1" lang="zh-CN" altLang="en-US" sz="2400" smtClean="0"/>
              <a:t>势能是属于具有保守力相互作用的质点系统的（是这个系统的内力）</a:t>
            </a:r>
            <a:endParaRPr kumimoji="1" lang="en-US" altLang="zh-CN" sz="2400" smtClean="0"/>
          </a:p>
          <a:p>
            <a:pPr marL="273050" lvl="1" eaLnBrk="1" hangingPunct="1">
              <a:spcBef>
                <a:spcPts val="600"/>
              </a:spcBef>
              <a:buClr>
                <a:schemeClr val="accent1"/>
              </a:buClr>
            </a:pPr>
            <a:endParaRPr kumimoji="1" lang="en-US" altLang="zh-CN" sz="2400" smtClean="0"/>
          </a:p>
          <a:p>
            <a:pPr marL="273050" lvl="1" eaLnBrk="1" hangingPunct="1">
              <a:spcBef>
                <a:spcPts val="600"/>
              </a:spcBef>
              <a:buClr>
                <a:schemeClr val="accent1"/>
              </a:buClr>
            </a:pPr>
            <a:r>
              <a:rPr kumimoji="1" lang="zh-CN" altLang="en-US" sz="2400" smtClean="0"/>
              <a:t>势能仅有相对意义，所以必须指出零势能参考点。</a:t>
            </a:r>
            <a:r>
              <a:rPr kumimoji="1" lang="en-US" altLang="zh-CN" sz="2400" smtClean="0"/>
              <a:t/>
            </a:r>
            <a:br>
              <a:rPr kumimoji="1" lang="en-US" altLang="zh-CN" sz="2400" smtClean="0"/>
            </a:br>
            <a:r>
              <a:rPr kumimoji="1" lang="zh-CN" altLang="en-US" sz="2400" smtClean="0"/>
              <a:t>质点在某一点的势能大小等于在相应的保守力的作</a:t>
            </a:r>
            <a:r>
              <a:rPr kumimoji="1" lang="en-US" altLang="zh-CN" sz="2400" smtClean="0"/>
              <a:t/>
            </a:r>
            <a:br>
              <a:rPr kumimoji="1" lang="en-US" altLang="zh-CN" sz="2400" smtClean="0"/>
            </a:br>
            <a:r>
              <a:rPr kumimoji="1" lang="zh-CN" altLang="en-US" sz="2400" smtClean="0"/>
              <a:t>用下，由所在点移动到零势能点时保守力所做的功。</a:t>
            </a:r>
            <a:endParaRPr kumimoji="1" lang="en-US" altLang="zh-CN" sz="2400" smtClean="0"/>
          </a:p>
          <a:p>
            <a:pPr marL="273050" lvl="1" eaLnBrk="1" hangingPunct="1">
              <a:spcBef>
                <a:spcPts val="600"/>
              </a:spcBef>
              <a:buClr>
                <a:schemeClr val="accent1"/>
              </a:buClr>
            </a:pPr>
            <a:endParaRPr kumimoji="1" lang="en-US" altLang="zh-CN" sz="2400" smtClean="0"/>
          </a:p>
          <a:p>
            <a:pPr marL="273050" lvl="1" eaLnBrk="1" hangingPunct="1">
              <a:spcBef>
                <a:spcPts val="600"/>
              </a:spcBef>
              <a:buClr>
                <a:schemeClr val="accent1"/>
              </a:buClr>
            </a:pPr>
            <a:r>
              <a:rPr kumimoji="1" lang="zh-CN" altLang="en-US" sz="2400" smtClean="0"/>
              <a:t>两点间的势能差是绝对的，即势能是质点间相对位置的单值函数。</a:t>
            </a:r>
          </a:p>
        </p:txBody>
      </p:sp>
      <p:sp>
        <p:nvSpPr>
          <p:cNvPr id="60420"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60421"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E9201C7-886B-4007-82ED-338C4A87C0AD}" type="slidenum">
              <a:rPr lang="zh-CN" altLang="en-US" smtClean="0"/>
              <a:pPr/>
              <a:t>30</a:t>
            </a:fld>
            <a:endParaRPr lang="zh-CN"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标题 1"/>
          <p:cNvSpPr>
            <a:spLocks noGrp="1"/>
          </p:cNvSpPr>
          <p:nvPr>
            <p:ph type="title"/>
          </p:nvPr>
        </p:nvSpPr>
        <p:spPr/>
        <p:txBody>
          <a:bodyPr/>
          <a:lstStyle/>
          <a:p>
            <a:pPr eaLnBrk="1" hangingPunct="1"/>
            <a:r>
              <a:rPr kumimoji="1" lang="en-US" altLang="zh-CN" smtClean="0"/>
              <a:t>(</a:t>
            </a:r>
            <a:r>
              <a:rPr kumimoji="1" lang="zh-CN" altLang="en-US" smtClean="0"/>
              <a:t>二</a:t>
            </a:r>
            <a:r>
              <a:rPr kumimoji="1" lang="en-US" altLang="zh-CN" smtClean="0"/>
              <a:t>)  </a:t>
            </a:r>
            <a:r>
              <a:rPr kumimoji="1" lang="zh-CN" altLang="en-US" smtClean="0"/>
              <a:t>保守力和势能</a:t>
            </a:r>
            <a:endParaRPr lang="zh-CN" altLang="en-US" smtClean="0"/>
          </a:p>
        </p:txBody>
      </p:sp>
      <p:sp>
        <p:nvSpPr>
          <p:cNvPr id="27654" name="内容占位符 2"/>
          <p:cNvSpPr>
            <a:spLocks noGrp="1"/>
          </p:cNvSpPr>
          <p:nvPr>
            <p:ph sz="quarter" idx="1"/>
          </p:nvPr>
        </p:nvSpPr>
        <p:spPr>
          <a:xfrm>
            <a:off x="457200" y="1219200"/>
            <a:ext cx="8258175" cy="4937125"/>
          </a:xfrm>
        </p:spPr>
        <p:txBody>
          <a:bodyPr/>
          <a:lstStyle/>
          <a:p>
            <a:pPr eaLnBrk="1" hangingPunct="1">
              <a:lnSpc>
                <a:spcPct val="90000"/>
              </a:lnSpc>
              <a:spcBef>
                <a:spcPct val="20000"/>
              </a:spcBef>
            </a:pPr>
            <a:endParaRPr kumimoji="1" lang="en-US" altLang="zh-CN" sz="2400" dirty="0" smtClean="0"/>
          </a:p>
          <a:p>
            <a:pPr eaLnBrk="1" hangingPunct="1">
              <a:lnSpc>
                <a:spcPct val="90000"/>
              </a:lnSpc>
              <a:spcBef>
                <a:spcPct val="20000"/>
              </a:spcBef>
            </a:pPr>
            <a:r>
              <a:rPr kumimoji="1" lang="zh-CN" altLang="en-US" sz="2400" dirty="0" smtClean="0"/>
              <a:t>四、势能和保守力的关系：</a:t>
            </a:r>
            <a:endParaRPr kumimoji="1" lang="en-US" altLang="zh-CN" sz="2400" dirty="0" smtClean="0"/>
          </a:p>
          <a:p>
            <a:pPr lvl="1" eaLnBrk="1" hangingPunct="1">
              <a:lnSpc>
                <a:spcPct val="90000"/>
              </a:lnSpc>
              <a:spcBef>
                <a:spcPct val="20000"/>
              </a:spcBef>
            </a:pPr>
            <a:endParaRPr kumimoji="1" lang="en-US" altLang="zh-CN" sz="2100" dirty="0" smtClean="0"/>
          </a:p>
          <a:p>
            <a:pPr lvl="1" eaLnBrk="1" hangingPunct="1">
              <a:lnSpc>
                <a:spcPct val="90000"/>
              </a:lnSpc>
              <a:spcBef>
                <a:spcPct val="20000"/>
              </a:spcBef>
            </a:pPr>
            <a:r>
              <a:rPr kumimoji="1" lang="zh-CN" altLang="en-US" sz="2100" dirty="0" smtClean="0"/>
              <a:t>势能与保守力对路径的线积分有关；</a:t>
            </a:r>
            <a:endParaRPr kumimoji="1" lang="en-US" altLang="zh-CN" sz="2100" dirty="0" smtClean="0"/>
          </a:p>
          <a:p>
            <a:pPr lvl="1" eaLnBrk="1" hangingPunct="1">
              <a:lnSpc>
                <a:spcPct val="90000"/>
              </a:lnSpc>
              <a:spcBef>
                <a:spcPct val="20000"/>
              </a:spcBef>
            </a:pPr>
            <a:endParaRPr kumimoji="1" lang="en-US" altLang="zh-CN" sz="2100" dirty="0" smtClean="0"/>
          </a:p>
          <a:p>
            <a:pPr lvl="1" eaLnBrk="1" hangingPunct="1">
              <a:lnSpc>
                <a:spcPct val="90000"/>
              </a:lnSpc>
              <a:spcBef>
                <a:spcPct val="20000"/>
              </a:spcBef>
            </a:pPr>
            <a:r>
              <a:rPr kumimoji="1" lang="zh-CN" altLang="en-US" sz="2100" dirty="0" smtClean="0"/>
              <a:t>保守力沿某一给定的</a:t>
            </a:r>
            <a:r>
              <a:rPr kumimoji="1" lang="zh-CN" altLang="en-US" sz="2100" i="1" dirty="0" smtClean="0"/>
              <a:t> </a:t>
            </a:r>
            <a:r>
              <a:rPr kumimoji="1" lang="en-US" altLang="zh-CN" sz="2100" i="1" dirty="0" smtClean="0"/>
              <a:t>l </a:t>
            </a:r>
            <a:r>
              <a:rPr kumimoji="1" lang="zh-CN" altLang="en-US" sz="2100" dirty="0" smtClean="0"/>
              <a:t>方向的分量</a:t>
            </a:r>
            <a:r>
              <a:rPr kumimoji="1" lang="en-US" altLang="zh-CN" sz="2400" i="1" dirty="0" smtClean="0">
                <a:latin typeface="楷体_GB2312" pitchFamily="49" charset="-122"/>
                <a:ea typeface="楷体_GB2312" pitchFamily="49" charset="-122"/>
              </a:rPr>
              <a:t>F</a:t>
            </a:r>
            <a:r>
              <a:rPr kumimoji="1" lang="en-US" altLang="zh-CN" sz="2400" i="1" baseline="-25000" dirty="0" smtClean="0">
                <a:latin typeface="Times New Roman" pitchFamily="18" charset="0"/>
                <a:ea typeface="楷体_GB2312" pitchFamily="49" charset="-122"/>
              </a:rPr>
              <a:t>l</a:t>
            </a:r>
            <a:r>
              <a:rPr kumimoji="1" lang="en-US" altLang="zh-CN" sz="2400" i="1" dirty="0" smtClean="0">
                <a:latin typeface="Times New Roman" pitchFamily="18" charset="0"/>
                <a:ea typeface="楷体_GB2312" pitchFamily="49" charset="-122"/>
              </a:rPr>
              <a:t/>
            </a:r>
            <a:br>
              <a:rPr kumimoji="1" lang="en-US" altLang="zh-CN" sz="2400" i="1" dirty="0" smtClean="0">
                <a:latin typeface="Times New Roman" pitchFamily="18" charset="0"/>
                <a:ea typeface="楷体_GB2312" pitchFamily="49" charset="-122"/>
              </a:rPr>
            </a:br>
            <a:r>
              <a:rPr kumimoji="1" lang="en-US" altLang="zh-CN" sz="2400" i="1" dirty="0" smtClean="0">
                <a:latin typeface="Times New Roman" pitchFamily="18" charset="0"/>
                <a:ea typeface="楷体_GB2312" pitchFamily="49" charset="-122"/>
              </a:rPr>
              <a:t> </a:t>
            </a:r>
            <a:r>
              <a:rPr kumimoji="1" lang="zh-CN" altLang="en-US" sz="2100" dirty="0" smtClean="0"/>
              <a:t>等于与此保守力相应的势能函数沿</a:t>
            </a:r>
            <a:r>
              <a:rPr kumimoji="1" lang="zh-CN" altLang="en-US" sz="2100" i="1" dirty="0" smtClean="0"/>
              <a:t> </a:t>
            </a:r>
            <a:r>
              <a:rPr kumimoji="1" lang="en-US" altLang="zh-CN" sz="2100" i="1" dirty="0" smtClean="0"/>
              <a:t>l </a:t>
            </a:r>
            <a:r>
              <a:rPr kumimoji="1" lang="zh-CN" altLang="en-US" sz="2100" dirty="0" smtClean="0"/>
              <a:t>方向空间变化率的负值。</a:t>
            </a:r>
          </a:p>
          <a:p>
            <a:pPr lvl="1" eaLnBrk="1" hangingPunct="1">
              <a:lnSpc>
                <a:spcPct val="90000"/>
              </a:lnSpc>
              <a:spcBef>
                <a:spcPct val="20000"/>
              </a:spcBef>
            </a:pPr>
            <a:endParaRPr kumimoji="1" lang="zh-CN" altLang="en-US" sz="2100" dirty="0" smtClean="0"/>
          </a:p>
          <a:p>
            <a:pPr eaLnBrk="1" hangingPunct="1">
              <a:lnSpc>
                <a:spcPct val="90000"/>
              </a:lnSpc>
              <a:spcBef>
                <a:spcPct val="20000"/>
              </a:spcBef>
            </a:pPr>
            <a:endParaRPr kumimoji="1" lang="en-US" altLang="zh-CN" sz="2400" dirty="0" smtClean="0"/>
          </a:p>
        </p:txBody>
      </p:sp>
      <p:sp>
        <p:nvSpPr>
          <p:cNvPr id="27655"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27656"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A0E0258-5CEF-4EEF-A244-D60F3AB7720B}" type="slidenum">
              <a:rPr lang="zh-CN" altLang="en-US" smtClean="0"/>
              <a:pPr/>
              <a:t>31</a:t>
            </a:fld>
            <a:endParaRPr lang="zh-CN" altLang="en-US" smtClean="0"/>
          </a:p>
        </p:txBody>
      </p:sp>
      <p:grpSp>
        <p:nvGrpSpPr>
          <p:cNvPr id="27657" name="Group 25"/>
          <p:cNvGrpSpPr>
            <a:grpSpLocks/>
          </p:cNvGrpSpPr>
          <p:nvPr/>
        </p:nvGrpSpPr>
        <p:grpSpPr bwMode="auto">
          <a:xfrm>
            <a:off x="6143625" y="1152525"/>
            <a:ext cx="2547938" cy="1847850"/>
            <a:chOff x="3949" y="336"/>
            <a:chExt cx="1605" cy="1164"/>
          </a:xfrm>
        </p:grpSpPr>
        <p:sp>
          <p:nvSpPr>
            <p:cNvPr id="27658" name="Oval 13"/>
            <p:cNvSpPr>
              <a:spLocks noChangeArrowheads="1"/>
            </p:cNvSpPr>
            <p:nvPr/>
          </p:nvSpPr>
          <p:spPr bwMode="auto">
            <a:xfrm>
              <a:off x="3949" y="1148"/>
              <a:ext cx="50" cy="50"/>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27659" name="Line 14"/>
            <p:cNvSpPr>
              <a:spLocks noChangeShapeType="1"/>
            </p:cNvSpPr>
            <p:nvPr/>
          </p:nvSpPr>
          <p:spPr bwMode="auto">
            <a:xfrm>
              <a:off x="3984" y="1170"/>
              <a:ext cx="912" cy="0"/>
            </a:xfrm>
            <a:prstGeom prst="line">
              <a:avLst/>
            </a:prstGeom>
            <a:noFill/>
            <a:ln w="38100">
              <a:solidFill>
                <a:schemeClr val="tx2"/>
              </a:solidFill>
              <a:round/>
              <a:headEnd/>
              <a:tailEnd type="arrow" w="sm" len="med"/>
            </a:ln>
          </p:spPr>
          <p:txBody>
            <a:bodyPr wrap="none" anchor="ctr"/>
            <a:lstStyle/>
            <a:p>
              <a:endParaRPr lang="zh-CN" altLang="en-US"/>
            </a:p>
          </p:txBody>
        </p:sp>
        <p:sp>
          <p:nvSpPr>
            <p:cNvPr id="27660" name="Line 15"/>
            <p:cNvSpPr>
              <a:spLocks noChangeShapeType="1"/>
            </p:cNvSpPr>
            <p:nvPr/>
          </p:nvSpPr>
          <p:spPr bwMode="auto">
            <a:xfrm>
              <a:off x="3984" y="1170"/>
              <a:ext cx="432" cy="0"/>
            </a:xfrm>
            <a:prstGeom prst="line">
              <a:avLst/>
            </a:prstGeom>
            <a:noFill/>
            <a:ln w="57150">
              <a:solidFill>
                <a:schemeClr val="tx1"/>
              </a:solidFill>
              <a:round/>
              <a:headEnd/>
              <a:tailEnd type="triangle" w="med" len="med"/>
            </a:ln>
          </p:spPr>
          <p:txBody>
            <a:bodyPr wrap="none" anchor="ctr"/>
            <a:lstStyle/>
            <a:p>
              <a:endParaRPr lang="zh-CN" altLang="en-US"/>
            </a:p>
          </p:txBody>
        </p:sp>
        <p:sp>
          <p:nvSpPr>
            <p:cNvPr id="27661" name="Line 16"/>
            <p:cNvSpPr>
              <a:spLocks noChangeShapeType="1"/>
            </p:cNvSpPr>
            <p:nvPr/>
          </p:nvSpPr>
          <p:spPr bwMode="auto">
            <a:xfrm flipV="1">
              <a:off x="3984" y="402"/>
              <a:ext cx="960" cy="768"/>
            </a:xfrm>
            <a:prstGeom prst="line">
              <a:avLst/>
            </a:prstGeom>
            <a:noFill/>
            <a:ln w="38100">
              <a:solidFill>
                <a:schemeClr val="tx2"/>
              </a:solidFill>
              <a:round/>
              <a:headEnd/>
              <a:tailEnd type="arrow" w="sm" len="med"/>
            </a:ln>
          </p:spPr>
          <p:txBody>
            <a:bodyPr wrap="none" anchor="ctr"/>
            <a:lstStyle/>
            <a:p>
              <a:endParaRPr lang="zh-CN" altLang="en-US"/>
            </a:p>
          </p:txBody>
        </p:sp>
        <p:sp>
          <p:nvSpPr>
            <p:cNvPr id="27662" name="Rectangle 17"/>
            <p:cNvSpPr>
              <a:spLocks noChangeArrowheads="1"/>
            </p:cNvSpPr>
            <p:nvPr/>
          </p:nvSpPr>
          <p:spPr bwMode="auto">
            <a:xfrm>
              <a:off x="4224" y="873"/>
              <a:ext cx="384" cy="288"/>
            </a:xfrm>
            <a:prstGeom prst="rect">
              <a:avLst/>
            </a:prstGeom>
            <a:noFill/>
            <a:ln w="9525">
              <a:noFill/>
              <a:miter lim="800000"/>
              <a:headEnd/>
              <a:tailEnd/>
            </a:ln>
          </p:spPr>
          <p:txBody>
            <a:bodyPr>
              <a:spAutoFit/>
            </a:bodyPr>
            <a:lstStyle/>
            <a:p>
              <a:r>
                <a:rPr kumimoji="1" lang="en-US" altLang="zh-CN" sz="2400" b="1" i="1">
                  <a:latin typeface="楷体_GB2312" pitchFamily="49" charset="-122"/>
                  <a:ea typeface="楷体_GB2312" pitchFamily="49" charset="-122"/>
                  <a:sym typeface="Symbol" pitchFamily="18" charset="2"/>
                </a:rPr>
                <a:t></a:t>
              </a:r>
            </a:p>
          </p:txBody>
        </p:sp>
        <p:sp>
          <p:nvSpPr>
            <p:cNvPr id="27663" name="Rectangle 18"/>
            <p:cNvSpPr>
              <a:spLocks noChangeArrowheads="1"/>
            </p:cNvSpPr>
            <p:nvPr/>
          </p:nvSpPr>
          <p:spPr bwMode="auto">
            <a:xfrm>
              <a:off x="4032" y="1169"/>
              <a:ext cx="432" cy="327"/>
            </a:xfrm>
            <a:prstGeom prst="rect">
              <a:avLst/>
            </a:prstGeom>
            <a:noFill/>
            <a:ln w="9525">
              <a:noFill/>
              <a:miter lim="800000"/>
              <a:headEnd/>
              <a:tailEnd/>
            </a:ln>
          </p:spPr>
          <p:txBody>
            <a:bodyPr>
              <a:spAutoFit/>
            </a:bodyPr>
            <a:lstStyle/>
            <a:p>
              <a:r>
                <a:rPr kumimoji="1" lang="en-US" altLang="zh-CN" sz="2800" b="1" i="1">
                  <a:latin typeface="楷体_GB2312" pitchFamily="49" charset="-122"/>
                  <a:ea typeface="楷体_GB2312" pitchFamily="49" charset="-122"/>
                </a:rPr>
                <a:t>d</a:t>
              </a:r>
              <a:r>
                <a:rPr kumimoji="1" lang="en-US" altLang="zh-CN" sz="2800" b="1" i="1">
                  <a:latin typeface="Times New Roman" pitchFamily="18" charset="0"/>
                  <a:ea typeface="楷体_GB2312" pitchFamily="49" charset="-122"/>
                </a:rPr>
                <a:t>l</a:t>
              </a:r>
              <a:endParaRPr kumimoji="1" lang="en-US" altLang="zh-CN" sz="2800" b="1" i="1">
                <a:latin typeface="楷体_GB2312" pitchFamily="49" charset="-122"/>
                <a:ea typeface="楷体_GB2312" pitchFamily="49" charset="-122"/>
              </a:endParaRPr>
            </a:p>
          </p:txBody>
        </p:sp>
        <p:sp>
          <p:nvSpPr>
            <p:cNvPr id="27664" name="Rectangle 19"/>
            <p:cNvSpPr>
              <a:spLocks noChangeArrowheads="1"/>
            </p:cNvSpPr>
            <p:nvPr/>
          </p:nvSpPr>
          <p:spPr bwMode="auto">
            <a:xfrm>
              <a:off x="5376" y="1173"/>
              <a:ext cx="178"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l</a:t>
              </a:r>
              <a:endParaRPr kumimoji="1" lang="en-US" altLang="zh-CN" sz="2800" b="1" i="1">
                <a:latin typeface="楷体_GB2312" pitchFamily="49" charset="-122"/>
                <a:ea typeface="楷体_GB2312" pitchFamily="49" charset="-122"/>
              </a:endParaRPr>
            </a:p>
          </p:txBody>
        </p:sp>
        <p:sp>
          <p:nvSpPr>
            <p:cNvPr id="27665" name="Rectangle 20"/>
            <p:cNvSpPr>
              <a:spLocks noChangeArrowheads="1"/>
            </p:cNvSpPr>
            <p:nvPr/>
          </p:nvSpPr>
          <p:spPr bwMode="auto">
            <a:xfrm>
              <a:off x="4704" y="1156"/>
              <a:ext cx="270" cy="327"/>
            </a:xfrm>
            <a:prstGeom prst="rect">
              <a:avLst/>
            </a:prstGeom>
            <a:noFill/>
            <a:ln w="9525">
              <a:noFill/>
              <a:miter lim="800000"/>
              <a:headEnd/>
              <a:tailEnd/>
            </a:ln>
          </p:spPr>
          <p:txBody>
            <a:bodyPr wrap="none">
              <a:spAutoFit/>
            </a:bodyPr>
            <a:lstStyle/>
            <a:p>
              <a:pPr>
                <a:spcBef>
                  <a:spcPct val="50000"/>
                </a:spcBef>
              </a:pPr>
              <a:r>
                <a:rPr kumimoji="1" lang="en-US" altLang="zh-CN" sz="2800" b="1" i="1">
                  <a:solidFill>
                    <a:schemeClr val="tx2"/>
                  </a:solidFill>
                  <a:latin typeface="楷体_GB2312" pitchFamily="49" charset="-122"/>
                  <a:ea typeface="楷体_GB2312" pitchFamily="49" charset="-122"/>
                </a:rPr>
                <a:t>F</a:t>
              </a:r>
              <a:r>
                <a:rPr kumimoji="1" lang="en-US" altLang="zh-CN" sz="2800" b="1" i="1" baseline="-25000">
                  <a:solidFill>
                    <a:schemeClr val="tx2"/>
                  </a:solidFill>
                  <a:latin typeface="Times New Roman" pitchFamily="18" charset="0"/>
                  <a:ea typeface="楷体_GB2312" pitchFamily="49" charset="-122"/>
                </a:rPr>
                <a:t>l</a:t>
              </a:r>
              <a:endParaRPr kumimoji="1" lang="en-US" altLang="zh-CN" sz="2800" b="1" i="1" baseline="-25000">
                <a:latin typeface="楷体_GB2312" pitchFamily="49" charset="-122"/>
                <a:ea typeface="楷体_GB2312" pitchFamily="49" charset="-122"/>
              </a:endParaRPr>
            </a:p>
          </p:txBody>
        </p:sp>
        <p:sp>
          <p:nvSpPr>
            <p:cNvPr id="27666" name="Line 21"/>
            <p:cNvSpPr>
              <a:spLocks noChangeShapeType="1"/>
            </p:cNvSpPr>
            <p:nvPr/>
          </p:nvSpPr>
          <p:spPr bwMode="auto">
            <a:xfrm>
              <a:off x="3984" y="1177"/>
              <a:ext cx="1488" cy="0"/>
            </a:xfrm>
            <a:prstGeom prst="line">
              <a:avLst/>
            </a:prstGeom>
            <a:noFill/>
            <a:ln w="28575">
              <a:solidFill>
                <a:schemeClr val="tx1"/>
              </a:solidFill>
              <a:round/>
              <a:headEnd/>
              <a:tailEnd type="arrow" w="sm" len="med"/>
            </a:ln>
          </p:spPr>
          <p:txBody>
            <a:bodyPr wrap="none" anchor="ctr"/>
            <a:lstStyle/>
            <a:p>
              <a:endParaRPr lang="zh-CN" altLang="en-US"/>
            </a:p>
          </p:txBody>
        </p:sp>
        <p:sp>
          <p:nvSpPr>
            <p:cNvPr id="27667" name="Line 22"/>
            <p:cNvSpPr>
              <a:spLocks noChangeShapeType="1"/>
            </p:cNvSpPr>
            <p:nvPr/>
          </p:nvSpPr>
          <p:spPr bwMode="auto">
            <a:xfrm>
              <a:off x="4896" y="402"/>
              <a:ext cx="0" cy="768"/>
            </a:xfrm>
            <a:prstGeom prst="line">
              <a:avLst/>
            </a:prstGeom>
            <a:noFill/>
            <a:ln w="28575" cap="rnd">
              <a:solidFill>
                <a:schemeClr val="tx1"/>
              </a:solidFill>
              <a:prstDash val="sysDot"/>
              <a:round/>
              <a:headEnd/>
              <a:tailEnd/>
            </a:ln>
          </p:spPr>
          <p:txBody>
            <a:bodyPr wrap="none" anchor="ctr"/>
            <a:lstStyle/>
            <a:p>
              <a:endParaRPr lang="zh-CN" altLang="en-US"/>
            </a:p>
          </p:txBody>
        </p:sp>
        <p:sp>
          <p:nvSpPr>
            <p:cNvPr id="27668" name="Oval 23"/>
            <p:cNvSpPr>
              <a:spLocks noChangeArrowheads="1"/>
            </p:cNvSpPr>
            <p:nvPr/>
          </p:nvSpPr>
          <p:spPr bwMode="auto">
            <a:xfrm>
              <a:off x="4512" y="1148"/>
              <a:ext cx="50" cy="50"/>
            </a:xfrm>
            <a:prstGeom prst="ellipse">
              <a:avLst/>
            </a:prstGeom>
            <a:solidFill>
              <a:schemeClr val="accent1"/>
            </a:solidFill>
            <a:ln w="9525">
              <a:solidFill>
                <a:schemeClr val="tx1"/>
              </a:solidFill>
              <a:round/>
              <a:headEnd/>
              <a:tailEnd/>
            </a:ln>
          </p:spPr>
          <p:txBody>
            <a:bodyPr wrap="none" anchor="ctr"/>
            <a:lstStyle/>
            <a:p>
              <a:endParaRPr lang="zh-CN" altLang="en-US"/>
            </a:p>
          </p:txBody>
        </p:sp>
        <p:graphicFrame>
          <p:nvGraphicFramePr>
            <p:cNvPr id="27652" name="Object 9"/>
            <p:cNvGraphicFramePr>
              <a:graphicFrameLocks noChangeAspect="1"/>
            </p:cNvGraphicFramePr>
            <p:nvPr/>
          </p:nvGraphicFramePr>
          <p:xfrm>
            <a:off x="4560" y="336"/>
            <a:ext cx="256" cy="256"/>
          </p:xfrm>
          <a:graphic>
            <a:graphicData uri="http://schemas.openxmlformats.org/presentationml/2006/ole">
              <p:oleObj spid="_x0000_s27652" name="公式" r:id="rId3" imgW="164880" imgH="190440" progId="Equation.3">
                <p:embed/>
              </p:oleObj>
            </a:graphicData>
          </a:graphic>
        </p:graphicFrame>
      </p:grpSp>
      <p:graphicFrame>
        <p:nvGraphicFramePr>
          <p:cNvPr id="27650" name="Object 10"/>
          <p:cNvGraphicFramePr>
            <a:graphicFrameLocks noChangeAspect="1"/>
          </p:cNvGraphicFramePr>
          <p:nvPr/>
        </p:nvGraphicFramePr>
        <p:xfrm>
          <a:off x="3260725" y="4838700"/>
          <a:ext cx="2311400" cy="1019175"/>
        </p:xfrm>
        <a:graphic>
          <a:graphicData uri="http://schemas.openxmlformats.org/presentationml/2006/ole">
            <p:oleObj spid="_x0000_s27650" name="公式" r:id="rId4" imgW="876240" imgH="406080" progId="Equation.3">
              <p:embed/>
            </p:oleObj>
          </a:graphicData>
        </a:graphic>
      </p:graphicFrame>
      <p:graphicFrame>
        <p:nvGraphicFramePr>
          <p:cNvPr id="27651" name="Object 11"/>
          <p:cNvGraphicFramePr>
            <a:graphicFrameLocks noChangeAspect="1"/>
          </p:cNvGraphicFramePr>
          <p:nvPr/>
        </p:nvGraphicFramePr>
        <p:xfrm>
          <a:off x="971550" y="4192588"/>
          <a:ext cx="5181600" cy="511175"/>
        </p:xfrm>
        <a:graphic>
          <a:graphicData uri="http://schemas.openxmlformats.org/presentationml/2006/ole">
            <p:oleObj spid="_x0000_s27651" name="公式" r:id="rId5" imgW="2082600" imgH="24120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标题 1"/>
          <p:cNvSpPr>
            <a:spLocks noGrp="1"/>
          </p:cNvSpPr>
          <p:nvPr>
            <p:ph type="title"/>
          </p:nvPr>
        </p:nvSpPr>
        <p:spPr/>
        <p:txBody>
          <a:bodyPr/>
          <a:lstStyle/>
          <a:p>
            <a:pPr eaLnBrk="1" hangingPunct="1"/>
            <a:r>
              <a:rPr kumimoji="1" lang="zh-CN" altLang="en-US" smtClean="0"/>
              <a:t>势能和保守力的关系</a:t>
            </a:r>
            <a:endParaRPr lang="zh-CN" altLang="en-US" smtClean="0"/>
          </a:p>
        </p:txBody>
      </p:sp>
      <p:sp>
        <p:nvSpPr>
          <p:cNvPr id="28679" name="内容占位符 2"/>
          <p:cNvSpPr>
            <a:spLocks noGrp="1"/>
          </p:cNvSpPr>
          <p:nvPr>
            <p:ph sz="quarter" idx="1"/>
          </p:nvPr>
        </p:nvSpPr>
        <p:spPr>
          <a:xfrm>
            <a:off x="457200" y="1219200"/>
            <a:ext cx="8258175" cy="4937125"/>
          </a:xfrm>
        </p:spPr>
        <p:txBody>
          <a:bodyPr/>
          <a:lstStyle/>
          <a:p>
            <a:pPr eaLnBrk="1" hangingPunct="1">
              <a:lnSpc>
                <a:spcPct val="90000"/>
              </a:lnSpc>
              <a:spcBef>
                <a:spcPct val="20000"/>
              </a:spcBef>
            </a:pPr>
            <a:endParaRPr kumimoji="1" lang="en-US" altLang="zh-CN" sz="2400" smtClean="0"/>
          </a:p>
          <a:p>
            <a:pPr eaLnBrk="1" hangingPunct="1">
              <a:lnSpc>
                <a:spcPct val="90000"/>
              </a:lnSpc>
              <a:spcBef>
                <a:spcPct val="20000"/>
              </a:spcBef>
            </a:pPr>
            <a:r>
              <a:rPr kumimoji="1" lang="zh-CN" altLang="en-US" sz="2400" smtClean="0"/>
              <a:t>若势能为 </a:t>
            </a:r>
            <a:r>
              <a:rPr kumimoji="1" lang="en-US" altLang="zh-CN" sz="2400" smtClean="0"/>
              <a:t>E</a:t>
            </a:r>
            <a:r>
              <a:rPr kumimoji="1" lang="en-US" altLang="zh-CN" sz="2400" baseline="-25000" smtClean="0"/>
              <a:t>P</a:t>
            </a:r>
            <a:r>
              <a:rPr kumimoji="1" lang="en-US" altLang="zh-CN" sz="2400" smtClean="0"/>
              <a:t>(x,y,z)</a:t>
            </a:r>
          </a:p>
        </p:txBody>
      </p:sp>
      <p:sp>
        <p:nvSpPr>
          <p:cNvPr id="28680"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28681"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A005448-12AB-4F01-90A7-E45781AD0F81}" type="slidenum">
              <a:rPr lang="zh-CN" altLang="en-US" smtClean="0"/>
              <a:pPr/>
              <a:t>32</a:t>
            </a:fld>
            <a:endParaRPr lang="zh-CN" altLang="en-US" smtClean="0"/>
          </a:p>
        </p:txBody>
      </p:sp>
      <p:graphicFrame>
        <p:nvGraphicFramePr>
          <p:cNvPr id="28674" name="Object 5"/>
          <p:cNvGraphicFramePr>
            <a:graphicFrameLocks noChangeAspect="1"/>
          </p:cNvGraphicFramePr>
          <p:nvPr/>
        </p:nvGraphicFramePr>
        <p:xfrm>
          <a:off x="755650" y="4254500"/>
          <a:ext cx="7986713" cy="960438"/>
        </p:xfrm>
        <a:graphic>
          <a:graphicData uri="http://schemas.openxmlformats.org/presentationml/2006/ole">
            <p:oleObj spid="_x0000_s28674" name="Equation" r:id="rId3" imgW="3288960" imgH="419040" progId="Equation.3">
              <p:embed/>
            </p:oleObj>
          </a:graphicData>
        </a:graphic>
      </p:graphicFrame>
      <p:graphicFrame>
        <p:nvGraphicFramePr>
          <p:cNvPr id="28675" name="Object 6"/>
          <p:cNvGraphicFramePr>
            <a:graphicFrameLocks noChangeAspect="1"/>
          </p:cNvGraphicFramePr>
          <p:nvPr/>
        </p:nvGraphicFramePr>
        <p:xfrm>
          <a:off x="801688" y="2657475"/>
          <a:ext cx="1912937" cy="885825"/>
        </p:xfrm>
        <a:graphic>
          <a:graphicData uri="http://schemas.openxmlformats.org/presentationml/2006/ole">
            <p:oleObj spid="_x0000_s28675" name="Equation" r:id="rId4" imgW="787320" imgH="393480" progId="Equation.DSMT4">
              <p:embed/>
            </p:oleObj>
          </a:graphicData>
        </a:graphic>
      </p:graphicFrame>
      <p:graphicFrame>
        <p:nvGraphicFramePr>
          <p:cNvPr id="28676" name="Object 7"/>
          <p:cNvGraphicFramePr>
            <a:graphicFrameLocks noChangeAspect="1"/>
          </p:cNvGraphicFramePr>
          <p:nvPr/>
        </p:nvGraphicFramePr>
        <p:xfrm>
          <a:off x="3649663" y="2655888"/>
          <a:ext cx="1912937" cy="887412"/>
        </p:xfrm>
        <a:graphic>
          <a:graphicData uri="http://schemas.openxmlformats.org/presentationml/2006/ole">
            <p:oleObj spid="_x0000_s28676" name="Equation" r:id="rId5" imgW="787320" imgH="419040" progId="Equation.DSMT4">
              <p:embed/>
            </p:oleObj>
          </a:graphicData>
        </a:graphic>
      </p:graphicFrame>
      <p:graphicFrame>
        <p:nvGraphicFramePr>
          <p:cNvPr id="28677" name="Object 8"/>
          <p:cNvGraphicFramePr>
            <a:graphicFrameLocks noChangeAspect="1"/>
          </p:cNvGraphicFramePr>
          <p:nvPr/>
        </p:nvGraphicFramePr>
        <p:xfrm>
          <a:off x="6429375" y="2713038"/>
          <a:ext cx="1828800" cy="858837"/>
        </p:xfrm>
        <a:graphic>
          <a:graphicData uri="http://schemas.openxmlformats.org/presentationml/2006/ole">
            <p:oleObj spid="_x0000_s28677" name="Equation" r:id="rId6" imgW="711000" imgH="39348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标题 1"/>
          <p:cNvSpPr>
            <a:spLocks noGrp="1"/>
          </p:cNvSpPr>
          <p:nvPr>
            <p:ph type="title"/>
          </p:nvPr>
        </p:nvSpPr>
        <p:spPr/>
        <p:txBody>
          <a:bodyPr/>
          <a:lstStyle/>
          <a:p>
            <a:pPr eaLnBrk="1" hangingPunct="1"/>
            <a:r>
              <a:rPr kumimoji="1" lang="en-US" altLang="zh-CN" smtClean="0"/>
              <a:t>(</a:t>
            </a:r>
            <a:r>
              <a:rPr kumimoji="1" lang="zh-CN" altLang="en-US" smtClean="0"/>
              <a:t>二</a:t>
            </a:r>
            <a:r>
              <a:rPr kumimoji="1" lang="en-US" altLang="zh-CN" smtClean="0"/>
              <a:t>)  </a:t>
            </a:r>
            <a:r>
              <a:rPr kumimoji="1" lang="zh-CN" altLang="en-US" smtClean="0"/>
              <a:t>保守力和势能</a:t>
            </a:r>
            <a:endParaRPr lang="zh-CN" altLang="en-US" smtClean="0"/>
          </a:p>
        </p:txBody>
      </p:sp>
      <p:sp>
        <p:nvSpPr>
          <p:cNvPr id="29717" name="内容占位符 2"/>
          <p:cNvSpPr>
            <a:spLocks noGrp="1"/>
          </p:cNvSpPr>
          <p:nvPr>
            <p:ph sz="quarter" idx="1"/>
          </p:nvPr>
        </p:nvSpPr>
        <p:spPr>
          <a:xfrm>
            <a:off x="457200" y="1219200"/>
            <a:ext cx="8258175" cy="1209675"/>
          </a:xfrm>
        </p:spPr>
        <p:txBody>
          <a:bodyPr/>
          <a:lstStyle/>
          <a:p>
            <a:pPr eaLnBrk="1" hangingPunct="1">
              <a:lnSpc>
                <a:spcPct val="90000"/>
              </a:lnSpc>
              <a:spcBef>
                <a:spcPct val="20000"/>
              </a:spcBef>
            </a:pPr>
            <a:endParaRPr kumimoji="1" lang="en-US" altLang="zh-CN" sz="2400" smtClean="0"/>
          </a:p>
          <a:p>
            <a:pPr eaLnBrk="1" hangingPunct="1">
              <a:lnSpc>
                <a:spcPct val="90000"/>
              </a:lnSpc>
              <a:spcBef>
                <a:spcPct val="20000"/>
              </a:spcBef>
            </a:pPr>
            <a:r>
              <a:rPr kumimoji="1" lang="zh-CN" altLang="en-US" sz="2400" smtClean="0"/>
              <a:t>五、势能曲线</a:t>
            </a:r>
            <a:r>
              <a:rPr kumimoji="1" lang="en-US" altLang="zh-CN" sz="2400" smtClean="0"/>
              <a:t>(</a:t>
            </a:r>
            <a:r>
              <a:rPr kumimoji="1" lang="zh-CN" altLang="en-US" sz="2400" smtClean="0"/>
              <a:t>势能随位置变化的曲线</a:t>
            </a:r>
            <a:r>
              <a:rPr kumimoji="1" lang="en-US" altLang="zh-CN" sz="2400" smtClean="0"/>
              <a:t>)</a:t>
            </a:r>
          </a:p>
          <a:p>
            <a:pPr lvl="1" eaLnBrk="1" hangingPunct="1">
              <a:lnSpc>
                <a:spcPct val="90000"/>
              </a:lnSpc>
              <a:spcBef>
                <a:spcPct val="20000"/>
              </a:spcBef>
            </a:pPr>
            <a:endParaRPr kumimoji="1" lang="en-US" altLang="zh-CN" sz="2100" smtClean="0"/>
          </a:p>
        </p:txBody>
      </p:sp>
      <p:sp>
        <p:nvSpPr>
          <p:cNvPr id="29718"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29719"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A7374F0D-6D9D-4016-AC27-9FE8B4EC79E9}" type="slidenum">
              <a:rPr lang="zh-CN" altLang="en-US" smtClean="0"/>
              <a:pPr/>
              <a:t>33</a:t>
            </a:fld>
            <a:endParaRPr lang="zh-CN" altLang="en-US" smtClean="0"/>
          </a:p>
        </p:txBody>
      </p:sp>
      <p:grpSp>
        <p:nvGrpSpPr>
          <p:cNvPr id="29720" name="Group 48"/>
          <p:cNvGrpSpPr>
            <a:grpSpLocks/>
          </p:cNvGrpSpPr>
          <p:nvPr/>
        </p:nvGrpSpPr>
        <p:grpSpPr bwMode="auto">
          <a:xfrm>
            <a:off x="363538" y="2343150"/>
            <a:ext cx="2438400" cy="2749550"/>
            <a:chOff x="229" y="528"/>
            <a:chExt cx="1536" cy="1732"/>
          </a:xfrm>
        </p:grpSpPr>
        <p:sp>
          <p:nvSpPr>
            <p:cNvPr id="29739" name="Line 8"/>
            <p:cNvSpPr>
              <a:spLocks noChangeShapeType="1"/>
            </p:cNvSpPr>
            <p:nvPr/>
          </p:nvSpPr>
          <p:spPr bwMode="auto">
            <a:xfrm>
              <a:off x="373" y="2146"/>
              <a:ext cx="1248" cy="0"/>
            </a:xfrm>
            <a:prstGeom prst="line">
              <a:avLst/>
            </a:prstGeom>
            <a:noFill/>
            <a:ln w="28575">
              <a:solidFill>
                <a:schemeClr val="tx1"/>
              </a:solidFill>
              <a:round/>
              <a:headEnd/>
              <a:tailEnd type="arrow" w="sm" len="med"/>
            </a:ln>
          </p:spPr>
          <p:txBody>
            <a:bodyPr wrap="none" anchor="ctr"/>
            <a:lstStyle/>
            <a:p>
              <a:endParaRPr lang="zh-CN" altLang="en-US"/>
            </a:p>
          </p:txBody>
        </p:sp>
        <p:sp>
          <p:nvSpPr>
            <p:cNvPr id="29740" name="Line 9"/>
            <p:cNvSpPr>
              <a:spLocks noChangeShapeType="1"/>
            </p:cNvSpPr>
            <p:nvPr/>
          </p:nvSpPr>
          <p:spPr bwMode="auto">
            <a:xfrm flipV="1">
              <a:off x="373" y="658"/>
              <a:ext cx="0" cy="1488"/>
            </a:xfrm>
            <a:prstGeom prst="line">
              <a:avLst/>
            </a:prstGeom>
            <a:noFill/>
            <a:ln w="28575">
              <a:solidFill>
                <a:schemeClr val="tx2"/>
              </a:solidFill>
              <a:round/>
              <a:headEnd/>
              <a:tailEnd type="arrow" w="sm" len="med"/>
            </a:ln>
          </p:spPr>
          <p:txBody>
            <a:bodyPr wrap="none" anchor="ctr"/>
            <a:lstStyle/>
            <a:p>
              <a:endParaRPr lang="zh-CN" altLang="en-US"/>
            </a:p>
          </p:txBody>
        </p:sp>
        <p:sp>
          <p:nvSpPr>
            <p:cNvPr id="29741" name="Freeform 10"/>
            <p:cNvSpPr>
              <a:spLocks/>
            </p:cNvSpPr>
            <p:nvPr/>
          </p:nvSpPr>
          <p:spPr bwMode="auto">
            <a:xfrm>
              <a:off x="373" y="1090"/>
              <a:ext cx="1392" cy="1056"/>
            </a:xfrm>
            <a:custGeom>
              <a:avLst/>
              <a:gdLst>
                <a:gd name="T0" fmla="*/ 0 w 1392"/>
                <a:gd name="T1" fmla="*/ 1056 h 1056"/>
                <a:gd name="T2" fmla="*/ 1392 w 1392"/>
                <a:gd name="T3" fmla="*/ 0 h 1056"/>
                <a:gd name="T4" fmla="*/ 0 60000 65536"/>
                <a:gd name="T5" fmla="*/ 0 60000 65536"/>
                <a:gd name="T6" fmla="*/ 0 w 1392"/>
                <a:gd name="T7" fmla="*/ 0 h 1056"/>
                <a:gd name="T8" fmla="*/ 1392 w 1392"/>
                <a:gd name="T9" fmla="*/ 1056 h 1056"/>
              </a:gdLst>
              <a:ahLst/>
              <a:cxnLst>
                <a:cxn ang="T4">
                  <a:pos x="T0" y="T1"/>
                </a:cxn>
                <a:cxn ang="T5">
                  <a:pos x="T2" y="T3"/>
                </a:cxn>
              </a:cxnLst>
              <a:rect l="T6" t="T7" r="T8" b="T9"/>
              <a:pathLst>
                <a:path w="1392" h="1056">
                  <a:moveTo>
                    <a:pt x="0" y="1056"/>
                  </a:moveTo>
                  <a:lnTo>
                    <a:pt x="1392" y="0"/>
                  </a:lnTo>
                </a:path>
              </a:pathLst>
            </a:custGeom>
            <a:noFill/>
            <a:ln w="41275">
              <a:solidFill>
                <a:schemeClr val="tx2"/>
              </a:solidFill>
              <a:round/>
              <a:headEnd/>
              <a:tailEnd/>
            </a:ln>
          </p:spPr>
          <p:txBody>
            <a:bodyPr wrap="none" anchor="ctr"/>
            <a:lstStyle/>
            <a:p>
              <a:endParaRPr lang="zh-CN" altLang="en-US"/>
            </a:p>
          </p:txBody>
        </p:sp>
        <p:sp>
          <p:nvSpPr>
            <p:cNvPr id="29742" name="Line 11"/>
            <p:cNvSpPr>
              <a:spLocks noChangeShapeType="1"/>
            </p:cNvSpPr>
            <p:nvPr/>
          </p:nvSpPr>
          <p:spPr bwMode="auto">
            <a:xfrm flipV="1">
              <a:off x="901" y="1282"/>
              <a:ext cx="0" cy="432"/>
            </a:xfrm>
            <a:prstGeom prst="line">
              <a:avLst/>
            </a:prstGeom>
            <a:noFill/>
            <a:ln w="25400">
              <a:solidFill>
                <a:schemeClr val="accent1"/>
              </a:solidFill>
              <a:round/>
              <a:headEnd type="arrow" w="sm" len="sm"/>
              <a:tailEnd type="arrow" w="sm" len="sm"/>
            </a:ln>
          </p:spPr>
          <p:txBody>
            <a:bodyPr wrap="none" anchor="ctr"/>
            <a:lstStyle/>
            <a:p>
              <a:endParaRPr lang="zh-CN" altLang="en-US"/>
            </a:p>
          </p:txBody>
        </p:sp>
        <p:sp>
          <p:nvSpPr>
            <p:cNvPr id="29743" name="Line 12"/>
            <p:cNvSpPr>
              <a:spLocks noChangeShapeType="1"/>
            </p:cNvSpPr>
            <p:nvPr/>
          </p:nvSpPr>
          <p:spPr bwMode="auto">
            <a:xfrm>
              <a:off x="373" y="1291"/>
              <a:ext cx="1152" cy="0"/>
            </a:xfrm>
            <a:prstGeom prst="line">
              <a:avLst/>
            </a:prstGeom>
            <a:noFill/>
            <a:ln w="19050">
              <a:solidFill>
                <a:schemeClr val="tx1"/>
              </a:solidFill>
              <a:prstDash val="dash"/>
              <a:round/>
              <a:headEnd/>
              <a:tailEnd/>
            </a:ln>
          </p:spPr>
          <p:txBody>
            <a:bodyPr wrap="none" anchor="ctr"/>
            <a:lstStyle/>
            <a:p>
              <a:endParaRPr lang="zh-CN" altLang="en-US"/>
            </a:p>
          </p:txBody>
        </p:sp>
        <p:sp>
          <p:nvSpPr>
            <p:cNvPr id="29744" name="Freeform 13"/>
            <p:cNvSpPr>
              <a:spLocks/>
            </p:cNvSpPr>
            <p:nvPr/>
          </p:nvSpPr>
          <p:spPr bwMode="auto">
            <a:xfrm>
              <a:off x="898" y="1810"/>
              <a:ext cx="4" cy="333"/>
            </a:xfrm>
            <a:custGeom>
              <a:avLst/>
              <a:gdLst>
                <a:gd name="T0" fmla="*/ 0 w 4"/>
                <a:gd name="T1" fmla="*/ 333 h 333"/>
                <a:gd name="T2" fmla="*/ 4 w 4"/>
                <a:gd name="T3" fmla="*/ 0 h 333"/>
                <a:gd name="T4" fmla="*/ 0 60000 65536"/>
                <a:gd name="T5" fmla="*/ 0 60000 65536"/>
                <a:gd name="T6" fmla="*/ 0 w 4"/>
                <a:gd name="T7" fmla="*/ 0 h 333"/>
                <a:gd name="T8" fmla="*/ 4 w 4"/>
                <a:gd name="T9" fmla="*/ 333 h 333"/>
              </a:gdLst>
              <a:ahLst/>
              <a:cxnLst>
                <a:cxn ang="T4">
                  <a:pos x="T0" y="T1"/>
                </a:cxn>
                <a:cxn ang="T5">
                  <a:pos x="T2" y="T3"/>
                </a:cxn>
              </a:cxnLst>
              <a:rect l="T6" t="T7" r="T8" b="T9"/>
              <a:pathLst>
                <a:path w="4" h="333">
                  <a:moveTo>
                    <a:pt x="0" y="333"/>
                  </a:moveTo>
                  <a:lnTo>
                    <a:pt x="4" y="0"/>
                  </a:lnTo>
                </a:path>
              </a:pathLst>
            </a:custGeom>
            <a:noFill/>
            <a:ln w="25400">
              <a:solidFill>
                <a:srgbClr val="FF0066"/>
              </a:solidFill>
              <a:round/>
              <a:headEnd type="arrow" w="sm" len="sm"/>
              <a:tailEnd type="arrow" w="sm" len="sm"/>
            </a:ln>
          </p:spPr>
          <p:txBody>
            <a:bodyPr wrap="none" anchor="ctr"/>
            <a:lstStyle/>
            <a:p>
              <a:endParaRPr lang="zh-CN" altLang="en-US"/>
            </a:p>
          </p:txBody>
        </p:sp>
        <p:graphicFrame>
          <p:nvGraphicFramePr>
            <p:cNvPr id="29710" name="Object 5"/>
            <p:cNvGraphicFramePr>
              <a:graphicFrameLocks noChangeAspect="1"/>
            </p:cNvGraphicFramePr>
            <p:nvPr/>
          </p:nvGraphicFramePr>
          <p:xfrm>
            <a:off x="399" y="528"/>
            <a:ext cx="262" cy="322"/>
          </p:xfrm>
          <a:graphic>
            <a:graphicData uri="http://schemas.openxmlformats.org/presentationml/2006/ole">
              <p:oleObj spid="_x0000_s29710" name="公式" r:id="rId3" imgW="228600" imgH="215640" progId="Equation.3">
                <p:embed/>
              </p:oleObj>
            </a:graphicData>
          </a:graphic>
        </p:graphicFrame>
        <p:graphicFrame>
          <p:nvGraphicFramePr>
            <p:cNvPr id="29711" name="Object 6"/>
            <p:cNvGraphicFramePr>
              <a:graphicFrameLocks noChangeAspect="1"/>
            </p:cNvGraphicFramePr>
            <p:nvPr/>
          </p:nvGraphicFramePr>
          <p:xfrm>
            <a:off x="1429" y="1858"/>
            <a:ext cx="144" cy="265"/>
          </p:xfrm>
          <a:graphic>
            <a:graphicData uri="http://schemas.openxmlformats.org/presentationml/2006/ole">
              <p:oleObj spid="_x0000_s29711" name="公式" r:id="rId4" imgW="126720" imgH="177480" progId="Equation.3">
                <p:embed/>
              </p:oleObj>
            </a:graphicData>
          </a:graphic>
        </p:graphicFrame>
        <p:graphicFrame>
          <p:nvGraphicFramePr>
            <p:cNvPr id="29712" name="Object 7"/>
            <p:cNvGraphicFramePr>
              <a:graphicFrameLocks noChangeAspect="1"/>
            </p:cNvGraphicFramePr>
            <p:nvPr/>
          </p:nvGraphicFramePr>
          <p:xfrm>
            <a:off x="1381" y="1037"/>
            <a:ext cx="187" cy="245"/>
          </p:xfrm>
          <a:graphic>
            <a:graphicData uri="http://schemas.openxmlformats.org/presentationml/2006/ole">
              <p:oleObj spid="_x0000_s29712" name="公式" r:id="rId5" imgW="164880" imgH="164880" progId="Equation.3">
                <p:embed/>
              </p:oleObj>
            </a:graphicData>
          </a:graphic>
        </p:graphicFrame>
        <p:graphicFrame>
          <p:nvGraphicFramePr>
            <p:cNvPr id="29713" name="Object 8"/>
            <p:cNvGraphicFramePr>
              <a:graphicFrameLocks noChangeAspect="1"/>
            </p:cNvGraphicFramePr>
            <p:nvPr/>
          </p:nvGraphicFramePr>
          <p:xfrm>
            <a:off x="949" y="1858"/>
            <a:ext cx="181" cy="222"/>
          </p:xfrm>
          <a:graphic>
            <a:graphicData uri="http://schemas.openxmlformats.org/presentationml/2006/ole">
              <p:oleObj spid="_x0000_s29713" name="公式" r:id="rId6" imgW="228600" imgH="215640" progId="Equation.3">
                <p:embed/>
              </p:oleObj>
            </a:graphicData>
          </a:graphic>
        </p:graphicFrame>
        <p:graphicFrame>
          <p:nvGraphicFramePr>
            <p:cNvPr id="29714" name="Object 9"/>
            <p:cNvGraphicFramePr>
              <a:graphicFrameLocks noChangeAspect="1"/>
            </p:cNvGraphicFramePr>
            <p:nvPr/>
          </p:nvGraphicFramePr>
          <p:xfrm>
            <a:off x="709" y="1387"/>
            <a:ext cx="170" cy="237"/>
          </p:xfrm>
          <a:graphic>
            <a:graphicData uri="http://schemas.openxmlformats.org/presentationml/2006/ole">
              <p:oleObj spid="_x0000_s29714" name="公式" r:id="rId7" imgW="215640" imgH="228600" progId="Equation.3">
                <p:embed/>
              </p:oleObj>
            </a:graphicData>
          </a:graphic>
        </p:graphicFrame>
        <p:graphicFrame>
          <p:nvGraphicFramePr>
            <p:cNvPr id="29715" name="Object 10"/>
            <p:cNvGraphicFramePr>
              <a:graphicFrameLocks noChangeAspect="1"/>
            </p:cNvGraphicFramePr>
            <p:nvPr/>
          </p:nvGraphicFramePr>
          <p:xfrm>
            <a:off x="229" y="2050"/>
            <a:ext cx="144" cy="210"/>
          </p:xfrm>
          <a:graphic>
            <a:graphicData uri="http://schemas.openxmlformats.org/presentationml/2006/ole">
              <p:oleObj spid="_x0000_s29715" name="公式" r:id="rId8" imgW="126720" imgH="139680" progId="Equation.3">
                <p:embed/>
              </p:oleObj>
            </a:graphicData>
          </a:graphic>
        </p:graphicFrame>
      </p:grpSp>
      <p:grpSp>
        <p:nvGrpSpPr>
          <p:cNvPr id="29721" name="Group 50"/>
          <p:cNvGrpSpPr>
            <a:grpSpLocks/>
          </p:cNvGrpSpPr>
          <p:nvPr/>
        </p:nvGrpSpPr>
        <p:grpSpPr bwMode="auto">
          <a:xfrm>
            <a:off x="6078538" y="2549525"/>
            <a:ext cx="2532062" cy="2951163"/>
            <a:chOff x="3829" y="658"/>
            <a:chExt cx="1595" cy="1859"/>
          </a:xfrm>
        </p:grpSpPr>
        <p:sp>
          <p:nvSpPr>
            <p:cNvPr id="29732" name="Line 33"/>
            <p:cNvSpPr>
              <a:spLocks noChangeShapeType="1"/>
            </p:cNvSpPr>
            <p:nvPr/>
          </p:nvSpPr>
          <p:spPr bwMode="auto">
            <a:xfrm>
              <a:off x="4021" y="1511"/>
              <a:ext cx="1248" cy="0"/>
            </a:xfrm>
            <a:prstGeom prst="line">
              <a:avLst/>
            </a:prstGeom>
            <a:noFill/>
            <a:ln w="28575">
              <a:solidFill>
                <a:schemeClr val="tx1"/>
              </a:solidFill>
              <a:round/>
              <a:headEnd/>
              <a:tailEnd type="arrow" w="sm" len="med"/>
            </a:ln>
          </p:spPr>
          <p:txBody>
            <a:bodyPr wrap="none" anchor="ctr"/>
            <a:lstStyle/>
            <a:p>
              <a:endParaRPr lang="zh-CN" altLang="en-US"/>
            </a:p>
          </p:txBody>
        </p:sp>
        <p:sp>
          <p:nvSpPr>
            <p:cNvPr id="29733" name="Line 34"/>
            <p:cNvSpPr>
              <a:spLocks noChangeShapeType="1"/>
            </p:cNvSpPr>
            <p:nvPr/>
          </p:nvSpPr>
          <p:spPr bwMode="auto">
            <a:xfrm flipV="1">
              <a:off x="4021" y="658"/>
              <a:ext cx="0" cy="1488"/>
            </a:xfrm>
            <a:prstGeom prst="line">
              <a:avLst/>
            </a:prstGeom>
            <a:noFill/>
            <a:ln w="28575">
              <a:solidFill>
                <a:schemeClr val="tx2"/>
              </a:solidFill>
              <a:round/>
              <a:headEnd/>
              <a:tailEnd type="arrow" w="sm" len="med"/>
            </a:ln>
          </p:spPr>
          <p:txBody>
            <a:bodyPr wrap="none" anchor="ctr"/>
            <a:lstStyle/>
            <a:p>
              <a:endParaRPr lang="zh-CN" altLang="en-US"/>
            </a:p>
          </p:txBody>
        </p:sp>
        <p:graphicFrame>
          <p:nvGraphicFramePr>
            <p:cNvPr id="29704" name="Object 11"/>
            <p:cNvGraphicFramePr>
              <a:graphicFrameLocks noChangeAspect="1"/>
            </p:cNvGraphicFramePr>
            <p:nvPr/>
          </p:nvGraphicFramePr>
          <p:xfrm>
            <a:off x="4021" y="706"/>
            <a:ext cx="262" cy="322"/>
          </p:xfrm>
          <a:graphic>
            <a:graphicData uri="http://schemas.openxmlformats.org/presentationml/2006/ole">
              <p:oleObj spid="_x0000_s29704" name="公式" r:id="rId9" imgW="228600" imgH="215640" progId="Equation.3">
                <p:embed/>
              </p:oleObj>
            </a:graphicData>
          </a:graphic>
        </p:graphicFrame>
        <p:graphicFrame>
          <p:nvGraphicFramePr>
            <p:cNvPr id="29705" name="Object 12"/>
            <p:cNvGraphicFramePr>
              <a:graphicFrameLocks noChangeAspect="1"/>
            </p:cNvGraphicFramePr>
            <p:nvPr/>
          </p:nvGraphicFramePr>
          <p:xfrm>
            <a:off x="5269" y="1378"/>
            <a:ext cx="155" cy="226"/>
          </p:xfrm>
          <a:graphic>
            <a:graphicData uri="http://schemas.openxmlformats.org/presentationml/2006/ole">
              <p:oleObj spid="_x0000_s29705" name="公式" r:id="rId10" imgW="114120" imgH="126720" progId="Equation.3">
                <p:embed/>
              </p:oleObj>
            </a:graphicData>
          </a:graphic>
        </p:graphicFrame>
        <p:sp>
          <p:nvSpPr>
            <p:cNvPr id="29734" name="Freeform 37"/>
            <p:cNvSpPr>
              <a:spLocks/>
            </p:cNvSpPr>
            <p:nvPr/>
          </p:nvSpPr>
          <p:spPr bwMode="auto">
            <a:xfrm>
              <a:off x="4317" y="1506"/>
              <a:ext cx="1" cy="333"/>
            </a:xfrm>
            <a:custGeom>
              <a:avLst/>
              <a:gdLst>
                <a:gd name="T0" fmla="*/ 0 w 4"/>
                <a:gd name="T1" fmla="*/ 333 h 333"/>
                <a:gd name="T2" fmla="*/ 1 w 4"/>
                <a:gd name="T3" fmla="*/ 0 h 333"/>
                <a:gd name="T4" fmla="*/ 0 60000 65536"/>
                <a:gd name="T5" fmla="*/ 0 60000 65536"/>
                <a:gd name="T6" fmla="*/ 0 w 4"/>
                <a:gd name="T7" fmla="*/ 0 h 333"/>
                <a:gd name="T8" fmla="*/ 4 w 4"/>
                <a:gd name="T9" fmla="*/ 333 h 333"/>
              </a:gdLst>
              <a:ahLst/>
              <a:cxnLst>
                <a:cxn ang="T4">
                  <a:pos x="T0" y="T1"/>
                </a:cxn>
                <a:cxn ang="T5">
                  <a:pos x="T2" y="T3"/>
                </a:cxn>
              </a:cxnLst>
              <a:rect l="T6" t="T7" r="T8" b="T9"/>
              <a:pathLst>
                <a:path w="4" h="333">
                  <a:moveTo>
                    <a:pt x="0" y="333"/>
                  </a:moveTo>
                  <a:lnTo>
                    <a:pt x="4" y="0"/>
                  </a:lnTo>
                </a:path>
              </a:pathLst>
            </a:custGeom>
            <a:noFill/>
            <a:ln w="25400">
              <a:solidFill>
                <a:srgbClr val="FF0066"/>
              </a:solidFill>
              <a:round/>
              <a:headEnd type="arrow" w="sm" len="sm"/>
              <a:tailEnd type="arrow" w="sm" len="sm"/>
            </a:ln>
          </p:spPr>
          <p:txBody>
            <a:bodyPr wrap="none" anchor="ctr"/>
            <a:lstStyle/>
            <a:p>
              <a:endParaRPr lang="zh-CN" altLang="en-US"/>
            </a:p>
          </p:txBody>
        </p:sp>
        <p:graphicFrame>
          <p:nvGraphicFramePr>
            <p:cNvPr id="29706" name="Object 13"/>
            <p:cNvGraphicFramePr>
              <a:graphicFrameLocks noChangeAspect="1"/>
            </p:cNvGraphicFramePr>
            <p:nvPr/>
          </p:nvGraphicFramePr>
          <p:xfrm>
            <a:off x="4453" y="1234"/>
            <a:ext cx="170" cy="237"/>
          </p:xfrm>
          <a:graphic>
            <a:graphicData uri="http://schemas.openxmlformats.org/presentationml/2006/ole">
              <p:oleObj spid="_x0000_s29706" name="公式" r:id="rId11" imgW="215640" imgH="228600" progId="Equation.3">
                <p:embed/>
              </p:oleObj>
            </a:graphicData>
          </a:graphic>
        </p:graphicFrame>
        <p:graphicFrame>
          <p:nvGraphicFramePr>
            <p:cNvPr id="29707" name="Object 14"/>
            <p:cNvGraphicFramePr>
              <a:graphicFrameLocks noChangeAspect="1"/>
            </p:cNvGraphicFramePr>
            <p:nvPr/>
          </p:nvGraphicFramePr>
          <p:xfrm>
            <a:off x="4117" y="1618"/>
            <a:ext cx="181" cy="222"/>
          </p:xfrm>
          <a:graphic>
            <a:graphicData uri="http://schemas.openxmlformats.org/presentationml/2006/ole">
              <p:oleObj spid="_x0000_s29707" name="公式" r:id="rId12" imgW="228600" imgH="215640" progId="Equation.3">
                <p:embed/>
              </p:oleObj>
            </a:graphicData>
          </a:graphic>
        </p:graphicFrame>
        <p:graphicFrame>
          <p:nvGraphicFramePr>
            <p:cNvPr id="29708" name="Object 15"/>
            <p:cNvGraphicFramePr>
              <a:graphicFrameLocks noChangeAspect="1"/>
            </p:cNvGraphicFramePr>
            <p:nvPr/>
          </p:nvGraphicFramePr>
          <p:xfrm>
            <a:off x="3829" y="1408"/>
            <a:ext cx="144" cy="210"/>
          </p:xfrm>
          <a:graphic>
            <a:graphicData uri="http://schemas.openxmlformats.org/presentationml/2006/ole">
              <p:oleObj spid="_x0000_s29708" name="公式" r:id="rId13" imgW="126720" imgH="139680" progId="Equation.3">
                <p:embed/>
              </p:oleObj>
            </a:graphicData>
          </a:graphic>
        </p:graphicFrame>
        <p:sp>
          <p:nvSpPr>
            <p:cNvPr id="29735" name="Freeform 41"/>
            <p:cNvSpPr>
              <a:spLocks/>
            </p:cNvSpPr>
            <p:nvPr/>
          </p:nvSpPr>
          <p:spPr bwMode="auto">
            <a:xfrm>
              <a:off x="4069" y="1589"/>
              <a:ext cx="970" cy="928"/>
            </a:xfrm>
            <a:custGeom>
              <a:avLst/>
              <a:gdLst>
                <a:gd name="T0" fmla="*/ 0 w 970"/>
                <a:gd name="T1" fmla="*/ 928 h 928"/>
                <a:gd name="T2" fmla="*/ 157 w 970"/>
                <a:gd name="T3" fmla="*/ 387 h 928"/>
                <a:gd name="T4" fmla="*/ 490 w 970"/>
                <a:gd name="T5" fmla="*/ 80 h 928"/>
                <a:gd name="T6" fmla="*/ 970 w 970"/>
                <a:gd name="T7" fmla="*/ 0 h 928"/>
                <a:gd name="T8" fmla="*/ 0 60000 65536"/>
                <a:gd name="T9" fmla="*/ 0 60000 65536"/>
                <a:gd name="T10" fmla="*/ 0 60000 65536"/>
                <a:gd name="T11" fmla="*/ 0 60000 65536"/>
                <a:gd name="T12" fmla="*/ 0 w 970"/>
                <a:gd name="T13" fmla="*/ 0 h 928"/>
                <a:gd name="T14" fmla="*/ 970 w 970"/>
                <a:gd name="T15" fmla="*/ 928 h 928"/>
              </a:gdLst>
              <a:ahLst/>
              <a:cxnLst>
                <a:cxn ang="T8">
                  <a:pos x="T0" y="T1"/>
                </a:cxn>
                <a:cxn ang="T9">
                  <a:pos x="T2" y="T3"/>
                </a:cxn>
                <a:cxn ang="T10">
                  <a:pos x="T4" y="T5"/>
                </a:cxn>
                <a:cxn ang="T11">
                  <a:pos x="T6" y="T7"/>
                </a:cxn>
              </a:cxnLst>
              <a:rect l="T12" t="T13" r="T14" b="T15"/>
              <a:pathLst>
                <a:path w="970" h="928">
                  <a:moveTo>
                    <a:pt x="0" y="928"/>
                  </a:moveTo>
                  <a:cubicBezTo>
                    <a:pt x="41" y="712"/>
                    <a:pt x="59" y="563"/>
                    <a:pt x="157" y="387"/>
                  </a:cubicBezTo>
                  <a:cubicBezTo>
                    <a:pt x="232" y="259"/>
                    <a:pt x="359" y="142"/>
                    <a:pt x="490" y="80"/>
                  </a:cubicBezTo>
                  <a:cubicBezTo>
                    <a:pt x="621" y="18"/>
                    <a:pt x="797" y="0"/>
                    <a:pt x="970" y="0"/>
                  </a:cubicBezTo>
                </a:path>
              </a:pathLst>
            </a:custGeom>
            <a:noFill/>
            <a:ln w="38100">
              <a:solidFill>
                <a:schemeClr val="tx2"/>
              </a:solidFill>
              <a:round/>
              <a:headEnd/>
              <a:tailEnd/>
            </a:ln>
          </p:spPr>
          <p:txBody>
            <a:bodyPr wrap="none" anchor="ctr"/>
            <a:lstStyle/>
            <a:p>
              <a:endParaRPr lang="zh-CN" altLang="en-US"/>
            </a:p>
          </p:txBody>
        </p:sp>
        <p:sp>
          <p:nvSpPr>
            <p:cNvPr id="29736" name="Freeform 42"/>
            <p:cNvSpPr>
              <a:spLocks/>
            </p:cNvSpPr>
            <p:nvPr/>
          </p:nvSpPr>
          <p:spPr bwMode="auto">
            <a:xfrm>
              <a:off x="4392" y="1141"/>
              <a:ext cx="1" cy="698"/>
            </a:xfrm>
            <a:custGeom>
              <a:avLst/>
              <a:gdLst>
                <a:gd name="T0" fmla="*/ 0 w 1"/>
                <a:gd name="T1" fmla="*/ 698 h 666"/>
                <a:gd name="T2" fmla="*/ 0 w 1"/>
                <a:gd name="T3" fmla="*/ 0 h 666"/>
                <a:gd name="T4" fmla="*/ 0 60000 65536"/>
                <a:gd name="T5" fmla="*/ 0 60000 65536"/>
                <a:gd name="T6" fmla="*/ 0 w 1"/>
                <a:gd name="T7" fmla="*/ 0 h 666"/>
                <a:gd name="T8" fmla="*/ 1 w 1"/>
                <a:gd name="T9" fmla="*/ 666 h 666"/>
              </a:gdLst>
              <a:ahLst/>
              <a:cxnLst>
                <a:cxn ang="T4">
                  <a:pos x="T0" y="T1"/>
                </a:cxn>
                <a:cxn ang="T5">
                  <a:pos x="T2" y="T3"/>
                </a:cxn>
              </a:cxnLst>
              <a:rect l="T6" t="T7" r="T8" b="T9"/>
              <a:pathLst>
                <a:path w="1" h="666">
                  <a:moveTo>
                    <a:pt x="0" y="666"/>
                  </a:moveTo>
                  <a:lnTo>
                    <a:pt x="0" y="0"/>
                  </a:lnTo>
                </a:path>
              </a:pathLst>
            </a:custGeom>
            <a:noFill/>
            <a:ln w="25400">
              <a:solidFill>
                <a:schemeClr val="accent1"/>
              </a:solidFill>
              <a:round/>
              <a:headEnd type="arrow" w="sm" len="sm"/>
              <a:tailEnd type="arrow" w="sm" len="sm"/>
            </a:ln>
          </p:spPr>
          <p:txBody>
            <a:bodyPr wrap="none" anchor="ctr"/>
            <a:lstStyle/>
            <a:p>
              <a:endParaRPr lang="zh-CN" altLang="en-US"/>
            </a:p>
          </p:txBody>
        </p:sp>
        <p:sp>
          <p:nvSpPr>
            <p:cNvPr id="29737" name="Line 43"/>
            <p:cNvSpPr>
              <a:spLocks noChangeShapeType="1"/>
            </p:cNvSpPr>
            <p:nvPr/>
          </p:nvSpPr>
          <p:spPr bwMode="auto">
            <a:xfrm>
              <a:off x="4051" y="1138"/>
              <a:ext cx="1152" cy="0"/>
            </a:xfrm>
            <a:prstGeom prst="line">
              <a:avLst/>
            </a:prstGeom>
            <a:noFill/>
            <a:ln w="19050">
              <a:solidFill>
                <a:schemeClr val="tx1"/>
              </a:solidFill>
              <a:prstDash val="dash"/>
              <a:round/>
              <a:headEnd/>
              <a:tailEnd/>
            </a:ln>
          </p:spPr>
          <p:txBody>
            <a:bodyPr wrap="none" anchor="ctr"/>
            <a:lstStyle/>
            <a:p>
              <a:endParaRPr lang="zh-CN" altLang="en-US"/>
            </a:p>
          </p:txBody>
        </p:sp>
        <p:graphicFrame>
          <p:nvGraphicFramePr>
            <p:cNvPr id="29709" name="Object 16"/>
            <p:cNvGraphicFramePr>
              <a:graphicFrameLocks noChangeAspect="1"/>
            </p:cNvGraphicFramePr>
            <p:nvPr/>
          </p:nvGraphicFramePr>
          <p:xfrm>
            <a:off x="5173" y="994"/>
            <a:ext cx="187" cy="245"/>
          </p:xfrm>
          <a:graphic>
            <a:graphicData uri="http://schemas.openxmlformats.org/presentationml/2006/ole">
              <p:oleObj spid="_x0000_s29709" name="公式" r:id="rId14" imgW="164880" imgH="164880" progId="Equation.3">
                <p:embed/>
              </p:oleObj>
            </a:graphicData>
          </a:graphic>
        </p:graphicFrame>
        <p:sp>
          <p:nvSpPr>
            <p:cNvPr id="29738" name="Line 45"/>
            <p:cNvSpPr>
              <a:spLocks noChangeShapeType="1"/>
            </p:cNvSpPr>
            <p:nvPr/>
          </p:nvSpPr>
          <p:spPr bwMode="auto">
            <a:xfrm>
              <a:off x="4323" y="1832"/>
              <a:ext cx="494" cy="0"/>
            </a:xfrm>
            <a:prstGeom prst="line">
              <a:avLst/>
            </a:prstGeom>
            <a:noFill/>
            <a:ln w="19050">
              <a:solidFill>
                <a:schemeClr val="tx1"/>
              </a:solidFill>
              <a:prstDash val="dash"/>
              <a:round/>
              <a:headEnd/>
              <a:tailEnd/>
            </a:ln>
          </p:spPr>
          <p:txBody>
            <a:bodyPr wrap="none" anchor="ctr"/>
            <a:lstStyle/>
            <a:p>
              <a:endParaRPr lang="zh-CN" altLang="en-US"/>
            </a:p>
          </p:txBody>
        </p:sp>
      </p:grpSp>
      <p:grpSp>
        <p:nvGrpSpPr>
          <p:cNvPr id="29722" name="Group 49"/>
          <p:cNvGrpSpPr>
            <a:grpSpLocks/>
          </p:cNvGrpSpPr>
          <p:nvPr/>
        </p:nvGrpSpPr>
        <p:grpSpPr bwMode="auto">
          <a:xfrm>
            <a:off x="3395663" y="2528888"/>
            <a:ext cx="2238375" cy="2716212"/>
            <a:chOff x="2139" y="645"/>
            <a:chExt cx="1410" cy="1711"/>
          </a:xfrm>
        </p:grpSpPr>
        <p:sp>
          <p:nvSpPr>
            <p:cNvPr id="29726" name="Line 21"/>
            <p:cNvSpPr>
              <a:spLocks noChangeShapeType="1"/>
            </p:cNvSpPr>
            <p:nvPr/>
          </p:nvSpPr>
          <p:spPr bwMode="auto">
            <a:xfrm>
              <a:off x="2149" y="2146"/>
              <a:ext cx="1248" cy="0"/>
            </a:xfrm>
            <a:prstGeom prst="line">
              <a:avLst/>
            </a:prstGeom>
            <a:noFill/>
            <a:ln w="28575">
              <a:solidFill>
                <a:schemeClr val="tx1"/>
              </a:solidFill>
              <a:round/>
              <a:headEnd/>
              <a:tailEnd type="arrow" w="sm" len="med"/>
            </a:ln>
          </p:spPr>
          <p:txBody>
            <a:bodyPr wrap="none" anchor="ctr"/>
            <a:lstStyle/>
            <a:p>
              <a:endParaRPr lang="zh-CN" altLang="en-US"/>
            </a:p>
          </p:txBody>
        </p:sp>
        <p:sp>
          <p:nvSpPr>
            <p:cNvPr id="29727" name="Line 22"/>
            <p:cNvSpPr>
              <a:spLocks noChangeShapeType="1"/>
            </p:cNvSpPr>
            <p:nvPr/>
          </p:nvSpPr>
          <p:spPr bwMode="auto">
            <a:xfrm flipV="1">
              <a:off x="2725" y="645"/>
              <a:ext cx="0" cy="1488"/>
            </a:xfrm>
            <a:prstGeom prst="line">
              <a:avLst/>
            </a:prstGeom>
            <a:noFill/>
            <a:ln w="28575">
              <a:solidFill>
                <a:schemeClr val="tx2"/>
              </a:solidFill>
              <a:round/>
              <a:headEnd/>
              <a:tailEnd type="arrow" w="sm" len="med"/>
            </a:ln>
          </p:spPr>
          <p:txBody>
            <a:bodyPr wrap="none" anchor="ctr"/>
            <a:lstStyle/>
            <a:p>
              <a:endParaRPr lang="zh-CN" altLang="en-US"/>
            </a:p>
          </p:txBody>
        </p:sp>
        <p:graphicFrame>
          <p:nvGraphicFramePr>
            <p:cNvPr id="29698" name="Object 17"/>
            <p:cNvGraphicFramePr>
              <a:graphicFrameLocks noChangeAspect="1"/>
            </p:cNvGraphicFramePr>
            <p:nvPr/>
          </p:nvGraphicFramePr>
          <p:xfrm>
            <a:off x="2749" y="714"/>
            <a:ext cx="262" cy="322"/>
          </p:xfrm>
          <a:graphic>
            <a:graphicData uri="http://schemas.openxmlformats.org/presentationml/2006/ole">
              <p:oleObj spid="_x0000_s29698" name="公式" r:id="rId15" imgW="228600" imgH="215640" progId="Equation.3">
                <p:embed/>
              </p:oleObj>
            </a:graphicData>
          </a:graphic>
        </p:graphicFrame>
        <p:sp>
          <p:nvSpPr>
            <p:cNvPr id="29728" name="Freeform 24"/>
            <p:cNvSpPr>
              <a:spLocks/>
            </p:cNvSpPr>
            <p:nvPr/>
          </p:nvSpPr>
          <p:spPr bwMode="auto">
            <a:xfrm>
              <a:off x="2139" y="1202"/>
              <a:ext cx="1219" cy="955"/>
            </a:xfrm>
            <a:custGeom>
              <a:avLst/>
              <a:gdLst>
                <a:gd name="T0" fmla="*/ 1219 w 1219"/>
                <a:gd name="T1" fmla="*/ 8 h 955"/>
                <a:gd name="T2" fmla="*/ 1018 w 1219"/>
                <a:gd name="T3" fmla="*/ 536 h 955"/>
                <a:gd name="T4" fmla="*/ 592 w 1219"/>
                <a:gd name="T5" fmla="*/ 952 h 955"/>
                <a:gd name="T6" fmla="*/ 184 w 1219"/>
                <a:gd name="T7" fmla="*/ 520 h 955"/>
                <a:gd name="T8" fmla="*/ 0 w 1219"/>
                <a:gd name="T9" fmla="*/ 0 h 955"/>
                <a:gd name="T10" fmla="*/ 0 60000 65536"/>
                <a:gd name="T11" fmla="*/ 0 60000 65536"/>
                <a:gd name="T12" fmla="*/ 0 60000 65536"/>
                <a:gd name="T13" fmla="*/ 0 60000 65536"/>
                <a:gd name="T14" fmla="*/ 0 60000 65536"/>
                <a:gd name="T15" fmla="*/ 0 w 1219"/>
                <a:gd name="T16" fmla="*/ 0 h 955"/>
                <a:gd name="T17" fmla="*/ 1219 w 1219"/>
                <a:gd name="T18" fmla="*/ 955 h 955"/>
              </a:gdLst>
              <a:ahLst/>
              <a:cxnLst>
                <a:cxn ang="T10">
                  <a:pos x="T0" y="T1"/>
                </a:cxn>
                <a:cxn ang="T11">
                  <a:pos x="T2" y="T3"/>
                </a:cxn>
                <a:cxn ang="T12">
                  <a:pos x="T4" y="T5"/>
                </a:cxn>
                <a:cxn ang="T13">
                  <a:pos x="T6" y="T7"/>
                </a:cxn>
                <a:cxn ang="T14">
                  <a:pos x="T8" y="T9"/>
                </a:cxn>
              </a:cxnLst>
              <a:rect l="T15" t="T16" r="T17" b="T18"/>
              <a:pathLst>
                <a:path w="1219" h="955">
                  <a:moveTo>
                    <a:pt x="1219" y="8"/>
                  </a:moveTo>
                  <a:cubicBezTo>
                    <a:pt x="1178" y="224"/>
                    <a:pt x="1116" y="360"/>
                    <a:pt x="1018" y="536"/>
                  </a:cubicBezTo>
                  <a:cubicBezTo>
                    <a:pt x="920" y="712"/>
                    <a:pt x="745" y="955"/>
                    <a:pt x="592" y="952"/>
                  </a:cubicBezTo>
                  <a:cubicBezTo>
                    <a:pt x="439" y="949"/>
                    <a:pt x="254" y="709"/>
                    <a:pt x="184" y="520"/>
                  </a:cubicBezTo>
                  <a:cubicBezTo>
                    <a:pt x="114" y="331"/>
                    <a:pt x="58" y="208"/>
                    <a:pt x="0" y="0"/>
                  </a:cubicBezTo>
                </a:path>
              </a:pathLst>
            </a:custGeom>
            <a:noFill/>
            <a:ln w="38100">
              <a:solidFill>
                <a:schemeClr val="tx2"/>
              </a:solidFill>
              <a:round/>
              <a:headEnd/>
              <a:tailEnd/>
            </a:ln>
          </p:spPr>
          <p:txBody>
            <a:bodyPr wrap="none" anchor="ctr"/>
            <a:lstStyle/>
            <a:p>
              <a:endParaRPr lang="zh-CN" altLang="en-US"/>
            </a:p>
          </p:txBody>
        </p:sp>
        <p:sp>
          <p:nvSpPr>
            <p:cNvPr id="29729" name="Line 25"/>
            <p:cNvSpPr>
              <a:spLocks noChangeShapeType="1"/>
            </p:cNvSpPr>
            <p:nvPr/>
          </p:nvSpPr>
          <p:spPr bwMode="auto">
            <a:xfrm>
              <a:off x="2176" y="1330"/>
              <a:ext cx="1152" cy="0"/>
            </a:xfrm>
            <a:prstGeom prst="line">
              <a:avLst/>
            </a:prstGeom>
            <a:noFill/>
            <a:ln w="19050">
              <a:solidFill>
                <a:schemeClr val="tx1"/>
              </a:solidFill>
              <a:prstDash val="dash"/>
              <a:round/>
              <a:headEnd/>
              <a:tailEnd/>
            </a:ln>
          </p:spPr>
          <p:txBody>
            <a:bodyPr wrap="none" anchor="ctr"/>
            <a:lstStyle/>
            <a:p>
              <a:endParaRPr lang="zh-CN" altLang="en-US"/>
            </a:p>
          </p:txBody>
        </p:sp>
        <p:graphicFrame>
          <p:nvGraphicFramePr>
            <p:cNvPr id="29699" name="Object 18"/>
            <p:cNvGraphicFramePr>
              <a:graphicFrameLocks noChangeAspect="1"/>
            </p:cNvGraphicFramePr>
            <p:nvPr/>
          </p:nvGraphicFramePr>
          <p:xfrm>
            <a:off x="3013" y="1090"/>
            <a:ext cx="187" cy="245"/>
          </p:xfrm>
          <a:graphic>
            <a:graphicData uri="http://schemas.openxmlformats.org/presentationml/2006/ole">
              <p:oleObj spid="_x0000_s29699" name="公式" r:id="rId16" imgW="164880" imgH="164880" progId="Equation.3">
                <p:embed/>
              </p:oleObj>
            </a:graphicData>
          </a:graphic>
        </p:graphicFrame>
        <p:sp>
          <p:nvSpPr>
            <p:cNvPr id="29730" name="Line 27"/>
            <p:cNvSpPr>
              <a:spLocks noChangeShapeType="1"/>
            </p:cNvSpPr>
            <p:nvPr/>
          </p:nvSpPr>
          <p:spPr bwMode="auto">
            <a:xfrm flipV="1">
              <a:off x="2363" y="1330"/>
              <a:ext cx="0" cy="432"/>
            </a:xfrm>
            <a:prstGeom prst="line">
              <a:avLst/>
            </a:prstGeom>
            <a:noFill/>
            <a:ln w="25400">
              <a:solidFill>
                <a:schemeClr val="accent1"/>
              </a:solidFill>
              <a:round/>
              <a:headEnd type="arrow" w="sm" len="sm"/>
              <a:tailEnd type="arrow" w="sm" len="sm"/>
            </a:ln>
          </p:spPr>
          <p:txBody>
            <a:bodyPr wrap="none" anchor="ctr"/>
            <a:lstStyle/>
            <a:p>
              <a:endParaRPr lang="zh-CN" altLang="en-US"/>
            </a:p>
          </p:txBody>
        </p:sp>
        <p:graphicFrame>
          <p:nvGraphicFramePr>
            <p:cNvPr id="29700" name="Object 19"/>
            <p:cNvGraphicFramePr>
              <a:graphicFrameLocks noChangeAspect="1"/>
            </p:cNvGraphicFramePr>
            <p:nvPr/>
          </p:nvGraphicFramePr>
          <p:xfrm>
            <a:off x="2149" y="1858"/>
            <a:ext cx="181" cy="222"/>
          </p:xfrm>
          <a:graphic>
            <a:graphicData uri="http://schemas.openxmlformats.org/presentationml/2006/ole">
              <p:oleObj spid="_x0000_s29700" name="公式" r:id="rId17" imgW="228600" imgH="215640" progId="Equation.3">
                <p:embed/>
              </p:oleObj>
            </a:graphicData>
          </a:graphic>
        </p:graphicFrame>
        <p:graphicFrame>
          <p:nvGraphicFramePr>
            <p:cNvPr id="29701" name="Object 20"/>
            <p:cNvGraphicFramePr>
              <a:graphicFrameLocks noChangeAspect="1"/>
            </p:cNvGraphicFramePr>
            <p:nvPr/>
          </p:nvGraphicFramePr>
          <p:xfrm>
            <a:off x="2389" y="1426"/>
            <a:ext cx="170" cy="237"/>
          </p:xfrm>
          <a:graphic>
            <a:graphicData uri="http://schemas.openxmlformats.org/presentationml/2006/ole">
              <p:oleObj spid="_x0000_s29701" name="公式" r:id="rId18" imgW="215640" imgH="228600" progId="Equation.3">
                <p:embed/>
              </p:oleObj>
            </a:graphicData>
          </a:graphic>
        </p:graphicFrame>
        <p:graphicFrame>
          <p:nvGraphicFramePr>
            <p:cNvPr id="29702" name="Object 21"/>
            <p:cNvGraphicFramePr>
              <a:graphicFrameLocks noChangeAspect="1"/>
            </p:cNvGraphicFramePr>
            <p:nvPr/>
          </p:nvGraphicFramePr>
          <p:xfrm>
            <a:off x="2629" y="2146"/>
            <a:ext cx="144" cy="210"/>
          </p:xfrm>
          <a:graphic>
            <a:graphicData uri="http://schemas.openxmlformats.org/presentationml/2006/ole">
              <p:oleObj spid="_x0000_s29702" name="公式" r:id="rId19" imgW="126720" imgH="139680" progId="Equation.3">
                <p:embed/>
              </p:oleObj>
            </a:graphicData>
          </a:graphic>
        </p:graphicFrame>
        <p:graphicFrame>
          <p:nvGraphicFramePr>
            <p:cNvPr id="29703" name="Object 22"/>
            <p:cNvGraphicFramePr>
              <a:graphicFrameLocks noChangeAspect="1"/>
            </p:cNvGraphicFramePr>
            <p:nvPr/>
          </p:nvGraphicFramePr>
          <p:xfrm>
            <a:off x="3389" y="1985"/>
            <a:ext cx="160" cy="210"/>
          </p:xfrm>
          <a:graphic>
            <a:graphicData uri="http://schemas.openxmlformats.org/presentationml/2006/ole">
              <p:oleObj spid="_x0000_s29703" name="公式" r:id="rId20" imgW="139680" imgH="139680" progId="Equation.3">
                <p:embed/>
              </p:oleObj>
            </a:graphicData>
          </a:graphic>
        </p:graphicFrame>
        <p:sp>
          <p:nvSpPr>
            <p:cNvPr id="29731" name="Freeform 47"/>
            <p:cNvSpPr>
              <a:spLocks/>
            </p:cNvSpPr>
            <p:nvPr/>
          </p:nvSpPr>
          <p:spPr bwMode="auto">
            <a:xfrm>
              <a:off x="2355" y="1798"/>
              <a:ext cx="4" cy="333"/>
            </a:xfrm>
            <a:custGeom>
              <a:avLst/>
              <a:gdLst>
                <a:gd name="T0" fmla="*/ 0 w 4"/>
                <a:gd name="T1" fmla="*/ 333 h 333"/>
                <a:gd name="T2" fmla="*/ 4 w 4"/>
                <a:gd name="T3" fmla="*/ 0 h 333"/>
                <a:gd name="T4" fmla="*/ 0 60000 65536"/>
                <a:gd name="T5" fmla="*/ 0 60000 65536"/>
                <a:gd name="T6" fmla="*/ 0 w 4"/>
                <a:gd name="T7" fmla="*/ 0 h 333"/>
                <a:gd name="T8" fmla="*/ 4 w 4"/>
                <a:gd name="T9" fmla="*/ 333 h 333"/>
              </a:gdLst>
              <a:ahLst/>
              <a:cxnLst>
                <a:cxn ang="T4">
                  <a:pos x="T0" y="T1"/>
                </a:cxn>
                <a:cxn ang="T5">
                  <a:pos x="T2" y="T3"/>
                </a:cxn>
              </a:cxnLst>
              <a:rect l="T6" t="T7" r="T8" b="T9"/>
              <a:pathLst>
                <a:path w="4" h="333">
                  <a:moveTo>
                    <a:pt x="0" y="333"/>
                  </a:moveTo>
                  <a:lnTo>
                    <a:pt x="4" y="0"/>
                  </a:lnTo>
                </a:path>
              </a:pathLst>
            </a:custGeom>
            <a:noFill/>
            <a:ln w="25400">
              <a:solidFill>
                <a:srgbClr val="FF0066"/>
              </a:solidFill>
              <a:round/>
              <a:headEnd type="arrow" w="sm" len="sm"/>
              <a:tailEnd type="arrow" w="sm" len="sm"/>
            </a:ln>
          </p:spPr>
          <p:txBody>
            <a:bodyPr wrap="none" anchor="ctr"/>
            <a:lstStyle/>
            <a:p>
              <a:endParaRPr lang="zh-CN" altLang="en-US"/>
            </a:p>
          </p:txBody>
        </p:sp>
      </p:grpSp>
      <p:sp>
        <p:nvSpPr>
          <p:cNvPr id="29723" name="Text Box 2"/>
          <p:cNvSpPr txBox="1">
            <a:spLocks noChangeArrowheads="1"/>
          </p:cNvSpPr>
          <p:nvPr/>
        </p:nvSpPr>
        <p:spPr bwMode="auto">
          <a:xfrm>
            <a:off x="381000" y="5614988"/>
            <a:ext cx="2362200" cy="457200"/>
          </a:xfrm>
          <a:prstGeom prst="rect">
            <a:avLst/>
          </a:prstGeom>
          <a:noFill/>
          <a:ln w="9525">
            <a:noFill/>
            <a:miter lim="800000"/>
            <a:headEnd/>
            <a:tailEnd/>
          </a:ln>
        </p:spPr>
        <p:txBody>
          <a:bodyPr>
            <a:spAutoFit/>
          </a:bodyPr>
          <a:lstStyle/>
          <a:p>
            <a:pPr>
              <a:spcBef>
                <a:spcPct val="50000"/>
              </a:spcBef>
            </a:pPr>
            <a:r>
              <a:rPr kumimoji="1" lang="zh-CN" altLang="en-US" sz="2400" b="1">
                <a:latin typeface="方正姚体" pitchFamily="2" charset="-122"/>
                <a:ea typeface="方正姚体" pitchFamily="2" charset="-122"/>
              </a:rPr>
              <a:t>重力势能曲线</a:t>
            </a:r>
            <a:endParaRPr kumimoji="1" lang="zh-CN" altLang="en-US" sz="2800" b="1">
              <a:latin typeface="方正姚体" pitchFamily="2" charset="-122"/>
              <a:ea typeface="方正姚体" pitchFamily="2" charset="-122"/>
            </a:endParaRPr>
          </a:p>
        </p:txBody>
      </p:sp>
      <p:sp>
        <p:nvSpPr>
          <p:cNvPr id="29724" name="Text Box 3"/>
          <p:cNvSpPr txBox="1">
            <a:spLocks noChangeArrowheads="1"/>
          </p:cNvSpPr>
          <p:nvPr/>
        </p:nvSpPr>
        <p:spPr bwMode="auto">
          <a:xfrm>
            <a:off x="3276600" y="5614988"/>
            <a:ext cx="2743200" cy="457200"/>
          </a:xfrm>
          <a:prstGeom prst="rect">
            <a:avLst/>
          </a:prstGeom>
          <a:noFill/>
          <a:ln w="9525">
            <a:noFill/>
            <a:miter lim="800000"/>
            <a:headEnd/>
            <a:tailEnd/>
          </a:ln>
        </p:spPr>
        <p:txBody>
          <a:bodyPr>
            <a:spAutoFit/>
          </a:bodyPr>
          <a:lstStyle/>
          <a:p>
            <a:pPr>
              <a:spcBef>
                <a:spcPct val="50000"/>
              </a:spcBef>
            </a:pPr>
            <a:r>
              <a:rPr kumimoji="1" lang="zh-CN" altLang="en-US" sz="2400" b="1">
                <a:latin typeface="方正姚体" pitchFamily="2" charset="-122"/>
                <a:ea typeface="方正姚体" pitchFamily="2" charset="-122"/>
              </a:rPr>
              <a:t>弹性势能曲线</a:t>
            </a:r>
            <a:endParaRPr kumimoji="1" lang="zh-CN" altLang="en-US" sz="2800" b="1">
              <a:latin typeface="方正姚体" pitchFamily="2" charset="-122"/>
              <a:ea typeface="方正姚体" pitchFamily="2" charset="-122"/>
            </a:endParaRPr>
          </a:p>
        </p:txBody>
      </p:sp>
      <p:sp>
        <p:nvSpPr>
          <p:cNvPr id="29725" name="Text Box 4"/>
          <p:cNvSpPr txBox="1">
            <a:spLocks noChangeArrowheads="1"/>
          </p:cNvSpPr>
          <p:nvPr/>
        </p:nvSpPr>
        <p:spPr bwMode="auto">
          <a:xfrm>
            <a:off x="6096000" y="5614988"/>
            <a:ext cx="3048000" cy="457200"/>
          </a:xfrm>
          <a:prstGeom prst="rect">
            <a:avLst/>
          </a:prstGeom>
          <a:noFill/>
          <a:ln w="9525">
            <a:noFill/>
            <a:miter lim="800000"/>
            <a:headEnd/>
            <a:tailEnd/>
          </a:ln>
        </p:spPr>
        <p:txBody>
          <a:bodyPr>
            <a:spAutoFit/>
          </a:bodyPr>
          <a:lstStyle/>
          <a:p>
            <a:pPr>
              <a:spcBef>
                <a:spcPct val="50000"/>
              </a:spcBef>
            </a:pPr>
            <a:r>
              <a:rPr kumimoji="1" lang="zh-CN" altLang="en-US" sz="2400" b="1">
                <a:latin typeface="方正姚体" pitchFamily="2" charset="-122"/>
                <a:ea typeface="方正姚体" pitchFamily="2" charset="-122"/>
              </a:rPr>
              <a:t>万有引力势能曲线</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标题 1"/>
          <p:cNvSpPr>
            <a:spLocks noGrp="1"/>
          </p:cNvSpPr>
          <p:nvPr>
            <p:ph type="title"/>
          </p:nvPr>
        </p:nvSpPr>
        <p:spPr/>
        <p:txBody>
          <a:bodyPr/>
          <a:lstStyle/>
          <a:p>
            <a:pPr eaLnBrk="1" hangingPunct="1"/>
            <a:r>
              <a:rPr kumimoji="1" lang="zh-CN" altLang="en-US" smtClean="0"/>
              <a:t>势能曲线</a:t>
            </a:r>
            <a:endParaRPr lang="zh-CN" altLang="en-US" smtClean="0"/>
          </a:p>
        </p:txBody>
      </p:sp>
      <p:sp>
        <p:nvSpPr>
          <p:cNvPr id="30724" name="内容占位符 2"/>
          <p:cNvSpPr>
            <a:spLocks noGrp="1"/>
          </p:cNvSpPr>
          <p:nvPr>
            <p:ph sz="quarter" idx="1"/>
          </p:nvPr>
        </p:nvSpPr>
        <p:spPr>
          <a:xfrm>
            <a:off x="457200" y="1219200"/>
            <a:ext cx="8229600" cy="4937125"/>
          </a:xfrm>
        </p:spPr>
        <p:txBody>
          <a:bodyPr/>
          <a:lstStyle/>
          <a:p>
            <a:pPr eaLnBrk="1" hangingPunct="1"/>
            <a:endParaRPr lang="en-US" altLang="zh-CN" smtClean="0"/>
          </a:p>
          <a:p>
            <a:pPr eaLnBrk="1" hangingPunct="1"/>
            <a:r>
              <a:rPr lang="zh-CN" altLang="en-US" smtClean="0"/>
              <a:t>曲线斜率为保守力的大小；</a:t>
            </a:r>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r>
              <a:rPr lang="zh-CN" altLang="en-US" smtClean="0"/>
              <a:t>从曲线可见零势能点的选取；</a:t>
            </a:r>
            <a:endParaRPr lang="en-US" altLang="zh-CN" smtClean="0"/>
          </a:p>
          <a:p>
            <a:pPr eaLnBrk="1" hangingPunct="1"/>
            <a:endParaRPr lang="en-US" altLang="zh-CN" smtClean="0"/>
          </a:p>
          <a:p>
            <a:pPr eaLnBrk="1" hangingPunct="1"/>
            <a:r>
              <a:rPr lang="zh-CN" altLang="en-US" smtClean="0"/>
              <a:t>可分析系统的平衡条件及能量的转化。</a:t>
            </a:r>
          </a:p>
          <a:p>
            <a:pPr eaLnBrk="1" hangingPunct="1"/>
            <a:endParaRPr lang="zh-CN" altLang="en-US" smtClean="0"/>
          </a:p>
        </p:txBody>
      </p:sp>
      <p:sp>
        <p:nvSpPr>
          <p:cNvPr id="30725"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t>保守力和势能</a:t>
            </a:r>
            <a:endParaRPr lang="zh-CN" altLang="en-US" smtClean="0"/>
          </a:p>
        </p:txBody>
      </p:sp>
      <p:sp>
        <p:nvSpPr>
          <p:cNvPr id="30726"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3D5B453-4721-485C-AF33-61AD53673673}" type="slidenum">
              <a:rPr lang="zh-CN" altLang="en-US" smtClean="0"/>
              <a:pPr/>
              <a:t>34</a:t>
            </a:fld>
            <a:endParaRPr lang="zh-CN" altLang="en-US" smtClean="0"/>
          </a:p>
        </p:txBody>
      </p:sp>
      <p:graphicFrame>
        <p:nvGraphicFramePr>
          <p:cNvPr id="30722" name="Object 2"/>
          <p:cNvGraphicFramePr>
            <a:graphicFrameLocks noChangeAspect="1"/>
          </p:cNvGraphicFramePr>
          <p:nvPr/>
        </p:nvGraphicFramePr>
        <p:xfrm>
          <a:off x="1163638" y="2500313"/>
          <a:ext cx="7051675" cy="857250"/>
        </p:xfrm>
        <a:graphic>
          <a:graphicData uri="http://schemas.openxmlformats.org/presentationml/2006/ole">
            <p:oleObj spid="_x0000_s30722" name="公式" r:id="rId3" imgW="3301920" imgH="43164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3486150"/>
          </a:xfrm>
        </p:spPr>
        <p:txBody>
          <a:bodyPr/>
          <a:lstStyle/>
          <a:p>
            <a:pPr eaLnBrk="1" hangingPunct="1">
              <a:defRPr/>
            </a:pPr>
            <a:r>
              <a:rPr lang="zh-CN" altLang="en-US" b="1" dirty="0" smtClean="0"/>
              <a:t>例</a:t>
            </a:r>
            <a:r>
              <a:rPr lang="en-US" altLang="zh-CN" b="1" dirty="0" smtClean="0"/>
              <a:t>5 </a:t>
            </a:r>
            <a:r>
              <a:rPr lang="zh-CN" altLang="en-US" b="1" dirty="0" smtClean="0"/>
              <a:t>若两个分子之间的相互作用势能可以近似地表示为</a:t>
            </a:r>
            <a:r>
              <a:rPr lang="en-US" altLang="zh-CN" b="1" dirty="0" smtClean="0"/>
              <a:t/>
            </a:r>
            <a:br>
              <a:rPr lang="en-US" altLang="zh-CN" b="1" dirty="0" smtClean="0"/>
            </a:br>
            <a:r>
              <a:rPr lang="en-US" altLang="zh-CN" b="1" dirty="0" smtClean="0"/>
              <a:t/>
            </a:r>
            <a:br>
              <a:rPr lang="en-US" altLang="zh-CN" b="1" dirty="0" smtClean="0"/>
            </a:br>
            <a:r>
              <a:rPr lang="en-US" altLang="zh-CN" b="1" dirty="0" smtClean="0"/>
              <a:t/>
            </a:r>
            <a:br>
              <a:rPr lang="en-US" altLang="zh-CN" b="1" dirty="0" smtClean="0"/>
            </a:br>
            <a:r>
              <a:rPr lang="zh-CN" altLang="en-US" b="1" dirty="0" smtClean="0"/>
              <a:t>其中</a:t>
            </a:r>
            <a:r>
              <a:rPr lang="en-US" altLang="zh-CN" b="1" dirty="0" smtClean="0"/>
              <a:t>E</a:t>
            </a:r>
            <a:r>
              <a:rPr lang="en-US" altLang="zh-CN" b="1" baseline="-25000" dirty="0" smtClean="0"/>
              <a:t>0</a:t>
            </a:r>
            <a:r>
              <a:rPr lang="zh-CN" altLang="en-US" b="1" dirty="0" smtClean="0"/>
              <a:t>和</a:t>
            </a:r>
            <a:r>
              <a:rPr lang="en-US" altLang="zh-CN" b="1" dirty="0" smtClean="0"/>
              <a:t>r</a:t>
            </a:r>
            <a:r>
              <a:rPr lang="en-US" altLang="zh-CN" b="1" baseline="-25000" dirty="0" smtClean="0"/>
              <a:t>0</a:t>
            </a:r>
            <a:r>
              <a:rPr lang="zh-CN" altLang="en-US" b="1" dirty="0" smtClean="0"/>
              <a:t>都是正的常数，</a:t>
            </a:r>
            <a:r>
              <a:rPr lang="en-US" altLang="zh-CN" b="1" dirty="0" smtClean="0"/>
              <a:t>r</a:t>
            </a:r>
            <a:r>
              <a:rPr lang="zh-CN" altLang="en-US" b="1" dirty="0" smtClean="0"/>
              <a:t>分子间的距离。给出势能曲线并求出作用力为零时的分子间距离和此时对应的势能。 （例</a:t>
            </a:r>
            <a:r>
              <a:rPr lang="en-US" altLang="zh-CN" b="1" dirty="0" smtClean="0"/>
              <a:t>3.12 </a:t>
            </a:r>
            <a:r>
              <a:rPr lang="zh-CN" altLang="en-US" b="1" dirty="0" smtClean="0"/>
              <a:t>）</a:t>
            </a:r>
            <a:endParaRPr lang="zh-CN" altLang="en-US" b="1" dirty="0"/>
          </a:p>
        </p:txBody>
      </p:sp>
      <p:sp>
        <p:nvSpPr>
          <p:cNvPr id="31749" name="文本占位符 2"/>
          <p:cNvSpPr>
            <a:spLocks noGrp="1"/>
          </p:cNvSpPr>
          <p:nvPr>
            <p:ph type="body" idx="13"/>
          </p:nvPr>
        </p:nvSpPr>
        <p:spPr>
          <a:xfrm>
            <a:off x="500063" y="4071938"/>
            <a:ext cx="4214812" cy="2286000"/>
          </a:xfrm>
        </p:spPr>
        <p:txBody>
          <a:bodyPr/>
          <a:lstStyle/>
          <a:p>
            <a:pPr eaLnBrk="1" hangingPunct="1"/>
            <a:r>
              <a:rPr kumimoji="1" lang="zh-CN" altLang="en-US" smtClean="0"/>
              <a:t>解：势能曲线如图所示</a:t>
            </a:r>
            <a:endParaRPr kumimoji="1" lang="en-US" altLang="zh-CN" smtClean="0"/>
          </a:p>
          <a:p>
            <a:pPr eaLnBrk="1" hangingPunct="1"/>
            <a:r>
              <a:rPr kumimoji="1" lang="zh-CN" altLang="en-US" smtClean="0">
                <a:latin typeface="Times New Roman" pitchFamily="18" charset="0"/>
              </a:rPr>
              <a:t>    分子间作用力为</a:t>
            </a:r>
          </a:p>
          <a:p>
            <a:pPr eaLnBrk="1" hangingPunct="1"/>
            <a:endParaRPr kumimoji="1" lang="zh-CN" altLang="en-US" smtClean="0"/>
          </a:p>
          <a:p>
            <a:pPr eaLnBrk="1" hangingPunct="1"/>
            <a:endParaRPr lang="zh-CN" altLang="en-US" smtClean="0"/>
          </a:p>
        </p:txBody>
      </p:sp>
      <p:sp>
        <p:nvSpPr>
          <p:cNvPr id="31750"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latin typeface="Arial" charset="0"/>
              </a:rPr>
              <a:t>保守力和势能</a:t>
            </a:r>
            <a:r>
              <a:rPr kumimoji="1" lang="en-US" altLang="zh-CN" smtClean="0">
                <a:latin typeface="Arial" charset="0"/>
              </a:rPr>
              <a:t>---</a:t>
            </a:r>
            <a:r>
              <a:rPr kumimoji="1" lang="zh-CN" altLang="en-US" smtClean="0">
                <a:latin typeface="Arial" charset="0"/>
              </a:rPr>
              <a:t>例题</a:t>
            </a:r>
            <a:endParaRPr lang="zh-CN" altLang="en-US" smtClean="0">
              <a:latin typeface="Arial" charset="0"/>
            </a:endParaRPr>
          </a:p>
        </p:txBody>
      </p:sp>
      <p:sp>
        <p:nvSpPr>
          <p:cNvPr id="31751"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8A89EAD3-AB89-451F-BA14-09DD2AC67E44}" type="slidenum">
              <a:rPr lang="zh-CN" altLang="en-US" smtClean="0">
                <a:latin typeface="Arial" charset="0"/>
              </a:rPr>
              <a:pPr/>
              <a:t>35</a:t>
            </a:fld>
            <a:endParaRPr lang="zh-CN" altLang="en-US" smtClean="0">
              <a:latin typeface="Arial" charset="0"/>
            </a:endParaRPr>
          </a:p>
        </p:txBody>
      </p:sp>
      <p:graphicFrame>
        <p:nvGraphicFramePr>
          <p:cNvPr id="31746" name="Object 2"/>
          <p:cNvGraphicFramePr>
            <a:graphicFrameLocks noChangeAspect="1"/>
          </p:cNvGraphicFramePr>
          <p:nvPr/>
        </p:nvGraphicFramePr>
        <p:xfrm>
          <a:off x="2668588" y="1143000"/>
          <a:ext cx="4760912" cy="896938"/>
        </p:xfrm>
        <a:graphic>
          <a:graphicData uri="http://schemas.openxmlformats.org/presentationml/2006/ole">
            <p:oleObj spid="_x0000_s31746" name="Equation" r:id="rId4" imgW="1803240" imgH="393480" progId="Equation.3">
              <p:embed/>
            </p:oleObj>
          </a:graphicData>
        </a:graphic>
      </p:graphicFrame>
      <p:cxnSp>
        <p:nvCxnSpPr>
          <p:cNvPr id="18" name="直接连接符 17"/>
          <p:cNvCxnSpPr/>
          <p:nvPr/>
        </p:nvCxnSpPr>
        <p:spPr>
          <a:xfrm>
            <a:off x="571500" y="3856038"/>
            <a:ext cx="8072438"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31753" name="Group 30"/>
          <p:cNvGrpSpPr>
            <a:grpSpLocks/>
          </p:cNvGrpSpPr>
          <p:nvPr/>
        </p:nvGrpSpPr>
        <p:grpSpPr bwMode="auto">
          <a:xfrm>
            <a:off x="5643563" y="4071938"/>
            <a:ext cx="2357437" cy="2071687"/>
            <a:chOff x="3835" y="465"/>
            <a:chExt cx="1816" cy="2031"/>
          </a:xfrm>
        </p:grpSpPr>
        <p:sp>
          <p:nvSpPr>
            <p:cNvPr id="31754" name="Line 8"/>
            <p:cNvSpPr>
              <a:spLocks noChangeShapeType="1"/>
            </p:cNvSpPr>
            <p:nvPr/>
          </p:nvSpPr>
          <p:spPr bwMode="auto">
            <a:xfrm>
              <a:off x="3874" y="1680"/>
              <a:ext cx="1584" cy="0"/>
            </a:xfrm>
            <a:prstGeom prst="line">
              <a:avLst/>
            </a:prstGeom>
            <a:noFill/>
            <a:ln w="38100" cap="sq">
              <a:solidFill>
                <a:schemeClr val="tx1"/>
              </a:solidFill>
              <a:round/>
              <a:headEnd type="none" w="sm" len="sm"/>
              <a:tailEnd type="triangle" w="sm" len="sm"/>
            </a:ln>
          </p:spPr>
          <p:txBody>
            <a:bodyPr wrap="none" anchor="ctr"/>
            <a:lstStyle/>
            <a:p>
              <a:endParaRPr lang="zh-CN" altLang="en-US"/>
            </a:p>
          </p:txBody>
        </p:sp>
        <p:sp>
          <p:nvSpPr>
            <p:cNvPr id="31755" name="Line 9"/>
            <p:cNvSpPr>
              <a:spLocks noChangeShapeType="1"/>
            </p:cNvSpPr>
            <p:nvPr/>
          </p:nvSpPr>
          <p:spPr bwMode="auto">
            <a:xfrm flipV="1">
              <a:off x="4066" y="624"/>
              <a:ext cx="0" cy="1872"/>
            </a:xfrm>
            <a:prstGeom prst="line">
              <a:avLst/>
            </a:prstGeom>
            <a:noFill/>
            <a:ln w="38100" cap="sq">
              <a:solidFill>
                <a:schemeClr val="tx1"/>
              </a:solidFill>
              <a:round/>
              <a:headEnd type="none" w="sm" len="sm"/>
              <a:tailEnd type="triangle" w="sm" len="sm"/>
            </a:ln>
          </p:spPr>
          <p:txBody>
            <a:bodyPr wrap="none" anchor="ctr"/>
            <a:lstStyle/>
            <a:p>
              <a:endParaRPr lang="zh-CN" altLang="en-US"/>
            </a:p>
          </p:txBody>
        </p:sp>
        <p:sp>
          <p:nvSpPr>
            <p:cNvPr id="31756" name="Line 10"/>
            <p:cNvSpPr>
              <a:spLocks noChangeShapeType="1"/>
            </p:cNvSpPr>
            <p:nvPr/>
          </p:nvSpPr>
          <p:spPr bwMode="auto">
            <a:xfrm>
              <a:off x="4162" y="816"/>
              <a:ext cx="96" cy="768"/>
            </a:xfrm>
            <a:prstGeom prst="line">
              <a:avLst/>
            </a:prstGeom>
            <a:noFill/>
            <a:ln w="38100" cap="sq">
              <a:solidFill>
                <a:schemeClr val="tx2"/>
              </a:solidFill>
              <a:round/>
              <a:headEnd type="none" w="sm" len="sm"/>
              <a:tailEnd type="none" w="sm" len="sm"/>
            </a:ln>
          </p:spPr>
          <p:txBody>
            <a:bodyPr wrap="none" anchor="ctr"/>
            <a:lstStyle/>
            <a:p>
              <a:endParaRPr lang="zh-CN" altLang="en-US"/>
            </a:p>
          </p:txBody>
        </p:sp>
        <p:sp>
          <p:nvSpPr>
            <p:cNvPr id="31757" name="Freeform 11"/>
            <p:cNvSpPr>
              <a:spLocks/>
            </p:cNvSpPr>
            <p:nvPr/>
          </p:nvSpPr>
          <p:spPr bwMode="auto">
            <a:xfrm>
              <a:off x="4254" y="1554"/>
              <a:ext cx="1036" cy="703"/>
            </a:xfrm>
            <a:custGeom>
              <a:avLst/>
              <a:gdLst>
                <a:gd name="T0" fmla="*/ 0 w 1036"/>
                <a:gd name="T1" fmla="*/ 0 h 703"/>
                <a:gd name="T2" fmla="*/ 72 w 1036"/>
                <a:gd name="T3" fmla="*/ 336 h 703"/>
                <a:gd name="T4" fmla="*/ 144 w 1036"/>
                <a:gd name="T5" fmla="*/ 570 h 703"/>
                <a:gd name="T6" fmla="*/ 241 w 1036"/>
                <a:gd name="T7" fmla="*/ 699 h 703"/>
                <a:gd name="T8" fmla="*/ 324 w 1036"/>
                <a:gd name="T9" fmla="*/ 546 h 703"/>
                <a:gd name="T10" fmla="*/ 378 w 1036"/>
                <a:gd name="T11" fmla="*/ 402 h 703"/>
                <a:gd name="T12" fmla="*/ 516 w 1036"/>
                <a:gd name="T13" fmla="*/ 246 h 703"/>
                <a:gd name="T14" fmla="*/ 700 w 1036"/>
                <a:gd name="T15" fmla="*/ 186 h 703"/>
                <a:gd name="T16" fmla="*/ 856 w 1036"/>
                <a:gd name="T17" fmla="*/ 174 h 703"/>
                <a:gd name="T18" fmla="*/ 1036 w 1036"/>
                <a:gd name="T19" fmla="*/ 162 h 7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6"/>
                <a:gd name="T31" fmla="*/ 0 h 703"/>
                <a:gd name="T32" fmla="*/ 1036 w 1036"/>
                <a:gd name="T33" fmla="*/ 703 h 7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6" h="703">
                  <a:moveTo>
                    <a:pt x="0" y="0"/>
                  </a:moveTo>
                  <a:cubicBezTo>
                    <a:pt x="11" y="56"/>
                    <a:pt x="48" y="241"/>
                    <a:pt x="72" y="336"/>
                  </a:cubicBezTo>
                  <a:cubicBezTo>
                    <a:pt x="96" y="431"/>
                    <a:pt x="116" y="510"/>
                    <a:pt x="144" y="570"/>
                  </a:cubicBezTo>
                  <a:cubicBezTo>
                    <a:pt x="172" y="630"/>
                    <a:pt x="211" y="703"/>
                    <a:pt x="241" y="699"/>
                  </a:cubicBezTo>
                  <a:cubicBezTo>
                    <a:pt x="271" y="695"/>
                    <a:pt x="301" y="595"/>
                    <a:pt x="324" y="546"/>
                  </a:cubicBezTo>
                  <a:cubicBezTo>
                    <a:pt x="347" y="497"/>
                    <a:pt x="346" y="452"/>
                    <a:pt x="378" y="402"/>
                  </a:cubicBezTo>
                  <a:cubicBezTo>
                    <a:pt x="410" y="352"/>
                    <a:pt x="462" y="282"/>
                    <a:pt x="516" y="246"/>
                  </a:cubicBezTo>
                  <a:cubicBezTo>
                    <a:pt x="570" y="210"/>
                    <a:pt x="643" y="198"/>
                    <a:pt x="700" y="186"/>
                  </a:cubicBezTo>
                  <a:cubicBezTo>
                    <a:pt x="757" y="174"/>
                    <a:pt x="800" y="178"/>
                    <a:pt x="856" y="174"/>
                  </a:cubicBezTo>
                  <a:cubicBezTo>
                    <a:pt x="912" y="170"/>
                    <a:pt x="999" y="164"/>
                    <a:pt x="1036" y="162"/>
                  </a:cubicBezTo>
                </a:path>
              </a:pathLst>
            </a:custGeom>
            <a:noFill/>
            <a:ln w="38100" cap="sq">
              <a:solidFill>
                <a:schemeClr val="tx2"/>
              </a:solidFill>
              <a:round/>
              <a:headEnd type="none" w="sm" len="sm"/>
              <a:tailEnd type="none" w="sm" len="sm"/>
            </a:ln>
          </p:spPr>
          <p:txBody>
            <a:bodyPr wrap="none" anchor="ctr"/>
            <a:lstStyle/>
            <a:p>
              <a:endParaRPr lang="zh-CN" altLang="en-US"/>
            </a:p>
          </p:txBody>
        </p:sp>
        <p:sp>
          <p:nvSpPr>
            <p:cNvPr id="31758" name="Line 13"/>
            <p:cNvSpPr>
              <a:spLocks noChangeShapeType="1"/>
            </p:cNvSpPr>
            <p:nvPr/>
          </p:nvSpPr>
          <p:spPr bwMode="auto">
            <a:xfrm>
              <a:off x="4488" y="1680"/>
              <a:ext cx="0" cy="576"/>
            </a:xfrm>
            <a:prstGeom prst="line">
              <a:avLst/>
            </a:prstGeom>
            <a:noFill/>
            <a:ln w="12700">
              <a:solidFill>
                <a:schemeClr val="tx1"/>
              </a:solidFill>
              <a:prstDash val="lgDash"/>
              <a:round/>
              <a:headEnd type="none" w="sm" len="sm"/>
              <a:tailEnd type="none" w="sm" len="sm"/>
            </a:ln>
          </p:spPr>
          <p:txBody>
            <a:bodyPr wrap="none" anchor="ctr"/>
            <a:lstStyle/>
            <a:p>
              <a:endParaRPr lang="zh-CN" altLang="en-US"/>
            </a:p>
          </p:txBody>
        </p:sp>
        <p:sp>
          <p:nvSpPr>
            <p:cNvPr id="31759" name="Text Box 20"/>
            <p:cNvSpPr txBox="1">
              <a:spLocks noChangeArrowheads="1"/>
            </p:cNvSpPr>
            <p:nvPr/>
          </p:nvSpPr>
          <p:spPr bwMode="auto">
            <a:xfrm>
              <a:off x="3835" y="1670"/>
              <a:ext cx="232" cy="250"/>
            </a:xfrm>
            <a:prstGeom prst="rect">
              <a:avLst/>
            </a:prstGeom>
            <a:noFill/>
            <a:ln w="12700" cap="sq">
              <a:noFill/>
              <a:miter lim="800000"/>
              <a:headEnd type="none" w="sm" len="sm"/>
              <a:tailEnd type="none" w="sm" len="sm"/>
            </a:ln>
          </p:spPr>
          <p:txBody>
            <a:bodyPr wrap="none">
              <a:spAutoFit/>
            </a:bodyPr>
            <a:lstStyle/>
            <a:p>
              <a:r>
                <a:rPr kumimoji="1" lang="en-US" altLang="zh-CN" sz="2000" b="1" i="1">
                  <a:latin typeface="Times New Roman" pitchFamily="18" charset="0"/>
                </a:rPr>
                <a:t>O</a:t>
              </a:r>
            </a:p>
          </p:txBody>
        </p:sp>
        <p:sp>
          <p:nvSpPr>
            <p:cNvPr id="31760" name="Text Box 21"/>
            <p:cNvSpPr txBox="1">
              <a:spLocks noChangeArrowheads="1"/>
            </p:cNvSpPr>
            <p:nvPr/>
          </p:nvSpPr>
          <p:spPr bwMode="auto">
            <a:xfrm>
              <a:off x="4071" y="465"/>
              <a:ext cx="494" cy="327"/>
            </a:xfrm>
            <a:prstGeom prst="rect">
              <a:avLst/>
            </a:prstGeom>
            <a:noFill/>
            <a:ln w="12700" cap="sq">
              <a:noFill/>
              <a:miter lim="800000"/>
              <a:headEnd type="none" w="sm" len="sm"/>
              <a:tailEnd type="none" w="sm" len="sm"/>
            </a:ln>
          </p:spPr>
          <p:txBody>
            <a:bodyPr>
              <a:spAutoFit/>
            </a:bodyPr>
            <a:lstStyle/>
            <a:p>
              <a:r>
                <a:rPr kumimoji="1" lang="en-US" altLang="zh-CN" sz="2800" i="1">
                  <a:latin typeface="Times New Roman" pitchFamily="18" charset="0"/>
                </a:rPr>
                <a:t>E</a:t>
              </a:r>
              <a:r>
                <a:rPr kumimoji="1" lang="en-US" altLang="zh-CN" sz="2800" i="1" baseline="-25000">
                  <a:latin typeface="Times New Roman" pitchFamily="18" charset="0"/>
                </a:rPr>
                <a:t>p</a:t>
              </a:r>
            </a:p>
          </p:txBody>
        </p:sp>
        <p:sp>
          <p:nvSpPr>
            <p:cNvPr id="31761" name="Text Box 23"/>
            <p:cNvSpPr txBox="1">
              <a:spLocks noChangeArrowheads="1"/>
            </p:cNvSpPr>
            <p:nvPr/>
          </p:nvSpPr>
          <p:spPr bwMode="auto">
            <a:xfrm>
              <a:off x="5448" y="1578"/>
              <a:ext cx="203" cy="327"/>
            </a:xfrm>
            <a:prstGeom prst="rect">
              <a:avLst/>
            </a:prstGeom>
            <a:noFill/>
            <a:ln w="12700" cap="sq">
              <a:noFill/>
              <a:miter lim="800000"/>
              <a:headEnd type="none" w="sm" len="sm"/>
              <a:tailEnd type="none" w="sm" len="sm"/>
            </a:ln>
          </p:spPr>
          <p:txBody>
            <a:bodyPr wrap="none">
              <a:spAutoFit/>
            </a:bodyPr>
            <a:lstStyle/>
            <a:p>
              <a:r>
                <a:rPr kumimoji="1" lang="en-US" altLang="zh-CN" sz="2800" b="1" i="1">
                  <a:latin typeface="Times New Roman" pitchFamily="18" charset="0"/>
                </a:rPr>
                <a:t>r</a:t>
              </a:r>
            </a:p>
          </p:txBody>
        </p:sp>
        <p:sp>
          <p:nvSpPr>
            <p:cNvPr id="31762" name="Text Box 27"/>
            <p:cNvSpPr txBox="1">
              <a:spLocks noChangeArrowheads="1"/>
            </p:cNvSpPr>
            <p:nvPr/>
          </p:nvSpPr>
          <p:spPr bwMode="auto">
            <a:xfrm>
              <a:off x="4320" y="1352"/>
              <a:ext cx="279" cy="327"/>
            </a:xfrm>
            <a:prstGeom prst="rect">
              <a:avLst/>
            </a:prstGeom>
            <a:noFill/>
            <a:ln w="12700" cap="sq">
              <a:noFill/>
              <a:miter lim="800000"/>
              <a:headEnd type="none" w="sm" len="sm"/>
              <a:tailEnd type="none" w="sm" len="sm"/>
            </a:ln>
          </p:spPr>
          <p:txBody>
            <a:bodyPr wrap="none">
              <a:spAutoFit/>
            </a:bodyPr>
            <a:lstStyle/>
            <a:p>
              <a:r>
                <a:rPr kumimoji="1" lang="en-US" altLang="zh-CN" sz="2800" b="1" i="1">
                  <a:latin typeface="Times New Roman" pitchFamily="18" charset="0"/>
                </a:rPr>
                <a:t>r</a:t>
              </a:r>
              <a:r>
                <a:rPr kumimoji="1" lang="en-US" altLang="zh-CN" sz="2800" b="1" baseline="-25000">
                  <a:latin typeface="Times New Roman" pitchFamily="18" charset="0"/>
                </a:rPr>
                <a:t>0</a:t>
              </a:r>
              <a:endParaRPr kumimoji="1" lang="en-US" altLang="zh-CN" sz="2800" b="1">
                <a:latin typeface="Times New Roman" pitchFamily="18" charset="0"/>
              </a:endParaRPr>
            </a:p>
          </p:txBody>
        </p:sp>
      </p:grpSp>
      <p:graphicFrame>
        <p:nvGraphicFramePr>
          <p:cNvPr id="31747" name="Object 3"/>
          <p:cNvGraphicFramePr>
            <a:graphicFrameLocks noChangeAspect="1"/>
          </p:cNvGraphicFramePr>
          <p:nvPr/>
        </p:nvGraphicFramePr>
        <p:xfrm>
          <a:off x="1428750" y="5092700"/>
          <a:ext cx="1849438" cy="979488"/>
        </p:xfrm>
        <a:graphic>
          <a:graphicData uri="http://schemas.openxmlformats.org/presentationml/2006/ole">
            <p:oleObj spid="_x0000_s31747" name="Equation" r:id="rId5" imgW="711000" imgH="419040" progId="Equation.3">
              <p:embed/>
            </p:oleObj>
          </a:graphicData>
        </a:graphic>
      </p:graphicFrame>
      <p:sp>
        <p:nvSpPr>
          <p:cNvPr id="19" name="矩形 18"/>
          <p:cNvSpPr/>
          <p:nvPr/>
        </p:nvSpPr>
        <p:spPr>
          <a:xfrm>
            <a:off x="7429520" y="3357562"/>
            <a:ext cx="569387" cy="369332"/>
          </a:xfrm>
          <a:prstGeom prst="rect">
            <a:avLst/>
          </a:prstGeom>
        </p:spPr>
        <p:txBody>
          <a:bodyPr wrap="none">
            <a:spAutoFit/>
          </a:bodyPr>
          <a:lstStyle/>
          <a:p>
            <a:r>
              <a:rPr lang="en-US" altLang="zh-CN" dirty="0" smtClean="0"/>
              <a:t>p66</a:t>
            </a:r>
            <a:endParaRPr lang="zh-CN"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228600"/>
            <a:ext cx="8229600" cy="985838"/>
          </a:xfrm>
        </p:spPr>
        <p:txBody>
          <a:bodyPr/>
          <a:lstStyle/>
          <a:p>
            <a:pPr eaLnBrk="1" hangingPunct="1">
              <a:defRPr/>
            </a:pPr>
            <a:r>
              <a:rPr lang="en-US" altLang="zh-CN" b="1" dirty="0" smtClean="0"/>
              <a:t>L-J</a:t>
            </a:r>
            <a:r>
              <a:rPr lang="zh-CN" altLang="en-US" b="1" dirty="0" smtClean="0"/>
              <a:t>势</a:t>
            </a:r>
            <a:r>
              <a:rPr lang="en-US" altLang="zh-CN" b="1" dirty="0" smtClean="0"/>
              <a:t>(</a:t>
            </a:r>
            <a:r>
              <a:rPr lang="en-US" altLang="zh-CN" b="1" dirty="0" err="1" smtClean="0"/>
              <a:t>Lennard</a:t>
            </a:r>
            <a:r>
              <a:rPr lang="en-US" altLang="zh-CN" b="1" dirty="0" smtClean="0"/>
              <a:t>-Jones 12-6)</a:t>
            </a:r>
            <a:endParaRPr lang="zh-CN" altLang="en-US" b="1" dirty="0"/>
          </a:p>
        </p:txBody>
      </p:sp>
      <p:sp>
        <p:nvSpPr>
          <p:cNvPr id="32773"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kumimoji="1" lang="zh-CN" altLang="en-US" smtClean="0">
                <a:latin typeface="Arial" charset="0"/>
              </a:rPr>
              <a:t>保守力和势能</a:t>
            </a:r>
            <a:r>
              <a:rPr kumimoji="1" lang="en-US" altLang="zh-CN" smtClean="0">
                <a:latin typeface="Arial" charset="0"/>
              </a:rPr>
              <a:t>---</a:t>
            </a:r>
            <a:r>
              <a:rPr kumimoji="1" lang="zh-CN" altLang="en-US" smtClean="0">
                <a:latin typeface="Arial" charset="0"/>
              </a:rPr>
              <a:t>例题</a:t>
            </a:r>
            <a:endParaRPr lang="zh-CN" altLang="en-US" smtClean="0">
              <a:latin typeface="Arial" charset="0"/>
            </a:endParaRPr>
          </a:p>
        </p:txBody>
      </p:sp>
      <p:sp>
        <p:nvSpPr>
          <p:cNvPr id="32774"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F1AACBC1-81F3-4D9B-9AC3-F8E51970A9C7}" type="slidenum">
              <a:rPr lang="zh-CN" altLang="en-US" smtClean="0">
                <a:latin typeface="Arial" charset="0"/>
              </a:rPr>
              <a:pPr/>
              <a:t>36</a:t>
            </a:fld>
            <a:endParaRPr lang="zh-CN" altLang="en-US" smtClean="0">
              <a:latin typeface="Arial" charset="0"/>
            </a:endParaRPr>
          </a:p>
        </p:txBody>
      </p:sp>
      <p:sp>
        <p:nvSpPr>
          <p:cNvPr id="7" name="文本占位符 2"/>
          <p:cNvSpPr txBox="1">
            <a:spLocks/>
          </p:cNvSpPr>
          <p:nvPr/>
        </p:nvSpPr>
        <p:spPr bwMode="auto">
          <a:xfrm>
            <a:off x="642938" y="1285875"/>
            <a:ext cx="4572000" cy="5000625"/>
          </a:xfrm>
          <a:prstGeom prst="rect">
            <a:avLst/>
          </a:prstGeom>
          <a:noFill/>
          <a:ln w="9525">
            <a:noFill/>
            <a:miter lim="800000"/>
            <a:headEnd/>
            <a:tailEnd/>
          </a:ln>
        </p:spPr>
        <p:txBody>
          <a:bodyPr/>
          <a:lstStyle/>
          <a:p>
            <a:pPr>
              <a:lnSpc>
                <a:spcPct val="150000"/>
              </a:lnSpc>
              <a:defRPr/>
            </a:pPr>
            <a:r>
              <a:rPr lang="zh-CN" altLang="en-US" sz="2600" b="1" dirty="0">
                <a:latin typeface="楷体_GB2312" pitchFamily="49" charset="-122"/>
                <a:ea typeface="楷体_GB2312" pitchFamily="49" charset="-122"/>
                <a:cs typeface="+mj-cs"/>
              </a:rPr>
              <a:t>由</a:t>
            </a:r>
            <a:r>
              <a:rPr lang="en-US" altLang="zh-CN" sz="2600" b="1" dirty="0">
                <a:latin typeface="楷体_GB2312" pitchFamily="49" charset="-122"/>
                <a:ea typeface="楷体_GB2312" pitchFamily="49" charset="-122"/>
                <a:cs typeface="+mj-cs"/>
              </a:rPr>
              <a:t>F</a:t>
            </a:r>
            <a:r>
              <a:rPr lang="zh-CN" altLang="en-US" sz="2600" b="1" dirty="0">
                <a:latin typeface="楷体_GB2312" pitchFamily="49" charset="-122"/>
                <a:ea typeface="楷体_GB2312" pitchFamily="49" charset="-122"/>
                <a:cs typeface="+mj-cs"/>
              </a:rPr>
              <a:t>表达式解得</a:t>
            </a:r>
            <a:r>
              <a:rPr lang="en-US" altLang="zh-CN" sz="2600" b="1" dirty="0">
                <a:latin typeface="楷体_GB2312" pitchFamily="49" charset="-122"/>
                <a:ea typeface="楷体_GB2312" pitchFamily="49" charset="-122"/>
                <a:cs typeface="+mj-cs"/>
              </a:rPr>
              <a:t>F=0</a:t>
            </a:r>
            <a:r>
              <a:rPr lang="zh-CN" altLang="en-US" sz="2600" b="1" dirty="0">
                <a:latin typeface="楷体_GB2312" pitchFamily="49" charset="-122"/>
                <a:ea typeface="楷体_GB2312" pitchFamily="49" charset="-122"/>
                <a:cs typeface="+mj-cs"/>
              </a:rPr>
              <a:t>时的位置，</a:t>
            </a:r>
            <a:r>
              <a:rPr lang="en-US" altLang="zh-CN" sz="2600" b="1" dirty="0">
                <a:latin typeface="楷体_GB2312" pitchFamily="49" charset="-122"/>
                <a:ea typeface="楷体_GB2312" pitchFamily="49" charset="-122"/>
                <a:cs typeface="+mj-cs"/>
              </a:rPr>
              <a:t/>
            </a:r>
            <a:br>
              <a:rPr lang="en-US" altLang="zh-CN" sz="2600" b="1" dirty="0">
                <a:latin typeface="楷体_GB2312" pitchFamily="49" charset="-122"/>
                <a:ea typeface="楷体_GB2312" pitchFamily="49" charset="-122"/>
                <a:cs typeface="+mj-cs"/>
              </a:rPr>
            </a:br>
            <a:r>
              <a:rPr lang="en-US" altLang="zh-CN" sz="2600" b="1" dirty="0">
                <a:latin typeface="楷体_GB2312" pitchFamily="49" charset="-122"/>
                <a:ea typeface="楷体_GB2312" pitchFamily="49" charset="-122"/>
                <a:cs typeface="+mj-cs"/>
              </a:rPr>
              <a:t>r=r</a:t>
            </a:r>
            <a:r>
              <a:rPr lang="en-US" altLang="zh-CN" sz="2600" b="1" baseline="-25000" dirty="0">
                <a:latin typeface="楷体_GB2312" pitchFamily="49" charset="-122"/>
                <a:ea typeface="楷体_GB2312" pitchFamily="49" charset="-122"/>
                <a:cs typeface="+mj-cs"/>
              </a:rPr>
              <a:t>0</a:t>
            </a:r>
            <a:r>
              <a:rPr lang="zh-CN" altLang="en-US" sz="2600" b="1" dirty="0">
                <a:latin typeface="楷体_GB2312" pitchFamily="49" charset="-122"/>
                <a:ea typeface="楷体_GB2312" pitchFamily="49" charset="-122"/>
                <a:cs typeface="+mj-cs"/>
              </a:rPr>
              <a:t>，称为平衡位置。此时</a:t>
            </a:r>
            <a:r>
              <a:rPr lang="zh-CN" altLang="en-US" sz="2600" b="1" dirty="0">
                <a:latin typeface="楷体_GB2312" pitchFamily="49" charset="-122"/>
                <a:ea typeface="楷体_GB2312" pitchFamily="49" charset="-122"/>
              </a:rPr>
              <a:t>对应的势能</a:t>
            </a:r>
            <a:endParaRPr lang="en-US" altLang="zh-CN" sz="2600" b="1" dirty="0">
              <a:latin typeface="楷体_GB2312" pitchFamily="49" charset="-122"/>
              <a:ea typeface="楷体_GB2312" pitchFamily="49" charset="-122"/>
            </a:endParaRPr>
          </a:p>
          <a:p>
            <a:pPr>
              <a:lnSpc>
                <a:spcPct val="150000"/>
              </a:lnSpc>
              <a:defRPr/>
            </a:pPr>
            <a:endParaRPr lang="en-US" altLang="zh-CN" sz="2600" b="1" dirty="0">
              <a:latin typeface="楷体_GB2312" pitchFamily="49" charset="-122"/>
              <a:ea typeface="楷体_GB2312" pitchFamily="49" charset="-122"/>
              <a:cs typeface="+mj-cs"/>
            </a:endParaRPr>
          </a:p>
          <a:p>
            <a:pPr>
              <a:lnSpc>
                <a:spcPct val="150000"/>
              </a:lnSpc>
              <a:defRPr/>
            </a:pPr>
            <a:endParaRPr lang="en-US" altLang="zh-CN" sz="2600" b="1" dirty="0">
              <a:latin typeface="楷体_GB2312" pitchFamily="49" charset="-122"/>
              <a:ea typeface="楷体_GB2312" pitchFamily="49" charset="-122"/>
              <a:cs typeface="+mj-cs"/>
            </a:endParaRPr>
          </a:p>
          <a:p>
            <a:pPr>
              <a:lnSpc>
                <a:spcPct val="150000"/>
              </a:lnSpc>
              <a:defRPr/>
            </a:pPr>
            <a:r>
              <a:rPr kumimoji="1" lang="zh-CN" altLang="en-US" sz="2400" b="1" dirty="0">
                <a:latin typeface="楷体_GB2312" pitchFamily="49" charset="-122"/>
                <a:ea typeface="楷体_GB2312" pitchFamily="49" charset="-122"/>
              </a:rPr>
              <a:t>由于分子力可由势能曲线的负斜率加以说明。在</a:t>
            </a:r>
            <a:r>
              <a:rPr kumimoji="1" lang="en-US" altLang="zh-CN" sz="2400" b="1" i="1" dirty="0">
                <a:latin typeface="楷体_GB2312" pitchFamily="49" charset="-122"/>
                <a:ea typeface="楷体_GB2312" pitchFamily="49" charset="-122"/>
              </a:rPr>
              <a:t>r</a:t>
            </a:r>
            <a:r>
              <a:rPr kumimoji="1" lang="en-US" altLang="zh-CN" sz="2400" b="1" dirty="0">
                <a:latin typeface="楷体_GB2312" pitchFamily="49" charset="-122"/>
                <a:ea typeface="楷体_GB2312" pitchFamily="49" charset="-122"/>
              </a:rPr>
              <a:t>=</a:t>
            </a:r>
            <a:r>
              <a:rPr kumimoji="1" lang="en-US" altLang="zh-CN" sz="2400" b="1" i="1" dirty="0">
                <a:latin typeface="楷体_GB2312" pitchFamily="49" charset="-122"/>
                <a:ea typeface="楷体_GB2312" pitchFamily="49" charset="-122"/>
              </a:rPr>
              <a:t>r</a:t>
            </a:r>
            <a:r>
              <a:rPr kumimoji="1" lang="en-US" altLang="zh-CN" sz="2400" b="1" baseline="-30000" dirty="0">
                <a:latin typeface="楷体_GB2312" pitchFamily="49" charset="-122"/>
                <a:ea typeface="楷体_GB2312" pitchFamily="49" charset="-122"/>
              </a:rPr>
              <a:t>0</a:t>
            </a:r>
            <a:r>
              <a:rPr kumimoji="1" lang="zh-CN" altLang="en-US" sz="2400" b="1" dirty="0">
                <a:latin typeface="楷体_GB2312" pitchFamily="49" charset="-122"/>
                <a:ea typeface="楷体_GB2312" pitchFamily="49" charset="-122"/>
              </a:rPr>
              <a:t>时，分子力为零，即处于平衡位置。</a:t>
            </a:r>
          </a:p>
          <a:p>
            <a:pPr>
              <a:lnSpc>
                <a:spcPct val="150000"/>
              </a:lnSpc>
              <a:defRPr/>
            </a:pPr>
            <a:endParaRPr kumimoji="1" lang="zh-CN" altLang="en-US" sz="2400" b="1" dirty="0">
              <a:latin typeface="Times New Roman" pitchFamily="18" charset="0"/>
              <a:ea typeface="楷体_GB2312" pitchFamily="49" charset="-122"/>
            </a:endParaRPr>
          </a:p>
          <a:p>
            <a:pPr>
              <a:lnSpc>
                <a:spcPct val="150000"/>
              </a:lnSpc>
              <a:defRPr/>
            </a:pPr>
            <a:endParaRPr lang="zh-CN" altLang="en-US" sz="2600" b="1" dirty="0">
              <a:latin typeface="楷体_GB2312" pitchFamily="49" charset="-122"/>
              <a:ea typeface="楷体_GB2312" pitchFamily="49" charset="-122"/>
              <a:cs typeface="+mj-cs"/>
            </a:endParaRPr>
          </a:p>
        </p:txBody>
      </p:sp>
      <p:grpSp>
        <p:nvGrpSpPr>
          <p:cNvPr id="32776" name="Group 30"/>
          <p:cNvGrpSpPr>
            <a:grpSpLocks/>
          </p:cNvGrpSpPr>
          <p:nvPr/>
        </p:nvGrpSpPr>
        <p:grpSpPr bwMode="auto">
          <a:xfrm>
            <a:off x="5929313" y="2133600"/>
            <a:ext cx="2882900" cy="3224213"/>
            <a:chOff x="3835" y="465"/>
            <a:chExt cx="1816" cy="2031"/>
          </a:xfrm>
        </p:grpSpPr>
        <p:sp>
          <p:nvSpPr>
            <p:cNvPr id="32778" name="Line 8"/>
            <p:cNvSpPr>
              <a:spLocks noChangeShapeType="1"/>
            </p:cNvSpPr>
            <p:nvPr/>
          </p:nvSpPr>
          <p:spPr bwMode="auto">
            <a:xfrm>
              <a:off x="3874" y="1680"/>
              <a:ext cx="1584" cy="0"/>
            </a:xfrm>
            <a:prstGeom prst="line">
              <a:avLst/>
            </a:prstGeom>
            <a:noFill/>
            <a:ln w="38100" cap="sq">
              <a:solidFill>
                <a:schemeClr val="tx1"/>
              </a:solidFill>
              <a:round/>
              <a:headEnd type="none" w="sm" len="sm"/>
              <a:tailEnd type="triangle" w="sm" len="sm"/>
            </a:ln>
          </p:spPr>
          <p:txBody>
            <a:bodyPr wrap="none" anchor="ctr"/>
            <a:lstStyle/>
            <a:p>
              <a:endParaRPr lang="zh-CN" altLang="en-US"/>
            </a:p>
          </p:txBody>
        </p:sp>
        <p:sp>
          <p:nvSpPr>
            <p:cNvPr id="32779" name="Line 9"/>
            <p:cNvSpPr>
              <a:spLocks noChangeShapeType="1"/>
            </p:cNvSpPr>
            <p:nvPr/>
          </p:nvSpPr>
          <p:spPr bwMode="auto">
            <a:xfrm flipV="1">
              <a:off x="4066" y="624"/>
              <a:ext cx="0" cy="1872"/>
            </a:xfrm>
            <a:prstGeom prst="line">
              <a:avLst/>
            </a:prstGeom>
            <a:noFill/>
            <a:ln w="38100" cap="sq">
              <a:solidFill>
                <a:schemeClr val="tx1"/>
              </a:solidFill>
              <a:round/>
              <a:headEnd type="none" w="sm" len="sm"/>
              <a:tailEnd type="triangle" w="sm" len="sm"/>
            </a:ln>
          </p:spPr>
          <p:txBody>
            <a:bodyPr wrap="none" anchor="ctr"/>
            <a:lstStyle/>
            <a:p>
              <a:endParaRPr lang="zh-CN" altLang="en-US"/>
            </a:p>
          </p:txBody>
        </p:sp>
        <p:sp>
          <p:nvSpPr>
            <p:cNvPr id="32780" name="Line 10"/>
            <p:cNvSpPr>
              <a:spLocks noChangeShapeType="1"/>
            </p:cNvSpPr>
            <p:nvPr/>
          </p:nvSpPr>
          <p:spPr bwMode="auto">
            <a:xfrm>
              <a:off x="4162" y="816"/>
              <a:ext cx="96" cy="768"/>
            </a:xfrm>
            <a:prstGeom prst="line">
              <a:avLst/>
            </a:prstGeom>
            <a:noFill/>
            <a:ln w="38100" cap="sq">
              <a:solidFill>
                <a:schemeClr val="tx2"/>
              </a:solidFill>
              <a:round/>
              <a:headEnd type="none" w="sm" len="sm"/>
              <a:tailEnd type="none" w="sm" len="sm"/>
            </a:ln>
          </p:spPr>
          <p:txBody>
            <a:bodyPr wrap="none" anchor="ctr"/>
            <a:lstStyle/>
            <a:p>
              <a:endParaRPr lang="zh-CN" altLang="en-US"/>
            </a:p>
          </p:txBody>
        </p:sp>
        <p:sp>
          <p:nvSpPr>
            <p:cNvPr id="32781" name="Freeform 11"/>
            <p:cNvSpPr>
              <a:spLocks/>
            </p:cNvSpPr>
            <p:nvPr/>
          </p:nvSpPr>
          <p:spPr bwMode="auto">
            <a:xfrm>
              <a:off x="4254" y="1554"/>
              <a:ext cx="1036" cy="703"/>
            </a:xfrm>
            <a:custGeom>
              <a:avLst/>
              <a:gdLst>
                <a:gd name="T0" fmla="*/ 0 w 1036"/>
                <a:gd name="T1" fmla="*/ 0 h 703"/>
                <a:gd name="T2" fmla="*/ 72 w 1036"/>
                <a:gd name="T3" fmla="*/ 336 h 703"/>
                <a:gd name="T4" fmla="*/ 144 w 1036"/>
                <a:gd name="T5" fmla="*/ 570 h 703"/>
                <a:gd name="T6" fmla="*/ 241 w 1036"/>
                <a:gd name="T7" fmla="*/ 699 h 703"/>
                <a:gd name="T8" fmla="*/ 324 w 1036"/>
                <a:gd name="T9" fmla="*/ 546 h 703"/>
                <a:gd name="T10" fmla="*/ 378 w 1036"/>
                <a:gd name="T11" fmla="*/ 402 h 703"/>
                <a:gd name="T12" fmla="*/ 516 w 1036"/>
                <a:gd name="T13" fmla="*/ 246 h 703"/>
                <a:gd name="T14" fmla="*/ 700 w 1036"/>
                <a:gd name="T15" fmla="*/ 186 h 703"/>
                <a:gd name="T16" fmla="*/ 856 w 1036"/>
                <a:gd name="T17" fmla="*/ 174 h 703"/>
                <a:gd name="T18" fmla="*/ 1036 w 1036"/>
                <a:gd name="T19" fmla="*/ 162 h 7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6"/>
                <a:gd name="T31" fmla="*/ 0 h 703"/>
                <a:gd name="T32" fmla="*/ 1036 w 1036"/>
                <a:gd name="T33" fmla="*/ 703 h 7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6" h="703">
                  <a:moveTo>
                    <a:pt x="0" y="0"/>
                  </a:moveTo>
                  <a:cubicBezTo>
                    <a:pt x="11" y="56"/>
                    <a:pt x="48" y="241"/>
                    <a:pt x="72" y="336"/>
                  </a:cubicBezTo>
                  <a:cubicBezTo>
                    <a:pt x="96" y="431"/>
                    <a:pt x="116" y="510"/>
                    <a:pt x="144" y="570"/>
                  </a:cubicBezTo>
                  <a:cubicBezTo>
                    <a:pt x="172" y="630"/>
                    <a:pt x="211" y="703"/>
                    <a:pt x="241" y="699"/>
                  </a:cubicBezTo>
                  <a:cubicBezTo>
                    <a:pt x="271" y="695"/>
                    <a:pt x="301" y="595"/>
                    <a:pt x="324" y="546"/>
                  </a:cubicBezTo>
                  <a:cubicBezTo>
                    <a:pt x="347" y="497"/>
                    <a:pt x="346" y="452"/>
                    <a:pt x="378" y="402"/>
                  </a:cubicBezTo>
                  <a:cubicBezTo>
                    <a:pt x="410" y="352"/>
                    <a:pt x="462" y="282"/>
                    <a:pt x="516" y="246"/>
                  </a:cubicBezTo>
                  <a:cubicBezTo>
                    <a:pt x="570" y="210"/>
                    <a:pt x="643" y="198"/>
                    <a:pt x="700" y="186"/>
                  </a:cubicBezTo>
                  <a:cubicBezTo>
                    <a:pt x="757" y="174"/>
                    <a:pt x="800" y="178"/>
                    <a:pt x="856" y="174"/>
                  </a:cubicBezTo>
                  <a:cubicBezTo>
                    <a:pt x="912" y="170"/>
                    <a:pt x="999" y="164"/>
                    <a:pt x="1036" y="162"/>
                  </a:cubicBezTo>
                </a:path>
              </a:pathLst>
            </a:custGeom>
            <a:noFill/>
            <a:ln w="38100" cap="sq">
              <a:solidFill>
                <a:schemeClr val="tx2"/>
              </a:solidFill>
              <a:round/>
              <a:headEnd type="none" w="sm" len="sm"/>
              <a:tailEnd type="none" w="sm" len="sm"/>
            </a:ln>
          </p:spPr>
          <p:txBody>
            <a:bodyPr wrap="none" anchor="ctr"/>
            <a:lstStyle/>
            <a:p>
              <a:endParaRPr lang="zh-CN" altLang="en-US"/>
            </a:p>
          </p:txBody>
        </p:sp>
        <p:sp>
          <p:nvSpPr>
            <p:cNvPr id="32782" name="Line 13"/>
            <p:cNvSpPr>
              <a:spLocks noChangeShapeType="1"/>
            </p:cNvSpPr>
            <p:nvPr/>
          </p:nvSpPr>
          <p:spPr bwMode="auto">
            <a:xfrm>
              <a:off x="4488" y="1680"/>
              <a:ext cx="0" cy="576"/>
            </a:xfrm>
            <a:prstGeom prst="line">
              <a:avLst/>
            </a:prstGeom>
            <a:noFill/>
            <a:ln w="12700">
              <a:solidFill>
                <a:schemeClr val="tx1"/>
              </a:solidFill>
              <a:prstDash val="lgDash"/>
              <a:round/>
              <a:headEnd type="none" w="sm" len="sm"/>
              <a:tailEnd type="none" w="sm" len="sm"/>
            </a:ln>
          </p:spPr>
          <p:txBody>
            <a:bodyPr wrap="none" anchor="ctr"/>
            <a:lstStyle/>
            <a:p>
              <a:endParaRPr lang="zh-CN" altLang="en-US"/>
            </a:p>
          </p:txBody>
        </p:sp>
        <p:sp>
          <p:nvSpPr>
            <p:cNvPr id="32783" name="Text Box 20"/>
            <p:cNvSpPr txBox="1">
              <a:spLocks noChangeArrowheads="1"/>
            </p:cNvSpPr>
            <p:nvPr/>
          </p:nvSpPr>
          <p:spPr bwMode="auto">
            <a:xfrm>
              <a:off x="3835" y="1670"/>
              <a:ext cx="232" cy="250"/>
            </a:xfrm>
            <a:prstGeom prst="rect">
              <a:avLst/>
            </a:prstGeom>
            <a:noFill/>
            <a:ln w="12700" cap="sq">
              <a:noFill/>
              <a:miter lim="800000"/>
              <a:headEnd type="none" w="sm" len="sm"/>
              <a:tailEnd type="none" w="sm" len="sm"/>
            </a:ln>
          </p:spPr>
          <p:txBody>
            <a:bodyPr wrap="none">
              <a:spAutoFit/>
            </a:bodyPr>
            <a:lstStyle/>
            <a:p>
              <a:r>
                <a:rPr kumimoji="1" lang="en-US" altLang="zh-CN" sz="2000" b="1" i="1">
                  <a:latin typeface="Times New Roman" pitchFamily="18" charset="0"/>
                </a:rPr>
                <a:t>O</a:t>
              </a:r>
            </a:p>
          </p:txBody>
        </p:sp>
        <p:sp>
          <p:nvSpPr>
            <p:cNvPr id="32784" name="Text Box 21"/>
            <p:cNvSpPr txBox="1">
              <a:spLocks noChangeArrowheads="1"/>
            </p:cNvSpPr>
            <p:nvPr/>
          </p:nvSpPr>
          <p:spPr bwMode="auto">
            <a:xfrm>
              <a:off x="4071" y="465"/>
              <a:ext cx="494" cy="327"/>
            </a:xfrm>
            <a:prstGeom prst="rect">
              <a:avLst/>
            </a:prstGeom>
            <a:noFill/>
            <a:ln w="12700" cap="sq">
              <a:noFill/>
              <a:miter lim="800000"/>
              <a:headEnd type="none" w="sm" len="sm"/>
              <a:tailEnd type="none" w="sm" len="sm"/>
            </a:ln>
          </p:spPr>
          <p:txBody>
            <a:bodyPr>
              <a:spAutoFit/>
            </a:bodyPr>
            <a:lstStyle/>
            <a:p>
              <a:r>
                <a:rPr kumimoji="1" lang="en-US" altLang="zh-CN" sz="2800" i="1">
                  <a:latin typeface="Times New Roman" pitchFamily="18" charset="0"/>
                </a:rPr>
                <a:t>E</a:t>
              </a:r>
              <a:r>
                <a:rPr kumimoji="1" lang="en-US" altLang="zh-CN" sz="2800" i="1" baseline="-25000">
                  <a:latin typeface="Times New Roman" pitchFamily="18" charset="0"/>
                </a:rPr>
                <a:t>p</a:t>
              </a:r>
            </a:p>
          </p:txBody>
        </p:sp>
        <p:sp>
          <p:nvSpPr>
            <p:cNvPr id="32785" name="Text Box 23"/>
            <p:cNvSpPr txBox="1">
              <a:spLocks noChangeArrowheads="1"/>
            </p:cNvSpPr>
            <p:nvPr/>
          </p:nvSpPr>
          <p:spPr bwMode="auto">
            <a:xfrm>
              <a:off x="5448" y="1578"/>
              <a:ext cx="203" cy="327"/>
            </a:xfrm>
            <a:prstGeom prst="rect">
              <a:avLst/>
            </a:prstGeom>
            <a:noFill/>
            <a:ln w="12700" cap="sq">
              <a:noFill/>
              <a:miter lim="800000"/>
              <a:headEnd type="none" w="sm" len="sm"/>
              <a:tailEnd type="none" w="sm" len="sm"/>
            </a:ln>
          </p:spPr>
          <p:txBody>
            <a:bodyPr wrap="none">
              <a:spAutoFit/>
            </a:bodyPr>
            <a:lstStyle/>
            <a:p>
              <a:r>
                <a:rPr kumimoji="1" lang="en-US" altLang="zh-CN" sz="2800" b="1" i="1">
                  <a:latin typeface="Times New Roman" pitchFamily="18" charset="0"/>
                </a:rPr>
                <a:t>r</a:t>
              </a:r>
            </a:p>
          </p:txBody>
        </p:sp>
        <p:sp>
          <p:nvSpPr>
            <p:cNvPr id="32786" name="Text Box 27"/>
            <p:cNvSpPr txBox="1">
              <a:spLocks noChangeArrowheads="1"/>
            </p:cNvSpPr>
            <p:nvPr/>
          </p:nvSpPr>
          <p:spPr bwMode="auto">
            <a:xfrm>
              <a:off x="4320" y="1352"/>
              <a:ext cx="279" cy="327"/>
            </a:xfrm>
            <a:prstGeom prst="rect">
              <a:avLst/>
            </a:prstGeom>
            <a:noFill/>
            <a:ln w="12700" cap="sq">
              <a:noFill/>
              <a:miter lim="800000"/>
              <a:headEnd type="none" w="sm" len="sm"/>
              <a:tailEnd type="none" w="sm" len="sm"/>
            </a:ln>
          </p:spPr>
          <p:txBody>
            <a:bodyPr wrap="none">
              <a:spAutoFit/>
            </a:bodyPr>
            <a:lstStyle/>
            <a:p>
              <a:r>
                <a:rPr kumimoji="1" lang="en-US" altLang="zh-CN" sz="2800" b="1" i="1">
                  <a:latin typeface="Times New Roman" pitchFamily="18" charset="0"/>
                </a:rPr>
                <a:t>r</a:t>
              </a:r>
              <a:r>
                <a:rPr kumimoji="1" lang="en-US" altLang="zh-CN" sz="2800" b="1" baseline="-25000">
                  <a:latin typeface="Times New Roman" pitchFamily="18" charset="0"/>
                </a:rPr>
                <a:t>0</a:t>
              </a:r>
              <a:endParaRPr kumimoji="1" lang="en-US" altLang="zh-CN" sz="2800" b="1">
                <a:latin typeface="Times New Roman" pitchFamily="18" charset="0"/>
              </a:endParaRPr>
            </a:p>
          </p:txBody>
        </p:sp>
      </p:grpSp>
      <p:cxnSp>
        <p:nvCxnSpPr>
          <p:cNvPr id="18" name="直接连接符 17"/>
          <p:cNvCxnSpPr/>
          <p:nvPr/>
        </p:nvCxnSpPr>
        <p:spPr>
          <a:xfrm>
            <a:off x="571500" y="1214438"/>
            <a:ext cx="8072438"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32770" name="Object 3"/>
          <p:cNvGraphicFramePr>
            <a:graphicFrameLocks noChangeAspect="1"/>
          </p:cNvGraphicFramePr>
          <p:nvPr/>
        </p:nvGraphicFramePr>
        <p:xfrm>
          <a:off x="6858000" y="1285875"/>
          <a:ext cx="1849438" cy="979488"/>
        </p:xfrm>
        <a:graphic>
          <a:graphicData uri="http://schemas.openxmlformats.org/presentationml/2006/ole">
            <p:oleObj spid="_x0000_s32770" name="Equation" r:id="rId3" imgW="711000" imgH="419040" progId="Equation.DSMT4">
              <p:embed/>
            </p:oleObj>
          </a:graphicData>
        </a:graphic>
      </p:graphicFrame>
      <p:graphicFrame>
        <p:nvGraphicFramePr>
          <p:cNvPr id="32771" name="Object 4"/>
          <p:cNvGraphicFramePr>
            <a:graphicFrameLocks noChangeAspect="1"/>
          </p:cNvGraphicFramePr>
          <p:nvPr/>
        </p:nvGraphicFramePr>
        <p:xfrm>
          <a:off x="712788" y="3214688"/>
          <a:ext cx="4716462" cy="949325"/>
        </p:xfrm>
        <a:graphic>
          <a:graphicData uri="http://schemas.openxmlformats.org/presentationml/2006/ole">
            <p:oleObj spid="_x0000_s32771" name="Equation" r:id="rId4" imgW="2145960" imgH="431640" progId="Equation.DSMT4">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标题 1"/>
          <p:cNvSpPr>
            <a:spLocks noGrp="1"/>
          </p:cNvSpPr>
          <p:nvPr>
            <p:ph type="title"/>
          </p:nvPr>
        </p:nvSpPr>
        <p:spPr/>
        <p:txBody>
          <a:bodyPr/>
          <a:lstStyle/>
          <a:p>
            <a:pPr eaLnBrk="1" hangingPunct="1"/>
            <a:r>
              <a:rPr kumimoji="1" lang="en-US" altLang="zh-CN" smtClean="0"/>
              <a:t>(</a:t>
            </a:r>
            <a:r>
              <a:rPr kumimoji="1" lang="zh-CN" altLang="en-US" smtClean="0"/>
              <a:t>三</a:t>
            </a:r>
            <a:r>
              <a:rPr kumimoji="1" lang="en-US" altLang="zh-CN" smtClean="0"/>
              <a:t>) </a:t>
            </a:r>
            <a:r>
              <a:rPr lang="zh-CN" altLang="en-US" smtClean="0"/>
              <a:t>功能原理和机械能守恒</a:t>
            </a:r>
          </a:p>
        </p:txBody>
      </p:sp>
      <p:sp>
        <p:nvSpPr>
          <p:cNvPr id="61443" name="内容占位符 2"/>
          <p:cNvSpPr>
            <a:spLocks noGrp="1"/>
          </p:cNvSpPr>
          <p:nvPr>
            <p:ph sz="quarter" idx="1"/>
          </p:nvPr>
        </p:nvSpPr>
        <p:spPr>
          <a:xfrm>
            <a:off x="457200" y="1219200"/>
            <a:ext cx="8229600" cy="4937125"/>
          </a:xfrm>
        </p:spPr>
        <p:txBody>
          <a:bodyPr/>
          <a:lstStyle/>
          <a:p>
            <a:pPr eaLnBrk="1" hangingPunct="1"/>
            <a:endParaRPr lang="en-US" altLang="zh-CN" dirty="0" smtClean="0"/>
          </a:p>
          <a:p>
            <a:pPr eaLnBrk="1" hangingPunct="1"/>
            <a:r>
              <a:rPr lang="zh-CN" altLang="en-US" dirty="0" smtClean="0"/>
              <a:t>一、保守内力的功仅与质点的相对位移有关，与参照系无关</a:t>
            </a:r>
            <a:r>
              <a:rPr lang="en-US" altLang="zh-CN" dirty="0" smtClean="0"/>
              <a:t>,  </a:t>
            </a:r>
            <a:r>
              <a:rPr lang="zh-CN" altLang="en-US" dirty="0" smtClean="0"/>
              <a:t>且等于初末态的势能差。</a:t>
            </a:r>
            <a:endParaRPr lang="en-US" altLang="zh-CN" dirty="0" smtClean="0"/>
          </a:p>
          <a:p>
            <a:pPr lvl="1" eaLnBrk="1" hangingPunct="1"/>
            <a:endParaRPr lang="en-US" altLang="zh-CN" dirty="0" smtClean="0"/>
          </a:p>
          <a:p>
            <a:pPr lvl="1" eaLnBrk="1" hangingPunct="1"/>
            <a:r>
              <a:rPr lang="zh-CN" altLang="en-US" dirty="0" smtClean="0"/>
              <a:t>最简单的理解，如前所述</a:t>
            </a:r>
            <a:r>
              <a:rPr lang="en-US" altLang="zh-CN" dirty="0" smtClean="0"/>
              <a:t>:</a:t>
            </a:r>
          </a:p>
          <a:p>
            <a:pPr lvl="2" eaLnBrk="1" hangingPunct="1"/>
            <a:r>
              <a:rPr lang="en-US" altLang="zh-CN" dirty="0" smtClean="0"/>
              <a:t/>
            </a:r>
            <a:br>
              <a:rPr lang="en-US" altLang="zh-CN" dirty="0" smtClean="0"/>
            </a:br>
            <a:r>
              <a:rPr lang="zh-CN" altLang="en-US" dirty="0" smtClean="0"/>
              <a:t>一对内力对系统所做的功的和只取决于施力和受力两质点的相对位移，而与这两个质点在所选定的惯性系中的位移无关。（</a:t>
            </a:r>
            <a:r>
              <a:rPr lang="en-US" altLang="zh-CN" dirty="0" smtClean="0"/>
              <a:t>p61</a:t>
            </a:r>
            <a:r>
              <a:rPr lang="zh-CN" altLang="en-US" dirty="0" smtClean="0"/>
              <a:t>）</a:t>
            </a:r>
            <a:endParaRPr lang="en-US" altLang="zh-CN" dirty="0" smtClean="0"/>
          </a:p>
          <a:p>
            <a:pPr lvl="2" eaLnBrk="1" hangingPunct="1"/>
            <a:endParaRPr lang="en-US" altLang="zh-CN" dirty="0" smtClean="0"/>
          </a:p>
          <a:p>
            <a:pPr lvl="2" eaLnBrk="1" hangingPunct="1"/>
            <a:r>
              <a:rPr lang="zh-CN" altLang="en-US" dirty="0" smtClean="0"/>
              <a:t>内力总是成对出现的。系统内的质点成对考虑。</a:t>
            </a:r>
            <a:endParaRPr lang="en-US" altLang="zh-CN" dirty="0" smtClean="0"/>
          </a:p>
          <a:p>
            <a:pPr eaLnBrk="1" hangingPunct="1"/>
            <a:endParaRPr lang="zh-CN" altLang="en-US" dirty="0" smtClean="0"/>
          </a:p>
          <a:p>
            <a:pPr eaLnBrk="1" hangingPunct="1"/>
            <a:endParaRPr lang="zh-CN" altLang="en-US" dirty="0" smtClean="0"/>
          </a:p>
        </p:txBody>
      </p:sp>
      <p:sp>
        <p:nvSpPr>
          <p:cNvPr id="61444"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功能原理和机械能守恒</a:t>
            </a:r>
            <a:r>
              <a:rPr lang="en-US" altLang="zh-CN" smtClean="0"/>
              <a:t>---</a:t>
            </a:r>
            <a:r>
              <a:rPr lang="zh-CN" altLang="en-US" smtClean="0"/>
              <a:t>保守内力的功</a:t>
            </a:r>
          </a:p>
        </p:txBody>
      </p:sp>
      <p:sp>
        <p:nvSpPr>
          <p:cNvPr id="61445"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DAC88EF-59B2-4733-B3EF-1BBDC190ED3F}" type="slidenum">
              <a:rPr lang="zh-CN" altLang="en-US" smtClean="0"/>
              <a:pPr/>
              <a:t>37</a:t>
            </a:fld>
            <a:endParaRPr lang="zh-CN"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4" name="标题 1"/>
          <p:cNvSpPr>
            <a:spLocks noGrp="1"/>
          </p:cNvSpPr>
          <p:nvPr>
            <p:ph type="title"/>
          </p:nvPr>
        </p:nvSpPr>
        <p:spPr/>
        <p:txBody>
          <a:bodyPr/>
          <a:lstStyle/>
          <a:p>
            <a:pPr eaLnBrk="1" hangingPunct="1"/>
            <a:r>
              <a:rPr lang="zh-CN" altLang="en-US" smtClean="0"/>
              <a:t>保守内力的功：推导</a:t>
            </a:r>
          </a:p>
        </p:txBody>
      </p:sp>
      <p:sp>
        <p:nvSpPr>
          <p:cNvPr id="33805" name="内容占位符 2"/>
          <p:cNvSpPr>
            <a:spLocks noGrp="1"/>
          </p:cNvSpPr>
          <p:nvPr>
            <p:ph sz="quarter" idx="1"/>
          </p:nvPr>
        </p:nvSpPr>
        <p:spPr>
          <a:xfrm>
            <a:off x="457200" y="1219200"/>
            <a:ext cx="4400550" cy="1352550"/>
          </a:xfrm>
        </p:spPr>
        <p:txBody>
          <a:bodyPr/>
          <a:lstStyle/>
          <a:p>
            <a:pPr eaLnBrk="1" hangingPunct="1">
              <a:lnSpc>
                <a:spcPct val="150000"/>
              </a:lnSpc>
            </a:pPr>
            <a:r>
              <a:rPr lang="en-US" altLang="zh-CN" sz="2400" smtClean="0">
                <a:solidFill>
                  <a:schemeClr val="tx2"/>
                </a:solidFill>
              </a:rPr>
              <a:t>A</a:t>
            </a:r>
            <a:r>
              <a:rPr lang="zh-CN" altLang="en-US" sz="2400" smtClean="0">
                <a:solidFill>
                  <a:schemeClr val="tx2"/>
                </a:solidFill>
              </a:rPr>
              <a:t>、</a:t>
            </a:r>
            <a:r>
              <a:rPr lang="en-US" altLang="zh-CN" sz="2400" smtClean="0">
                <a:solidFill>
                  <a:schemeClr val="tx2"/>
                </a:solidFill>
              </a:rPr>
              <a:t>B</a:t>
            </a:r>
            <a:r>
              <a:rPr lang="zh-CN" altLang="en-US" sz="2400" smtClean="0">
                <a:solidFill>
                  <a:schemeClr val="tx2"/>
                </a:solidFill>
              </a:rPr>
              <a:t>为系统的两个初末态。</a:t>
            </a:r>
            <a:r>
              <a:rPr lang="en-US" altLang="zh-CN" sz="2400" smtClean="0">
                <a:solidFill>
                  <a:schemeClr val="tx2"/>
                </a:solidFill>
              </a:rPr>
              <a:t/>
            </a:r>
            <a:br>
              <a:rPr lang="en-US" altLang="zh-CN" sz="2400" smtClean="0">
                <a:solidFill>
                  <a:schemeClr val="tx2"/>
                </a:solidFill>
              </a:rPr>
            </a:br>
            <a:r>
              <a:rPr lang="zh-CN" altLang="en-US" sz="2400" smtClean="0">
                <a:solidFill>
                  <a:schemeClr val="tx2"/>
                </a:solidFill>
              </a:rPr>
              <a:t>以两质点为例：</a:t>
            </a:r>
          </a:p>
        </p:txBody>
      </p:sp>
      <p:sp>
        <p:nvSpPr>
          <p:cNvPr id="33806"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功能原理和机械能守恒</a:t>
            </a:r>
            <a:r>
              <a:rPr lang="en-US" altLang="zh-CN" smtClean="0"/>
              <a:t>---</a:t>
            </a:r>
            <a:r>
              <a:rPr lang="zh-CN" altLang="en-US" smtClean="0"/>
              <a:t>保守内力的功</a:t>
            </a:r>
          </a:p>
        </p:txBody>
      </p:sp>
      <p:sp>
        <p:nvSpPr>
          <p:cNvPr id="33807"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09D11F9-1216-4050-B9D7-04244156A2C3}" type="slidenum">
              <a:rPr lang="zh-CN" altLang="en-US" smtClean="0"/>
              <a:pPr/>
              <a:t>38</a:t>
            </a:fld>
            <a:endParaRPr lang="zh-CN" altLang="en-US" smtClean="0"/>
          </a:p>
        </p:txBody>
      </p:sp>
      <p:grpSp>
        <p:nvGrpSpPr>
          <p:cNvPr id="33808" name="Group 46"/>
          <p:cNvGrpSpPr>
            <a:grpSpLocks/>
          </p:cNvGrpSpPr>
          <p:nvPr/>
        </p:nvGrpSpPr>
        <p:grpSpPr bwMode="auto">
          <a:xfrm>
            <a:off x="5653088" y="1285875"/>
            <a:ext cx="3276600" cy="3033713"/>
            <a:chOff x="3744" y="1488"/>
            <a:chExt cx="2064" cy="1911"/>
          </a:xfrm>
        </p:grpSpPr>
        <p:graphicFrame>
          <p:nvGraphicFramePr>
            <p:cNvPr id="33798" name="Object 2"/>
            <p:cNvGraphicFramePr>
              <a:graphicFrameLocks noChangeAspect="1"/>
            </p:cNvGraphicFramePr>
            <p:nvPr/>
          </p:nvGraphicFramePr>
          <p:xfrm>
            <a:off x="3792" y="2496"/>
            <a:ext cx="303" cy="368"/>
          </p:xfrm>
          <a:graphic>
            <a:graphicData uri="http://schemas.openxmlformats.org/presentationml/2006/ole">
              <p:oleObj spid="_x0000_s33798" name="公式" r:id="rId4" imgW="126720" imgH="215640" progId="Equation.3">
                <p:embed/>
              </p:oleObj>
            </a:graphicData>
          </a:graphic>
        </p:graphicFrame>
        <p:grpSp>
          <p:nvGrpSpPr>
            <p:cNvPr id="33810" name="Group 20"/>
            <p:cNvGrpSpPr>
              <a:grpSpLocks/>
            </p:cNvGrpSpPr>
            <p:nvPr/>
          </p:nvGrpSpPr>
          <p:grpSpPr bwMode="auto">
            <a:xfrm>
              <a:off x="3840" y="2016"/>
              <a:ext cx="1584" cy="1152"/>
              <a:chOff x="3648" y="672"/>
              <a:chExt cx="1584" cy="1152"/>
            </a:xfrm>
          </p:grpSpPr>
          <p:sp>
            <p:nvSpPr>
              <p:cNvPr id="33819" name="Line 21"/>
              <p:cNvSpPr>
                <a:spLocks noChangeShapeType="1"/>
              </p:cNvSpPr>
              <p:nvPr/>
            </p:nvSpPr>
            <p:spPr bwMode="auto">
              <a:xfrm flipV="1">
                <a:off x="3648" y="912"/>
                <a:ext cx="480" cy="912"/>
              </a:xfrm>
              <a:prstGeom prst="line">
                <a:avLst/>
              </a:prstGeom>
              <a:noFill/>
              <a:ln w="38100">
                <a:solidFill>
                  <a:schemeClr val="tx1"/>
                </a:solidFill>
                <a:round/>
                <a:headEnd/>
                <a:tailEnd type="triangle" w="med" len="med"/>
              </a:ln>
            </p:spPr>
            <p:txBody>
              <a:bodyPr wrap="none" anchor="ctr"/>
              <a:lstStyle/>
              <a:p>
                <a:endParaRPr lang="zh-CN" altLang="en-US"/>
              </a:p>
            </p:txBody>
          </p:sp>
          <p:sp>
            <p:nvSpPr>
              <p:cNvPr id="33820" name="Line 22"/>
              <p:cNvSpPr>
                <a:spLocks noChangeShapeType="1"/>
              </p:cNvSpPr>
              <p:nvPr/>
            </p:nvSpPr>
            <p:spPr bwMode="auto">
              <a:xfrm flipV="1">
                <a:off x="3648" y="672"/>
                <a:ext cx="1584" cy="1152"/>
              </a:xfrm>
              <a:prstGeom prst="line">
                <a:avLst/>
              </a:prstGeom>
              <a:noFill/>
              <a:ln w="38100">
                <a:solidFill>
                  <a:schemeClr val="tx1"/>
                </a:solidFill>
                <a:round/>
                <a:headEnd/>
                <a:tailEnd type="triangle" w="med" len="med"/>
              </a:ln>
            </p:spPr>
            <p:txBody>
              <a:bodyPr wrap="none" anchor="ctr"/>
              <a:lstStyle/>
              <a:p>
                <a:endParaRPr lang="zh-CN" altLang="en-US"/>
              </a:p>
            </p:txBody>
          </p:sp>
        </p:grpSp>
        <p:sp>
          <p:nvSpPr>
            <p:cNvPr id="33811" name="Line 23"/>
            <p:cNvSpPr>
              <a:spLocks noChangeShapeType="1"/>
            </p:cNvSpPr>
            <p:nvPr/>
          </p:nvSpPr>
          <p:spPr bwMode="auto">
            <a:xfrm flipH="1" flipV="1">
              <a:off x="4224" y="1968"/>
              <a:ext cx="96" cy="288"/>
            </a:xfrm>
            <a:prstGeom prst="line">
              <a:avLst/>
            </a:prstGeom>
            <a:noFill/>
            <a:ln w="38100">
              <a:solidFill>
                <a:schemeClr val="hlink"/>
              </a:solidFill>
              <a:round/>
              <a:headEnd/>
              <a:tailEnd type="triangle" w="med" len="med"/>
            </a:ln>
          </p:spPr>
          <p:txBody>
            <a:bodyPr wrap="none" anchor="ctr"/>
            <a:lstStyle/>
            <a:p>
              <a:endParaRPr lang="zh-CN" altLang="en-US"/>
            </a:p>
          </p:txBody>
        </p:sp>
        <p:sp>
          <p:nvSpPr>
            <p:cNvPr id="33812" name="Line 24"/>
            <p:cNvSpPr>
              <a:spLocks noChangeShapeType="1"/>
            </p:cNvSpPr>
            <p:nvPr/>
          </p:nvSpPr>
          <p:spPr bwMode="auto">
            <a:xfrm flipH="1" flipV="1">
              <a:off x="5328" y="1632"/>
              <a:ext cx="48" cy="384"/>
            </a:xfrm>
            <a:prstGeom prst="line">
              <a:avLst/>
            </a:prstGeom>
            <a:noFill/>
            <a:ln w="38100">
              <a:solidFill>
                <a:schemeClr val="hlink"/>
              </a:solidFill>
              <a:round/>
              <a:headEnd/>
              <a:tailEnd type="triangle" w="med" len="med"/>
            </a:ln>
          </p:spPr>
          <p:txBody>
            <a:bodyPr wrap="none" anchor="ctr"/>
            <a:lstStyle/>
            <a:p>
              <a:endParaRPr lang="zh-CN" altLang="en-US"/>
            </a:p>
          </p:txBody>
        </p:sp>
        <p:sp>
          <p:nvSpPr>
            <p:cNvPr id="33813" name="Line 25"/>
            <p:cNvSpPr>
              <a:spLocks noChangeShapeType="1"/>
            </p:cNvSpPr>
            <p:nvPr/>
          </p:nvSpPr>
          <p:spPr bwMode="auto">
            <a:xfrm flipV="1">
              <a:off x="4320" y="2016"/>
              <a:ext cx="1056" cy="240"/>
            </a:xfrm>
            <a:prstGeom prst="line">
              <a:avLst/>
            </a:prstGeom>
            <a:noFill/>
            <a:ln w="28575" cap="rnd">
              <a:solidFill>
                <a:schemeClr val="tx1"/>
              </a:solidFill>
              <a:prstDash val="sysDot"/>
              <a:round/>
              <a:headEnd/>
              <a:tailEnd/>
            </a:ln>
          </p:spPr>
          <p:txBody>
            <a:bodyPr wrap="none" anchor="ctr"/>
            <a:lstStyle/>
            <a:p>
              <a:endParaRPr lang="zh-CN" altLang="en-US"/>
            </a:p>
          </p:txBody>
        </p:sp>
        <p:sp>
          <p:nvSpPr>
            <p:cNvPr id="33814" name="Line 26"/>
            <p:cNvSpPr>
              <a:spLocks noChangeShapeType="1"/>
            </p:cNvSpPr>
            <p:nvPr/>
          </p:nvSpPr>
          <p:spPr bwMode="auto">
            <a:xfrm flipV="1">
              <a:off x="4320" y="2160"/>
              <a:ext cx="336" cy="96"/>
            </a:xfrm>
            <a:prstGeom prst="line">
              <a:avLst/>
            </a:prstGeom>
            <a:noFill/>
            <a:ln w="38100">
              <a:solidFill>
                <a:schemeClr val="tx2"/>
              </a:solidFill>
              <a:round/>
              <a:headEnd/>
              <a:tailEnd type="triangle" w="med" len="med"/>
            </a:ln>
          </p:spPr>
          <p:txBody>
            <a:bodyPr wrap="none" anchor="ctr"/>
            <a:lstStyle/>
            <a:p>
              <a:endParaRPr lang="zh-CN" altLang="en-US"/>
            </a:p>
          </p:txBody>
        </p:sp>
        <p:sp>
          <p:nvSpPr>
            <p:cNvPr id="33815" name="Line 27"/>
            <p:cNvSpPr>
              <a:spLocks noChangeShapeType="1"/>
            </p:cNvSpPr>
            <p:nvPr/>
          </p:nvSpPr>
          <p:spPr bwMode="auto">
            <a:xfrm flipH="1">
              <a:off x="4992" y="2016"/>
              <a:ext cx="384" cy="96"/>
            </a:xfrm>
            <a:prstGeom prst="line">
              <a:avLst/>
            </a:prstGeom>
            <a:noFill/>
            <a:ln w="38100">
              <a:solidFill>
                <a:schemeClr val="tx2"/>
              </a:solidFill>
              <a:round/>
              <a:headEnd/>
              <a:tailEnd type="triangle" w="med" len="med"/>
            </a:ln>
          </p:spPr>
          <p:txBody>
            <a:bodyPr wrap="none" anchor="ctr"/>
            <a:lstStyle/>
            <a:p>
              <a:endParaRPr lang="zh-CN" altLang="en-US"/>
            </a:p>
          </p:txBody>
        </p:sp>
        <p:sp>
          <p:nvSpPr>
            <p:cNvPr id="33816" name="Rectangle 28"/>
            <p:cNvSpPr>
              <a:spLocks noChangeArrowheads="1"/>
            </p:cNvSpPr>
            <p:nvPr/>
          </p:nvSpPr>
          <p:spPr bwMode="auto">
            <a:xfrm>
              <a:off x="3744" y="3072"/>
              <a:ext cx="278"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O</a:t>
              </a:r>
            </a:p>
          </p:txBody>
        </p:sp>
        <p:sp>
          <p:nvSpPr>
            <p:cNvPr id="33817" name="Rectangle 29"/>
            <p:cNvSpPr>
              <a:spLocks noChangeArrowheads="1"/>
            </p:cNvSpPr>
            <p:nvPr/>
          </p:nvSpPr>
          <p:spPr bwMode="auto">
            <a:xfrm>
              <a:off x="3840" y="2112"/>
              <a:ext cx="422"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 m</a:t>
              </a:r>
              <a:r>
                <a:rPr kumimoji="1" lang="en-US" altLang="zh-CN" sz="2800" b="1" i="1" baseline="-25000">
                  <a:latin typeface="Times New Roman" pitchFamily="18" charset="0"/>
                  <a:ea typeface="楷体_GB2312" pitchFamily="49" charset="-122"/>
                </a:rPr>
                <a:t>1</a:t>
              </a:r>
            </a:p>
          </p:txBody>
        </p:sp>
        <p:sp>
          <p:nvSpPr>
            <p:cNvPr id="33818" name="Rectangle 30"/>
            <p:cNvSpPr>
              <a:spLocks noChangeArrowheads="1"/>
            </p:cNvSpPr>
            <p:nvPr/>
          </p:nvSpPr>
          <p:spPr bwMode="auto">
            <a:xfrm>
              <a:off x="5442" y="1776"/>
              <a:ext cx="366" cy="327"/>
            </a:xfrm>
            <a:prstGeom prst="rect">
              <a:avLst/>
            </a:prstGeom>
            <a:noFill/>
            <a:ln w="9525">
              <a:noFill/>
              <a:miter lim="800000"/>
              <a:headEnd/>
              <a:tailEnd/>
            </a:ln>
          </p:spPr>
          <p:txBody>
            <a:bodyPr wrap="none">
              <a:spAutoFit/>
            </a:bodyPr>
            <a:lstStyle/>
            <a:p>
              <a:pPr>
                <a:spcBef>
                  <a:spcPct val="50000"/>
                </a:spcBef>
              </a:pPr>
              <a:r>
                <a:rPr kumimoji="1" lang="en-US" altLang="zh-CN" sz="2800" b="1" i="1">
                  <a:latin typeface="Times New Roman" pitchFamily="18" charset="0"/>
                  <a:ea typeface="楷体_GB2312" pitchFamily="49" charset="-122"/>
                </a:rPr>
                <a:t>m</a:t>
              </a:r>
              <a:r>
                <a:rPr kumimoji="1" lang="en-US" altLang="zh-CN" sz="2800" b="1" i="1" baseline="-25000">
                  <a:latin typeface="Times New Roman" pitchFamily="18" charset="0"/>
                  <a:ea typeface="楷体_GB2312" pitchFamily="49" charset="-122"/>
                </a:rPr>
                <a:t>2</a:t>
              </a:r>
            </a:p>
          </p:txBody>
        </p:sp>
        <p:graphicFrame>
          <p:nvGraphicFramePr>
            <p:cNvPr id="33799" name="Object 3"/>
            <p:cNvGraphicFramePr>
              <a:graphicFrameLocks noChangeAspect="1"/>
            </p:cNvGraphicFramePr>
            <p:nvPr/>
          </p:nvGraphicFramePr>
          <p:xfrm>
            <a:off x="4345" y="2226"/>
            <a:ext cx="339" cy="345"/>
          </p:xfrm>
          <a:graphic>
            <a:graphicData uri="http://schemas.openxmlformats.org/presentationml/2006/ole">
              <p:oleObj spid="_x0000_s33799" name="公式" r:id="rId5" imgW="228600" imgH="241200" progId="Equation.3">
                <p:embed/>
              </p:oleObj>
            </a:graphicData>
          </a:graphic>
        </p:graphicFrame>
        <p:graphicFrame>
          <p:nvGraphicFramePr>
            <p:cNvPr id="33800" name="Object 4"/>
            <p:cNvGraphicFramePr>
              <a:graphicFrameLocks noChangeAspect="1"/>
            </p:cNvGraphicFramePr>
            <p:nvPr/>
          </p:nvGraphicFramePr>
          <p:xfrm>
            <a:off x="5078" y="2152"/>
            <a:ext cx="339" cy="345"/>
          </p:xfrm>
          <a:graphic>
            <a:graphicData uri="http://schemas.openxmlformats.org/presentationml/2006/ole">
              <p:oleObj spid="_x0000_s33800" name="公式" r:id="rId6" imgW="228600" imgH="241200" progId="Equation.3">
                <p:embed/>
              </p:oleObj>
            </a:graphicData>
          </a:graphic>
        </p:graphicFrame>
        <p:graphicFrame>
          <p:nvGraphicFramePr>
            <p:cNvPr id="33801" name="Object 5"/>
            <p:cNvGraphicFramePr>
              <a:graphicFrameLocks noChangeAspect="1"/>
            </p:cNvGraphicFramePr>
            <p:nvPr/>
          </p:nvGraphicFramePr>
          <p:xfrm>
            <a:off x="4608" y="2544"/>
            <a:ext cx="337" cy="368"/>
          </p:xfrm>
          <a:graphic>
            <a:graphicData uri="http://schemas.openxmlformats.org/presentationml/2006/ole">
              <p:oleObj spid="_x0000_s33801" name="公式" r:id="rId7" imgW="139680" imgH="215640" progId="Equation.3">
                <p:embed/>
              </p:oleObj>
            </a:graphicData>
          </a:graphic>
        </p:graphicFrame>
        <p:graphicFrame>
          <p:nvGraphicFramePr>
            <p:cNvPr id="33802" name="Object 6"/>
            <p:cNvGraphicFramePr>
              <a:graphicFrameLocks noChangeAspect="1"/>
            </p:cNvGraphicFramePr>
            <p:nvPr/>
          </p:nvGraphicFramePr>
          <p:xfrm>
            <a:off x="4944" y="1488"/>
            <a:ext cx="378" cy="368"/>
          </p:xfrm>
          <a:graphic>
            <a:graphicData uri="http://schemas.openxmlformats.org/presentationml/2006/ole">
              <p:oleObj spid="_x0000_s33802" name="公式" r:id="rId8" imgW="215640" imgH="215640" progId="Equation.3">
                <p:embed/>
              </p:oleObj>
            </a:graphicData>
          </a:graphic>
        </p:graphicFrame>
        <p:graphicFrame>
          <p:nvGraphicFramePr>
            <p:cNvPr id="33803" name="Object 7"/>
            <p:cNvGraphicFramePr>
              <a:graphicFrameLocks noChangeAspect="1"/>
            </p:cNvGraphicFramePr>
            <p:nvPr/>
          </p:nvGraphicFramePr>
          <p:xfrm>
            <a:off x="3888" y="1824"/>
            <a:ext cx="332" cy="368"/>
          </p:xfrm>
          <a:graphic>
            <a:graphicData uri="http://schemas.openxmlformats.org/presentationml/2006/ole">
              <p:oleObj spid="_x0000_s33803" name="公式" r:id="rId9" imgW="203040" imgH="215640" progId="Equation.3">
                <p:embed/>
              </p:oleObj>
            </a:graphicData>
          </a:graphic>
        </p:graphicFrame>
      </p:grpSp>
      <p:graphicFrame>
        <p:nvGraphicFramePr>
          <p:cNvPr id="33794" name="Object 9"/>
          <p:cNvGraphicFramePr>
            <a:graphicFrameLocks noChangeAspect="1"/>
          </p:cNvGraphicFramePr>
          <p:nvPr/>
        </p:nvGraphicFramePr>
        <p:xfrm>
          <a:off x="428625" y="2484438"/>
          <a:ext cx="4105275" cy="812800"/>
        </p:xfrm>
        <a:graphic>
          <a:graphicData uri="http://schemas.openxmlformats.org/presentationml/2006/ole">
            <p:oleObj spid="_x0000_s33794" name="Equation" r:id="rId10" imgW="1638000" imgH="393480" progId="Equation.DSMT4">
              <p:embed/>
            </p:oleObj>
          </a:graphicData>
        </a:graphic>
      </p:graphicFrame>
      <p:graphicFrame>
        <p:nvGraphicFramePr>
          <p:cNvPr id="33795" name="Object 10"/>
          <p:cNvGraphicFramePr>
            <a:graphicFrameLocks noChangeAspect="1"/>
          </p:cNvGraphicFramePr>
          <p:nvPr/>
        </p:nvGraphicFramePr>
        <p:xfrm>
          <a:off x="928688" y="3582988"/>
          <a:ext cx="3714750" cy="642937"/>
        </p:xfrm>
        <a:graphic>
          <a:graphicData uri="http://schemas.openxmlformats.org/presentationml/2006/ole">
            <p:oleObj spid="_x0000_s33795" name="Equation" r:id="rId11" imgW="1523880" imgH="330120" progId="Equation.3">
              <p:embed/>
            </p:oleObj>
          </a:graphicData>
        </a:graphic>
      </p:graphicFrame>
      <p:graphicFrame>
        <p:nvGraphicFramePr>
          <p:cNvPr id="33796" name="Object 11"/>
          <p:cNvGraphicFramePr>
            <a:graphicFrameLocks noChangeAspect="1"/>
          </p:cNvGraphicFramePr>
          <p:nvPr/>
        </p:nvGraphicFramePr>
        <p:xfrm>
          <a:off x="928688" y="4654550"/>
          <a:ext cx="4692650" cy="658813"/>
        </p:xfrm>
        <a:graphic>
          <a:graphicData uri="http://schemas.openxmlformats.org/presentationml/2006/ole">
            <p:oleObj spid="_x0000_s33796" name="公式" r:id="rId12" imgW="1930320" imgH="330120" progId="Equation.3">
              <p:embed/>
            </p:oleObj>
          </a:graphicData>
        </a:graphic>
      </p:graphicFrame>
      <p:graphicFrame>
        <p:nvGraphicFramePr>
          <p:cNvPr id="33797" name="Object 12"/>
          <p:cNvGraphicFramePr>
            <a:graphicFrameLocks noChangeAspect="1"/>
          </p:cNvGraphicFramePr>
          <p:nvPr/>
        </p:nvGraphicFramePr>
        <p:xfrm>
          <a:off x="793750" y="5286375"/>
          <a:ext cx="3684588" cy="1089025"/>
        </p:xfrm>
        <a:graphic>
          <a:graphicData uri="http://schemas.openxmlformats.org/presentationml/2006/ole">
            <p:oleObj spid="_x0000_s33797" name="公式" r:id="rId13" imgW="1384200" imgH="469800" progId="Equation.3">
              <p:embed/>
            </p:oleObj>
          </a:graphicData>
        </a:graphic>
      </p:graphicFrame>
      <p:sp>
        <p:nvSpPr>
          <p:cNvPr id="33809" name="内容占位符 2"/>
          <p:cNvSpPr txBox="1">
            <a:spLocks/>
          </p:cNvSpPr>
          <p:nvPr/>
        </p:nvSpPr>
        <p:spPr bwMode="auto">
          <a:xfrm>
            <a:off x="5500688" y="4076700"/>
            <a:ext cx="3328987" cy="2281238"/>
          </a:xfrm>
          <a:prstGeom prst="rect">
            <a:avLst/>
          </a:prstGeom>
          <a:noFill/>
          <a:ln w="9525">
            <a:noFill/>
            <a:miter lim="800000"/>
            <a:headEnd/>
            <a:tailEnd/>
          </a:ln>
        </p:spPr>
        <p:txBody>
          <a:bodyPr/>
          <a:lstStyle/>
          <a:p>
            <a:pPr marL="273050" indent="-273050">
              <a:lnSpc>
                <a:spcPct val="150000"/>
              </a:lnSpc>
              <a:spcBef>
                <a:spcPts val="600"/>
              </a:spcBef>
              <a:buClr>
                <a:schemeClr val="accent1"/>
              </a:buClr>
              <a:buSzPct val="76000"/>
              <a:buFont typeface="Wingdings 3" pitchFamily="18" charset="2"/>
              <a:buChar char=""/>
            </a:pPr>
            <a:r>
              <a:rPr lang="zh-CN" altLang="en-US" sz="2400" b="1">
                <a:solidFill>
                  <a:schemeClr val="tx2"/>
                </a:solidFill>
                <a:latin typeface="方正姚体" pitchFamily="2" charset="-122"/>
                <a:ea typeface="方正姚体" pitchFamily="2" charset="-122"/>
              </a:rPr>
              <a:t>                 即，</a:t>
            </a:r>
            <a:r>
              <a:rPr lang="en-US" altLang="zh-CN" sz="2400" b="1">
                <a:solidFill>
                  <a:schemeClr val="tx2"/>
                </a:solidFill>
                <a:latin typeface="方正姚体" pitchFamily="2" charset="-122"/>
                <a:ea typeface="方正姚体" pitchFamily="2" charset="-122"/>
              </a:rPr>
              <a:t/>
            </a:r>
            <a:br>
              <a:rPr lang="en-US" altLang="zh-CN" sz="2400" b="1">
                <a:solidFill>
                  <a:schemeClr val="tx2"/>
                </a:solidFill>
                <a:latin typeface="方正姚体" pitchFamily="2" charset="-122"/>
                <a:ea typeface="方正姚体" pitchFamily="2" charset="-122"/>
              </a:rPr>
            </a:br>
            <a:r>
              <a:rPr lang="zh-CN" altLang="en-US" sz="2400" b="1">
                <a:solidFill>
                  <a:schemeClr val="tx2"/>
                </a:solidFill>
                <a:latin typeface="方正姚体" pitchFamily="2" charset="-122"/>
                <a:ea typeface="方正姚体" pitchFamily="2" charset="-122"/>
              </a:rPr>
              <a:t>保守内力的功仅与质点的相对位移有关，等于初末态的势能差。</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标题 4"/>
          <p:cNvSpPr>
            <a:spLocks noGrp="1"/>
          </p:cNvSpPr>
          <p:nvPr>
            <p:ph type="title"/>
          </p:nvPr>
        </p:nvSpPr>
        <p:spPr/>
        <p:txBody>
          <a:bodyPr/>
          <a:lstStyle/>
          <a:p>
            <a:pPr eaLnBrk="1" hangingPunct="1"/>
            <a:r>
              <a:rPr lang="zh-CN" altLang="en-US" smtClean="0"/>
              <a:t>做功的表示</a:t>
            </a:r>
            <a:endParaRPr lang="en-US" altLang="zh-CN" smtClean="0"/>
          </a:p>
        </p:txBody>
      </p:sp>
      <p:sp>
        <p:nvSpPr>
          <p:cNvPr id="2063" name="页脚占位符 7"/>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功</a:t>
            </a:r>
          </a:p>
        </p:txBody>
      </p:sp>
      <p:sp>
        <p:nvSpPr>
          <p:cNvPr id="2064" name="灯片编号占位符 51"/>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BCE97BB-861A-4981-BFE8-81A15687CA38}" type="slidenum">
              <a:rPr lang="zh-CN" altLang="en-US" smtClean="0"/>
              <a:pPr/>
              <a:t>3</a:t>
            </a:fld>
            <a:endParaRPr lang="zh-CN" altLang="en-US" smtClean="0"/>
          </a:p>
        </p:txBody>
      </p:sp>
      <p:sp>
        <p:nvSpPr>
          <p:cNvPr id="2065" name="内容占位符 5"/>
          <p:cNvSpPr>
            <a:spLocks noGrp="1"/>
          </p:cNvSpPr>
          <p:nvPr>
            <p:ph sz="quarter" idx="1"/>
          </p:nvPr>
        </p:nvSpPr>
        <p:spPr>
          <a:xfrm>
            <a:off x="457200" y="1219200"/>
            <a:ext cx="8229600" cy="4937125"/>
          </a:xfrm>
        </p:spPr>
        <p:txBody>
          <a:bodyPr/>
          <a:lstStyle/>
          <a:p>
            <a:pPr eaLnBrk="1" hangingPunct="1"/>
            <a:r>
              <a:rPr lang="zh-CN" altLang="en-US" smtClean="0"/>
              <a:t>微分式</a:t>
            </a:r>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r>
              <a:rPr lang="zh-CN" altLang="en-US" smtClean="0"/>
              <a:t>积分式</a:t>
            </a:r>
            <a:endParaRPr lang="en-US" altLang="zh-CN" smtClean="0"/>
          </a:p>
          <a:p>
            <a:pPr eaLnBrk="1" hangingPunct="1"/>
            <a:endParaRPr lang="zh-CN" altLang="en-US" smtClean="0"/>
          </a:p>
        </p:txBody>
      </p:sp>
      <p:graphicFrame>
        <p:nvGraphicFramePr>
          <p:cNvPr id="145464" name="Object 56"/>
          <p:cNvGraphicFramePr>
            <a:graphicFrameLocks noChangeAspect="1"/>
          </p:cNvGraphicFramePr>
          <p:nvPr/>
        </p:nvGraphicFramePr>
        <p:xfrm>
          <a:off x="1525588" y="2433638"/>
          <a:ext cx="2035175" cy="557212"/>
        </p:xfrm>
        <a:graphic>
          <a:graphicData uri="http://schemas.openxmlformats.org/presentationml/2006/ole">
            <p:oleObj spid="_x0000_s2050" name="Equation" r:id="rId3" imgW="799920" imgH="203040" progId="Equation.DSMT4">
              <p:embed/>
            </p:oleObj>
          </a:graphicData>
        </a:graphic>
      </p:graphicFrame>
      <p:graphicFrame>
        <p:nvGraphicFramePr>
          <p:cNvPr id="145467" name="Object 59"/>
          <p:cNvGraphicFramePr>
            <a:graphicFrameLocks noChangeAspect="1"/>
          </p:cNvGraphicFramePr>
          <p:nvPr/>
        </p:nvGraphicFramePr>
        <p:xfrm>
          <a:off x="1454150" y="1857375"/>
          <a:ext cx="3903663" cy="512763"/>
        </p:xfrm>
        <a:graphic>
          <a:graphicData uri="http://schemas.openxmlformats.org/presentationml/2006/ole">
            <p:oleObj spid="_x0000_s2051" name="Equation" r:id="rId4" imgW="1549080" imgH="203040" progId="Equation.DSMT4">
              <p:embed/>
            </p:oleObj>
          </a:graphicData>
        </a:graphic>
      </p:graphicFrame>
      <p:graphicFrame>
        <p:nvGraphicFramePr>
          <p:cNvPr id="145469" name="Object 61"/>
          <p:cNvGraphicFramePr>
            <a:graphicFrameLocks noChangeAspect="1"/>
          </p:cNvGraphicFramePr>
          <p:nvPr/>
        </p:nvGraphicFramePr>
        <p:xfrm>
          <a:off x="2222500" y="3044825"/>
          <a:ext cx="2292350" cy="557213"/>
        </p:xfrm>
        <a:graphic>
          <a:graphicData uri="http://schemas.openxmlformats.org/presentationml/2006/ole">
            <p:oleObj spid="_x0000_s2052" name="Equation" r:id="rId5" imgW="901440" imgH="203040" progId="Equation.DSMT4">
              <p:embed/>
            </p:oleObj>
          </a:graphicData>
        </a:graphic>
      </p:graphicFrame>
      <p:graphicFrame>
        <p:nvGraphicFramePr>
          <p:cNvPr id="62473" name="Object 9"/>
          <p:cNvGraphicFramePr>
            <a:graphicFrameLocks noChangeAspect="1"/>
          </p:cNvGraphicFramePr>
          <p:nvPr/>
        </p:nvGraphicFramePr>
        <p:xfrm>
          <a:off x="1454150" y="5229225"/>
          <a:ext cx="5761038" cy="842963"/>
        </p:xfrm>
        <a:graphic>
          <a:graphicData uri="http://schemas.openxmlformats.org/presentationml/2006/ole">
            <p:oleObj spid="_x0000_s2053" name="公式" r:id="rId6" imgW="1803240" imgH="330120" progId="Equation.3">
              <p:embed/>
            </p:oleObj>
          </a:graphicData>
        </a:graphic>
      </p:graphicFrame>
      <p:graphicFrame>
        <p:nvGraphicFramePr>
          <p:cNvPr id="62476" name="Object 12"/>
          <p:cNvGraphicFramePr>
            <a:graphicFrameLocks noChangeAspect="1"/>
          </p:cNvGraphicFramePr>
          <p:nvPr/>
        </p:nvGraphicFramePr>
        <p:xfrm>
          <a:off x="1525588" y="4445000"/>
          <a:ext cx="3455987" cy="771525"/>
        </p:xfrm>
        <a:graphic>
          <a:graphicData uri="http://schemas.openxmlformats.org/presentationml/2006/ole">
            <p:oleObj spid="_x0000_s2054" name="公式" r:id="rId7" imgW="1396800" imgH="330120" progId="Equation.3">
              <p:embed/>
            </p:oleObj>
          </a:graphicData>
        </a:graphic>
      </p:graphicFrame>
      <p:grpSp>
        <p:nvGrpSpPr>
          <p:cNvPr id="2066" name="Group 42"/>
          <p:cNvGrpSpPr>
            <a:grpSpLocks/>
          </p:cNvGrpSpPr>
          <p:nvPr/>
        </p:nvGrpSpPr>
        <p:grpSpPr bwMode="auto">
          <a:xfrm>
            <a:off x="6643688" y="1466850"/>
            <a:ext cx="1981200" cy="2819400"/>
            <a:chOff x="4224" y="2208"/>
            <a:chExt cx="1248" cy="1776"/>
          </a:xfrm>
        </p:grpSpPr>
        <p:grpSp>
          <p:nvGrpSpPr>
            <p:cNvPr id="2067" name="Group 43"/>
            <p:cNvGrpSpPr>
              <a:grpSpLocks/>
            </p:cNvGrpSpPr>
            <p:nvPr/>
          </p:nvGrpSpPr>
          <p:grpSpPr bwMode="auto">
            <a:xfrm>
              <a:off x="4436" y="2802"/>
              <a:ext cx="496" cy="978"/>
              <a:chOff x="1872" y="1344"/>
              <a:chExt cx="672" cy="1344"/>
            </a:xfrm>
          </p:grpSpPr>
          <p:sp>
            <p:nvSpPr>
              <p:cNvPr id="2075" name="Line 44"/>
              <p:cNvSpPr>
                <a:spLocks noChangeShapeType="1"/>
              </p:cNvSpPr>
              <p:nvPr/>
            </p:nvSpPr>
            <p:spPr bwMode="auto">
              <a:xfrm flipH="1" flipV="1">
                <a:off x="1872" y="1344"/>
                <a:ext cx="672" cy="1344"/>
              </a:xfrm>
              <a:prstGeom prst="line">
                <a:avLst/>
              </a:prstGeom>
              <a:noFill/>
              <a:ln w="38100">
                <a:solidFill>
                  <a:schemeClr val="tx1"/>
                </a:solidFill>
                <a:round/>
                <a:headEnd/>
                <a:tailEnd type="arrow" w="med" len="med"/>
              </a:ln>
            </p:spPr>
            <p:txBody>
              <a:bodyPr wrap="none" anchor="ctr"/>
              <a:lstStyle/>
              <a:p>
                <a:endParaRPr lang="zh-CN" altLang="en-US"/>
              </a:p>
            </p:txBody>
          </p:sp>
          <p:graphicFrame>
            <p:nvGraphicFramePr>
              <p:cNvPr id="2061" name="Object 45"/>
              <p:cNvGraphicFramePr>
                <a:graphicFrameLocks noChangeAspect="1"/>
              </p:cNvGraphicFramePr>
              <p:nvPr/>
            </p:nvGraphicFramePr>
            <p:xfrm>
              <a:off x="1920" y="1872"/>
              <a:ext cx="348" cy="354"/>
            </p:xfrm>
            <a:graphic>
              <a:graphicData uri="http://schemas.openxmlformats.org/presentationml/2006/ole">
                <p:oleObj spid="_x0000_s2061" name="公式" r:id="rId8" imgW="126720" imgH="152280" progId="Equation.3">
                  <p:embed/>
                </p:oleObj>
              </a:graphicData>
            </a:graphic>
          </p:graphicFrame>
        </p:grpSp>
        <p:sp>
          <p:nvSpPr>
            <p:cNvPr id="2068" name="Line 46"/>
            <p:cNvSpPr>
              <a:spLocks noChangeShapeType="1"/>
            </p:cNvSpPr>
            <p:nvPr/>
          </p:nvSpPr>
          <p:spPr bwMode="auto">
            <a:xfrm flipV="1">
              <a:off x="4402" y="2535"/>
              <a:ext cx="283" cy="279"/>
            </a:xfrm>
            <a:prstGeom prst="line">
              <a:avLst/>
            </a:prstGeom>
            <a:noFill/>
            <a:ln w="38100">
              <a:solidFill>
                <a:srgbClr val="800000"/>
              </a:solidFill>
              <a:round/>
              <a:headEnd/>
              <a:tailEnd type="arrow" w="med" len="med"/>
            </a:ln>
          </p:spPr>
          <p:txBody>
            <a:bodyPr wrap="none" anchor="ctr"/>
            <a:lstStyle/>
            <a:p>
              <a:endParaRPr lang="zh-CN" altLang="en-US"/>
            </a:p>
          </p:txBody>
        </p:sp>
        <p:graphicFrame>
          <p:nvGraphicFramePr>
            <p:cNvPr id="2055" name="Object 47"/>
            <p:cNvGraphicFramePr>
              <a:graphicFrameLocks noChangeAspect="1"/>
            </p:cNvGraphicFramePr>
            <p:nvPr/>
          </p:nvGraphicFramePr>
          <p:xfrm>
            <a:off x="4320" y="2448"/>
            <a:ext cx="354" cy="244"/>
          </p:xfrm>
          <a:graphic>
            <a:graphicData uri="http://schemas.openxmlformats.org/presentationml/2006/ole">
              <p:oleObj spid="_x0000_s2055" name="Equation" r:id="rId9" imgW="203040" imgH="177480" progId="Equation.3">
                <p:embed/>
              </p:oleObj>
            </a:graphicData>
          </a:graphic>
        </p:graphicFrame>
        <p:grpSp>
          <p:nvGrpSpPr>
            <p:cNvPr id="2069" name="Group 48"/>
            <p:cNvGrpSpPr>
              <a:grpSpLocks/>
            </p:cNvGrpSpPr>
            <p:nvPr/>
          </p:nvGrpSpPr>
          <p:grpSpPr bwMode="auto">
            <a:xfrm>
              <a:off x="4703" y="2573"/>
              <a:ext cx="673" cy="1242"/>
              <a:chOff x="3072" y="1056"/>
              <a:chExt cx="912" cy="1707"/>
            </a:xfrm>
          </p:grpSpPr>
          <p:sp>
            <p:nvSpPr>
              <p:cNvPr id="2074" name="Freeform 49"/>
              <p:cNvSpPr>
                <a:spLocks/>
              </p:cNvSpPr>
              <p:nvPr/>
            </p:nvSpPr>
            <p:spPr bwMode="auto">
              <a:xfrm>
                <a:off x="3072" y="1056"/>
                <a:ext cx="320" cy="1707"/>
              </a:xfrm>
              <a:custGeom>
                <a:avLst/>
                <a:gdLst>
                  <a:gd name="T0" fmla="*/ 320 w 320"/>
                  <a:gd name="T1" fmla="*/ 1707 h 1707"/>
                  <a:gd name="T2" fmla="*/ 0 w 320"/>
                  <a:gd name="T3" fmla="*/ 0 h 1707"/>
                  <a:gd name="T4" fmla="*/ 0 60000 65536"/>
                  <a:gd name="T5" fmla="*/ 0 60000 65536"/>
                  <a:gd name="T6" fmla="*/ 0 w 320"/>
                  <a:gd name="T7" fmla="*/ 0 h 1707"/>
                  <a:gd name="T8" fmla="*/ 320 w 320"/>
                  <a:gd name="T9" fmla="*/ 1707 h 1707"/>
                </a:gdLst>
                <a:ahLst/>
                <a:cxnLst>
                  <a:cxn ang="T4">
                    <a:pos x="T0" y="T1"/>
                  </a:cxn>
                  <a:cxn ang="T5">
                    <a:pos x="T2" y="T3"/>
                  </a:cxn>
                </a:cxnLst>
                <a:rect l="T6" t="T7" r="T8" b="T9"/>
                <a:pathLst>
                  <a:path w="320" h="1707">
                    <a:moveTo>
                      <a:pt x="320" y="1707"/>
                    </a:moveTo>
                    <a:lnTo>
                      <a:pt x="0" y="0"/>
                    </a:lnTo>
                  </a:path>
                </a:pathLst>
              </a:custGeom>
              <a:noFill/>
              <a:ln w="38100">
                <a:solidFill>
                  <a:schemeClr val="tx1"/>
                </a:solidFill>
                <a:round/>
                <a:headEnd/>
                <a:tailEnd type="arrow" w="med" len="med"/>
              </a:ln>
            </p:spPr>
            <p:txBody>
              <a:bodyPr wrap="none" anchor="ctr"/>
              <a:lstStyle/>
              <a:p>
                <a:endParaRPr lang="zh-CN" altLang="en-US"/>
              </a:p>
            </p:txBody>
          </p:sp>
          <p:graphicFrame>
            <p:nvGraphicFramePr>
              <p:cNvPr id="2060" name="Object 50"/>
              <p:cNvGraphicFramePr>
                <a:graphicFrameLocks noChangeAspect="1"/>
              </p:cNvGraphicFramePr>
              <p:nvPr/>
            </p:nvGraphicFramePr>
            <p:xfrm>
              <a:off x="3264" y="1824"/>
              <a:ext cx="720" cy="336"/>
            </p:xfrm>
            <a:graphic>
              <a:graphicData uri="http://schemas.openxmlformats.org/presentationml/2006/ole">
                <p:oleObj spid="_x0000_s2060" name="公式" r:id="rId10" imgW="431640" imgH="177480" progId="Equation.3">
                  <p:embed/>
                </p:oleObj>
              </a:graphicData>
            </a:graphic>
          </p:graphicFrame>
        </p:grpSp>
        <p:grpSp>
          <p:nvGrpSpPr>
            <p:cNvPr id="2070" name="Group 51"/>
            <p:cNvGrpSpPr>
              <a:grpSpLocks/>
            </p:cNvGrpSpPr>
            <p:nvPr/>
          </p:nvGrpSpPr>
          <p:grpSpPr bwMode="auto">
            <a:xfrm>
              <a:off x="4224" y="2208"/>
              <a:ext cx="1248" cy="1422"/>
              <a:chOff x="1488" y="630"/>
              <a:chExt cx="1692" cy="1954"/>
            </a:xfrm>
          </p:grpSpPr>
          <p:sp>
            <p:nvSpPr>
              <p:cNvPr id="2073" name="Freeform 52"/>
              <p:cNvSpPr>
                <a:spLocks/>
              </p:cNvSpPr>
              <p:nvPr/>
            </p:nvSpPr>
            <p:spPr bwMode="auto">
              <a:xfrm>
                <a:off x="1488" y="1008"/>
                <a:ext cx="1440" cy="1440"/>
              </a:xfrm>
              <a:custGeom>
                <a:avLst/>
                <a:gdLst>
                  <a:gd name="T0" fmla="*/ 0 w 1440"/>
                  <a:gd name="T1" fmla="*/ 1440 h 1440"/>
                  <a:gd name="T2" fmla="*/ 392 w 1440"/>
                  <a:gd name="T3" fmla="*/ 325 h 1440"/>
                  <a:gd name="T4" fmla="*/ 1440 w 1440"/>
                  <a:gd name="T5" fmla="*/ 0 h 1440"/>
                  <a:gd name="T6" fmla="*/ 0 60000 65536"/>
                  <a:gd name="T7" fmla="*/ 0 60000 65536"/>
                  <a:gd name="T8" fmla="*/ 0 60000 65536"/>
                  <a:gd name="T9" fmla="*/ 0 w 1440"/>
                  <a:gd name="T10" fmla="*/ 0 h 1440"/>
                  <a:gd name="T11" fmla="*/ 1440 w 1440"/>
                  <a:gd name="T12" fmla="*/ 1440 h 1440"/>
                </a:gdLst>
                <a:ahLst/>
                <a:cxnLst>
                  <a:cxn ang="T6">
                    <a:pos x="T0" y="T1"/>
                  </a:cxn>
                  <a:cxn ang="T7">
                    <a:pos x="T2" y="T3"/>
                  </a:cxn>
                  <a:cxn ang="T8">
                    <a:pos x="T4" y="T5"/>
                  </a:cxn>
                </a:cxnLst>
                <a:rect l="T9" t="T10" r="T11" b="T12"/>
                <a:pathLst>
                  <a:path w="1440" h="1440">
                    <a:moveTo>
                      <a:pt x="0" y="1440"/>
                    </a:moveTo>
                    <a:cubicBezTo>
                      <a:pt x="65" y="1254"/>
                      <a:pt x="152" y="565"/>
                      <a:pt x="392" y="325"/>
                    </a:cubicBezTo>
                    <a:cubicBezTo>
                      <a:pt x="632" y="85"/>
                      <a:pt x="1266" y="37"/>
                      <a:pt x="1440" y="0"/>
                    </a:cubicBezTo>
                  </a:path>
                </a:pathLst>
              </a:custGeom>
              <a:noFill/>
              <a:ln w="38100">
                <a:solidFill>
                  <a:schemeClr val="tx2"/>
                </a:solidFill>
                <a:round/>
                <a:headEnd/>
                <a:tailEnd/>
              </a:ln>
            </p:spPr>
            <p:txBody>
              <a:bodyPr wrap="none" anchor="ctr"/>
              <a:lstStyle/>
              <a:p>
                <a:endParaRPr lang="zh-CN" altLang="en-US"/>
              </a:p>
            </p:txBody>
          </p:sp>
          <p:graphicFrame>
            <p:nvGraphicFramePr>
              <p:cNvPr id="2058" name="Object 53"/>
              <p:cNvGraphicFramePr>
                <a:graphicFrameLocks noChangeAspect="1"/>
              </p:cNvGraphicFramePr>
              <p:nvPr/>
            </p:nvGraphicFramePr>
            <p:xfrm>
              <a:off x="1488" y="2256"/>
              <a:ext cx="348" cy="328"/>
            </p:xfrm>
            <a:graphic>
              <a:graphicData uri="http://schemas.openxmlformats.org/presentationml/2006/ole">
                <p:oleObj spid="_x0000_s2058" name="公式" r:id="rId11" imgW="126720" imgH="139680" progId="Equation.3">
                  <p:embed/>
                </p:oleObj>
              </a:graphicData>
            </a:graphic>
          </p:graphicFrame>
          <p:graphicFrame>
            <p:nvGraphicFramePr>
              <p:cNvPr id="2059" name="Object 54"/>
              <p:cNvGraphicFramePr>
                <a:graphicFrameLocks noChangeAspect="1"/>
              </p:cNvGraphicFramePr>
              <p:nvPr/>
            </p:nvGraphicFramePr>
            <p:xfrm>
              <a:off x="2832" y="630"/>
              <a:ext cx="348" cy="413"/>
            </p:xfrm>
            <a:graphic>
              <a:graphicData uri="http://schemas.openxmlformats.org/presentationml/2006/ole">
                <p:oleObj spid="_x0000_s2059" name="公式" r:id="rId12" imgW="126720" imgH="177480" progId="Equation.3">
                  <p:embed/>
                </p:oleObj>
              </a:graphicData>
            </a:graphic>
          </p:graphicFrame>
        </p:grpSp>
        <p:graphicFrame>
          <p:nvGraphicFramePr>
            <p:cNvPr id="2056" name="Object 55"/>
            <p:cNvGraphicFramePr>
              <a:graphicFrameLocks noChangeAspect="1"/>
            </p:cNvGraphicFramePr>
            <p:nvPr/>
          </p:nvGraphicFramePr>
          <p:xfrm>
            <a:off x="4897" y="3745"/>
            <a:ext cx="256" cy="239"/>
          </p:xfrm>
          <a:graphic>
            <a:graphicData uri="http://schemas.openxmlformats.org/presentationml/2006/ole">
              <p:oleObj spid="_x0000_s2056" name="公式" r:id="rId13" imgW="126720" imgH="139680" progId="Equation.3">
                <p:embed/>
              </p:oleObj>
            </a:graphicData>
          </a:graphic>
        </p:graphicFrame>
        <p:grpSp>
          <p:nvGrpSpPr>
            <p:cNvPr id="2071" name="Group 56"/>
            <p:cNvGrpSpPr>
              <a:grpSpLocks/>
            </p:cNvGrpSpPr>
            <p:nvPr/>
          </p:nvGrpSpPr>
          <p:grpSpPr bwMode="auto">
            <a:xfrm>
              <a:off x="4434" y="2662"/>
              <a:ext cx="730" cy="240"/>
              <a:chOff x="3330" y="1654"/>
              <a:chExt cx="730" cy="240"/>
            </a:xfrm>
          </p:grpSpPr>
          <p:sp>
            <p:nvSpPr>
              <p:cNvPr id="2072" name="Freeform 57"/>
              <p:cNvSpPr>
                <a:spLocks/>
              </p:cNvSpPr>
              <p:nvPr/>
            </p:nvSpPr>
            <p:spPr bwMode="auto">
              <a:xfrm rot="-4478843">
                <a:off x="3448" y="1536"/>
                <a:ext cx="232" cy="467"/>
              </a:xfrm>
              <a:custGeom>
                <a:avLst/>
                <a:gdLst>
                  <a:gd name="T0" fmla="*/ 0 w 315"/>
                  <a:gd name="T1" fmla="*/ 0 h 641"/>
                  <a:gd name="T2" fmla="*/ 37 w 315"/>
                  <a:gd name="T3" fmla="*/ 70 h 641"/>
                  <a:gd name="T4" fmla="*/ 0 60000 65536"/>
                  <a:gd name="T5" fmla="*/ 0 60000 65536"/>
                  <a:gd name="T6" fmla="*/ 0 w 315"/>
                  <a:gd name="T7" fmla="*/ 0 h 641"/>
                  <a:gd name="T8" fmla="*/ 315 w 315"/>
                  <a:gd name="T9" fmla="*/ 641 h 641"/>
                </a:gdLst>
                <a:ahLst/>
                <a:cxnLst>
                  <a:cxn ang="T4">
                    <a:pos x="T0" y="T1"/>
                  </a:cxn>
                  <a:cxn ang="T5">
                    <a:pos x="T2" y="T3"/>
                  </a:cxn>
                </a:cxnLst>
                <a:rect l="T6" t="T7" r="T8" b="T9"/>
                <a:pathLst>
                  <a:path w="315" h="641">
                    <a:moveTo>
                      <a:pt x="0" y="0"/>
                    </a:moveTo>
                    <a:lnTo>
                      <a:pt x="315" y="641"/>
                    </a:lnTo>
                  </a:path>
                </a:pathLst>
              </a:custGeom>
              <a:noFill/>
              <a:ln w="38100">
                <a:solidFill>
                  <a:srgbClr val="FF0000"/>
                </a:solidFill>
                <a:round/>
                <a:headEnd/>
                <a:tailEnd type="arrow" w="med" len="med"/>
              </a:ln>
            </p:spPr>
            <p:txBody>
              <a:bodyPr wrap="none" anchor="ctr"/>
              <a:lstStyle/>
              <a:p>
                <a:endParaRPr lang="zh-CN" altLang="en-US"/>
              </a:p>
            </p:txBody>
          </p:sp>
          <p:graphicFrame>
            <p:nvGraphicFramePr>
              <p:cNvPr id="2057" name="Object 58"/>
              <p:cNvGraphicFramePr>
                <a:graphicFrameLocks noChangeAspect="1"/>
              </p:cNvGraphicFramePr>
              <p:nvPr/>
            </p:nvGraphicFramePr>
            <p:xfrm>
              <a:off x="3840" y="1680"/>
              <a:ext cx="220" cy="214"/>
            </p:xfrm>
            <a:graphic>
              <a:graphicData uri="http://schemas.openxmlformats.org/presentationml/2006/ole">
                <p:oleObj spid="_x0000_s2057" name="公式" r:id="rId14" imgW="164880" imgH="190440" progId="Equation.3">
                  <p:embed/>
                </p:oleObj>
              </a:graphicData>
            </a:graphic>
          </p:graphicFrame>
        </p:gr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标题 1"/>
          <p:cNvSpPr>
            <a:spLocks noGrp="1"/>
          </p:cNvSpPr>
          <p:nvPr>
            <p:ph type="title"/>
          </p:nvPr>
        </p:nvSpPr>
        <p:spPr/>
        <p:txBody>
          <a:bodyPr/>
          <a:lstStyle/>
          <a:p>
            <a:pPr eaLnBrk="1" hangingPunct="1"/>
            <a:r>
              <a:rPr kumimoji="1" lang="en-US" altLang="zh-CN" smtClean="0"/>
              <a:t>(</a:t>
            </a:r>
            <a:r>
              <a:rPr kumimoji="1" lang="zh-CN" altLang="en-US" smtClean="0"/>
              <a:t>三</a:t>
            </a:r>
            <a:r>
              <a:rPr kumimoji="1" lang="en-US" altLang="zh-CN" smtClean="0"/>
              <a:t>) </a:t>
            </a:r>
            <a:r>
              <a:rPr lang="zh-CN" altLang="en-US" smtClean="0"/>
              <a:t>功能原理和机械能守恒</a:t>
            </a:r>
          </a:p>
        </p:txBody>
      </p:sp>
      <p:sp>
        <p:nvSpPr>
          <p:cNvPr id="62467" name="内容占位符 2"/>
          <p:cNvSpPr>
            <a:spLocks noGrp="1"/>
          </p:cNvSpPr>
          <p:nvPr>
            <p:ph sz="quarter" idx="1"/>
          </p:nvPr>
        </p:nvSpPr>
        <p:spPr>
          <a:xfrm>
            <a:off x="500063" y="1214438"/>
            <a:ext cx="8143875" cy="4071937"/>
          </a:xfrm>
        </p:spPr>
        <p:txBody>
          <a:bodyPr/>
          <a:lstStyle/>
          <a:p>
            <a:pPr eaLnBrk="1" hangingPunct="1">
              <a:lnSpc>
                <a:spcPct val="150000"/>
              </a:lnSpc>
            </a:pPr>
            <a:endParaRPr lang="en-US" altLang="zh-CN" smtClean="0"/>
          </a:p>
          <a:p>
            <a:pPr eaLnBrk="1" hangingPunct="1">
              <a:lnSpc>
                <a:spcPct val="150000"/>
              </a:lnSpc>
            </a:pPr>
            <a:r>
              <a:rPr lang="zh-CN" altLang="en-US" smtClean="0"/>
              <a:t>二、功能原理：</a:t>
            </a:r>
            <a:r>
              <a:rPr lang="en-US" altLang="zh-CN" smtClean="0"/>
              <a:t/>
            </a:r>
            <a:br>
              <a:rPr lang="en-US" altLang="zh-CN" smtClean="0"/>
            </a:br>
            <a:r>
              <a:rPr lang="en-US" altLang="zh-CN" smtClean="0"/>
              <a:t/>
            </a:r>
            <a:br>
              <a:rPr lang="en-US" altLang="zh-CN" smtClean="0"/>
            </a:br>
            <a:r>
              <a:rPr lang="zh-CN" altLang="en-US" smtClean="0"/>
              <a:t>质点系在运动过程中，它所受外力的功与系统内非保守力的功的总和等于它的机械能的增量。</a:t>
            </a:r>
          </a:p>
        </p:txBody>
      </p:sp>
      <p:sp>
        <p:nvSpPr>
          <p:cNvPr id="62468"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功能原理和机械能守恒</a:t>
            </a:r>
            <a:r>
              <a:rPr lang="en-US" altLang="zh-CN" smtClean="0"/>
              <a:t>---</a:t>
            </a:r>
            <a:r>
              <a:rPr lang="zh-CN" altLang="en-US" smtClean="0"/>
              <a:t>功能原理</a:t>
            </a:r>
          </a:p>
        </p:txBody>
      </p:sp>
      <p:sp>
        <p:nvSpPr>
          <p:cNvPr id="62469"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9036B94-438E-4C7F-B311-CD878E6F4111}" type="slidenum">
              <a:rPr lang="zh-CN" altLang="en-US" smtClean="0"/>
              <a:pPr/>
              <a:t>39</a:t>
            </a:fld>
            <a:endParaRPr lang="zh-CN"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6" name="标题 1"/>
          <p:cNvSpPr>
            <a:spLocks noGrp="1"/>
          </p:cNvSpPr>
          <p:nvPr>
            <p:ph type="title"/>
          </p:nvPr>
        </p:nvSpPr>
        <p:spPr/>
        <p:txBody>
          <a:bodyPr/>
          <a:lstStyle/>
          <a:p>
            <a:pPr eaLnBrk="1" hangingPunct="1"/>
            <a:r>
              <a:rPr lang="zh-CN" altLang="en-US" smtClean="0"/>
              <a:t>功能原理：推导</a:t>
            </a:r>
          </a:p>
        </p:txBody>
      </p:sp>
      <p:sp>
        <p:nvSpPr>
          <p:cNvPr id="34827" name="内容占位符 2"/>
          <p:cNvSpPr>
            <a:spLocks noGrp="1"/>
          </p:cNvSpPr>
          <p:nvPr>
            <p:ph sz="quarter" idx="1"/>
          </p:nvPr>
        </p:nvSpPr>
        <p:spPr>
          <a:xfrm>
            <a:off x="500063" y="1214438"/>
            <a:ext cx="8001000" cy="4071937"/>
          </a:xfrm>
        </p:spPr>
        <p:txBody>
          <a:bodyPr/>
          <a:lstStyle/>
          <a:p>
            <a:pPr eaLnBrk="1" hangingPunct="1">
              <a:lnSpc>
                <a:spcPct val="150000"/>
              </a:lnSpc>
              <a:spcBef>
                <a:spcPct val="40000"/>
              </a:spcBef>
            </a:pPr>
            <a:r>
              <a:rPr lang="zh-CN" altLang="en-US" sz="2400" smtClean="0"/>
              <a:t>从质点系的动能定理出发：</a:t>
            </a:r>
            <a:r>
              <a:rPr lang="en-US" altLang="zh-CN" sz="2400" smtClean="0"/>
              <a:t/>
            </a:r>
            <a:br>
              <a:rPr lang="en-US" altLang="zh-CN" sz="2400" smtClean="0"/>
            </a:br>
            <a:r>
              <a:rPr kumimoji="1" lang="zh-CN" altLang="en-US" sz="2400" smtClean="0"/>
              <a:t>考虑</a:t>
            </a:r>
            <a:r>
              <a:rPr kumimoji="1" lang="zh-CN" altLang="zh-CN" sz="2400" smtClean="0"/>
              <a:t>        </a:t>
            </a:r>
            <a:r>
              <a:rPr kumimoji="1" lang="en-US" altLang="zh-CN" sz="2400" i="1" smtClean="0"/>
              <a:t>W</a:t>
            </a:r>
            <a:r>
              <a:rPr kumimoji="1" lang="zh-CN" altLang="zh-CN" sz="2400" i="1" baseline="-25000" smtClean="0"/>
              <a:t>内</a:t>
            </a:r>
            <a:r>
              <a:rPr kumimoji="1" lang="zh-CN" altLang="zh-CN" sz="2400" i="1" smtClean="0"/>
              <a:t>=</a:t>
            </a:r>
            <a:r>
              <a:rPr kumimoji="1" lang="en-US" altLang="zh-CN" sz="2400" i="1" smtClean="0"/>
              <a:t>W</a:t>
            </a:r>
            <a:r>
              <a:rPr kumimoji="1" lang="zh-CN" altLang="zh-CN" sz="2400" i="1" baseline="-25000" smtClean="0"/>
              <a:t>保内</a:t>
            </a:r>
            <a:r>
              <a:rPr kumimoji="1" lang="zh-CN" altLang="zh-CN" sz="2400" smtClean="0"/>
              <a:t>＋</a:t>
            </a:r>
            <a:r>
              <a:rPr kumimoji="1" lang="en-US" altLang="zh-CN" sz="2400" i="1" smtClean="0"/>
              <a:t>W</a:t>
            </a:r>
            <a:r>
              <a:rPr kumimoji="1" lang="zh-CN" altLang="zh-CN" sz="2400" i="1" baseline="-25000" smtClean="0"/>
              <a:t>非保内</a:t>
            </a:r>
            <a:r>
              <a:rPr kumimoji="1" lang="en-US" altLang="zh-CN" sz="2400" i="1" smtClean="0"/>
              <a:t>  </a:t>
            </a:r>
            <a:br>
              <a:rPr kumimoji="1" lang="en-US" altLang="zh-CN" sz="2400" i="1" smtClean="0"/>
            </a:br>
            <a:r>
              <a:rPr kumimoji="1" lang="zh-CN" altLang="zh-CN" sz="2400" smtClean="0"/>
              <a:t>所以       </a:t>
            </a:r>
            <a:r>
              <a:rPr kumimoji="1" lang="en-US" altLang="zh-CN" sz="2400" i="1" smtClean="0"/>
              <a:t>W</a:t>
            </a:r>
            <a:r>
              <a:rPr kumimoji="1" lang="zh-CN" altLang="zh-CN" sz="2400" i="1" baseline="-25000" smtClean="0"/>
              <a:t>外</a:t>
            </a:r>
            <a:r>
              <a:rPr kumimoji="1" lang="zh-CN" altLang="zh-CN" sz="2400" i="1" smtClean="0"/>
              <a:t>+ </a:t>
            </a:r>
            <a:r>
              <a:rPr kumimoji="1" lang="en-US" altLang="zh-CN" sz="2400" i="1" smtClean="0"/>
              <a:t>W</a:t>
            </a:r>
            <a:r>
              <a:rPr kumimoji="1" lang="zh-CN" altLang="zh-CN" sz="2400" i="1" baseline="-25000" smtClean="0"/>
              <a:t>保内</a:t>
            </a:r>
            <a:r>
              <a:rPr kumimoji="1" lang="zh-CN" altLang="zh-CN" sz="2400" smtClean="0"/>
              <a:t>＋</a:t>
            </a:r>
            <a:r>
              <a:rPr kumimoji="1" lang="en-US" altLang="zh-CN" sz="2400" i="1" smtClean="0"/>
              <a:t>W</a:t>
            </a:r>
            <a:r>
              <a:rPr kumimoji="1" lang="zh-CN" altLang="zh-CN" sz="2400" i="1" baseline="-25000" smtClean="0"/>
              <a:t>非保内</a:t>
            </a:r>
            <a:r>
              <a:rPr kumimoji="1" lang="zh-CN" altLang="zh-CN" sz="2400" i="1" smtClean="0"/>
              <a:t>= </a:t>
            </a:r>
            <a:r>
              <a:rPr kumimoji="1" lang="en-US" altLang="zh-CN" sz="2400" i="1" smtClean="0"/>
              <a:t>E</a:t>
            </a:r>
            <a:r>
              <a:rPr kumimoji="1" lang="en-US" altLang="zh-CN" sz="2400" i="1" baseline="-25000" smtClean="0"/>
              <a:t>kB </a:t>
            </a:r>
            <a:r>
              <a:rPr kumimoji="1" lang="en-US" altLang="zh-CN" sz="2400" i="1" smtClean="0"/>
              <a:t>- E</a:t>
            </a:r>
            <a:r>
              <a:rPr kumimoji="1" lang="en-US" altLang="zh-CN" sz="2400" i="1" baseline="-25000" smtClean="0"/>
              <a:t>kA </a:t>
            </a:r>
            <a:r>
              <a:rPr kumimoji="1" lang="en-US" altLang="zh-CN" sz="2400" smtClean="0"/>
              <a:t> </a:t>
            </a:r>
            <a:br>
              <a:rPr kumimoji="1" lang="en-US" altLang="zh-CN" sz="2400" smtClean="0"/>
            </a:br>
            <a:r>
              <a:rPr lang="en-US" altLang="zh-CN" sz="2400" smtClean="0">
                <a:solidFill>
                  <a:schemeClr val="tx2"/>
                </a:solidFill>
              </a:rPr>
              <a:t>A</a:t>
            </a:r>
            <a:r>
              <a:rPr lang="zh-CN" altLang="en-US" sz="2400" smtClean="0">
                <a:solidFill>
                  <a:schemeClr val="tx2"/>
                </a:solidFill>
              </a:rPr>
              <a:t>、</a:t>
            </a:r>
            <a:r>
              <a:rPr lang="en-US" altLang="zh-CN" sz="2400" smtClean="0">
                <a:solidFill>
                  <a:schemeClr val="tx2"/>
                </a:solidFill>
              </a:rPr>
              <a:t>B</a:t>
            </a:r>
            <a:r>
              <a:rPr lang="zh-CN" altLang="en-US" sz="2400" smtClean="0">
                <a:solidFill>
                  <a:schemeClr val="tx2"/>
                </a:solidFill>
              </a:rPr>
              <a:t>为系统的两个初末态。</a:t>
            </a:r>
            <a:r>
              <a:rPr lang="en-US" altLang="zh-CN" sz="2400" smtClean="0">
                <a:solidFill>
                  <a:schemeClr val="tx2"/>
                </a:solidFill>
              </a:rPr>
              <a:t/>
            </a:r>
            <a:br>
              <a:rPr lang="en-US" altLang="zh-CN" sz="2400" smtClean="0">
                <a:solidFill>
                  <a:schemeClr val="tx2"/>
                </a:solidFill>
              </a:rPr>
            </a:br>
            <a:r>
              <a:rPr lang="zh-CN" altLang="en-US" sz="2400" smtClean="0"/>
              <a:t>结合前述保守内力的功</a:t>
            </a:r>
            <a:endParaRPr lang="zh-CN" altLang="en-US" sz="2400" smtClean="0">
              <a:solidFill>
                <a:schemeClr val="tx2"/>
              </a:solidFill>
            </a:endParaRPr>
          </a:p>
        </p:txBody>
      </p:sp>
      <p:sp>
        <p:nvSpPr>
          <p:cNvPr id="34828"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功能原理和机械能守恒</a:t>
            </a:r>
            <a:r>
              <a:rPr lang="en-US" altLang="zh-CN" smtClean="0"/>
              <a:t>---</a:t>
            </a:r>
            <a:r>
              <a:rPr lang="zh-CN" altLang="en-US" smtClean="0"/>
              <a:t>功能原理</a:t>
            </a:r>
          </a:p>
        </p:txBody>
      </p:sp>
      <p:sp>
        <p:nvSpPr>
          <p:cNvPr id="34829"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B442F79-B74B-4410-A1E4-EB9FBB8BBD9B}" type="slidenum">
              <a:rPr lang="zh-CN" altLang="en-US" smtClean="0"/>
              <a:pPr/>
              <a:t>40</a:t>
            </a:fld>
            <a:endParaRPr lang="zh-CN" altLang="en-US" smtClean="0"/>
          </a:p>
        </p:txBody>
      </p:sp>
      <p:graphicFrame>
        <p:nvGraphicFramePr>
          <p:cNvPr id="34818" name="Object 12"/>
          <p:cNvGraphicFramePr>
            <a:graphicFrameLocks noChangeAspect="1"/>
          </p:cNvGraphicFramePr>
          <p:nvPr/>
        </p:nvGraphicFramePr>
        <p:xfrm>
          <a:off x="571500" y="5478463"/>
          <a:ext cx="6157913" cy="665162"/>
        </p:xfrm>
        <a:graphic>
          <a:graphicData uri="http://schemas.openxmlformats.org/presentationml/2006/ole">
            <p:oleObj spid="_x0000_s34818" name="Equation" r:id="rId3" imgW="3213000" imgH="342720" progId="Equation.DSMT4">
              <p:embed/>
            </p:oleObj>
          </a:graphicData>
        </a:graphic>
      </p:graphicFrame>
      <p:graphicFrame>
        <p:nvGraphicFramePr>
          <p:cNvPr id="34819" name="Object 13"/>
          <p:cNvGraphicFramePr>
            <a:graphicFrameLocks noChangeAspect="1"/>
          </p:cNvGraphicFramePr>
          <p:nvPr/>
        </p:nvGraphicFramePr>
        <p:xfrm>
          <a:off x="1428750" y="4351338"/>
          <a:ext cx="3036888" cy="720725"/>
        </p:xfrm>
        <a:graphic>
          <a:graphicData uri="http://schemas.openxmlformats.org/presentationml/2006/ole">
            <p:oleObj spid="_x0000_s34819" name="Equation" r:id="rId4" imgW="1257120" imgH="342720" progId="Equation.DSMT4">
              <p:embed/>
            </p:oleObj>
          </a:graphicData>
        </a:graphic>
      </p:graphicFrame>
      <p:grpSp>
        <p:nvGrpSpPr>
          <p:cNvPr id="34830" name="Group 46"/>
          <p:cNvGrpSpPr>
            <a:grpSpLocks/>
          </p:cNvGrpSpPr>
          <p:nvPr/>
        </p:nvGrpSpPr>
        <p:grpSpPr bwMode="auto">
          <a:xfrm>
            <a:off x="6215063" y="2714625"/>
            <a:ext cx="2571750" cy="2319338"/>
            <a:chOff x="3744" y="1488"/>
            <a:chExt cx="2064" cy="1911"/>
          </a:xfrm>
        </p:grpSpPr>
        <p:graphicFrame>
          <p:nvGraphicFramePr>
            <p:cNvPr id="34820" name="Object 10"/>
            <p:cNvGraphicFramePr>
              <a:graphicFrameLocks noChangeAspect="1"/>
            </p:cNvGraphicFramePr>
            <p:nvPr/>
          </p:nvGraphicFramePr>
          <p:xfrm>
            <a:off x="3792" y="2496"/>
            <a:ext cx="303" cy="368"/>
          </p:xfrm>
          <a:graphic>
            <a:graphicData uri="http://schemas.openxmlformats.org/presentationml/2006/ole">
              <p:oleObj spid="_x0000_s34820" name="公式" r:id="rId5" imgW="126720" imgH="215640" progId="Equation.3">
                <p:embed/>
              </p:oleObj>
            </a:graphicData>
          </a:graphic>
        </p:graphicFrame>
        <p:grpSp>
          <p:nvGrpSpPr>
            <p:cNvPr id="34831" name="Group 20"/>
            <p:cNvGrpSpPr>
              <a:grpSpLocks/>
            </p:cNvGrpSpPr>
            <p:nvPr/>
          </p:nvGrpSpPr>
          <p:grpSpPr bwMode="auto">
            <a:xfrm>
              <a:off x="3840" y="2016"/>
              <a:ext cx="1584" cy="1152"/>
              <a:chOff x="3648" y="672"/>
              <a:chExt cx="1584" cy="1152"/>
            </a:xfrm>
          </p:grpSpPr>
          <p:sp>
            <p:nvSpPr>
              <p:cNvPr id="34840" name="Line 21"/>
              <p:cNvSpPr>
                <a:spLocks noChangeShapeType="1"/>
              </p:cNvSpPr>
              <p:nvPr/>
            </p:nvSpPr>
            <p:spPr bwMode="auto">
              <a:xfrm flipV="1">
                <a:off x="3648" y="912"/>
                <a:ext cx="480" cy="912"/>
              </a:xfrm>
              <a:prstGeom prst="line">
                <a:avLst/>
              </a:prstGeom>
              <a:noFill/>
              <a:ln w="38100">
                <a:solidFill>
                  <a:schemeClr val="tx1"/>
                </a:solidFill>
                <a:round/>
                <a:headEnd/>
                <a:tailEnd type="triangle" w="med" len="med"/>
              </a:ln>
            </p:spPr>
            <p:txBody>
              <a:bodyPr wrap="none" anchor="ctr"/>
              <a:lstStyle/>
              <a:p>
                <a:endParaRPr lang="zh-CN" altLang="en-US"/>
              </a:p>
            </p:txBody>
          </p:sp>
          <p:sp>
            <p:nvSpPr>
              <p:cNvPr id="34841" name="Line 22"/>
              <p:cNvSpPr>
                <a:spLocks noChangeShapeType="1"/>
              </p:cNvSpPr>
              <p:nvPr/>
            </p:nvSpPr>
            <p:spPr bwMode="auto">
              <a:xfrm flipV="1">
                <a:off x="3648" y="672"/>
                <a:ext cx="1584" cy="1152"/>
              </a:xfrm>
              <a:prstGeom prst="line">
                <a:avLst/>
              </a:prstGeom>
              <a:noFill/>
              <a:ln w="38100">
                <a:solidFill>
                  <a:schemeClr val="tx1"/>
                </a:solidFill>
                <a:round/>
                <a:headEnd/>
                <a:tailEnd type="triangle" w="med" len="med"/>
              </a:ln>
            </p:spPr>
            <p:txBody>
              <a:bodyPr wrap="none" anchor="ctr"/>
              <a:lstStyle/>
              <a:p>
                <a:endParaRPr lang="zh-CN" altLang="en-US"/>
              </a:p>
            </p:txBody>
          </p:sp>
        </p:grpSp>
        <p:sp>
          <p:nvSpPr>
            <p:cNvPr id="34832" name="Line 23"/>
            <p:cNvSpPr>
              <a:spLocks noChangeShapeType="1"/>
            </p:cNvSpPr>
            <p:nvPr/>
          </p:nvSpPr>
          <p:spPr bwMode="auto">
            <a:xfrm flipH="1" flipV="1">
              <a:off x="4224" y="1968"/>
              <a:ext cx="96" cy="288"/>
            </a:xfrm>
            <a:prstGeom prst="line">
              <a:avLst/>
            </a:prstGeom>
            <a:noFill/>
            <a:ln w="38100">
              <a:solidFill>
                <a:schemeClr val="hlink"/>
              </a:solidFill>
              <a:round/>
              <a:headEnd/>
              <a:tailEnd type="triangle" w="med" len="med"/>
            </a:ln>
          </p:spPr>
          <p:txBody>
            <a:bodyPr wrap="none" anchor="ctr"/>
            <a:lstStyle/>
            <a:p>
              <a:endParaRPr lang="zh-CN" altLang="en-US"/>
            </a:p>
          </p:txBody>
        </p:sp>
        <p:sp>
          <p:nvSpPr>
            <p:cNvPr id="34833" name="Line 24"/>
            <p:cNvSpPr>
              <a:spLocks noChangeShapeType="1"/>
            </p:cNvSpPr>
            <p:nvPr/>
          </p:nvSpPr>
          <p:spPr bwMode="auto">
            <a:xfrm flipH="1" flipV="1">
              <a:off x="5328" y="1632"/>
              <a:ext cx="48" cy="384"/>
            </a:xfrm>
            <a:prstGeom prst="line">
              <a:avLst/>
            </a:prstGeom>
            <a:noFill/>
            <a:ln w="38100">
              <a:solidFill>
                <a:schemeClr val="hlink"/>
              </a:solidFill>
              <a:round/>
              <a:headEnd/>
              <a:tailEnd type="triangle" w="med" len="med"/>
            </a:ln>
          </p:spPr>
          <p:txBody>
            <a:bodyPr wrap="none" anchor="ctr"/>
            <a:lstStyle/>
            <a:p>
              <a:endParaRPr lang="zh-CN" altLang="en-US"/>
            </a:p>
          </p:txBody>
        </p:sp>
        <p:sp>
          <p:nvSpPr>
            <p:cNvPr id="34834" name="Line 25"/>
            <p:cNvSpPr>
              <a:spLocks noChangeShapeType="1"/>
            </p:cNvSpPr>
            <p:nvPr/>
          </p:nvSpPr>
          <p:spPr bwMode="auto">
            <a:xfrm flipV="1">
              <a:off x="4320" y="2016"/>
              <a:ext cx="1056" cy="240"/>
            </a:xfrm>
            <a:prstGeom prst="line">
              <a:avLst/>
            </a:prstGeom>
            <a:noFill/>
            <a:ln w="28575" cap="rnd">
              <a:solidFill>
                <a:schemeClr val="tx1"/>
              </a:solidFill>
              <a:prstDash val="sysDot"/>
              <a:round/>
              <a:headEnd/>
              <a:tailEnd/>
            </a:ln>
          </p:spPr>
          <p:txBody>
            <a:bodyPr wrap="none" anchor="ctr"/>
            <a:lstStyle/>
            <a:p>
              <a:endParaRPr lang="zh-CN" altLang="en-US"/>
            </a:p>
          </p:txBody>
        </p:sp>
        <p:sp>
          <p:nvSpPr>
            <p:cNvPr id="34835" name="Line 26"/>
            <p:cNvSpPr>
              <a:spLocks noChangeShapeType="1"/>
            </p:cNvSpPr>
            <p:nvPr/>
          </p:nvSpPr>
          <p:spPr bwMode="auto">
            <a:xfrm flipV="1">
              <a:off x="4320" y="2160"/>
              <a:ext cx="336" cy="96"/>
            </a:xfrm>
            <a:prstGeom prst="line">
              <a:avLst/>
            </a:prstGeom>
            <a:noFill/>
            <a:ln w="38100">
              <a:solidFill>
                <a:schemeClr val="tx2"/>
              </a:solidFill>
              <a:round/>
              <a:headEnd/>
              <a:tailEnd type="triangle" w="med" len="med"/>
            </a:ln>
          </p:spPr>
          <p:txBody>
            <a:bodyPr wrap="none" anchor="ctr"/>
            <a:lstStyle/>
            <a:p>
              <a:endParaRPr lang="zh-CN" altLang="en-US"/>
            </a:p>
          </p:txBody>
        </p:sp>
        <p:sp>
          <p:nvSpPr>
            <p:cNvPr id="34836" name="Line 27"/>
            <p:cNvSpPr>
              <a:spLocks noChangeShapeType="1"/>
            </p:cNvSpPr>
            <p:nvPr/>
          </p:nvSpPr>
          <p:spPr bwMode="auto">
            <a:xfrm flipH="1">
              <a:off x="4992" y="2016"/>
              <a:ext cx="384" cy="96"/>
            </a:xfrm>
            <a:prstGeom prst="line">
              <a:avLst/>
            </a:prstGeom>
            <a:noFill/>
            <a:ln w="38100">
              <a:solidFill>
                <a:schemeClr val="tx2"/>
              </a:solidFill>
              <a:round/>
              <a:headEnd/>
              <a:tailEnd type="triangle" w="med" len="med"/>
            </a:ln>
          </p:spPr>
          <p:txBody>
            <a:bodyPr wrap="none" anchor="ctr"/>
            <a:lstStyle/>
            <a:p>
              <a:endParaRPr lang="zh-CN" altLang="en-US"/>
            </a:p>
          </p:txBody>
        </p:sp>
        <p:sp>
          <p:nvSpPr>
            <p:cNvPr id="34837" name="Rectangle 28"/>
            <p:cNvSpPr>
              <a:spLocks noChangeArrowheads="1"/>
            </p:cNvSpPr>
            <p:nvPr/>
          </p:nvSpPr>
          <p:spPr bwMode="auto">
            <a:xfrm>
              <a:off x="3744" y="3072"/>
              <a:ext cx="278"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O</a:t>
              </a:r>
            </a:p>
          </p:txBody>
        </p:sp>
        <p:sp>
          <p:nvSpPr>
            <p:cNvPr id="34838" name="Rectangle 29"/>
            <p:cNvSpPr>
              <a:spLocks noChangeArrowheads="1"/>
            </p:cNvSpPr>
            <p:nvPr/>
          </p:nvSpPr>
          <p:spPr bwMode="auto">
            <a:xfrm>
              <a:off x="3840" y="2112"/>
              <a:ext cx="422"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 m</a:t>
              </a:r>
              <a:r>
                <a:rPr kumimoji="1" lang="en-US" altLang="zh-CN" sz="2800" b="1" i="1" baseline="-25000">
                  <a:latin typeface="Times New Roman" pitchFamily="18" charset="0"/>
                  <a:ea typeface="楷体_GB2312" pitchFamily="49" charset="-122"/>
                </a:rPr>
                <a:t>1</a:t>
              </a:r>
            </a:p>
          </p:txBody>
        </p:sp>
        <p:sp>
          <p:nvSpPr>
            <p:cNvPr id="34839" name="Rectangle 30"/>
            <p:cNvSpPr>
              <a:spLocks noChangeArrowheads="1"/>
            </p:cNvSpPr>
            <p:nvPr/>
          </p:nvSpPr>
          <p:spPr bwMode="auto">
            <a:xfrm>
              <a:off x="5442" y="1776"/>
              <a:ext cx="366" cy="327"/>
            </a:xfrm>
            <a:prstGeom prst="rect">
              <a:avLst/>
            </a:prstGeom>
            <a:noFill/>
            <a:ln w="9525">
              <a:noFill/>
              <a:miter lim="800000"/>
              <a:headEnd/>
              <a:tailEnd/>
            </a:ln>
          </p:spPr>
          <p:txBody>
            <a:bodyPr wrap="none">
              <a:spAutoFit/>
            </a:bodyPr>
            <a:lstStyle/>
            <a:p>
              <a:pPr>
                <a:spcBef>
                  <a:spcPct val="50000"/>
                </a:spcBef>
              </a:pPr>
              <a:r>
                <a:rPr kumimoji="1" lang="en-US" altLang="zh-CN" sz="2800" b="1" i="1">
                  <a:latin typeface="Times New Roman" pitchFamily="18" charset="0"/>
                  <a:ea typeface="楷体_GB2312" pitchFamily="49" charset="-122"/>
                </a:rPr>
                <a:t>m</a:t>
              </a:r>
              <a:r>
                <a:rPr kumimoji="1" lang="en-US" altLang="zh-CN" sz="2800" b="1" i="1" baseline="-25000">
                  <a:latin typeface="Times New Roman" pitchFamily="18" charset="0"/>
                  <a:ea typeface="楷体_GB2312" pitchFamily="49" charset="-122"/>
                </a:rPr>
                <a:t>2</a:t>
              </a:r>
            </a:p>
          </p:txBody>
        </p:sp>
        <p:graphicFrame>
          <p:nvGraphicFramePr>
            <p:cNvPr id="34821" name="Object 11"/>
            <p:cNvGraphicFramePr>
              <a:graphicFrameLocks noChangeAspect="1"/>
            </p:cNvGraphicFramePr>
            <p:nvPr/>
          </p:nvGraphicFramePr>
          <p:xfrm>
            <a:off x="4345" y="2226"/>
            <a:ext cx="339" cy="345"/>
          </p:xfrm>
          <a:graphic>
            <a:graphicData uri="http://schemas.openxmlformats.org/presentationml/2006/ole">
              <p:oleObj spid="_x0000_s34821" name="公式" r:id="rId6" imgW="228600" imgH="241200" progId="Equation.3">
                <p:embed/>
              </p:oleObj>
            </a:graphicData>
          </a:graphic>
        </p:graphicFrame>
        <p:graphicFrame>
          <p:nvGraphicFramePr>
            <p:cNvPr id="34822" name="Object 6"/>
            <p:cNvGraphicFramePr>
              <a:graphicFrameLocks noChangeAspect="1"/>
            </p:cNvGraphicFramePr>
            <p:nvPr/>
          </p:nvGraphicFramePr>
          <p:xfrm>
            <a:off x="5078" y="2152"/>
            <a:ext cx="339" cy="345"/>
          </p:xfrm>
          <a:graphic>
            <a:graphicData uri="http://schemas.openxmlformats.org/presentationml/2006/ole">
              <p:oleObj spid="_x0000_s34822" name="公式" r:id="rId7" imgW="228600" imgH="241200" progId="Equation.3">
                <p:embed/>
              </p:oleObj>
            </a:graphicData>
          </a:graphic>
        </p:graphicFrame>
        <p:graphicFrame>
          <p:nvGraphicFramePr>
            <p:cNvPr id="34823" name="Object 7"/>
            <p:cNvGraphicFramePr>
              <a:graphicFrameLocks noChangeAspect="1"/>
            </p:cNvGraphicFramePr>
            <p:nvPr/>
          </p:nvGraphicFramePr>
          <p:xfrm>
            <a:off x="4608" y="2544"/>
            <a:ext cx="337" cy="368"/>
          </p:xfrm>
          <a:graphic>
            <a:graphicData uri="http://schemas.openxmlformats.org/presentationml/2006/ole">
              <p:oleObj spid="_x0000_s34823" name="公式" r:id="rId8" imgW="139680" imgH="215640" progId="Equation.3">
                <p:embed/>
              </p:oleObj>
            </a:graphicData>
          </a:graphic>
        </p:graphicFrame>
        <p:graphicFrame>
          <p:nvGraphicFramePr>
            <p:cNvPr id="34824" name="Object 14"/>
            <p:cNvGraphicFramePr>
              <a:graphicFrameLocks noChangeAspect="1"/>
            </p:cNvGraphicFramePr>
            <p:nvPr/>
          </p:nvGraphicFramePr>
          <p:xfrm>
            <a:off x="4944" y="1488"/>
            <a:ext cx="378" cy="368"/>
          </p:xfrm>
          <a:graphic>
            <a:graphicData uri="http://schemas.openxmlformats.org/presentationml/2006/ole">
              <p:oleObj spid="_x0000_s34824" name="公式" r:id="rId9" imgW="215640" imgH="215640" progId="Equation.3">
                <p:embed/>
              </p:oleObj>
            </a:graphicData>
          </a:graphic>
        </p:graphicFrame>
        <p:graphicFrame>
          <p:nvGraphicFramePr>
            <p:cNvPr id="34825" name="Object 15"/>
            <p:cNvGraphicFramePr>
              <a:graphicFrameLocks noChangeAspect="1"/>
            </p:cNvGraphicFramePr>
            <p:nvPr/>
          </p:nvGraphicFramePr>
          <p:xfrm>
            <a:off x="3888" y="1824"/>
            <a:ext cx="332" cy="368"/>
          </p:xfrm>
          <a:graphic>
            <a:graphicData uri="http://schemas.openxmlformats.org/presentationml/2006/ole">
              <p:oleObj spid="_x0000_s34825" name="公式" r:id="rId10" imgW="203040" imgH="215640" progId="Equation.3">
                <p:embed/>
              </p:oleObj>
            </a:graphicData>
          </a:graphic>
        </p:graphicFrame>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标题 1"/>
          <p:cNvSpPr>
            <a:spLocks noGrp="1"/>
          </p:cNvSpPr>
          <p:nvPr>
            <p:ph type="title"/>
          </p:nvPr>
        </p:nvSpPr>
        <p:spPr/>
        <p:txBody>
          <a:bodyPr/>
          <a:lstStyle/>
          <a:p>
            <a:pPr eaLnBrk="1" hangingPunct="1"/>
            <a:r>
              <a:rPr lang="zh-CN" altLang="en-US" smtClean="0"/>
              <a:t>功能原理：推导</a:t>
            </a:r>
          </a:p>
        </p:txBody>
      </p:sp>
      <p:sp>
        <p:nvSpPr>
          <p:cNvPr id="35844" name="内容占位符 2"/>
          <p:cNvSpPr>
            <a:spLocks noGrp="1"/>
          </p:cNvSpPr>
          <p:nvPr>
            <p:ph sz="quarter" idx="1"/>
          </p:nvPr>
        </p:nvSpPr>
        <p:spPr>
          <a:xfrm>
            <a:off x="500063" y="2214563"/>
            <a:ext cx="8143875" cy="4071937"/>
          </a:xfrm>
        </p:spPr>
        <p:txBody>
          <a:bodyPr/>
          <a:lstStyle/>
          <a:p>
            <a:pPr eaLnBrk="1" hangingPunct="1">
              <a:lnSpc>
                <a:spcPct val="150000"/>
              </a:lnSpc>
              <a:spcBef>
                <a:spcPct val="40000"/>
              </a:spcBef>
            </a:pPr>
            <a:r>
              <a:rPr kumimoji="1" lang="zh-CN" altLang="zh-CN" sz="2400" smtClean="0">
                <a:latin typeface="Times New Roman" pitchFamily="18" charset="0"/>
                <a:ea typeface="楷体_GB2312" pitchFamily="49" charset="-122"/>
              </a:rPr>
              <a:t>所以        </a:t>
            </a:r>
            <a:r>
              <a:rPr kumimoji="1" lang="en-US" altLang="zh-CN" sz="2400" i="1" smtClean="0">
                <a:latin typeface="Times New Roman" pitchFamily="18" charset="0"/>
                <a:ea typeface="楷体_GB2312" pitchFamily="49" charset="-122"/>
              </a:rPr>
              <a:t>W</a:t>
            </a:r>
            <a:r>
              <a:rPr kumimoji="1" lang="zh-CN" altLang="zh-CN" sz="2400" i="1" baseline="-25000" smtClean="0">
                <a:latin typeface="Times New Roman" pitchFamily="18" charset="0"/>
                <a:ea typeface="楷体_GB2312" pitchFamily="49" charset="-122"/>
              </a:rPr>
              <a:t>外</a:t>
            </a:r>
            <a:r>
              <a:rPr kumimoji="1" lang="zh-CN" altLang="zh-CN" sz="2400" smtClean="0">
                <a:latin typeface="Times New Roman" pitchFamily="18" charset="0"/>
                <a:ea typeface="楷体_GB2312" pitchFamily="49" charset="-122"/>
              </a:rPr>
              <a:t>＋ </a:t>
            </a:r>
            <a:r>
              <a:rPr kumimoji="1" lang="en-US" altLang="zh-CN" sz="2400" i="1" smtClean="0">
                <a:latin typeface="Times New Roman" pitchFamily="18" charset="0"/>
                <a:ea typeface="楷体_GB2312" pitchFamily="49" charset="-122"/>
              </a:rPr>
              <a:t>W</a:t>
            </a:r>
            <a:r>
              <a:rPr kumimoji="1" lang="zh-CN" altLang="zh-CN" sz="2400" i="1" baseline="-25000" smtClean="0">
                <a:latin typeface="Times New Roman" pitchFamily="18" charset="0"/>
                <a:ea typeface="楷体_GB2312" pitchFamily="49" charset="-122"/>
              </a:rPr>
              <a:t>非保内</a:t>
            </a:r>
            <a:r>
              <a:rPr kumimoji="1" lang="zh-CN" altLang="zh-CN" sz="2400" i="1" smtClean="0">
                <a:latin typeface="Times New Roman" pitchFamily="18" charset="0"/>
                <a:ea typeface="楷体_GB2312" pitchFamily="49" charset="-122"/>
              </a:rPr>
              <a:t>＝ </a:t>
            </a:r>
            <a:r>
              <a:rPr kumimoji="1" lang="zh-CN" altLang="zh-CN" sz="2400" smtClean="0">
                <a:latin typeface="Times New Roman" pitchFamily="18" charset="0"/>
                <a:ea typeface="楷体_GB2312" pitchFamily="49" charset="-122"/>
              </a:rPr>
              <a:t>(</a:t>
            </a:r>
            <a:r>
              <a:rPr kumimoji="1" lang="en-US" altLang="zh-CN" sz="2400" i="1" smtClean="0">
                <a:latin typeface="Times New Roman" pitchFamily="18" charset="0"/>
                <a:ea typeface="楷体_GB2312" pitchFamily="49" charset="-122"/>
              </a:rPr>
              <a:t>E</a:t>
            </a:r>
            <a:r>
              <a:rPr kumimoji="1" lang="en-US" altLang="zh-CN" sz="2400" i="1" baseline="-25000" smtClean="0">
                <a:latin typeface="Times New Roman" pitchFamily="18" charset="0"/>
                <a:ea typeface="楷体_GB2312" pitchFamily="49" charset="-122"/>
              </a:rPr>
              <a:t>kB</a:t>
            </a:r>
            <a:r>
              <a:rPr kumimoji="1" lang="en-US" altLang="zh-CN" sz="2400" smtClean="0">
                <a:latin typeface="Times New Roman" pitchFamily="18" charset="0"/>
                <a:ea typeface="楷体_GB2312" pitchFamily="49" charset="-122"/>
              </a:rPr>
              <a:t>+</a:t>
            </a:r>
            <a:r>
              <a:rPr kumimoji="1" lang="en-US" altLang="zh-CN" sz="2400" i="1" smtClean="0">
                <a:latin typeface="Times New Roman" pitchFamily="18" charset="0"/>
                <a:ea typeface="楷体_GB2312" pitchFamily="49" charset="-122"/>
              </a:rPr>
              <a:t>E</a:t>
            </a:r>
            <a:r>
              <a:rPr kumimoji="1" lang="en-US" altLang="zh-CN" sz="2400" i="1" baseline="-25000" smtClean="0">
                <a:latin typeface="Times New Roman" pitchFamily="18" charset="0"/>
                <a:ea typeface="楷体_GB2312" pitchFamily="49" charset="-122"/>
              </a:rPr>
              <a:t>PB </a:t>
            </a:r>
            <a:r>
              <a:rPr kumimoji="1" lang="en-US" altLang="zh-CN" sz="2400" smtClean="0">
                <a:latin typeface="Times New Roman" pitchFamily="18" charset="0"/>
                <a:ea typeface="楷体_GB2312" pitchFamily="49" charset="-122"/>
              </a:rPr>
              <a:t>)-(</a:t>
            </a:r>
            <a:r>
              <a:rPr kumimoji="1" lang="en-US" altLang="zh-CN" sz="2400" i="1" smtClean="0">
                <a:latin typeface="Times New Roman" pitchFamily="18" charset="0"/>
                <a:ea typeface="楷体_GB2312" pitchFamily="49" charset="-122"/>
              </a:rPr>
              <a:t>E</a:t>
            </a:r>
            <a:r>
              <a:rPr kumimoji="1" lang="en-US" altLang="zh-CN" sz="2400" i="1" baseline="-25000" smtClean="0">
                <a:latin typeface="Times New Roman" pitchFamily="18" charset="0"/>
                <a:ea typeface="楷体_GB2312" pitchFamily="49" charset="-122"/>
              </a:rPr>
              <a:t>kA </a:t>
            </a:r>
            <a:r>
              <a:rPr kumimoji="1" lang="en-US" altLang="zh-CN" sz="2400" smtClean="0">
                <a:latin typeface="Times New Roman" pitchFamily="18" charset="0"/>
                <a:ea typeface="楷体_GB2312" pitchFamily="49" charset="-122"/>
              </a:rPr>
              <a:t>+</a:t>
            </a:r>
            <a:r>
              <a:rPr kumimoji="1" lang="en-US" altLang="zh-CN" sz="2400" i="1" smtClean="0">
                <a:latin typeface="Times New Roman" pitchFamily="18" charset="0"/>
                <a:ea typeface="楷体_GB2312" pitchFamily="49" charset="-122"/>
              </a:rPr>
              <a:t>E</a:t>
            </a:r>
            <a:r>
              <a:rPr kumimoji="1" lang="en-US" altLang="zh-CN" sz="2400" i="1" baseline="-25000" smtClean="0">
                <a:latin typeface="Times New Roman" pitchFamily="18" charset="0"/>
                <a:ea typeface="楷体_GB2312" pitchFamily="49" charset="-122"/>
              </a:rPr>
              <a:t>PA</a:t>
            </a:r>
            <a:r>
              <a:rPr kumimoji="1" lang="en-US" altLang="zh-CN" sz="2400" smtClean="0">
                <a:latin typeface="Times New Roman" pitchFamily="18" charset="0"/>
                <a:ea typeface="楷体_GB2312" pitchFamily="49" charset="-122"/>
              </a:rPr>
              <a:t>)</a:t>
            </a:r>
            <a:br>
              <a:rPr kumimoji="1" lang="en-US" altLang="zh-CN" sz="2400" smtClean="0">
                <a:latin typeface="Times New Roman" pitchFamily="18" charset="0"/>
                <a:ea typeface="楷体_GB2312" pitchFamily="49" charset="-122"/>
              </a:rPr>
            </a:br>
            <a:r>
              <a:rPr kumimoji="1" lang="zh-CN" altLang="zh-CN" sz="2400" smtClean="0">
                <a:solidFill>
                  <a:schemeClr val="tx2"/>
                </a:solidFill>
                <a:latin typeface="Times New Roman" pitchFamily="18" charset="0"/>
                <a:ea typeface="楷体_GB2312" pitchFamily="49" charset="-122"/>
              </a:rPr>
              <a:t>          </a:t>
            </a:r>
            <a:r>
              <a:rPr kumimoji="1" lang="en-US" altLang="zh-CN" sz="2400" smtClean="0">
                <a:solidFill>
                  <a:schemeClr val="tx2"/>
                </a:solidFill>
                <a:latin typeface="Times New Roman" pitchFamily="18" charset="0"/>
                <a:ea typeface="楷体_GB2312" pitchFamily="49" charset="-122"/>
              </a:rPr>
              <a:t>       </a:t>
            </a:r>
            <a:r>
              <a:rPr kumimoji="1" lang="en-US" altLang="zh-CN" sz="2400" i="1" smtClean="0">
                <a:solidFill>
                  <a:schemeClr val="tx2"/>
                </a:solidFill>
                <a:latin typeface="Times New Roman" pitchFamily="18" charset="0"/>
                <a:ea typeface="楷体_GB2312" pitchFamily="49" charset="-122"/>
              </a:rPr>
              <a:t>W</a:t>
            </a:r>
            <a:r>
              <a:rPr kumimoji="1" lang="zh-CN" altLang="zh-CN" sz="2400" i="1" baseline="-25000" smtClean="0">
                <a:solidFill>
                  <a:schemeClr val="tx2"/>
                </a:solidFill>
                <a:latin typeface="Times New Roman" pitchFamily="18" charset="0"/>
                <a:ea typeface="楷体_GB2312" pitchFamily="49" charset="-122"/>
              </a:rPr>
              <a:t>外</a:t>
            </a:r>
            <a:r>
              <a:rPr kumimoji="1" lang="zh-CN" altLang="zh-CN" sz="2400" smtClean="0">
                <a:solidFill>
                  <a:schemeClr val="tx2"/>
                </a:solidFill>
                <a:latin typeface="Times New Roman" pitchFamily="18" charset="0"/>
                <a:ea typeface="楷体_GB2312" pitchFamily="49" charset="-122"/>
              </a:rPr>
              <a:t>＋ </a:t>
            </a:r>
            <a:r>
              <a:rPr kumimoji="1" lang="en-US" altLang="zh-CN" sz="2400" i="1" smtClean="0">
                <a:solidFill>
                  <a:schemeClr val="tx2"/>
                </a:solidFill>
                <a:latin typeface="Times New Roman" pitchFamily="18" charset="0"/>
                <a:ea typeface="楷体_GB2312" pitchFamily="49" charset="-122"/>
              </a:rPr>
              <a:t>W</a:t>
            </a:r>
            <a:r>
              <a:rPr kumimoji="1" lang="zh-CN" altLang="zh-CN" sz="2400" i="1" baseline="-25000" smtClean="0">
                <a:solidFill>
                  <a:schemeClr val="tx2"/>
                </a:solidFill>
                <a:latin typeface="Times New Roman" pitchFamily="18" charset="0"/>
                <a:ea typeface="楷体_GB2312" pitchFamily="49" charset="-122"/>
              </a:rPr>
              <a:t>非保内</a:t>
            </a:r>
            <a:r>
              <a:rPr kumimoji="1" lang="zh-CN" altLang="zh-CN" sz="2400" smtClean="0">
                <a:solidFill>
                  <a:schemeClr val="tx2"/>
                </a:solidFill>
                <a:latin typeface="Times New Roman" pitchFamily="18" charset="0"/>
                <a:ea typeface="楷体_GB2312" pitchFamily="49" charset="-122"/>
              </a:rPr>
              <a:t>＝</a:t>
            </a:r>
            <a:r>
              <a:rPr kumimoji="1" lang="en-US" altLang="zh-CN" sz="2400" i="1" smtClean="0">
                <a:solidFill>
                  <a:schemeClr val="tx2"/>
                </a:solidFill>
                <a:latin typeface="Times New Roman" pitchFamily="18" charset="0"/>
                <a:ea typeface="楷体_GB2312" pitchFamily="49" charset="-122"/>
              </a:rPr>
              <a:t>E</a:t>
            </a:r>
            <a:r>
              <a:rPr kumimoji="1" lang="en-US" altLang="zh-CN" sz="2400" i="1" baseline="-25000" smtClean="0">
                <a:solidFill>
                  <a:schemeClr val="tx2"/>
                </a:solidFill>
                <a:latin typeface="Times New Roman" pitchFamily="18" charset="0"/>
                <a:ea typeface="楷体_GB2312" pitchFamily="49" charset="-122"/>
              </a:rPr>
              <a:t>B</a:t>
            </a:r>
            <a:r>
              <a:rPr kumimoji="1" lang="en-US" altLang="zh-CN" sz="2400" smtClean="0">
                <a:solidFill>
                  <a:schemeClr val="tx2"/>
                </a:solidFill>
                <a:latin typeface="Times New Roman" pitchFamily="18" charset="0"/>
                <a:ea typeface="楷体_GB2312" pitchFamily="49" charset="-122"/>
              </a:rPr>
              <a:t> – </a:t>
            </a:r>
            <a:r>
              <a:rPr kumimoji="1" lang="en-US" altLang="zh-CN" sz="2400" i="1" smtClean="0">
                <a:solidFill>
                  <a:schemeClr val="tx2"/>
                </a:solidFill>
                <a:latin typeface="Times New Roman" pitchFamily="18" charset="0"/>
                <a:ea typeface="楷体_GB2312" pitchFamily="49" charset="-122"/>
              </a:rPr>
              <a:t>E</a:t>
            </a:r>
            <a:r>
              <a:rPr kumimoji="1" lang="en-US" altLang="zh-CN" sz="2400" i="1" baseline="-25000" smtClean="0">
                <a:solidFill>
                  <a:schemeClr val="tx2"/>
                </a:solidFill>
                <a:latin typeface="Times New Roman" pitchFamily="18" charset="0"/>
                <a:ea typeface="楷体_GB2312" pitchFamily="49" charset="-122"/>
              </a:rPr>
              <a:t>A</a:t>
            </a:r>
            <a:r>
              <a:rPr kumimoji="1" lang="en-US" altLang="zh-CN" sz="2400" i="1" smtClean="0">
                <a:solidFill>
                  <a:schemeClr val="tx2"/>
                </a:solidFill>
                <a:latin typeface="Times New Roman" pitchFamily="18" charset="0"/>
                <a:ea typeface="楷体_GB2312" pitchFamily="49" charset="-122"/>
              </a:rPr>
              <a:t>                        </a:t>
            </a:r>
            <a:r>
              <a:rPr kumimoji="1" lang="zh-CN" altLang="zh-CN" sz="2400" smtClean="0">
                <a:solidFill>
                  <a:schemeClr val="tx2"/>
                </a:solidFill>
                <a:latin typeface="Times New Roman" pitchFamily="18" charset="0"/>
                <a:ea typeface="楷体_GB2312" pitchFamily="49" charset="-122"/>
              </a:rPr>
              <a:t>即 </a:t>
            </a:r>
            <a:endParaRPr kumimoji="1" lang="en-US" altLang="zh-CN" sz="2400" i="1" smtClean="0">
              <a:solidFill>
                <a:schemeClr val="tx2"/>
              </a:solidFill>
              <a:latin typeface="Times New Roman" pitchFamily="18" charset="0"/>
              <a:ea typeface="楷体_GB2312" pitchFamily="49" charset="-122"/>
            </a:endParaRPr>
          </a:p>
          <a:p>
            <a:pPr eaLnBrk="1" hangingPunct="1">
              <a:lnSpc>
                <a:spcPct val="150000"/>
              </a:lnSpc>
              <a:spcBef>
                <a:spcPct val="40000"/>
              </a:spcBef>
            </a:pPr>
            <a:r>
              <a:rPr lang="zh-CN" altLang="en-US" sz="2400" smtClean="0"/>
              <a:t>质点系在运动过程中，它所受外力的功与系统内非保守力的功的总和等于它的机械能的增量。</a:t>
            </a:r>
            <a:endParaRPr lang="en-US" altLang="zh-CN" sz="2400" smtClean="0"/>
          </a:p>
          <a:p>
            <a:pPr eaLnBrk="1" hangingPunct="1">
              <a:lnSpc>
                <a:spcPct val="150000"/>
              </a:lnSpc>
              <a:spcBef>
                <a:spcPct val="40000"/>
              </a:spcBef>
            </a:pPr>
            <a:r>
              <a:rPr lang="zh-CN" altLang="en-US" sz="2400" smtClean="0">
                <a:solidFill>
                  <a:schemeClr val="tx2"/>
                </a:solidFill>
              </a:rPr>
              <a:t>*内力能改变系统的总动能，但不能改变系统的总动量。</a:t>
            </a:r>
          </a:p>
        </p:txBody>
      </p:sp>
      <p:sp>
        <p:nvSpPr>
          <p:cNvPr id="35845"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功能原理和机械能守恒</a:t>
            </a:r>
            <a:r>
              <a:rPr lang="en-US" altLang="zh-CN" smtClean="0"/>
              <a:t>---</a:t>
            </a:r>
            <a:r>
              <a:rPr lang="zh-CN" altLang="en-US" smtClean="0"/>
              <a:t>功能原理</a:t>
            </a:r>
          </a:p>
        </p:txBody>
      </p:sp>
      <p:sp>
        <p:nvSpPr>
          <p:cNvPr id="35846"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6FEE0CA-84BC-405A-8B27-E218A068E031}" type="slidenum">
              <a:rPr lang="zh-CN" altLang="en-US" smtClean="0"/>
              <a:pPr/>
              <a:t>41</a:t>
            </a:fld>
            <a:endParaRPr lang="zh-CN" altLang="en-US" smtClean="0"/>
          </a:p>
        </p:txBody>
      </p:sp>
      <p:graphicFrame>
        <p:nvGraphicFramePr>
          <p:cNvPr id="35842" name="Object 12"/>
          <p:cNvGraphicFramePr>
            <a:graphicFrameLocks noChangeAspect="1"/>
          </p:cNvGraphicFramePr>
          <p:nvPr/>
        </p:nvGraphicFramePr>
        <p:xfrm>
          <a:off x="2112963" y="1500188"/>
          <a:ext cx="5427662" cy="665162"/>
        </p:xfrm>
        <a:graphic>
          <a:graphicData uri="http://schemas.openxmlformats.org/presentationml/2006/ole">
            <p:oleObj spid="_x0000_s35842" name="Equation" r:id="rId3" imgW="2831760" imgH="342720" progId="Equation.DSMT4">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标题 1"/>
          <p:cNvSpPr>
            <a:spLocks noGrp="1"/>
          </p:cNvSpPr>
          <p:nvPr>
            <p:ph type="title"/>
          </p:nvPr>
        </p:nvSpPr>
        <p:spPr/>
        <p:txBody>
          <a:bodyPr/>
          <a:lstStyle/>
          <a:p>
            <a:pPr eaLnBrk="1" hangingPunct="1"/>
            <a:r>
              <a:rPr kumimoji="1" lang="en-US" altLang="zh-CN" smtClean="0"/>
              <a:t>(</a:t>
            </a:r>
            <a:r>
              <a:rPr kumimoji="1" lang="zh-CN" altLang="en-US" smtClean="0"/>
              <a:t>三</a:t>
            </a:r>
            <a:r>
              <a:rPr kumimoji="1" lang="en-US" altLang="zh-CN" smtClean="0"/>
              <a:t>) </a:t>
            </a:r>
            <a:r>
              <a:rPr lang="zh-CN" altLang="en-US" smtClean="0"/>
              <a:t>功能原理和机械能守恒</a:t>
            </a:r>
          </a:p>
        </p:txBody>
      </p:sp>
      <p:sp>
        <p:nvSpPr>
          <p:cNvPr id="63491" name="内容占位符 2"/>
          <p:cNvSpPr>
            <a:spLocks noGrp="1"/>
          </p:cNvSpPr>
          <p:nvPr>
            <p:ph sz="quarter" idx="1"/>
          </p:nvPr>
        </p:nvSpPr>
        <p:spPr>
          <a:xfrm>
            <a:off x="500063" y="1285875"/>
            <a:ext cx="8143875" cy="5000625"/>
          </a:xfrm>
        </p:spPr>
        <p:txBody>
          <a:bodyPr/>
          <a:lstStyle/>
          <a:p>
            <a:pPr eaLnBrk="1" hangingPunct="1">
              <a:lnSpc>
                <a:spcPct val="150000"/>
              </a:lnSpc>
              <a:spcBef>
                <a:spcPct val="40000"/>
              </a:spcBef>
            </a:pPr>
            <a:endParaRPr lang="en-US" altLang="zh-CN" sz="2400" smtClean="0"/>
          </a:p>
          <a:p>
            <a:pPr eaLnBrk="1" hangingPunct="1">
              <a:lnSpc>
                <a:spcPct val="150000"/>
              </a:lnSpc>
              <a:spcBef>
                <a:spcPct val="40000"/>
              </a:spcBef>
            </a:pPr>
            <a:r>
              <a:rPr lang="zh-CN" altLang="en-US" sz="2400" smtClean="0"/>
              <a:t>三、机械能守恒：</a:t>
            </a:r>
            <a:r>
              <a:rPr lang="en-US" altLang="zh-CN" sz="2400" smtClean="0"/>
              <a:t/>
            </a:r>
            <a:br>
              <a:rPr lang="en-US" altLang="zh-CN" sz="2400" smtClean="0"/>
            </a:br>
            <a:r>
              <a:rPr lang="en-US" altLang="zh-CN" sz="2400" smtClean="0"/>
              <a:t/>
            </a:r>
            <a:br>
              <a:rPr lang="en-US" altLang="zh-CN" sz="2400" smtClean="0"/>
            </a:br>
            <a:r>
              <a:rPr lang="zh-CN" altLang="en-US" sz="2400" smtClean="0"/>
              <a:t>质点系所受外力的功与系统内非保守力的功为零时，</a:t>
            </a:r>
            <a:r>
              <a:rPr lang="en-US" altLang="zh-CN" sz="2400" smtClean="0"/>
              <a:t/>
            </a:r>
            <a:br>
              <a:rPr lang="en-US" altLang="zh-CN" sz="2400" smtClean="0"/>
            </a:br>
            <a:r>
              <a:rPr lang="zh-CN" altLang="en-US" sz="2400" smtClean="0"/>
              <a:t>机械能守恒。</a:t>
            </a:r>
          </a:p>
        </p:txBody>
      </p:sp>
      <p:sp>
        <p:nvSpPr>
          <p:cNvPr id="63492"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功能原理和机械能守恒</a:t>
            </a:r>
            <a:r>
              <a:rPr lang="en-US" altLang="zh-CN" smtClean="0"/>
              <a:t>---</a:t>
            </a:r>
            <a:r>
              <a:rPr lang="zh-CN" altLang="en-US" smtClean="0"/>
              <a:t>机械能守恒</a:t>
            </a:r>
          </a:p>
        </p:txBody>
      </p:sp>
      <p:sp>
        <p:nvSpPr>
          <p:cNvPr id="63493"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0053B0B-7AE0-4BA0-99CB-964E89704F35}" type="slidenum">
              <a:rPr lang="zh-CN" altLang="en-US" smtClean="0"/>
              <a:pPr/>
              <a:t>42</a:t>
            </a:fld>
            <a:endParaRPr lang="zh-CN"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75" name="组合 40"/>
          <p:cNvGrpSpPr>
            <a:grpSpLocks/>
          </p:cNvGrpSpPr>
          <p:nvPr/>
        </p:nvGrpSpPr>
        <p:grpSpPr bwMode="auto">
          <a:xfrm>
            <a:off x="6397625" y="2403475"/>
            <a:ext cx="2559050" cy="2590800"/>
            <a:chOff x="6397632" y="2403456"/>
            <a:chExt cx="2559050" cy="2590800"/>
          </a:xfrm>
        </p:grpSpPr>
        <p:sp>
          <p:nvSpPr>
            <p:cNvPr id="36896" name="Oval 5"/>
            <p:cNvSpPr>
              <a:spLocks noChangeArrowheads="1"/>
            </p:cNvSpPr>
            <p:nvPr/>
          </p:nvSpPr>
          <p:spPr bwMode="auto">
            <a:xfrm>
              <a:off x="6626232" y="2403456"/>
              <a:ext cx="2093913" cy="2093913"/>
            </a:xfrm>
            <a:prstGeom prst="ellipse">
              <a:avLst/>
            </a:prstGeom>
            <a:noFill/>
            <a:ln w="38100">
              <a:solidFill>
                <a:schemeClr val="tx2"/>
              </a:solidFill>
              <a:round/>
              <a:headEnd/>
              <a:tailEnd/>
            </a:ln>
          </p:spPr>
          <p:txBody>
            <a:bodyPr wrap="none" anchor="ctr"/>
            <a:lstStyle/>
            <a:p>
              <a:endParaRPr lang="zh-CN" altLang="en-US"/>
            </a:p>
          </p:txBody>
        </p:sp>
        <p:grpSp>
          <p:nvGrpSpPr>
            <p:cNvPr id="36897" name="Group 6"/>
            <p:cNvGrpSpPr>
              <a:grpSpLocks/>
            </p:cNvGrpSpPr>
            <p:nvPr/>
          </p:nvGrpSpPr>
          <p:grpSpPr bwMode="auto">
            <a:xfrm>
              <a:off x="6397632" y="3498831"/>
              <a:ext cx="1335088" cy="1266825"/>
              <a:chOff x="1412" y="1458"/>
              <a:chExt cx="841" cy="798"/>
            </a:xfrm>
          </p:grpSpPr>
          <p:sp>
            <p:nvSpPr>
              <p:cNvPr id="36905" name="Freeform 7"/>
              <p:cNvSpPr>
                <a:spLocks/>
              </p:cNvSpPr>
              <p:nvPr/>
            </p:nvSpPr>
            <p:spPr bwMode="auto">
              <a:xfrm>
                <a:off x="1413" y="1458"/>
                <a:ext cx="2" cy="798"/>
              </a:xfrm>
              <a:custGeom>
                <a:avLst/>
                <a:gdLst>
                  <a:gd name="T0" fmla="*/ 2 w 2"/>
                  <a:gd name="T1" fmla="*/ 0 h 798"/>
                  <a:gd name="T2" fmla="*/ 0 w 2"/>
                  <a:gd name="T3" fmla="*/ 798 h 798"/>
                  <a:gd name="T4" fmla="*/ 0 60000 65536"/>
                  <a:gd name="T5" fmla="*/ 0 60000 65536"/>
                  <a:gd name="T6" fmla="*/ 0 w 2"/>
                  <a:gd name="T7" fmla="*/ 0 h 798"/>
                  <a:gd name="T8" fmla="*/ 2 w 2"/>
                  <a:gd name="T9" fmla="*/ 798 h 798"/>
                </a:gdLst>
                <a:ahLst/>
                <a:cxnLst>
                  <a:cxn ang="T4">
                    <a:pos x="T0" y="T1"/>
                  </a:cxn>
                  <a:cxn ang="T5">
                    <a:pos x="T2" y="T3"/>
                  </a:cxn>
                </a:cxnLst>
                <a:rect l="T6" t="T7" r="T8" b="T9"/>
                <a:pathLst>
                  <a:path w="2" h="798">
                    <a:moveTo>
                      <a:pt x="2" y="0"/>
                    </a:moveTo>
                    <a:lnTo>
                      <a:pt x="0" y="798"/>
                    </a:lnTo>
                  </a:path>
                </a:pathLst>
              </a:custGeom>
              <a:noFill/>
              <a:ln w="38100">
                <a:solidFill>
                  <a:schemeClr val="tx2"/>
                </a:solidFill>
                <a:round/>
                <a:headEnd/>
                <a:tailEnd/>
              </a:ln>
            </p:spPr>
            <p:txBody>
              <a:bodyPr wrap="none" anchor="ctr"/>
              <a:lstStyle/>
              <a:p>
                <a:endParaRPr lang="zh-CN" altLang="en-US"/>
              </a:p>
            </p:txBody>
          </p:sp>
          <p:sp>
            <p:nvSpPr>
              <p:cNvPr id="36906" name="Freeform 8"/>
              <p:cNvSpPr>
                <a:spLocks/>
              </p:cNvSpPr>
              <p:nvPr/>
            </p:nvSpPr>
            <p:spPr bwMode="auto">
              <a:xfrm>
                <a:off x="1412" y="2255"/>
                <a:ext cx="841" cy="1"/>
              </a:xfrm>
              <a:custGeom>
                <a:avLst/>
                <a:gdLst>
                  <a:gd name="T0" fmla="*/ 0 w 841"/>
                  <a:gd name="T1" fmla="*/ 1 h 1"/>
                  <a:gd name="T2" fmla="*/ 841 w 841"/>
                  <a:gd name="T3" fmla="*/ 0 h 1"/>
                  <a:gd name="T4" fmla="*/ 0 60000 65536"/>
                  <a:gd name="T5" fmla="*/ 0 60000 65536"/>
                  <a:gd name="T6" fmla="*/ 0 w 841"/>
                  <a:gd name="T7" fmla="*/ 0 h 1"/>
                  <a:gd name="T8" fmla="*/ 841 w 841"/>
                  <a:gd name="T9" fmla="*/ 1 h 1"/>
                </a:gdLst>
                <a:ahLst/>
                <a:cxnLst>
                  <a:cxn ang="T4">
                    <a:pos x="T0" y="T1"/>
                  </a:cxn>
                  <a:cxn ang="T5">
                    <a:pos x="T2" y="T3"/>
                  </a:cxn>
                </a:cxnLst>
                <a:rect l="T6" t="T7" r="T8" b="T9"/>
                <a:pathLst>
                  <a:path w="841" h="1">
                    <a:moveTo>
                      <a:pt x="0" y="1"/>
                    </a:moveTo>
                    <a:lnTo>
                      <a:pt x="841" y="0"/>
                    </a:lnTo>
                  </a:path>
                </a:pathLst>
              </a:custGeom>
              <a:noFill/>
              <a:ln w="38100">
                <a:solidFill>
                  <a:schemeClr val="tx2"/>
                </a:solidFill>
                <a:round/>
                <a:headEnd/>
                <a:tailEnd/>
              </a:ln>
            </p:spPr>
            <p:txBody>
              <a:bodyPr wrap="none" anchor="ctr"/>
              <a:lstStyle/>
              <a:p>
                <a:endParaRPr lang="zh-CN" altLang="en-US"/>
              </a:p>
            </p:txBody>
          </p:sp>
          <p:sp>
            <p:nvSpPr>
              <p:cNvPr id="36907" name="Line 9"/>
              <p:cNvSpPr>
                <a:spLocks noChangeShapeType="1"/>
              </p:cNvSpPr>
              <p:nvPr/>
            </p:nvSpPr>
            <p:spPr bwMode="auto">
              <a:xfrm>
                <a:off x="1412" y="1468"/>
                <a:ext cx="144" cy="0"/>
              </a:xfrm>
              <a:prstGeom prst="line">
                <a:avLst/>
              </a:prstGeom>
              <a:noFill/>
              <a:ln w="38100">
                <a:solidFill>
                  <a:schemeClr val="tx2"/>
                </a:solidFill>
                <a:round/>
                <a:headEnd/>
                <a:tailEnd/>
              </a:ln>
            </p:spPr>
            <p:txBody>
              <a:bodyPr wrap="none" anchor="ctr"/>
              <a:lstStyle/>
              <a:p>
                <a:endParaRPr lang="zh-CN" altLang="en-US"/>
              </a:p>
            </p:txBody>
          </p:sp>
          <p:sp>
            <p:nvSpPr>
              <p:cNvPr id="36908" name="Line 10"/>
              <p:cNvSpPr>
                <a:spLocks noChangeShapeType="1"/>
              </p:cNvSpPr>
              <p:nvPr/>
            </p:nvSpPr>
            <p:spPr bwMode="auto">
              <a:xfrm>
                <a:off x="2248" y="2102"/>
                <a:ext cx="0" cy="141"/>
              </a:xfrm>
              <a:prstGeom prst="line">
                <a:avLst/>
              </a:prstGeom>
              <a:noFill/>
              <a:ln w="38100">
                <a:solidFill>
                  <a:schemeClr val="tx2"/>
                </a:solidFill>
                <a:round/>
                <a:headEnd/>
                <a:tailEnd/>
              </a:ln>
            </p:spPr>
            <p:txBody>
              <a:bodyPr wrap="none" anchor="ctr"/>
              <a:lstStyle/>
              <a:p>
                <a:endParaRPr lang="zh-CN" altLang="en-US"/>
              </a:p>
            </p:txBody>
          </p:sp>
        </p:grpSp>
        <p:sp useBgFill="1">
          <p:nvSpPr>
            <p:cNvPr id="36898" name="Rectangle 12"/>
            <p:cNvSpPr>
              <a:spLocks noChangeArrowheads="1"/>
            </p:cNvSpPr>
            <p:nvPr/>
          </p:nvSpPr>
          <p:spPr bwMode="auto">
            <a:xfrm rot="5400000">
              <a:off x="7585082" y="3622656"/>
              <a:ext cx="1524000" cy="1219200"/>
            </a:xfrm>
            <a:prstGeom prst="rect">
              <a:avLst/>
            </a:prstGeom>
            <a:ln w="38100">
              <a:noFill/>
              <a:miter lim="800000"/>
              <a:headEnd/>
              <a:tailEnd/>
            </a:ln>
          </p:spPr>
          <p:txBody>
            <a:bodyPr wrap="none" anchor="ctr"/>
            <a:lstStyle/>
            <a:p>
              <a:endParaRPr lang="zh-CN" altLang="en-US"/>
            </a:p>
          </p:txBody>
        </p:sp>
        <p:sp>
          <p:nvSpPr>
            <p:cNvPr id="36899" name="Oval 13"/>
            <p:cNvSpPr>
              <a:spLocks noChangeArrowheads="1"/>
            </p:cNvSpPr>
            <p:nvPr/>
          </p:nvSpPr>
          <p:spPr bwMode="auto">
            <a:xfrm>
              <a:off x="7669220" y="4416406"/>
              <a:ext cx="79375" cy="79375"/>
            </a:xfrm>
            <a:prstGeom prst="ellipse">
              <a:avLst/>
            </a:prstGeom>
            <a:solidFill>
              <a:schemeClr val="hlink"/>
            </a:solidFill>
            <a:ln w="38100">
              <a:solidFill>
                <a:schemeClr val="hlink"/>
              </a:solidFill>
              <a:round/>
              <a:headEnd/>
              <a:tailEnd/>
            </a:ln>
          </p:spPr>
          <p:txBody>
            <a:bodyPr wrap="none" anchor="ctr"/>
            <a:lstStyle/>
            <a:p>
              <a:endParaRPr lang="zh-CN" altLang="en-US"/>
            </a:p>
          </p:txBody>
        </p:sp>
        <p:grpSp>
          <p:nvGrpSpPr>
            <p:cNvPr id="36900" name="Group 14"/>
            <p:cNvGrpSpPr>
              <a:grpSpLocks/>
            </p:cNvGrpSpPr>
            <p:nvPr/>
          </p:nvGrpSpPr>
          <p:grpSpPr bwMode="auto">
            <a:xfrm>
              <a:off x="6757995" y="3422631"/>
              <a:ext cx="1344613" cy="623888"/>
              <a:chOff x="4224" y="2014"/>
              <a:chExt cx="847" cy="393"/>
            </a:xfrm>
          </p:grpSpPr>
          <p:sp>
            <p:nvSpPr>
              <p:cNvPr id="36901" name="Freeform 15"/>
              <p:cNvSpPr>
                <a:spLocks/>
              </p:cNvSpPr>
              <p:nvPr/>
            </p:nvSpPr>
            <p:spPr bwMode="auto">
              <a:xfrm>
                <a:off x="4807" y="2016"/>
                <a:ext cx="3" cy="391"/>
              </a:xfrm>
              <a:custGeom>
                <a:avLst/>
                <a:gdLst>
                  <a:gd name="T0" fmla="*/ 3 w 3"/>
                  <a:gd name="T1" fmla="*/ 0 h 391"/>
                  <a:gd name="T2" fmla="*/ 0 w 3"/>
                  <a:gd name="T3" fmla="*/ 391 h 391"/>
                  <a:gd name="T4" fmla="*/ 0 60000 65536"/>
                  <a:gd name="T5" fmla="*/ 0 60000 65536"/>
                  <a:gd name="T6" fmla="*/ 0 w 3"/>
                  <a:gd name="T7" fmla="*/ 0 h 391"/>
                  <a:gd name="T8" fmla="*/ 3 w 3"/>
                  <a:gd name="T9" fmla="*/ 391 h 391"/>
                </a:gdLst>
                <a:ahLst/>
                <a:cxnLst>
                  <a:cxn ang="T4">
                    <a:pos x="T0" y="T1"/>
                  </a:cxn>
                  <a:cxn ang="T5">
                    <a:pos x="T2" y="T3"/>
                  </a:cxn>
                </a:cxnLst>
                <a:rect l="T6" t="T7" r="T8" b="T9"/>
                <a:pathLst>
                  <a:path w="3" h="391">
                    <a:moveTo>
                      <a:pt x="3" y="0"/>
                    </a:moveTo>
                    <a:lnTo>
                      <a:pt x="0" y="391"/>
                    </a:lnTo>
                  </a:path>
                </a:pathLst>
              </a:custGeom>
              <a:noFill/>
              <a:ln w="3175">
                <a:solidFill>
                  <a:schemeClr val="tx1"/>
                </a:solidFill>
                <a:prstDash val="sysDot"/>
                <a:round/>
                <a:headEnd/>
                <a:tailEnd/>
              </a:ln>
            </p:spPr>
            <p:txBody>
              <a:bodyPr wrap="none" anchor="ctr"/>
              <a:lstStyle/>
              <a:p>
                <a:endParaRPr lang="zh-CN" altLang="en-US"/>
              </a:p>
            </p:txBody>
          </p:sp>
          <p:sp>
            <p:nvSpPr>
              <p:cNvPr id="36902" name="Freeform 16"/>
              <p:cNvSpPr>
                <a:spLocks/>
              </p:cNvSpPr>
              <p:nvPr/>
            </p:nvSpPr>
            <p:spPr bwMode="auto">
              <a:xfrm>
                <a:off x="4229" y="2016"/>
                <a:ext cx="3" cy="391"/>
              </a:xfrm>
              <a:custGeom>
                <a:avLst/>
                <a:gdLst>
                  <a:gd name="T0" fmla="*/ 3 w 3"/>
                  <a:gd name="T1" fmla="*/ 0 h 391"/>
                  <a:gd name="T2" fmla="*/ 0 w 3"/>
                  <a:gd name="T3" fmla="*/ 391 h 391"/>
                  <a:gd name="T4" fmla="*/ 0 60000 65536"/>
                  <a:gd name="T5" fmla="*/ 0 60000 65536"/>
                  <a:gd name="T6" fmla="*/ 0 w 3"/>
                  <a:gd name="T7" fmla="*/ 0 h 391"/>
                  <a:gd name="T8" fmla="*/ 3 w 3"/>
                  <a:gd name="T9" fmla="*/ 391 h 391"/>
                </a:gdLst>
                <a:ahLst/>
                <a:cxnLst>
                  <a:cxn ang="T4">
                    <a:pos x="T0" y="T1"/>
                  </a:cxn>
                  <a:cxn ang="T5">
                    <a:pos x="T2" y="T3"/>
                  </a:cxn>
                </a:cxnLst>
                <a:rect l="T6" t="T7" r="T8" b="T9"/>
                <a:pathLst>
                  <a:path w="3" h="391">
                    <a:moveTo>
                      <a:pt x="3" y="0"/>
                    </a:moveTo>
                    <a:lnTo>
                      <a:pt x="0" y="391"/>
                    </a:lnTo>
                  </a:path>
                </a:pathLst>
              </a:custGeom>
              <a:noFill/>
              <a:ln w="3175">
                <a:solidFill>
                  <a:schemeClr val="tx1"/>
                </a:solidFill>
                <a:prstDash val="sysDot"/>
                <a:round/>
                <a:headEnd/>
                <a:tailEnd/>
              </a:ln>
            </p:spPr>
            <p:txBody>
              <a:bodyPr wrap="none" anchor="ctr"/>
              <a:lstStyle/>
              <a:p>
                <a:endParaRPr lang="zh-CN" altLang="en-US"/>
              </a:p>
            </p:txBody>
          </p:sp>
          <p:graphicFrame>
            <p:nvGraphicFramePr>
              <p:cNvPr id="36873" name="Object 2"/>
              <p:cNvGraphicFramePr>
                <a:graphicFrameLocks noChangeAspect="1"/>
              </p:cNvGraphicFramePr>
              <p:nvPr/>
            </p:nvGraphicFramePr>
            <p:xfrm>
              <a:off x="4368" y="2016"/>
              <a:ext cx="294" cy="336"/>
            </p:xfrm>
            <a:graphic>
              <a:graphicData uri="http://schemas.openxmlformats.org/presentationml/2006/ole">
                <p:oleObj spid="_x0000_s36873" name="公式" r:id="rId4" imgW="152280" imgH="215640" progId="Equation.3">
                  <p:embed/>
                </p:oleObj>
              </a:graphicData>
            </a:graphic>
          </p:graphicFrame>
          <p:graphicFrame>
            <p:nvGraphicFramePr>
              <p:cNvPr id="36874" name="Object 3"/>
              <p:cNvGraphicFramePr>
                <a:graphicFrameLocks noChangeAspect="1"/>
              </p:cNvGraphicFramePr>
              <p:nvPr/>
            </p:nvGraphicFramePr>
            <p:xfrm>
              <a:off x="4752" y="2014"/>
              <a:ext cx="319" cy="336"/>
            </p:xfrm>
            <a:graphic>
              <a:graphicData uri="http://schemas.openxmlformats.org/presentationml/2006/ole">
                <p:oleObj spid="_x0000_s36874" name="公式" r:id="rId5" imgW="164880" imgH="215640" progId="Equation.3">
                  <p:embed/>
                </p:oleObj>
              </a:graphicData>
            </a:graphic>
          </p:graphicFrame>
          <p:sp>
            <p:nvSpPr>
              <p:cNvPr id="36903" name="Freeform 19"/>
              <p:cNvSpPr>
                <a:spLocks/>
              </p:cNvSpPr>
              <p:nvPr/>
            </p:nvSpPr>
            <p:spPr bwMode="auto">
              <a:xfrm>
                <a:off x="4921" y="2016"/>
                <a:ext cx="3" cy="391"/>
              </a:xfrm>
              <a:custGeom>
                <a:avLst/>
                <a:gdLst>
                  <a:gd name="T0" fmla="*/ 3 w 3"/>
                  <a:gd name="T1" fmla="*/ 0 h 391"/>
                  <a:gd name="T2" fmla="*/ 0 w 3"/>
                  <a:gd name="T3" fmla="*/ 391 h 391"/>
                  <a:gd name="T4" fmla="*/ 0 60000 65536"/>
                  <a:gd name="T5" fmla="*/ 0 60000 65536"/>
                  <a:gd name="T6" fmla="*/ 0 w 3"/>
                  <a:gd name="T7" fmla="*/ 0 h 391"/>
                  <a:gd name="T8" fmla="*/ 3 w 3"/>
                  <a:gd name="T9" fmla="*/ 391 h 391"/>
                </a:gdLst>
                <a:ahLst/>
                <a:cxnLst>
                  <a:cxn ang="T4">
                    <a:pos x="T0" y="T1"/>
                  </a:cxn>
                  <a:cxn ang="T5">
                    <a:pos x="T2" y="T3"/>
                  </a:cxn>
                </a:cxnLst>
                <a:rect l="T6" t="T7" r="T8" b="T9"/>
                <a:pathLst>
                  <a:path w="3" h="391">
                    <a:moveTo>
                      <a:pt x="3" y="0"/>
                    </a:moveTo>
                    <a:lnTo>
                      <a:pt x="0" y="391"/>
                    </a:lnTo>
                  </a:path>
                </a:pathLst>
              </a:custGeom>
              <a:noFill/>
              <a:ln w="3175">
                <a:solidFill>
                  <a:schemeClr val="tx1"/>
                </a:solidFill>
                <a:prstDash val="sysDot"/>
                <a:round/>
                <a:headEnd/>
                <a:tailEnd/>
              </a:ln>
            </p:spPr>
            <p:txBody>
              <a:bodyPr wrap="none" anchor="ctr"/>
              <a:lstStyle/>
              <a:p>
                <a:endParaRPr lang="zh-CN" altLang="en-US"/>
              </a:p>
            </p:txBody>
          </p:sp>
          <p:sp>
            <p:nvSpPr>
              <p:cNvPr id="36904" name="Line 20"/>
              <p:cNvSpPr>
                <a:spLocks noChangeShapeType="1"/>
              </p:cNvSpPr>
              <p:nvPr/>
            </p:nvSpPr>
            <p:spPr bwMode="auto">
              <a:xfrm>
                <a:off x="4224" y="2198"/>
                <a:ext cx="576" cy="0"/>
              </a:xfrm>
              <a:prstGeom prst="line">
                <a:avLst/>
              </a:prstGeom>
              <a:noFill/>
              <a:ln w="3175">
                <a:solidFill>
                  <a:schemeClr val="tx1"/>
                </a:solidFill>
                <a:round/>
                <a:headEnd type="arrow" w="med" len="med"/>
                <a:tailEnd type="arrow" w="med" len="med"/>
              </a:ln>
            </p:spPr>
            <p:txBody>
              <a:bodyPr wrap="none" anchor="ctr"/>
              <a:lstStyle/>
              <a:p>
                <a:endParaRPr lang="zh-CN" altLang="en-US"/>
              </a:p>
            </p:txBody>
          </p:sp>
        </p:grpSp>
        <p:graphicFrame>
          <p:nvGraphicFramePr>
            <p:cNvPr id="36872" name="Object 4"/>
            <p:cNvGraphicFramePr>
              <a:graphicFrameLocks noChangeAspect="1"/>
            </p:cNvGraphicFramePr>
            <p:nvPr/>
          </p:nvGraphicFramePr>
          <p:xfrm>
            <a:off x="6434145" y="4340206"/>
            <a:ext cx="468313" cy="304800"/>
          </p:xfrm>
          <a:graphic>
            <a:graphicData uri="http://schemas.openxmlformats.org/presentationml/2006/ole">
              <p:oleObj spid="_x0000_s36872" name="Equation" r:id="rId6" imgW="203040" imgH="164880" progId="Equation.3">
                <p:embed/>
              </p:oleObj>
            </a:graphicData>
          </a:graphic>
        </p:graphicFrame>
      </p:grpSp>
      <p:grpSp>
        <p:nvGrpSpPr>
          <p:cNvPr id="36876" name="Group 53"/>
          <p:cNvGrpSpPr>
            <a:grpSpLocks/>
          </p:cNvGrpSpPr>
          <p:nvPr/>
        </p:nvGrpSpPr>
        <p:grpSpPr bwMode="auto">
          <a:xfrm>
            <a:off x="5572125" y="714375"/>
            <a:ext cx="3548063" cy="2787650"/>
            <a:chOff x="3621" y="548"/>
            <a:chExt cx="2235" cy="1756"/>
          </a:xfrm>
        </p:grpSpPr>
        <p:sp useBgFill="1">
          <p:nvSpPr>
            <p:cNvPr id="36883" name="Rectangle 11"/>
            <p:cNvSpPr>
              <a:spLocks noChangeArrowheads="1"/>
            </p:cNvSpPr>
            <p:nvPr/>
          </p:nvSpPr>
          <p:spPr bwMode="auto">
            <a:xfrm>
              <a:off x="4265" y="1536"/>
              <a:ext cx="1392" cy="768"/>
            </a:xfrm>
            <a:prstGeom prst="rect">
              <a:avLst/>
            </a:prstGeom>
            <a:ln w="38100">
              <a:noFill/>
              <a:miter lim="800000"/>
              <a:headEnd/>
              <a:tailEnd/>
            </a:ln>
          </p:spPr>
          <p:txBody>
            <a:bodyPr wrap="none" anchor="ctr"/>
            <a:lstStyle/>
            <a:p>
              <a:endParaRPr lang="zh-CN" altLang="en-US"/>
            </a:p>
          </p:txBody>
        </p:sp>
        <p:sp>
          <p:nvSpPr>
            <p:cNvPr id="36884" name="Oval 24"/>
            <p:cNvSpPr>
              <a:spLocks noChangeArrowheads="1"/>
            </p:cNvSpPr>
            <p:nvPr/>
          </p:nvSpPr>
          <p:spPr bwMode="auto">
            <a:xfrm>
              <a:off x="4388" y="624"/>
              <a:ext cx="1319" cy="1319"/>
            </a:xfrm>
            <a:prstGeom prst="ellipse">
              <a:avLst/>
            </a:prstGeom>
            <a:noFill/>
            <a:ln w="38100">
              <a:solidFill>
                <a:srgbClr val="800000"/>
              </a:solidFill>
              <a:round/>
              <a:headEnd/>
              <a:tailEnd/>
            </a:ln>
          </p:spPr>
          <p:txBody>
            <a:bodyPr wrap="none" anchor="ctr"/>
            <a:lstStyle/>
            <a:p>
              <a:endParaRPr lang="zh-CN" altLang="en-US"/>
            </a:p>
          </p:txBody>
        </p:sp>
        <p:sp>
          <p:nvSpPr>
            <p:cNvPr id="36885" name="Freeform 25"/>
            <p:cNvSpPr>
              <a:spLocks/>
            </p:cNvSpPr>
            <p:nvPr/>
          </p:nvSpPr>
          <p:spPr bwMode="auto">
            <a:xfrm>
              <a:off x="4245" y="1314"/>
              <a:ext cx="2" cy="798"/>
            </a:xfrm>
            <a:custGeom>
              <a:avLst/>
              <a:gdLst>
                <a:gd name="T0" fmla="*/ 2 w 2"/>
                <a:gd name="T1" fmla="*/ 0 h 798"/>
                <a:gd name="T2" fmla="*/ 0 w 2"/>
                <a:gd name="T3" fmla="*/ 798 h 798"/>
                <a:gd name="T4" fmla="*/ 0 60000 65536"/>
                <a:gd name="T5" fmla="*/ 0 60000 65536"/>
                <a:gd name="T6" fmla="*/ 0 w 2"/>
                <a:gd name="T7" fmla="*/ 0 h 798"/>
                <a:gd name="T8" fmla="*/ 2 w 2"/>
                <a:gd name="T9" fmla="*/ 798 h 798"/>
              </a:gdLst>
              <a:ahLst/>
              <a:cxnLst>
                <a:cxn ang="T4">
                  <a:pos x="T0" y="T1"/>
                </a:cxn>
                <a:cxn ang="T5">
                  <a:pos x="T2" y="T3"/>
                </a:cxn>
              </a:cxnLst>
              <a:rect l="T6" t="T7" r="T8" b="T9"/>
              <a:pathLst>
                <a:path w="2" h="798">
                  <a:moveTo>
                    <a:pt x="2" y="0"/>
                  </a:moveTo>
                  <a:lnTo>
                    <a:pt x="0" y="798"/>
                  </a:lnTo>
                </a:path>
              </a:pathLst>
            </a:custGeom>
            <a:noFill/>
            <a:ln w="38100">
              <a:solidFill>
                <a:srgbClr val="800000"/>
              </a:solidFill>
              <a:round/>
              <a:headEnd/>
              <a:tailEnd/>
            </a:ln>
          </p:spPr>
          <p:txBody>
            <a:bodyPr wrap="none" anchor="ctr"/>
            <a:lstStyle/>
            <a:p>
              <a:endParaRPr lang="zh-CN" altLang="en-US"/>
            </a:p>
          </p:txBody>
        </p:sp>
        <p:sp>
          <p:nvSpPr>
            <p:cNvPr id="36886" name="Freeform 26"/>
            <p:cNvSpPr>
              <a:spLocks/>
            </p:cNvSpPr>
            <p:nvPr/>
          </p:nvSpPr>
          <p:spPr bwMode="auto">
            <a:xfrm>
              <a:off x="4244" y="2111"/>
              <a:ext cx="841" cy="1"/>
            </a:xfrm>
            <a:custGeom>
              <a:avLst/>
              <a:gdLst>
                <a:gd name="T0" fmla="*/ 0 w 841"/>
                <a:gd name="T1" fmla="*/ 1 h 1"/>
                <a:gd name="T2" fmla="*/ 841 w 841"/>
                <a:gd name="T3" fmla="*/ 0 h 1"/>
                <a:gd name="T4" fmla="*/ 0 60000 65536"/>
                <a:gd name="T5" fmla="*/ 0 60000 65536"/>
                <a:gd name="T6" fmla="*/ 0 w 841"/>
                <a:gd name="T7" fmla="*/ 0 h 1"/>
                <a:gd name="T8" fmla="*/ 841 w 841"/>
                <a:gd name="T9" fmla="*/ 1 h 1"/>
              </a:gdLst>
              <a:ahLst/>
              <a:cxnLst>
                <a:cxn ang="T4">
                  <a:pos x="T0" y="T1"/>
                </a:cxn>
                <a:cxn ang="T5">
                  <a:pos x="T2" y="T3"/>
                </a:cxn>
              </a:cxnLst>
              <a:rect l="T6" t="T7" r="T8" b="T9"/>
              <a:pathLst>
                <a:path w="841" h="1">
                  <a:moveTo>
                    <a:pt x="0" y="1"/>
                  </a:moveTo>
                  <a:lnTo>
                    <a:pt x="841" y="0"/>
                  </a:lnTo>
                </a:path>
              </a:pathLst>
            </a:custGeom>
            <a:noFill/>
            <a:ln w="38100">
              <a:solidFill>
                <a:srgbClr val="800000"/>
              </a:solidFill>
              <a:round/>
              <a:headEnd/>
              <a:tailEnd/>
            </a:ln>
          </p:spPr>
          <p:txBody>
            <a:bodyPr wrap="none" anchor="ctr"/>
            <a:lstStyle/>
            <a:p>
              <a:endParaRPr lang="zh-CN" altLang="en-US"/>
            </a:p>
          </p:txBody>
        </p:sp>
        <p:sp>
          <p:nvSpPr>
            <p:cNvPr id="36887" name="Line 27"/>
            <p:cNvSpPr>
              <a:spLocks noChangeShapeType="1"/>
            </p:cNvSpPr>
            <p:nvPr/>
          </p:nvSpPr>
          <p:spPr bwMode="auto">
            <a:xfrm>
              <a:off x="4244" y="1324"/>
              <a:ext cx="144" cy="0"/>
            </a:xfrm>
            <a:prstGeom prst="line">
              <a:avLst/>
            </a:prstGeom>
            <a:noFill/>
            <a:ln w="38100">
              <a:solidFill>
                <a:srgbClr val="800000"/>
              </a:solidFill>
              <a:round/>
              <a:headEnd/>
              <a:tailEnd/>
            </a:ln>
          </p:spPr>
          <p:txBody>
            <a:bodyPr wrap="none" anchor="ctr"/>
            <a:lstStyle/>
            <a:p>
              <a:endParaRPr lang="zh-CN" altLang="en-US"/>
            </a:p>
          </p:txBody>
        </p:sp>
        <p:sp>
          <p:nvSpPr>
            <p:cNvPr id="36888" name="Line 28"/>
            <p:cNvSpPr>
              <a:spLocks noChangeShapeType="1"/>
            </p:cNvSpPr>
            <p:nvPr/>
          </p:nvSpPr>
          <p:spPr bwMode="auto">
            <a:xfrm>
              <a:off x="5080" y="1958"/>
              <a:ext cx="0" cy="141"/>
            </a:xfrm>
            <a:prstGeom prst="line">
              <a:avLst/>
            </a:prstGeom>
            <a:noFill/>
            <a:ln w="38100">
              <a:solidFill>
                <a:srgbClr val="800000"/>
              </a:solidFill>
              <a:round/>
              <a:headEnd/>
              <a:tailEnd/>
            </a:ln>
          </p:spPr>
          <p:txBody>
            <a:bodyPr wrap="none" anchor="ctr"/>
            <a:lstStyle/>
            <a:p>
              <a:endParaRPr lang="zh-CN" altLang="en-US"/>
            </a:p>
          </p:txBody>
        </p:sp>
        <p:sp useBgFill="1">
          <p:nvSpPr>
            <p:cNvPr id="36889" name="Rectangle 29"/>
            <p:cNvSpPr>
              <a:spLocks noChangeArrowheads="1"/>
            </p:cNvSpPr>
            <p:nvPr/>
          </p:nvSpPr>
          <p:spPr bwMode="auto">
            <a:xfrm>
              <a:off x="4368" y="548"/>
              <a:ext cx="1392" cy="768"/>
            </a:xfrm>
            <a:prstGeom prst="rect">
              <a:avLst/>
            </a:prstGeom>
            <a:ln w="38100">
              <a:noFill/>
              <a:miter lim="800000"/>
              <a:headEnd/>
              <a:tailEnd/>
            </a:ln>
          </p:spPr>
          <p:txBody>
            <a:bodyPr wrap="none" anchor="ctr"/>
            <a:lstStyle/>
            <a:p>
              <a:endParaRPr lang="zh-CN" altLang="en-US"/>
            </a:p>
          </p:txBody>
        </p:sp>
        <p:sp useBgFill="1">
          <p:nvSpPr>
            <p:cNvPr id="36890" name="Rectangle 30"/>
            <p:cNvSpPr>
              <a:spLocks noChangeArrowheads="1"/>
            </p:cNvSpPr>
            <p:nvPr/>
          </p:nvSpPr>
          <p:spPr bwMode="auto">
            <a:xfrm rot="5400000">
              <a:off x="4992" y="1392"/>
              <a:ext cx="960" cy="768"/>
            </a:xfrm>
            <a:prstGeom prst="rect">
              <a:avLst/>
            </a:prstGeom>
            <a:ln w="38100">
              <a:noFill/>
              <a:miter lim="800000"/>
              <a:headEnd/>
              <a:tailEnd/>
            </a:ln>
          </p:spPr>
          <p:txBody>
            <a:bodyPr wrap="none" anchor="ctr"/>
            <a:lstStyle/>
            <a:p>
              <a:endParaRPr lang="zh-CN" altLang="en-US"/>
            </a:p>
          </p:txBody>
        </p:sp>
        <p:sp>
          <p:nvSpPr>
            <p:cNvPr id="36891" name="Freeform 31"/>
            <p:cNvSpPr>
              <a:spLocks/>
            </p:cNvSpPr>
            <p:nvPr/>
          </p:nvSpPr>
          <p:spPr bwMode="auto">
            <a:xfrm>
              <a:off x="3621" y="2178"/>
              <a:ext cx="2110" cy="1"/>
            </a:xfrm>
            <a:custGeom>
              <a:avLst/>
              <a:gdLst>
                <a:gd name="T0" fmla="*/ 0 w 2110"/>
                <a:gd name="T1" fmla="*/ 0 h 1"/>
                <a:gd name="T2" fmla="*/ 2110 w 2110"/>
                <a:gd name="T3" fmla="*/ 0 h 1"/>
                <a:gd name="T4" fmla="*/ 0 60000 65536"/>
                <a:gd name="T5" fmla="*/ 0 60000 65536"/>
                <a:gd name="T6" fmla="*/ 0 w 2110"/>
                <a:gd name="T7" fmla="*/ 0 h 1"/>
                <a:gd name="T8" fmla="*/ 2110 w 2110"/>
                <a:gd name="T9" fmla="*/ 1 h 1"/>
              </a:gdLst>
              <a:ahLst/>
              <a:cxnLst>
                <a:cxn ang="T4">
                  <a:pos x="T0" y="T1"/>
                </a:cxn>
                <a:cxn ang="T5">
                  <a:pos x="T2" y="T3"/>
                </a:cxn>
              </a:cxnLst>
              <a:rect l="T6" t="T7" r="T8" b="T9"/>
              <a:pathLst>
                <a:path w="2110" h="1">
                  <a:moveTo>
                    <a:pt x="0" y="0"/>
                  </a:moveTo>
                  <a:lnTo>
                    <a:pt x="2110" y="0"/>
                  </a:lnTo>
                </a:path>
              </a:pathLst>
            </a:custGeom>
            <a:noFill/>
            <a:ln w="38100">
              <a:solidFill>
                <a:schemeClr val="tx1"/>
              </a:solidFill>
              <a:round/>
              <a:headEnd/>
              <a:tailEnd type="arrow" w="med" len="med"/>
            </a:ln>
          </p:spPr>
          <p:txBody>
            <a:bodyPr wrap="none" anchor="ctr"/>
            <a:lstStyle/>
            <a:p>
              <a:endParaRPr lang="zh-CN" altLang="en-US"/>
            </a:p>
          </p:txBody>
        </p:sp>
        <p:sp>
          <p:nvSpPr>
            <p:cNvPr id="36892" name="Oval 32"/>
            <p:cNvSpPr>
              <a:spLocks noChangeArrowheads="1"/>
            </p:cNvSpPr>
            <p:nvPr/>
          </p:nvSpPr>
          <p:spPr bwMode="auto">
            <a:xfrm>
              <a:off x="4378" y="1296"/>
              <a:ext cx="50" cy="50"/>
            </a:xfrm>
            <a:prstGeom prst="ellipse">
              <a:avLst/>
            </a:prstGeom>
            <a:solidFill>
              <a:schemeClr val="hlink"/>
            </a:solidFill>
            <a:ln w="38100">
              <a:solidFill>
                <a:schemeClr val="hlink"/>
              </a:solidFill>
              <a:round/>
              <a:headEnd/>
              <a:tailEnd/>
            </a:ln>
          </p:spPr>
          <p:txBody>
            <a:bodyPr wrap="none" anchor="ctr"/>
            <a:lstStyle/>
            <a:p>
              <a:endParaRPr lang="zh-CN" altLang="en-US"/>
            </a:p>
          </p:txBody>
        </p:sp>
        <p:sp>
          <p:nvSpPr>
            <p:cNvPr id="36893" name="Line 33"/>
            <p:cNvSpPr>
              <a:spLocks noChangeShapeType="1"/>
            </p:cNvSpPr>
            <p:nvPr/>
          </p:nvSpPr>
          <p:spPr bwMode="auto">
            <a:xfrm flipV="1">
              <a:off x="4370" y="884"/>
              <a:ext cx="0" cy="1296"/>
            </a:xfrm>
            <a:prstGeom prst="line">
              <a:avLst/>
            </a:prstGeom>
            <a:noFill/>
            <a:ln w="38100">
              <a:solidFill>
                <a:schemeClr val="tx1"/>
              </a:solidFill>
              <a:round/>
              <a:headEnd/>
              <a:tailEnd type="arrow" w="med" len="med"/>
            </a:ln>
          </p:spPr>
          <p:txBody>
            <a:bodyPr wrap="none" anchor="ctr"/>
            <a:lstStyle/>
            <a:p>
              <a:endParaRPr lang="zh-CN" altLang="en-US"/>
            </a:p>
          </p:txBody>
        </p:sp>
        <p:sp>
          <p:nvSpPr>
            <p:cNvPr id="36894" name="Freeform 34"/>
            <p:cNvSpPr>
              <a:spLocks/>
            </p:cNvSpPr>
            <p:nvPr/>
          </p:nvSpPr>
          <p:spPr bwMode="auto">
            <a:xfrm>
              <a:off x="4444" y="1317"/>
              <a:ext cx="644" cy="3"/>
            </a:xfrm>
            <a:custGeom>
              <a:avLst/>
              <a:gdLst>
                <a:gd name="T0" fmla="*/ 0 w 644"/>
                <a:gd name="T1" fmla="*/ 3 h 3"/>
                <a:gd name="T2" fmla="*/ 644 w 644"/>
                <a:gd name="T3" fmla="*/ 0 h 3"/>
                <a:gd name="T4" fmla="*/ 0 60000 65536"/>
                <a:gd name="T5" fmla="*/ 0 60000 65536"/>
                <a:gd name="T6" fmla="*/ 0 w 644"/>
                <a:gd name="T7" fmla="*/ 0 h 3"/>
                <a:gd name="T8" fmla="*/ 644 w 644"/>
                <a:gd name="T9" fmla="*/ 3 h 3"/>
              </a:gdLst>
              <a:ahLst/>
              <a:cxnLst>
                <a:cxn ang="T4">
                  <a:pos x="T0" y="T1"/>
                </a:cxn>
                <a:cxn ang="T5">
                  <a:pos x="T2" y="T3"/>
                </a:cxn>
              </a:cxnLst>
              <a:rect l="T6" t="T7" r="T8" b="T9"/>
              <a:pathLst>
                <a:path w="644" h="3">
                  <a:moveTo>
                    <a:pt x="0" y="3"/>
                  </a:moveTo>
                  <a:lnTo>
                    <a:pt x="644" y="0"/>
                  </a:lnTo>
                </a:path>
              </a:pathLst>
            </a:custGeom>
            <a:noFill/>
            <a:ln w="28575">
              <a:solidFill>
                <a:schemeClr val="tx1"/>
              </a:solidFill>
              <a:prstDash val="sysDot"/>
              <a:round/>
              <a:headEnd/>
              <a:tailEnd/>
            </a:ln>
          </p:spPr>
          <p:txBody>
            <a:bodyPr wrap="none" anchor="ctr"/>
            <a:lstStyle/>
            <a:p>
              <a:endParaRPr lang="zh-CN" altLang="en-US"/>
            </a:p>
          </p:txBody>
        </p:sp>
        <p:sp>
          <p:nvSpPr>
            <p:cNvPr id="36895" name="Freeform 35"/>
            <p:cNvSpPr>
              <a:spLocks/>
            </p:cNvSpPr>
            <p:nvPr/>
          </p:nvSpPr>
          <p:spPr bwMode="auto">
            <a:xfrm>
              <a:off x="5084" y="1299"/>
              <a:ext cx="4" cy="634"/>
            </a:xfrm>
            <a:custGeom>
              <a:avLst/>
              <a:gdLst>
                <a:gd name="T0" fmla="*/ 4 w 4"/>
                <a:gd name="T1" fmla="*/ 0 h 634"/>
                <a:gd name="T2" fmla="*/ 0 w 4"/>
                <a:gd name="T3" fmla="*/ 634 h 634"/>
                <a:gd name="T4" fmla="*/ 0 60000 65536"/>
                <a:gd name="T5" fmla="*/ 0 60000 65536"/>
                <a:gd name="T6" fmla="*/ 0 w 4"/>
                <a:gd name="T7" fmla="*/ 0 h 634"/>
                <a:gd name="T8" fmla="*/ 4 w 4"/>
                <a:gd name="T9" fmla="*/ 634 h 634"/>
              </a:gdLst>
              <a:ahLst/>
              <a:cxnLst>
                <a:cxn ang="T4">
                  <a:pos x="T0" y="T1"/>
                </a:cxn>
                <a:cxn ang="T5">
                  <a:pos x="T2" y="T3"/>
                </a:cxn>
              </a:cxnLst>
              <a:rect l="T6" t="T7" r="T8" b="T9"/>
              <a:pathLst>
                <a:path w="4" h="634">
                  <a:moveTo>
                    <a:pt x="4" y="0"/>
                  </a:moveTo>
                  <a:lnTo>
                    <a:pt x="0" y="634"/>
                  </a:lnTo>
                </a:path>
              </a:pathLst>
            </a:custGeom>
            <a:noFill/>
            <a:ln w="28575">
              <a:solidFill>
                <a:schemeClr val="tx1"/>
              </a:solidFill>
              <a:prstDash val="sysDot"/>
              <a:round/>
              <a:headEnd/>
              <a:tailEnd/>
            </a:ln>
          </p:spPr>
          <p:txBody>
            <a:bodyPr wrap="none" anchor="ctr"/>
            <a:lstStyle/>
            <a:p>
              <a:endParaRPr lang="zh-CN" altLang="en-US"/>
            </a:p>
          </p:txBody>
        </p:sp>
        <p:graphicFrame>
          <p:nvGraphicFramePr>
            <p:cNvPr id="36868" name="Object 5"/>
            <p:cNvGraphicFramePr>
              <a:graphicFrameLocks noChangeAspect="1"/>
            </p:cNvGraphicFramePr>
            <p:nvPr/>
          </p:nvGraphicFramePr>
          <p:xfrm>
            <a:off x="4608" y="1076"/>
            <a:ext cx="221" cy="192"/>
          </p:xfrm>
          <a:graphic>
            <a:graphicData uri="http://schemas.openxmlformats.org/presentationml/2006/ole">
              <p:oleObj spid="_x0000_s36868" name="公式" r:id="rId7" imgW="152280" imgH="164880" progId="Equation.3">
                <p:embed/>
              </p:oleObj>
            </a:graphicData>
          </a:graphic>
        </p:graphicFrame>
        <p:graphicFrame>
          <p:nvGraphicFramePr>
            <p:cNvPr id="36869" name="Object 6"/>
            <p:cNvGraphicFramePr>
              <a:graphicFrameLocks noChangeAspect="1"/>
            </p:cNvGraphicFramePr>
            <p:nvPr/>
          </p:nvGraphicFramePr>
          <p:xfrm>
            <a:off x="5424" y="1933"/>
            <a:ext cx="288" cy="257"/>
          </p:xfrm>
          <a:graphic>
            <a:graphicData uri="http://schemas.openxmlformats.org/presentationml/2006/ole">
              <p:oleObj spid="_x0000_s36869" name="公式" r:id="rId8" imgW="126720" imgH="139680" progId="Equation.3">
                <p:embed/>
              </p:oleObj>
            </a:graphicData>
          </a:graphic>
        </p:graphicFrame>
        <p:graphicFrame>
          <p:nvGraphicFramePr>
            <p:cNvPr id="36870" name="Object 8"/>
            <p:cNvGraphicFramePr>
              <a:graphicFrameLocks noChangeAspect="1"/>
            </p:cNvGraphicFramePr>
            <p:nvPr/>
          </p:nvGraphicFramePr>
          <p:xfrm>
            <a:off x="4457" y="1844"/>
            <a:ext cx="295" cy="192"/>
          </p:xfrm>
          <a:graphic>
            <a:graphicData uri="http://schemas.openxmlformats.org/presentationml/2006/ole">
              <p:oleObj spid="_x0000_s36870" name="Equation" r:id="rId9" imgW="203040" imgH="164880" progId="Equation.3">
                <p:embed/>
              </p:oleObj>
            </a:graphicData>
          </a:graphic>
        </p:graphicFrame>
        <p:graphicFrame>
          <p:nvGraphicFramePr>
            <p:cNvPr id="36871" name="Object 7"/>
            <p:cNvGraphicFramePr>
              <a:graphicFrameLocks noChangeAspect="1"/>
            </p:cNvGraphicFramePr>
            <p:nvPr/>
          </p:nvGraphicFramePr>
          <p:xfrm>
            <a:off x="4167" y="1076"/>
            <a:ext cx="258" cy="164"/>
          </p:xfrm>
          <a:graphic>
            <a:graphicData uri="http://schemas.openxmlformats.org/presentationml/2006/ole">
              <p:oleObj spid="_x0000_s36871" name="Equation" r:id="rId10" imgW="177480" imgH="139680" progId="Equation.3">
                <p:embed/>
              </p:oleObj>
            </a:graphicData>
          </a:graphic>
        </p:graphicFrame>
      </p:grpSp>
      <p:sp>
        <p:nvSpPr>
          <p:cNvPr id="2" name="标题 1"/>
          <p:cNvSpPr>
            <a:spLocks noGrp="1"/>
          </p:cNvSpPr>
          <p:nvPr>
            <p:ph type="title"/>
          </p:nvPr>
        </p:nvSpPr>
        <p:spPr>
          <a:xfrm>
            <a:off x="485775" y="228600"/>
            <a:ext cx="8229600" cy="1200150"/>
          </a:xfrm>
        </p:spPr>
        <p:txBody>
          <a:bodyPr/>
          <a:lstStyle/>
          <a:p>
            <a:pPr eaLnBrk="1" hangingPunct="1">
              <a:defRPr/>
            </a:pPr>
            <a:r>
              <a:rPr kumimoji="1" lang="zh-CN" altLang="en-US" b="1" dirty="0" smtClean="0"/>
              <a:t>例</a:t>
            </a:r>
            <a:r>
              <a:rPr kumimoji="1" lang="en-US" altLang="zh-CN" b="1" dirty="0" smtClean="0"/>
              <a:t>6</a:t>
            </a:r>
            <a:r>
              <a:rPr kumimoji="1" lang="zh-CN" altLang="en-US" b="1" dirty="0" smtClean="0"/>
              <a:t>　如图求当滑块滑到最低点时滑块和导轨的速度（例</a:t>
            </a:r>
            <a:r>
              <a:rPr kumimoji="1" lang="en-US" altLang="zh-CN" b="1" dirty="0" smtClean="0"/>
              <a:t>3.11</a:t>
            </a:r>
            <a:r>
              <a:rPr kumimoji="1" lang="zh-CN" altLang="en-US" b="1" dirty="0" smtClean="0"/>
              <a:t>）</a:t>
            </a:r>
            <a:endParaRPr lang="zh-CN" altLang="en-US" dirty="0"/>
          </a:p>
        </p:txBody>
      </p:sp>
      <p:sp>
        <p:nvSpPr>
          <p:cNvPr id="36878" name="文本占位符 2"/>
          <p:cNvSpPr>
            <a:spLocks noGrp="1"/>
          </p:cNvSpPr>
          <p:nvPr>
            <p:ph type="body" idx="13"/>
          </p:nvPr>
        </p:nvSpPr>
        <p:spPr>
          <a:xfrm>
            <a:off x="500063" y="1571625"/>
            <a:ext cx="5072062" cy="2643188"/>
          </a:xfrm>
        </p:spPr>
        <p:txBody>
          <a:bodyPr/>
          <a:lstStyle/>
          <a:p>
            <a:pPr eaLnBrk="1" hangingPunct="1">
              <a:lnSpc>
                <a:spcPct val="150000"/>
              </a:lnSpc>
            </a:pPr>
            <a:r>
              <a:rPr kumimoji="1" lang="zh-CN" altLang="en-US" smtClean="0"/>
              <a:t>解</a:t>
            </a:r>
            <a:r>
              <a:rPr kumimoji="1" lang="en-US" altLang="zh-CN" smtClean="0"/>
              <a:t>:</a:t>
            </a:r>
            <a:r>
              <a:rPr kumimoji="1" lang="zh-CN" altLang="en-US" smtClean="0"/>
              <a:t>滑块和导轨作为一个系统，内力保守，外力只有在垂直方向的重力对滑块做功，等于系统动能的增量。</a:t>
            </a:r>
          </a:p>
          <a:p>
            <a:pPr eaLnBrk="1" hangingPunct="1">
              <a:lnSpc>
                <a:spcPct val="150000"/>
              </a:lnSpc>
            </a:pPr>
            <a:r>
              <a:rPr kumimoji="1" lang="zh-CN" altLang="en-US" smtClean="0">
                <a:latin typeface="Times New Roman" pitchFamily="18" charset="0"/>
                <a:ea typeface="华文楷体" pitchFamily="2" charset="-122"/>
              </a:rPr>
              <a:t>质点系统的动能定理</a:t>
            </a:r>
          </a:p>
          <a:p>
            <a:pPr eaLnBrk="1" hangingPunct="1">
              <a:lnSpc>
                <a:spcPct val="150000"/>
              </a:lnSpc>
            </a:pPr>
            <a:endParaRPr lang="zh-CN" altLang="en-US" smtClean="0"/>
          </a:p>
        </p:txBody>
      </p:sp>
      <p:sp>
        <p:nvSpPr>
          <p:cNvPr id="36879"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功能原理和机械能守恒</a:t>
            </a:r>
            <a:r>
              <a:rPr lang="en-US" altLang="zh-CN" smtClean="0">
                <a:latin typeface="Arial" charset="0"/>
              </a:rPr>
              <a:t>---</a:t>
            </a:r>
            <a:r>
              <a:rPr lang="zh-CN" altLang="en-US" smtClean="0">
                <a:latin typeface="Arial" charset="0"/>
              </a:rPr>
              <a:t>例题</a:t>
            </a:r>
          </a:p>
        </p:txBody>
      </p:sp>
      <p:sp>
        <p:nvSpPr>
          <p:cNvPr id="36880"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47C63AAE-BBD2-4CE7-A0E1-B6C39770915B}" type="slidenum">
              <a:rPr lang="zh-CN" altLang="en-US" smtClean="0">
                <a:latin typeface="Arial" charset="0"/>
              </a:rPr>
              <a:pPr/>
              <a:t>43</a:t>
            </a:fld>
            <a:endParaRPr lang="zh-CN" altLang="en-US" smtClean="0">
              <a:latin typeface="Arial" charset="0"/>
            </a:endParaRPr>
          </a:p>
        </p:txBody>
      </p:sp>
      <p:cxnSp>
        <p:nvCxnSpPr>
          <p:cNvPr id="42" name="直接连接符 41"/>
          <p:cNvCxnSpPr/>
          <p:nvPr/>
        </p:nvCxnSpPr>
        <p:spPr>
          <a:xfrm>
            <a:off x="571500" y="1571625"/>
            <a:ext cx="5000625"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36866" name="Object 9"/>
          <p:cNvGraphicFramePr>
            <a:graphicFrameLocks noChangeAspect="1"/>
          </p:cNvGraphicFramePr>
          <p:nvPr/>
        </p:nvGraphicFramePr>
        <p:xfrm>
          <a:off x="1971675" y="4122738"/>
          <a:ext cx="3314700" cy="663575"/>
        </p:xfrm>
        <a:graphic>
          <a:graphicData uri="http://schemas.openxmlformats.org/presentationml/2006/ole">
            <p:oleObj spid="_x0000_s36866" name="Equation" r:id="rId11" imgW="1485720" imgH="393480" progId="Equation.3">
              <p:embed/>
            </p:oleObj>
          </a:graphicData>
        </a:graphic>
      </p:graphicFrame>
      <p:sp>
        <p:nvSpPr>
          <p:cNvPr id="36882" name="Rectangle 56"/>
          <p:cNvSpPr>
            <a:spLocks noChangeArrowheads="1"/>
          </p:cNvSpPr>
          <p:nvPr/>
        </p:nvSpPr>
        <p:spPr bwMode="auto">
          <a:xfrm>
            <a:off x="571500" y="4929188"/>
            <a:ext cx="3860800" cy="457200"/>
          </a:xfrm>
          <a:prstGeom prst="rect">
            <a:avLst/>
          </a:prstGeom>
          <a:noFill/>
          <a:ln w="9525">
            <a:noFill/>
            <a:miter lim="800000"/>
            <a:headEnd/>
            <a:tailEnd/>
          </a:ln>
        </p:spPr>
        <p:txBody>
          <a:bodyPr>
            <a:spAutoFit/>
          </a:bodyPr>
          <a:lstStyle/>
          <a:p>
            <a:r>
              <a:rPr kumimoji="1" lang="zh-CN" altLang="en-US" sz="2400" b="1">
                <a:latin typeface="楷体_GB2312" pitchFamily="49" charset="-122"/>
                <a:ea typeface="楷体_GB2312" pitchFamily="49" charset="-122"/>
              </a:rPr>
              <a:t>系统水平方向动量守恒，即</a:t>
            </a:r>
          </a:p>
        </p:txBody>
      </p:sp>
      <p:graphicFrame>
        <p:nvGraphicFramePr>
          <p:cNvPr id="36867" name="Object 10"/>
          <p:cNvGraphicFramePr>
            <a:graphicFrameLocks noChangeAspect="1"/>
          </p:cNvGraphicFramePr>
          <p:nvPr/>
        </p:nvGraphicFramePr>
        <p:xfrm>
          <a:off x="2071688" y="5572125"/>
          <a:ext cx="2357437" cy="466725"/>
        </p:xfrm>
        <a:graphic>
          <a:graphicData uri="http://schemas.openxmlformats.org/presentationml/2006/ole">
            <p:oleObj spid="_x0000_s36867" name="Equation" r:id="rId12" imgW="952200" imgH="241200" progId="Equation.DSMT4">
              <p:embed/>
            </p:oleObj>
          </a:graphicData>
        </a:graphic>
      </p:graphicFrame>
      <p:sp>
        <p:nvSpPr>
          <p:cNvPr id="45" name="矩形 44"/>
          <p:cNvSpPr/>
          <p:nvPr/>
        </p:nvSpPr>
        <p:spPr>
          <a:xfrm>
            <a:off x="3786182" y="1000108"/>
            <a:ext cx="569387" cy="369332"/>
          </a:xfrm>
          <a:prstGeom prst="rect">
            <a:avLst/>
          </a:prstGeom>
        </p:spPr>
        <p:txBody>
          <a:bodyPr wrap="none">
            <a:spAutoFit/>
          </a:bodyPr>
          <a:lstStyle/>
          <a:p>
            <a:r>
              <a:rPr lang="en-US" altLang="zh-CN" dirty="0" smtClean="0"/>
              <a:t>p62</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78">
                                            <p:txEl>
                                              <p:pRg st="0" end="0"/>
                                            </p:txEl>
                                          </p:spTgt>
                                        </p:tgtEl>
                                        <p:attrNameLst>
                                          <p:attrName>style.visibility</p:attrName>
                                        </p:attrNameLst>
                                      </p:cBhvr>
                                      <p:to>
                                        <p:strVal val="visible"/>
                                      </p:to>
                                    </p:set>
                                    <p:anim calcmode="lin" valueType="num">
                                      <p:cBhvr additive="base">
                                        <p:cTn id="7" dur="500" fill="hold"/>
                                        <p:tgtEl>
                                          <p:spTgt spid="368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7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878">
                                            <p:txEl>
                                              <p:pRg st="1" end="1"/>
                                            </p:txEl>
                                          </p:spTgt>
                                        </p:tgtEl>
                                        <p:attrNameLst>
                                          <p:attrName>style.visibility</p:attrName>
                                        </p:attrNameLst>
                                      </p:cBhvr>
                                      <p:to>
                                        <p:strVal val="visible"/>
                                      </p:to>
                                    </p:set>
                                    <p:anim calcmode="lin" valueType="num">
                                      <p:cBhvr additive="base">
                                        <p:cTn id="11" dur="500" fill="hold"/>
                                        <p:tgtEl>
                                          <p:spTgt spid="3687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7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6866"/>
                                        </p:tgtEl>
                                        <p:attrNameLst>
                                          <p:attrName>style.visibility</p:attrName>
                                        </p:attrNameLst>
                                      </p:cBhvr>
                                      <p:to>
                                        <p:strVal val="visible"/>
                                      </p:to>
                                    </p:set>
                                    <p:anim calcmode="lin" valueType="num">
                                      <p:cBhvr additive="base">
                                        <p:cTn id="15" dur="500" fill="hold"/>
                                        <p:tgtEl>
                                          <p:spTgt spid="36866"/>
                                        </p:tgtEl>
                                        <p:attrNameLst>
                                          <p:attrName>ppt_x</p:attrName>
                                        </p:attrNameLst>
                                      </p:cBhvr>
                                      <p:tavLst>
                                        <p:tav tm="0">
                                          <p:val>
                                            <p:strVal val="#ppt_x"/>
                                          </p:val>
                                        </p:tav>
                                        <p:tav tm="100000">
                                          <p:val>
                                            <p:strVal val="#ppt_x"/>
                                          </p:val>
                                        </p:tav>
                                      </p:tavLst>
                                    </p:anim>
                                    <p:anim calcmode="lin" valueType="num">
                                      <p:cBhvr additive="base">
                                        <p:cTn id="16" dur="500" fill="hold"/>
                                        <p:tgtEl>
                                          <p:spTgt spid="3686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6882"/>
                                        </p:tgtEl>
                                        <p:attrNameLst>
                                          <p:attrName>style.visibility</p:attrName>
                                        </p:attrNameLst>
                                      </p:cBhvr>
                                      <p:to>
                                        <p:strVal val="visible"/>
                                      </p:to>
                                    </p:set>
                                    <p:anim calcmode="lin" valueType="num">
                                      <p:cBhvr additive="base">
                                        <p:cTn id="19" dur="500" fill="hold"/>
                                        <p:tgtEl>
                                          <p:spTgt spid="36882"/>
                                        </p:tgtEl>
                                        <p:attrNameLst>
                                          <p:attrName>ppt_x</p:attrName>
                                        </p:attrNameLst>
                                      </p:cBhvr>
                                      <p:tavLst>
                                        <p:tav tm="0">
                                          <p:val>
                                            <p:strVal val="#ppt_x"/>
                                          </p:val>
                                        </p:tav>
                                        <p:tav tm="100000">
                                          <p:val>
                                            <p:strVal val="#ppt_x"/>
                                          </p:val>
                                        </p:tav>
                                      </p:tavLst>
                                    </p:anim>
                                    <p:anim calcmode="lin" valueType="num">
                                      <p:cBhvr additive="base">
                                        <p:cTn id="20" dur="500" fill="hold"/>
                                        <p:tgtEl>
                                          <p:spTgt spid="3688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6867"/>
                                        </p:tgtEl>
                                        <p:attrNameLst>
                                          <p:attrName>style.visibility</p:attrName>
                                        </p:attrNameLst>
                                      </p:cBhvr>
                                      <p:to>
                                        <p:strVal val="visible"/>
                                      </p:to>
                                    </p:set>
                                    <p:anim calcmode="lin" valueType="num">
                                      <p:cBhvr additive="base">
                                        <p:cTn id="23" dur="500" fill="hold"/>
                                        <p:tgtEl>
                                          <p:spTgt spid="36867"/>
                                        </p:tgtEl>
                                        <p:attrNameLst>
                                          <p:attrName>ppt_x</p:attrName>
                                        </p:attrNameLst>
                                      </p:cBhvr>
                                      <p:tavLst>
                                        <p:tav tm="0">
                                          <p:val>
                                            <p:strVal val="#ppt_x"/>
                                          </p:val>
                                        </p:tav>
                                        <p:tav tm="100000">
                                          <p:val>
                                            <p:strVal val="#ppt_x"/>
                                          </p:val>
                                        </p:tav>
                                      </p:tavLst>
                                    </p:anim>
                                    <p:anim calcmode="lin" valueType="num">
                                      <p:cBhvr additive="base">
                                        <p:cTn id="24" dur="500" fill="hold"/>
                                        <p:tgtEl>
                                          <p:spTgt spid="368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8" grpId="0" build="allAtOnce"/>
      <p:bldP spid="3688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901" name="组合 40"/>
          <p:cNvGrpSpPr>
            <a:grpSpLocks/>
          </p:cNvGrpSpPr>
          <p:nvPr/>
        </p:nvGrpSpPr>
        <p:grpSpPr bwMode="auto">
          <a:xfrm>
            <a:off x="6397625" y="2403475"/>
            <a:ext cx="2559050" cy="2590800"/>
            <a:chOff x="6397632" y="2403456"/>
            <a:chExt cx="2559050" cy="2590800"/>
          </a:xfrm>
        </p:grpSpPr>
        <p:sp>
          <p:nvSpPr>
            <p:cNvPr id="37921" name="Oval 5"/>
            <p:cNvSpPr>
              <a:spLocks noChangeArrowheads="1"/>
            </p:cNvSpPr>
            <p:nvPr/>
          </p:nvSpPr>
          <p:spPr bwMode="auto">
            <a:xfrm>
              <a:off x="6626232" y="2403456"/>
              <a:ext cx="2093913" cy="2093913"/>
            </a:xfrm>
            <a:prstGeom prst="ellipse">
              <a:avLst/>
            </a:prstGeom>
            <a:noFill/>
            <a:ln w="38100">
              <a:solidFill>
                <a:schemeClr val="tx2"/>
              </a:solidFill>
              <a:round/>
              <a:headEnd/>
              <a:tailEnd/>
            </a:ln>
          </p:spPr>
          <p:txBody>
            <a:bodyPr wrap="none" anchor="ctr"/>
            <a:lstStyle/>
            <a:p>
              <a:endParaRPr lang="zh-CN" altLang="en-US"/>
            </a:p>
          </p:txBody>
        </p:sp>
        <p:grpSp>
          <p:nvGrpSpPr>
            <p:cNvPr id="37922" name="Group 6"/>
            <p:cNvGrpSpPr>
              <a:grpSpLocks/>
            </p:cNvGrpSpPr>
            <p:nvPr/>
          </p:nvGrpSpPr>
          <p:grpSpPr bwMode="auto">
            <a:xfrm>
              <a:off x="6397632" y="3498831"/>
              <a:ext cx="1335088" cy="1266825"/>
              <a:chOff x="1412" y="1458"/>
              <a:chExt cx="841" cy="798"/>
            </a:xfrm>
          </p:grpSpPr>
          <p:sp>
            <p:nvSpPr>
              <p:cNvPr id="37930" name="Freeform 7"/>
              <p:cNvSpPr>
                <a:spLocks/>
              </p:cNvSpPr>
              <p:nvPr/>
            </p:nvSpPr>
            <p:spPr bwMode="auto">
              <a:xfrm>
                <a:off x="1413" y="1458"/>
                <a:ext cx="2" cy="798"/>
              </a:xfrm>
              <a:custGeom>
                <a:avLst/>
                <a:gdLst>
                  <a:gd name="T0" fmla="*/ 2 w 2"/>
                  <a:gd name="T1" fmla="*/ 0 h 798"/>
                  <a:gd name="T2" fmla="*/ 0 w 2"/>
                  <a:gd name="T3" fmla="*/ 798 h 798"/>
                  <a:gd name="T4" fmla="*/ 0 60000 65536"/>
                  <a:gd name="T5" fmla="*/ 0 60000 65536"/>
                  <a:gd name="T6" fmla="*/ 0 w 2"/>
                  <a:gd name="T7" fmla="*/ 0 h 798"/>
                  <a:gd name="T8" fmla="*/ 2 w 2"/>
                  <a:gd name="T9" fmla="*/ 798 h 798"/>
                </a:gdLst>
                <a:ahLst/>
                <a:cxnLst>
                  <a:cxn ang="T4">
                    <a:pos x="T0" y="T1"/>
                  </a:cxn>
                  <a:cxn ang="T5">
                    <a:pos x="T2" y="T3"/>
                  </a:cxn>
                </a:cxnLst>
                <a:rect l="T6" t="T7" r="T8" b="T9"/>
                <a:pathLst>
                  <a:path w="2" h="798">
                    <a:moveTo>
                      <a:pt x="2" y="0"/>
                    </a:moveTo>
                    <a:lnTo>
                      <a:pt x="0" y="798"/>
                    </a:lnTo>
                  </a:path>
                </a:pathLst>
              </a:custGeom>
              <a:noFill/>
              <a:ln w="38100">
                <a:solidFill>
                  <a:schemeClr val="tx2"/>
                </a:solidFill>
                <a:round/>
                <a:headEnd/>
                <a:tailEnd/>
              </a:ln>
            </p:spPr>
            <p:txBody>
              <a:bodyPr wrap="none" anchor="ctr"/>
              <a:lstStyle/>
              <a:p>
                <a:endParaRPr lang="zh-CN" altLang="en-US"/>
              </a:p>
            </p:txBody>
          </p:sp>
          <p:sp>
            <p:nvSpPr>
              <p:cNvPr id="37931" name="Freeform 8"/>
              <p:cNvSpPr>
                <a:spLocks/>
              </p:cNvSpPr>
              <p:nvPr/>
            </p:nvSpPr>
            <p:spPr bwMode="auto">
              <a:xfrm>
                <a:off x="1412" y="2255"/>
                <a:ext cx="841" cy="1"/>
              </a:xfrm>
              <a:custGeom>
                <a:avLst/>
                <a:gdLst>
                  <a:gd name="T0" fmla="*/ 0 w 841"/>
                  <a:gd name="T1" fmla="*/ 1 h 1"/>
                  <a:gd name="T2" fmla="*/ 841 w 841"/>
                  <a:gd name="T3" fmla="*/ 0 h 1"/>
                  <a:gd name="T4" fmla="*/ 0 60000 65536"/>
                  <a:gd name="T5" fmla="*/ 0 60000 65536"/>
                  <a:gd name="T6" fmla="*/ 0 w 841"/>
                  <a:gd name="T7" fmla="*/ 0 h 1"/>
                  <a:gd name="T8" fmla="*/ 841 w 841"/>
                  <a:gd name="T9" fmla="*/ 1 h 1"/>
                </a:gdLst>
                <a:ahLst/>
                <a:cxnLst>
                  <a:cxn ang="T4">
                    <a:pos x="T0" y="T1"/>
                  </a:cxn>
                  <a:cxn ang="T5">
                    <a:pos x="T2" y="T3"/>
                  </a:cxn>
                </a:cxnLst>
                <a:rect l="T6" t="T7" r="T8" b="T9"/>
                <a:pathLst>
                  <a:path w="841" h="1">
                    <a:moveTo>
                      <a:pt x="0" y="1"/>
                    </a:moveTo>
                    <a:lnTo>
                      <a:pt x="841" y="0"/>
                    </a:lnTo>
                  </a:path>
                </a:pathLst>
              </a:custGeom>
              <a:noFill/>
              <a:ln w="38100">
                <a:solidFill>
                  <a:schemeClr val="tx2"/>
                </a:solidFill>
                <a:round/>
                <a:headEnd/>
                <a:tailEnd/>
              </a:ln>
            </p:spPr>
            <p:txBody>
              <a:bodyPr wrap="none" anchor="ctr"/>
              <a:lstStyle/>
              <a:p>
                <a:endParaRPr lang="zh-CN" altLang="en-US"/>
              </a:p>
            </p:txBody>
          </p:sp>
          <p:sp>
            <p:nvSpPr>
              <p:cNvPr id="37932" name="Line 9"/>
              <p:cNvSpPr>
                <a:spLocks noChangeShapeType="1"/>
              </p:cNvSpPr>
              <p:nvPr/>
            </p:nvSpPr>
            <p:spPr bwMode="auto">
              <a:xfrm>
                <a:off x="1412" y="1468"/>
                <a:ext cx="144" cy="0"/>
              </a:xfrm>
              <a:prstGeom prst="line">
                <a:avLst/>
              </a:prstGeom>
              <a:noFill/>
              <a:ln w="38100">
                <a:solidFill>
                  <a:schemeClr val="tx2"/>
                </a:solidFill>
                <a:round/>
                <a:headEnd/>
                <a:tailEnd/>
              </a:ln>
            </p:spPr>
            <p:txBody>
              <a:bodyPr wrap="none" anchor="ctr"/>
              <a:lstStyle/>
              <a:p>
                <a:endParaRPr lang="zh-CN" altLang="en-US"/>
              </a:p>
            </p:txBody>
          </p:sp>
          <p:sp>
            <p:nvSpPr>
              <p:cNvPr id="37933" name="Line 10"/>
              <p:cNvSpPr>
                <a:spLocks noChangeShapeType="1"/>
              </p:cNvSpPr>
              <p:nvPr/>
            </p:nvSpPr>
            <p:spPr bwMode="auto">
              <a:xfrm>
                <a:off x="2248" y="2102"/>
                <a:ext cx="0" cy="141"/>
              </a:xfrm>
              <a:prstGeom prst="line">
                <a:avLst/>
              </a:prstGeom>
              <a:noFill/>
              <a:ln w="38100">
                <a:solidFill>
                  <a:schemeClr val="tx2"/>
                </a:solidFill>
                <a:round/>
                <a:headEnd/>
                <a:tailEnd/>
              </a:ln>
            </p:spPr>
            <p:txBody>
              <a:bodyPr wrap="none" anchor="ctr"/>
              <a:lstStyle/>
              <a:p>
                <a:endParaRPr lang="zh-CN" altLang="en-US"/>
              </a:p>
            </p:txBody>
          </p:sp>
        </p:grpSp>
        <p:sp useBgFill="1">
          <p:nvSpPr>
            <p:cNvPr id="37923" name="Rectangle 12"/>
            <p:cNvSpPr>
              <a:spLocks noChangeArrowheads="1"/>
            </p:cNvSpPr>
            <p:nvPr/>
          </p:nvSpPr>
          <p:spPr bwMode="auto">
            <a:xfrm rot="5400000">
              <a:off x="7585082" y="3622656"/>
              <a:ext cx="1524000" cy="1219200"/>
            </a:xfrm>
            <a:prstGeom prst="rect">
              <a:avLst/>
            </a:prstGeom>
            <a:ln w="38100">
              <a:noFill/>
              <a:miter lim="800000"/>
              <a:headEnd/>
              <a:tailEnd/>
            </a:ln>
          </p:spPr>
          <p:txBody>
            <a:bodyPr wrap="none" anchor="ctr"/>
            <a:lstStyle/>
            <a:p>
              <a:endParaRPr lang="zh-CN" altLang="en-US"/>
            </a:p>
          </p:txBody>
        </p:sp>
        <p:sp>
          <p:nvSpPr>
            <p:cNvPr id="37924" name="Oval 13"/>
            <p:cNvSpPr>
              <a:spLocks noChangeArrowheads="1"/>
            </p:cNvSpPr>
            <p:nvPr/>
          </p:nvSpPr>
          <p:spPr bwMode="auto">
            <a:xfrm>
              <a:off x="7669220" y="4416406"/>
              <a:ext cx="79375" cy="79375"/>
            </a:xfrm>
            <a:prstGeom prst="ellipse">
              <a:avLst/>
            </a:prstGeom>
            <a:solidFill>
              <a:schemeClr val="hlink"/>
            </a:solidFill>
            <a:ln w="38100">
              <a:solidFill>
                <a:schemeClr val="hlink"/>
              </a:solidFill>
              <a:round/>
              <a:headEnd/>
              <a:tailEnd/>
            </a:ln>
          </p:spPr>
          <p:txBody>
            <a:bodyPr wrap="none" anchor="ctr"/>
            <a:lstStyle/>
            <a:p>
              <a:endParaRPr lang="zh-CN" altLang="en-US"/>
            </a:p>
          </p:txBody>
        </p:sp>
        <p:grpSp>
          <p:nvGrpSpPr>
            <p:cNvPr id="37925" name="Group 14"/>
            <p:cNvGrpSpPr>
              <a:grpSpLocks/>
            </p:cNvGrpSpPr>
            <p:nvPr/>
          </p:nvGrpSpPr>
          <p:grpSpPr bwMode="auto">
            <a:xfrm>
              <a:off x="6757995" y="3422631"/>
              <a:ext cx="1344613" cy="623888"/>
              <a:chOff x="4224" y="2014"/>
              <a:chExt cx="847" cy="393"/>
            </a:xfrm>
          </p:grpSpPr>
          <p:sp>
            <p:nvSpPr>
              <p:cNvPr id="37926" name="Freeform 15"/>
              <p:cNvSpPr>
                <a:spLocks/>
              </p:cNvSpPr>
              <p:nvPr/>
            </p:nvSpPr>
            <p:spPr bwMode="auto">
              <a:xfrm>
                <a:off x="4807" y="2016"/>
                <a:ext cx="3" cy="391"/>
              </a:xfrm>
              <a:custGeom>
                <a:avLst/>
                <a:gdLst>
                  <a:gd name="T0" fmla="*/ 3 w 3"/>
                  <a:gd name="T1" fmla="*/ 0 h 391"/>
                  <a:gd name="T2" fmla="*/ 0 w 3"/>
                  <a:gd name="T3" fmla="*/ 391 h 391"/>
                  <a:gd name="T4" fmla="*/ 0 60000 65536"/>
                  <a:gd name="T5" fmla="*/ 0 60000 65536"/>
                  <a:gd name="T6" fmla="*/ 0 w 3"/>
                  <a:gd name="T7" fmla="*/ 0 h 391"/>
                  <a:gd name="T8" fmla="*/ 3 w 3"/>
                  <a:gd name="T9" fmla="*/ 391 h 391"/>
                </a:gdLst>
                <a:ahLst/>
                <a:cxnLst>
                  <a:cxn ang="T4">
                    <a:pos x="T0" y="T1"/>
                  </a:cxn>
                  <a:cxn ang="T5">
                    <a:pos x="T2" y="T3"/>
                  </a:cxn>
                </a:cxnLst>
                <a:rect l="T6" t="T7" r="T8" b="T9"/>
                <a:pathLst>
                  <a:path w="3" h="391">
                    <a:moveTo>
                      <a:pt x="3" y="0"/>
                    </a:moveTo>
                    <a:lnTo>
                      <a:pt x="0" y="391"/>
                    </a:lnTo>
                  </a:path>
                </a:pathLst>
              </a:custGeom>
              <a:noFill/>
              <a:ln w="3175">
                <a:solidFill>
                  <a:schemeClr val="tx1"/>
                </a:solidFill>
                <a:prstDash val="sysDot"/>
                <a:round/>
                <a:headEnd/>
                <a:tailEnd/>
              </a:ln>
            </p:spPr>
            <p:txBody>
              <a:bodyPr wrap="none" anchor="ctr"/>
              <a:lstStyle/>
              <a:p>
                <a:endParaRPr lang="zh-CN" altLang="en-US"/>
              </a:p>
            </p:txBody>
          </p:sp>
          <p:sp>
            <p:nvSpPr>
              <p:cNvPr id="37927" name="Freeform 16"/>
              <p:cNvSpPr>
                <a:spLocks/>
              </p:cNvSpPr>
              <p:nvPr/>
            </p:nvSpPr>
            <p:spPr bwMode="auto">
              <a:xfrm>
                <a:off x="4229" y="2016"/>
                <a:ext cx="3" cy="391"/>
              </a:xfrm>
              <a:custGeom>
                <a:avLst/>
                <a:gdLst>
                  <a:gd name="T0" fmla="*/ 3 w 3"/>
                  <a:gd name="T1" fmla="*/ 0 h 391"/>
                  <a:gd name="T2" fmla="*/ 0 w 3"/>
                  <a:gd name="T3" fmla="*/ 391 h 391"/>
                  <a:gd name="T4" fmla="*/ 0 60000 65536"/>
                  <a:gd name="T5" fmla="*/ 0 60000 65536"/>
                  <a:gd name="T6" fmla="*/ 0 w 3"/>
                  <a:gd name="T7" fmla="*/ 0 h 391"/>
                  <a:gd name="T8" fmla="*/ 3 w 3"/>
                  <a:gd name="T9" fmla="*/ 391 h 391"/>
                </a:gdLst>
                <a:ahLst/>
                <a:cxnLst>
                  <a:cxn ang="T4">
                    <a:pos x="T0" y="T1"/>
                  </a:cxn>
                  <a:cxn ang="T5">
                    <a:pos x="T2" y="T3"/>
                  </a:cxn>
                </a:cxnLst>
                <a:rect l="T6" t="T7" r="T8" b="T9"/>
                <a:pathLst>
                  <a:path w="3" h="391">
                    <a:moveTo>
                      <a:pt x="3" y="0"/>
                    </a:moveTo>
                    <a:lnTo>
                      <a:pt x="0" y="391"/>
                    </a:lnTo>
                  </a:path>
                </a:pathLst>
              </a:custGeom>
              <a:noFill/>
              <a:ln w="3175">
                <a:solidFill>
                  <a:schemeClr val="tx1"/>
                </a:solidFill>
                <a:prstDash val="sysDot"/>
                <a:round/>
                <a:headEnd/>
                <a:tailEnd/>
              </a:ln>
            </p:spPr>
            <p:txBody>
              <a:bodyPr wrap="none" anchor="ctr"/>
              <a:lstStyle/>
              <a:p>
                <a:endParaRPr lang="zh-CN" altLang="en-US"/>
              </a:p>
            </p:txBody>
          </p:sp>
          <p:graphicFrame>
            <p:nvGraphicFramePr>
              <p:cNvPr id="37899" name="Object 2"/>
              <p:cNvGraphicFramePr>
                <a:graphicFrameLocks noChangeAspect="1"/>
              </p:cNvGraphicFramePr>
              <p:nvPr/>
            </p:nvGraphicFramePr>
            <p:xfrm>
              <a:off x="4368" y="2016"/>
              <a:ext cx="294" cy="336"/>
            </p:xfrm>
            <a:graphic>
              <a:graphicData uri="http://schemas.openxmlformats.org/presentationml/2006/ole">
                <p:oleObj spid="_x0000_s37899" name="公式" r:id="rId3" imgW="152280" imgH="215640" progId="Equation.3">
                  <p:embed/>
                </p:oleObj>
              </a:graphicData>
            </a:graphic>
          </p:graphicFrame>
          <p:graphicFrame>
            <p:nvGraphicFramePr>
              <p:cNvPr id="37900" name="Object 3"/>
              <p:cNvGraphicFramePr>
                <a:graphicFrameLocks noChangeAspect="1"/>
              </p:cNvGraphicFramePr>
              <p:nvPr/>
            </p:nvGraphicFramePr>
            <p:xfrm>
              <a:off x="4752" y="2014"/>
              <a:ext cx="319" cy="336"/>
            </p:xfrm>
            <a:graphic>
              <a:graphicData uri="http://schemas.openxmlformats.org/presentationml/2006/ole">
                <p:oleObj spid="_x0000_s37900" name="公式" r:id="rId4" imgW="164880" imgH="215640" progId="Equation.3">
                  <p:embed/>
                </p:oleObj>
              </a:graphicData>
            </a:graphic>
          </p:graphicFrame>
          <p:sp>
            <p:nvSpPr>
              <p:cNvPr id="37928" name="Freeform 19"/>
              <p:cNvSpPr>
                <a:spLocks/>
              </p:cNvSpPr>
              <p:nvPr/>
            </p:nvSpPr>
            <p:spPr bwMode="auto">
              <a:xfrm>
                <a:off x="4921" y="2016"/>
                <a:ext cx="3" cy="391"/>
              </a:xfrm>
              <a:custGeom>
                <a:avLst/>
                <a:gdLst>
                  <a:gd name="T0" fmla="*/ 3 w 3"/>
                  <a:gd name="T1" fmla="*/ 0 h 391"/>
                  <a:gd name="T2" fmla="*/ 0 w 3"/>
                  <a:gd name="T3" fmla="*/ 391 h 391"/>
                  <a:gd name="T4" fmla="*/ 0 60000 65536"/>
                  <a:gd name="T5" fmla="*/ 0 60000 65536"/>
                  <a:gd name="T6" fmla="*/ 0 w 3"/>
                  <a:gd name="T7" fmla="*/ 0 h 391"/>
                  <a:gd name="T8" fmla="*/ 3 w 3"/>
                  <a:gd name="T9" fmla="*/ 391 h 391"/>
                </a:gdLst>
                <a:ahLst/>
                <a:cxnLst>
                  <a:cxn ang="T4">
                    <a:pos x="T0" y="T1"/>
                  </a:cxn>
                  <a:cxn ang="T5">
                    <a:pos x="T2" y="T3"/>
                  </a:cxn>
                </a:cxnLst>
                <a:rect l="T6" t="T7" r="T8" b="T9"/>
                <a:pathLst>
                  <a:path w="3" h="391">
                    <a:moveTo>
                      <a:pt x="3" y="0"/>
                    </a:moveTo>
                    <a:lnTo>
                      <a:pt x="0" y="391"/>
                    </a:lnTo>
                  </a:path>
                </a:pathLst>
              </a:custGeom>
              <a:noFill/>
              <a:ln w="3175">
                <a:solidFill>
                  <a:schemeClr val="tx1"/>
                </a:solidFill>
                <a:prstDash val="sysDot"/>
                <a:round/>
                <a:headEnd/>
                <a:tailEnd/>
              </a:ln>
            </p:spPr>
            <p:txBody>
              <a:bodyPr wrap="none" anchor="ctr"/>
              <a:lstStyle/>
              <a:p>
                <a:endParaRPr lang="zh-CN" altLang="en-US"/>
              </a:p>
            </p:txBody>
          </p:sp>
          <p:sp>
            <p:nvSpPr>
              <p:cNvPr id="37929" name="Line 20"/>
              <p:cNvSpPr>
                <a:spLocks noChangeShapeType="1"/>
              </p:cNvSpPr>
              <p:nvPr/>
            </p:nvSpPr>
            <p:spPr bwMode="auto">
              <a:xfrm>
                <a:off x="4224" y="2198"/>
                <a:ext cx="576" cy="0"/>
              </a:xfrm>
              <a:prstGeom prst="line">
                <a:avLst/>
              </a:prstGeom>
              <a:noFill/>
              <a:ln w="3175">
                <a:solidFill>
                  <a:schemeClr val="tx1"/>
                </a:solidFill>
                <a:round/>
                <a:headEnd type="arrow" w="med" len="med"/>
                <a:tailEnd type="arrow" w="med" len="med"/>
              </a:ln>
            </p:spPr>
            <p:txBody>
              <a:bodyPr wrap="none" anchor="ctr"/>
              <a:lstStyle/>
              <a:p>
                <a:endParaRPr lang="zh-CN" altLang="en-US"/>
              </a:p>
            </p:txBody>
          </p:sp>
        </p:grpSp>
        <p:graphicFrame>
          <p:nvGraphicFramePr>
            <p:cNvPr id="37898" name="Object 4"/>
            <p:cNvGraphicFramePr>
              <a:graphicFrameLocks noChangeAspect="1"/>
            </p:cNvGraphicFramePr>
            <p:nvPr/>
          </p:nvGraphicFramePr>
          <p:xfrm>
            <a:off x="6434145" y="4340206"/>
            <a:ext cx="468313" cy="304800"/>
          </p:xfrm>
          <a:graphic>
            <a:graphicData uri="http://schemas.openxmlformats.org/presentationml/2006/ole">
              <p:oleObj spid="_x0000_s37898" name="Equation" r:id="rId5" imgW="203040" imgH="164880" progId="Equation.3">
                <p:embed/>
              </p:oleObj>
            </a:graphicData>
          </a:graphic>
        </p:graphicFrame>
      </p:grpSp>
      <p:grpSp>
        <p:nvGrpSpPr>
          <p:cNvPr id="37902" name="Group 53"/>
          <p:cNvGrpSpPr>
            <a:grpSpLocks/>
          </p:cNvGrpSpPr>
          <p:nvPr/>
        </p:nvGrpSpPr>
        <p:grpSpPr bwMode="auto">
          <a:xfrm>
            <a:off x="5572125" y="714375"/>
            <a:ext cx="3548063" cy="2787650"/>
            <a:chOff x="3621" y="548"/>
            <a:chExt cx="2235" cy="1756"/>
          </a:xfrm>
        </p:grpSpPr>
        <p:sp useBgFill="1">
          <p:nvSpPr>
            <p:cNvPr id="37908" name="Rectangle 11"/>
            <p:cNvSpPr>
              <a:spLocks noChangeArrowheads="1"/>
            </p:cNvSpPr>
            <p:nvPr/>
          </p:nvSpPr>
          <p:spPr bwMode="auto">
            <a:xfrm>
              <a:off x="4265" y="1536"/>
              <a:ext cx="1392" cy="768"/>
            </a:xfrm>
            <a:prstGeom prst="rect">
              <a:avLst/>
            </a:prstGeom>
            <a:ln w="38100">
              <a:noFill/>
              <a:miter lim="800000"/>
              <a:headEnd/>
              <a:tailEnd/>
            </a:ln>
          </p:spPr>
          <p:txBody>
            <a:bodyPr wrap="none" anchor="ctr"/>
            <a:lstStyle/>
            <a:p>
              <a:endParaRPr lang="zh-CN" altLang="en-US"/>
            </a:p>
          </p:txBody>
        </p:sp>
        <p:sp>
          <p:nvSpPr>
            <p:cNvPr id="37909" name="Oval 24"/>
            <p:cNvSpPr>
              <a:spLocks noChangeArrowheads="1"/>
            </p:cNvSpPr>
            <p:nvPr/>
          </p:nvSpPr>
          <p:spPr bwMode="auto">
            <a:xfrm>
              <a:off x="4388" y="624"/>
              <a:ext cx="1319" cy="1319"/>
            </a:xfrm>
            <a:prstGeom prst="ellipse">
              <a:avLst/>
            </a:prstGeom>
            <a:noFill/>
            <a:ln w="38100">
              <a:solidFill>
                <a:srgbClr val="800000"/>
              </a:solidFill>
              <a:round/>
              <a:headEnd/>
              <a:tailEnd/>
            </a:ln>
          </p:spPr>
          <p:txBody>
            <a:bodyPr wrap="none" anchor="ctr"/>
            <a:lstStyle/>
            <a:p>
              <a:endParaRPr lang="zh-CN" altLang="en-US"/>
            </a:p>
          </p:txBody>
        </p:sp>
        <p:sp>
          <p:nvSpPr>
            <p:cNvPr id="37910" name="Freeform 25"/>
            <p:cNvSpPr>
              <a:spLocks/>
            </p:cNvSpPr>
            <p:nvPr/>
          </p:nvSpPr>
          <p:spPr bwMode="auto">
            <a:xfrm>
              <a:off x="4245" y="1314"/>
              <a:ext cx="2" cy="798"/>
            </a:xfrm>
            <a:custGeom>
              <a:avLst/>
              <a:gdLst>
                <a:gd name="T0" fmla="*/ 2 w 2"/>
                <a:gd name="T1" fmla="*/ 0 h 798"/>
                <a:gd name="T2" fmla="*/ 0 w 2"/>
                <a:gd name="T3" fmla="*/ 798 h 798"/>
                <a:gd name="T4" fmla="*/ 0 60000 65536"/>
                <a:gd name="T5" fmla="*/ 0 60000 65536"/>
                <a:gd name="T6" fmla="*/ 0 w 2"/>
                <a:gd name="T7" fmla="*/ 0 h 798"/>
                <a:gd name="T8" fmla="*/ 2 w 2"/>
                <a:gd name="T9" fmla="*/ 798 h 798"/>
              </a:gdLst>
              <a:ahLst/>
              <a:cxnLst>
                <a:cxn ang="T4">
                  <a:pos x="T0" y="T1"/>
                </a:cxn>
                <a:cxn ang="T5">
                  <a:pos x="T2" y="T3"/>
                </a:cxn>
              </a:cxnLst>
              <a:rect l="T6" t="T7" r="T8" b="T9"/>
              <a:pathLst>
                <a:path w="2" h="798">
                  <a:moveTo>
                    <a:pt x="2" y="0"/>
                  </a:moveTo>
                  <a:lnTo>
                    <a:pt x="0" y="798"/>
                  </a:lnTo>
                </a:path>
              </a:pathLst>
            </a:custGeom>
            <a:noFill/>
            <a:ln w="38100">
              <a:solidFill>
                <a:srgbClr val="800000"/>
              </a:solidFill>
              <a:round/>
              <a:headEnd/>
              <a:tailEnd/>
            </a:ln>
          </p:spPr>
          <p:txBody>
            <a:bodyPr wrap="none" anchor="ctr"/>
            <a:lstStyle/>
            <a:p>
              <a:endParaRPr lang="zh-CN" altLang="en-US"/>
            </a:p>
          </p:txBody>
        </p:sp>
        <p:sp>
          <p:nvSpPr>
            <p:cNvPr id="37911" name="Freeform 26"/>
            <p:cNvSpPr>
              <a:spLocks/>
            </p:cNvSpPr>
            <p:nvPr/>
          </p:nvSpPr>
          <p:spPr bwMode="auto">
            <a:xfrm>
              <a:off x="4244" y="2111"/>
              <a:ext cx="841" cy="1"/>
            </a:xfrm>
            <a:custGeom>
              <a:avLst/>
              <a:gdLst>
                <a:gd name="T0" fmla="*/ 0 w 841"/>
                <a:gd name="T1" fmla="*/ 1 h 1"/>
                <a:gd name="T2" fmla="*/ 841 w 841"/>
                <a:gd name="T3" fmla="*/ 0 h 1"/>
                <a:gd name="T4" fmla="*/ 0 60000 65536"/>
                <a:gd name="T5" fmla="*/ 0 60000 65536"/>
                <a:gd name="T6" fmla="*/ 0 w 841"/>
                <a:gd name="T7" fmla="*/ 0 h 1"/>
                <a:gd name="T8" fmla="*/ 841 w 841"/>
                <a:gd name="T9" fmla="*/ 1 h 1"/>
              </a:gdLst>
              <a:ahLst/>
              <a:cxnLst>
                <a:cxn ang="T4">
                  <a:pos x="T0" y="T1"/>
                </a:cxn>
                <a:cxn ang="T5">
                  <a:pos x="T2" y="T3"/>
                </a:cxn>
              </a:cxnLst>
              <a:rect l="T6" t="T7" r="T8" b="T9"/>
              <a:pathLst>
                <a:path w="841" h="1">
                  <a:moveTo>
                    <a:pt x="0" y="1"/>
                  </a:moveTo>
                  <a:lnTo>
                    <a:pt x="841" y="0"/>
                  </a:lnTo>
                </a:path>
              </a:pathLst>
            </a:custGeom>
            <a:noFill/>
            <a:ln w="38100">
              <a:solidFill>
                <a:srgbClr val="800000"/>
              </a:solidFill>
              <a:round/>
              <a:headEnd/>
              <a:tailEnd/>
            </a:ln>
          </p:spPr>
          <p:txBody>
            <a:bodyPr wrap="none" anchor="ctr"/>
            <a:lstStyle/>
            <a:p>
              <a:endParaRPr lang="zh-CN" altLang="en-US"/>
            </a:p>
          </p:txBody>
        </p:sp>
        <p:sp>
          <p:nvSpPr>
            <p:cNvPr id="37912" name="Line 27"/>
            <p:cNvSpPr>
              <a:spLocks noChangeShapeType="1"/>
            </p:cNvSpPr>
            <p:nvPr/>
          </p:nvSpPr>
          <p:spPr bwMode="auto">
            <a:xfrm>
              <a:off x="4244" y="1324"/>
              <a:ext cx="144" cy="0"/>
            </a:xfrm>
            <a:prstGeom prst="line">
              <a:avLst/>
            </a:prstGeom>
            <a:noFill/>
            <a:ln w="38100">
              <a:solidFill>
                <a:srgbClr val="800000"/>
              </a:solidFill>
              <a:round/>
              <a:headEnd/>
              <a:tailEnd/>
            </a:ln>
          </p:spPr>
          <p:txBody>
            <a:bodyPr wrap="none" anchor="ctr"/>
            <a:lstStyle/>
            <a:p>
              <a:endParaRPr lang="zh-CN" altLang="en-US"/>
            </a:p>
          </p:txBody>
        </p:sp>
        <p:sp>
          <p:nvSpPr>
            <p:cNvPr id="37913" name="Line 28"/>
            <p:cNvSpPr>
              <a:spLocks noChangeShapeType="1"/>
            </p:cNvSpPr>
            <p:nvPr/>
          </p:nvSpPr>
          <p:spPr bwMode="auto">
            <a:xfrm>
              <a:off x="5080" y="1958"/>
              <a:ext cx="0" cy="141"/>
            </a:xfrm>
            <a:prstGeom prst="line">
              <a:avLst/>
            </a:prstGeom>
            <a:noFill/>
            <a:ln w="38100">
              <a:solidFill>
                <a:srgbClr val="800000"/>
              </a:solidFill>
              <a:round/>
              <a:headEnd/>
              <a:tailEnd/>
            </a:ln>
          </p:spPr>
          <p:txBody>
            <a:bodyPr wrap="none" anchor="ctr"/>
            <a:lstStyle/>
            <a:p>
              <a:endParaRPr lang="zh-CN" altLang="en-US"/>
            </a:p>
          </p:txBody>
        </p:sp>
        <p:sp useBgFill="1">
          <p:nvSpPr>
            <p:cNvPr id="37914" name="Rectangle 29"/>
            <p:cNvSpPr>
              <a:spLocks noChangeArrowheads="1"/>
            </p:cNvSpPr>
            <p:nvPr/>
          </p:nvSpPr>
          <p:spPr bwMode="auto">
            <a:xfrm>
              <a:off x="4368" y="548"/>
              <a:ext cx="1392" cy="768"/>
            </a:xfrm>
            <a:prstGeom prst="rect">
              <a:avLst/>
            </a:prstGeom>
            <a:ln w="38100">
              <a:noFill/>
              <a:miter lim="800000"/>
              <a:headEnd/>
              <a:tailEnd/>
            </a:ln>
          </p:spPr>
          <p:txBody>
            <a:bodyPr wrap="none" anchor="ctr"/>
            <a:lstStyle/>
            <a:p>
              <a:endParaRPr lang="zh-CN" altLang="en-US"/>
            </a:p>
          </p:txBody>
        </p:sp>
        <p:sp useBgFill="1">
          <p:nvSpPr>
            <p:cNvPr id="37915" name="Rectangle 30"/>
            <p:cNvSpPr>
              <a:spLocks noChangeArrowheads="1"/>
            </p:cNvSpPr>
            <p:nvPr/>
          </p:nvSpPr>
          <p:spPr bwMode="auto">
            <a:xfrm rot="5400000">
              <a:off x="4992" y="1392"/>
              <a:ext cx="960" cy="768"/>
            </a:xfrm>
            <a:prstGeom prst="rect">
              <a:avLst/>
            </a:prstGeom>
            <a:ln w="38100">
              <a:noFill/>
              <a:miter lim="800000"/>
              <a:headEnd/>
              <a:tailEnd/>
            </a:ln>
          </p:spPr>
          <p:txBody>
            <a:bodyPr wrap="none" anchor="ctr"/>
            <a:lstStyle/>
            <a:p>
              <a:endParaRPr lang="zh-CN" altLang="en-US"/>
            </a:p>
          </p:txBody>
        </p:sp>
        <p:sp>
          <p:nvSpPr>
            <p:cNvPr id="37916" name="Freeform 31"/>
            <p:cNvSpPr>
              <a:spLocks/>
            </p:cNvSpPr>
            <p:nvPr/>
          </p:nvSpPr>
          <p:spPr bwMode="auto">
            <a:xfrm>
              <a:off x="3621" y="2178"/>
              <a:ext cx="2110" cy="1"/>
            </a:xfrm>
            <a:custGeom>
              <a:avLst/>
              <a:gdLst>
                <a:gd name="T0" fmla="*/ 0 w 2110"/>
                <a:gd name="T1" fmla="*/ 0 h 1"/>
                <a:gd name="T2" fmla="*/ 2110 w 2110"/>
                <a:gd name="T3" fmla="*/ 0 h 1"/>
                <a:gd name="T4" fmla="*/ 0 60000 65536"/>
                <a:gd name="T5" fmla="*/ 0 60000 65536"/>
                <a:gd name="T6" fmla="*/ 0 w 2110"/>
                <a:gd name="T7" fmla="*/ 0 h 1"/>
                <a:gd name="T8" fmla="*/ 2110 w 2110"/>
                <a:gd name="T9" fmla="*/ 1 h 1"/>
              </a:gdLst>
              <a:ahLst/>
              <a:cxnLst>
                <a:cxn ang="T4">
                  <a:pos x="T0" y="T1"/>
                </a:cxn>
                <a:cxn ang="T5">
                  <a:pos x="T2" y="T3"/>
                </a:cxn>
              </a:cxnLst>
              <a:rect l="T6" t="T7" r="T8" b="T9"/>
              <a:pathLst>
                <a:path w="2110" h="1">
                  <a:moveTo>
                    <a:pt x="0" y="0"/>
                  </a:moveTo>
                  <a:lnTo>
                    <a:pt x="2110" y="0"/>
                  </a:lnTo>
                </a:path>
              </a:pathLst>
            </a:custGeom>
            <a:noFill/>
            <a:ln w="38100">
              <a:solidFill>
                <a:schemeClr val="tx1"/>
              </a:solidFill>
              <a:round/>
              <a:headEnd/>
              <a:tailEnd type="arrow" w="med" len="med"/>
            </a:ln>
          </p:spPr>
          <p:txBody>
            <a:bodyPr wrap="none" anchor="ctr"/>
            <a:lstStyle/>
            <a:p>
              <a:endParaRPr lang="zh-CN" altLang="en-US"/>
            </a:p>
          </p:txBody>
        </p:sp>
        <p:sp>
          <p:nvSpPr>
            <p:cNvPr id="37917" name="Oval 32"/>
            <p:cNvSpPr>
              <a:spLocks noChangeArrowheads="1"/>
            </p:cNvSpPr>
            <p:nvPr/>
          </p:nvSpPr>
          <p:spPr bwMode="auto">
            <a:xfrm>
              <a:off x="4378" y="1296"/>
              <a:ext cx="50" cy="50"/>
            </a:xfrm>
            <a:prstGeom prst="ellipse">
              <a:avLst/>
            </a:prstGeom>
            <a:solidFill>
              <a:schemeClr val="hlink"/>
            </a:solidFill>
            <a:ln w="38100">
              <a:solidFill>
                <a:schemeClr val="hlink"/>
              </a:solidFill>
              <a:round/>
              <a:headEnd/>
              <a:tailEnd/>
            </a:ln>
          </p:spPr>
          <p:txBody>
            <a:bodyPr wrap="none" anchor="ctr"/>
            <a:lstStyle/>
            <a:p>
              <a:endParaRPr lang="zh-CN" altLang="en-US"/>
            </a:p>
          </p:txBody>
        </p:sp>
        <p:sp>
          <p:nvSpPr>
            <p:cNvPr id="37918" name="Line 33"/>
            <p:cNvSpPr>
              <a:spLocks noChangeShapeType="1"/>
            </p:cNvSpPr>
            <p:nvPr/>
          </p:nvSpPr>
          <p:spPr bwMode="auto">
            <a:xfrm flipV="1">
              <a:off x="4370" y="884"/>
              <a:ext cx="0" cy="1296"/>
            </a:xfrm>
            <a:prstGeom prst="line">
              <a:avLst/>
            </a:prstGeom>
            <a:noFill/>
            <a:ln w="38100">
              <a:solidFill>
                <a:schemeClr val="tx1"/>
              </a:solidFill>
              <a:round/>
              <a:headEnd/>
              <a:tailEnd type="arrow" w="med" len="med"/>
            </a:ln>
          </p:spPr>
          <p:txBody>
            <a:bodyPr wrap="none" anchor="ctr"/>
            <a:lstStyle/>
            <a:p>
              <a:endParaRPr lang="zh-CN" altLang="en-US"/>
            </a:p>
          </p:txBody>
        </p:sp>
        <p:sp>
          <p:nvSpPr>
            <p:cNvPr id="37919" name="Freeform 34"/>
            <p:cNvSpPr>
              <a:spLocks/>
            </p:cNvSpPr>
            <p:nvPr/>
          </p:nvSpPr>
          <p:spPr bwMode="auto">
            <a:xfrm>
              <a:off x="4444" y="1317"/>
              <a:ext cx="644" cy="3"/>
            </a:xfrm>
            <a:custGeom>
              <a:avLst/>
              <a:gdLst>
                <a:gd name="T0" fmla="*/ 0 w 644"/>
                <a:gd name="T1" fmla="*/ 3 h 3"/>
                <a:gd name="T2" fmla="*/ 644 w 644"/>
                <a:gd name="T3" fmla="*/ 0 h 3"/>
                <a:gd name="T4" fmla="*/ 0 60000 65536"/>
                <a:gd name="T5" fmla="*/ 0 60000 65536"/>
                <a:gd name="T6" fmla="*/ 0 w 644"/>
                <a:gd name="T7" fmla="*/ 0 h 3"/>
                <a:gd name="T8" fmla="*/ 644 w 644"/>
                <a:gd name="T9" fmla="*/ 3 h 3"/>
              </a:gdLst>
              <a:ahLst/>
              <a:cxnLst>
                <a:cxn ang="T4">
                  <a:pos x="T0" y="T1"/>
                </a:cxn>
                <a:cxn ang="T5">
                  <a:pos x="T2" y="T3"/>
                </a:cxn>
              </a:cxnLst>
              <a:rect l="T6" t="T7" r="T8" b="T9"/>
              <a:pathLst>
                <a:path w="644" h="3">
                  <a:moveTo>
                    <a:pt x="0" y="3"/>
                  </a:moveTo>
                  <a:lnTo>
                    <a:pt x="644" y="0"/>
                  </a:lnTo>
                </a:path>
              </a:pathLst>
            </a:custGeom>
            <a:noFill/>
            <a:ln w="28575">
              <a:solidFill>
                <a:schemeClr val="tx1"/>
              </a:solidFill>
              <a:prstDash val="sysDot"/>
              <a:round/>
              <a:headEnd/>
              <a:tailEnd/>
            </a:ln>
          </p:spPr>
          <p:txBody>
            <a:bodyPr wrap="none" anchor="ctr"/>
            <a:lstStyle/>
            <a:p>
              <a:endParaRPr lang="zh-CN" altLang="en-US"/>
            </a:p>
          </p:txBody>
        </p:sp>
        <p:sp>
          <p:nvSpPr>
            <p:cNvPr id="37920" name="Freeform 35"/>
            <p:cNvSpPr>
              <a:spLocks/>
            </p:cNvSpPr>
            <p:nvPr/>
          </p:nvSpPr>
          <p:spPr bwMode="auto">
            <a:xfrm>
              <a:off x="5084" y="1299"/>
              <a:ext cx="4" cy="634"/>
            </a:xfrm>
            <a:custGeom>
              <a:avLst/>
              <a:gdLst>
                <a:gd name="T0" fmla="*/ 4 w 4"/>
                <a:gd name="T1" fmla="*/ 0 h 634"/>
                <a:gd name="T2" fmla="*/ 0 w 4"/>
                <a:gd name="T3" fmla="*/ 634 h 634"/>
                <a:gd name="T4" fmla="*/ 0 60000 65536"/>
                <a:gd name="T5" fmla="*/ 0 60000 65536"/>
                <a:gd name="T6" fmla="*/ 0 w 4"/>
                <a:gd name="T7" fmla="*/ 0 h 634"/>
                <a:gd name="T8" fmla="*/ 4 w 4"/>
                <a:gd name="T9" fmla="*/ 634 h 634"/>
              </a:gdLst>
              <a:ahLst/>
              <a:cxnLst>
                <a:cxn ang="T4">
                  <a:pos x="T0" y="T1"/>
                </a:cxn>
                <a:cxn ang="T5">
                  <a:pos x="T2" y="T3"/>
                </a:cxn>
              </a:cxnLst>
              <a:rect l="T6" t="T7" r="T8" b="T9"/>
              <a:pathLst>
                <a:path w="4" h="634">
                  <a:moveTo>
                    <a:pt x="4" y="0"/>
                  </a:moveTo>
                  <a:lnTo>
                    <a:pt x="0" y="634"/>
                  </a:lnTo>
                </a:path>
              </a:pathLst>
            </a:custGeom>
            <a:noFill/>
            <a:ln w="28575">
              <a:solidFill>
                <a:schemeClr val="tx1"/>
              </a:solidFill>
              <a:prstDash val="sysDot"/>
              <a:round/>
              <a:headEnd/>
              <a:tailEnd/>
            </a:ln>
          </p:spPr>
          <p:txBody>
            <a:bodyPr wrap="none" anchor="ctr"/>
            <a:lstStyle/>
            <a:p>
              <a:endParaRPr lang="zh-CN" altLang="en-US"/>
            </a:p>
          </p:txBody>
        </p:sp>
        <p:graphicFrame>
          <p:nvGraphicFramePr>
            <p:cNvPr id="37894" name="Object 5"/>
            <p:cNvGraphicFramePr>
              <a:graphicFrameLocks noChangeAspect="1"/>
            </p:cNvGraphicFramePr>
            <p:nvPr/>
          </p:nvGraphicFramePr>
          <p:xfrm>
            <a:off x="4608" y="1076"/>
            <a:ext cx="221" cy="192"/>
          </p:xfrm>
          <a:graphic>
            <a:graphicData uri="http://schemas.openxmlformats.org/presentationml/2006/ole">
              <p:oleObj spid="_x0000_s37894" name="公式" r:id="rId6" imgW="152280" imgH="164880" progId="Equation.3">
                <p:embed/>
              </p:oleObj>
            </a:graphicData>
          </a:graphic>
        </p:graphicFrame>
        <p:graphicFrame>
          <p:nvGraphicFramePr>
            <p:cNvPr id="37895" name="Object 6"/>
            <p:cNvGraphicFramePr>
              <a:graphicFrameLocks noChangeAspect="1"/>
            </p:cNvGraphicFramePr>
            <p:nvPr/>
          </p:nvGraphicFramePr>
          <p:xfrm>
            <a:off x="5424" y="1933"/>
            <a:ext cx="288" cy="257"/>
          </p:xfrm>
          <a:graphic>
            <a:graphicData uri="http://schemas.openxmlformats.org/presentationml/2006/ole">
              <p:oleObj spid="_x0000_s37895" name="公式" r:id="rId7" imgW="126720" imgH="139680" progId="Equation.3">
                <p:embed/>
              </p:oleObj>
            </a:graphicData>
          </a:graphic>
        </p:graphicFrame>
        <p:graphicFrame>
          <p:nvGraphicFramePr>
            <p:cNvPr id="37896" name="Object 8"/>
            <p:cNvGraphicFramePr>
              <a:graphicFrameLocks noChangeAspect="1"/>
            </p:cNvGraphicFramePr>
            <p:nvPr/>
          </p:nvGraphicFramePr>
          <p:xfrm>
            <a:off x="4457" y="1844"/>
            <a:ext cx="295" cy="192"/>
          </p:xfrm>
          <a:graphic>
            <a:graphicData uri="http://schemas.openxmlformats.org/presentationml/2006/ole">
              <p:oleObj spid="_x0000_s37896" name="Equation" r:id="rId8" imgW="203040" imgH="164880" progId="Equation.3">
                <p:embed/>
              </p:oleObj>
            </a:graphicData>
          </a:graphic>
        </p:graphicFrame>
        <p:graphicFrame>
          <p:nvGraphicFramePr>
            <p:cNvPr id="37897" name="Object 7"/>
            <p:cNvGraphicFramePr>
              <a:graphicFrameLocks noChangeAspect="1"/>
            </p:cNvGraphicFramePr>
            <p:nvPr/>
          </p:nvGraphicFramePr>
          <p:xfrm>
            <a:off x="4167" y="1076"/>
            <a:ext cx="258" cy="164"/>
          </p:xfrm>
          <a:graphic>
            <a:graphicData uri="http://schemas.openxmlformats.org/presentationml/2006/ole">
              <p:oleObj spid="_x0000_s37897" name="Equation" r:id="rId9" imgW="177480" imgH="139680" progId="Equation.3">
                <p:embed/>
              </p:oleObj>
            </a:graphicData>
          </a:graphic>
        </p:graphicFrame>
      </p:grpSp>
      <p:sp>
        <p:nvSpPr>
          <p:cNvPr id="2" name="标题 1"/>
          <p:cNvSpPr>
            <a:spLocks noGrp="1"/>
          </p:cNvSpPr>
          <p:nvPr>
            <p:ph type="title"/>
          </p:nvPr>
        </p:nvSpPr>
        <p:spPr>
          <a:xfrm>
            <a:off x="485775" y="228600"/>
            <a:ext cx="8229600" cy="1200150"/>
          </a:xfrm>
        </p:spPr>
        <p:txBody>
          <a:bodyPr/>
          <a:lstStyle/>
          <a:p>
            <a:pPr eaLnBrk="1" hangingPunct="1">
              <a:defRPr/>
            </a:pPr>
            <a:r>
              <a:rPr kumimoji="1" lang="zh-CN" altLang="en-US" b="1" dirty="0" smtClean="0"/>
              <a:t>例</a:t>
            </a:r>
            <a:r>
              <a:rPr kumimoji="1" lang="en-US" altLang="zh-CN" b="1" dirty="0" smtClean="0"/>
              <a:t>6</a:t>
            </a:r>
            <a:r>
              <a:rPr kumimoji="1" lang="zh-CN" altLang="en-US" b="1" dirty="0" smtClean="0"/>
              <a:t>　扇形滑块问题</a:t>
            </a:r>
            <a:endParaRPr lang="zh-CN" altLang="en-US" dirty="0"/>
          </a:p>
        </p:txBody>
      </p:sp>
      <p:sp>
        <p:nvSpPr>
          <p:cNvPr id="37904"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功能原理和机械能守恒</a:t>
            </a:r>
            <a:r>
              <a:rPr lang="en-US" altLang="zh-CN" smtClean="0">
                <a:latin typeface="Arial" charset="0"/>
              </a:rPr>
              <a:t>---</a:t>
            </a:r>
            <a:r>
              <a:rPr lang="zh-CN" altLang="en-US" smtClean="0">
                <a:latin typeface="Arial" charset="0"/>
              </a:rPr>
              <a:t>例题</a:t>
            </a:r>
          </a:p>
        </p:txBody>
      </p:sp>
      <p:sp>
        <p:nvSpPr>
          <p:cNvPr id="37905"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50091E3A-F71C-4138-B912-1C315431754C}" type="slidenum">
              <a:rPr lang="zh-CN" altLang="en-US" smtClean="0">
                <a:latin typeface="Arial" charset="0"/>
              </a:rPr>
              <a:pPr/>
              <a:t>44</a:t>
            </a:fld>
            <a:endParaRPr lang="zh-CN" altLang="en-US" smtClean="0">
              <a:latin typeface="Arial" charset="0"/>
            </a:endParaRPr>
          </a:p>
        </p:txBody>
      </p:sp>
      <p:cxnSp>
        <p:nvCxnSpPr>
          <p:cNvPr id="42" name="直接连接符 41"/>
          <p:cNvCxnSpPr/>
          <p:nvPr/>
        </p:nvCxnSpPr>
        <p:spPr>
          <a:xfrm>
            <a:off x="571500" y="1571625"/>
            <a:ext cx="5000625"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37890" name="Object 9"/>
          <p:cNvGraphicFramePr>
            <a:graphicFrameLocks noChangeAspect="1"/>
          </p:cNvGraphicFramePr>
          <p:nvPr/>
        </p:nvGraphicFramePr>
        <p:xfrm>
          <a:off x="714375" y="2000250"/>
          <a:ext cx="3314700" cy="663575"/>
        </p:xfrm>
        <a:graphic>
          <a:graphicData uri="http://schemas.openxmlformats.org/presentationml/2006/ole">
            <p:oleObj spid="_x0000_s37890" name="Equation" r:id="rId10" imgW="1485720" imgH="393480" progId="Equation.3">
              <p:embed/>
            </p:oleObj>
          </a:graphicData>
        </a:graphic>
      </p:graphicFrame>
      <p:graphicFrame>
        <p:nvGraphicFramePr>
          <p:cNvPr id="37891" name="Object 10"/>
          <p:cNvGraphicFramePr>
            <a:graphicFrameLocks noChangeAspect="1"/>
          </p:cNvGraphicFramePr>
          <p:nvPr/>
        </p:nvGraphicFramePr>
        <p:xfrm>
          <a:off x="928688" y="2857500"/>
          <a:ext cx="2357437" cy="466725"/>
        </p:xfrm>
        <a:graphic>
          <a:graphicData uri="http://schemas.openxmlformats.org/presentationml/2006/ole">
            <p:oleObj spid="_x0000_s37891" name="Equation" r:id="rId11" imgW="952200" imgH="241200" progId="Equation.DSMT4">
              <p:embed/>
            </p:oleObj>
          </a:graphicData>
        </a:graphic>
      </p:graphicFrame>
      <p:graphicFrame>
        <p:nvGraphicFramePr>
          <p:cNvPr id="37892" name="Object 11"/>
          <p:cNvGraphicFramePr>
            <a:graphicFrameLocks noChangeAspect="1"/>
          </p:cNvGraphicFramePr>
          <p:nvPr/>
        </p:nvGraphicFramePr>
        <p:xfrm>
          <a:off x="714375" y="4497388"/>
          <a:ext cx="4194175" cy="566737"/>
        </p:xfrm>
        <a:graphic>
          <a:graphicData uri="http://schemas.openxmlformats.org/presentationml/2006/ole">
            <p:oleObj spid="_x0000_s37892" name="Equation" r:id="rId12" imgW="1701720" imgH="253800" progId="Equation.3">
              <p:embed/>
            </p:oleObj>
          </a:graphicData>
        </a:graphic>
      </p:graphicFrame>
      <p:graphicFrame>
        <p:nvGraphicFramePr>
          <p:cNvPr id="37893" name="Object 12"/>
          <p:cNvGraphicFramePr>
            <a:graphicFrameLocks noChangeAspect="1"/>
          </p:cNvGraphicFramePr>
          <p:nvPr/>
        </p:nvGraphicFramePr>
        <p:xfrm>
          <a:off x="714375" y="5434013"/>
          <a:ext cx="3975100" cy="566737"/>
        </p:xfrm>
        <a:graphic>
          <a:graphicData uri="http://schemas.openxmlformats.org/presentationml/2006/ole">
            <p:oleObj spid="_x0000_s37893" name="Equation" r:id="rId13" imgW="1612800" imgH="253800" progId="Equation.3">
              <p:embed/>
            </p:oleObj>
          </a:graphicData>
        </a:graphic>
      </p:graphicFrame>
      <p:sp>
        <p:nvSpPr>
          <p:cNvPr id="37907" name="Rectangle 56"/>
          <p:cNvSpPr>
            <a:spLocks noChangeArrowheads="1"/>
          </p:cNvSpPr>
          <p:nvPr/>
        </p:nvSpPr>
        <p:spPr bwMode="auto">
          <a:xfrm>
            <a:off x="714375" y="3714750"/>
            <a:ext cx="3860800" cy="457200"/>
          </a:xfrm>
          <a:prstGeom prst="rect">
            <a:avLst/>
          </a:prstGeom>
          <a:noFill/>
          <a:ln w="9525">
            <a:noFill/>
            <a:miter lim="800000"/>
            <a:headEnd/>
            <a:tailEnd/>
          </a:ln>
        </p:spPr>
        <p:txBody>
          <a:bodyPr>
            <a:spAutoFit/>
          </a:bodyPr>
          <a:lstStyle/>
          <a:p>
            <a:r>
              <a:rPr kumimoji="1" lang="zh-CN" altLang="en-US" sz="2400" b="1">
                <a:latin typeface="楷体_GB2312" pitchFamily="49" charset="-122"/>
                <a:ea typeface="楷体_GB2312" pitchFamily="49" charset="-122"/>
              </a:rPr>
              <a:t>求解可得：</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灯片编号占位符 8"/>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1722622-FDC4-4543-9E99-9794629559DE}" type="slidenum">
              <a:rPr lang="en-US" altLang="zh-CN" smtClean="0">
                <a:latin typeface="Arial" charset="0"/>
              </a:rPr>
              <a:pPr/>
              <a:t>45</a:t>
            </a:fld>
            <a:endParaRPr lang="en-US" altLang="zh-CN" smtClean="0">
              <a:latin typeface="Arial" charset="0"/>
            </a:endParaRPr>
          </a:p>
        </p:txBody>
      </p:sp>
      <p:graphicFrame>
        <p:nvGraphicFramePr>
          <p:cNvPr id="38914" name="Object 2"/>
          <p:cNvGraphicFramePr>
            <a:graphicFrameLocks noGrp="1" noChangeAspect="1"/>
          </p:cNvGraphicFramePr>
          <p:nvPr>
            <p:ph sz="quarter" idx="1"/>
          </p:nvPr>
        </p:nvGraphicFramePr>
        <p:xfrm>
          <a:off x="611188" y="1370013"/>
          <a:ext cx="3532187" cy="936625"/>
        </p:xfrm>
        <a:graphic>
          <a:graphicData uri="http://schemas.openxmlformats.org/presentationml/2006/ole">
            <p:oleObj spid="_x0000_s38914" name="Equation" r:id="rId4" imgW="1485720" imgH="393480" progId="Equation.3">
              <p:embed/>
            </p:oleObj>
          </a:graphicData>
        </a:graphic>
      </p:graphicFrame>
      <p:graphicFrame>
        <p:nvGraphicFramePr>
          <p:cNvPr id="38915" name="Object 3"/>
          <p:cNvGraphicFramePr>
            <a:graphicFrameLocks noGrp="1" noChangeAspect="1"/>
          </p:cNvGraphicFramePr>
          <p:nvPr>
            <p:ph sz="quarter" idx="2"/>
          </p:nvPr>
        </p:nvGraphicFramePr>
        <p:xfrm>
          <a:off x="611188" y="2513013"/>
          <a:ext cx="3922712" cy="915987"/>
        </p:xfrm>
        <a:graphic>
          <a:graphicData uri="http://schemas.openxmlformats.org/presentationml/2006/ole">
            <p:oleObj spid="_x0000_s38915" name="Equation" r:id="rId5" imgW="1688760" imgH="393480" progId="Equation.DSMT4">
              <p:embed/>
            </p:oleObj>
          </a:graphicData>
        </a:graphic>
      </p:graphicFrame>
      <p:graphicFrame>
        <p:nvGraphicFramePr>
          <p:cNvPr id="38916" name="Object 4"/>
          <p:cNvGraphicFramePr>
            <a:graphicFrameLocks noGrp="1" noChangeAspect="1"/>
          </p:cNvGraphicFramePr>
          <p:nvPr>
            <p:ph sz="quarter" idx="3"/>
          </p:nvPr>
        </p:nvGraphicFramePr>
        <p:xfrm>
          <a:off x="611188" y="3859213"/>
          <a:ext cx="3746500" cy="942975"/>
        </p:xfrm>
        <a:graphic>
          <a:graphicData uri="http://schemas.openxmlformats.org/presentationml/2006/ole">
            <p:oleObj spid="_x0000_s38916" name="Equation" r:id="rId6" imgW="1866600" imgH="469800" progId="Equation.DSMT4">
              <p:embed/>
            </p:oleObj>
          </a:graphicData>
        </a:graphic>
      </p:graphicFrame>
      <p:graphicFrame>
        <p:nvGraphicFramePr>
          <p:cNvPr id="38917" name="Object 5"/>
          <p:cNvGraphicFramePr>
            <a:graphicFrameLocks noChangeAspect="1"/>
          </p:cNvGraphicFramePr>
          <p:nvPr/>
        </p:nvGraphicFramePr>
        <p:xfrm>
          <a:off x="5651500" y="260350"/>
          <a:ext cx="3311525" cy="2903538"/>
        </p:xfrm>
        <a:graphic>
          <a:graphicData uri="http://schemas.openxmlformats.org/presentationml/2006/ole">
            <p:oleObj spid="_x0000_s38917" name="Equation" r:id="rId7" imgW="1650960" imgH="1447560" progId="Equation.DSMT4">
              <p:embed/>
            </p:oleObj>
          </a:graphicData>
        </a:graphic>
      </p:graphicFrame>
      <p:graphicFrame>
        <p:nvGraphicFramePr>
          <p:cNvPr id="38918" name="Object 6"/>
          <p:cNvGraphicFramePr>
            <a:graphicFrameLocks noChangeAspect="1"/>
          </p:cNvGraphicFramePr>
          <p:nvPr/>
        </p:nvGraphicFramePr>
        <p:xfrm>
          <a:off x="5508625" y="3573463"/>
          <a:ext cx="2305050" cy="941387"/>
        </p:xfrm>
        <a:graphic>
          <a:graphicData uri="http://schemas.openxmlformats.org/presentationml/2006/ole">
            <p:oleObj spid="_x0000_s38918" name="Equation" r:id="rId8" imgW="1244520" imgH="507960" progId="Equation.DSMT4">
              <p:embed/>
            </p:oleObj>
          </a:graphicData>
        </a:graphic>
      </p:graphicFrame>
      <p:graphicFrame>
        <p:nvGraphicFramePr>
          <p:cNvPr id="38919" name="Object 7"/>
          <p:cNvGraphicFramePr>
            <a:graphicFrameLocks noChangeAspect="1"/>
          </p:cNvGraphicFramePr>
          <p:nvPr/>
        </p:nvGraphicFramePr>
        <p:xfrm>
          <a:off x="5508625" y="4941888"/>
          <a:ext cx="2519363" cy="946150"/>
        </p:xfrm>
        <a:graphic>
          <a:graphicData uri="http://schemas.openxmlformats.org/presentationml/2006/ole">
            <p:oleObj spid="_x0000_s38919" name="Equation" r:id="rId9" imgW="1320480" imgH="495000" progId="Equation.DSMT4">
              <p:embed/>
            </p:oleObj>
          </a:graphicData>
        </a:graphic>
      </p:graphicFrame>
      <p:sp>
        <p:nvSpPr>
          <p:cNvPr id="38921" name="矩形 8"/>
          <p:cNvSpPr>
            <a:spLocks noChangeArrowheads="1"/>
          </p:cNvSpPr>
          <p:nvPr/>
        </p:nvSpPr>
        <p:spPr bwMode="auto">
          <a:xfrm>
            <a:off x="571500" y="642938"/>
            <a:ext cx="1000125" cy="461962"/>
          </a:xfrm>
          <a:prstGeom prst="rect">
            <a:avLst/>
          </a:prstGeom>
          <a:noFill/>
          <a:ln w="9525">
            <a:noFill/>
            <a:miter lim="800000"/>
            <a:headEnd/>
            <a:tailEnd/>
          </a:ln>
        </p:spPr>
        <p:txBody>
          <a:bodyPr>
            <a:spAutoFit/>
          </a:bodyPr>
          <a:lstStyle/>
          <a:p>
            <a:r>
              <a:rPr lang="zh-CN" altLang="en-US" sz="2400" b="1">
                <a:latin typeface="楷体_GB2312" pitchFamily="49" charset="-122"/>
                <a:ea typeface="楷体_GB2312" pitchFamily="49" charset="-122"/>
              </a:rPr>
              <a:t>草稿</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5775" y="0"/>
            <a:ext cx="8229600" cy="2071688"/>
          </a:xfrm>
        </p:spPr>
        <p:txBody>
          <a:bodyPr/>
          <a:lstStyle/>
          <a:p>
            <a:pPr eaLnBrk="1" hangingPunct="1">
              <a:defRPr/>
            </a:pPr>
            <a:r>
              <a:rPr kumimoji="1" lang="zh-CN" altLang="en-US" b="1" dirty="0" smtClean="0"/>
              <a:t>例</a:t>
            </a:r>
            <a:r>
              <a:rPr kumimoji="1" lang="en-US" altLang="zh-CN" b="1" dirty="0" smtClean="0"/>
              <a:t>7 </a:t>
            </a:r>
            <a:r>
              <a:rPr kumimoji="1" lang="zh-CN" altLang="en-US" b="1" dirty="0" smtClean="0"/>
              <a:t>一条质量为</a:t>
            </a:r>
            <a:r>
              <a:rPr kumimoji="1" lang="en-US" altLang="zh-CN" b="1" dirty="0" smtClean="0"/>
              <a:t>m,</a:t>
            </a:r>
            <a:r>
              <a:rPr kumimoji="1" lang="zh-CN" altLang="en-US" b="1" dirty="0" smtClean="0"/>
              <a:t>长为</a:t>
            </a:r>
            <a:r>
              <a:rPr kumimoji="1" lang="en-US" altLang="zh-CN" b="1" dirty="0" smtClean="0"/>
              <a:t>l</a:t>
            </a:r>
            <a:r>
              <a:rPr kumimoji="1" lang="zh-CN" altLang="en-US" b="1" dirty="0" smtClean="0"/>
              <a:t>的细绳</a:t>
            </a:r>
            <a:r>
              <a:rPr kumimoji="1" lang="en-US" altLang="zh-CN" b="1" dirty="0" smtClean="0"/>
              <a:t>,</a:t>
            </a:r>
            <a:r>
              <a:rPr kumimoji="1" lang="zh-CN" altLang="en-US" b="1" dirty="0" smtClean="0"/>
              <a:t>拉直后平放在光滑的桌面上</a:t>
            </a:r>
            <a:r>
              <a:rPr kumimoji="1" lang="en-US" altLang="zh-CN" b="1" dirty="0" smtClean="0"/>
              <a:t>,</a:t>
            </a:r>
            <a:r>
              <a:rPr kumimoji="1" lang="zh-CN" altLang="en-US" b="1" dirty="0" smtClean="0"/>
              <a:t>让其一端略沿桌面垂下</a:t>
            </a:r>
            <a:r>
              <a:rPr kumimoji="1" lang="en-US" altLang="zh-CN" b="1" dirty="0" smtClean="0"/>
              <a:t>,</a:t>
            </a:r>
            <a:r>
              <a:rPr kumimoji="1" lang="zh-CN" altLang="en-US" b="1" dirty="0" smtClean="0"/>
              <a:t>则细绳会顺其滑下</a:t>
            </a:r>
            <a:r>
              <a:rPr kumimoji="1" lang="en-US" altLang="zh-CN" b="1" dirty="0" smtClean="0"/>
              <a:t>,</a:t>
            </a:r>
            <a:r>
              <a:rPr kumimoji="1" lang="zh-CN" altLang="en-US" b="1" dirty="0" smtClean="0"/>
              <a:t>求细绳在滑下过程中的速率</a:t>
            </a:r>
            <a:r>
              <a:rPr kumimoji="1" lang="en-US" altLang="zh-CN" b="1" dirty="0" smtClean="0"/>
              <a:t>v</a:t>
            </a:r>
            <a:r>
              <a:rPr kumimoji="1" lang="zh-CN" altLang="en-US" b="1" dirty="0" smtClean="0"/>
              <a:t>与垂下部分绳长的关系</a:t>
            </a:r>
            <a:r>
              <a:rPr kumimoji="1" lang="en-US" altLang="zh-CN" b="1" dirty="0" smtClean="0"/>
              <a:t>. </a:t>
            </a:r>
            <a:r>
              <a:rPr kumimoji="1" lang="zh-CN" altLang="en-US" b="1" dirty="0" smtClean="0"/>
              <a:t>（习题</a:t>
            </a:r>
            <a:r>
              <a:rPr kumimoji="1" lang="en-US" altLang="zh-CN" b="1" dirty="0" smtClean="0"/>
              <a:t>3-6</a:t>
            </a:r>
            <a:r>
              <a:rPr kumimoji="1" lang="zh-CN" altLang="en-US" b="1" dirty="0" smtClean="0"/>
              <a:t>）</a:t>
            </a:r>
            <a:endParaRPr lang="zh-CN" altLang="en-US" dirty="0"/>
          </a:p>
        </p:txBody>
      </p:sp>
      <p:sp>
        <p:nvSpPr>
          <p:cNvPr id="39941"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功能原理和机械能守恒</a:t>
            </a:r>
            <a:r>
              <a:rPr lang="en-US" altLang="zh-CN" smtClean="0">
                <a:latin typeface="Arial" charset="0"/>
              </a:rPr>
              <a:t>---</a:t>
            </a:r>
            <a:r>
              <a:rPr lang="zh-CN" altLang="en-US" smtClean="0">
                <a:latin typeface="Arial" charset="0"/>
              </a:rPr>
              <a:t>例题</a:t>
            </a:r>
          </a:p>
        </p:txBody>
      </p:sp>
      <p:sp>
        <p:nvSpPr>
          <p:cNvPr id="39942"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4B85C022-9F55-43E1-BAEB-8C24490F88F0}" type="slidenum">
              <a:rPr lang="zh-CN" altLang="en-US" smtClean="0">
                <a:latin typeface="Arial" charset="0"/>
              </a:rPr>
              <a:pPr/>
              <a:t>46</a:t>
            </a:fld>
            <a:endParaRPr lang="zh-CN" altLang="en-US" smtClean="0">
              <a:latin typeface="Arial" charset="0"/>
            </a:endParaRPr>
          </a:p>
        </p:txBody>
      </p:sp>
      <p:cxnSp>
        <p:nvCxnSpPr>
          <p:cNvPr id="42" name="直接连接符 41"/>
          <p:cNvCxnSpPr/>
          <p:nvPr/>
        </p:nvCxnSpPr>
        <p:spPr>
          <a:xfrm>
            <a:off x="2857500" y="4357688"/>
            <a:ext cx="571500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944" name="文本占位符 45"/>
          <p:cNvSpPr>
            <a:spLocks noGrp="1"/>
          </p:cNvSpPr>
          <p:nvPr>
            <p:ph type="body" idx="13"/>
          </p:nvPr>
        </p:nvSpPr>
        <p:spPr>
          <a:xfrm>
            <a:off x="500063" y="4429125"/>
            <a:ext cx="8215312" cy="1928813"/>
          </a:xfrm>
        </p:spPr>
        <p:txBody>
          <a:bodyPr/>
          <a:lstStyle/>
          <a:p>
            <a:pPr eaLnBrk="1" hangingPunct="1"/>
            <a:r>
              <a:rPr kumimoji="1" lang="zh-CN" altLang="en-US" sz="2200" smtClean="0"/>
              <a:t>当绳的下垂部分长为</a:t>
            </a:r>
            <a:r>
              <a:rPr kumimoji="1" lang="en-US" altLang="zh-CN" sz="2200" i="1" smtClean="0"/>
              <a:t>x</a:t>
            </a:r>
            <a:r>
              <a:rPr kumimoji="1" lang="zh-CN" altLang="en-US" sz="2200" smtClean="0"/>
              <a:t>时</a:t>
            </a:r>
            <a:r>
              <a:rPr kumimoji="1" lang="en-US" altLang="zh-CN" sz="2200" smtClean="0"/>
              <a:t>,</a:t>
            </a:r>
            <a:r>
              <a:rPr kumimoji="1" lang="zh-CN" altLang="en-US" sz="2200" smtClean="0"/>
              <a:t>其质量为</a:t>
            </a:r>
            <a:r>
              <a:rPr kumimoji="1" lang="en-US" altLang="zh-CN" sz="2200" i="1" smtClean="0"/>
              <a:t>xm/l</a:t>
            </a:r>
            <a:r>
              <a:rPr kumimoji="1" lang="en-US" altLang="zh-CN" sz="2200" smtClean="0"/>
              <a:t>,</a:t>
            </a:r>
            <a:r>
              <a:rPr kumimoji="1" lang="zh-CN" altLang="en-US" sz="2200" smtClean="0"/>
              <a:t>于是由机械能守恒</a:t>
            </a:r>
            <a:r>
              <a:rPr kumimoji="1" lang="en-US" altLang="zh-CN" sz="2200" smtClean="0"/>
              <a:t>,</a:t>
            </a:r>
          </a:p>
          <a:p>
            <a:pPr eaLnBrk="1" hangingPunct="1"/>
            <a:r>
              <a:rPr kumimoji="1" lang="zh-CN" altLang="en-US" sz="2200" smtClean="0"/>
              <a:t>可得</a:t>
            </a:r>
            <a:r>
              <a:rPr kumimoji="1" lang="en-US" altLang="zh-CN" sz="2200" smtClean="0"/>
              <a:t>:</a:t>
            </a:r>
          </a:p>
          <a:p>
            <a:pPr eaLnBrk="1" hangingPunct="1"/>
            <a:endParaRPr kumimoji="1" lang="en-US" altLang="zh-CN" sz="2200" smtClean="0"/>
          </a:p>
          <a:p>
            <a:pPr eaLnBrk="1" hangingPunct="1"/>
            <a:r>
              <a:rPr lang="zh-CN" altLang="en-US" sz="2200" smtClean="0"/>
              <a:t>                             于是</a:t>
            </a:r>
            <a:r>
              <a:rPr lang="en-US" altLang="zh-CN" sz="2200" smtClean="0"/>
              <a:t>:</a:t>
            </a:r>
          </a:p>
        </p:txBody>
      </p:sp>
      <p:grpSp>
        <p:nvGrpSpPr>
          <p:cNvPr id="39945" name="Group 5"/>
          <p:cNvGrpSpPr>
            <a:grpSpLocks/>
          </p:cNvGrpSpPr>
          <p:nvPr/>
        </p:nvGrpSpPr>
        <p:grpSpPr bwMode="auto">
          <a:xfrm>
            <a:off x="2928938" y="2286000"/>
            <a:ext cx="6172200" cy="1971675"/>
            <a:chOff x="1488" y="960"/>
            <a:chExt cx="3888" cy="1242"/>
          </a:xfrm>
        </p:grpSpPr>
        <p:sp>
          <p:nvSpPr>
            <p:cNvPr id="39949" name="Text Box 6"/>
            <p:cNvSpPr txBox="1">
              <a:spLocks noChangeArrowheads="1"/>
            </p:cNvSpPr>
            <p:nvPr/>
          </p:nvSpPr>
          <p:spPr bwMode="auto">
            <a:xfrm>
              <a:off x="2352" y="960"/>
              <a:ext cx="672" cy="327"/>
            </a:xfrm>
            <a:prstGeom prst="rect">
              <a:avLst/>
            </a:prstGeom>
            <a:noFill/>
            <a:ln w="9525">
              <a:noFill/>
              <a:miter lim="800000"/>
              <a:headEnd/>
              <a:tailEnd/>
            </a:ln>
          </p:spPr>
          <p:txBody>
            <a:bodyPr>
              <a:spAutoFit/>
            </a:bodyPr>
            <a:lstStyle/>
            <a:p>
              <a:pPr eaLnBrk="0" hangingPunct="0">
                <a:spcBef>
                  <a:spcPct val="50000"/>
                </a:spcBef>
              </a:pPr>
              <a:r>
                <a:rPr kumimoji="1" lang="en-US" altLang="zh-CN" sz="2800" b="1">
                  <a:latin typeface="Times New Roman" pitchFamily="18" charset="0"/>
                  <a:ea typeface="楷体_GB2312" pitchFamily="49" charset="-122"/>
                </a:rPr>
                <a:t> </a:t>
              </a:r>
              <a:r>
                <a:rPr kumimoji="1" lang="en-US" altLang="zh-CN" sz="2800" b="1" i="1">
                  <a:latin typeface="Times New Roman" pitchFamily="18" charset="0"/>
                  <a:ea typeface="楷体_GB2312" pitchFamily="49" charset="-122"/>
                </a:rPr>
                <a:t>l-x</a:t>
              </a:r>
            </a:p>
          </p:txBody>
        </p:sp>
        <p:sp>
          <p:nvSpPr>
            <p:cNvPr id="39950" name="Rectangle 7"/>
            <p:cNvSpPr>
              <a:spLocks noChangeArrowheads="1"/>
            </p:cNvSpPr>
            <p:nvPr/>
          </p:nvSpPr>
          <p:spPr bwMode="auto">
            <a:xfrm>
              <a:off x="1488" y="1340"/>
              <a:ext cx="2039" cy="54"/>
            </a:xfrm>
            <a:prstGeom prst="rect">
              <a:avLst/>
            </a:prstGeom>
            <a:solidFill>
              <a:schemeClr val="accent1"/>
            </a:solidFill>
            <a:ln w="9525">
              <a:solidFill>
                <a:schemeClr val="bg1"/>
              </a:solidFill>
              <a:miter lim="800000"/>
              <a:headEnd/>
              <a:tailEnd/>
            </a:ln>
          </p:spPr>
          <p:txBody>
            <a:bodyPr wrap="none" anchor="ctr"/>
            <a:lstStyle/>
            <a:p>
              <a:endParaRPr lang="zh-CN" altLang="en-US"/>
            </a:p>
          </p:txBody>
        </p:sp>
        <p:sp>
          <p:nvSpPr>
            <p:cNvPr id="39951" name="Rectangle 8"/>
            <p:cNvSpPr>
              <a:spLocks noChangeArrowheads="1"/>
            </p:cNvSpPr>
            <p:nvPr/>
          </p:nvSpPr>
          <p:spPr bwMode="auto">
            <a:xfrm>
              <a:off x="1488" y="1394"/>
              <a:ext cx="1451" cy="135"/>
            </a:xfrm>
            <a:prstGeom prst="rect">
              <a:avLst/>
            </a:prstGeom>
            <a:solidFill>
              <a:schemeClr val="accent1"/>
            </a:solidFill>
            <a:ln w="9525">
              <a:solidFill>
                <a:srgbClr val="000099"/>
              </a:solidFill>
              <a:miter lim="800000"/>
              <a:headEnd/>
              <a:tailEnd/>
            </a:ln>
          </p:spPr>
          <p:txBody>
            <a:bodyPr wrap="none" anchor="ctr"/>
            <a:lstStyle/>
            <a:p>
              <a:endParaRPr lang="zh-CN" altLang="en-US"/>
            </a:p>
          </p:txBody>
        </p:sp>
        <p:sp>
          <p:nvSpPr>
            <p:cNvPr id="39952" name="Rectangle 9"/>
            <p:cNvSpPr>
              <a:spLocks noChangeArrowheads="1"/>
            </p:cNvSpPr>
            <p:nvPr/>
          </p:nvSpPr>
          <p:spPr bwMode="auto">
            <a:xfrm>
              <a:off x="2939" y="1394"/>
              <a:ext cx="78" cy="808"/>
            </a:xfrm>
            <a:prstGeom prst="rect">
              <a:avLst/>
            </a:prstGeom>
            <a:solidFill>
              <a:schemeClr val="accent1"/>
            </a:solidFill>
            <a:ln w="9525">
              <a:solidFill>
                <a:srgbClr val="000099"/>
              </a:solidFill>
              <a:miter lim="800000"/>
              <a:headEnd/>
              <a:tailEnd/>
            </a:ln>
          </p:spPr>
          <p:txBody>
            <a:bodyPr wrap="none" anchor="ctr"/>
            <a:lstStyle/>
            <a:p>
              <a:endParaRPr lang="zh-CN" altLang="en-US"/>
            </a:p>
          </p:txBody>
        </p:sp>
        <p:grpSp>
          <p:nvGrpSpPr>
            <p:cNvPr id="39953" name="Group 10"/>
            <p:cNvGrpSpPr>
              <a:grpSpLocks/>
            </p:cNvGrpSpPr>
            <p:nvPr/>
          </p:nvGrpSpPr>
          <p:grpSpPr bwMode="auto">
            <a:xfrm>
              <a:off x="2194" y="1314"/>
              <a:ext cx="1372" cy="26"/>
              <a:chOff x="2194" y="1218"/>
              <a:chExt cx="1372" cy="26"/>
            </a:xfrm>
          </p:grpSpPr>
          <p:sp>
            <p:nvSpPr>
              <p:cNvPr id="39968" name="Oval 11"/>
              <p:cNvSpPr>
                <a:spLocks noChangeArrowheads="1"/>
              </p:cNvSpPr>
              <p:nvPr/>
            </p:nvSpPr>
            <p:spPr bwMode="auto">
              <a:xfrm>
                <a:off x="2194"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69" name="Oval 12"/>
              <p:cNvSpPr>
                <a:spLocks noChangeArrowheads="1"/>
              </p:cNvSpPr>
              <p:nvPr/>
            </p:nvSpPr>
            <p:spPr bwMode="auto">
              <a:xfrm>
                <a:off x="2272"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0" name="Oval 13"/>
              <p:cNvSpPr>
                <a:spLocks noChangeArrowheads="1"/>
              </p:cNvSpPr>
              <p:nvPr/>
            </p:nvSpPr>
            <p:spPr bwMode="auto">
              <a:xfrm>
                <a:off x="2390"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1" name="Oval 14"/>
              <p:cNvSpPr>
                <a:spLocks noChangeArrowheads="1"/>
              </p:cNvSpPr>
              <p:nvPr/>
            </p:nvSpPr>
            <p:spPr bwMode="auto">
              <a:xfrm>
                <a:off x="2468"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2" name="Oval 15"/>
              <p:cNvSpPr>
                <a:spLocks noChangeArrowheads="1"/>
              </p:cNvSpPr>
              <p:nvPr/>
            </p:nvSpPr>
            <p:spPr bwMode="auto">
              <a:xfrm>
                <a:off x="2547"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3" name="Oval 16"/>
              <p:cNvSpPr>
                <a:spLocks noChangeArrowheads="1"/>
              </p:cNvSpPr>
              <p:nvPr/>
            </p:nvSpPr>
            <p:spPr bwMode="auto">
              <a:xfrm>
                <a:off x="2351"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4" name="Oval 17"/>
              <p:cNvSpPr>
                <a:spLocks noChangeArrowheads="1"/>
              </p:cNvSpPr>
              <p:nvPr/>
            </p:nvSpPr>
            <p:spPr bwMode="auto">
              <a:xfrm>
                <a:off x="2625"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5" name="Oval 18"/>
              <p:cNvSpPr>
                <a:spLocks noChangeArrowheads="1"/>
              </p:cNvSpPr>
              <p:nvPr/>
            </p:nvSpPr>
            <p:spPr bwMode="auto">
              <a:xfrm>
                <a:off x="2704"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6" name="Oval 19"/>
              <p:cNvSpPr>
                <a:spLocks noChangeArrowheads="1"/>
              </p:cNvSpPr>
              <p:nvPr/>
            </p:nvSpPr>
            <p:spPr bwMode="auto">
              <a:xfrm>
                <a:off x="2782"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7" name="Oval 20"/>
              <p:cNvSpPr>
                <a:spLocks noChangeArrowheads="1"/>
              </p:cNvSpPr>
              <p:nvPr/>
            </p:nvSpPr>
            <p:spPr bwMode="auto">
              <a:xfrm>
                <a:off x="2900"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8" name="Oval 21"/>
              <p:cNvSpPr>
                <a:spLocks noChangeArrowheads="1"/>
              </p:cNvSpPr>
              <p:nvPr/>
            </p:nvSpPr>
            <p:spPr bwMode="auto">
              <a:xfrm>
                <a:off x="2978"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79" name="Oval 22"/>
              <p:cNvSpPr>
                <a:spLocks noChangeArrowheads="1"/>
              </p:cNvSpPr>
              <p:nvPr/>
            </p:nvSpPr>
            <p:spPr bwMode="auto">
              <a:xfrm>
                <a:off x="3056"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0" name="Oval 23"/>
              <p:cNvSpPr>
                <a:spLocks noChangeArrowheads="1"/>
              </p:cNvSpPr>
              <p:nvPr/>
            </p:nvSpPr>
            <p:spPr bwMode="auto">
              <a:xfrm>
                <a:off x="2860"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1" name="Oval 24"/>
              <p:cNvSpPr>
                <a:spLocks noChangeArrowheads="1"/>
              </p:cNvSpPr>
              <p:nvPr/>
            </p:nvSpPr>
            <p:spPr bwMode="auto">
              <a:xfrm>
                <a:off x="3135"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2" name="Oval 25"/>
              <p:cNvSpPr>
                <a:spLocks noChangeArrowheads="1"/>
              </p:cNvSpPr>
              <p:nvPr/>
            </p:nvSpPr>
            <p:spPr bwMode="auto">
              <a:xfrm>
                <a:off x="3017"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3" name="Oval 26"/>
              <p:cNvSpPr>
                <a:spLocks noChangeArrowheads="1"/>
              </p:cNvSpPr>
              <p:nvPr/>
            </p:nvSpPr>
            <p:spPr bwMode="auto">
              <a:xfrm>
                <a:off x="3096"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4" name="Oval 27"/>
              <p:cNvSpPr>
                <a:spLocks noChangeArrowheads="1"/>
              </p:cNvSpPr>
              <p:nvPr/>
            </p:nvSpPr>
            <p:spPr bwMode="auto">
              <a:xfrm>
                <a:off x="3213"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5" name="Oval 28"/>
              <p:cNvSpPr>
                <a:spLocks noChangeArrowheads="1"/>
              </p:cNvSpPr>
              <p:nvPr/>
            </p:nvSpPr>
            <p:spPr bwMode="auto">
              <a:xfrm>
                <a:off x="3292" y="1218"/>
                <a:ext cx="117"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6" name="Oval 29"/>
              <p:cNvSpPr>
                <a:spLocks noChangeArrowheads="1"/>
              </p:cNvSpPr>
              <p:nvPr/>
            </p:nvSpPr>
            <p:spPr bwMode="auto">
              <a:xfrm>
                <a:off x="3370"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7" name="Oval 30"/>
              <p:cNvSpPr>
                <a:spLocks noChangeArrowheads="1"/>
              </p:cNvSpPr>
              <p:nvPr/>
            </p:nvSpPr>
            <p:spPr bwMode="auto">
              <a:xfrm>
                <a:off x="3174"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88" name="Oval 31"/>
              <p:cNvSpPr>
                <a:spLocks noChangeArrowheads="1"/>
              </p:cNvSpPr>
              <p:nvPr/>
            </p:nvSpPr>
            <p:spPr bwMode="auto">
              <a:xfrm>
                <a:off x="3448" y="1218"/>
                <a:ext cx="118" cy="26"/>
              </a:xfrm>
              <a:prstGeom prst="ellipse">
                <a:avLst/>
              </a:prstGeom>
              <a:solidFill>
                <a:schemeClr val="accent1"/>
              </a:solidFill>
              <a:ln w="9525">
                <a:solidFill>
                  <a:srgbClr val="000099"/>
                </a:solidFill>
                <a:round/>
                <a:headEnd/>
                <a:tailEnd/>
              </a:ln>
            </p:spPr>
            <p:txBody>
              <a:bodyPr wrap="none" anchor="ctr"/>
              <a:lstStyle/>
              <a:p>
                <a:endParaRPr lang="zh-CN" altLang="en-US"/>
              </a:p>
            </p:txBody>
          </p:sp>
        </p:grpSp>
        <p:grpSp>
          <p:nvGrpSpPr>
            <p:cNvPr id="39954" name="Group 32"/>
            <p:cNvGrpSpPr>
              <a:grpSpLocks/>
            </p:cNvGrpSpPr>
            <p:nvPr/>
          </p:nvGrpSpPr>
          <p:grpSpPr bwMode="auto">
            <a:xfrm>
              <a:off x="3527" y="1314"/>
              <a:ext cx="39" cy="296"/>
              <a:chOff x="3527" y="1218"/>
              <a:chExt cx="39" cy="296"/>
            </a:xfrm>
          </p:grpSpPr>
          <p:sp>
            <p:nvSpPr>
              <p:cNvPr id="39963" name="Oval 33"/>
              <p:cNvSpPr>
                <a:spLocks noChangeArrowheads="1"/>
              </p:cNvSpPr>
              <p:nvPr/>
            </p:nvSpPr>
            <p:spPr bwMode="auto">
              <a:xfrm>
                <a:off x="3527" y="1218"/>
                <a:ext cx="39" cy="81"/>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64" name="Oval 34"/>
              <p:cNvSpPr>
                <a:spLocks noChangeArrowheads="1"/>
              </p:cNvSpPr>
              <p:nvPr/>
            </p:nvSpPr>
            <p:spPr bwMode="auto">
              <a:xfrm>
                <a:off x="3527" y="1272"/>
                <a:ext cx="39" cy="81"/>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65" name="Oval 35"/>
              <p:cNvSpPr>
                <a:spLocks noChangeArrowheads="1"/>
              </p:cNvSpPr>
              <p:nvPr/>
            </p:nvSpPr>
            <p:spPr bwMode="auto">
              <a:xfrm>
                <a:off x="3527" y="1326"/>
                <a:ext cx="39" cy="80"/>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66" name="Oval 36"/>
              <p:cNvSpPr>
                <a:spLocks noChangeArrowheads="1"/>
              </p:cNvSpPr>
              <p:nvPr/>
            </p:nvSpPr>
            <p:spPr bwMode="auto">
              <a:xfrm>
                <a:off x="3527" y="1379"/>
                <a:ext cx="39" cy="81"/>
              </a:xfrm>
              <a:prstGeom prst="ellipse">
                <a:avLst/>
              </a:prstGeom>
              <a:solidFill>
                <a:schemeClr val="accent1"/>
              </a:solidFill>
              <a:ln w="9525">
                <a:solidFill>
                  <a:srgbClr val="000099"/>
                </a:solidFill>
                <a:round/>
                <a:headEnd/>
                <a:tailEnd/>
              </a:ln>
            </p:spPr>
            <p:txBody>
              <a:bodyPr wrap="none" anchor="ctr"/>
              <a:lstStyle/>
              <a:p>
                <a:endParaRPr lang="zh-CN" altLang="en-US"/>
              </a:p>
            </p:txBody>
          </p:sp>
          <p:sp>
            <p:nvSpPr>
              <p:cNvPr id="39967" name="Oval 37"/>
              <p:cNvSpPr>
                <a:spLocks noChangeArrowheads="1"/>
              </p:cNvSpPr>
              <p:nvPr/>
            </p:nvSpPr>
            <p:spPr bwMode="auto">
              <a:xfrm>
                <a:off x="3527" y="1433"/>
                <a:ext cx="39" cy="81"/>
              </a:xfrm>
              <a:prstGeom prst="ellipse">
                <a:avLst/>
              </a:prstGeom>
              <a:solidFill>
                <a:schemeClr val="accent1"/>
              </a:solidFill>
              <a:ln w="9525">
                <a:solidFill>
                  <a:srgbClr val="000099"/>
                </a:solidFill>
                <a:round/>
                <a:headEnd/>
                <a:tailEnd/>
              </a:ln>
            </p:spPr>
            <p:txBody>
              <a:bodyPr wrap="none" anchor="ctr"/>
              <a:lstStyle/>
              <a:p>
                <a:endParaRPr lang="zh-CN" altLang="en-US"/>
              </a:p>
            </p:txBody>
          </p:sp>
        </p:grpSp>
        <p:sp>
          <p:nvSpPr>
            <p:cNvPr id="39955" name="Line 38"/>
            <p:cNvSpPr>
              <a:spLocks noChangeShapeType="1"/>
            </p:cNvSpPr>
            <p:nvPr/>
          </p:nvSpPr>
          <p:spPr bwMode="auto">
            <a:xfrm>
              <a:off x="3552" y="1340"/>
              <a:ext cx="667" cy="0"/>
            </a:xfrm>
            <a:prstGeom prst="line">
              <a:avLst/>
            </a:prstGeom>
            <a:noFill/>
            <a:ln w="9525">
              <a:solidFill>
                <a:srgbClr val="000099"/>
              </a:solidFill>
              <a:round/>
              <a:headEnd/>
              <a:tailEnd/>
            </a:ln>
          </p:spPr>
          <p:txBody>
            <a:bodyPr wrap="none" anchor="ctr"/>
            <a:lstStyle/>
            <a:p>
              <a:endParaRPr lang="zh-CN" altLang="en-US"/>
            </a:p>
          </p:txBody>
        </p:sp>
        <p:sp>
          <p:nvSpPr>
            <p:cNvPr id="39956" name="Line 39"/>
            <p:cNvSpPr>
              <a:spLocks noChangeShapeType="1"/>
            </p:cNvSpPr>
            <p:nvPr/>
          </p:nvSpPr>
          <p:spPr bwMode="auto">
            <a:xfrm>
              <a:off x="3552" y="1610"/>
              <a:ext cx="588" cy="0"/>
            </a:xfrm>
            <a:prstGeom prst="line">
              <a:avLst/>
            </a:prstGeom>
            <a:noFill/>
            <a:ln w="9525">
              <a:solidFill>
                <a:srgbClr val="000099"/>
              </a:solidFill>
              <a:round/>
              <a:headEnd/>
              <a:tailEnd/>
            </a:ln>
          </p:spPr>
          <p:txBody>
            <a:bodyPr wrap="none" anchor="ctr"/>
            <a:lstStyle/>
            <a:p>
              <a:endParaRPr lang="zh-CN" altLang="en-US"/>
            </a:p>
          </p:txBody>
        </p:sp>
        <p:sp>
          <p:nvSpPr>
            <p:cNvPr id="39957" name="Line 40"/>
            <p:cNvSpPr>
              <a:spLocks noChangeShapeType="1"/>
            </p:cNvSpPr>
            <p:nvPr/>
          </p:nvSpPr>
          <p:spPr bwMode="auto">
            <a:xfrm flipV="1">
              <a:off x="2194" y="1152"/>
              <a:ext cx="0" cy="162"/>
            </a:xfrm>
            <a:prstGeom prst="line">
              <a:avLst/>
            </a:prstGeom>
            <a:noFill/>
            <a:ln w="9525">
              <a:solidFill>
                <a:srgbClr val="000099"/>
              </a:solidFill>
              <a:round/>
              <a:headEnd/>
              <a:tailEnd/>
            </a:ln>
          </p:spPr>
          <p:txBody>
            <a:bodyPr wrap="none" anchor="ctr"/>
            <a:lstStyle/>
            <a:p>
              <a:endParaRPr lang="zh-CN" altLang="en-US"/>
            </a:p>
          </p:txBody>
        </p:sp>
        <p:sp>
          <p:nvSpPr>
            <p:cNvPr id="39958" name="Line 41"/>
            <p:cNvSpPr>
              <a:spLocks noChangeShapeType="1"/>
            </p:cNvSpPr>
            <p:nvPr/>
          </p:nvSpPr>
          <p:spPr bwMode="auto">
            <a:xfrm flipV="1">
              <a:off x="3566" y="1152"/>
              <a:ext cx="0" cy="162"/>
            </a:xfrm>
            <a:prstGeom prst="line">
              <a:avLst/>
            </a:prstGeom>
            <a:noFill/>
            <a:ln w="9525">
              <a:solidFill>
                <a:srgbClr val="000099"/>
              </a:solidFill>
              <a:round/>
              <a:headEnd/>
              <a:tailEnd/>
            </a:ln>
          </p:spPr>
          <p:txBody>
            <a:bodyPr wrap="none" anchor="ctr"/>
            <a:lstStyle/>
            <a:p>
              <a:endParaRPr lang="zh-CN" altLang="en-US"/>
            </a:p>
          </p:txBody>
        </p:sp>
        <p:sp>
          <p:nvSpPr>
            <p:cNvPr id="39959" name="Line 42"/>
            <p:cNvSpPr>
              <a:spLocks noChangeShapeType="1"/>
            </p:cNvSpPr>
            <p:nvPr/>
          </p:nvSpPr>
          <p:spPr bwMode="auto">
            <a:xfrm>
              <a:off x="2194" y="1233"/>
              <a:ext cx="1372" cy="0"/>
            </a:xfrm>
            <a:prstGeom prst="line">
              <a:avLst/>
            </a:prstGeom>
            <a:noFill/>
            <a:ln w="9525">
              <a:solidFill>
                <a:srgbClr val="000099"/>
              </a:solidFill>
              <a:round/>
              <a:headEnd type="triangle" w="med" len="med"/>
              <a:tailEnd type="triangle" w="med" len="med"/>
            </a:ln>
          </p:spPr>
          <p:txBody>
            <a:bodyPr wrap="none" anchor="ctr"/>
            <a:lstStyle/>
            <a:p>
              <a:endParaRPr lang="zh-CN" altLang="en-US"/>
            </a:p>
          </p:txBody>
        </p:sp>
        <p:sp>
          <p:nvSpPr>
            <p:cNvPr id="39960" name="Line 43"/>
            <p:cNvSpPr>
              <a:spLocks noChangeShapeType="1"/>
            </p:cNvSpPr>
            <p:nvPr/>
          </p:nvSpPr>
          <p:spPr bwMode="auto">
            <a:xfrm>
              <a:off x="3841" y="1340"/>
              <a:ext cx="0" cy="270"/>
            </a:xfrm>
            <a:prstGeom prst="line">
              <a:avLst/>
            </a:prstGeom>
            <a:noFill/>
            <a:ln w="9525">
              <a:solidFill>
                <a:srgbClr val="000099"/>
              </a:solidFill>
              <a:round/>
              <a:headEnd type="triangle" w="med" len="med"/>
              <a:tailEnd type="triangle" w="med" len="med"/>
            </a:ln>
          </p:spPr>
          <p:txBody>
            <a:bodyPr wrap="none" anchor="ctr"/>
            <a:lstStyle/>
            <a:p>
              <a:endParaRPr lang="zh-CN" altLang="en-US"/>
            </a:p>
          </p:txBody>
        </p:sp>
        <p:sp>
          <p:nvSpPr>
            <p:cNvPr id="39961" name="Text Box 44"/>
            <p:cNvSpPr txBox="1">
              <a:spLocks noChangeArrowheads="1"/>
            </p:cNvSpPr>
            <p:nvPr/>
          </p:nvSpPr>
          <p:spPr bwMode="auto">
            <a:xfrm>
              <a:off x="3841" y="1296"/>
              <a:ext cx="235" cy="327"/>
            </a:xfrm>
            <a:prstGeom prst="rect">
              <a:avLst/>
            </a:prstGeom>
            <a:noFill/>
            <a:ln w="9525">
              <a:noFill/>
              <a:miter lim="800000"/>
              <a:headEnd/>
              <a:tailEnd/>
            </a:ln>
          </p:spPr>
          <p:txBody>
            <a:bodyPr>
              <a:spAutoFit/>
            </a:bodyPr>
            <a:lstStyle/>
            <a:p>
              <a:pPr eaLnBrk="0" hangingPunct="0">
                <a:spcBef>
                  <a:spcPct val="50000"/>
                </a:spcBef>
              </a:pPr>
              <a:r>
                <a:rPr kumimoji="1" lang="en-US" altLang="zh-CN" sz="2800" b="1" i="1">
                  <a:latin typeface="Times New Roman" pitchFamily="18" charset="0"/>
                  <a:ea typeface="楷体_GB2312" pitchFamily="49" charset="-122"/>
                </a:rPr>
                <a:t>x</a:t>
              </a:r>
            </a:p>
          </p:txBody>
        </p:sp>
        <p:sp>
          <p:nvSpPr>
            <p:cNvPr id="39962" name="Text Box 45"/>
            <p:cNvSpPr txBox="1">
              <a:spLocks noChangeArrowheads="1"/>
            </p:cNvSpPr>
            <p:nvPr/>
          </p:nvSpPr>
          <p:spPr bwMode="auto">
            <a:xfrm>
              <a:off x="4176" y="1104"/>
              <a:ext cx="1200" cy="327"/>
            </a:xfrm>
            <a:prstGeom prst="rect">
              <a:avLst/>
            </a:prstGeom>
            <a:noFill/>
            <a:ln w="9525">
              <a:noFill/>
              <a:miter lim="800000"/>
              <a:headEnd/>
              <a:tailEnd/>
            </a:ln>
          </p:spPr>
          <p:txBody>
            <a:bodyPr>
              <a:spAutoFit/>
            </a:bodyPr>
            <a:lstStyle/>
            <a:p>
              <a:pPr>
                <a:spcBef>
                  <a:spcPct val="50000"/>
                </a:spcBef>
              </a:pPr>
              <a:r>
                <a:rPr kumimoji="1" lang="zh-CN" altLang="en-US" sz="2800" b="1">
                  <a:latin typeface="Times New Roman" pitchFamily="18" charset="0"/>
                  <a:ea typeface="楷体_GB2312" pitchFamily="49" charset="-122"/>
                </a:rPr>
                <a:t>零势能面</a:t>
              </a:r>
            </a:p>
          </p:txBody>
        </p:sp>
      </p:grpSp>
      <p:sp>
        <p:nvSpPr>
          <p:cNvPr id="89" name="文本占位符 45"/>
          <p:cNvSpPr txBox="1">
            <a:spLocks/>
          </p:cNvSpPr>
          <p:nvPr/>
        </p:nvSpPr>
        <p:spPr bwMode="auto">
          <a:xfrm>
            <a:off x="500063" y="2357438"/>
            <a:ext cx="2428875" cy="2000250"/>
          </a:xfrm>
          <a:prstGeom prst="rect">
            <a:avLst/>
          </a:prstGeom>
          <a:noFill/>
          <a:ln w="9525">
            <a:noFill/>
            <a:miter lim="800000"/>
            <a:headEnd/>
            <a:tailEnd/>
          </a:ln>
        </p:spPr>
        <p:txBody>
          <a:bodyPr>
            <a:normAutofit fontScale="92500" lnSpcReduction="10000"/>
          </a:bodyPr>
          <a:lstStyle/>
          <a:p>
            <a:pPr>
              <a:lnSpc>
                <a:spcPct val="150000"/>
              </a:lnSpc>
              <a:spcBef>
                <a:spcPts val="600"/>
              </a:spcBef>
              <a:spcAft>
                <a:spcPts val="1000"/>
              </a:spcAft>
              <a:buClr>
                <a:schemeClr val="accent1"/>
              </a:buClr>
              <a:buSzPct val="76000"/>
              <a:buFont typeface="Wingdings 3" pitchFamily="18" charset="2"/>
              <a:buNone/>
              <a:defRPr/>
            </a:pPr>
            <a:r>
              <a:rPr kumimoji="1" lang="zh-CN" altLang="en-US" sz="2400" b="1" dirty="0">
                <a:solidFill>
                  <a:schemeClr val="tx2"/>
                </a:solidFill>
                <a:latin typeface="Times New Roman" pitchFamily="18" charset="0"/>
                <a:ea typeface="楷体_GB2312" pitchFamily="49" charset="-122"/>
              </a:rPr>
              <a:t>解： 取桌面所在的平面为零势能面</a:t>
            </a:r>
            <a:r>
              <a:rPr kumimoji="1" lang="en-US" altLang="zh-CN" sz="2400" b="1" dirty="0">
                <a:solidFill>
                  <a:schemeClr val="tx2"/>
                </a:solidFill>
                <a:latin typeface="Times New Roman" pitchFamily="18" charset="0"/>
                <a:ea typeface="楷体_GB2312" pitchFamily="49" charset="-122"/>
              </a:rPr>
              <a:t>,  </a:t>
            </a:r>
            <a:r>
              <a:rPr kumimoji="1" lang="zh-CN" altLang="en-US" sz="2400" b="1" dirty="0">
                <a:solidFill>
                  <a:schemeClr val="tx2"/>
                </a:solidFill>
                <a:latin typeface="Times New Roman" pitchFamily="18" charset="0"/>
                <a:ea typeface="楷体_GB2312" pitchFamily="49" charset="-122"/>
              </a:rPr>
              <a:t>单位长度绳的质量为</a:t>
            </a:r>
            <a:r>
              <a:rPr kumimoji="1" lang="en-US" altLang="zh-CN" sz="2400" b="1" i="1" dirty="0">
                <a:solidFill>
                  <a:schemeClr val="tx2"/>
                </a:solidFill>
                <a:latin typeface="Times New Roman" pitchFamily="18" charset="0"/>
                <a:ea typeface="楷体_GB2312" pitchFamily="49" charset="-122"/>
              </a:rPr>
              <a:t>m/l,</a:t>
            </a:r>
            <a:endParaRPr lang="zh-CN" altLang="en-US" sz="2400" b="1" dirty="0">
              <a:solidFill>
                <a:schemeClr val="tx2"/>
              </a:solidFill>
              <a:latin typeface="楷体_GB2312" pitchFamily="49" charset="-122"/>
              <a:ea typeface="楷体_GB2312" pitchFamily="49" charset="-122"/>
            </a:endParaRPr>
          </a:p>
        </p:txBody>
      </p:sp>
      <p:graphicFrame>
        <p:nvGraphicFramePr>
          <p:cNvPr id="39938" name="Object 11"/>
          <p:cNvGraphicFramePr>
            <a:graphicFrameLocks noChangeAspect="1"/>
          </p:cNvGraphicFramePr>
          <p:nvPr/>
        </p:nvGraphicFramePr>
        <p:xfrm>
          <a:off x="1714500" y="5072063"/>
          <a:ext cx="3479800" cy="523875"/>
        </p:xfrm>
        <a:graphic>
          <a:graphicData uri="http://schemas.openxmlformats.org/presentationml/2006/ole">
            <p:oleObj spid="_x0000_s39938" name="Equation" r:id="rId4" imgW="1587240" imgH="241200" progId="Equation.DSMT4">
              <p:embed/>
            </p:oleObj>
          </a:graphicData>
        </a:graphic>
      </p:graphicFrame>
      <p:graphicFrame>
        <p:nvGraphicFramePr>
          <p:cNvPr id="39939" name="Object 12"/>
          <p:cNvGraphicFramePr>
            <a:graphicFrameLocks noChangeAspect="1"/>
          </p:cNvGraphicFramePr>
          <p:nvPr/>
        </p:nvGraphicFramePr>
        <p:xfrm>
          <a:off x="6143625" y="5286375"/>
          <a:ext cx="1687513" cy="900113"/>
        </p:xfrm>
        <a:graphic>
          <a:graphicData uri="http://schemas.openxmlformats.org/presentationml/2006/ole">
            <p:oleObj spid="_x0000_s39939" name="Equation" r:id="rId5" imgW="571320" imgH="291960" progId="Equation.3">
              <p:embed/>
            </p:oleObj>
          </a:graphicData>
        </a:graphic>
      </p:graphicFrame>
      <p:cxnSp>
        <p:nvCxnSpPr>
          <p:cNvPr id="93" name="直接连接符 92"/>
          <p:cNvCxnSpPr/>
          <p:nvPr/>
        </p:nvCxnSpPr>
        <p:spPr>
          <a:xfrm rot="5400000" flipH="1" flipV="1">
            <a:off x="1748632" y="3250406"/>
            <a:ext cx="2216150"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500063" y="2143125"/>
            <a:ext cx="2357437"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3" name="矩形 52"/>
          <p:cNvSpPr/>
          <p:nvPr/>
        </p:nvSpPr>
        <p:spPr>
          <a:xfrm>
            <a:off x="6786578" y="1571612"/>
            <a:ext cx="569387" cy="369332"/>
          </a:xfrm>
          <a:prstGeom prst="rect">
            <a:avLst/>
          </a:prstGeom>
        </p:spPr>
        <p:txBody>
          <a:bodyPr wrap="none">
            <a:spAutoFit/>
          </a:bodyPr>
          <a:lstStyle/>
          <a:p>
            <a:r>
              <a:rPr lang="en-US" altLang="zh-CN" dirty="0" smtClean="0"/>
              <a:t>p86</a:t>
            </a: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0" name="文本占位符 123"/>
          <p:cNvSpPr>
            <a:spLocks noGrp="1"/>
          </p:cNvSpPr>
          <p:nvPr>
            <p:ph type="body" idx="13"/>
          </p:nvPr>
        </p:nvSpPr>
        <p:spPr>
          <a:xfrm>
            <a:off x="500063" y="2286000"/>
            <a:ext cx="4929187" cy="2428875"/>
          </a:xfrm>
        </p:spPr>
        <p:txBody>
          <a:bodyPr/>
          <a:lstStyle/>
          <a:p>
            <a:pPr eaLnBrk="1" hangingPunct="1">
              <a:lnSpc>
                <a:spcPct val="150000"/>
              </a:lnSpc>
            </a:pPr>
            <a:r>
              <a:rPr lang="zh-CN" altLang="en-US" smtClean="0"/>
              <a:t>解：*子弹射入木块内停止下来的过程很短，摆来不及偏离平衡位置，重力及绳中张力的合力为零，所以子弹与摆组成的系统动量守恒</a:t>
            </a:r>
            <a:r>
              <a:rPr lang="en-US" altLang="zh-CN" smtClean="0"/>
              <a:t>:</a:t>
            </a:r>
            <a:endParaRPr lang="zh-CN" altLang="en-US" smtClean="0"/>
          </a:p>
        </p:txBody>
      </p:sp>
      <p:sp>
        <p:nvSpPr>
          <p:cNvPr id="2" name="标题 1"/>
          <p:cNvSpPr>
            <a:spLocks noGrp="1"/>
          </p:cNvSpPr>
          <p:nvPr>
            <p:ph type="title"/>
          </p:nvPr>
        </p:nvSpPr>
        <p:spPr>
          <a:xfrm>
            <a:off x="485775" y="0"/>
            <a:ext cx="8229600" cy="2071688"/>
          </a:xfrm>
        </p:spPr>
        <p:txBody>
          <a:bodyPr/>
          <a:lstStyle/>
          <a:p>
            <a:pPr eaLnBrk="1" hangingPunct="1">
              <a:defRPr/>
            </a:pPr>
            <a:r>
              <a:rPr kumimoji="1" lang="zh-CN" altLang="en-US" b="1" dirty="0" smtClean="0"/>
              <a:t>例</a:t>
            </a:r>
            <a:r>
              <a:rPr kumimoji="1" lang="en-US" altLang="zh-CN" b="1" dirty="0" smtClean="0"/>
              <a:t>8</a:t>
            </a:r>
            <a:r>
              <a:rPr kumimoji="1" lang="zh-CN" altLang="en-US" b="1" dirty="0" smtClean="0"/>
              <a:t> 图示是一种测量子弹速度的装置，叫做冲击摆。设摆长为 </a:t>
            </a:r>
            <a:r>
              <a:rPr kumimoji="1" lang="en-US" altLang="zh-CN" b="1" dirty="0" smtClean="0"/>
              <a:t>l</a:t>
            </a:r>
            <a:r>
              <a:rPr kumimoji="1" lang="zh-CN" altLang="en-US" b="1" dirty="0" smtClean="0"/>
              <a:t>，木块的质量为 </a:t>
            </a:r>
            <a:r>
              <a:rPr kumimoji="1" lang="en-US" altLang="zh-CN" b="1" dirty="0" smtClean="0"/>
              <a:t>M</a:t>
            </a:r>
            <a:r>
              <a:rPr kumimoji="1" lang="zh-CN" altLang="en-US" b="1" dirty="0" smtClean="0"/>
              <a:t>。在质量为</a:t>
            </a:r>
            <a:r>
              <a:rPr kumimoji="1" lang="en-US" altLang="zh-CN" b="1" dirty="0" smtClean="0"/>
              <a:t>m</a:t>
            </a:r>
            <a:r>
              <a:rPr kumimoji="1" lang="zh-CN" altLang="en-US" b="1" dirty="0" smtClean="0"/>
              <a:t>的子弹击中木块后，冲击摆摆过的最大偏角为</a:t>
            </a:r>
            <a:r>
              <a:rPr kumimoji="1" lang="zh-CN" altLang="en-US" b="1" i="1" dirty="0" smtClean="0">
                <a:latin typeface="Times New Roman" pitchFamily="18" charset="0"/>
                <a:ea typeface="楷体_GB2312" pitchFamily="49" charset="-122"/>
                <a:sym typeface="Symbol" pitchFamily="18" charset="2"/>
              </a:rPr>
              <a:t></a:t>
            </a:r>
            <a:r>
              <a:rPr kumimoji="1" lang="zh-CN" altLang="en-US" b="1" i="1" dirty="0" smtClean="0">
                <a:latin typeface="Times New Roman" pitchFamily="18" charset="0"/>
                <a:ea typeface="楷体_GB2312" pitchFamily="49" charset="-122"/>
              </a:rPr>
              <a:t> </a:t>
            </a:r>
            <a:r>
              <a:rPr kumimoji="1" lang="zh-CN" altLang="en-US" b="1" dirty="0" smtClean="0"/>
              <a:t>，试求：子弹击中时的初速度？</a:t>
            </a:r>
            <a:endParaRPr lang="zh-CN" altLang="en-US" dirty="0"/>
          </a:p>
        </p:txBody>
      </p:sp>
      <p:sp>
        <p:nvSpPr>
          <p:cNvPr id="40972"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功能原理和机械能守恒</a:t>
            </a:r>
            <a:r>
              <a:rPr lang="en-US" altLang="zh-CN" smtClean="0">
                <a:latin typeface="Arial" charset="0"/>
              </a:rPr>
              <a:t>---</a:t>
            </a:r>
            <a:r>
              <a:rPr lang="zh-CN" altLang="en-US" smtClean="0">
                <a:latin typeface="Arial" charset="0"/>
              </a:rPr>
              <a:t>例题</a:t>
            </a:r>
          </a:p>
        </p:txBody>
      </p:sp>
      <p:sp>
        <p:nvSpPr>
          <p:cNvPr id="40973"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DBDA17B7-62D4-4252-853C-2B04E63F5DD0}" type="slidenum">
              <a:rPr lang="zh-CN" altLang="en-US" smtClean="0">
                <a:latin typeface="Arial" charset="0"/>
              </a:rPr>
              <a:pPr/>
              <a:t>47</a:t>
            </a:fld>
            <a:endParaRPr lang="zh-CN" altLang="en-US" smtClean="0">
              <a:latin typeface="Arial" charset="0"/>
            </a:endParaRPr>
          </a:p>
        </p:txBody>
      </p:sp>
      <p:cxnSp>
        <p:nvCxnSpPr>
          <p:cNvPr id="94" name="直接连接符 93"/>
          <p:cNvCxnSpPr/>
          <p:nvPr/>
        </p:nvCxnSpPr>
        <p:spPr>
          <a:xfrm>
            <a:off x="500063" y="2143125"/>
            <a:ext cx="4929187"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0975" name="组合 121"/>
          <p:cNvGrpSpPr>
            <a:grpSpLocks/>
          </p:cNvGrpSpPr>
          <p:nvPr/>
        </p:nvGrpSpPr>
        <p:grpSpPr bwMode="auto">
          <a:xfrm>
            <a:off x="5857875" y="2249488"/>
            <a:ext cx="2819400" cy="2679700"/>
            <a:chOff x="5943600" y="1939925"/>
            <a:chExt cx="2819400" cy="2679700"/>
          </a:xfrm>
        </p:grpSpPr>
        <p:grpSp>
          <p:nvGrpSpPr>
            <p:cNvPr id="40978" name="组合 119"/>
            <p:cNvGrpSpPr>
              <a:grpSpLocks/>
            </p:cNvGrpSpPr>
            <p:nvPr/>
          </p:nvGrpSpPr>
          <p:grpSpPr bwMode="auto">
            <a:xfrm>
              <a:off x="5943600" y="3581400"/>
              <a:ext cx="1322388" cy="939800"/>
              <a:chOff x="5943600" y="3581400"/>
              <a:chExt cx="1322388" cy="939800"/>
            </a:xfrm>
          </p:grpSpPr>
          <p:grpSp>
            <p:nvGrpSpPr>
              <p:cNvPr id="40995" name="Group 12"/>
              <p:cNvGrpSpPr>
                <a:grpSpLocks/>
              </p:cNvGrpSpPr>
              <p:nvPr/>
            </p:nvGrpSpPr>
            <p:grpSpPr bwMode="auto">
              <a:xfrm>
                <a:off x="6213475" y="3929066"/>
                <a:ext cx="381000" cy="152400"/>
                <a:chOff x="1584" y="2064"/>
                <a:chExt cx="576" cy="96"/>
              </a:xfrm>
            </p:grpSpPr>
            <p:sp>
              <p:nvSpPr>
                <p:cNvPr id="40997" name="Line 13"/>
                <p:cNvSpPr>
                  <a:spLocks noChangeShapeType="1"/>
                </p:cNvSpPr>
                <p:nvPr/>
              </p:nvSpPr>
              <p:spPr bwMode="auto">
                <a:xfrm>
                  <a:off x="1584" y="2064"/>
                  <a:ext cx="432" cy="0"/>
                </a:xfrm>
                <a:prstGeom prst="line">
                  <a:avLst/>
                </a:prstGeom>
                <a:noFill/>
                <a:ln w="41275">
                  <a:solidFill>
                    <a:srgbClr val="FF99FF"/>
                  </a:solidFill>
                  <a:round/>
                  <a:headEnd/>
                  <a:tailEnd/>
                </a:ln>
              </p:spPr>
              <p:txBody>
                <a:bodyPr wrap="none" anchor="ctr"/>
                <a:lstStyle/>
                <a:p>
                  <a:endParaRPr lang="zh-CN" altLang="en-US"/>
                </a:p>
              </p:txBody>
            </p:sp>
            <p:sp>
              <p:nvSpPr>
                <p:cNvPr id="40998" name="Line 14"/>
                <p:cNvSpPr>
                  <a:spLocks noChangeShapeType="1"/>
                </p:cNvSpPr>
                <p:nvPr/>
              </p:nvSpPr>
              <p:spPr bwMode="auto">
                <a:xfrm>
                  <a:off x="1584" y="2160"/>
                  <a:ext cx="432" cy="0"/>
                </a:xfrm>
                <a:prstGeom prst="line">
                  <a:avLst/>
                </a:prstGeom>
                <a:noFill/>
                <a:ln w="41275">
                  <a:solidFill>
                    <a:srgbClr val="FF99FF"/>
                  </a:solidFill>
                  <a:round/>
                  <a:headEnd/>
                  <a:tailEnd/>
                </a:ln>
              </p:spPr>
              <p:txBody>
                <a:bodyPr wrap="none" anchor="ctr"/>
                <a:lstStyle/>
                <a:p>
                  <a:endParaRPr lang="zh-CN" altLang="en-US"/>
                </a:p>
              </p:txBody>
            </p:sp>
            <p:sp>
              <p:nvSpPr>
                <p:cNvPr id="40999" name="Line 15"/>
                <p:cNvSpPr>
                  <a:spLocks noChangeShapeType="1"/>
                </p:cNvSpPr>
                <p:nvPr/>
              </p:nvSpPr>
              <p:spPr bwMode="auto">
                <a:xfrm>
                  <a:off x="1968" y="2064"/>
                  <a:ext cx="144" cy="48"/>
                </a:xfrm>
                <a:prstGeom prst="line">
                  <a:avLst/>
                </a:prstGeom>
                <a:noFill/>
                <a:ln w="41275">
                  <a:solidFill>
                    <a:srgbClr val="FF99FF"/>
                  </a:solidFill>
                  <a:round/>
                  <a:headEnd/>
                  <a:tailEnd/>
                </a:ln>
              </p:spPr>
              <p:txBody>
                <a:bodyPr wrap="none" anchor="ctr"/>
                <a:lstStyle/>
                <a:p>
                  <a:endParaRPr lang="zh-CN" altLang="en-US"/>
                </a:p>
              </p:txBody>
            </p:sp>
            <p:sp>
              <p:nvSpPr>
                <p:cNvPr id="41000" name="Line 16"/>
                <p:cNvSpPr>
                  <a:spLocks noChangeShapeType="1"/>
                </p:cNvSpPr>
                <p:nvPr/>
              </p:nvSpPr>
              <p:spPr bwMode="auto">
                <a:xfrm flipV="1">
                  <a:off x="2016" y="2112"/>
                  <a:ext cx="144" cy="48"/>
                </a:xfrm>
                <a:prstGeom prst="line">
                  <a:avLst/>
                </a:prstGeom>
                <a:noFill/>
                <a:ln w="41275">
                  <a:solidFill>
                    <a:srgbClr val="FF99FF"/>
                  </a:solidFill>
                  <a:round/>
                  <a:headEnd/>
                  <a:tailEnd/>
                </a:ln>
              </p:spPr>
              <p:txBody>
                <a:bodyPr wrap="none" anchor="ctr"/>
                <a:lstStyle/>
                <a:p>
                  <a:endParaRPr lang="zh-CN" altLang="en-US"/>
                </a:p>
              </p:txBody>
            </p:sp>
            <p:sp>
              <p:nvSpPr>
                <p:cNvPr id="41001" name="Line 17"/>
                <p:cNvSpPr>
                  <a:spLocks noChangeShapeType="1"/>
                </p:cNvSpPr>
                <p:nvPr/>
              </p:nvSpPr>
              <p:spPr bwMode="auto">
                <a:xfrm>
                  <a:off x="1584" y="2064"/>
                  <a:ext cx="0" cy="96"/>
                </a:xfrm>
                <a:prstGeom prst="line">
                  <a:avLst/>
                </a:prstGeom>
                <a:noFill/>
                <a:ln w="41275">
                  <a:solidFill>
                    <a:srgbClr val="FF99FF"/>
                  </a:solidFill>
                  <a:round/>
                  <a:headEnd/>
                  <a:tailEnd/>
                </a:ln>
              </p:spPr>
              <p:txBody>
                <a:bodyPr wrap="none" anchor="ctr"/>
                <a:lstStyle/>
                <a:p>
                  <a:endParaRPr lang="zh-CN" altLang="en-US"/>
                </a:p>
              </p:txBody>
            </p:sp>
          </p:grpSp>
          <p:graphicFrame>
            <p:nvGraphicFramePr>
              <p:cNvPr id="40968" name="Object 4"/>
              <p:cNvGraphicFramePr>
                <a:graphicFrameLocks noChangeAspect="1"/>
              </p:cNvGraphicFramePr>
              <p:nvPr/>
            </p:nvGraphicFramePr>
            <p:xfrm>
              <a:off x="5943600" y="3581400"/>
              <a:ext cx="439738" cy="311150"/>
            </p:xfrm>
            <a:graphic>
              <a:graphicData uri="http://schemas.openxmlformats.org/presentationml/2006/ole">
                <p:oleObj spid="_x0000_s40968" name="公式" r:id="rId3" imgW="164880" imgH="139680" progId="Equation.3">
                  <p:embed/>
                </p:oleObj>
              </a:graphicData>
            </a:graphic>
          </p:graphicFrame>
          <p:sp>
            <p:nvSpPr>
              <p:cNvPr id="40996" name="Line 19"/>
              <p:cNvSpPr>
                <a:spLocks noChangeShapeType="1"/>
              </p:cNvSpPr>
              <p:nvPr/>
            </p:nvSpPr>
            <p:spPr bwMode="auto">
              <a:xfrm>
                <a:off x="6215063" y="4046538"/>
                <a:ext cx="609600" cy="0"/>
              </a:xfrm>
              <a:prstGeom prst="line">
                <a:avLst/>
              </a:prstGeom>
              <a:noFill/>
              <a:ln w="41275">
                <a:solidFill>
                  <a:schemeClr val="tx2"/>
                </a:solidFill>
                <a:round/>
                <a:headEnd/>
                <a:tailEnd type="arrow" w="med" len="med"/>
              </a:ln>
            </p:spPr>
            <p:txBody>
              <a:bodyPr wrap="none" anchor="ctr"/>
              <a:lstStyle/>
              <a:p>
                <a:endParaRPr lang="zh-CN" altLang="en-US"/>
              </a:p>
            </p:txBody>
          </p:sp>
          <p:graphicFrame>
            <p:nvGraphicFramePr>
              <p:cNvPr id="40969" name="Object 5"/>
              <p:cNvGraphicFramePr>
                <a:graphicFrameLocks noChangeAspect="1"/>
              </p:cNvGraphicFramePr>
              <p:nvPr/>
            </p:nvGraphicFramePr>
            <p:xfrm>
              <a:off x="6773863" y="4032250"/>
              <a:ext cx="492125" cy="488950"/>
            </p:xfrm>
            <a:graphic>
              <a:graphicData uri="http://schemas.openxmlformats.org/presentationml/2006/ole">
                <p:oleObj spid="_x0000_s40969" name="公式" r:id="rId4" imgW="190440" imgH="228600" progId="Equation.3">
                  <p:embed/>
                </p:oleObj>
              </a:graphicData>
            </a:graphic>
          </p:graphicFrame>
        </p:grpSp>
        <p:grpSp>
          <p:nvGrpSpPr>
            <p:cNvPr id="40979" name="组合 120"/>
            <p:cNvGrpSpPr>
              <a:grpSpLocks/>
            </p:cNvGrpSpPr>
            <p:nvPr/>
          </p:nvGrpSpPr>
          <p:grpSpPr bwMode="auto">
            <a:xfrm>
              <a:off x="7239000" y="1939925"/>
              <a:ext cx="1524000" cy="2679700"/>
              <a:chOff x="7239000" y="1939925"/>
              <a:chExt cx="1524000" cy="2679700"/>
            </a:xfrm>
          </p:grpSpPr>
          <p:graphicFrame>
            <p:nvGraphicFramePr>
              <p:cNvPr id="40966" name="Object 6"/>
              <p:cNvGraphicFramePr>
                <a:graphicFrameLocks noChangeAspect="1"/>
              </p:cNvGraphicFramePr>
              <p:nvPr/>
            </p:nvGraphicFramePr>
            <p:xfrm>
              <a:off x="8229600" y="4114800"/>
              <a:ext cx="457200" cy="504825"/>
            </p:xfrm>
            <a:graphic>
              <a:graphicData uri="http://schemas.openxmlformats.org/presentationml/2006/ole">
                <p:oleObj spid="_x0000_s40966" name="公式" r:id="rId5" imgW="152280" imgH="203040" progId="Equation.3">
                  <p:embed/>
                </p:oleObj>
              </a:graphicData>
            </a:graphic>
          </p:graphicFrame>
          <p:sp>
            <p:nvSpPr>
              <p:cNvPr id="40985" name="Line 24"/>
              <p:cNvSpPr>
                <a:spLocks noChangeShapeType="1"/>
              </p:cNvSpPr>
              <p:nvPr/>
            </p:nvSpPr>
            <p:spPr bwMode="auto">
              <a:xfrm>
                <a:off x="8077200" y="4114800"/>
                <a:ext cx="685800" cy="0"/>
              </a:xfrm>
              <a:prstGeom prst="line">
                <a:avLst/>
              </a:prstGeom>
              <a:noFill/>
              <a:ln w="41275">
                <a:solidFill>
                  <a:schemeClr val="accent2"/>
                </a:solidFill>
                <a:round/>
                <a:headEnd/>
                <a:tailEnd type="arrow" w="med" len="med"/>
              </a:ln>
            </p:spPr>
            <p:txBody>
              <a:bodyPr wrap="none" anchor="ctr"/>
              <a:lstStyle/>
              <a:p>
                <a:endParaRPr lang="zh-CN" altLang="en-US"/>
              </a:p>
            </p:txBody>
          </p:sp>
          <p:sp>
            <p:nvSpPr>
              <p:cNvPr id="40986" name="Line 25"/>
              <p:cNvSpPr>
                <a:spLocks noChangeShapeType="1"/>
              </p:cNvSpPr>
              <p:nvPr/>
            </p:nvSpPr>
            <p:spPr bwMode="auto">
              <a:xfrm rot="-1549435">
                <a:off x="7975600" y="1939925"/>
                <a:ext cx="0" cy="1828800"/>
              </a:xfrm>
              <a:prstGeom prst="line">
                <a:avLst/>
              </a:prstGeom>
              <a:noFill/>
              <a:ln w="41275">
                <a:solidFill>
                  <a:schemeClr val="tx2"/>
                </a:solidFill>
                <a:prstDash val="dash"/>
                <a:round/>
                <a:headEnd/>
                <a:tailEnd/>
              </a:ln>
            </p:spPr>
            <p:txBody>
              <a:bodyPr wrap="none" anchor="ctr"/>
              <a:lstStyle/>
              <a:p>
                <a:endParaRPr lang="zh-CN" altLang="en-US"/>
              </a:p>
            </p:txBody>
          </p:sp>
          <p:sp>
            <p:nvSpPr>
              <p:cNvPr id="40987" name="Rectangle 26"/>
              <p:cNvSpPr>
                <a:spLocks noChangeArrowheads="1"/>
              </p:cNvSpPr>
              <p:nvPr/>
            </p:nvSpPr>
            <p:spPr bwMode="auto">
              <a:xfrm rot="20769">
                <a:off x="7924800" y="3724275"/>
                <a:ext cx="685800" cy="304800"/>
              </a:xfrm>
              <a:prstGeom prst="rect">
                <a:avLst/>
              </a:prstGeom>
              <a:solidFill>
                <a:srgbClr val="CCFFCC"/>
              </a:solidFill>
              <a:ln w="41275">
                <a:solidFill>
                  <a:srgbClr val="99FF33"/>
                </a:solidFill>
                <a:miter lim="800000"/>
                <a:headEnd/>
                <a:tailEnd/>
              </a:ln>
            </p:spPr>
            <p:txBody>
              <a:bodyPr wrap="none" anchor="ctr"/>
              <a:lstStyle/>
              <a:p>
                <a:endParaRPr lang="zh-CN" altLang="en-US"/>
              </a:p>
            </p:txBody>
          </p:sp>
          <p:grpSp>
            <p:nvGrpSpPr>
              <p:cNvPr id="40988" name="Group 27"/>
              <p:cNvGrpSpPr>
                <a:grpSpLocks/>
              </p:cNvGrpSpPr>
              <p:nvPr/>
            </p:nvGrpSpPr>
            <p:grpSpPr bwMode="auto">
              <a:xfrm>
                <a:off x="7975600" y="3786190"/>
                <a:ext cx="381000" cy="152400"/>
                <a:chOff x="1584" y="2064"/>
                <a:chExt cx="576" cy="96"/>
              </a:xfrm>
            </p:grpSpPr>
            <p:sp>
              <p:nvSpPr>
                <p:cNvPr id="40990" name="Line 28"/>
                <p:cNvSpPr>
                  <a:spLocks noChangeShapeType="1"/>
                </p:cNvSpPr>
                <p:nvPr/>
              </p:nvSpPr>
              <p:spPr bwMode="auto">
                <a:xfrm>
                  <a:off x="1584" y="2064"/>
                  <a:ext cx="432" cy="0"/>
                </a:xfrm>
                <a:prstGeom prst="line">
                  <a:avLst/>
                </a:prstGeom>
                <a:noFill/>
                <a:ln w="41275">
                  <a:solidFill>
                    <a:srgbClr val="FF99FF"/>
                  </a:solidFill>
                  <a:round/>
                  <a:headEnd/>
                  <a:tailEnd/>
                </a:ln>
              </p:spPr>
              <p:txBody>
                <a:bodyPr wrap="none" anchor="ctr"/>
                <a:lstStyle/>
                <a:p>
                  <a:endParaRPr lang="zh-CN" altLang="en-US"/>
                </a:p>
              </p:txBody>
            </p:sp>
            <p:sp>
              <p:nvSpPr>
                <p:cNvPr id="40991" name="Line 29"/>
                <p:cNvSpPr>
                  <a:spLocks noChangeShapeType="1"/>
                </p:cNvSpPr>
                <p:nvPr/>
              </p:nvSpPr>
              <p:spPr bwMode="auto">
                <a:xfrm>
                  <a:off x="1584" y="2160"/>
                  <a:ext cx="432" cy="0"/>
                </a:xfrm>
                <a:prstGeom prst="line">
                  <a:avLst/>
                </a:prstGeom>
                <a:noFill/>
                <a:ln w="41275">
                  <a:solidFill>
                    <a:srgbClr val="FF99FF"/>
                  </a:solidFill>
                  <a:round/>
                  <a:headEnd/>
                  <a:tailEnd/>
                </a:ln>
              </p:spPr>
              <p:txBody>
                <a:bodyPr wrap="none" anchor="ctr"/>
                <a:lstStyle/>
                <a:p>
                  <a:endParaRPr lang="zh-CN" altLang="en-US"/>
                </a:p>
              </p:txBody>
            </p:sp>
            <p:sp>
              <p:nvSpPr>
                <p:cNvPr id="40992" name="Line 30"/>
                <p:cNvSpPr>
                  <a:spLocks noChangeShapeType="1"/>
                </p:cNvSpPr>
                <p:nvPr/>
              </p:nvSpPr>
              <p:spPr bwMode="auto">
                <a:xfrm>
                  <a:off x="1968" y="2064"/>
                  <a:ext cx="144" cy="48"/>
                </a:xfrm>
                <a:prstGeom prst="line">
                  <a:avLst/>
                </a:prstGeom>
                <a:noFill/>
                <a:ln w="41275">
                  <a:solidFill>
                    <a:srgbClr val="FF99FF"/>
                  </a:solidFill>
                  <a:round/>
                  <a:headEnd/>
                  <a:tailEnd/>
                </a:ln>
              </p:spPr>
              <p:txBody>
                <a:bodyPr wrap="none" anchor="ctr"/>
                <a:lstStyle/>
                <a:p>
                  <a:endParaRPr lang="zh-CN" altLang="en-US"/>
                </a:p>
              </p:txBody>
            </p:sp>
            <p:sp>
              <p:nvSpPr>
                <p:cNvPr id="40993" name="Line 31"/>
                <p:cNvSpPr>
                  <a:spLocks noChangeShapeType="1"/>
                </p:cNvSpPr>
                <p:nvPr/>
              </p:nvSpPr>
              <p:spPr bwMode="auto">
                <a:xfrm flipV="1">
                  <a:off x="2016" y="2112"/>
                  <a:ext cx="144" cy="48"/>
                </a:xfrm>
                <a:prstGeom prst="line">
                  <a:avLst/>
                </a:prstGeom>
                <a:noFill/>
                <a:ln w="41275">
                  <a:solidFill>
                    <a:srgbClr val="FF99FF"/>
                  </a:solidFill>
                  <a:round/>
                  <a:headEnd/>
                  <a:tailEnd/>
                </a:ln>
              </p:spPr>
              <p:txBody>
                <a:bodyPr wrap="none" anchor="ctr"/>
                <a:lstStyle/>
                <a:p>
                  <a:endParaRPr lang="zh-CN" altLang="en-US"/>
                </a:p>
              </p:txBody>
            </p:sp>
            <p:sp>
              <p:nvSpPr>
                <p:cNvPr id="40994" name="Line 32"/>
                <p:cNvSpPr>
                  <a:spLocks noChangeShapeType="1"/>
                </p:cNvSpPr>
                <p:nvPr/>
              </p:nvSpPr>
              <p:spPr bwMode="auto">
                <a:xfrm>
                  <a:off x="1584" y="2064"/>
                  <a:ext cx="0" cy="96"/>
                </a:xfrm>
                <a:prstGeom prst="line">
                  <a:avLst/>
                </a:prstGeom>
                <a:noFill/>
                <a:ln w="41275">
                  <a:solidFill>
                    <a:srgbClr val="FF99FF"/>
                  </a:solidFill>
                  <a:round/>
                  <a:headEnd/>
                  <a:tailEnd/>
                </a:ln>
              </p:spPr>
              <p:txBody>
                <a:bodyPr wrap="none" anchor="ctr"/>
                <a:lstStyle/>
                <a:p>
                  <a:endParaRPr lang="zh-CN" altLang="en-US"/>
                </a:p>
              </p:txBody>
            </p:sp>
          </p:grpSp>
          <p:graphicFrame>
            <p:nvGraphicFramePr>
              <p:cNvPr id="40967" name="Object 7"/>
              <p:cNvGraphicFramePr>
                <a:graphicFrameLocks noChangeAspect="1"/>
              </p:cNvGraphicFramePr>
              <p:nvPr/>
            </p:nvGraphicFramePr>
            <p:xfrm>
              <a:off x="7239000" y="2362200"/>
              <a:ext cx="288925" cy="442913"/>
            </p:xfrm>
            <a:graphic>
              <a:graphicData uri="http://schemas.openxmlformats.org/presentationml/2006/ole">
                <p:oleObj spid="_x0000_s40967" name="公式" r:id="rId6" imgW="126720" imgH="177480" progId="Equation.3">
                  <p:embed/>
                </p:oleObj>
              </a:graphicData>
            </a:graphic>
          </p:graphicFrame>
          <p:sp>
            <p:nvSpPr>
              <p:cNvPr id="40989" name="Line 34"/>
              <p:cNvSpPr>
                <a:spLocks noChangeShapeType="1"/>
              </p:cNvSpPr>
              <p:nvPr/>
            </p:nvSpPr>
            <p:spPr bwMode="auto">
              <a:xfrm rot="-1549435">
                <a:off x="7696200" y="1981200"/>
                <a:ext cx="0" cy="1828800"/>
              </a:xfrm>
              <a:prstGeom prst="line">
                <a:avLst/>
              </a:prstGeom>
              <a:noFill/>
              <a:ln w="41275">
                <a:solidFill>
                  <a:schemeClr val="tx2"/>
                </a:solidFill>
                <a:prstDash val="dash"/>
                <a:round/>
                <a:headEnd/>
                <a:tailEnd/>
              </a:ln>
            </p:spPr>
            <p:txBody>
              <a:bodyPr wrap="none" anchor="ctr"/>
              <a:lstStyle/>
              <a:p>
                <a:endParaRPr lang="zh-CN" altLang="en-US"/>
              </a:p>
            </p:txBody>
          </p:sp>
        </p:grpSp>
        <p:sp>
          <p:nvSpPr>
            <p:cNvPr id="40980" name="Line 21"/>
            <p:cNvSpPr>
              <a:spLocks noChangeShapeType="1"/>
            </p:cNvSpPr>
            <p:nvPr/>
          </p:nvSpPr>
          <p:spPr bwMode="auto">
            <a:xfrm>
              <a:off x="6694488" y="1981200"/>
              <a:ext cx="1600200" cy="0"/>
            </a:xfrm>
            <a:prstGeom prst="line">
              <a:avLst/>
            </a:prstGeom>
            <a:noFill/>
            <a:ln w="104775">
              <a:solidFill>
                <a:srgbClr val="FFCC99"/>
              </a:solidFill>
              <a:round/>
              <a:headEnd/>
              <a:tailEnd/>
            </a:ln>
          </p:spPr>
          <p:txBody>
            <a:bodyPr wrap="none" anchor="ctr"/>
            <a:lstStyle/>
            <a:p>
              <a:endParaRPr lang="zh-CN" altLang="en-US"/>
            </a:p>
          </p:txBody>
        </p:sp>
        <p:grpSp>
          <p:nvGrpSpPr>
            <p:cNvPr id="40981" name="Group 35"/>
            <p:cNvGrpSpPr>
              <a:grpSpLocks/>
            </p:cNvGrpSpPr>
            <p:nvPr/>
          </p:nvGrpSpPr>
          <p:grpSpPr bwMode="auto">
            <a:xfrm>
              <a:off x="7010400" y="2054225"/>
              <a:ext cx="771525" cy="2136775"/>
              <a:chOff x="4416" y="1294"/>
              <a:chExt cx="486" cy="1346"/>
            </a:xfrm>
          </p:grpSpPr>
          <p:sp>
            <p:nvSpPr>
              <p:cNvPr id="40982" name="Line 36"/>
              <p:cNvSpPr>
                <a:spLocks noChangeShapeType="1"/>
              </p:cNvSpPr>
              <p:nvPr/>
            </p:nvSpPr>
            <p:spPr bwMode="auto">
              <a:xfrm>
                <a:off x="4592" y="1294"/>
                <a:ext cx="0" cy="1152"/>
              </a:xfrm>
              <a:prstGeom prst="line">
                <a:avLst/>
              </a:prstGeom>
              <a:noFill/>
              <a:ln w="41275">
                <a:solidFill>
                  <a:schemeClr val="tx2"/>
                </a:solidFill>
                <a:round/>
                <a:headEnd/>
                <a:tailEnd/>
              </a:ln>
            </p:spPr>
            <p:txBody>
              <a:bodyPr wrap="none" anchor="ctr"/>
              <a:lstStyle/>
              <a:p>
                <a:endParaRPr lang="zh-CN" altLang="en-US"/>
              </a:p>
            </p:txBody>
          </p:sp>
          <p:sp>
            <p:nvSpPr>
              <p:cNvPr id="40983" name="Line 37"/>
              <p:cNvSpPr>
                <a:spLocks noChangeShapeType="1"/>
              </p:cNvSpPr>
              <p:nvPr/>
            </p:nvSpPr>
            <p:spPr bwMode="auto">
              <a:xfrm>
                <a:off x="4771" y="1294"/>
                <a:ext cx="0" cy="1152"/>
              </a:xfrm>
              <a:prstGeom prst="line">
                <a:avLst/>
              </a:prstGeom>
              <a:noFill/>
              <a:ln w="41275">
                <a:solidFill>
                  <a:schemeClr val="tx2"/>
                </a:solidFill>
                <a:round/>
                <a:headEnd/>
                <a:tailEnd/>
              </a:ln>
            </p:spPr>
            <p:txBody>
              <a:bodyPr wrap="none" anchor="ctr"/>
              <a:lstStyle/>
              <a:p>
                <a:endParaRPr lang="zh-CN" altLang="en-US"/>
              </a:p>
            </p:txBody>
          </p:sp>
          <p:sp>
            <p:nvSpPr>
              <p:cNvPr id="40984" name="Rectangle 38"/>
              <p:cNvSpPr>
                <a:spLocks noChangeArrowheads="1"/>
              </p:cNvSpPr>
              <p:nvPr/>
            </p:nvSpPr>
            <p:spPr bwMode="auto">
              <a:xfrm>
                <a:off x="4470" y="2433"/>
                <a:ext cx="432" cy="192"/>
              </a:xfrm>
              <a:prstGeom prst="rect">
                <a:avLst/>
              </a:prstGeom>
              <a:solidFill>
                <a:srgbClr val="CCFFCC"/>
              </a:solidFill>
              <a:ln w="41275">
                <a:solidFill>
                  <a:srgbClr val="99FF33"/>
                </a:solidFill>
                <a:miter lim="800000"/>
                <a:headEnd/>
                <a:tailEnd/>
              </a:ln>
            </p:spPr>
            <p:txBody>
              <a:bodyPr wrap="none" anchor="ctr"/>
              <a:lstStyle/>
              <a:p>
                <a:endParaRPr lang="zh-CN" altLang="en-US"/>
              </a:p>
            </p:txBody>
          </p:sp>
          <p:graphicFrame>
            <p:nvGraphicFramePr>
              <p:cNvPr id="40964" name="Object 8"/>
              <p:cNvGraphicFramePr>
                <a:graphicFrameLocks noChangeAspect="1"/>
              </p:cNvGraphicFramePr>
              <p:nvPr/>
            </p:nvGraphicFramePr>
            <p:xfrm>
              <a:off x="4531" y="2420"/>
              <a:ext cx="328" cy="220"/>
            </p:xfrm>
            <a:graphic>
              <a:graphicData uri="http://schemas.openxmlformats.org/presentationml/2006/ole">
                <p:oleObj spid="_x0000_s40964" name="公式" r:id="rId7" imgW="203040" imgH="164880" progId="Equation.3">
                  <p:embed/>
                </p:oleObj>
              </a:graphicData>
            </a:graphic>
          </p:graphicFrame>
          <p:graphicFrame>
            <p:nvGraphicFramePr>
              <p:cNvPr id="40965" name="Object 9"/>
              <p:cNvGraphicFramePr>
                <a:graphicFrameLocks noChangeAspect="1"/>
              </p:cNvGraphicFramePr>
              <p:nvPr/>
            </p:nvGraphicFramePr>
            <p:xfrm>
              <a:off x="4416" y="1822"/>
              <a:ext cx="127" cy="279"/>
            </p:xfrm>
            <a:graphic>
              <a:graphicData uri="http://schemas.openxmlformats.org/presentationml/2006/ole">
                <p:oleObj spid="_x0000_s40965" name="公式" r:id="rId8" imgW="88560" imgH="177480" progId="Equation.3">
                  <p:embed/>
                </p:oleObj>
              </a:graphicData>
            </a:graphic>
          </p:graphicFrame>
        </p:grpSp>
      </p:grpSp>
      <p:graphicFrame>
        <p:nvGraphicFramePr>
          <p:cNvPr id="40962" name="Object 10"/>
          <p:cNvGraphicFramePr>
            <a:graphicFrameLocks noChangeAspect="1"/>
          </p:cNvGraphicFramePr>
          <p:nvPr/>
        </p:nvGraphicFramePr>
        <p:xfrm>
          <a:off x="827088" y="4941888"/>
          <a:ext cx="3394075" cy="601662"/>
        </p:xfrm>
        <a:graphic>
          <a:graphicData uri="http://schemas.openxmlformats.org/presentationml/2006/ole">
            <p:oleObj spid="_x0000_s40962" name="公式" r:id="rId9" imgW="1117440" imgH="241200" progId="Equation.3">
              <p:embed/>
            </p:oleObj>
          </a:graphicData>
        </a:graphic>
      </p:graphicFrame>
      <p:grpSp>
        <p:nvGrpSpPr>
          <p:cNvPr id="40976" name="组合 126"/>
          <p:cNvGrpSpPr>
            <a:grpSpLocks/>
          </p:cNvGrpSpPr>
          <p:nvPr/>
        </p:nvGrpSpPr>
        <p:grpSpPr bwMode="auto">
          <a:xfrm>
            <a:off x="6588125" y="5013325"/>
            <a:ext cx="1970088" cy="947738"/>
            <a:chOff x="6588125" y="5013325"/>
            <a:chExt cx="1970088" cy="947738"/>
          </a:xfrm>
        </p:grpSpPr>
        <p:sp>
          <p:nvSpPr>
            <p:cNvPr id="40977" name="Text Box 7"/>
            <p:cNvSpPr txBox="1">
              <a:spLocks noChangeArrowheads="1"/>
            </p:cNvSpPr>
            <p:nvPr/>
          </p:nvSpPr>
          <p:spPr bwMode="auto">
            <a:xfrm>
              <a:off x="6588125" y="5014913"/>
              <a:ext cx="1970088" cy="946150"/>
            </a:xfrm>
            <a:prstGeom prst="rect">
              <a:avLst/>
            </a:prstGeom>
            <a:noFill/>
            <a:ln w="41275">
              <a:noFill/>
              <a:miter lim="800000"/>
              <a:headEnd/>
              <a:tailEnd/>
            </a:ln>
          </p:spPr>
          <p:txBody>
            <a:bodyPr wrap="none">
              <a:spAutoFit/>
            </a:bodyPr>
            <a:lstStyle/>
            <a:p>
              <a:r>
                <a:rPr kumimoji="1" lang="en-US" altLang="zh-CN" sz="2800" b="1">
                  <a:solidFill>
                    <a:srgbClr val="000099"/>
                  </a:solidFill>
                  <a:latin typeface="Times New Roman" pitchFamily="18" charset="0"/>
                  <a:ea typeface="楷体_GB2312" pitchFamily="49" charset="-122"/>
                </a:rPr>
                <a:t>    </a:t>
              </a:r>
              <a:r>
                <a:rPr kumimoji="1" lang="zh-CN" altLang="en-US" sz="2800" b="1">
                  <a:solidFill>
                    <a:srgbClr val="000099"/>
                  </a:solidFill>
                  <a:latin typeface="Times New Roman" pitchFamily="18" charset="0"/>
                  <a:ea typeface="楷体_GB2312" pitchFamily="49" charset="-122"/>
                </a:rPr>
                <a:t>也是系统</a:t>
              </a:r>
            </a:p>
            <a:p>
              <a:r>
                <a:rPr kumimoji="1" lang="zh-CN" altLang="en-US" sz="2800" b="1">
                  <a:solidFill>
                    <a:srgbClr val="000099"/>
                  </a:solidFill>
                  <a:latin typeface="Times New Roman" pitchFamily="18" charset="0"/>
                  <a:ea typeface="楷体_GB2312" pitchFamily="49" charset="-122"/>
                </a:rPr>
                <a:t>质心的速度</a:t>
              </a:r>
            </a:p>
          </p:txBody>
        </p:sp>
        <p:graphicFrame>
          <p:nvGraphicFramePr>
            <p:cNvPr id="40963" name="Object 12"/>
            <p:cNvGraphicFramePr>
              <a:graphicFrameLocks noChangeAspect="1"/>
            </p:cNvGraphicFramePr>
            <p:nvPr/>
          </p:nvGraphicFramePr>
          <p:xfrm>
            <a:off x="6646863" y="5013325"/>
            <a:ext cx="457200" cy="504825"/>
          </p:xfrm>
          <a:graphic>
            <a:graphicData uri="http://schemas.openxmlformats.org/presentationml/2006/ole">
              <p:oleObj spid="_x0000_s40963" name="公式" r:id="rId10" imgW="152280" imgH="203040" progId="Equation.3">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70">
                                            <p:txEl>
                                              <p:pRg st="0" end="0"/>
                                            </p:txEl>
                                          </p:spTgt>
                                        </p:tgtEl>
                                        <p:attrNameLst>
                                          <p:attrName>style.visibility</p:attrName>
                                        </p:attrNameLst>
                                      </p:cBhvr>
                                      <p:to>
                                        <p:strVal val="visible"/>
                                      </p:to>
                                    </p:set>
                                    <p:anim calcmode="lin" valueType="num">
                                      <p:cBhvr additive="base">
                                        <p:cTn id="7" dur="500" fill="hold"/>
                                        <p:tgtEl>
                                          <p:spTgt spid="409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7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62"/>
                                        </p:tgtEl>
                                        <p:attrNameLst>
                                          <p:attrName>style.visibility</p:attrName>
                                        </p:attrNameLst>
                                      </p:cBhvr>
                                      <p:to>
                                        <p:strVal val="visible"/>
                                      </p:to>
                                    </p:set>
                                    <p:anim calcmode="lin" valueType="num">
                                      <p:cBhvr additive="base">
                                        <p:cTn id="11" dur="500" fill="hold"/>
                                        <p:tgtEl>
                                          <p:spTgt spid="40962"/>
                                        </p:tgtEl>
                                        <p:attrNameLst>
                                          <p:attrName>ppt_x</p:attrName>
                                        </p:attrNameLst>
                                      </p:cBhvr>
                                      <p:tavLst>
                                        <p:tav tm="0">
                                          <p:val>
                                            <p:strVal val="#ppt_x"/>
                                          </p:val>
                                        </p:tav>
                                        <p:tav tm="100000">
                                          <p:val>
                                            <p:strVal val="#ppt_x"/>
                                          </p:val>
                                        </p:tav>
                                      </p:tavLst>
                                    </p:anim>
                                    <p:anim calcmode="lin" valueType="num">
                                      <p:cBhvr additive="base">
                                        <p:cTn id="12"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0"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4" name="文本占位符 123"/>
          <p:cNvSpPr>
            <a:spLocks noGrp="1"/>
          </p:cNvSpPr>
          <p:nvPr>
            <p:ph type="body" idx="13"/>
          </p:nvPr>
        </p:nvSpPr>
        <p:spPr>
          <a:xfrm>
            <a:off x="500063" y="1285875"/>
            <a:ext cx="4929187" cy="2428875"/>
          </a:xfrm>
        </p:spPr>
        <p:txBody>
          <a:bodyPr/>
          <a:lstStyle/>
          <a:p>
            <a:pPr eaLnBrk="1" hangingPunct="1">
              <a:lnSpc>
                <a:spcPct val="150000"/>
              </a:lnSpc>
            </a:pPr>
            <a:r>
              <a:rPr lang="zh-CN" altLang="en-US" smtClean="0">
                <a:solidFill>
                  <a:schemeClr val="tx1"/>
                </a:solidFill>
              </a:rPr>
              <a:t>摆从平衡位置到最高点，绳中张力不做功，只有重力做功。</a:t>
            </a:r>
          </a:p>
        </p:txBody>
      </p:sp>
      <p:sp>
        <p:nvSpPr>
          <p:cNvPr id="2" name="标题 1"/>
          <p:cNvSpPr>
            <a:spLocks noGrp="1"/>
          </p:cNvSpPr>
          <p:nvPr>
            <p:ph type="title"/>
          </p:nvPr>
        </p:nvSpPr>
        <p:spPr>
          <a:xfrm>
            <a:off x="485775" y="0"/>
            <a:ext cx="8229600" cy="1143000"/>
          </a:xfrm>
        </p:spPr>
        <p:txBody>
          <a:bodyPr/>
          <a:lstStyle/>
          <a:p>
            <a:pPr eaLnBrk="1" hangingPunct="1">
              <a:defRPr/>
            </a:pPr>
            <a:r>
              <a:rPr kumimoji="1" lang="zh-CN" altLang="en-US" b="1" dirty="0" smtClean="0"/>
              <a:t>例</a:t>
            </a:r>
            <a:r>
              <a:rPr kumimoji="1" lang="en-US" altLang="zh-CN" b="1" dirty="0" smtClean="0"/>
              <a:t>8 </a:t>
            </a:r>
            <a:r>
              <a:rPr kumimoji="1" lang="zh-CN" altLang="en-US" b="1" dirty="0" smtClean="0"/>
              <a:t>冲击摆</a:t>
            </a:r>
            <a:endParaRPr lang="zh-CN" altLang="en-US" dirty="0"/>
          </a:p>
        </p:txBody>
      </p:sp>
      <p:sp>
        <p:nvSpPr>
          <p:cNvPr id="41996" name="页脚占位符 3"/>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功能原理和机械能守恒</a:t>
            </a:r>
            <a:r>
              <a:rPr lang="en-US" altLang="zh-CN" smtClean="0">
                <a:latin typeface="Arial" charset="0"/>
              </a:rPr>
              <a:t>---</a:t>
            </a:r>
            <a:r>
              <a:rPr lang="zh-CN" altLang="en-US" smtClean="0">
                <a:latin typeface="Arial" charset="0"/>
              </a:rPr>
              <a:t>例题</a:t>
            </a:r>
          </a:p>
        </p:txBody>
      </p:sp>
      <p:sp>
        <p:nvSpPr>
          <p:cNvPr id="41997" name="灯片编号占位符 4"/>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44D74659-CA7D-4A18-A62E-7116A72ADB6F}" type="slidenum">
              <a:rPr lang="zh-CN" altLang="en-US" smtClean="0">
                <a:latin typeface="Arial" charset="0"/>
              </a:rPr>
              <a:pPr/>
              <a:t>48</a:t>
            </a:fld>
            <a:endParaRPr lang="zh-CN" altLang="en-US" smtClean="0">
              <a:latin typeface="Arial" charset="0"/>
            </a:endParaRPr>
          </a:p>
        </p:txBody>
      </p:sp>
      <p:cxnSp>
        <p:nvCxnSpPr>
          <p:cNvPr id="94" name="直接连接符 93"/>
          <p:cNvCxnSpPr/>
          <p:nvPr/>
        </p:nvCxnSpPr>
        <p:spPr>
          <a:xfrm>
            <a:off x="500063" y="1285875"/>
            <a:ext cx="4929187"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41999" name="Group 76"/>
          <p:cNvGrpSpPr>
            <a:grpSpLocks/>
          </p:cNvGrpSpPr>
          <p:nvPr/>
        </p:nvGrpSpPr>
        <p:grpSpPr bwMode="auto">
          <a:xfrm>
            <a:off x="6551613" y="1181100"/>
            <a:ext cx="1735137" cy="2176463"/>
            <a:chOff x="4513" y="935"/>
            <a:chExt cx="1093" cy="1371"/>
          </a:xfrm>
        </p:grpSpPr>
        <p:sp>
          <p:nvSpPr>
            <p:cNvPr id="42001" name="Line 26"/>
            <p:cNvSpPr>
              <a:spLocks noChangeShapeType="1"/>
            </p:cNvSpPr>
            <p:nvPr/>
          </p:nvSpPr>
          <p:spPr bwMode="auto">
            <a:xfrm>
              <a:off x="4513" y="1026"/>
              <a:ext cx="1008" cy="0"/>
            </a:xfrm>
            <a:prstGeom prst="line">
              <a:avLst/>
            </a:prstGeom>
            <a:noFill/>
            <a:ln w="104775">
              <a:solidFill>
                <a:srgbClr val="FFCC99"/>
              </a:solidFill>
              <a:round/>
              <a:headEnd/>
              <a:tailEnd/>
            </a:ln>
          </p:spPr>
          <p:txBody>
            <a:bodyPr wrap="none" anchor="ctr"/>
            <a:lstStyle/>
            <a:p>
              <a:endParaRPr lang="zh-CN" altLang="en-US"/>
            </a:p>
          </p:txBody>
        </p:sp>
        <p:graphicFrame>
          <p:nvGraphicFramePr>
            <p:cNvPr id="41990" name="Object 10"/>
            <p:cNvGraphicFramePr>
              <a:graphicFrameLocks noChangeAspect="1"/>
            </p:cNvGraphicFramePr>
            <p:nvPr/>
          </p:nvGraphicFramePr>
          <p:xfrm>
            <a:off x="4967" y="1253"/>
            <a:ext cx="182" cy="279"/>
          </p:xfrm>
          <a:graphic>
            <a:graphicData uri="http://schemas.openxmlformats.org/presentationml/2006/ole">
              <p:oleObj spid="_x0000_s41990" name="公式" r:id="rId3" imgW="126720" imgH="177480" progId="Equation.3">
                <p:embed/>
              </p:oleObj>
            </a:graphicData>
          </a:graphic>
        </p:graphicFrame>
        <p:sp>
          <p:nvSpPr>
            <p:cNvPr id="42002" name="Line 39"/>
            <p:cNvSpPr>
              <a:spLocks noChangeShapeType="1"/>
            </p:cNvSpPr>
            <p:nvPr/>
          </p:nvSpPr>
          <p:spPr bwMode="auto">
            <a:xfrm rot="-1549435">
              <a:off x="5148" y="935"/>
              <a:ext cx="226" cy="952"/>
            </a:xfrm>
            <a:prstGeom prst="line">
              <a:avLst/>
            </a:prstGeom>
            <a:noFill/>
            <a:ln w="41275">
              <a:solidFill>
                <a:schemeClr val="tx2"/>
              </a:solidFill>
              <a:prstDash val="dash"/>
              <a:round/>
              <a:headEnd/>
              <a:tailEnd/>
            </a:ln>
          </p:spPr>
          <p:txBody>
            <a:bodyPr wrap="none" anchor="ctr"/>
            <a:lstStyle/>
            <a:p>
              <a:endParaRPr lang="zh-CN" altLang="en-US"/>
            </a:p>
          </p:txBody>
        </p:sp>
        <p:sp>
          <p:nvSpPr>
            <p:cNvPr id="42003" name="Line 41"/>
            <p:cNvSpPr>
              <a:spLocks noChangeShapeType="1"/>
            </p:cNvSpPr>
            <p:nvPr/>
          </p:nvSpPr>
          <p:spPr bwMode="auto">
            <a:xfrm>
              <a:off x="4967" y="1026"/>
              <a:ext cx="0" cy="1043"/>
            </a:xfrm>
            <a:prstGeom prst="line">
              <a:avLst/>
            </a:prstGeom>
            <a:noFill/>
            <a:ln w="41275">
              <a:solidFill>
                <a:schemeClr val="tx2"/>
              </a:solidFill>
              <a:round/>
              <a:headEnd/>
              <a:tailEnd/>
            </a:ln>
          </p:spPr>
          <p:txBody>
            <a:bodyPr wrap="none" anchor="ctr"/>
            <a:lstStyle/>
            <a:p>
              <a:endParaRPr lang="zh-CN" altLang="en-US"/>
            </a:p>
          </p:txBody>
        </p:sp>
        <p:graphicFrame>
          <p:nvGraphicFramePr>
            <p:cNvPr id="41991" name="Object 11"/>
            <p:cNvGraphicFramePr>
              <a:graphicFrameLocks noChangeAspect="1"/>
            </p:cNvGraphicFramePr>
            <p:nvPr/>
          </p:nvGraphicFramePr>
          <p:xfrm>
            <a:off x="4694" y="2069"/>
            <a:ext cx="717" cy="237"/>
          </p:xfrm>
          <a:graphic>
            <a:graphicData uri="http://schemas.openxmlformats.org/presentationml/2006/ole">
              <p:oleObj spid="_x0000_s41991" name="Equation" r:id="rId4" imgW="444240" imgH="177480" progId="Equation.DSMT4">
                <p:embed/>
              </p:oleObj>
            </a:graphicData>
          </a:graphic>
        </p:graphicFrame>
        <p:graphicFrame>
          <p:nvGraphicFramePr>
            <p:cNvPr id="41992" name="Object 12"/>
            <p:cNvGraphicFramePr>
              <a:graphicFrameLocks noChangeAspect="1"/>
            </p:cNvGraphicFramePr>
            <p:nvPr/>
          </p:nvGraphicFramePr>
          <p:xfrm>
            <a:off x="5329" y="1117"/>
            <a:ext cx="182" cy="279"/>
          </p:xfrm>
          <a:graphic>
            <a:graphicData uri="http://schemas.openxmlformats.org/presentationml/2006/ole">
              <p:oleObj spid="_x0000_s41992" name="公式" r:id="rId5" imgW="88560" imgH="177480" progId="Equation.3">
                <p:embed/>
              </p:oleObj>
            </a:graphicData>
          </a:graphic>
        </p:graphicFrame>
        <p:sp>
          <p:nvSpPr>
            <p:cNvPr id="42004" name="Line 56"/>
            <p:cNvSpPr>
              <a:spLocks noChangeShapeType="1"/>
            </p:cNvSpPr>
            <p:nvPr/>
          </p:nvSpPr>
          <p:spPr bwMode="auto">
            <a:xfrm flipH="1">
              <a:off x="4967" y="1797"/>
              <a:ext cx="590" cy="0"/>
            </a:xfrm>
            <a:prstGeom prst="line">
              <a:avLst/>
            </a:prstGeom>
            <a:noFill/>
            <a:ln w="9525">
              <a:solidFill>
                <a:schemeClr val="tx1"/>
              </a:solidFill>
              <a:prstDash val="dash"/>
              <a:miter lim="800000"/>
              <a:headEnd/>
              <a:tailEnd/>
            </a:ln>
          </p:spPr>
          <p:txBody>
            <a:bodyPr wrap="none"/>
            <a:lstStyle/>
            <a:p>
              <a:endParaRPr lang="zh-CN" altLang="en-US"/>
            </a:p>
          </p:txBody>
        </p:sp>
        <p:graphicFrame>
          <p:nvGraphicFramePr>
            <p:cNvPr id="41993" name="Object 13"/>
            <p:cNvGraphicFramePr>
              <a:graphicFrameLocks noChangeAspect="1"/>
            </p:cNvGraphicFramePr>
            <p:nvPr/>
          </p:nvGraphicFramePr>
          <p:xfrm>
            <a:off x="5012" y="1797"/>
            <a:ext cx="194" cy="272"/>
          </p:xfrm>
          <a:graphic>
            <a:graphicData uri="http://schemas.openxmlformats.org/presentationml/2006/ole">
              <p:oleObj spid="_x0000_s41993" name="Equation" r:id="rId6" imgW="126720" imgH="177480" progId="Equation.DSMT4">
                <p:embed/>
              </p:oleObj>
            </a:graphicData>
          </a:graphic>
        </p:graphicFrame>
        <p:sp>
          <p:nvSpPr>
            <p:cNvPr id="42005" name="Arc 62"/>
            <p:cNvSpPr>
              <a:spLocks/>
            </p:cNvSpPr>
            <p:nvPr/>
          </p:nvSpPr>
          <p:spPr bwMode="auto">
            <a:xfrm rot="21250789" flipV="1">
              <a:off x="4971" y="1796"/>
              <a:ext cx="635" cy="228"/>
            </a:xfrm>
            <a:custGeom>
              <a:avLst/>
              <a:gdLst>
                <a:gd name="T0" fmla="*/ 0 w 21334"/>
                <a:gd name="T1" fmla="*/ 0 h 21600"/>
                <a:gd name="T2" fmla="*/ 19 w 21334"/>
                <a:gd name="T3" fmla="*/ 2 h 21600"/>
                <a:gd name="T4" fmla="*/ 0 w 21334"/>
                <a:gd name="T5" fmla="*/ 2 h 21600"/>
                <a:gd name="T6" fmla="*/ 0 60000 65536"/>
                <a:gd name="T7" fmla="*/ 0 60000 65536"/>
                <a:gd name="T8" fmla="*/ 0 60000 65536"/>
                <a:gd name="T9" fmla="*/ 0 w 21334"/>
                <a:gd name="T10" fmla="*/ 0 h 21600"/>
                <a:gd name="T11" fmla="*/ 21334 w 21334"/>
                <a:gd name="T12" fmla="*/ 21600 h 21600"/>
              </a:gdLst>
              <a:ahLst/>
              <a:cxnLst>
                <a:cxn ang="T6">
                  <a:pos x="T0" y="T1"/>
                </a:cxn>
                <a:cxn ang="T7">
                  <a:pos x="T2" y="T3"/>
                </a:cxn>
                <a:cxn ang="T8">
                  <a:pos x="T4" y="T5"/>
                </a:cxn>
              </a:cxnLst>
              <a:rect l="T9" t="T10" r="T11" b="T12"/>
              <a:pathLst>
                <a:path w="21334" h="21600" fill="none" extrusionOk="0">
                  <a:moveTo>
                    <a:pt x="-1" y="0"/>
                  </a:moveTo>
                  <a:cubicBezTo>
                    <a:pt x="10623" y="0"/>
                    <a:pt x="19670" y="7725"/>
                    <a:pt x="21333" y="18218"/>
                  </a:cubicBezTo>
                </a:path>
                <a:path w="21334" h="21600" stroke="0" extrusionOk="0">
                  <a:moveTo>
                    <a:pt x="-1" y="0"/>
                  </a:moveTo>
                  <a:cubicBezTo>
                    <a:pt x="10623" y="0"/>
                    <a:pt x="19670" y="7725"/>
                    <a:pt x="21333" y="18218"/>
                  </a:cubicBezTo>
                  <a:lnTo>
                    <a:pt x="0" y="21600"/>
                  </a:lnTo>
                  <a:close/>
                </a:path>
              </a:pathLst>
            </a:custGeom>
            <a:noFill/>
            <a:ln w="9525">
              <a:solidFill>
                <a:schemeClr val="tx1"/>
              </a:solidFill>
              <a:prstDash val="dash"/>
              <a:miter lim="800000"/>
              <a:headEnd/>
              <a:tailEnd/>
            </a:ln>
          </p:spPr>
          <p:txBody>
            <a:bodyPr wrap="none" anchor="ctr"/>
            <a:lstStyle/>
            <a:p>
              <a:endParaRPr lang="zh-CN" altLang="en-US"/>
            </a:p>
          </p:txBody>
        </p:sp>
      </p:grpSp>
      <p:graphicFrame>
        <p:nvGraphicFramePr>
          <p:cNvPr id="41986" name="Object 14"/>
          <p:cNvGraphicFramePr>
            <a:graphicFrameLocks noChangeAspect="1"/>
          </p:cNvGraphicFramePr>
          <p:nvPr/>
        </p:nvGraphicFramePr>
        <p:xfrm>
          <a:off x="571500" y="2470150"/>
          <a:ext cx="3816350" cy="887413"/>
        </p:xfrm>
        <a:graphic>
          <a:graphicData uri="http://schemas.openxmlformats.org/presentationml/2006/ole">
            <p:oleObj spid="_x0000_s41986" name="公式" r:id="rId7" imgW="1726920" imgH="406080" progId="Equation.3">
              <p:embed/>
            </p:oleObj>
          </a:graphicData>
        </a:graphic>
      </p:graphicFrame>
      <p:graphicFrame>
        <p:nvGraphicFramePr>
          <p:cNvPr id="41987" name="Object 15"/>
          <p:cNvGraphicFramePr>
            <a:graphicFrameLocks noChangeAspect="1"/>
          </p:cNvGraphicFramePr>
          <p:nvPr/>
        </p:nvGraphicFramePr>
        <p:xfrm>
          <a:off x="3203575" y="3694113"/>
          <a:ext cx="3268663" cy="520700"/>
        </p:xfrm>
        <a:graphic>
          <a:graphicData uri="http://schemas.openxmlformats.org/presentationml/2006/ole">
            <p:oleObj spid="_x0000_s41987" name="Equation" r:id="rId8" imgW="1244520" imgH="241200" progId="Equation.DSMT4">
              <p:embed/>
            </p:oleObj>
          </a:graphicData>
        </a:graphic>
      </p:graphicFrame>
      <p:graphicFrame>
        <p:nvGraphicFramePr>
          <p:cNvPr id="41988" name="Object 16"/>
          <p:cNvGraphicFramePr>
            <a:graphicFrameLocks noChangeAspect="1"/>
          </p:cNvGraphicFramePr>
          <p:nvPr/>
        </p:nvGraphicFramePr>
        <p:xfrm>
          <a:off x="539750" y="3694113"/>
          <a:ext cx="2466975" cy="506412"/>
        </p:xfrm>
        <a:graphic>
          <a:graphicData uri="http://schemas.openxmlformats.org/presentationml/2006/ole">
            <p:oleObj spid="_x0000_s41988" name="公式" r:id="rId9" imgW="1066680" imgH="203040" progId="Equation.3">
              <p:embed/>
            </p:oleObj>
          </a:graphicData>
        </a:graphic>
      </p:graphicFrame>
      <p:graphicFrame>
        <p:nvGraphicFramePr>
          <p:cNvPr id="41989" name="Object 17"/>
          <p:cNvGraphicFramePr>
            <a:graphicFrameLocks noChangeAspect="1"/>
          </p:cNvGraphicFramePr>
          <p:nvPr/>
        </p:nvGraphicFramePr>
        <p:xfrm>
          <a:off x="398463" y="4572000"/>
          <a:ext cx="4203700" cy="1543050"/>
        </p:xfrm>
        <a:graphic>
          <a:graphicData uri="http://schemas.openxmlformats.org/presentationml/2006/ole">
            <p:oleObj spid="_x0000_s41989" name="Equation" r:id="rId10" imgW="1854000" imgH="812520" progId="Equation.DSMT4">
              <p:embed/>
            </p:oleObj>
          </a:graphicData>
        </a:graphic>
      </p:graphicFrame>
      <p:sp>
        <p:nvSpPr>
          <p:cNvPr id="42000" name="Text Box 9"/>
          <p:cNvSpPr txBox="1">
            <a:spLocks noChangeArrowheads="1"/>
          </p:cNvSpPr>
          <p:nvPr/>
        </p:nvSpPr>
        <p:spPr bwMode="auto">
          <a:xfrm>
            <a:off x="5572125" y="5214938"/>
            <a:ext cx="3214688" cy="954087"/>
          </a:xfrm>
          <a:prstGeom prst="rect">
            <a:avLst/>
          </a:prstGeom>
          <a:noFill/>
          <a:ln w="41275">
            <a:noFill/>
            <a:miter lim="800000"/>
            <a:headEnd/>
            <a:tailEnd/>
          </a:ln>
        </p:spPr>
        <p:txBody>
          <a:bodyPr>
            <a:spAutoFit/>
          </a:bodyPr>
          <a:lstStyle/>
          <a:p>
            <a:r>
              <a:rPr kumimoji="1" lang="zh-CN" altLang="en-US" sz="2800" b="1">
                <a:latin typeface="Times New Roman" pitchFamily="18" charset="0"/>
                <a:ea typeface="楷体_GB2312" pitchFamily="49" charset="-122"/>
              </a:rPr>
              <a:t>用冲击摆测摆角可以测量子弹的速度。</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1"/>
          <p:cNvSpPr>
            <a:spLocks noGrp="1"/>
          </p:cNvSpPr>
          <p:nvPr>
            <p:ph type="title"/>
          </p:nvPr>
        </p:nvSpPr>
        <p:spPr/>
        <p:txBody>
          <a:bodyPr/>
          <a:lstStyle/>
          <a:p>
            <a:pPr eaLnBrk="1" hangingPunct="1"/>
            <a:r>
              <a:rPr lang="zh-CN" altLang="en-US" smtClean="0"/>
              <a:t>做功的表示</a:t>
            </a:r>
          </a:p>
        </p:txBody>
      </p:sp>
      <p:sp>
        <p:nvSpPr>
          <p:cNvPr id="57347"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功</a:t>
            </a:r>
          </a:p>
        </p:txBody>
      </p:sp>
      <p:sp>
        <p:nvSpPr>
          <p:cNvPr id="57348"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CE19C75-B5EC-4454-8D0B-FC1282EDF8FB}" type="slidenum">
              <a:rPr lang="zh-CN" altLang="en-US" smtClean="0"/>
              <a:pPr/>
              <a:t>4</a:t>
            </a:fld>
            <a:endParaRPr lang="zh-CN" altLang="en-US" smtClean="0"/>
          </a:p>
        </p:txBody>
      </p:sp>
      <p:sp>
        <p:nvSpPr>
          <p:cNvPr id="57349" name="内容占位符 4"/>
          <p:cNvSpPr>
            <a:spLocks noGrp="1"/>
          </p:cNvSpPr>
          <p:nvPr>
            <p:ph sz="quarter" idx="1"/>
          </p:nvPr>
        </p:nvSpPr>
        <p:spPr>
          <a:xfrm>
            <a:off x="457200" y="1219200"/>
            <a:ext cx="8229600" cy="4937125"/>
          </a:xfrm>
        </p:spPr>
        <p:txBody>
          <a:bodyPr/>
          <a:lstStyle/>
          <a:p>
            <a:pPr eaLnBrk="1" hangingPunct="1"/>
            <a:r>
              <a:rPr lang="zh-CN" altLang="en-US" smtClean="0"/>
              <a:t>解析：</a:t>
            </a:r>
            <a:endParaRPr lang="en-US" altLang="zh-CN" smtClean="0"/>
          </a:p>
          <a:p>
            <a:pPr eaLnBrk="1" hangingPunct="1"/>
            <a:endParaRPr lang="en-US" altLang="zh-CN" smtClean="0"/>
          </a:p>
          <a:p>
            <a:pPr lvl="1" eaLnBrk="1" hangingPunct="1"/>
            <a:r>
              <a:rPr lang="zh-CN" altLang="en-US" smtClean="0"/>
              <a:t>功是过程量，可能与路径有关</a:t>
            </a:r>
            <a:endParaRPr lang="en-US" altLang="zh-CN" smtClean="0"/>
          </a:p>
          <a:p>
            <a:pPr lvl="1" eaLnBrk="1" hangingPunct="1"/>
            <a:endParaRPr lang="zh-CN" altLang="en-US" smtClean="0"/>
          </a:p>
          <a:p>
            <a:pPr lvl="1" eaLnBrk="1" hangingPunct="1"/>
            <a:r>
              <a:rPr lang="zh-CN" altLang="en-US" smtClean="0"/>
              <a:t>功是标量，但有正负</a:t>
            </a:r>
            <a:endParaRPr lang="en-US" altLang="zh-CN" smtClean="0"/>
          </a:p>
          <a:p>
            <a:pPr lvl="1" eaLnBrk="1" hangingPunct="1"/>
            <a:endParaRPr lang="en-US" altLang="zh-CN" smtClean="0"/>
          </a:p>
          <a:p>
            <a:pPr lvl="1" eaLnBrk="1" hangingPunct="1"/>
            <a:r>
              <a:rPr lang="zh-CN" altLang="en-US" smtClean="0"/>
              <a:t>合力的功为各分力的功的代数和</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标题 1"/>
          <p:cNvSpPr>
            <a:spLocks noGrp="1"/>
          </p:cNvSpPr>
          <p:nvPr>
            <p:ph type="title"/>
          </p:nvPr>
        </p:nvSpPr>
        <p:spPr/>
        <p:txBody>
          <a:bodyPr/>
          <a:lstStyle/>
          <a:p>
            <a:r>
              <a:rPr kumimoji="1" lang="en-US" altLang="zh-CN" smtClean="0"/>
              <a:t>(</a:t>
            </a:r>
            <a:r>
              <a:rPr kumimoji="1" lang="zh-CN" altLang="en-US" smtClean="0"/>
              <a:t>四</a:t>
            </a:r>
            <a:r>
              <a:rPr kumimoji="1" lang="en-US" altLang="zh-CN" smtClean="0"/>
              <a:t>)  *</a:t>
            </a:r>
            <a:r>
              <a:rPr lang="zh-CN" altLang="en-US" smtClean="0"/>
              <a:t>能量守恒定律</a:t>
            </a:r>
          </a:p>
        </p:txBody>
      </p:sp>
      <p:sp>
        <p:nvSpPr>
          <p:cNvPr id="64515" name="内容占位符 5"/>
          <p:cNvSpPr>
            <a:spLocks noGrp="1"/>
          </p:cNvSpPr>
          <p:nvPr>
            <p:ph sz="quarter" idx="1"/>
          </p:nvPr>
        </p:nvSpPr>
        <p:spPr>
          <a:xfrm>
            <a:off x="457200" y="1219200"/>
            <a:ext cx="8229600" cy="4937125"/>
          </a:xfrm>
        </p:spPr>
        <p:txBody>
          <a:bodyPr/>
          <a:lstStyle/>
          <a:p>
            <a:r>
              <a:rPr lang="zh-CN" altLang="en-US" smtClean="0"/>
              <a:t>略</a:t>
            </a:r>
          </a:p>
        </p:txBody>
      </p:sp>
      <p:sp>
        <p:nvSpPr>
          <p:cNvPr id="64516" name="页脚占位符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能量守恒定律</a:t>
            </a:r>
          </a:p>
        </p:txBody>
      </p:sp>
      <p:sp>
        <p:nvSpPr>
          <p:cNvPr id="64517" name="灯片编号占位符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48D73F2-784A-429A-B5E8-E9BDFFEC19FC}" type="slidenum">
              <a:rPr lang="zh-CN" altLang="en-US" smtClean="0"/>
              <a:pPr/>
              <a:t>49</a:t>
            </a:fld>
            <a:endParaRPr lang="zh-CN" altLang="en-US" smtClean="0"/>
          </a:p>
        </p:txBody>
      </p:sp>
      <p:sp>
        <p:nvSpPr>
          <p:cNvPr id="7" name="动作按钮: 上一张 6">
            <a:hlinkClick r:id="rId2" action="ppaction://hlinksldjump" highlightClick="1"/>
          </p:cNvPr>
          <p:cNvSpPr/>
          <p:nvPr/>
        </p:nvSpPr>
        <p:spPr>
          <a:xfrm>
            <a:off x="7929563" y="5500688"/>
            <a:ext cx="500062" cy="5715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标题 1"/>
          <p:cNvSpPr>
            <a:spLocks noGrp="1"/>
          </p:cNvSpPr>
          <p:nvPr>
            <p:ph type="title"/>
          </p:nvPr>
        </p:nvSpPr>
        <p:spPr/>
        <p:txBody>
          <a:bodyPr/>
          <a:lstStyle/>
          <a:p>
            <a:pPr eaLnBrk="1" hangingPunct="1"/>
            <a:r>
              <a:rPr lang="zh-CN" altLang="en-US" smtClean="0"/>
              <a:t>功率</a:t>
            </a:r>
          </a:p>
        </p:txBody>
      </p:sp>
      <p:sp>
        <p:nvSpPr>
          <p:cNvPr id="3077"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功率</a:t>
            </a:r>
          </a:p>
        </p:txBody>
      </p:sp>
      <p:sp>
        <p:nvSpPr>
          <p:cNvPr id="3078"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BD605C8-2861-421B-B2EC-29CB016D95CA}" type="slidenum">
              <a:rPr lang="zh-CN" altLang="en-US" smtClean="0"/>
              <a:pPr/>
              <a:t>5</a:t>
            </a:fld>
            <a:endParaRPr lang="zh-CN" altLang="en-US" smtClean="0"/>
          </a:p>
        </p:txBody>
      </p:sp>
      <p:sp>
        <p:nvSpPr>
          <p:cNvPr id="3079" name="内容占位符 4"/>
          <p:cNvSpPr>
            <a:spLocks noGrp="1"/>
          </p:cNvSpPr>
          <p:nvPr>
            <p:ph sz="quarter" idx="1"/>
          </p:nvPr>
        </p:nvSpPr>
        <p:spPr>
          <a:xfrm>
            <a:off x="457200" y="1219200"/>
            <a:ext cx="8229600" cy="4937125"/>
          </a:xfrm>
        </p:spPr>
        <p:txBody>
          <a:bodyPr>
            <a:normAutofit lnSpcReduction="10000"/>
          </a:bodyPr>
          <a:lstStyle/>
          <a:p>
            <a:pPr marL="274320" indent="-274320" eaLnBrk="1" fontAlgn="auto" hangingPunct="1">
              <a:spcAft>
                <a:spcPts val="0"/>
              </a:spcAft>
              <a:buFont typeface="Wingdings 3"/>
              <a:buChar char=""/>
              <a:defRPr/>
            </a:pPr>
            <a:r>
              <a:rPr lang="zh-CN" altLang="en-US" dirty="0" smtClean="0"/>
              <a:t>功  率：</a:t>
            </a:r>
            <a:endParaRPr lang="en-US" altLang="zh-CN" dirty="0" smtClean="0"/>
          </a:p>
          <a:p>
            <a:pPr marL="548640" lvl="1" indent="-274320" eaLnBrk="1" fontAlgn="auto" hangingPunct="1">
              <a:spcAft>
                <a:spcPts val="0"/>
              </a:spcAft>
              <a:buFont typeface="Wingdings 3"/>
              <a:buChar char=""/>
              <a:defRPr/>
            </a:pPr>
            <a:r>
              <a:rPr lang="zh-CN" altLang="en-US" dirty="0" smtClean="0"/>
              <a:t>定义：力在单位时间内所作的功。反映做功的快慢</a:t>
            </a:r>
            <a:endParaRPr lang="en-US" altLang="zh-CN" dirty="0" smtClean="0"/>
          </a:p>
          <a:p>
            <a:pPr marL="548640" lvl="1" indent="-274320" eaLnBrk="1" fontAlgn="auto" hangingPunct="1">
              <a:spcAft>
                <a:spcPts val="0"/>
              </a:spcAft>
              <a:buFont typeface="Wingdings 3"/>
              <a:buChar char=""/>
              <a:defRPr/>
            </a:pPr>
            <a:endParaRPr lang="en-US" altLang="zh-CN" dirty="0" smtClean="0"/>
          </a:p>
          <a:p>
            <a:pPr marL="548640" lvl="1" indent="-274320" eaLnBrk="1" fontAlgn="auto" hangingPunct="1">
              <a:spcAft>
                <a:spcPts val="0"/>
              </a:spcAft>
              <a:buFont typeface="Wingdings 3"/>
              <a:buChar char=""/>
              <a:defRPr/>
            </a:pPr>
            <a:r>
              <a:rPr lang="zh-CN" altLang="en-US" dirty="0" smtClean="0"/>
              <a:t>平均功率</a:t>
            </a:r>
            <a:endParaRPr lang="en-US" altLang="zh-CN" dirty="0" smtClean="0"/>
          </a:p>
          <a:p>
            <a:pPr marL="548640" lvl="1" indent="-274320" eaLnBrk="1" fontAlgn="auto" hangingPunct="1">
              <a:spcAft>
                <a:spcPts val="0"/>
              </a:spcAft>
              <a:buFont typeface="Wingdings 3"/>
              <a:buChar char=""/>
              <a:defRPr/>
            </a:pPr>
            <a:endParaRPr lang="zh-CN" altLang="en-US" dirty="0" smtClean="0"/>
          </a:p>
          <a:p>
            <a:pPr marL="548640" lvl="1" indent="-274320" eaLnBrk="1" fontAlgn="auto" hangingPunct="1">
              <a:spcAft>
                <a:spcPts val="0"/>
              </a:spcAft>
              <a:buFont typeface="Wingdings 3"/>
              <a:buChar char=""/>
              <a:defRPr/>
            </a:pPr>
            <a:r>
              <a:rPr lang="zh-CN" altLang="en-US" dirty="0" smtClean="0"/>
              <a:t>瞬时功率</a:t>
            </a:r>
            <a:endParaRPr lang="en-US" altLang="zh-CN" dirty="0" smtClean="0"/>
          </a:p>
          <a:p>
            <a:pPr marL="548640" lvl="1" indent="-274320" eaLnBrk="1" fontAlgn="auto" hangingPunct="1">
              <a:spcAft>
                <a:spcPts val="0"/>
              </a:spcAft>
              <a:buFont typeface="Wingdings 3"/>
              <a:buChar char=""/>
              <a:defRPr/>
            </a:pPr>
            <a:endParaRPr lang="en-US" altLang="zh-CN" dirty="0" smtClean="0"/>
          </a:p>
          <a:p>
            <a:pPr marL="548640" lvl="1" indent="-274320" eaLnBrk="1" fontAlgn="auto" hangingPunct="1">
              <a:spcAft>
                <a:spcPts val="0"/>
              </a:spcAft>
              <a:buFont typeface="Wingdings 3"/>
              <a:buChar char=""/>
              <a:defRPr/>
            </a:pPr>
            <a:r>
              <a:rPr lang="zh-CN" altLang="zh-CN" dirty="0" smtClean="0"/>
              <a:t>量纲：</a:t>
            </a:r>
            <a:r>
              <a:rPr lang="en-US" altLang="zh-CN" dirty="0" smtClean="0"/>
              <a:t>ML</a:t>
            </a:r>
            <a:r>
              <a:rPr lang="en-US" altLang="zh-CN" baseline="30000" dirty="0" smtClean="0"/>
              <a:t>2</a:t>
            </a:r>
            <a:r>
              <a:rPr lang="en-US" altLang="zh-CN" dirty="0" smtClean="0"/>
              <a:t>T</a:t>
            </a:r>
            <a:r>
              <a:rPr lang="zh-CN" altLang="en-US" baseline="30000" dirty="0" smtClean="0"/>
              <a:t>－</a:t>
            </a:r>
            <a:r>
              <a:rPr lang="en-US" altLang="zh-CN" baseline="30000" dirty="0" smtClean="0"/>
              <a:t>3</a:t>
            </a:r>
          </a:p>
          <a:p>
            <a:pPr marL="548640" lvl="1" indent="-274320" eaLnBrk="1" fontAlgn="auto" hangingPunct="1">
              <a:spcAft>
                <a:spcPts val="0"/>
              </a:spcAft>
              <a:buFont typeface="Wingdings 3"/>
              <a:buChar char=""/>
              <a:defRPr/>
            </a:pPr>
            <a:endParaRPr lang="en-US" altLang="zh-CN" dirty="0" smtClean="0"/>
          </a:p>
          <a:p>
            <a:pPr marL="548640" lvl="1" indent="-274320" eaLnBrk="1" fontAlgn="auto" hangingPunct="1">
              <a:spcAft>
                <a:spcPts val="0"/>
              </a:spcAft>
              <a:buFont typeface="Wingdings 3"/>
              <a:buChar char=""/>
              <a:defRPr/>
            </a:pPr>
            <a:r>
              <a:rPr lang="zh-CN" altLang="en-US" dirty="0" smtClean="0"/>
              <a:t>单位：</a:t>
            </a:r>
            <a:r>
              <a:rPr lang="en-US" altLang="zh-CN" dirty="0" smtClean="0"/>
              <a:t>W </a:t>
            </a:r>
            <a:r>
              <a:rPr lang="zh-CN" altLang="zh-CN" dirty="0" smtClean="0"/>
              <a:t>或</a:t>
            </a:r>
            <a:r>
              <a:rPr lang="en-US" altLang="zh-CN" dirty="0" smtClean="0"/>
              <a:t> J·s</a:t>
            </a:r>
            <a:r>
              <a:rPr lang="en-US" altLang="zh-CN" baseline="30000" dirty="0" smtClean="0"/>
              <a:t>-1</a:t>
            </a:r>
          </a:p>
          <a:p>
            <a:pPr marL="548640" lvl="1" indent="-274320" eaLnBrk="1" fontAlgn="auto" hangingPunct="1">
              <a:spcAft>
                <a:spcPts val="0"/>
              </a:spcAft>
              <a:buFont typeface="Wingdings 3"/>
              <a:buChar char=""/>
              <a:defRPr/>
            </a:pPr>
            <a:endParaRPr kumimoji="1" lang="en-US" altLang="zh-CN" sz="2000" dirty="0" smtClean="0">
              <a:latin typeface="Times New Roman" pitchFamily="18" charset="0"/>
              <a:ea typeface="楷体_GB2312" pitchFamily="49" charset="-122"/>
            </a:endParaRPr>
          </a:p>
          <a:p>
            <a:pPr marL="548640" lvl="1" indent="-274320" eaLnBrk="1" fontAlgn="auto" hangingPunct="1">
              <a:spcAft>
                <a:spcPts val="0"/>
              </a:spcAft>
              <a:buFont typeface="Wingdings 3"/>
              <a:buChar char=""/>
              <a:defRPr/>
            </a:pPr>
            <a:r>
              <a:rPr kumimoji="1" lang="zh-CN" altLang="en-US" sz="2000" dirty="0" smtClean="0">
                <a:latin typeface="Times New Roman" pitchFamily="18" charset="0"/>
                <a:ea typeface="楷体_GB2312" pitchFamily="49" charset="-122"/>
              </a:rPr>
              <a:t>功的其它单位：</a:t>
            </a:r>
            <a:r>
              <a:rPr kumimoji="1" lang="en-US" altLang="zh-CN" sz="2000" dirty="0" smtClean="0">
                <a:latin typeface="Times New Roman" pitchFamily="18" charset="0"/>
                <a:ea typeface="楷体_GB2312" pitchFamily="49" charset="-122"/>
              </a:rPr>
              <a:t>1 </a:t>
            </a:r>
            <a:r>
              <a:rPr kumimoji="1" lang="en-US" altLang="zh-CN" sz="2000" dirty="0" err="1" smtClean="0">
                <a:latin typeface="Times New Roman" pitchFamily="18" charset="0"/>
                <a:ea typeface="楷体_GB2312" pitchFamily="49" charset="-122"/>
              </a:rPr>
              <a:t>eV</a:t>
            </a:r>
            <a:r>
              <a:rPr kumimoji="1" lang="en-US" altLang="zh-CN" sz="2000" dirty="0" smtClean="0">
                <a:latin typeface="Times New Roman" pitchFamily="18" charset="0"/>
                <a:ea typeface="楷体_GB2312" pitchFamily="49" charset="-122"/>
              </a:rPr>
              <a:t> = 1.6×10</a:t>
            </a:r>
            <a:r>
              <a:rPr kumimoji="1" lang="en-US" altLang="zh-CN" sz="2000" baseline="30000" dirty="0" smtClean="0">
                <a:latin typeface="Times New Roman" pitchFamily="18" charset="0"/>
                <a:ea typeface="楷体_GB2312" pitchFamily="49" charset="-122"/>
              </a:rPr>
              <a:t>-19</a:t>
            </a:r>
            <a:r>
              <a:rPr kumimoji="1" lang="en-US" altLang="zh-CN" sz="2000" dirty="0" smtClean="0">
                <a:latin typeface="Times New Roman" pitchFamily="18" charset="0"/>
                <a:ea typeface="楷体_GB2312" pitchFamily="49" charset="-122"/>
              </a:rPr>
              <a:t> J</a:t>
            </a:r>
          </a:p>
          <a:p>
            <a:pPr marL="548640" lvl="1" indent="-274320" eaLnBrk="1" fontAlgn="auto" hangingPunct="1">
              <a:spcAft>
                <a:spcPts val="0"/>
              </a:spcAft>
              <a:buFont typeface="Wingdings 3"/>
              <a:buChar char=""/>
              <a:defRPr/>
            </a:pPr>
            <a:endParaRPr lang="en-US" altLang="zh-CN" dirty="0" smtClean="0"/>
          </a:p>
        </p:txBody>
      </p:sp>
      <p:graphicFrame>
        <p:nvGraphicFramePr>
          <p:cNvPr id="62498" name="Object 34"/>
          <p:cNvGraphicFramePr>
            <a:graphicFrameLocks noChangeAspect="1"/>
          </p:cNvGraphicFramePr>
          <p:nvPr/>
        </p:nvGraphicFramePr>
        <p:xfrm>
          <a:off x="3929063" y="3357563"/>
          <a:ext cx="2643187" cy="714375"/>
        </p:xfrm>
        <a:graphic>
          <a:graphicData uri="http://schemas.openxmlformats.org/presentationml/2006/ole">
            <p:oleObj spid="_x0000_s3074" name="Equation" r:id="rId3" imgW="1218960" imgH="393480" progId="Equation.DSMT4">
              <p:embed/>
            </p:oleObj>
          </a:graphicData>
        </a:graphic>
      </p:graphicFrame>
      <p:graphicFrame>
        <p:nvGraphicFramePr>
          <p:cNvPr id="2" name="Object 5"/>
          <p:cNvGraphicFramePr>
            <a:graphicFrameLocks noChangeAspect="1"/>
          </p:cNvGraphicFramePr>
          <p:nvPr/>
        </p:nvGraphicFramePr>
        <p:xfrm>
          <a:off x="3929063" y="2428875"/>
          <a:ext cx="1414462" cy="828675"/>
        </p:xfrm>
        <a:graphic>
          <a:graphicData uri="http://schemas.openxmlformats.org/presentationml/2006/ole">
            <p:oleObj spid="_x0000_s3075" name="Equation" r:id="rId4" imgW="571320" imgH="3934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标题 1"/>
          <p:cNvSpPr>
            <a:spLocks noGrp="1"/>
          </p:cNvSpPr>
          <p:nvPr>
            <p:ph type="title"/>
          </p:nvPr>
        </p:nvSpPr>
        <p:spPr/>
        <p:txBody>
          <a:bodyPr/>
          <a:lstStyle/>
          <a:p>
            <a:pPr eaLnBrk="1" hangingPunct="1"/>
            <a:r>
              <a:rPr lang="zh-CN" altLang="en-US" smtClean="0"/>
              <a:t>功率</a:t>
            </a:r>
          </a:p>
        </p:txBody>
      </p:sp>
      <p:sp>
        <p:nvSpPr>
          <p:cNvPr id="4103" name="页脚占位符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t>动能、功和动能定理</a:t>
            </a:r>
            <a:r>
              <a:rPr lang="en-US" altLang="zh-CN" smtClean="0"/>
              <a:t>---</a:t>
            </a:r>
            <a:r>
              <a:rPr lang="zh-CN" altLang="en-US" smtClean="0"/>
              <a:t>功率</a:t>
            </a:r>
          </a:p>
        </p:txBody>
      </p:sp>
      <p:sp>
        <p:nvSpPr>
          <p:cNvPr id="4104" name="灯片编号占位符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E23ABF2-2A0E-487C-B466-75F12B8897D3}" type="slidenum">
              <a:rPr lang="zh-CN" altLang="en-US" smtClean="0"/>
              <a:pPr/>
              <a:t>6</a:t>
            </a:fld>
            <a:endParaRPr lang="zh-CN" altLang="en-US" smtClean="0"/>
          </a:p>
        </p:txBody>
      </p:sp>
      <p:sp>
        <p:nvSpPr>
          <p:cNvPr id="4105" name="内容占位符 4"/>
          <p:cNvSpPr>
            <a:spLocks noGrp="1"/>
          </p:cNvSpPr>
          <p:nvPr>
            <p:ph sz="quarter" idx="1"/>
          </p:nvPr>
        </p:nvSpPr>
        <p:spPr>
          <a:xfrm>
            <a:off x="457200" y="1219200"/>
            <a:ext cx="8229600" cy="4937125"/>
          </a:xfrm>
        </p:spPr>
        <p:txBody>
          <a:bodyPr/>
          <a:lstStyle/>
          <a:p>
            <a:pPr eaLnBrk="1" hangingPunct="1"/>
            <a:r>
              <a:rPr lang="zh-CN" altLang="en-US" smtClean="0"/>
              <a:t>功率的另一种表示</a:t>
            </a:r>
            <a:endParaRPr lang="en-US" altLang="zh-CN" smtClean="0"/>
          </a:p>
          <a:p>
            <a:pPr lvl="1" eaLnBrk="1" hangingPunct="1"/>
            <a:endParaRPr lang="en-US" altLang="zh-CN" smtClean="0"/>
          </a:p>
          <a:p>
            <a:pPr lvl="1" eaLnBrk="1" hangingPunct="1"/>
            <a:endParaRPr lang="en-US" altLang="zh-CN" smtClean="0"/>
          </a:p>
          <a:p>
            <a:pPr lvl="1" eaLnBrk="1" hangingPunct="1"/>
            <a:endParaRPr lang="en-US" altLang="zh-CN" smtClean="0"/>
          </a:p>
          <a:p>
            <a:pPr lvl="1" eaLnBrk="1" hangingPunct="1"/>
            <a:endParaRPr lang="en-US" altLang="zh-CN" smtClean="0"/>
          </a:p>
          <a:p>
            <a:pPr lvl="1" eaLnBrk="1" hangingPunct="1"/>
            <a:endParaRPr lang="en-US" altLang="zh-CN" smtClean="0"/>
          </a:p>
          <a:p>
            <a:pPr lvl="1" eaLnBrk="1" hangingPunct="1"/>
            <a:endParaRPr lang="en-US" altLang="zh-CN" smtClean="0"/>
          </a:p>
          <a:p>
            <a:pPr lvl="1" eaLnBrk="1" hangingPunct="1"/>
            <a:endParaRPr lang="en-US" altLang="zh-CN" smtClean="0"/>
          </a:p>
          <a:p>
            <a:pPr lvl="1" eaLnBrk="1" hangingPunct="1"/>
            <a:endParaRPr lang="en-US" altLang="zh-CN" smtClean="0"/>
          </a:p>
          <a:p>
            <a:pPr lvl="1" eaLnBrk="1" hangingPunct="1"/>
            <a:r>
              <a:rPr lang="zh-CN" altLang="en-US" smtClean="0"/>
              <a:t>力 </a:t>
            </a:r>
            <a:r>
              <a:rPr lang="en-US" altLang="zh-CN" smtClean="0"/>
              <a:t>X </a:t>
            </a:r>
            <a:r>
              <a:rPr lang="zh-CN" altLang="en-US" smtClean="0"/>
              <a:t>力的作用下物体运动速度</a:t>
            </a:r>
            <a:endParaRPr lang="en-US" altLang="zh-CN" smtClean="0"/>
          </a:p>
          <a:p>
            <a:pPr lvl="1" eaLnBrk="1" hangingPunct="1"/>
            <a:endParaRPr lang="en-US" altLang="zh-CN" smtClean="0"/>
          </a:p>
          <a:p>
            <a:pPr lvl="1" eaLnBrk="1" hangingPunct="1"/>
            <a:endParaRPr lang="en-US" altLang="zh-CN" smtClean="0"/>
          </a:p>
        </p:txBody>
      </p:sp>
      <p:graphicFrame>
        <p:nvGraphicFramePr>
          <p:cNvPr id="62500" name="Object 36"/>
          <p:cNvGraphicFramePr>
            <a:graphicFrameLocks noChangeAspect="1"/>
          </p:cNvGraphicFramePr>
          <p:nvPr/>
        </p:nvGraphicFramePr>
        <p:xfrm>
          <a:off x="3357563" y="3897313"/>
          <a:ext cx="4144962" cy="889000"/>
        </p:xfrm>
        <a:graphic>
          <a:graphicData uri="http://schemas.openxmlformats.org/presentationml/2006/ole">
            <p:oleObj spid="_x0000_s4098" name="Equation" r:id="rId3" imgW="1269720" imgH="406080" progId="Equation.3">
              <p:embed/>
            </p:oleObj>
          </a:graphicData>
        </a:graphic>
      </p:graphicFrame>
      <p:graphicFrame>
        <p:nvGraphicFramePr>
          <p:cNvPr id="145464" name="Object 56"/>
          <p:cNvGraphicFramePr>
            <a:graphicFrameLocks noChangeAspect="1"/>
          </p:cNvGraphicFramePr>
          <p:nvPr/>
        </p:nvGraphicFramePr>
        <p:xfrm>
          <a:off x="1000125" y="3897313"/>
          <a:ext cx="2035175" cy="557212"/>
        </p:xfrm>
        <a:graphic>
          <a:graphicData uri="http://schemas.openxmlformats.org/presentationml/2006/ole">
            <p:oleObj spid="_x0000_s4099" name="Equation" r:id="rId4" imgW="799920" imgH="203040" progId="Equation.DSMT4">
              <p:embed/>
            </p:oleObj>
          </a:graphicData>
        </a:graphic>
      </p:graphicFrame>
      <p:graphicFrame>
        <p:nvGraphicFramePr>
          <p:cNvPr id="62498" name="Object 34"/>
          <p:cNvGraphicFramePr>
            <a:graphicFrameLocks noChangeAspect="1"/>
          </p:cNvGraphicFramePr>
          <p:nvPr/>
        </p:nvGraphicFramePr>
        <p:xfrm>
          <a:off x="3929063" y="2825750"/>
          <a:ext cx="2643187" cy="714375"/>
        </p:xfrm>
        <a:graphic>
          <a:graphicData uri="http://schemas.openxmlformats.org/presentationml/2006/ole">
            <p:oleObj spid="_x0000_s4100" name="Equation" r:id="rId5" imgW="1218960" imgH="393480" progId="Equation.DSMT4">
              <p:embed/>
            </p:oleObj>
          </a:graphicData>
        </a:graphic>
      </p:graphicFrame>
      <p:graphicFrame>
        <p:nvGraphicFramePr>
          <p:cNvPr id="2" name="Object 8"/>
          <p:cNvGraphicFramePr>
            <a:graphicFrameLocks noChangeAspect="1"/>
          </p:cNvGraphicFramePr>
          <p:nvPr/>
        </p:nvGraphicFramePr>
        <p:xfrm>
          <a:off x="3929063" y="1897063"/>
          <a:ext cx="1414462" cy="828675"/>
        </p:xfrm>
        <a:graphic>
          <a:graphicData uri="http://schemas.openxmlformats.org/presentationml/2006/ole">
            <p:oleObj spid="_x0000_s4101" name="Equation" r:id="rId6" imgW="571320" imgH="39348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485775" y="228600"/>
            <a:ext cx="8229600" cy="2057400"/>
          </a:xfrm>
        </p:spPr>
        <p:txBody>
          <a:bodyPr>
            <a:normAutofit/>
          </a:bodyPr>
          <a:lstStyle/>
          <a:p>
            <a:pPr eaLnBrk="1" fontAlgn="auto" hangingPunct="1">
              <a:spcAft>
                <a:spcPts val="0"/>
              </a:spcAft>
              <a:defRPr/>
            </a:pPr>
            <a:r>
              <a:rPr lang="zh-CN" altLang="en-US" b="1" dirty="0" smtClean="0"/>
              <a:t>例</a:t>
            </a:r>
            <a:r>
              <a:rPr lang="en-US" altLang="zh-CN" b="1" dirty="0" smtClean="0"/>
              <a:t>1</a:t>
            </a:r>
            <a:r>
              <a:rPr lang="zh-CN" altLang="en-US" b="1" dirty="0" smtClean="0"/>
              <a:t>、一陨石从距地面高为</a:t>
            </a:r>
            <a:r>
              <a:rPr lang="en-US" altLang="zh-CN" b="1" dirty="0" smtClean="0"/>
              <a:t>h </a:t>
            </a:r>
            <a:r>
              <a:rPr lang="zh-CN" altLang="en-US" b="1" dirty="0" smtClean="0"/>
              <a:t>处由静止开始落向地面，忽略空气阻力，求陨石下落过程中，万有引力的功是多少？</a:t>
            </a:r>
            <a:r>
              <a:rPr lang="en-US" altLang="zh-CN" b="1" dirty="0" smtClean="0"/>
              <a:t/>
            </a:r>
            <a:br>
              <a:rPr lang="en-US" altLang="zh-CN" b="1" dirty="0" smtClean="0"/>
            </a:br>
            <a:endParaRPr lang="zh-CN" altLang="en-US" b="1" dirty="0"/>
          </a:p>
        </p:txBody>
      </p:sp>
      <p:sp>
        <p:nvSpPr>
          <p:cNvPr id="5127" name="页脚占位符 2"/>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功和功率：例题</a:t>
            </a:r>
          </a:p>
        </p:txBody>
      </p:sp>
      <p:sp>
        <p:nvSpPr>
          <p:cNvPr id="5128" name="灯片编号占位符 3"/>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6A422846-650C-4973-A77F-09C1A571B7D7}" type="slidenum">
              <a:rPr lang="zh-CN" altLang="en-US" smtClean="0">
                <a:latin typeface="Arial" charset="0"/>
              </a:rPr>
              <a:pPr/>
              <a:t>7</a:t>
            </a:fld>
            <a:endParaRPr lang="zh-CN" altLang="en-US" smtClean="0">
              <a:latin typeface="Arial" charset="0"/>
            </a:endParaRPr>
          </a:p>
        </p:txBody>
      </p:sp>
      <p:sp>
        <p:nvSpPr>
          <p:cNvPr id="5129" name="文本占位符 6"/>
          <p:cNvSpPr>
            <a:spLocks noGrp="1"/>
          </p:cNvSpPr>
          <p:nvPr>
            <p:ph type="body" idx="13"/>
          </p:nvPr>
        </p:nvSpPr>
        <p:spPr>
          <a:xfrm>
            <a:off x="500063" y="2428875"/>
            <a:ext cx="8215312" cy="3929063"/>
          </a:xfrm>
        </p:spPr>
        <p:txBody>
          <a:bodyPr/>
          <a:lstStyle/>
          <a:p>
            <a:pPr eaLnBrk="1" hangingPunct="1"/>
            <a:r>
              <a:rPr kumimoji="1" lang="zh-CN" altLang="en-US" smtClean="0">
                <a:latin typeface="Times New Roman" pitchFamily="18" charset="0"/>
              </a:rPr>
              <a:t>解：取地心为原点，引力与</a:t>
            </a:r>
            <a:r>
              <a:rPr kumimoji="1" lang="zh-CN" altLang="en-US" smtClean="0">
                <a:solidFill>
                  <a:schemeClr val="tx1"/>
                </a:solidFill>
                <a:latin typeface="Times New Roman" pitchFamily="18" charset="0"/>
              </a:rPr>
              <a:t>正方向</a:t>
            </a:r>
            <a:r>
              <a:rPr kumimoji="1" lang="zh-CN" altLang="en-US" smtClean="0">
                <a:latin typeface="Times New Roman" pitchFamily="18" charset="0"/>
              </a:rPr>
              <a:t>相反       </a:t>
            </a:r>
          </a:p>
          <a:p>
            <a:pPr eaLnBrk="1" hangingPunct="1"/>
            <a:endParaRPr lang="zh-CN" altLang="en-US" smtClean="0"/>
          </a:p>
        </p:txBody>
      </p:sp>
      <p:graphicFrame>
        <p:nvGraphicFramePr>
          <p:cNvPr id="5122" name="Object 6"/>
          <p:cNvGraphicFramePr>
            <a:graphicFrameLocks noChangeAspect="1"/>
          </p:cNvGraphicFramePr>
          <p:nvPr/>
        </p:nvGraphicFramePr>
        <p:xfrm>
          <a:off x="1214438" y="3884613"/>
          <a:ext cx="3200400" cy="762000"/>
        </p:xfrm>
        <a:graphic>
          <a:graphicData uri="http://schemas.openxmlformats.org/presentationml/2006/ole">
            <p:oleObj spid="_x0000_s5122" name="公式" r:id="rId4" imgW="990360" imgH="330120" progId="Equation.3">
              <p:embed/>
            </p:oleObj>
          </a:graphicData>
        </a:graphic>
      </p:graphicFrame>
      <p:graphicFrame>
        <p:nvGraphicFramePr>
          <p:cNvPr id="5123" name="Object 7"/>
          <p:cNvGraphicFramePr>
            <a:graphicFrameLocks noChangeAspect="1"/>
          </p:cNvGraphicFramePr>
          <p:nvPr/>
        </p:nvGraphicFramePr>
        <p:xfrm>
          <a:off x="928688" y="5003800"/>
          <a:ext cx="4033837" cy="854075"/>
        </p:xfrm>
        <a:graphic>
          <a:graphicData uri="http://schemas.openxmlformats.org/presentationml/2006/ole">
            <p:oleObj spid="_x0000_s5123" name="Equation" r:id="rId5" imgW="1587240" imgH="406080" progId="Equation.DSMT4">
              <p:embed/>
            </p:oleObj>
          </a:graphicData>
        </a:graphic>
      </p:graphicFrame>
      <p:grpSp>
        <p:nvGrpSpPr>
          <p:cNvPr id="5130" name="Group 32"/>
          <p:cNvGrpSpPr>
            <a:grpSpLocks/>
          </p:cNvGrpSpPr>
          <p:nvPr/>
        </p:nvGrpSpPr>
        <p:grpSpPr bwMode="auto">
          <a:xfrm>
            <a:off x="5791200" y="2522538"/>
            <a:ext cx="2743200" cy="2963862"/>
            <a:chOff x="3648" y="1589"/>
            <a:chExt cx="1728" cy="1867"/>
          </a:xfrm>
        </p:grpSpPr>
        <p:sp>
          <p:nvSpPr>
            <p:cNvPr id="5134" name="Freeform 11"/>
            <p:cNvSpPr>
              <a:spLocks/>
            </p:cNvSpPr>
            <p:nvPr/>
          </p:nvSpPr>
          <p:spPr bwMode="auto">
            <a:xfrm>
              <a:off x="3648" y="2639"/>
              <a:ext cx="1728" cy="688"/>
            </a:xfrm>
            <a:custGeom>
              <a:avLst/>
              <a:gdLst>
                <a:gd name="T0" fmla="*/ 0 w 1728"/>
                <a:gd name="T1" fmla="*/ 614 h 728"/>
                <a:gd name="T2" fmla="*/ 144 w 1728"/>
                <a:gd name="T3" fmla="*/ 337 h 728"/>
                <a:gd name="T4" fmla="*/ 464 w 1728"/>
                <a:gd name="T5" fmla="*/ 90 h 728"/>
                <a:gd name="T6" fmla="*/ 837 w 1728"/>
                <a:gd name="T7" fmla="*/ 0 h 728"/>
                <a:gd name="T8" fmla="*/ 1251 w 1728"/>
                <a:gd name="T9" fmla="*/ 90 h 728"/>
                <a:gd name="T10" fmla="*/ 1531 w 1728"/>
                <a:gd name="T11" fmla="*/ 303 h 728"/>
                <a:gd name="T12" fmla="*/ 1728 w 1728"/>
                <a:gd name="T13" fmla="*/ 614 h 728"/>
                <a:gd name="T14" fmla="*/ 0 60000 65536"/>
                <a:gd name="T15" fmla="*/ 0 60000 65536"/>
                <a:gd name="T16" fmla="*/ 0 60000 65536"/>
                <a:gd name="T17" fmla="*/ 0 60000 65536"/>
                <a:gd name="T18" fmla="*/ 0 60000 65536"/>
                <a:gd name="T19" fmla="*/ 0 60000 65536"/>
                <a:gd name="T20" fmla="*/ 0 60000 65536"/>
                <a:gd name="T21" fmla="*/ 0 w 1728"/>
                <a:gd name="T22" fmla="*/ 0 h 728"/>
                <a:gd name="T23" fmla="*/ 1728 w 1728"/>
                <a:gd name="T24" fmla="*/ 728 h 7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28" h="728">
                  <a:moveTo>
                    <a:pt x="0" y="728"/>
                  </a:moveTo>
                  <a:cubicBezTo>
                    <a:pt x="37" y="533"/>
                    <a:pt x="67" y="503"/>
                    <a:pt x="144" y="400"/>
                  </a:cubicBezTo>
                  <a:cubicBezTo>
                    <a:pt x="221" y="297"/>
                    <a:pt x="349" y="174"/>
                    <a:pt x="464" y="107"/>
                  </a:cubicBezTo>
                  <a:cubicBezTo>
                    <a:pt x="575" y="54"/>
                    <a:pt x="706" y="0"/>
                    <a:pt x="837" y="0"/>
                  </a:cubicBezTo>
                  <a:cubicBezTo>
                    <a:pt x="968" y="0"/>
                    <a:pt x="1135" y="47"/>
                    <a:pt x="1251" y="107"/>
                  </a:cubicBezTo>
                  <a:cubicBezTo>
                    <a:pt x="1359" y="164"/>
                    <a:pt x="1452" y="257"/>
                    <a:pt x="1531" y="360"/>
                  </a:cubicBezTo>
                  <a:cubicBezTo>
                    <a:pt x="1610" y="463"/>
                    <a:pt x="1691" y="587"/>
                    <a:pt x="1728" y="728"/>
                  </a:cubicBezTo>
                </a:path>
              </a:pathLst>
            </a:custGeom>
            <a:solidFill>
              <a:srgbClr val="800000">
                <a:alpha val="50195"/>
              </a:srgbClr>
            </a:solidFill>
            <a:ln w="57150">
              <a:solidFill>
                <a:srgbClr val="FFCC99"/>
              </a:solidFill>
              <a:round/>
              <a:headEnd/>
              <a:tailEnd/>
            </a:ln>
          </p:spPr>
          <p:txBody>
            <a:bodyPr wrap="none" anchor="ctr"/>
            <a:lstStyle/>
            <a:p>
              <a:endParaRPr lang="zh-CN" altLang="en-US"/>
            </a:p>
          </p:txBody>
        </p:sp>
        <p:sp>
          <p:nvSpPr>
            <p:cNvPr id="5135" name="Freeform 12"/>
            <p:cNvSpPr>
              <a:spLocks/>
            </p:cNvSpPr>
            <p:nvPr/>
          </p:nvSpPr>
          <p:spPr bwMode="auto">
            <a:xfrm>
              <a:off x="4501" y="1589"/>
              <a:ext cx="3" cy="1738"/>
            </a:xfrm>
            <a:custGeom>
              <a:avLst/>
              <a:gdLst>
                <a:gd name="T0" fmla="*/ 0 w 3"/>
                <a:gd name="T1" fmla="*/ 1551 h 1840"/>
                <a:gd name="T2" fmla="*/ 3 w 3"/>
                <a:gd name="T3" fmla="*/ 0 h 1840"/>
                <a:gd name="T4" fmla="*/ 0 60000 65536"/>
                <a:gd name="T5" fmla="*/ 0 60000 65536"/>
                <a:gd name="T6" fmla="*/ 0 w 3"/>
                <a:gd name="T7" fmla="*/ 0 h 1840"/>
                <a:gd name="T8" fmla="*/ 3 w 3"/>
                <a:gd name="T9" fmla="*/ 1840 h 1840"/>
              </a:gdLst>
              <a:ahLst/>
              <a:cxnLst>
                <a:cxn ang="T4">
                  <a:pos x="T0" y="T1"/>
                </a:cxn>
                <a:cxn ang="T5">
                  <a:pos x="T2" y="T3"/>
                </a:cxn>
              </a:cxnLst>
              <a:rect l="T6" t="T7" r="T8" b="T9"/>
              <a:pathLst>
                <a:path w="3" h="1840">
                  <a:moveTo>
                    <a:pt x="0" y="1840"/>
                  </a:moveTo>
                  <a:lnTo>
                    <a:pt x="3" y="0"/>
                  </a:lnTo>
                </a:path>
              </a:pathLst>
            </a:custGeom>
            <a:noFill/>
            <a:ln w="38100">
              <a:solidFill>
                <a:schemeClr val="tx1"/>
              </a:solidFill>
              <a:round/>
              <a:headEnd/>
              <a:tailEnd type="triangle" w="med" len="med"/>
            </a:ln>
          </p:spPr>
          <p:txBody>
            <a:bodyPr wrap="none" anchor="ctr"/>
            <a:lstStyle/>
            <a:p>
              <a:endParaRPr lang="zh-CN" altLang="en-US"/>
            </a:p>
          </p:txBody>
        </p:sp>
        <p:sp>
          <p:nvSpPr>
            <p:cNvPr id="5136" name="Oval 13"/>
            <p:cNvSpPr>
              <a:spLocks noChangeArrowheads="1"/>
            </p:cNvSpPr>
            <p:nvPr/>
          </p:nvSpPr>
          <p:spPr bwMode="auto">
            <a:xfrm>
              <a:off x="4451" y="2103"/>
              <a:ext cx="96" cy="90"/>
            </a:xfrm>
            <a:prstGeom prst="ellipse">
              <a:avLst/>
            </a:prstGeom>
            <a:solidFill>
              <a:srgbClr val="000066"/>
            </a:solidFill>
            <a:ln w="9525">
              <a:solidFill>
                <a:schemeClr val="tx1"/>
              </a:solidFill>
              <a:round/>
              <a:headEnd/>
              <a:tailEnd/>
            </a:ln>
          </p:spPr>
          <p:txBody>
            <a:bodyPr wrap="none" anchor="ctr"/>
            <a:lstStyle/>
            <a:p>
              <a:endParaRPr lang="zh-CN" altLang="en-US"/>
            </a:p>
          </p:txBody>
        </p:sp>
        <p:sp>
          <p:nvSpPr>
            <p:cNvPr id="5137" name="Line 14"/>
            <p:cNvSpPr>
              <a:spLocks noChangeShapeType="1"/>
            </p:cNvSpPr>
            <p:nvPr/>
          </p:nvSpPr>
          <p:spPr bwMode="auto">
            <a:xfrm>
              <a:off x="4296" y="2148"/>
              <a:ext cx="192" cy="0"/>
            </a:xfrm>
            <a:prstGeom prst="line">
              <a:avLst/>
            </a:prstGeom>
            <a:noFill/>
            <a:ln w="9525">
              <a:solidFill>
                <a:schemeClr val="tx1"/>
              </a:solidFill>
              <a:round/>
              <a:headEnd/>
              <a:tailEnd/>
            </a:ln>
          </p:spPr>
          <p:txBody>
            <a:bodyPr wrap="none" anchor="ctr"/>
            <a:lstStyle/>
            <a:p>
              <a:endParaRPr lang="zh-CN" altLang="en-US"/>
            </a:p>
          </p:txBody>
        </p:sp>
        <p:sp>
          <p:nvSpPr>
            <p:cNvPr id="5138" name="Freeform 15"/>
            <p:cNvSpPr>
              <a:spLocks/>
            </p:cNvSpPr>
            <p:nvPr/>
          </p:nvSpPr>
          <p:spPr bwMode="auto">
            <a:xfrm>
              <a:off x="4381" y="2148"/>
              <a:ext cx="3" cy="499"/>
            </a:xfrm>
            <a:custGeom>
              <a:avLst/>
              <a:gdLst>
                <a:gd name="T0" fmla="*/ 0 w 3"/>
                <a:gd name="T1" fmla="*/ 0 h 528"/>
                <a:gd name="T2" fmla="*/ 3 w 3"/>
                <a:gd name="T3" fmla="*/ 446 h 528"/>
                <a:gd name="T4" fmla="*/ 0 60000 65536"/>
                <a:gd name="T5" fmla="*/ 0 60000 65536"/>
                <a:gd name="T6" fmla="*/ 0 w 3"/>
                <a:gd name="T7" fmla="*/ 0 h 528"/>
                <a:gd name="T8" fmla="*/ 3 w 3"/>
                <a:gd name="T9" fmla="*/ 528 h 528"/>
              </a:gdLst>
              <a:ahLst/>
              <a:cxnLst>
                <a:cxn ang="T4">
                  <a:pos x="T0" y="T1"/>
                </a:cxn>
                <a:cxn ang="T5">
                  <a:pos x="T2" y="T3"/>
                </a:cxn>
              </a:cxnLst>
              <a:rect l="T6" t="T7" r="T8" b="T9"/>
              <a:pathLst>
                <a:path w="3" h="528">
                  <a:moveTo>
                    <a:pt x="0" y="0"/>
                  </a:moveTo>
                  <a:lnTo>
                    <a:pt x="3" y="528"/>
                  </a:lnTo>
                </a:path>
              </a:pathLst>
            </a:custGeom>
            <a:noFill/>
            <a:ln w="28575">
              <a:solidFill>
                <a:schemeClr val="tx1"/>
              </a:solidFill>
              <a:round/>
              <a:headEnd type="triangle" w="med" len="med"/>
              <a:tailEnd type="triangle" w="med" len="med"/>
            </a:ln>
          </p:spPr>
          <p:txBody>
            <a:bodyPr wrap="none" anchor="ctr"/>
            <a:lstStyle/>
            <a:p>
              <a:endParaRPr lang="zh-CN" altLang="en-US"/>
            </a:p>
          </p:txBody>
        </p:sp>
        <p:sp>
          <p:nvSpPr>
            <p:cNvPr id="5139" name="Rectangle 16"/>
            <p:cNvSpPr>
              <a:spLocks noChangeArrowheads="1"/>
            </p:cNvSpPr>
            <p:nvPr/>
          </p:nvSpPr>
          <p:spPr bwMode="auto">
            <a:xfrm>
              <a:off x="4560" y="1921"/>
              <a:ext cx="244" cy="365"/>
            </a:xfrm>
            <a:prstGeom prst="rect">
              <a:avLst/>
            </a:prstGeom>
            <a:noFill/>
            <a:ln w="9525">
              <a:noFill/>
              <a:miter lim="800000"/>
              <a:headEnd/>
              <a:tailEnd/>
            </a:ln>
          </p:spPr>
          <p:txBody>
            <a:bodyPr wrap="none">
              <a:spAutoFit/>
            </a:bodyPr>
            <a:lstStyle/>
            <a:p>
              <a:r>
                <a:rPr kumimoji="1" lang="en-US" altLang="zh-CN" sz="3200" b="1" i="1">
                  <a:latin typeface="Times New Roman" pitchFamily="18" charset="0"/>
                  <a:ea typeface="楷体_GB2312" pitchFamily="49" charset="-122"/>
                </a:rPr>
                <a:t>a</a:t>
              </a:r>
            </a:p>
          </p:txBody>
        </p:sp>
        <p:sp>
          <p:nvSpPr>
            <p:cNvPr id="5140" name="Rectangle 17"/>
            <p:cNvSpPr>
              <a:spLocks noChangeArrowheads="1"/>
            </p:cNvSpPr>
            <p:nvPr/>
          </p:nvSpPr>
          <p:spPr bwMode="auto">
            <a:xfrm>
              <a:off x="4512" y="2621"/>
              <a:ext cx="228"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b</a:t>
              </a:r>
            </a:p>
          </p:txBody>
        </p:sp>
        <p:sp>
          <p:nvSpPr>
            <p:cNvPr id="5141" name="Rectangle 18"/>
            <p:cNvSpPr>
              <a:spLocks noChangeArrowheads="1"/>
            </p:cNvSpPr>
            <p:nvPr/>
          </p:nvSpPr>
          <p:spPr bwMode="auto">
            <a:xfrm>
              <a:off x="4128" y="2176"/>
              <a:ext cx="241"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h</a:t>
              </a:r>
            </a:p>
          </p:txBody>
        </p:sp>
        <p:sp>
          <p:nvSpPr>
            <p:cNvPr id="5142" name="Rectangle 19"/>
            <p:cNvSpPr>
              <a:spLocks noChangeArrowheads="1"/>
            </p:cNvSpPr>
            <p:nvPr/>
          </p:nvSpPr>
          <p:spPr bwMode="auto">
            <a:xfrm>
              <a:off x="4464" y="2893"/>
              <a:ext cx="265"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R</a:t>
              </a:r>
            </a:p>
          </p:txBody>
        </p:sp>
        <p:sp>
          <p:nvSpPr>
            <p:cNvPr id="5143" name="Rectangle 20"/>
            <p:cNvSpPr>
              <a:spLocks noChangeArrowheads="1"/>
            </p:cNvSpPr>
            <p:nvPr/>
          </p:nvSpPr>
          <p:spPr bwMode="auto">
            <a:xfrm>
              <a:off x="4512" y="3128"/>
              <a:ext cx="228" cy="328"/>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o</a:t>
              </a:r>
            </a:p>
          </p:txBody>
        </p:sp>
        <p:grpSp>
          <p:nvGrpSpPr>
            <p:cNvPr id="5144" name="Group 31"/>
            <p:cNvGrpSpPr>
              <a:grpSpLocks/>
            </p:cNvGrpSpPr>
            <p:nvPr/>
          </p:nvGrpSpPr>
          <p:grpSpPr bwMode="auto">
            <a:xfrm>
              <a:off x="4558" y="2296"/>
              <a:ext cx="264" cy="318"/>
              <a:chOff x="5193" y="1842"/>
              <a:chExt cx="264" cy="318"/>
            </a:xfrm>
          </p:grpSpPr>
          <p:sp>
            <p:nvSpPr>
              <p:cNvPr id="5145" name="Line 22"/>
              <p:cNvSpPr>
                <a:spLocks noChangeShapeType="1"/>
              </p:cNvSpPr>
              <p:nvPr/>
            </p:nvSpPr>
            <p:spPr bwMode="auto">
              <a:xfrm>
                <a:off x="5193" y="1888"/>
                <a:ext cx="0" cy="272"/>
              </a:xfrm>
              <a:prstGeom prst="line">
                <a:avLst/>
              </a:prstGeom>
              <a:noFill/>
              <a:ln w="38100">
                <a:solidFill>
                  <a:schemeClr val="tx2"/>
                </a:solidFill>
                <a:round/>
                <a:headEnd/>
                <a:tailEnd type="arrow" w="med" len="med"/>
              </a:ln>
            </p:spPr>
            <p:txBody>
              <a:bodyPr wrap="none" anchor="ctr"/>
              <a:lstStyle/>
              <a:p>
                <a:endParaRPr lang="zh-CN" altLang="en-US"/>
              </a:p>
            </p:txBody>
          </p:sp>
          <p:graphicFrame>
            <p:nvGraphicFramePr>
              <p:cNvPr id="5125" name="Object 10"/>
              <p:cNvGraphicFramePr>
                <a:graphicFrameLocks noChangeAspect="1"/>
              </p:cNvGraphicFramePr>
              <p:nvPr/>
            </p:nvGraphicFramePr>
            <p:xfrm>
              <a:off x="5239" y="1842"/>
              <a:ext cx="218" cy="272"/>
            </p:xfrm>
            <a:graphic>
              <a:graphicData uri="http://schemas.openxmlformats.org/presentationml/2006/ole">
                <p:oleObj spid="_x0000_s5125" name="公式" r:id="rId6" imgW="164880" imgH="190440" progId="Equation.3">
                  <p:embed/>
                </p:oleObj>
              </a:graphicData>
            </a:graphic>
          </p:graphicFrame>
        </p:grpSp>
      </p:grpSp>
      <p:sp>
        <p:nvSpPr>
          <p:cNvPr id="5131" name="Oval 33"/>
          <p:cNvSpPr>
            <a:spLocks noChangeArrowheads="1"/>
          </p:cNvSpPr>
          <p:nvPr/>
        </p:nvSpPr>
        <p:spPr bwMode="auto">
          <a:xfrm>
            <a:off x="7812088" y="3429000"/>
            <a:ext cx="122237" cy="122238"/>
          </a:xfrm>
          <a:prstGeom prst="ellipse">
            <a:avLst/>
          </a:prstGeom>
          <a:solidFill>
            <a:srgbClr val="000066"/>
          </a:solidFill>
          <a:ln w="9525">
            <a:solidFill>
              <a:schemeClr val="tx1"/>
            </a:solidFill>
            <a:miter lim="800000"/>
            <a:headEnd/>
            <a:tailEnd/>
          </a:ln>
        </p:spPr>
        <p:txBody>
          <a:bodyPr wrap="none" anchor="ctr"/>
          <a:lstStyle/>
          <a:p>
            <a:endParaRPr lang="zh-CN" altLang="en-US"/>
          </a:p>
        </p:txBody>
      </p:sp>
      <p:sp>
        <p:nvSpPr>
          <p:cNvPr id="5132" name="Freeform 34"/>
          <p:cNvSpPr>
            <a:spLocks/>
          </p:cNvSpPr>
          <p:nvPr/>
        </p:nvSpPr>
        <p:spPr bwMode="auto">
          <a:xfrm>
            <a:off x="6443663" y="3500438"/>
            <a:ext cx="1441450" cy="865187"/>
          </a:xfrm>
          <a:custGeom>
            <a:avLst/>
            <a:gdLst>
              <a:gd name="T0" fmla="*/ 2147483647 w 908"/>
              <a:gd name="T1" fmla="*/ 0 h 545"/>
              <a:gd name="T2" fmla="*/ 2147483647 w 908"/>
              <a:gd name="T3" fmla="*/ 2147483647 h 545"/>
              <a:gd name="T4" fmla="*/ 0 w 908"/>
              <a:gd name="T5" fmla="*/ 2147483647 h 545"/>
              <a:gd name="T6" fmla="*/ 0 60000 65536"/>
              <a:gd name="T7" fmla="*/ 0 60000 65536"/>
              <a:gd name="T8" fmla="*/ 0 60000 65536"/>
              <a:gd name="T9" fmla="*/ 0 w 908"/>
              <a:gd name="T10" fmla="*/ 0 h 545"/>
              <a:gd name="T11" fmla="*/ 908 w 908"/>
              <a:gd name="T12" fmla="*/ 545 h 545"/>
            </a:gdLst>
            <a:ahLst/>
            <a:cxnLst>
              <a:cxn ang="T6">
                <a:pos x="T0" y="T1"/>
              </a:cxn>
              <a:cxn ang="T7">
                <a:pos x="T2" y="T3"/>
              </a:cxn>
              <a:cxn ang="T8">
                <a:pos x="T4" y="T5"/>
              </a:cxn>
            </a:cxnLst>
            <a:rect l="T9" t="T10" r="T11" b="T12"/>
            <a:pathLst>
              <a:path w="908" h="545">
                <a:moveTo>
                  <a:pt x="908" y="0"/>
                </a:moveTo>
                <a:cubicBezTo>
                  <a:pt x="756" y="22"/>
                  <a:pt x="605" y="45"/>
                  <a:pt x="454" y="136"/>
                </a:cubicBezTo>
                <a:cubicBezTo>
                  <a:pt x="303" y="227"/>
                  <a:pt x="151" y="386"/>
                  <a:pt x="0" y="545"/>
                </a:cubicBezTo>
              </a:path>
            </a:pathLst>
          </a:custGeom>
          <a:noFill/>
          <a:ln w="9525">
            <a:solidFill>
              <a:schemeClr val="tx1"/>
            </a:solidFill>
            <a:prstDash val="dash"/>
            <a:miter lim="800000"/>
            <a:headEnd/>
            <a:tailEnd/>
          </a:ln>
        </p:spPr>
        <p:txBody>
          <a:bodyPr wrap="none"/>
          <a:lstStyle/>
          <a:p>
            <a:endParaRPr lang="zh-CN" altLang="en-US"/>
          </a:p>
        </p:txBody>
      </p:sp>
      <p:cxnSp>
        <p:nvCxnSpPr>
          <p:cNvPr id="28" name="直接连接符 27"/>
          <p:cNvCxnSpPr/>
          <p:nvPr/>
        </p:nvCxnSpPr>
        <p:spPr>
          <a:xfrm>
            <a:off x="500063" y="1855788"/>
            <a:ext cx="5643562"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5124" name="Object 5"/>
          <p:cNvGraphicFramePr>
            <a:graphicFrameLocks noChangeAspect="1"/>
          </p:cNvGraphicFramePr>
          <p:nvPr/>
        </p:nvGraphicFramePr>
        <p:xfrm>
          <a:off x="2428875" y="3074988"/>
          <a:ext cx="3076575" cy="785812"/>
        </p:xfrm>
        <a:graphic>
          <a:graphicData uri="http://schemas.openxmlformats.org/presentationml/2006/ole">
            <p:oleObj spid="_x0000_s5124" name="Equation" r:id="rId7" imgW="990360" imgH="393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9">
                                            <p:txEl>
                                              <p:pRg st="0" end="0"/>
                                            </p:txEl>
                                          </p:spTgt>
                                        </p:tgtEl>
                                        <p:attrNameLst>
                                          <p:attrName>style.visibility</p:attrName>
                                        </p:attrNameLst>
                                      </p:cBhvr>
                                      <p:to>
                                        <p:strVal val="visible"/>
                                      </p:to>
                                    </p:set>
                                    <p:anim calcmode="lin" valueType="num">
                                      <p:cBhvr additive="base">
                                        <p:cTn id="7" dur="500" fill="hold"/>
                                        <p:tgtEl>
                                          <p:spTgt spid="512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2"/>
                                        </p:tgtEl>
                                        <p:attrNameLst>
                                          <p:attrName>style.visibility</p:attrName>
                                        </p:attrNameLst>
                                      </p:cBhvr>
                                      <p:to>
                                        <p:strVal val="visible"/>
                                      </p:to>
                                    </p:set>
                                    <p:anim calcmode="lin" valueType="num">
                                      <p:cBhvr additive="base">
                                        <p:cTn id="11" dur="500" fill="hold"/>
                                        <p:tgtEl>
                                          <p:spTgt spid="5122"/>
                                        </p:tgtEl>
                                        <p:attrNameLst>
                                          <p:attrName>ppt_x</p:attrName>
                                        </p:attrNameLst>
                                      </p:cBhvr>
                                      <p:tavLst>
                                        <p:tav tm="0">
                                          <p:val>
                                            <p:strVal val="#ppt_x"/>
                                          </p:val>
                                        </p:tav>
                                        <p:tav tm="100000">
                                          <p:val>
                                            <p:strVal val="#ppt_x"/>
                                          </p:val>
                                        </p:tav>
                                      </p:tavLst>
                                    </p:anim>
                                    <p:anim calcmode="lin" valueType="num">
                                      <p:cBhvr additive="base">
                                        <p:cTn id="12" dur="500" fill="hold"/>
                                        <p:tgtEl>
                                          <p:spTgt spid="512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3"/>
                                        </p:tgtEl>
                                        <p:attrNameLst>
                                          <p:attrName>style.visibility</p:attrName>
                                        </p:attrNameLst>
                                      </p:cBhvr>
                                      <p:to>
                                        <p:strVal val="visible"/>
                                      </p:to>
                                    </p:set>
                                    <p:anim calcmode="lin" valueType="num">
                                      <p:cBhvr additive="base">
                                        <p:cTn id="15" dur="500" fill="hold"/>
                                        <p:tgtEl>
                                          <p:spTgt spid="5123"/>
                                        </p:tgtEl>
                                        <p:attrNameLst>
                                          <p:attrName>ppt_x</p:attrName>
                                        </p:attrNameLst>
                                      </p:cBhvr>
                                      <p:tavLst>
                                        <p:tav tm="0">
                                          <p:val>
                                            <p:strVal val="#ppt_x"/>
                                          </p:val>
                                        </p:tav>
                                        <p:tav tm="100000">
                                          <p:val>
                                            <p:strVal val="#ppt_x"/>
                                          </p:val>
                                        </p:tav>
                                      </p:tavLst>
                                    </p:anim>
                                    <p:anim calcmode="lin" valueType="num">
                                      <p:cBhvr additive="base">
                                        <p:cTn id="16" dur="500" fill="hold"/>
                                        <p:tgtEl>
                                          <p:spTgt spid="51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124"/>
                                        </p:tgtEl>
                                        <p:attrNameLst>
                                          <p:attrName>style.visibility</p:attrName>
                                        </p:attrNameLst>
                                      </p:cBhvr>
                                      <p:to>
                                        <p:strVal val="visible"/>
                                      </p:to>
                                    </p:set>
                                    <p:anim calcmode="lin" valueType="num">
                                      <p:cBhvr additive="base">
                                        <p:cTn id="19" dur="500" fill="hold"/>
                                        <p:tgtEl>
                                          <p:spTgt spid="5124"/>
                                        </p:tgtEl>
                                        <p:attrNameLst>
                                          <p:attrName>ppt_x</p:attrName>
                                        </p:attrNameLst>
                                      </p:cBhvr>
                                      <p:tavLst>
                                        <p:tav tm="0">
                                          <p:val>
                                            <p:strVal val="#ppt_x"/>
                                          </p:val>
                                        </p:tav>
                                        <p:tav tm="100000">
                                          <p:val>
                                            <p:strVal val="#ppt_x"/>
                                          </p:val>
                                        </p:tav>
                                      </p:tavLst>
                                    </p:anim>
                                    <p:anim calcmode="lin" valueType="num">
                                      <p:cBhvr additive="base">
                                        <p:cTn id="20"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a:xfrm>
            <a:off x="485775" y="228600"/>
            <a:ext cx="8229600" cy="2057400"/>
          </a:xfrm>
        </p:spPr>
        <p:txBody>
          <a:bodyPr>
            <a:normAutofit/>
          </a:bodyPr>
          <a:lstStyle/>
          <a:p>
            <a:pPr eaLnBrk="1" fontAlgn="auto" hangingPunct="1">
              <a:spcAft>
                <a:spcPts val="0"/>
              </a:spcAft>
              <a:defRPr/>
            </a:pPr>
            <a:r>
              <a:rPr lang="zh-CN" altLang="en-US" b="1" dirty="0" smtClean="0"/>
              <a:t>例</a:t>
            </a:r>
            <a:r>
              <a:rPr lang="en-US" altLang="zh-CN" b="1" dirty="0" smtClean="0"/>
              <a:t>1</a:t>
            </a:r>
            <a:r>
              <a:rPr lang="zh-CN" altLang="en-US" b="1" dirty="0" smtClean="0"/>
              <a:t>、万有引力的功</a:t>
            </a:r>
            <a:r>
              <a:rPr lang="en-US" altLang="zh-CN" b="1" dirty="0" smtClean="0"/>
              <a:t/>
            </a:r>
            <a:br>
              <a:rPr lang="en-US" altLang="zh-CN" b="1" dirty="0" smtClean="0"/>
            </a:br>
            <a:endParaRPr lang="zh-CN" altLang="en-US" b="1" dirty="0"/>
          </a:p>
        </p:txBody>
      </p:sp>
      <p:sp>
        <p:nvSpPr>
          <p:cNvPr id="6151" name="页脚占位符 2"/>
          <p:cNvSpPr>
            <a:spLocks noGrp="1"/>
          </p:cNvSpPr>
          <p:nvPr>
            <p:ph type="ftr" sz="quarter" idx="15"/>
          </p:nvPr>
        </p:nvSpPr>
        <p:spPr bwMode="auto">
          <a:noFill/>
          <a:ln>
            <a:miter lim="800000"/>
            <a:headEnd/>
            <a:tailEnd/>
          </a:ln>
        </p:spPr>
        <p:txBody>
          <a:bodyPr wrap="square" lIns="91440" tIns="45720" rIns="91440" bIns="45720" numCol="1" anchor="t" anchorCtr="0" compatLnSpc="1">
            <a:prstTxWarp prst="textNoShape">
              <a:avLst/>
            </a:prstTxWarp>
          </a:bodyPr>
          <a:lstStyle/>
          <a:p>
            <a:r>
              <a:rPr lang="zh-CN" altLang="en-US" smtClean="0">
                <a:latin typeface="Arial" charset="0"/>
              </a:rPr>
              <a:t>动能、功和动能定理</a:t>
            </a:r>
            <a:r>
              <a:rPr lang="en-US" altLang="zh-CN" smtClean="0">
                <a:latin typeface="Arial" charset="0"/>
              </a:rPr>
              <a:t>---</a:t>
            </a:r>
            <a:r>
              <a:rPr lang="zh-CN" altLang="en-US" smtClean="0">
                <a:latin typeface="Arial" charset="0"/>
              </a:rPr>
              <a:t>功和功率：例题</a:t>
            </a:r>
          </a:p>
        </p:txBody>
      </p:sp>
      <p:sp>
        <p:nvSpPr>
          <p:cNvPr id="6152" name="灯片编号占位符 3"/>
          <p:cNvSpPr>
            <a:spLocks noGrp="1"/>
          </p:cNvSpPr>
          <p:nvPr>
            <p:ph type="sldNum" sz="quarter" idx="16"/>
          </p:nvPr>
        </p:nvSpPr>
        <p:spPr bwMode="auto">
          <a:noFill/>
          <a:ln>
            <a:miter lim="800000"/>
            <a:headEnd/>
            <a:tailEnd/>
          </a:ln>
        </p:spPr>
        <p:txBody>
          <a:bodyPr wrap="square" lIns="91440" tIns="45720" rIns="91440" bIns="45720" numCol="1" anchor="t" anchorCtr="0" compatLnSpc="1">
            <a:prstTxWarp prst="textNoShape">
              <a:avLst/>
            </a:prstTxWarp>
          </a:bodyPr>
          <a:lstStyle/>
          <a:p>
            <a:fld id="{025A5736-AE95-4FA5-AC98-77876B9F1868}" type="slidenum">
              <a:rPr lang="zh-CN" altLang="en-US" smtClean="0">
                <a:latin typeface="Arial" charset="0"/>
              </a:rPr>
              <a:pPr/>
              <a:t>8</a:t>
            </a:fld>
            <a:endParaRPr lang="zh-CN" altLang="en-US" smtClean="0">
              <a:latin typeface="Arial" charset="0"/>
            </a:endParaRPr>
          </a:p>
        </p:txBody>
      </p:sp>
      <p:sp>
        <p:nvSpPr>
          <p:cNvPr id="6153" name="文本占位符 6"/>
          <p:cNvSpPr>
            <a:spLocks noGrp="1"/>
          </p:cNvSpPr>
          <p:nvPr>
            <p:ph type="body" idx="13"/>
          </p:nvPr>
        </p:nvSpPr>
        <p:spPr>
          <a:xfrm>
            <a:off x="500063" y="2000250"/>
            <a:ext cx="8215312" cy="4357688"/>
          </a:xfrm>
        </p:spPr>
        <p:txBody>
          <a:bodyPr/>
          <a:lstStyle/>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eaLnBrk="1" hangingPunct="1"/>
            <a:endParaRPr lang="en-US" altLang="zh-CN" smtClean="0"/>
          </a:p>
          <a:p>
            <a:pPr algn="r" eaLnBrk="1" hangingPunct="1"/>
            <a:r>
              <a:rPr lang="zh-CN" altLang="en-US" smtClean="0"/>
              <a:t>此例只与初末位置有关！ </a:t>
            </a:r>
          </a:p>
        </p:txBody>
      </p:sp>
      <p:graphicFrame>
        <p:nvGraphicFramePr>
          <p:cNvPr id="6146" name="Object 7"/>
          <p:cNvGraphicFramePr>
            <a:graphicFrameLocks noChangeAspect="1"/>
          </p:cNvGraphicFramePr>
          <p:nvPr/>
        </p:nvGraphicFramePr>
        <p:xfrm>
          <a:off x="928688" y="2071688"/>
          <a:ext cx="4033837" cy="854075"/>
        </p:xfrm>
        <a:graphic>
          <a:graphicData uri="http://schemas.openxmlformats.org/presentationml/2006/ole">
            <p:oleObj spid="_x0000_s6146" name="公式" r:id="rId4" imgW="1587240" imgH="406080" progId="Equation.3">
              <p:embed/>
            </p:oleObj>
          </a:graphicData>
        </a:graphic>
      </p:graphicFrame>
      <p:graphicFrame>
        <p:nvGraphicFramePr>
          <p:cNvPr id="6147" name="Object 8"/>
          <p:cNvGraphicFramePr>
            <a:graphicFrameLocks noChangeAspect="1"/>
          </p:cNvGraphicFramePr>
          <p:nvPr/>
        </p:nvGraphicFramePr>
        <p:xfrm>
          <a:off x="1806575" y="3157538"/>
          <a:ext cx="3265488" cy="914400"/>
        </p:xfrm>
        <a:graphic>
          <a:graphicData uri="http://schemas.openxmlformats.org/presentationml/2006/ole">
            <p:oleObj spid="_x0000_s6147" name="公式" r:id="rId5" imgW="1282680" imgH="406080" progId="Equation.3">
              <p:embed/>
            </p:oleObj>
          </a:graphicData>
        </a:graphic>
      </p:graphicFrame>
      <p:graphicFrame>
        <p:nvGraphicFramePr>
          <p:cNvPr id="6148" name="Object 9"/>
          <p:cNvGraphicFramePr>
            <a:graphicFrameLocks noChangeAspect="1"/>
          </p:cNvGraphicFramePr>
          <p:nvPr/>
        </p:nvGraphicFramePr>
        <p:xfrm>
          <a:off x="1295400" y="4416425"/>
          <a:ext cx="2947988" cy="996950"/>
        </p:xfrm>
        <a:graphic>
          <a:graphicData uri="http://schemas.openxmlformats.org/presentationml/2006/ole">
            <p:oleObj spid="_x0000_s6148" name="公式" r:id="rId6" imgW="876240" imgH="419040" progId="Equation.3">
              <p:embed/>
            </p:oleObj>
          </a:graphicData>
        </a:graphic>
      </p:graphicFrame>
      <p:grpSp>
        <p:nvGrpSpPr>
          <p:cNvPr id="6154" name="Group 32"/>
          <p:cNvGrpSpPr>
            <a:grpSpLocks/>
          </p:cNvGrpSpPr>
          <p:nvPr/>
        </p:nvGrpSpPr>
        <p:grpSpPr bwMode="auto">
          <a:xfrm>
            <a:off x="5791200" y="2522538"/>
            <a:ext cx="2743200" cy="2963862"/>
            <a:chOff x="3648" y="1589"/>
            <a:chExt cx="1728" cy="1867"/>
          </a:xfrm>
        </p:grpSpPr>
        <p:sp>
          <p:nvSpPr>
            <p:cNvPr id="6158" name="Freeform 11"/>
            <p:cNvSpPr>
              <a:spLocks/>
            </p:cNvSpPr>
            <p:nvPr/>
          </p:nvSpPr>
          <p:spPr bwMode="auto">
            <a:xfrm>
              <a:off x="3648" y="2639"/>
              <a:ext cx="1728" cy="688"/>
            </a:xfrm>
            <a:custGeom>
              <a:avLst/>
              <a:gdLst>
                <a:gd name="T0" fmla="*/ 0 w 1728"/>
                <a:gd name="T1" fmla="*/ 614 h 728"/>
                <a:gd name="T2" fmla="*/ 144 w 1728"/>
                <a:gd name="T3" fmla="*/ 337 h 728"/>
                <a:gd name="T4" fmla="*/ 464 w 1728"/>
                <a:gd name="T5" fmla="*/ 90 h 728"/>
                <a:gd name="T6" fmla="*/ 837 w 1728"/>
                <a:gd name="T7" fmla="*/ 0 h 728"/>
                <a:gd name="T8" fmla="*/ 1251 w 1728"/>
                <a:gd name="T9" fmla="*/ 90 h 728"/>
                <a:gd name="T10" fmla="*/ 1531 w 1728"/>
                <a:gd name="T11" fmla="*/ 303 h 728"/>
                <a:gd name="T12" fmla="*/ 1728 w 1728"/>
                <a:gd name="T13" fmla="*/ 614 h 728"/>
                <a:gd name="T14" fmla="*/ 0 60000 65536"/>
                <a:gd name="T15" fmla="*/ 0 60000 65536"/>
                <a:gd name="T16" fmla="*/ 0 60000 65536"/>
                <a:gd name="T17" fmla="*/ 0 60000 65536"/>
                <a:gd name="T18" fmla="*/ 0 60000 65536"/>
                <a:gd name="T19" fmla="*/ 0 60000 65536"/>
                <a:gd name="T20" fmla="*/ 0 60000 65536"/>
                <a:gd name="T21" fmla="*/ 0 w 1728"/>
                <a:gd name="T22" fmla="*/ 0 h 728"/>
                <a:gd name="T23" fmla="*/ 1728 w 1728"/>
                <a:gd name="T24" fmla="*/ 728 h 7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28" h="728">
                  <a:moveTo>
                    <a:pt x="0" y="728"/>
                  </a:moveTo>
                  <a:cubicBezTo>
                    <a:pt x="37" y="533"/>
                    <a:pt x="67" y="503"/>
                    <a:pt x="144" y="400"/>
                  </a:cubicBezTo>
                  <a:cubicBezTo>
                    <a:pt x="221" y="297"/>
                    <a:pt x="349" y="174"/>
                    <a:pt x="464" y="107"/>
                  </a:cubicBezTo>
                  <a:cubicBezTo>
                    <a:pt x="575" y="54"/>
                    <a:pt x="706" y="0"/>
                    <a:pt x="837" y="0"/>
                  </a:cubicBezTo>
                  <a:cubicBezTo>
                    <a:pt x="968" y="0"/>
                    <a:pt x="1135" y="47"/>
                    <a:pt x="1251" y="107"/>
                  </a:cubicBezTo>
                  <a:cubicBezTo>
                    <a:pt x="1359" y="164"/>
                    <a:pt x="1452" y="257"/>
                    <a:pt x="1531" y="360"/>
                  </a:cubicBezTo>
                  <a:cubicBezTo>
                    <a:pt x="1610" y="463"/>
                    <a:pt x="1691" y="587"/>
                    <a:pt x="1728" y="728"/>
                  </a:cubicBezTo>
                </a:path>
              </a:pathLst>
            </a:custGeom>
            <a:solidFill>
              <a:srgbClr val="800000">
                <a:alpha val="50195"/>
              </a:srgbClr>
            </a:solidFill>
            <a:ln w="57150">
              <a:solidFill>
                <a:srgbClr val="FFCC99"/>
              </a:solidFill>
              <a:round/>
              <a:headEnd/>
              <a:tailEnd/>
            </a:ln>
          </p:spPr>
          <p:txBody>
            <a:bodyPr wrap="none" anchor="ctr"/>
            <a:lstStyle/>
            <a:p>
              <a:endParaRPr lang="zh-CN" altLang="en-US"/>
            </a:p>
          </p:txBody>
        </p:sp>
        <p:sp>
          <p:nvSpPr>
            <p:cNvPr id="6159" name="Freeform 12"/>
            <p:cNvSpPr>
              <a:spLocks/>
            </p:cNvSpPr>
            <p:nvPr/>
          </p:nvSpPr>
          <p:spPr bwMode="auto">
            <a:xfrm>
              <a:off x="4501" y="1589"/>
              <a:ext cx="3" cy="1738"/>
            </a:xfrm>
            <a:custGeom>
              <a:avLst/>
              <a:gdLst>
                <a:gd name="T0" fmla="*/ 0 w 3"/>
                <a:gd name="T1" fmla="*/ 1551 h 1840"/>
                <a:gd name="T2" fmla="*/ 3 w 3"/>
                <a:gd name="T3" fmla="*/ 0 h 1840"/>
                <a:gd name="T4" fmla="*/ 0 60000 65536"/>
                <a:gd name="T5" fmla="*/ 0 60000 65536"/>
                <a:gd name="T6" fmla="*/ 0 w 3"/>
                <a:gd name="T7" fmla="*/ 0 h 1840"/>
                <a:gd name="T8" fmla="*/ 3 w 3"/>
                <a:gd name="T9" fmla="*/ 1840 h 1840"/>
              </a:gdLst>
              <a:ahLst/>
              <a:cxnLst>
                <a:cxn ang="T4">
                  <a:pos x="T0" y="T1"/>
                </a:cxn>
                <a:cxn ang="T5">
                  <a:pos x="T2" y="T3"/>
                </a:cxn>
              </a:cxnLst>
              <a:rect l="T6" t="T7" r="T8" b="T9"/>
              <a:pathLst>
                <a:path w="3" h="1840">
                  <a:moveTo>
                    <a:pt x="0" y="1840"/>
                  </a:moveTo>
                  <a:lnTo>
                    <a:pt x="3" y="0"/>
                  </a:lnTo>
                </a:path>
              </a:pathLst>
            </a:custGeom>
            <a:noFill/>
            <a:ln w="38100">
              <a:solidFill>
                <a:schemeClr val="tx1"/>
              </a:solidFill>
              <a:round/>
              <a:headEnd/>
              <a:tailEnd type="triangle" w="med" len="med"/>
            </a:ln>
          </p:spPr>
          <p:txBody>
            <a:bodyPr wrap="none" anchor="ctr"/>
            <a:lstStyle/>
            <a:p>
              <a:endParaRPr lang="zh-CN" altLang="en-US"/>
            </a:p>
          </p:txBody>
        </p:sp>
        <p:sp>
          <p:nvSpPr>
            <p:cNvPr id="6160" name="Oval 13"/>
            <p:cNvSpPr>
              <a:spLocks noChangeArrowheads="1"/>
            </p:cNvSpPr>
            <p:nvPr/>
          </p:nvSpPr>
          <p:spPr bwMode="auto">
            <a:xfrm>
              <a:off x="4451" y="2103"/>
              <a:ext cx="96" cy="90"/>
            </a:xfrm>
            <a:prstGeom prst="ellipse">
              <a:avLst/>
            </a:prstGeom>
            <a:solidFill>
              <a:srgbClr val="000066"/>
            </a:solidFill>
            <a:ln w="9525">
              <a:solidFill>
                <a:schemeClr val="tx1"/>
              </a:solidFill>
              <a:round/>
              <a:headEnd/>
              <a:tailEnd/>
            </a:ln>
          </p:spPr>
          <p:txBody>
            <a:bodyPr wrap="none" anchor="ctr"/>
            <a:lstStyle/>
            <a:p>
              <a:endParaRPr lang="zh-CN" altLang="en-US"/>
            </a:p>
          </p:txBody>
        </p:sp>
        <p:sp>
          <p:nvSpPr>
            <p:cNvPr id="6161" name="Line 14"/>
            <p:cNvSpPr>
              <a:spLocks noChangeShapeType="1"/>
            </p:cNvSpPr>
            <p:nvPr/>
          </p:nvSpPr>
          <p:spPr bwMode="auto">
            <a:xfrm>
              <a:off x="4296" y="2148"/>
              <a:ext cx="192" cy="0"/>
            </a:xfrm>
            <a:prstGeom prst="line">
              <a:avLst/>
            </a:prstGeom>
            <a:noFill/>
            <a:ln w="9525">
              <a:solidFill>
                <a:schemeClr val="tx1"/>
              </a:solidFill>
              <a:round/>
              <a:headEnd/>
              <a:tailEnd/>
            </a:ln>
          </p:spPr>
          <p:txBody>
            <a:bodyPr wrap="none" anchor="ctr"/>
            <a:lstStyle/>
            <a:p>
              <a:endParaRPr lang="zh-CN" altLang="en-US"/>
            </a:p>
          </p:txBody>
        </p:sp>
        <p:sp>
          <p:nvSpPr>
            <p:cNvPr id="6162" name="Freeform 15"/>
            <p:cNvSpPr>
              <a:spLocks/>
            </p:cNvSpPr>
            <p:nvPr/>
          </p:nvSpPr>
          <p:spPr bwMode="auto">
            <a:xfrm>
              <a:off x="4381" y="2148"/>
              <a:ext cx="3" cy="499"/>
            </a:xfrm>
            <a:custGeom>
              <a:avLst/>
              <a:gdLst>
                <a:gd name="T0" fmla="*/ 0 w 3"/>
                <a:gd name="T1" fmla="*/ 0 h 528"/>
                <a:gd name="T2" fmla="*/ 3 w 3"/>
                <a:gd name="T3" fmla="*/ 446 h 528"/>
                <a:gd name="T4" fmla="*/ 0 60000 65536"/>
                <a:gd name="T5" fmla="*/ 0 60000 65536"/>
                <a:gd name="T6" fmla="*/ 0 w 3"/>
                <a:gd name="T7" fmla="*/ 0 h 528"/>
                <a:gd name="T8" fmla="*/ 3 w 3"/>
                <a:gd name="T9" fmla="*/ 528 h 528"/>
              </a:gdLst>
              <a:ahLst/>
              <a:cxnLst>
                <a:cxn ang="T4">
                  <a:pos x="T0" y="T1"/>
                </a:cxn>
                <a:cxn ang="T5">
                  <a:pos x="T2" y="T3"/>
                </a:cxn>
              </a:cxnLst>
              <a:rect l="T6" t="T7" r="T8" b="T9"/>
              <a:pathLst>
                <a:path w="3" h="528">
                  <a:moveTo>
                    <a:pt x="0" y="0"/>
                  </a:moveTo>
                  <a:lnTo>
                    <a:pt x="3" y="528"/>
                  </a:lnTo>
                </a:path>
              </a:pathLst>
            </a:custGeom>
            <a:noFill/>
            <a:ln w="28575">
              <a:solidFill>
                <a:schemeClr val="tx1"/>
              </a:solidFill>
              <a:round/>
              <a:headEnd type="triangle" w="med" len="med"/>
              <a:tailEnd type="triangle" w="med" len="med"/>
            </a:ln>
          </p:spPr>
          <p:txBody>
            <a:bodyPr wrap="none" anchor="ctr"/>
            <a:lstStyle/>
            <a:p>
              <a:endParaRPr lang="zh-CN" altLang="en-US"/>
            </a:p>
          </p:txBody>
        </p:sp>
        <p:sp>
          <p:nvSpPr>
            <p:cNvPr id="6163" name="Rectangle 16"/>
            <p:cNvSpPr>
              <a:spLocks noChangeArrowheads="1"/>
            </p:cNvSpPr>
            <p:nvPr/>
          </p:nvSpPr>
          <p:spPr bwMode="auto">
            <a:xfrm>
              <a:off x="4560" y="1921"/>
              <a:ext cx="244" cy="365"/>
            </a:xfrm>
            <a:prstGeom prst="rect">
              <a:avLst/>
            </a:prstGeom>
            <a:noFill/>
            <a:ln w="9525">
              <a:noFill/>
              <a:miter lim="800000"/>
              <a:headEnd/>
              <a:tailEnd/>
            </a:ln>
          </p:spPr>
          <p:txBody>
            <a:bodyPr wrap="none">
              <a:spAutoFit/>
            </a:bodyPr>
            <a:lstStyle/>
            <a:p>
              <a:r>
                <a:rPr kumimoji="1" lang="en-US" altLang="zh-CN" sz="3200" b="1" i="1">
                  <a:latin typeface="Times New Roman" pitchFamily="18" charset="0"/>
                  <a:ea typeface="楷体_GB2312" pitchFamily="49" charset="-122"/>
                </a:rPr>
                <a:t>a</a:t>
              </a:r>
            </a:p>
          </p:txBody>
        </p:sp>
        <p:sp>
          <p:nvSpPr>
            <p:cNvPr id="6164" name="Rectangle 17"/>
            <p:cNvSpPr>
              <a:spLocks noChangeArrowheads="1"/>
            </p:cNvSpPr>
            <p:nvPr/>
          </p:nvSpPr>
          <p:spPr bwMode="auto">
            <a:xfrm>
              <a:off x="4512" y="2621"/>
              <a:ext cx="228"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b</a:t>
              </a:r>
            </a:p>
          </p:txBody>
        </p:sp>
        <p:sp>
          <p:nvSpPr>
            <p:cNvPr id="6165" name="Rectangle 18"/>
            <p:cNvSpPr>
              <a:spLocks noChangeArrowheads="1"/>
            </p:cNvSpPr>
            <p:nvPr/>
          </p:nvSpPr>
          <p:spPr bwMode="auto">
            <a:xfrm>
              <a:off x="4128" y="2176"/>
              <a:ext cx="241"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h</a:t>
              </a:r>
            </a:p>
          </p:txBody>
        </p:sp>
        <p:sp>
          <p:nvSpPr>
            <p:cNvPr id="6166" name="Rectangle 19"/>
            <p:cNvSpPr>
              <a:spLocks noChangeArrowheads="1"/>
            </p:cNvSpPr>
            <p:nvPr/>
          </p:nvSpPr>
          <p:spPr bwMode="auto">
            <a:xfrm>
              <a:off x="4464" y="2893"/>
              <a:ext cx="265" cy="327"/>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R</a:t>
              </a:r>
            </a:p>
          </p:txBody>
        </p:sp>
        <p:sp>
          <p:nvSpPr>
            <p:cNvPr id="6167" name="Rectangle 20"/>
            <p:cNvSpPr>
              <a:spLocks noChangeArrowheads="1"/>
            </p:cNvSpPr>
            <p:nvPr/>
          </p:nvSpPr>
          <p:spPr bwMode="auto">
            <a:xfrm>
              <a:off x="4512" y="3128"/>
              <a:ext cx="228" cy="328"/>
            </a:xfrm>
            <a:prstGeom prst="rect">
              <a:avLst/>
            </a:prstGeom>
            <a:noFill/>
            <a:ln w="9525">
              <a:noFill/>
              <a:miter lim="800000"/>
              <a:headEnd/>
              <a:tailEnd/>
            </a:ln>
          </p:spPr>
          <p:txBody>
            <a:bodyPr wrap="none">
              <a:spAutoFit/>
            </a:bodyPr>
            <a:lstStyle/>
            <a:p>
              <a:r>
                <a:rPr kumimoji="1" lang="en-US" altLang="zh-CN" sz="2800" b="1" i="1">
                  <a:latin typeface="Times New Roman" pitchFamily="18" charset="0"/>
                  <a:ea typeface="楷体_GB2312" pitchFamily="49" charset="-122"/>
                </a:rPr>
                <a:t>o</a:t>
              </a:r>
            </a:p>
          </p:txBody>
        </p:sp>
        <p:grpSp>
          <p:nvGrpSpPr>
            <p:cNvPr id="6168" name="Group 31"/>
            <p:cNvGrpSpPr>
              <a:grpSpLocks/>
            </p:cNvGrpSpPr>
            <p:nvPr/>
          </p:nvGrpSpPr>
          <p:grpSpPr bwMode="auto">
            <a:xfrm>
              <a:off x="4558" y="2296"/>
              <a:ext cx="264" cy="318"/>
              <a:chOff x="5193" y="1842"/>
              <a:chExt cx="264" cy="318"/>
            </a:xfrm>
          </p:grpSpPr>
          <p:sp>
            <p:nvSpPr>
              <p:cNvPr id="6169" name="Line 22"/>
              <p:cNvSpPr>
                <a:spLocks noChangeShapeType="1"/>
              </p:cNvSpPr>
              <p:nvPr/>
            </p:nvSpPr>
            <p:spPr bwMode="auto">
              <a:xfrm>
                <a:off x="5193" y="1888"/>
                <a:ext cx="0" cy="272"/>
              </a:xfrm>
              <a:prstGeom prst="line">
                <a:avLst/>
              </a:prstGeom>
              <a:noFill/>
              <a:ln w="38100">
                <a:solidFill>
                  <a:schemeClr val="tx2"/>
                </a:solidFill>
                <a:round/>
                <a:headEnd/>
                <a:tailEnd type="arrow" w="med" len="med"/>
              </a:ln>
            </p:spPr>
            <p:txBody>
              <a:bodyPr wrap="none" anchor="ctr"/>
              <a:lstStyle/>
              <a:p>
                <a:endParaRPr lang="zh-CN" altLang="en-US"/>
              </a:p>
            </p:txBody>
          </p:sp>
          <p:graphicFrame>
            <p:nvGraphicFramePr>
              <p:cNvPr id="6149" name="Object 10"/>
              <p:cNvGraphicFramePr>
                <a:graphicFrameLocks noChangeAspect="1"/>
              </p:cNvGraphicFramePr>
              <p:nvPr/>
            </p:nvGraphicFramePr>
            <p:xfrm>
              <a:off x="5239" y="1842"/>
              <a:ext cx="218" cy="272"/>
            </p:xfrm>
            <a:graphic>
              <a:graphicData uri="http://schemas.openxmlformats.org/presentationml/2006/ole">
                <p:oleObj spid="_x0000_s6149" name="公式" r:id="rId7" imgW="164880" imgH="190440" progId="Equation.3">
                  <p:embed/>
                </p:oleObj>
              </a:graphicData>
            </a:graphic>
          </p:graphicFrame>
        </p:grpSp>
      </p:grpSp>
      <p:sp>
        <p:nvSpPr>
          <p:cNvPr id="6155" name="Oval 33"/>
          <p:cNvSpPr>
            <a:spLocks noChangeArrowheads="1"/>
          </p:cNvSpPr>
          <p:nvPr/>
        </p:nvSpPr>
        <p:spPr bwMode="auto">
          <a:xfrm>
            <a:off x="7812088" y="3429000"/>
            <a:ext cx="122237" cy="122238"/>
          </a:xfrm>
          <a:prstGeom prst="ellipse">
            <a:avLst/>
          </a:prstGeom>
          <a:solidFill>
            <a:srgbClr val="000066"/>
          </a:solidFill>
          <a:ln w="9525">
            <a:solidFill>
              <a:schemeClr val="tx1"/>
            </a:solidFill>
            <a:miter lim="800000"/>
            <a:headEnd/>
            <a:tailEnd/>
          </a:ln>
        </p:spPr>
        <p:txBody>
          <a:bodyPr wrap="none" anchor="ctr"/>
          <a:lstStyle/>
          <a:p>
            <a:endParaRPr lang="zh-CN" altLang="en-US"/>
          </a:p>
        </p:txBody>
      </p:sp>
      <p:sp>
        <p:nvSpPr>
          <p:cNvPr id="6156" name="Freeform 34"/>
          <p:cNvSpPr>
            <a:spLocks/>
          </p:cNvSpPr>
          <p:nvPr/>
        </p:nvSpPr>
        <p:spPr bwMode="auto">
          <a:xfrm>
            <a:off x="6443663" y="3500438"/>
            <a:ext cx="1441450" cy="865187"/>
          </a:xfrm>
          <a:custGeom>
            <a:avLst/>
            <a:gdLst>
              <a:gd name="T0" fmla="*/ 2147483647 w 908"/>
              <a:gd name="T1" fmla="*/ 0 h 545"/>
              <a:gd name="T2" fmla="*/ 2147483647 w 908"/>
              <a:gd name="T3" fmla="*/ 2147483647 h 545"/>
              <a:gd name="T4" fmla="*/ 0 w 908"/>
              <a:gd name="T5" fmla="*/ 2147483647 h 545"/>
              <a:gd name="T6" fmla="*/ 0 60000 65536"/>
              <a:gd name="T7" fmla="*/ 0 60000 65536"/>
              <a:gd name="T8" fmla="*/ 0 60000 65536"/>
              <a:gd name="T9" fmla="*/ 0 w 908"/>
              <a:gd name="T10" fmla="*/ 0 h 545"/>
              <a:gd name="T11" fmla="*/ 908 w 908"/>
              <a:gd name="T12" fmla="*/ 545 h 545"/>
            </a:gdLst>
            <a:ahLst/>
            <a:cxnLst>
              <a:cxn ang="T6">
                <a:pos x="T0" y="T1"/>
              </a:cxn>
              <a:cxn ang="T7">
                <a:pos x="T2" y="T3"/>
              </a:cxn>
              <a:cxn ang="T8">
                <a:pos x="T4" y="T5"/>
              </a:cxn>
            </a:cxnLst>
            <a:rect l="T9" t="T10" r="T11" b="T12"/>
            <a:pathLst>
              <a:path w="908" h="545">
                <a:moveTo>
                  <a:pt x="908" y="0"/>
                </a:moveTo>
                <a:cubicBezTo>
                  <a:pt x="756" y="22"/>
                  <a:pt x="605" y="45"/>
                  <a:pt x="454" y="136"/>
                </a:cubicBezTo>
                <a:cubicBezTo>
                  <a:pt x="303" y="227"/>
                  <a:pt x="151" y="386"/>
                  <a:pt x="0" y="545"/>
                </a:cubicBezTo>
              </a:path>
            </a:pathLst>
          </a:custGeom>
          <a:noFill/>
          <a:ln w="9525">
            <a:solidFill>
              <a:schemeClr val="tx1"/>
            </a:solidFill>
            <a:prstDash val="dash"/>
            <a:miter lim="800000"/>
            <a:headEnd/>
            <a:tailEnd/>
          </a:ln>
        </p:spPr>
        <p:txBody>
          <a:bodyPr wrap="none"/>
          <a:lstStyle/>
          <a:p>
            <a:endParaRPr lang="zh-CN" altLang="en-US"/>
          </a:p>
        </p:txBody>
      </p:sp>
      <p:cxnSp>
        <p:nvCxnSpPr>
          <p:cNvPr id="28" name="直接连接符 27"/>
          <p:cNvCxnSpPr/>
          <p:nvPr/>
        </p:nvCxnSpPr>
        <p:spPr>
          <a:xfrm>
            <a:off x="500063" y="1855788"/>
            <a:ext cx="5643562" cy="158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3</Template>
  <TotalTime>1394</TotalTime>
  <Words>2018</Words>
  <Application>Microsoft Office PowerPoint</Application>
  <PresentationFormat>全屏显示(4:3)</PresentationFormat>
  <Paragraphs>479</Paragraphs>
  <Slides>50</Slides>
  <Notes>16</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50</vt:i4>
      </vt:variant>
    </vt:vector>
  </HeadingPairs>
  <TitlesOfParts>
    <vt:vector size="54" baseType="lpstr">
      <vt:lpstr>3</vt:lpstr>
      <vt:lpstr>Equation</vt:lpstr>
      <vt:lpstr>公式</vt:lpstr>
      <vt:lpstr>Microsoft 公式 3.0</vt:lpstr>
      <vt:lpstr>§3.3 动能、势能及机械能守恒</vt:lpstr>
      <vt:lpstr>内容提要</vt:lpstr>
      <vt:lpstr>(一)  动能、功和动能定理</vt:lpstr>
      <vt:lpstr>做功的表示</vt:lpstr>
      <vt:lpstr>做功的表示</vt:lpstr>
      <vt:lpstr>功率</vt:lpstr>
      <vt:lpstr>功率</vt:lpstr>
      <vt:lpstr>例1、一陨石从距地面高为h 处由静止开始落向地面，忽略空气阻力，求陨石下落过程中，万有引力的功是多少？ </vt:lpstr>
      <vt:lpstr>例1、万有引力的功 </vt:lpstr>
      <vt:lpstr>例2、质量为2kg的质点在力 的作用下，从静止出发，沿x轴正向作直线运动。 求前三秒内该力所作的功。</vt:lpstr>
      <vt:lpstr>例3、一个人从10.0米深的井中提水，起始桶中装有25千克的水，由于水桶漏水，每升高1.0米要漏去0.5千克的水，求水桶匀速提升到井台上时这个人所作的功？ （习题3.11）</vt:lpstr>
      <vt:lpstr>例3、（习题3.11）变质量问题</vt:lpstr>
      <vt:lpstr>(一)  动能、功和动能定理</vt:lpstr>
      <vt:lpstr>动能定理的推导</vt:lpstr>
      <vt:lpstr>动能定理</vt:lpstr>
      <vt:lpstr>动能定理</vt:lpstr>
      <vt:lpstr>质点系的动能定理</vt:lpstr>
      <vt:lpstr>质点系的动能定理</vt:lpstr>
      <vt:lpstr>质点系的动能定理</vt:lpstr>
      <vt:lpstr>例4　在一光滑的水平桌面上放有一块质量为m′的木块，今从水平方向射来一发质量为m的子弹，在子弹射进木块 l 距离后，嵌入其中。如果在子弹射入木块的整个过程中所受阻力可以视为恒力f，求: 子弹开始进入木块到子弹相对木块静止时，木块前进的距离l′。（例3.10）</vt:lpstr>
      <vt:lpstr>例4 子弹打木块</vt:lpstr>
      <vt:lpstr>例4 子弹打木块</vt:lpstr>
      <vt:lpstr>例4 子弹打木块</vt:lpstr>
      <vt:lpstr>例4 子弹打木块</vt:lpstr>
      <vt:lpstr>(二)  保守力和势能</vt:lpstr>
      <vt:lpstr>(二)  保守力和势能</vt:lpstr>
      <vt:lpstr>引力势能</vt:lpstr>
      <vt:lpstr>引力势能</vt:lpstr>
      <vt:lpstr>弹性势能</vt:lpstr>
      <vt:lpstr>弹性势能</vt:lpstr>
      <vt:lpstr>势能小结</vt:lpstr>
      <vt:lpstr>(二)  保守力和势能</vt:lpstr>
      <vt:lpstr>势能和保守力的关系</vt:lpstr>
      <vt:lpstr>(二)  保守力和势能</vt:lpstr>
      <vt:lpstr>势能曲线</vt:lpstr>
      <vt:lpstr>例5 若两个分子之间的相互作用势能可以近似地表示为   其中E0和r0都是正的常数，r分子间的距离。给出势能曲线并求出作用力为零时的分子间距离和此时对应的势能。 （例3.12 ）</vt:lpstr>
      <vt:lpstr>L-J势(Lennard-Jones 12-6)</vt:lpstr>
      <vt:lpstr>(三) 功能原理和机械能守恒</vt:lpstr>
      <vt:lpstr>保守内力的功：推导</vt:lpstr>
      <vt:lpstr>(三) 功能原理和机械能守恒</vt:lpstr>
      <vt:lpstr>功能原理：推导</vt:lpstr>
      <vt:lpstr>功能原理：推导</vt:lpstr>
      <vt:lpstr>(三) 功能原理和机械能守恒</vt:lpstr>
      <vt:lpstr>例6　如图求当滑块滑到最低点时滑块和导轨的速度（例3.11）</vt:lpstr>
      <vt:lpstr>例6　扇形滑块问题</vt:lpstr>
      <vt:lpstr>幻灯片 45</vt:lpstr>
      <vt:lpstr>例7 一条质量为m,长为l的细绳,拉直后平放在光滑的桌面上,让其一端略沿桌面垂下,则细绳会顺其滑下,求细绳在滑下过程中的速率v与垂下部分绳长的关系. （习题3-6）</vt:lpstr>
      <vt:lpstr>例8 图示是一种测量子弹速度的装置，叫做冲击摆。设摆长为 l，木块的质量为 M。在质量为m的子弹击中木块后，冲击摆摆过的最大偏角为 ，试求：子弹击中时的初速度？</vt:lpstr>
      <vt:lpstr>例8 冲击摆</vt:lpstr>
      <vt:lpstr>(四)  *能量守恒定律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动能、势能及机械能守恒</dc:title>
  <dc:creator>dell</dc:creator>
  <cp:lastModifiedBy>dell</cp:lastModifiedBy>
  <cp:revision>235</cp:revision>
  <dcterms:created xsi:type="dcterms:W3CDTF">2014-01-02T06:17:13Z</dcterms:created>
  <dcterms:modified xsi:type="dcterms:W3CDTF">2016-03-15T08:27:36Z</dcterms:modified>
</cp:coreProperties>
</file>