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64" r:id="rId2"/>
    <p:sldId id="447" r:id="rId3"/>
    <p:sldId id="470" r:id="rId4"/>
    <p:sldId id="471" r:id="rId5"/>
    <p:sldId id="448" r:id="rId6"/>
    <p:sldId id="472" r:id="rId7"/>
    <p:sldId id="449" r:id="rId8"/>
    <p:sldId id="473" r:id="rId9"/>
    <p:sldId id="450" r:id="rId10"/>
    <p:sldId id="474" r:id="rId11"/>
    <p:sldId id="467" r:id="rId12"/>
    <p:sldId id="451" r:id="rId13"/>
    <p:sldId id="475" r:id="rId14"/>
    <p:sldId id="468" r:id="rId15"/>
    <p:sldId id="452" r:id="rId16"/>
    <p:sldId id="469" r:id="rId17"/>
    <p:sldId id="476" r:id="rId18"/>
    <p:sldId id="453" r:id="rId19"/>
    <p:sldId id="477" r:id="rId20"/>
    <p:sldId id="454" r:id="rId21"/>
    <p:sldId id="455" r:id="rId22"/>
    <p:sldId id="456" r:id="rId23"/>
    <p:sldId id="478" r:id="rId24"/>
    <p:sldId id="457" r:id="rId25"/>
    <p:sldId id="479" r:id="rId26"/>
    <p:sldId id="480" r:id="rId27"/>
    <p:sldId id="295" r:id="rId28"/>
    <p:sldId id="481" r:id="rId29"/>
    <p:sldId id="296" r:id="rId30"/>
    <p:sldId id="459" r:id="rId31"/>
    <p:sldId id="460" r:id="rId32"/>
    <p:sldId id="461" r:id="rId33"/>
    <p:sldId id="466" r:id="rId34"/>
    <p:sldId id="462" r:id="rId35"/>
    <p:sldId id="463" r:id="rId36"/>
  </p:sldIdLst>
  <p:sldSz cx="9144000" cy="6858000" type="screen4x3"/>
  <p:notesSz cx="6858000" cy="9144000"/>
  <p:defaultTextStyle>
    <a:defPPr>
      <a:defRPr lang="zh-CN"/>
    </a:defPPr>
    <a:lvl1pPr algn="l" rtl="0" fontAlgn="base">
      <a:spcBef>
        <a:spcPct val="0"/>
      </a:spcBef>
      <a:spcAft>
        <a:spcPct val="0"/>
      </a:spcAft>
      <a:defRPr kumimoji="1" sz="2800" b="1" kern="1200">
        <a:solidFill>
          <a:schemeClr val="tx1"/>
        </a:solidFill>
        <a:latin typeface="Times New Roman" pitchFamily="18" charset="0"/>
        <a:ea typeface="楷体_GB2312" pitchFamily="49" charset="-122"/>
        <a:cs typeface="+mn-cs"/>
      </a:defRPr>
    </a:lvl1pPr>
    <a:lvl2pPr marL="457200" algn="l" rtl="0" fontAlgn="base">
      <a:spcBef>
        <a:spcPct val="0"/>
      </a:spcBef>
      <a:spcAft>
        <a:spcPct val="0"/>
      </a:spcAft>
      <a:defRPr kumimoji="1" sz="2800" b="1" kern="1200">
        <a:solidFill>
          <a:schemeClr val="tx1"/>
        </a:solidFill>
        <a:latin typeface="Times New Roman" pitchFamily="18" charset="0"/>
        <a:ea typeface="楷体_GB2312" pitchFamily="49" charset="-122"/>
        <a:cs typeface="+mn-cs"/>
      </a:defRPr>
    </a:lvl2pPr>
    <a:lvl3pPr marL="914400" algn="l" rtl="0" fontAlgn="base">
      <a:spcBef>
        <a:spcPct val="0"/>
      </a:spcBef>
      <a:spcAft>
        <a:spcPct val="0"/>
      </a:spcAft>
      <a:defRPr kumimoji="1" sz="2800" b="1" kern="1200">
        <a:solidFill>
          <a:schemeClr val="tx1"/>
        </a:solidFill>
        <a:latin typeface="Times New Roman" pitchFamily="18" charset="0"/>
        <a:ea typeface="楷体_GB2312" pitchFamily="49" charset="-122"/>
        <a:cs typeface="+mn-cs"/>
      </a:defRPr>
    </a:lvl3pPr>
    <a:lvl4pPr marL="1371600" algn="l" rtl="0" fontAlgn="base">
      <a:spcBef>
        <a:spcPct val="0"/>
      </a:spcBef>
      <a:spcAft>
        <a:spcPct val="0"/>
      </a:spcAft>
      <a:defRPr kumimoji="1" sz="2800" b="1" kern="1200">
        <a:solidFill>
          <a:schemeClr val="tx1"/>
        </a:solidFill>
        <a:latin typeface="Times New Roman" pitchFamily="18" charset="0"/>
        <a:ea typeface="楷体_GB2312" pitchFamily="49" charset="-122"/>
        <a:cs typeface="+mn-cs"/>
      </a:defRPr>
    </a:lvl4pPr>
    <a:lvl5pPr marL="1828800" algn="l" rtl="0" fontAlgn="base">
      <a:spcBef>
        <a:spcPct val="0"/>
      </a:spcBef>
      <a:spcAft>
        <a:spcPct val="0"/>
      </a:spcAft>
      <a:defRPr kumimoji="1" sz="2800" b="1" kern="1200">
        <a:solidFill>
          <a:schemeClr val="tx1"/>
        </a:solidFill>
        <a:latin typeface="Times New Roman" pitchFamily="18" charset="0"/>
        <a:ea typeface="楷体_GB2312" pitchFamily="49" charset="-122"/>
        <a:cs typeface="+mn-cs"/>
      </a:defRPr>
    </a:lvl5pPr>
    <a:lvl6pPr marL="2286000" algn="l" defTabSz="914400" rtl="0" eaLnBrk="1" latinLnBrk="0" hangingPunct="1">
      <a:defRPr kumimoji="1" sz="2800" b="1" kern="1200">
        <a:solidFill>
          <a:schemeClr val="tx1"/>
        </a:solidFill>
        <a:latin typeface="Times New Roman" pitchFamily="18" charset="0"/>
        <a:ea typeface="楷体_GB2312" pitchFamily="49" charset="-122"/>
        <a:cs typeface="+mn-cs"/>
      </a:defRPr>
    </a:lvl6pPr>
    <a:lvl7pPr marL="2743200" algn="l" defTabSz="914400" rtl="0" eaLnBrk="1" latinLnBrk="0" hangingPunct="1">
      <a:defRPr kumimoji="1" sz="2800" b="1" kern="1200">
        <a:solidFill>
          <a:schemeClr val="tx1"/>
        </a:solidFill>
        <a:latin typeface="Times New Roman" pitchFamily="18" charset="0"/>
        <a:ea typeface="楷体_GB2312" pitchFamily="49" charset="-122"/>
        <a:cs typeface="+mn-cs"/>
      </a:defRPr>
    </a:lvl7pPr>
    <a:lvl8pPr marL="3200400" algn="l" defTabSz="914400" rtl="0" eaLnBrk="1" latinLnBrk="0" hangingPunct="1">
      <a:defRPr kumimoji="1" sz="2800" b="1" kern="1200">
        <a:solidFill>
          <a:schemeClr val="tx1"/>
        </a:solidFill>
        <a:latin typeface="Times New Roman" pitchFamily="18" charset="0"/>
        <a:ea typeface="楷体_GB2312" pitchFamily="49" charset="-122"/>
        <a:cs typeface="+mn-cs"/>
      </a:defRPr>
    </a:lvl8pPr>
    <a:lvl9pPr marL="3657600" algn="l" defTabSz="914400" rtl="0" eaLnBrk="1" latinLnBrk="0" hangingPunct="1">
      <a:defRPr kumimoji="1" sz="2800" b="1" kern="1200">
        <a:solidFill>
          <a:schemeClr val="tx1"/>
        </a:solidFill>
        <a:latin typeface="Times New Roman" pitchFamily="18" charset="0"/>
        <a:ea typeface="楷体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6699"/>
    <a:srgbClr val="669900"/>
    <a:srgbClr val="DC0000"/>
    <a:srgbClr val="000099"/>
    <a:srgbClr val="FFFF00"/>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86678" autoAdjust="0"/>
  </p:normalViewPr>
  <p:slideViewPr>
    <p:cSldViewPr>
      <p:cViewPr varScale="1">
        <p:scale>
          <a:sx n="61" d="100"/>
          <a:sy n="61" d="100"/>
        </p:scale>
        <p:origin x="-6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54"/>
    </p:cViewPr>
  </p:notesTextViewPr>
  <p:sorterViewPr>
    <p:cViewPr>
      <p:scale>
        <a:sx n="33" d="100"/>
        <a:sy n="33" d="100"/>
      </p:scale>
      <p:origin x="0" y="0"/>
    </p:cViewPr>
  </p:sorterViewPr>
  <p:notesViewPr>
    <p:cSldViewPr>
      <p:cViewPr varScale="1">
        <p:scale>
          <a:sx n="28" d="100"/>
          <a:sy n="28" d="100"/>
        </p:scale>
        <p:origin x="-118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ea typeface="宋体" pitchFamily="2" charset="-122"/>
              </a:defRPr>
            </a:lvl1pPr>
          </a:lstStyle>
          <a:p>
            <a:pPr>
              <a:defRPr/>
            </a:pPr>
            <a:endParaRPr lang="en-US" altLang="zh-CN"/>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ea typeface="宋体" pitchFamily="2" charset="-122"/>
              </a:defRPr>
            </a:lvl1pPr>
          </a:lstStyle>
          <a:p>
            <a:pPr>
              <a:defRPr/>
            </a:pPr>
            <a:endParaRPr lang="en-US" altLang="zh-CN"/>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ea typeface="宋体" pitchFamily="2" charset="-122"/>
              </a:defRPr>
            </a:lvl1pPr>
          </a:lstStyle>
          <a:p>
            <a:pPr>
              <a:defRPr/>
            </a:pPr>
            <a:endParaRPr lang="en-US" altLang="zh-CN"/>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ea typeface="宋体" pitchFamily="2" charset="-122"/>
              </a:defRPr>
            </a:lvl1pPr>
          </a:lstStyle>
          <a:p>
            <a:pPr>
              <a:defRPr/>
            </a:pPr>
            <a:fld id="{EE0100B1-BB5B-48DF-B021-D85C049A500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A’R &lt; AR</a:t>
            </a:r>
          </a:p>
          <a:p>
            <a:r>
              <a:rPr lang="en-US" altLang="zh-CN" dirty="0" smtClean="0"/>
              <a:t>Q2’ &lt; Q2</a:t>
            </a:r>
          </a:p>
          <a:p>
            <a:r>
              <a:rPr lang="en-US" altLang="zh-CN" smtClean="0"/>
              <a:t>(Q1</a:t>
            </a:r>
            <a:r>
              <a:rPr lang="en-US" altLang="zh-CN" dirty="0" smtClean="0"/>
              <a:t>’ = Q2</a:t>
            </a:r>
            <a:r>
              <a:rPr lang="en-US" altLang="zh-CN" smtClean="0"/>
              <a:t>’+</a:t>
            </a:r>
            <a:r>
              <a:rPr lang="en-US" altLang="zh-CN" smtClean="0"/>
              <a:t>A’R )&lt; (Q2’+AI = Q1)</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fld id="{EE0100B1-BB5B-48DF-B021-D85C049A5005}" type="slidenum">
              <a:rPr lang="en-US" altLang="zh-CN" smtClean="0"/>
              <a:pPr>
                <a:defRPr/>
              </a:pPr>
              <a:t>29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6" name="灯片编号占位符 5"/>
          <p:cNvSpPr>
            <a:spLocks noGrp="1"/>
          </p:cNvSpPr>
          <p:nvPr>
            <p:ph type="sldNum" sz="quarter" idx="12"/>
          </p:nvPr>
        </p:nvSpPr>
        <p:spPr/>
        <p:txBody>
          <a:bodyPr/>
          <a:lstStyle>
            <a:lvl1pPr>
              <a:defRPr smtClean="0"/>
            </a:lvl1pPr>
          </a:lstStyle>
          <a:p>
            <a:pPr>
              <a:defRPr/>
            </a:pPr>
            <a:fld id="{E0BC4455-4373-4E0B-8121-9649F73EAF8D}"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6" name="灯片编号占位符 5"/>
          <p:cNvSpPr>
            <a:spLocks noGrp="1"/>
          </p:cNvSpPr>
          <p:nvPr>
            <p:ph type="sldNum" sz="quarter" idx="12"/>
          </p:nvPr>
        </p:nvSpPr>
        <p:spPr/>
        <p:txBody>
          <a:bodyPr/>
          <a:lstStyle>
            <a:lvl1pPr>
              <a:defRPr smtClean="0"/>
            </a:lvl1pPr>
          </a:lstStyle>
          <a:p>
            <a:pPr>
              <a:defRPr/>
            </a:pPr>
            <a:fld id="{9338B8E2-A227-472A-8C0E-A3BFE3C17DA3}"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6" name="灯片编号占位符 5"/>
          <p:cNvSpPr>
            <a:spLocks noGrp="1"/>
          </p:cNvSpPr>
          <p:nvPr>
            <p:ph type="sldNum" sz="quarter" idx="12"/>
          </p:nvPr>
        </p:nvSpPr>
        <p:spPr/>
        <p:txBody>
          <a:bodyPr/>
          <a:lstStyle>
            <a:lvl1pPr>
              <a:defRPr smtClean="0"/>
            </a:lvl1pPr>
          </a:lstStyle>
          <a:p>
            <a:pPr>
              <a:defRPr/>
            </a:pPr>
            <a:fld id="{89BD0A46-2361-4C03-B623-A915E842134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6" name="灯片编号占位符 5"/>
          <p:cNvSpPr>
            <a:spLocks noGrp="1"/>
          </p:cNvSpPr>
          <p:nvPr>
            <p:ph type="sldNum" sz="quarter" idx="12"/>
          </p:nvPr>
        </p:nvSpPr>
        <p:spPr/>
        <p:txBody>
          <a:bodyPr/>
          <a:lstStyle>
            <a:lvl1pPr>
              <a:defRPr smtClean="0"/>
            </a:lvl1pPr>
          </a:lstStyle>
          <a:p>
            <a:pPr>
              <a:defRPr/>
            </a:pPr>
            <a:fld id="{9498E5C6-681A-4805-989A-935E4E2C2AB3}"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endParaRPr lang="en-US" altLang="zh-CN"/>
          </a:p>
        </p:txBody>
      </p:sp>
      <p:sp>
        <p:nvSpPr>
          <p:cNvPr id="5" name="页脚占位符 4"/>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6" name="灯片编号占位符 5"/>
          <p:cNvSpPr>
            <a:spLocks noGrp="1"/>
          </p:cNvSpPr>
          <p:nvPr>
            <p:ph type="sldNum" sz="quarter" idx="12"/>
          </p:nvPr>
        </p:nvSpPr>
        <p:spPr/>
        <p:txBody>
          <a:bodyPr/>
          <a:lstStyle>
            <a:lvl1pPr>
              <a:defRPr smtClean="0"/>
            </a:lvl1pPr>
          </a:lstStyle>
          <a:p>
            <a:pPr>
              <a:defRPr/>
            </a:pPr>
            <a:fld id="{F5221711-AF88-40E9-B60E-67999E14B09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7" name="灯片编号占位符 6"/>
          <p:cNvSpPr>
            <a:spLocks noGrp="1"/>
          </p:cNvSpPr>
          <p:nvPr>
            <p:ph type="sldNum" sz="quarter" idx="12"/>
          </p:nvPr>
        </p:nvSpPr>
        <p:spPr/>
        <p:txBody>
          <a:bodyPr/>
          <a:lstStyle>
            <a:lvl1pPr>
              <a:defRPr smtClean="0"/>
            </a:lvl1pPr>
          </a:lstStyle>
          <a:p>
            <a:pPr>
              <a:defRPr/>
            </a:pPr>
            <a:fld id="{CAF4D21B-B448-4A8D-8164-F1CE82E12E20}"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endParaRPr lang="en-US" altLang="zh-CN"/>
          </a:p>
        </p:txBody>
      </p:sp>
      <p:sp>
        <p:nvSpPr>
          <p:cNvPr id="8" name="页脚占位符 7"/>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9" name="灯片编号占位符 8"/>
          <p:cNvSpPr>
            <a:spLocks noGrp="1"/>
          </p:cNvSpPr>
          <p:nvPr>
            <p:ph type="sldNum" sz="quarter" idx="12"/>
          </p:nvPr>
        </p:nvSpPr>
        <p:spPr/>
        <p:txBody>
          <a:bodyPr/>
          <a:lstStyle>
            <a:lvl1pPr>
              <a:defRPr smtClean="0"/>
            </a:lvl1pPr>
          </a:lstStyle>
          <a:p>
            <a:pPr>
              <a:defRPr/>
            </a:pPr>
            <a:fld id="{84B4F995-8F53-4780-90BB-BB9D3500EA89}"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endParaRPr lang="en-US" altLang="zh-CN"/>
          </a:p>
        </p:txBody>
      </p:sp>
      <p:sp>
        <p:nvSpPr>
          <p:cNvPr id="4" name="页脚占位符 3"/>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5" name="灯片编号占位符 4"/>
          <p:cNvSpPr>
            <a:spLocks noGrp="1"/>
          </p:cNvSpPr>
          <p:nvPr>
            <p:ph type="sldNum" sz="quarter" idx="12"/>
          </p:nvPr>
        </p:nvSpPr>
        <p:spPr/>
        <p:txBody>
          <a:bodyPr/>
          <a:lstStyle>
            <a:lvl1pPr>
              <a:defRPr smtClean="0"/>
            </a:lvl1pPr>
          </a:lstStyle>
          <a:p>
            <a:pPr>
              <a:defRPr/>
            </a:pPr>
            <a:fld id="{73BFF1FB-CDE9-49BA-B000-01DEFB64B703}"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endParaRPr lang="en-US" altLang="zh-CN"/>
          </a:p>
        </p:txBody>
      </p:sp>
      <p:sp>
        <p:nvSpPr>
          <p:cNvPr id="3" name="页脚占位符 2"/>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4" name="灯片编号占位符 3"/>
          <p:cNvSpPr>
            <a:spLocks noGrp="1"/>
          </p:cNvSpPr>
          <p:nvPr>
            <p:ph type="sldNum" sz="quarter" idx="12"/>
          </p:nvPr>
        </p:nvSpPr>
        <p:spPr/>
        <p:txBody>
          <a:bodyPr/>
          <a:lstStyle>
            <a:lvl1pPr>
              <a:defRPr smtClean="0"/>
            </a:lvl1pPr>
          </a:lstStyle>
          <a:p>
            <a:pPr>
              <a:defRPr/>
            </a:pPr>
            <a:fld id="{E0F52B49-D1AE-4CB4-A424-4C161558DCB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7" name="灯片编号占位符 6"/>
          <p:cNvSpPr>
            <a:spLocks noGrp="1"/>
          </p:cNvSpPr>
          <p:nvPr>
            <p:ph type="sldNum" sz="quarter" idx="12"/>
          </p:nvPr>
        </p:nvSpPr>
        <p:spPr/>
        <p:txBody>
          <a:bodyPr/>
          <a:lstStyle>
            <a:lvl1pPr>
              <a:defRPr smtClean="0"/>
            </a:lvl1pPr>
          </a:lstStyle>
          <a:p>
            <a:pPr>
              <a:defRPr/>
            </a:pPr>
            <a:fld id="{8525C418-CC4B-43C3-ACBE-6FE9BF20094F}"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p:txBody>
          <a:bodyPr/>
          <a:lstStyle>
            <a:lvl1pPr>
              <a:defRPr smtClean="0"/>
            </a:lvl1pPr>
          </a:lstStyle>
          <a:p>
            <a:pPr>
              <a:defRPr/>
            </a:pPr>
            <a:r>
              <a:rPr lang="zh-CN" altLang="en-US"/>
              <a:t>第七章  热力学</a:t>
            </a:r>
            <a:endParaRPr lang="zh-CN" altLang="en-US" sz="1400">
              <a:solidFill>
                <a:schemeClr val="tx1"/>
              </a:solidFill>
              <a:latin typeface="+mn-lt"/>
              <a:ea typeface="+mn-ea"/>
            </a:endParaRPr>
          </a:p>
        </p:txBody>
      </p:sp>
      <p:sp>
        <p:nvSpPr>
          <p:cNvPr id="7" name="灯片编号占位符 6"/>
          <p:cNvSpPr>
            <a:spLocks noGrp="1"/>
          </p:cNvSpPr>
          <p:nvPr>
            <p:ph type="sldNum" sz="quarter" idx="12"/>
          </p:nvPr>
        </p:nvSpPr>
        <p:spPr/>
        <p:txBody>
          <a:bodyPr/>
          <a:lstStyle>
            <a:lvl1pPr>
              <a:defRPr smtClean="0"/>
            </a:lvl1pPr>
          </a:lstStyle>
          <a:p>
            <a:pPr>
              <a:defRPr/>
            </a:pPr>
            <a:fld id="{A851473C-6B1B-4E58-A08F-DDEEB0FC41F7}"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21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ea typeface="+mn-ea"/>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400" b="0" smtClean="0">
                <a:solidFill>
                  <a:srgbClr val="33CCFF"/>
                </a:solidFill>
                <a:latin typeface="楷体_GB2312" pitchFamily="49" charset="-122"/>
              </a:defRPr>
            </a:lvl1pPr>
          </a:lstStyle>
          <a:p>
            <a:pPr>
              <a:defRPr/>
            </a:pPr>
            <a:r>
              <a:rPr lang="zh-CN" altLang="en-US"/>
              <a:t>第七章  热力学</a:t>
            </a:r>
            <a:endParaRPr lang="zh-CN" altLang="en-US" sz="1400">
              <a:ea typeface="+mn-ea"/>
            </a:endParaRPr>
          </a:p>
        </p:txBody>
      </p:sp>
      <p:sp>
        <p:nvSpPr>
          <p:cNvPr id="1030" name="Rectangle 6"/>
          <p:cNvSpPr>
            <a:spLocks noGrp="1" noChangeArrowheads="1"/>
          </p:cNvSpPr>
          <p:nvPr>
            <p:ph type="sldNum" sz="quarter" idx="4"/>
          </p:nvPr>
        </p:nvSpPr>
        <p:spPr bwMode="auto">
          <a:xfrm>
            <a:off x="66294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ea typeface="+mn-ea"/>
              </a:defRPr>
            </a:lvl1pPr>
          </a:lstStyle>
          <a:p>
            <a:pPr>
              <a:defRPr/>
            </a:pPr>
            <a:fld id="{10DF2382-093E-46E5-B2E0-C38EC48A4631}" type="slidenum">
              <a:rPr lang="en-US" altLang="zh-CN"/>
              <a:pPr>
                <a:defRPr/>
              </a:pPr>
              <a:t>‹#›</a:t>
            </a:fld>
            <a:endParaRPr lang="en-US" altLang="zh-CN"/>
          </a:p>
        </p:txBody>
      </p:sp>
      <p:sp>
        <p:nvSpPr>
          <p:cNvPr id="1032" name="AutoShape 8">
            <a:hlinkClick r:id="" action="ppaction://hlinkshowjump?jump=nextslide" highlightClick="1"/>
          </p:cNvPr>
          <p:cNvSpPr>
            <a:spLocks noChangeArrowheads="1"/>
          </p:cNvSpPr>
          <p:nvPr/>
        </p:nvSpPr>
        <p:spPr bwMode="auto">
          <a:xfrm>
            <a:off x="8839200" y="6553200"/>
            <a:ext cx="228600" cy="228600"/>
          </a:xfrm>
          <a:prstGeom prst="actionButtonForwardNext">
            <a:avLst/>
          </a:prstGeom>
          <a:solidFill>
            <a:srgbClr val="CCFFCC"/>
          </a:solidFill>
          <a:ln w="9525">
            <a:solidFill>
              <a:srgbClr val="99CCFF"/>
            </a:solidFill>
            <a:miter lim="800000"/>
            <a:headEnd/>
            <a:tailEnd/>
          </a:ln>
          <a:effectLst/>
        </p:spPr>
        <p:txBody>
          <a:bodyPr wrap="none" anchor="ctr"/>
          <a:lstStyle/>
          <a:p>
            <a:pPr>
              <a:defRPr/>
            </a:pPr>
            <a:endParaRPr lang="zh-CN" altLang="en-US"/>
          </a:p>
        </p:txBody>
      </p:sp>
      <p:sp>
        <p:nvSpPr>
          <p:cNvPr id="1033" name="AutoShape 9">
            <a:hlinkClick r:id="" action="ppaction://hlinkshowjump?jump=previousslide" highlightClick="1"/>
          </p:cNvPr>
          <p:cNvSpPr>
            <a:spLocks noChangeArrowheads="1"/>
          </p:cNvSpPr>
          <p:nvPr/>
        </p:nvSpPr>
        <p:spPr bwMode="auto">
          <a:xfrm>
            <a:off x="8610600" y="6553200"/>
            <a:ext cx="228600" cy="228600"/>
          </a:xfrm>
          <a:prstGeom prst="actionButtonBackPrevious">
            <a:avLst/>
          </a:prstGeom>
          <a:solidFill>
            <a:srgbClr val="CCFFCC"/>
          </a:solidFill>
          <a:ln w="9525">
            <a:solidFill>
              <a:srgbClr val="99CCFF"/>
            </a:solid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3"/>
          <p:cNvSpPr>
            <a:spLocks noGrp="1"/>
          </p:cNvSpPr>
          <p:nvPr>
            <p:ph type="sldNum" sz="quarter" idx="12"/>
          </p:nvPr>
        </p:nvSpPr>
        <p:spPr/>
        <p:txBody>
          <a:bodyPr/>
          <a:lstStyle/>
          <a:p>
            <a:pPr>
              <a:defRPr/>
            </a:pPr>
            <a:fld id="{A279138E-59E3-477E-A4EB-72A54EBE6E34}" type="slidenum">
              <a:rPr lang="en-US" altLang="zh-CN"/>
              <a:pPr>
                <a:defRPr/>
              </a:pPr>
              <a:t>1</a:t>
            </a:fld>
            <a:endParaRPr lang="en-US" altLang="zh-CN"/>
          </a:p>
        </p:txBody>
      </p:sp>
      <p:sp>
        <p:nvSpPr>
          <p:cNvPr id="264206" name="Text Box 14"/>
          <p:cNvSpPr txBox="1">
            <a:spLocks noChangeArrowheads="1"/>
          </p:cNvSpPr>
          <p:nvPr/>
        </p:nvSpPr>
        <p:spPr bwMode="auto">
          <a:xfrm>
            <a:off x="1612900" y="2424113"/>
            <a:ext cx="4343400" cy="519112"/>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1.2 </a:t>
            </a:r>
            <a:r>
              <a:rPr lang="zh-CN" altLang="en-US">
                <a:effectLst>
                  <a:outerShdw blurRad="38100" dist="38100" dir="2700000" algn="tl">
                    <a:srgbClr val="C0C0C0"/>
                  </a:outerShdw>
                </a:effectLst>
              </a:rPr>
              <a:t>两种表述的等价性</a:t>
            </a:r>
            <a:endParaRPr lang="zh-CN" altLang="en-US">
              <a:solidFill>
                <a:srgbClr val="FFFF00"/>
              </a:solidFill>
            </a:endParaRPr>
          </a:p>
        </p:txBody>
      </p:sp>
      <p:sp>
        <p:nvSpPr>
          <p:cNvPr id="264207" name="Text Box 15"/>
          <p:cNvSpPr txBox="1">
            <a:spLocks noChangeArrowheads="1"/>
          </p:cNvSpPr>
          <p:nvPr/>
        </p:nvSpPr>
        <p:spPr bwMode="auto">
          <a:xfrm>
            <a:off x="1622425" y="4502150"/>
            <a:ext cx="5105400" cy="519113"/>
          </a:xfrm>
          <a:prstGeom prst="rect">
            <a:avLst/>
          </a:prstGeom>
          <a:noFill/>
          <a:ln w="28575">
            <a:noFill/>
            <a:miter lim="800000"/>
            <a:headEnd/>
            <a:tailEnd/>
          </a:ln>
        </p:spPr>
        <p:txBody>
          <a:bodyPr anchor="ctr">
            <a:spAutoFit/>
          </a:bodyPr>
          <a:lstStyle/>
          <a:p>
            <a:pPr>
              <a:spcBef>
                <a:spcPct val="50000"/>
              </a:spcBef>
            </a:pPr>
            <a:r>
              <a:rPr lang="en-US" altLang="zh-CN">
                <a:sym typeface="Symbol" pitchFamily="18" charset="2"/>
              </a:rPr>
              <a:t>2.1 </a:t>
            </a:r>
            <a:r>
              <a:rPr lang="zh-CN" altLang="en-US"/>
              <a:t>卡诺定理 </a:t>
            </a:r>
            <a:r>
              <a:rPr lang="en-US" altLang="zh-CN"/>
              <a:t>(</a:t>
            </a:r>
            <a:r>
              <a:rPr lang="zh-CN" altLang="en-US"/>
              <a:t>含两条内容</a:t>
            </a:r>
            <a:r>
              <a:rPr lang="en-US" altLang="zh-CN"/>
              <a:t>) </a:t>
            </a:r>
          </a:p>
        </p:txBody>
      </p:sp>
      <p:sp>
        <p:nvSpPr>
          <p:cNvPr id="264208" name="Text Box 16"/>
          <p:cNvSpPr txBox="1">
            <a:spLocks noChangeArrowheads="1"/>
          </p:cNvSpPr>
          <p:nvPr/>
        </p:nvSpPr>
        <p:spPr bwMode="auto">
          <a:xfrm>
            <a:off x="1622425" y="5035550"/>
            <a:ext cx="3962400" cy="519113"/>
          </a:xfrm>
          <a:prstGeom prst="rect">
            <a:avLst/>
          </a:prstGeom>
          <a:noFill/>
          <a:ln w="9525">
            <a:noFill/>
            <a:miter lim="800000"/>
            <a:headEnd/>
            <a:tailEnd/>
          </a:ln>
          <a:effectLst/>
        </p:spPr>
        <p:txBody>
          <a:bodyPr>
            <a:spAutoFit/>
          </a:bodyPr>
          <a:lstStyle/>
          <a:p>
            <a:pPr>
              <a:defRPr/>
            </a:pPr>
            <a:r>
              <a:rPr lang="en-US" altLang="zh-CN">
                <a:sym typeface="Symbol" pitchFamily="18" charset="2"/>
              </a:rPr>
              <a:t>2.2 </a:t>
            </a:r>
            <a:r>
              <a:rPr lang="zh-CN" altLang="en-US">
                <a:effectLst>
                  <a:outerShdw blurRad="38100" dist="38100" dir="2700000" algn="tl">
                    <a:srgbClr val="C0C0C0"/>
                  </a:outerShdw>
                </a:effectLst>
                <a:latin typeface="楷体_GB2312" pitchFamily="49" charset="-122"/>
              </a:rPr>
              <a:t>卡诺定理的证明</a:t>
            </a:r>
          </a:p>
        </p:txBody>
      </p:sp>
      <p:sp>
        <p:nvSpPr>
          <p:cNvPr id="264209" name="Text Box 17"/>
          <p:cNvSpPr txBox="1">
            <a:spLocks noChangeArrowheads="1"/>
          </p:cNvSpPr>
          <p:nvPr/>
        </p:nvSpPr>
        <p:spPr bwMode="auto">
          <a:xfrm>
            <a:off x="1631950" y="5653088"/>
            <a:ext cx="6292850" cy="519112"/>
          </a:xfrm>
          <a:prstGeom prst="rect">
            <a:avLst/>
          </a:prstGeom>
          <a:noFill/>
          <a:ln w="9525">
            <a:noFill/>
            <a:miter lim="800000"/>
            <a:headEnd/>
            <a:tailEnd/>
          </a:ln>
          <a:effectLst/>
        </p:spPr>
        <p:txBody>
          <a:bodyPr>
            <a:spAutoFit/>
          </a:bodyPr>
          <a:lstStyle/>
          <a:p>
            <a:pPr>
              <a:defRPr/>
            </a:pPr>
            <a:r>
              <a:rPr lang="en-US" altLang="zh-CN">
                <a:sym typeface="Symbol" pitchFamily="18" charset="2"/>
              </a:rPr>
              <a:t>2.3 </a:t>
            </a:r>
            <a:r>
              <a:rPr lang="zh-CN" altLang="en-US">
                <a:effectLst>
                  <a:outerShdw blurRad="38100" dist="38100" dir="2700000" algn="tl">
                    <a:srgbClr val="C0C0C0"/>
                  </a:outerShdw>
                </a:effectLst>
              </a:rPr>
              <a:t>卡诺定理的应用</a:t>
            </a:r>
            <a:r>
              <a:rPr lang="en-US" altLang="zh-CN">
                <a:effectLst>
                  <a:outerShdw blurRad="38100" dist="38100" dir="2700000" algn="tl">
                    <a:srgbClr val="C0C0C0"/>
                  </a:outerShdw>
                </a:effectLst>
                <a:ea typeface="宋体" pitchFamily="2" charset="-122"/>
                <a:cs typeface="Times New Roman" pitchFamily="18" charset="0"/>
              </a:rPr>
              <a:t>—</a:t>
            </a:r>
            <a:r>
              <a:rPr lang="zh-CN" altLang="en-US"/>
              <a:t>热力学温标</a:t>
            </a:r>
          </a:p>
        </p:txBody>
      </p:sp>
      <p:sp>
        <p:nvSpPr>
          <p:cNvPr id="264211" name="Text Box 19"/>
          <p:cNvSpPr txBox="1">
            <a:spLocks noChangeArrowheads="1"/>
          </p:cNvSpPr>
          <p:nvPr/>
        </p:nvSpPr>
        <p:spPr bwMode="auto">
          <a:xfrm>
            <a:off x="6413500" y="2971800"/>
            <a:ext cx="2120900" cy="519113"/>
          </a:xfrm>
          <a:prstGeom prst="rect">
            <a:avLst/>
          </a:prstGeom>
          <a:noFill/>
          <a:ln w="9525">
            <a:noFill/>
            <a:miter lim="800000"/>
            <a:headEnd/>
            <a:tailEnd/>
          </a:ln>
        </p:spPr>
        <p:txBody>
          <a:bodyPr>
            <a:spAutoFit/>
          </a:bodyPr>
          <a:lstStyle/>
          <a:p>
            <a:r>
              <a:rPr lang="zh-CN" altLang="en-US"/>
              <a:t>例题</a:t>
            </a:r>
          </a:p>
        </p:txBody>
      </p:sp>
      <p:sp>
        <p:nvSpPr>
          <p:cNvPr id="264212" name="Text Box 20"/>
          <p:cNvSpPr txBox="1">
            <a:spLocks noChangeArrowheads="1"/>
          </p:cNvSpPr>
          <p:nvPr/>
        </p:nvSpPr>
        <p:spPr bwMode="auto">
          <a:xfrm>
            <a:off x="6019800" y="6019800"/>
            <a:ext cx="2624138" cy="523875"/>
          </a:xfrm>
          <a:prstGeom prst="rect">
            <a:avLst/>
          </a:prstGeom>
          <a:noFill/>
          <a:ln w="9525">
            <a:noFill/>
            <a:miter lim="800000"/>
            <a:headEnd/>
            <a:tailEnd/>
          </a:ln>
        </p:spPr>
        <p:txBody>
          <a:bodyPr wrap="none">
            <a:spAutoFit/>
          </a:bodyPr>
          <a:lstStyle/>
          <a:p>
            <a:r>
              <a:rPr lang="zh-CN" altLang="en-US"/>
              <a:t>作业：</a:t>
            </a:r>
            <a:r>
              <a:rPr lang="en-US" altLang="zh-CN"/>
              <a:t>8-9,10,11</a:t>
            </a:r>
          </a:p>
        </p:txBody>
      </p:sp>
      <p:sp>
        <p:nvSpPr>
          <p:cNvPr id="264214" name="Text Box 22"/>
          <p:cNvSpPr txBox="1">
            <a:spLocks noChangeArrowheads="1"/>
          </p:cNvSpPr>
          <p:nvPr/>
        </p:nvSpPr>
        <p:spPr bwMode="auto">
          <a:xfrm>
            <a:off x="1536700" y="1890713"/>
            <a:ext cx="5168900" cy="519112"/>
          </a:xfrm>
          <a:prstGeom prst="rect">
            <a:avLst/>
          </a:prstGeom>
          <a:noFill/>
          <a:ln w="9525">
            <a:noFill/>
            <a:miter lim="800000"/>
            <a:headEnd/>
            <a:tailEnd/>
          </a:ln>
        </p:spPr>
        <p:txBody>
          <a:bodyPr>
            <a:spAutoFit/>
          </a:bodyPr>
          <a:lstStyle/>
          <a:p>
            <a:pPr algn="ctr"/>
            <a:r>
              <a:rPr lang="en-US" altLang="zh-CN"/>
              <a:t>1.1 </a:t>
            </a:r>
            <a:r>
              <a:rPr lang="zh-CN" altLang="en-US">
                <a:latin typeface="黑体" pitchFamily="2" charset="-122"/>
              </a:rPr>
              <a:t>可逆过程和不可逆过程</a:t>
            </a:r>
          </a:p>
        </p:txBody>
      </p:sp>
      <p:sp>
        <p:nvSpPr>
          <p:cNvPr id="264218" name="Text Box 26"/>
          <p:cNvSpPr txBox="1">
            <a:spLocks noChangeArrowheads="1"/>
          </p:cNvSpPr>
          <p:nvPr/>
        </p:nvSpPr>
        <p:spPr bwMode="auto">
          <a:xfrm>
            <a:off x="1555750" y="2986088"/>
            <a:ext cx="4800600" cy="519112"/>
          </a:xfrm>
          <a:prstGeom prst="rect">
            <a:avLst/>
          </a:prstGeom>
          <a:noFill/>
          <a:ln w="9525">
            <a:noFill/>
            <a:miter lim="800000"/>
            <a:headEnd/>
            <a:tailEnd/>
          </a:ln>
        </p:spPr>
        <p:txBody>
          <a:bodyPr>
            <a:spAutoFit/>
          </a:bodyPr>
          <a:lstStyle/>
          <a:p>
            <a:pPr algn="ctr"/>
            <a:r>
              <a:rPr lang="en-US" altLang="zh-CN"/>
              <a:t>1.3 </a:t>
            </a:r>
            <a:r>
              <a:rPr lang="zh-CN" altLang="en-US"/>
              <a:t>不可逆过程是相互关联的</a:t>
            </a:r>
          </a:p>
        </p:txBody>
      </p:sp>
      <p:sp>
        <p:nvSpPr>
          <p:cNvPr id="264219" name="Text Box 27"/>
          <p:cNvSpPr txBox="1">
            <a:spLocks noChangeArrowheads="1"/>
          </p:cNvSpPr>
          <p:nvPr/>
        </p:nvSpPr>
        <p:spPr bwMode="auto">
          <a:xfrm>
            <a:off x="1460500" y="385763"/>
            <a:ext cx="5257800" cy="588962"/>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zh-CN" altLang="en-US" sz="3200">
                <a:solidFill>
                  <a:srgbClr val="FFFF00"/>
                </a:solidFill>
                <a:effectLst>
                  <a:outerShdw blurRad="38100" dist="38100" dir="2700000" algn="tl">
                    <a:srgbClr val="000000"/>
                  </a:outerShdw>
                </a:effectLst>
              </a:rPr>
              <a:t>第四章  热力学第二定律   熵</a:t>
            </a:r>
          </a:p>
        </p:txBody>
      </p:sp>
      <p:sp>
        <p:nvSpPr>
          <p:cNvPr id="264220" name="Text Box 28"/>
          <p:cNvSpPr txBox="1">
            <a:spLocks noChangeArrowheads="1"/>
          </p:cNvSpPr>
          <p:nvPr/>
        </p:nvSpPr>
        <p:spPr bwMode="auto">
          <a:xfrm>
            <a:off x="1079500" y="1219200"/>
            <a:ext cx="4816475" cy="519113"/>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§1 </a:t>
            </a:r>
            <a:r>
              <a:rPr lang="zh-CN" altLang="en-US">
                <a:latin typeface="楷体_GB2312" pitchFamily="49" charset="-122"/>
              </a:rPr>
              <a:t>热力学第二定律</a:t>
            </a:r>
            <a:endParaRPr lang="zh-CN" altLang="en-US"/>
          </a:p>
        </p:txBody>
      </p:sp>
      <p:sp>
        <p:nvSpPr>
          <p:cNvPr id="264221" name="Text Box 29"/>
          <p:cNvSpPr txBox="1">
            <a:spLocks noChangeArrowheads="1"/>
          </p:cNvSpPr>
          <p:nvPr/>
        </p:nvSpPr>
        <p:spPr bwMode="auto">
          <a:xfrm>
            <a:off x="1079500" y="3581400"/>
            <a:ext cx="5702300" cy="519113"/>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§2 </a:t>
            </a:r>
            <a:r>
              <a:rPr lang="zh-CN" altLang="en-US">
                <a:effectLst>
                  <a:outerShdw blurRad="38100" dist="38100" dir="2700000" algn="tl">
                    <a:srgbClr val="C0C0C0"/>
                  </a:outerShdw>
                </a:effectLst>
              </a:rPr>
              <a:t>卡诺定理及其应用</a:t>
            </a:r>
            <a:endParaRPr lang="zh-CN" altLang="en-US"/>
          </a:p>
        </p:txBody>
      </p:sp>
      <p:graphicFrame>
        <p:nvGraphicFramePr>
          <p:cNvPr id="1026" name="Object 30"/>
          <p:cNvGraphicFramePr>
            <a:graphicFrameLocks noChangeAspect="1"/>
          </p:cNvGraphicFramePr>
          <p:nvPr/>
        </p:nvGraphicFramePr>
        <p:xfrm>
          <a:off x="152400" y="6248400"/>
          <a:ext cx="631825" cy="450850"/>
        </p:xfrm>
        <a:graphic>
          <a:graphicData uri="http://schemas.openxmlformats.org/presentationml/2006/ole">
            <p:oleObj spid="_x0000_s1026" name="剪辑" r:id="rId3" imgW="4006800" imgH="28569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wipe(left)">
                                      <p:cBhvr>
                                        <p:cTn id="7" dur="500"/>
                                        <p:tgtEl>
                                          <p:spTgt spid="26421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64220"/>
                                        </p:tgtEl>
                                        <p:attrNameLst>
                                          <p:attrName>style.visibility</p:attrName>
                                        </p:attrNameLst>
                                      </p:cBhvr>
                                      <p:to>
                                        <p:strVal val="visible"/>
                                      </p:to>
                                    </p:set>
                                    <p:animEffect transition="in" filter="wipe(up)">
                                      <p:cBhvr>
                                        <p:cTn id="11" dur="500"/>
                                        <p:tgtEl>
                                          <p:spTgt spid="26422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64214"/>
                                        </p:tgtEl>
                                        <p:attrNameLst>
                                          <p:attrName>style.visibility</p:attrName>
                                        </p:attrNameLst>
                                      </p:cBhvr>
                                      <p:to>
                                        <p:strVal val="visible"/>
                                      </p:to>
                                    </p:set>
                                    <p:animEffect transition="in" filter="wipe(up)">
                                      <p:cBhvr>
                                        <p:cTn id="15" dur="500"/>
                                        <p:tgtEl>
                                          <p:spTgt spid="26421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64206"/>
                                        </p:tgtEl>
                                        <p:attrNameLst>
                                          <p:attrName>style.visibility</p:attrName>
                                        </p:attrNameLst>
                                      </p:cBhvr>
                                      <p:to>
                                        <p:strVal val="visible"/>
                                      </p:to>
                                    </p:set>
                                    <p:animEffect transition="in" filter="wipe(up)">
                                      <p:cBhvr>
                                        <p:cTn id="19" dur="500"/>
                                        <p:tgtEl>
                                          <p:spTgt spid="26420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64218"/>
                                        </p:tgtEl>
                                        <p:attrNameLst>
                                          <p:attrName>style.visibility</p:attrName>
                                        </p:attrNameLst>
                                      </p:cBhvr>
                                      <p:to>
                                        <p:strVal val="visible"/>
                                      </p:to>
                                    </p:set>
                                    <p:animEffect transition="in" filter="wipe(up)">
                                      <p:cBhvr>
                                        <p:cTn id="23" dur="500"/>
                                        <p:tgtEl>
                                          <p:spTgt spid="26421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64211"/>
                                        </p:tgtEl>
                                        <p:attrNameLst>
                                          <p:attrName>style.visibility</p:attrName>
                                        </p:attrNameLst>
                                      </p:cBhvr>
                                      <p:to>
                                        <p:strVal val="visible"/>
                                      </p:to>
                                    </p:set>
                                    <p:animEffect transition="in" filter="wipe(left)">
                                      <p:cBhvr>
                                        <p:cTn id="27" dur="500"/>
                                        <p:tgtEl>
                                          <p:spTgt spid="264211"/>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64221"/>
                                        </p:tgtEl>
                                        <p:attrNameLst>
                                          <p:attrName>style.visibility</p:attrName>
                                        </p:attrNameLst>
                                      </p:cBhvr>
                                      <p:to>
                                        <p:strVal val="visible"/>
                                      </p:to>
                                    </p:set>
                                    <p:animEffect transition="in" filter="wipe(up)">
                                      <p:cBhvr>
                                        <p:cTn id="31" dur="500"/>
                                        <p:tgtEl>
                                          <p:spTgt spid="264221"/>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64207"/>
                                        </p:tgtEl>
                                        <p:attrNameLst>
                                          <p:attrName>style.visibility</p:attrName>
                                        </p:attrNameLst>
                                      </p:cBhvr>
                                      <p:to>
                                        <p:strVal val="visible"/>
                                      </p:to>
                                    </p:set>
                                    <p:animEffect transition="in" filter="wipe(up)">
                                      <p:cBhvr>
                                        <p:cTn id="35" dur="500"/>
                                        <p:tgtEl>
                                          <p:spTgt spid="26420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64208"/>
                                        </p:tgtEl>
                                        <p:attrNameLst>
                                          <p:attrName>style.visibility</p:attrName>
                                        </p:attrNameLst>
                                      </p:cBhvr>
                                      <p:to>
                                        <p:strVal val="visible"/>
                                      </p:to>
                                    </p:set>
                                    <p:animEffect transition="in" filter="wipe(up)">
                                      <p:cBhvr>
                                        <p:cTn id="39" dur="500"/>
                                        <p:tgtEl>
                                          <p:spTgt spid="264208"/>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64209"/>
                                        </p:tgtEl>
                                        <p:attrNameLst>
                                          <p:attrName>style.visibility</p:attrName>
                                        </p:attrNameLst>
                                      </p:cBhvr>
                                      <p:to>
                                        <p:strVal val="visible"/>
                                      </p:to>
                                    </p:set>
                                    <p:animEffect transition="in" filter="wipe(up)">
                                      <p:cBhvr>
                                        <p:cTn id="43" dur="500"/>
                                        <p:tgtEl>
                                          <p:spTgt spid="264209"/>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64212"/>
                                        </p:tgtEl>
                                        <p:attrNameLst>
                                          <p:attrName>style.visibility</p:attrName>
                                        </p:attrNameLst>
                                      </p:cBhvr>
                                      <p:to>
                                        <p:strVal val="visible"/>
                                      </p:to>
                                    </p:set>
                                    <p:animEffect transition="in" filter="wipe(left)">
                                      <p:cBhvr>
                                        <p:cTn id="47" dur="500"/>
                                        <p:tgtEl>
                                          <p:spTgt spid="26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06" grpId="0" autoUpdateAnimBg="0"/>
      <p:bldP spid="264207" grpId="0" autoUpdateAnimBg="0"/>
      <p:bldP spid="264208" grpId="0" autoUpdateAnimBg="0"/>
      <p:bldP spid="264209" grpId="0" autoUpdateAnimBg="0"/>
      <p:bldP spid="264211" grpId="0" autoUpdateAnimBg="0"/>
      <p:bldP spid="264212" grpId="0" autoUpdateAnimBg="0"/>
      <p:bldP spid="264214" grpId="0" autoUpdateAnimBg="0"/>
      <p:bldP spid="264218" grpId="0" autoUpdateAnimBg="0"/>
      <p:bldP spid="264219" grpId="0" animBg="1" autoUpdateAnimBg="0"/>
      <p:bldP spid="264220" grpId="0" autoUpdateAnimBg="0"/>
      <p:bldP spid="26422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3"/>
          <p:cNvSpPr>
            <a:spLocks noGrp="1"/>
          </p:cNvSpPr>
          <p:nvPr>
            <p:ph type="sldNum" sz="quarter" idx="12"/>
          </p:nvPr>
        </p:nvSpPr>
        <p:spPr/>
        <p:txBody>
          <a:bodyPr/>
          <a:lstStyle/>
          <a:p>
            <a:pPr>
              <a:defRPr/>
            </a:pPr>
            <a:fld id="{66EFF005-332B-444A-BEC7-63D917121E35}" type="slidenum">
              <a:rPr lang="en-US" altLang="zh-CN"/>
              <a:pPr>
                <a:defRPr/>
              </a:pPr>
              <a:t>10</a:t>
            </a:fld>
            <a:endParaRPr lang="en-US" altLang="zh-CN"/>
          </a:p>
        </p:txBody>
      </p:sp>
      <p:sp>
        <p:nvSpPr>
          <p:cNvPr id="246787" name="Text Box 3"/>
          <p:cNvSpPr txBox="1">
            <a:spLocks noChangeArrowheads="1"/>
          </p:cNvSpPr>
          <p:nvPr/>
        </p:nvSpPr>
        <p:spPr bwMode="auto">
          <a:xfrm>
            <a:off x="642910" y="2357430"/>
            <a:ext cx="7924800" cy="1930337"/>
          </a:xfrm>
          <a:prstGeom prst="rect">
            <a:avLst/>
          </a:prstGeom>
          <a:noFill/>
          <a:ln w="9525">
            <a:noFill/>
            <a:miter lim="800000"/>
            <a:headEnd/>
            <a:tailEnd/>
          </a:ln>
        </p:spPr>
        <p:txBody>
          <a:bodyPr>
            <a:spAutoFit/>
          </a:bodyPr>
          <a:lstStyle/>
          <a:p>
            <a:pPr>
              <a:lnSpc>
                <a:spcPct val="150000"/>
              </a:lnSpc>
              <a:buClr>
                <a:srgbClr val="33CC33"/>
              </a:buClr>
              <a:buSzPct val="120000"/>
              <a:buFont typeface="Wingdings" pitchFamily="2" charset="2"/>
              <a:buChar char="l"/>
            </a:pPr>
            <a:r>
              <a:rPr lang="en-US" altLang="zh-CN" dirty="0">
                <a:latin typeface="楷体_GB2312" pitchFamily="49" charset="-122"/>
              </a:rPr>
              <a:t> </a:t>
            </a:r>
            <a:r>
              <a:rPr lang="zh-CN" altLang="en-US" dirty="0">
                <a:latin typeface="楷体_GB2312" pitchFamily="49" charset="-122"/>
              </a:rPr>
              <a:t>不可逆过程不是不能逆向进行，而是说当过程</a:t>
            </a:r>
          </a:p>
          <a:p>
            <a:pPr>
              <a:lnSpc>
                <a:spcPct val="150000"/>
              </a:lnSpc>
            </a:pPr>
            <a:r>
              <a:rPr lang="zh-CN" altLang="en-US" dirty="0">
                <a:latin typeface="楷体_GB2312" pitchFamily="49" charset="-122"/>
              </a:rPr>
              <a:t>  逆向进行时，逆过程在外界留下的痕迹不能将</a:t>
            </a:r>
          </a:p>
          <a:p>
            <a:pPr>
              <a:lnSpc>
                <a:spcPct val="150000"/>
              </a:lnSpc>
            </a:pPr>
            <a:r>
              <a:rPr lang="zh-CN" altLang="en-US" dirty="0">
                <a:latin typeface="楷体_GB2312" pitchFamily="49" charset="-122"/>
              </a:rPr>
              <a:t>  原来正过程的痕迹完全消除。</a:t>
            </a:r>
          </a:p>
        </p:txBody>
      </p:sp>
      <p:sp>
        <p:nvSpPr>
          <p:cNvPr id="24582" name="AutoShape 5">
            <a:hlinkClick r:id="rId2" action="ppaction://hlinksldjump"/>
          </p:cNvPr>
          <p:cNvSpPr>
            <a:spLocks noChangeArrowheads="1"/>
          </p:cNvSpPr>
          <p:nvPr/>
        </p:nvSpPr>
        <p:spPr bwMode="auto">
          <a:xfrm flipV="1">
            <a:off x="8458200" y="381000"/>
            <a:ext cx="228600" cy="228600"/>
          </a:xfrm>
          <a:prstGeom prst="triangle">
            <a:avLst>
              <a:gd name="adj" fmla="val 50000"/>
            </a:avLst>
          </a:prstGeom>
          <a:solidFill>
            <a:srgbClr val="33CCCC"/>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46787"/>
                                        </p:tgtEl>
                                        <p:attrNameLst>
                                          <p:attrName>style.visibility</p:attrName>
                                        </p:attrNameLst>
                                      </p:cBhvr>
                                      <p:to>
                                        <p:strVal val="visible"/>
                                      </p:to>
                                    </p:set>
                                    <p:animEffect transition="in" filter="box(out)">
                                      <p:cBhvr>
                                        <p:cTn id="7" dur="500"/>
                                        <p:tgtEl>
                                          <p:spTgt spid="246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灯片编号占位符 3"/>
          <p:cNvSpPr>
            <a:spLocks noGrp="1"/>
          </p:cNvSpPr>
          <p:nvPr>
            <p:ph type="sldNum" sz="quarter" idx="12"/>
          </p:nvPr>
        </p:nvSpPr>
        <p:spPr/>
        <p:txBody>
          <a:bodyPr/>
          <a:lstStyle/>
          <a:p>
            <a:pPr>
              <a:defRPr/>
            </a:pPr>
            <a:fld id="{78458B33-2B1E-45FD-BD94-66981F0F1F36}" type="slidenum">
              <a:rPr lang="en-US" altLang="zh-CN"/>
              <a:pPr>
                <a:defRPr/>
              </a:pPr>
              <a:t>11</a:t>
            </a:fld>
            <a:endParaRPr lang="en-US" altLang="zh-CN"/>
          </a:p>
        </p:txBody>
      </p:sp>
      <p:sp>
        <p:nvSpPr>
          <p:cNvPr id="267266" name="AutoShape 2"/>
          <p:cNvSpPr>
            <a:spLocks noChangeArrowheads="1"/>
          </p:cNvSpPr>
          <p:nvPr/>
        </p:nvSpPr>
        <p:spPr bwMode="auto">
          <a:xfrm>
            <a:off x="762000" y="762000"/>
            <a:ext cx="3352800" cy="609600"/>
          </a:xfrm>
          <a:prstGeom prst="bevel">
            <a:avLst>
              <a:gd name="adj" fmla="val 12500"/>
            </a:avLst>
          </a:prstGeom>
          <a:solidFill>
            <a:srgbClr val="009900"/>
          </a:solidFill>
          <a:ln w="9525">
            <a:noFill/>
            <a:miter lim="800000"/>
            <a:headEnd/>
            <a:tailEnd/>
          </a:ln>
          <a:effectLst>
            <a:outerShdw dist="53882" dir="2700000" algn="ctr" rotWithShape="0">
              <a:schemeClr val="bg2"/>
            </a:outerShdw>
          </a:effectLst>
        </p:spPr>
        <p:txBody>
          <a:bodyPr wrap="none" anchor="ctr"/>
          <a:lstStyle/>
          <a:p>
            <a:pPr algn="ctr">
              <a:defRPr/>
            </a:pPr>
            <a:r>
              <a:rPr lang="zh-CN" altLang="en-US" u="sng">
                <a:solidFill>
                  <a:srgbClr val="FF9933"/>
                </a:solidFill>
                <a:effectLst>
                  <a:outerShdw blurRad="38100" dist="38100" dir="2700000" algn="tl">
                    <a:srgbClr val="000000"/>
                  </a:outerShdw>
                </a:effectLst>
              </a:rPr>
              <a:t>气体自由膨胀过程</a:t>
            </a:r>
            <a:endParaRPr lang="zh-CN" altLang="en-US">
              <a:solidFill>
                <a:srgbClr val="FFCC00"/>
              </a:solidFill>
            </a:endParaRPr>
          </a:p>
        </p:txBody>
      </p:sp>
      <p:grpSp>
        <p:nvGrpSpPr>
          <p:cNvPr id="2" name="Group 3"/>
          <p:cNvGrpSpPr>
            <a:grpSpLocks/>
          </p:cNvGrpSpPr>
          <p:nvPr/>
        </p:nvGrpSpPr>
        <p:grpSpPr bwMode="auto">
          <a:xfrm>
            <a:off x="5638800" y="1676400"/>
            <a:ext cx="3276600" cy="1752600"/>
            <a:chOff x="3600" y="1056"/>
            <a:chExt cx="2064" cy="1104"/>
          </a:xfrm>
        </p:grpSpPr>
        <p:grpSp>
          <p:nvGrpSpPr>
            <p:cNvPr id="25626" name="Group 4"/>
            <p:cNvGrpSpPr>
              <a:grpSpLocks/>
            </p:cNvGrpSpPr>
            <p:nvPr/>
          </p:nvGrpSpPr>
          <p:grpSpPr bwMode="auto">
            <a:xfrm>
              <a:off x="3600" y="1056"/>
              <a:ext cx="2064" cy="1104"/>
              <a:chOff x="3600" y="1056"/>
              <a:chExt cx="2064" cy="1104"/>
            </a:xfrm>
          </p:grpSpPr>
          <p:sp>
            <p:nvSpPr>
              <p:cNvPr id="25628" name="Rectangle 5" descr="10%"/>
              <p:cNvSpPr>
                <a:spLocks noChangeArrowheads="1"/>
              </p:cNvSpPr>
              <p:nvPr/>
            </p:nvSpPr>
            <p:spPr bwMode="auto">
              <a:xfrm>
                <a:off x="4704" y="1392"/>
                <a:ext cx="912" cy="672"/>
              </a:xfrm>
              <a:prstGeom prst="rect">
                <a:avLst/>
              </a:prstGeom>
              <a:pattFill prst="pct10">
                <a:fgClr>
                  <a:schemeClr val="tx1"/>
                </a:fgClr>
                <a:bgClr>
                  <a:schemeClr val="bg1"/>
                </a:bgClr>
              </a:pattFill>
              <a:ln w="9525">
                <a:noFill/>
                <a:miter lim="800000"/>
                <a:headEnd/>
                <a:tailEnd/>
              </a:ln>
            </p:spPr>
            <p:txBody>
              <a:bodyPr wrap="none" anchor="ctr"/>
              <a:lstStyle/>
              <a:p>
                <a:endParaRPr lang="zh-CN" altLang="en-US"/>
              </a:p>
            </p:txBody>
          </p:sp>
          <p:sp>
            <p:nvSpPr>
              <p:cNvPr id="25629" name="Rectangle 6"/>
              <p:cNvSpPr>
                <a:spLocks noChangeArrowheads="1"/>
              </p:cNvSpPr>
              <p:nvPr/>
            </p:nvSpPr>
            <p:spPr bwMode="auto">
              <a:xfrm>
                <a:off x="4704" y="1056"/>
                <a:ext cx="82" cy="1008"/>
              </a:xfrm>
              <a:prstGeom prst="rect">
                <a:avLst/>
              </a:prstGeom>
              <a:gradFill rotWithShape="0">
                <a:gsLst>
                  <a:gs pos="0">
                    <a:srgbClr val="FF9933"/>
                  </a:gs>
                  <a:gs pos="50000">
                    <a:srgbClr val="CC00CC"/>
                  </a:gs>
                  <a:gs pos="100000">
                    <a:srgbClr val="FF9933"/>
                  </a:gs>
                </a:gsLst>
                <a:lin ang="0" scaled="1"/>
              </a:gradFill>
              <a:ln w="9525">
                <a:noFill/>
                <a:miter lim="800000"/>
                <a:headEnd/>
                <a:tailEnd/>
              </a:ln>
            </p:spPr>
            <p:txBody>
              <a:bodyPr wrap="none" anchor="ctr"/>
              <a:lstStyle/>
              <a:p>
                <a:endParaRPr lang="zh-CN" altLang="en-US"/>
              </a:p>
            </p:txBody>
          </p:sp>
          <p:grpSp>
            <p:nvGrpSpPr>
              <p:cNvPr id="25630" name="Group 7"/>
              <p:cNvGrpSpPr>
                <a:grpSpLocks/>
              </p:cNvGrpSpPr>
              <p:nvPr/>
            </p:nvGrpSpPr>
            <p:grpSpPr bwMode="auto">
              <a:xfrm>
                <a:off x="3600" y="1296"/>
                <a:ext cx="2064" cy="864"/>
                <a:chOff x="3072" y="1248"/>
                <a:chExt cx="2064" cy="864"/>
              </a:xfrm>
            </p:grpSpPr>
            <p:sp>
              <p:nvSpPr>
                <p:cNvPr id="267272" name="Freeform 8" descr="深色上对角线"/>
                <p:cNvSpPr>
                  <a:spLocks/>
                </p:cNvSpPr>
                <p:nvPr/>
              </p:nvSpPr>
              <p:spPr bwMode="auto">
                <a:xfrm>
                  <a:off x="3072" y="1248"/>
                  <a:ext cx="2064" cy="864"/>
                </a:xfrm>
                <a:custGeom>
                  <a:avLst/>
                  <a:gdLst/>
                  <a:ahLst/>
                  <a:cxnLst>
                    <a:cxn ang="0">
                      <a:pos x="2064" y="0"/>
                    </a:cxn>
                    <a:cxn ang="0">
                      <a:pos x="0" y="0"/>
                    </a:cxn>
                    <a:cxn ang="0">
                      <a:pos x="0" y="864"/>
                    </a:cxn>
                    <a:cxn ang="0">
                      <a:pos x="2064" y="864"/>
                    </a:cxn>
                    <a:cxn ang="0">
                      <a:pos x="2064" y="768"/>
                    </a:cxn>
                    <a:cxn ang="0">
                      <a:pos x="48" y="768"/>
                    </a:cxn>
                    <a:cxn ang="0">
                      <a:pos x="48" y="96"/>
                    </a:cxn>
                    <a:cxn ang="0">
                      <a:pos x="2064" y="96"/>
                    </a:cxn>
                    <a:cxn ang="0">
                      <a:pos x="2064" y="0"/>
                    </a:cxn>
                  </a:cxnLst>
                  <a:rect l="0" t="0" r="r" b="b"/>
                  <a:pathLst>
                    <a:path w="2064" h="864">
                      <a:moveTo>
                        <a:pt x="2064" y="0"/>
                      </a:moveTo>
                      <a:lnTo>
                        <a:pt x="0" y="0"/>
                      </a:lnTo>
                      <a:lnTo>
                        <a:pt x="0" y="864"/>
                      </a:lnTo>
                      <a:lnTo>
                        <a:pt x="2064" y="864"/>
                      </a:lnTo>
                      <a:lnTo>
                        <a:pt x="2064" y="768"/>
                      </a:lnTo>
                      <a:lnTo>
                        <a:pt x="48" y="768"/>
                      </a:lnTo>
                      <a:lnTo>
                        <a:pt x="48" y="96"/>
                      </a:lnTo>
                      <a:lnTo>
                        <a:pt x="2064" y="96"/>
                      </a:lnTo>
                      <a:lnTo>
                        <a:pt x="2064" y="0"/>
                      </a:lnTo>
                      <a:close/>
                    </a:path>
                  </a:pathLst>
                </a:custGeom>
                <a:pattFill prst="dkUpDiag">
                  <a:fgClr>
                    <a:schemeClr val="accent1"/>
                  </a:fgClr>
                  <a:bgClr>
                    <a:schemeClr val="bg2"/>
                  </a:bgClr>
                </a:pattFill>
                <a:ln w="9525" cmpd="sng">
                  <a:noFill/>
                  <a:prstDash val="solid"/>
                  <a:round/>
                  <a:headEnd/>
                  <a:tailEnd/>
                </a:ln>
                <a:effectLst>
                  <a:outerShdw dist="28398" dir="1593903" algn="ctr" rotWithShape="0">
                    <a:schemeClr val="bg2"/>
                  </a:outerShdw>
                </a:effectLst>
              </p:spPr>
              <p:txBody>
                <a:bodyPr wrap="none" anchor="ctr"/>
                <a:lstStyle/>
                <a:p>
                  <a:pPr>
                    <a:defRPr/>
                  </a:pPr>
                  <a:endParaRPr lang="zh-CN" altLang="en-US"/>
                </a:p>
              </p:txBody>
            </p:sp>
            <p:sp>
              <p:nvSpPr>
                <p:cNvPr id="267273" name="Rectangle 9" descr="深色上对角线"/>
                <p:cNvSpPr>
                  <a:spLocks noChangeArrowheads="1"/>
                </p:cNvSpPr>
                <p:nvPr/>
              </p:nvSpPr>
              <p:spPr bwMode="auto">
                <a:xfrm>
                  <a:off x="5088" y="1296"/>
                  <a:ext cx="48" cy="768"/>
                </a:xfrm>
                <a:prstGeom prst="rect">
                  <a:avLst/>
                </a:prstGeom>
                <a:pattFill prst="dkUpDiag">
                  <a:fgClr>
                    <a:schemeClr val="accent1"/>
                  </a:fgClr>
                  <a:bgClr>
                    <a:schemeClr val="bg2"/>
                  </a:bgClr>
                </a:pattFill>
                <a:ln w="9525">
                  <a:noFill/>
                  <a:miter lim="800000"/>
                  <a:headEnd/>
                  <a:tailEnd/>
                </a:ln>
                <a:effectLst>
                  <a:outerShdw dist="28398" dir="1593903" algn="ctr" rotWithShape="0">
                    <a:schemeClr val="bg2"/>
                  </a:outerShdw>
                </a:effectLst>
              </p:spPr>
              <p:txBody>
                <a:bodyPr wrap="none" anchor="ctr"/>
                <a:lstStyle/>
                <a:p>
                  <a:pPr>
                    <a:defRPr/>
                  </a:pPr>
                  <a:endParaRPr lang="zh-CN" altLang="en-US"/>
                </a:p>
              </p:txBody>
            </p:sp>
          </p:grpSp>
        </p:grpSp>
        <p:sp>
          <p:nvSpPr>
            <p:cNvPr id="267274" name="Text Box 10"/>
            <p:cNvSpPr txBox="1">
              <a:spLocks noChangeArrowheads="1"/>
            </p:cNvSpPr>
            <p:nvPr/>
          </p:nvSpPr>
          <p:spPr bwMode="auto">
            <a:xfrm>
              <a:off x="3888" y="1536"/>
              <a:ext cx="504" cy="288"/>
            </a:xfrm>
            <a:prstGeom prst="rect">
              <a:avLst/>
            </a:prstGeom>
            <a:noFill/>
            <a:ln w="9525">
              <a:noFill/>
              <a:miter lim="800000"/>
              <a:headEnd/>
              <a:tailEnd/>
            </a:ln>
            <a:effectLst/>
          </p:spPr>
          <p:txBody>
            <a:bodyPr wrap="none" anchor="ctr">
              <a:spAutoFit/>
            </a:bodyPr>
            <a:lstStyle/>
            <a:p>
              <a:pPr algn="ctr">
                <a:defRPr/>
              </a:pPr>
              <a:r>
                <a:rPr lang="zh-CN" altLang="en-US" sz="2400">
                  <a:solidFill>
                    <a:srgbClr val="FFCC00"/>
                  </a:solidFill>
                  <a:effectLst>
                    <a:outerShdw blurRad="38100" dist="38100" dir="2700000" algn="tl">
                      <a:srgbClr val="C0C0C0"/>
                    </a:outerShdw>
                  </a:effectLst>
                </a:rPr>
                <a:t>真空</a:t>
              </a:r>
              <a:endParaRPr lang="zh-CN" altLang="en-US">
                <a:solidFill>
                  <a:schemeClr val="bg1"/>
                </a:solidFill>
              </a:endParaRPr>
            </a:p>
          </p:txBody>
        </p:sp>
      </p:grpSp>
      <p:grpSp>
        <p:nvGrpSpPr>
          <p:cNvPr id="5" name="Group 11"/>
          <p:cNvGrpSpPr>
            <a:grpSpLocks/>
          </p:cNvGrpSpPr>
          <p:nvPr/>
        </p:nvGrpSpPr>
        <p:grpSpPr bwMode="auto">
          <a:xfrm>
            <a:off x="838200" y="1981200"/>
            <a:ext cx="3276600" cy="2819400"/>
            <a:chOff x="576" y="1248"/>
            <a:chExt cx="2064" cy="1776"/>
          </a:xfrm>
        </p:grpSpPr>
        <p:sp>
          <p:nvSpPr>
            <p:cNvPr id="25621" name="Rectangle 12" descr="5%"/>
            <p:cNvSpPr>
              <a:spLocks noChangeArrowheads="1"/>
            </p:cNvSpPr>
            <p:nvPr/>
          </p:nvSpPr>
          <p:spPr bwMode="auto">
            <a:xfrm>
              <a:off x="624" y="2160"/>
              <a:ext cx="1968" cy="864"/>
            </a:xfrm>
            <a:prstGeom prst="rect">
              <a:avLst/>
            </a:prstGeom>
            <a:pattFill prst="pct5">
              <a:fgClr>
                <a:schemeClr val="tx1"/>
              </a:fgClr>
              <a:bgClr>
                <a:schemeClr val="bg1"/>
              </a:bgClr>
            </a:pattFill>
            <a:ln w="9525">
              <a:pattFill prst="pct5">
                <a:fgClr>
                  <a:schemeClr val="tx1"/>
                </a:fgClr>
                <a:bgClr>
                  <a:schemeClr val="bg1"/>
                </a:bgClr>
              </a:pattFill>
              <a:miter lim="800000"/>
              <a:headEnd/>
              <a:tailEnd/>
            </a:ln>
          </p:spPr>
          <p:txBody>
            <a:bodyPr wrap="none" anchor="ctr"/>
            <a:lstStyle/>
            <a:p>
              <a:endParaRPr lang="zh-CN" altLang="en-US"/>
            </a:p>
          </p:txBody>
        </p:sp>
        <p:sp>
          <p:nvSpPr>
            <p:cNvPr id="25622" name="Rectangle 13"/>
            <p:cNvSpPr>
              <a:spLocks noChangeArrowheads="1"/>
            </p:cNvSpPr>
            <p:nvPr/>
          </p:nvSpPr>
          <p:spPr bwMode="auto">
            <a:xfrm>
              <a:off x="1632" y="1248"/>
              <a:ext cx="82" cy="1008"/>
            </a:xfrm>
            <a:prstGeom prst="rect">
              <a:avLst/>
            </a:prstGeom>
            <a:gradFill rotWithShape="0">
              <a:gsLst>
                <a:gs pos="0">
                  <a:srgbClr val="FF9933"/>
                </a:gs>
                <a:gs pos="50000">
                  <a:srgbClr val="CC00CC"/>
                </a:gs>
                <a:gs pos="100000">
                  <a:srgbClr val="FF9933"/>
                </a:gs>
              </a:gsLst>
              <a:lin ang="0" scaled="1"/>
            </a:gradFill>
            <a:ln w="9525">
              <a:noFill/>
              <a:miter lim="800000"/>
              <a:headEnd/>
              <a:tailEnd/>
            </a:ln>
          </p:spPr>
          <p:txBody>
            <a:bodyPr wrap="none" anchor="ctr"/>
            <a:lstStyle/>
            <a:p>
              <a:endParaRPr lang="zh-CN" altLang="en-US"/>
            </a:p>
          </p:txBody>
        </p:sp>
        <p:grpSp>
          <p:nvGrpSpPr>
            <p:cNvPr id="25623" name="Group 14"/>
            <p:cNvGrpSpPr>
              <a:grpSpLocks/>
            </p:cNvGrpSpPr>
            <p:nvPr/>
          </p:nvGrpSpPr>
          <p:grpSpPr bwMode="auto">
            <a:xfrm>
              <a:off x="576" y="2160"/>
              <a:ext cx="2064" cy="864"/>
              <a:chOff x="3072" y="1248"/>
              <a:chExt cx="2064" cy="864"/>
            </a:xfrm>
          </p:grpSpPr>
          <p:sp>
            <p:nvSpPr>
              <p:cNvPr id="267279" name="Freeform 15" descr="深色上对角线"/>
              <p:cNvSpPr>
                <a:spLocks/>
              </p:cNvSpPr>
              <p:nvPr/>
            </p:nvSpPr>
            <p:spPr bwMode="auto">
              <a:xfrm>
                <a:off x="3072" y="1248"/>
                <a:ext cx="2064" cy="864"/>
              </a:xfrm>
              <a:custGeom>
                <a:avLst/>
                <a:gdLst/>
                <a:ahLst/>
                <a:cxnLst>
                  <a:cxn ang="0">
                    <a:pos x="2064" y="0"/>
                  </a:cxn>
                  <a:cxn ang="0">
                    <a:pos x="0" y="0"/>
                  </a:cxn>
                  <a:cxn ang="0">
                    <a:pos x="0" y="864"/>
                  </a:cxn>
                  <a:cxn ang="0">
                    <a:pos x="2064" y="864"/>
                  </a:cxn>
                  <a:cxn ang="0">
                    <a:pos x="2064" y="768"/>
                  </a:cxn>
                  <a:cxn ang="0">
                    <a:pos x="48" y="768"/>
                  </a:cxn>
                  <a:cxn ang="0">
                    <a:pos x="48" y="96"/>
                  </a:cxn>
                  <a:cxn ang="0">
                    <a:pos x="2064" y="96"/>
                  </a:cxn>
                  <a:cxn ang="0">
                    <a:pos x="2064" y="0"/>
                  </a:cxn>
                </a:cxnLst>
                <a:rect l="0" t="0" r="r" b="b"/>
                <a:pathLst>
                  <a:path w="2064" h="864">
                    <a:moveTo>
                      <a:pt x="2064" y="0"/>
                    </a:moveTo>
                    <a:lnTo>
                      <a:pt x="0" y="0"/>
                    </a:lnTo>
                    <a:lnTo>
                      <a:pt x="0" y="864"/>
                    </a:lnTo>
                    <a:lnTo>
                      <a:pt x="2064" y="864"/>
                    </a:lnTo>
                    <a:lnTo>
                      <a:pt x="2064" y="768"/>
                    </a:lnTo>
                    <a:lnTo>
                      <a:pt x="48" y="768"/>
                    </a:lnTo>
                    <a:lnTo>
                      <a:pt x="48" y="96"/>
                    </a:lnTo>
                    <a:lnTo>
                      <a:pt x="2064" y="96"/>
                    </a:lnTo>
                    <a:lnTo>
                      <a:pt x="2064" y="0"/>
                    </a:lnTo>
                    <a:close/>
                  </a:path>
                </a:pathLst>
              </a:custGeom>
              <a:pattFill prst="dkUpDiag">
                <a:fgClr>
                  <a:schemeClr val="accent1"/>
                </a:fgClr>
                <a:bgClr>
                  <a:schemeClr val="bg2"/>
                </a:bgClr>
              </a:pattFill>
              <a:ln w="9525" cmpd="sng">
                <a:noFill/>
                <a:prstDash val="solid"/>
                <a:round/>
                <a:headEnd/>
                <a:tailEnd/>
              </a:ln>
              <a:effectLst>
                <a:outerShdw dist="28398" dir="1593903" algn="ctr" rotWithShape="0">
                  <a:schemeClr val="bg2"/>
                </a:outerShdw>
              </a:effectLst>
            </p:spPr>
            <p:txBody>
              <a:bodyPr wrap="none" anchor="ctr"/>
              <a:lstStyle/>
              <a:p>
                <a:pPr>
                  <a:defRPr/>
                </a:pPr>
                <a:endParaRPr lang="zh-CN" altLang="en-US"/>
              </a:p>
            </p:txBody>
          </p:sp>
          <p:sp>
            <p:nvSpPr>
              <p:cNvPr id="267280" name="Rectangle 16" descr="深色上对角线"/>
              <p:cNvSpPr>
                <a:spLocks noChangeArrowheads="1"/>
              </p:cNvSpPr>
              <p:nvPr/>
            </p:nvSpPr>
            <p:spPr bwMode="auto">
              <a:xfrm>
                <a:off x="5088" y="1296"/>
                <a:ext cx="48" cy="768"/>
              </a:xfrm>
              <a:prstGeom prst="rect">
                <a:avLst/>
              </a:prstGeom>
              <a:pattFill prst="dkUpDiag">
                <a:fgClr>
                  <a:schemeClr val="accent1"/>
                </a:fgClr>
                <a:bgClr>
                  <a:schemeClr val="bg2"/>
                </a:bgClr>
              </a:pattFill>
              <a:ln w="9525">
                <a:noFill/>
                <a:miter lim="800000"/>
                <a:headEnd/>
                <a:tailEnd/>
              </a:ln>
              <a:effectLst>
                <a:outerShdw dist="28398" dir="1593903" algn="ctr" rotWithShape="0">
                  <a:schemeClr val="bg2"/>
                </a:outerShdw>
              </a:effectLst>
            </p:spPr>
            <p:txBody>
              <a:bodyPr wrap="none" anchor="ctr"/>
              <a:lstStyle/>
              <a:p>
                <a:pPr>
                  <a:defRPr/>
                </a:pPr>
                <a:endParaRPr lang="zh-CN" altLang="en-US"/>
              </a:p>
            </p:txBody>
          </p:sp>
        </p:grpSp>
      </p:grpSp>
      <p:sp>
        <p:nvSpPr>
          <p:cNvPr id="267281" name="Rectangle 17" descr="10%"/>
          <p:cNvSpPr>
            <a:spLocks noChangeArrowheads="1"/>
          </p:cNvSpPr>
          <p:nvPr/>
        </p:nvSpPr>
        <p:spPr bwMode="auto">
          <a:xfrm>
            <a:off x="7467600" y="4953000"/>
            <a:ext cx="1447800" cy="1066800"/>
          </a:xfrm>
          <a:prstGeom prst="rect">
            <a:avLst/>
          </a:prstGeom>
          <a:pattFill prst="pct10">
            <a:fgClr>
              <a:schemeClr val="tx1"/>
            </a:fgClr>
            <a:bgClr>
              <a:schemeClr val="bg1"/>
            </a:bgClr>
          </a:pattFill>
          <a:ln w="9525">
            <a:noFill/>
            <a:miter lim="800000"/>
            <a:headEnd/>
            <a:tailEnd/>
          </a:ln>
        </p:spPr>
        <p:txBody>
          <a:bodyPr wrap="none" anchor="ctr"/>
          <a:lstStyle/>
          <a:p>
            <a:endParaRPr lang="zh-CN" altLang="en-US"/>
          </a:p>
        </p:txBody>
      </p:sp>
      <p:sp>
        <p:nvSpPr>
          <p:cNvPr id="267282" name="AutoShape 18"/>
          <p:cNvSpPr>
            <a:spLocks noChangeArrowheads="1"/>
          </p:cNvSpPr>
          <p:nvPr/>
        </p:nvSpPr>
        <p:spPr bwMode="auto">
          <a:xfrm>
            <a:off x="3635375" y="2362200"/>
            <a:ext cx="1851025" cy="533400"/>
          </a:xfrm>
          <a:prstGeom prst="rightArrowCallout">
            <a:avLst>
              <a:gd name="adj1" fmla="val 25000"/>
              <a:gd name="adj2" fmla="val 25000"/>
              <a:gd name="adj3" fmla="val 57837"/>
              <a:gd name="adj4" fmla="val 66667"/>
            </a:avLst>
          </a:prstGeom>
          <a:solidFill>
            <a:srgbClr val="CC00CC"/>
          </a:solidFill>
          <a:ln w="9525">
            <a:noFill/>
            <a:miter lim="800000"/>
            <a:headEnd/>
            <a:tailEnd/>
          </a:ln>
          <a:effectLst>
            <a:outerShdw dist="107763" dir="8100000" algn="ctr" rotWithShape="0">
              <a:schemeClr val="bg2"/>
            </a:outerShdw>
          </a:effectLst>
        </p:spPr>
        <p:txBody>
          <a:bodyPr wrap="none" anchor="ctr"/>
          <a:lstStyle/>
          <a:p>
            <a:pPr algn="ctr">
              <a:defRPr/>
            </a:pPr>
            <a:r>
              <a:rPr lang="zh-CN" altLang="en-US">
                <a:solidFill>
                  <a:srgbClr val="FFCC00"/>
                </a:solidFill>
              </a:rPr>
              <a:t>初态</a:t>
            </a:r>
          </a:p>
        </p:txBody>
      </p:sp>
      <p:grpSp>
        <p:nvGrpSpPr>
          <p:cNvPr id="7" name="Group 19"/>
          <p:cNvGrpSpPr>
            <a:grpSpLocks/>
          </p:cNvGrpSpPr>
          <p:nvPr/>
        </p:nvGrpSpPr>
        <p:grpSpPr bwMode="auto">
          <a:xfrm>
            <a:off x="2286000" y="4876800"/>
            <a:ext cx="611188" cy="1371600"/>
            <a:chOff x="1488" y="3072"/>
            <a:chExt cx="385" cy="864"/>
          </a:xfrm>
        </p:grpSpPr>
        <p:sp>
          <p:nvSpPr>
            <p:cNvPr id="267284" name="AutoShape 20"/>
            <p:cNvSpPr>
              <a:spLocks noChangeArrowheads="1"/>
            </p:cNvSpPr>
            <p:nvPr/>
          </p:nvSpPr>
          <p:spPr bwMode="auto">
            <a:xfrm>
              <a:off x="1488" y="3072"/>
              <a:ext cx="384" cy="864"/>
            </a:xfrm>
            <a:prstGeom prst="upArrowCallout">
              <a:avLst>
                <a:gd name="adj1" fmla="val 25000"/>
                <a:gd name="adj2" fmla="val 25000"/>
                <a:gd name="adj3" fmla="val 37500"/>
                <a:gd name="adj4" fmla="val 66667"/>
              </a:avLst>
            </a:prstGeom>
            <a:solidFill>
              <a:srgbClr val="CC00CC"/>
            </a:solidFill>
            <a:ln w="9525">
              <a:noFill/>
              <a:miter lim="800000"/>
              <a:headEnd/>
              <a:tailEnd/>
            </a:ln>
            <a:effectLst>
              <a:outerShdw dist="107763" dir="8100000" algn="ctr" rotWithShape="0">
                <a:schemeClr val="bg2"/>
              </a:outerShdw>
            </a:effectLst>
          </p:spPr>
          <p:txBody>
            <a:bodyPr wrap="none" anchor="ctr"/>
            <a:lstStyle/>
            <a:p>
              <a:pPr algn="ctr">
                <a:defRPr/>
              </a:pPr>
              <a:endParaRPr lang="zh-CN" altLang="zh-CN">
                <a:solidFill>
                  <a:srgbClr val="FFCC00"/>
                </a:solidFill>
              </a:endParaRPr>
            </a:p>
          </p:txBody>
        </p:sp>
        <p:sp>
          <p:nvSpPr>
            <p:cNvPr id="25620" name="Text Box 21"/>
            <p:cNvSpPr txBox="1">
              <a:spLocks noChangeArrowheads="1"/>
            </p:cNvSpPr>
            <p:nvPr/>
          </p:nvSpPr>
          <p:spPr bwMode="auto">
            <a:xfrm>
              <a:off x="1488" y="3408"/>
              <a:ext cx="385" cy="510"/>
            </a:xfrm>
            <a:prstGeom prst="rect">
              <a:avLst/>
            </a:prstGeom>
            <a:noFill/>
            <a:ln w="9525">
              <a:noFill/>
              <a:miter lim="800000"/>
              <a:headEnd/>
              <a:tailEnd/>
            </a:ln>
          </p:spPr>
          <p:txBody>
            <a:bodyPr vert="eaVert" anchor="ctr">
              <a:spAutoFit/>
            </a:bodyPr>
            <a:lstStyle/>
            <a:p>
              <a:pPr algn="ctr"/>
              <a:r>
                <a:rPr lang="zh-CN" altLang="en-US">
                  <a:solidFill>
                    <a:srgbClr val="FFCC00"/>
                  </a:solidFill>
                </a:rPr>
                <a:t>末态</a:t>
              </a:r>
            </a:p>
          </p:txBody>
        </p:sp>
      </p:grpSp>
      <p:sp>
        <p:nvSpPr>
          <p:cNvPr id="267286" name="AutoShape 22"/>
          <p:cNvSpPr>
            <a:spLocks noChangeArrowheads="1"/>
          </p:cNvSpPr>
          <p:nvPr/>
        </p:nvSpPr>
        <p:spPr bwMode="auto">
          <a:xfrm>
            <a:off x="3851275" y="5589588"/>
            <a:ext cx="1600200" cy="533400"/>
          </a:xfrm>
          <a:prstGeom prst="rightArrowCallout">
            <a:avLst>
              <a:gd name="adj1" fmla="val 25000"/>
              <a:gd name="adj2" fmla="val 25000"/>
              <a:gd name="adj3" fmla="val 50000"/>
              <a:gd name="adj4" fmla="val 66667"/>
            </a:avLst>
          </a:prstGeom>
          <a:solidFill>
            <a:srgbClr val="CC00CC"/>
          </a:solidFill>
          <a:ln w="9525">
            <a:noFill/>
            <a:miter lim="800000"/>
            <a:headEnd/>
            <a:tailEnd/>
          </a:ln>
          <a:effectLst>
            <a:outerShdw dist="107763" dir="8100000" algn="ctr" rotWithShape="0">
              <a:schemeClr val="bg2"/>
            </a:outerShdw>
          </a:effectLst>
        </p:spPr>
        <p:txBody>
          <a:bodyPr wrap="none" anchor="ctr"/>
          <a:lstStyle/>
          <a:p>
            <a:pPr algn="ctr">
              <a:defRPr/>
            </a:pPr>
            <a:r>
              <a:rPr lang="zh-CN" altLang="en-US">
                <a:solidFill>
                  <a:srgbClr val="FFCC00"/>
                </a:solidFill>
              </a:rPr>
              <a:t>膨胀</a:t>
            </a:r>
          </a:p>
        </p:txBody>
      </p:sp>
      <p:sp>
        <p:nvSpPr>
          <p:cNvPr id="267287" name="Rectangle 23" descr="10%"/>
          <p:cNvSpPr>
            <a:spLocks noChangeArrowheads="1"/>
          </p:cNvSpPr>
          <p:nvPr/>
        </p:nvSpPr>
        <p:spPr bwMode="auto">
          <a:xfrm>
            <a:off x="5756275" y="4995863"/>
            <a:ext cx="1676400" cy="1066800"/>
          </a:xfrm>
          <a:prstGeom prst="rect">
            <a:avLst/>
          </a:prstGeom>
          <a:pattFill prst="pct10">
            <a:fgClr>
              <a:schemeClr val="tx1"/>
            </a:fgClr>
            <a:bgClr>
              <a:schemeClr val="bg1"/>
            </a:bgClr>
          </a:pattFill>
          <a:ln w="9525">
            <a:noFill/>
            <a:miter lim="800000"/>
            <a:headEnd/>
            <a:tailEnd/>
          </a:ln>
        </p:spPr>
        <p:txBody>
          <a:bodyPr wrap="none" anchor="ctr"/>
          <a:lstStyle/>
          <a:p>
            <a:endParaRPr lang="zh-CN" altLang="en-US"/>
          </a:p>
        </p:txBody>
      </p:sp>
      <p:sp>
        <p:nvSpPr>
          <p:cNvPr id="267288" name="Rectangle 24"/>
          <p:cNvSpPr>
            <a:spLocks noChangeArrowheads="1"/>
          </p:cNvSpPr>
          <p:nvPr/>
        </p:nvSpPr>
        <p:spPr bwMode="auto">
          <a:xfrm>
            <a:off x="7315200" y="4606925"/>
            <a:ext cx="130175" cy="1600200"/>
          </a:xfrm>
          <a:prstGeom prst="rect">
            <a:avLst/>
          </a:prstGeom>
          <a:gradFill rotWithShape="0">
            <a:gsLst>
              <a:gs pos="0">
                <a:srgbClr val="FF9933"/>
              </a:gs>
              <a:gs pos="50000">
                <a:srgbClr val="CC00CC"/>
              </a:gs>
              <a:gs pos="100000">
                <a:srgbClr val="FF9933"/>
              </a:gs>
            </a:gsLst>
            <a:lin ang="0" scaled="1"/>
          </a:gradFill>
          <a:ln w="9525">
            <a:noFill/>
            <a:miter lim="800000"/>
            <a:headEnd/>
            <a:tailEnd/>
          </a:ln>
        </p:spPr>
        <p:txBody>
          <a:bodyPr wrap="none" anchor="ctr"/>
          <a:lstStyle/>
          <a:p>
            <a:endParaRPr lang="zh-CN" altLang="en-US"/>
          </a:p>
        </p:txBody>
      </p:sp>
      <p:grpSp>
        <p:nvGrpSpPr>
          <p:cNvPr id="8" name="Group 25"/>
          <p:cNvGrpSpPr>
            <a:grpSpLocks/>
          </p:cNvGrpSpPr>
          <p:nvPr/>
        </p:nvGrpSpPr>
        <p:grpSpPr bwMode="auto">
          <a:xfrm>
            <a:off x="7313613" y="3657600"/>
            <a:ext cx="130175" cy="2432050"/>
            <a:chOff x="3456" y="249"/>
            <a:chExt cx="82" cy="1532"/>
          </a:xfrm>
        </p:grpSpPr>
        <p:sp>
          <p:nvSpPr>
            <p:cNvPr id="25617" name="Rectangle 26"/>
            <p:cNvSpPr>
              <a:spLocks noChangeArrowheads="1"/>
            </p:cNvSpPr>
            <p:nvPr/>
          </p:nvSpPr>
          <p:spPr bwMode="auto">
            <a:xfrm>
              <a:off x="3456" y="249"/>
              <a:ext cx="82" cy="825"/>
            </a:xfrm>
            <a:prstGeom prst="rect">
              <a:avLst/>
            </a:prstGeom>
            <a:gradFill rotWithShape="0">
              <a:gsLst>
                <a:gs pos="0">
                  <a:srgbClr val="FF9933"/>
                </a:gs>
                <a:gs pos="50000">
                  <a:srgbClr val="CC00CC"/>
                </a:gs>
                <a:gs pos="100000">
                  <a:srgbClr val="FF9933"/>
                </a:gs>
              </a:gsLst>
              <a:lin ang="0" scaled="1"/>
            </a:gradFill>
            <a:ln w="9525">
              <a:noFill/>
              <a:miter lim="800000"/>
              <a:headEnd/>
              <a:tailEnd/>
            </a:ln>
          </p:spPr>
          <p:txBody>
            <a:bodyPr wrap="none" anchor="ctr"/>
            <a:lstStyle/>
            <a:p>
              <a:endParaRPr lang="zh-CN" altLang="en-US"/>
            </a:p>
          </p:txBody>
        </p:sp>
        <p:sp>
          <p:nvSpPr>
            <p:cNvPr id="25618" name="Rectangle 27" descr="10%"/>
            <p:cNvSpPr>
              <a:spLocks noChangeArrowheads="1"/>
            </p:cNvSpPr>
            <p:nvPr/>
          </p:nvSpPr>
          <p:spPr bwMode="auto">
            <a:xfrm>
              <a:off x="3456" y="1056"/>
              <a:ext cx="82" cy="725"/>
            </a:xfrm>
            <a:prstGeom prst="rect">
              <a:avLst/>
            </a:prstGeom>
            <a:pattFill prst="pct10">
              <a:fgClr>
                <a:schemeClr val="tx1"/>
              </a:fgClr>
              <a:bgClr>
                <a:schemeClr val="bg1"/>
              </a:bgClr>
            </a:pattFill>
            <a:ln w="9525">
              <a:noFill/>
              <a:miter lim="800000"/>
              <a:headEnd/>
              <a:tailEnd/>
            </a:ln>
          </p:spPr>
          <p:txBody>
            <a:bodyPr wrap="none" anchor="ctr"/>
            <a:lstStyle/>
            <a:p>
              <a:endParaRPr lang="zh-CN" altLang="en-US"/>
            </a:p>
          </p:txBody>
        </p:sp>
      </p:grpSp>
      <p:grpSp>
        <p:nvGrpSpPr>
          <p:cNvPr id="9" name="Group 28"/>
          <p:cNvGrpSpPr>
            <a:grpSpLocks/>
          </p:cNvGrpSpPr>
          <p:nvPr/>
        </p:nvGrpSpPr>
        <p:grpSpPr bwMode="auto">
          <a:xfrm>
            <a:off x="5645150" y="4835525"/>
            <a:ext cx="3276600" cy="1371600"/>
            <a:chOff x="3600" y="3168"/>
            <a:chExt cx="2064" cy="864"/>
          </a:xfrm>
        </p:grpSpPr>
        <p:sp>
          <p:nvSpPr>
            <p:cNvPr id="267293" name="Freeform 29" descr="深色上对角线"/>
            <p:cNvSpPr>
              <a:spLocks/>
            </p:cNvSpPr>
            <p:nvPr/>
          </p:nvSpPr>
          <p:spPr bwMode="auto">
            <a:xfrm>
              <a:off x="3600" y="3168"/>
              <a:ext cx="2064" cy="864"/>
            </a:xfrm>
            <a:custGeom>
              <a:avLst/>
              <a:gdLst/>
              <a:ahLst/>
              <a:cxnLst>
                <a:cxn ang="0">
                  <a:pos x="2064" y="0"/>
                </a:cxn>
                <a:cxn ang="0">
                  <a:pos x="0" y="0"/>
                </a:cxn>
                <a:cxn ang="0">
                  <a:pos x="0" y="864"/>
                </a:cxn>
                <a:cxn ang="0">
                  <a:pos x="2064" y="864"/>
                </a:cxn>
                <a:cxn ang="0">
                  <a:pos x="2064" y="768"/>
                </a:cxn>
                <a:cxn ang="0">
                  <a:pos x="48" y="768"/>
                </a:cxn>
                <a:cxn ang="0">
                  <a:pos x="48" y="96"/>
                </a:cxn>
                <a:cxn ang="0">
                  <a:pos x="2064" y="96"/>
                </a:cxn>
                <a:cxn ang="0">
                  <a:pos x="2064" y="0"/>
                </a:cxn>
              </a:cxnLst>
              <a:rect l="0" t="0" r="r" b="b"/>
              <a:pathLst>
                <a:path w="2064" h="864">
                  <a:moveTo>
                    <a:pt x="2064" y="0"/>
                  </a:moveTo>
                  <a:lnTo>
                    <a:pt x="0" y="0"/>
                  </a:lnTo>
                  <a:lnTo>
                    <a:pt x="0" y="864"/>
                  </a:lnTo>
                  <a:lnTo>
                    <a:pt x="2064" y="864"/>
                  </a:lnTo>
                  <a:lnTo>
                    <a:pt x="2064" y="768"/>
                  </a:lnTo>
                  <a:lnTo>
                    <a:pt x="48" y="768"/>
                  </a:lnTo>
                  <a:lnTo>
                    <a:pt x="48" y="96"/>
                  </a:lnTo>
                  <a:lnTo>
                    <a:pt x="2064" y="96"/>
                  </a:lnTo>
                  <a:lnTo>
                    <a:pt x="2064" y="0"/>
                  </a:lnTo>
                  <a:close/>
                </a:path>
              </a:pathLst>
            </a:custGeom>
            <a:pattFill prst="dkUpDiag">
              <a:fgClr>
                <a:schemeClr val="accent1"/>
              </a:fgClr>
              <a:bgClr>
                <a:schemeClr val="bg2"/>
              </a:bgClr>
            </a:pattFill>
            <a:ln w="9525" cmpd="sng">
              <a:noFill/>
              <a:prstDash val="solid"/>
              <a:round/>
              <a:headEnd/>
              <a:tailEnd/>
            </a:ln>
            <a:effectLst>
              <a:outerShdw dist="28398" dir="1593903" algn="ctr" rotWithShape="0">
                <a:schemeClr val="bg2"/>
              </a:outerShdw>
            </a:effectLst>
          </p:spPr>
          <p:txBody>
            <a:bodyPr wrap="none" anchor="ctr"/>
            <a:lstStyle/>
            <a:p>
              <a:pPr>
                <a:defRPr/>
              </a:pPr>
              <a:endParaRPr lang="zh-CN" altLang="en-US"/>
            </a:p>
          </p:txBody>
        </p:sp>
        <p:sp>
          <p:nvSpPr>
            <p:cNvPr id="267294" name="Rectangle 30" descr="深色上对角线"/>
            <p:cNvSpPr>
              <a:spLocks noChangeArrowheads="1"/>
            </p:cNvSpPr>
            <p:nvPr/>
          </p:nvSpPr>
          <p:spPr bwMode="auto">
            <a:xfrm>
              <a:off x="5616" y="3216"/>
              <a:ext cx="48" cy="768"/>
            </a:xfrm>
            <a:prstGeom prst="rect">
              <a:avLst/>
            </a:prstGeom>
            <a:pattFill prst="dkUpDiag">
              <a:fgClr>
                <a:schemeClr val="accent1"/>
              </a:fgClr>
              <a:bgClr>
                <a:schemeClr val="bg2"/>
              </a:bgClr>
            </a:pattFill>
            <a:ln w="9525">
              <a:noFill/>
              <a:miter lim="800000"/>
              <a:headEnd/>
              <a:tailEnd/>
            </a:ln>
            <a:effectLst>
              <a:outerShdw dist="28398" dir="1593903" algn="ctr" rotWithShape="0">
                <a:schemeClr val="bg2"/>
              </a:outerShdw>
            </a:effectLst>
          </p:spPr>
          <p:txBody>
            <a:bodyPr wrap="none" anchor="ctr"/>
            <a:lstStyle/>
            <a:p>
              <a:pPr>
                <a:defRPr/>
              </a:pPr>
              <a:endParaRPr lang="zh-CN" altLang="en-US"/>
            </a:p>
          </p:txBody>
        </p:sp>
      </p:grpSp>
      <p:sp>
        <p:nvSpPr>
          <p:cNvPr id="25614" name="AutoShape 31">
            <a:hlinkClick r:id="rId2" action="ppaction://hlinksldjump"/>
          </p:cNvPr>
          <p:cNvSpPr>
            <a:spLocks noChangeArrowheads="1"/>
          </p:cNvSpPr>
          <p:nvPr/>
        </p:nvSpPr>
        <p:spPr bwMode="auto">
          <a:xfrm>
            <a:off x="7162800" y="6477000"/>
            <a:ext cx="228600" cy="228600"/>
          </a:xfrm>
          <a:prstGeom prst="triangle">
            <a:avLst>
              <a:gd name="adj" fmla="val 50000"/>
            </a:avLst>
          </a:prstGeom>
          <a:solidFill>
            <a:srgbClr val="33CCCC"/>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7266"/>
                                        </p:tgtEl>
                                        <p:attrNameLst>
                                          <p:attrName>style.visibility</p:attrName>
                                        </p:attrNameLst>
                                      </p:cBhvr>
                                      <p:to>
                                        <p:strVal val="visible"/>
                                      </p:to>
                                    </p:set>
                                    <p:animEffect transition="in" filter="wipe(left)">
                                      <p:cBhvr>
                                        <p:cTn id="7" dur="500"/>
                                        <p:tgtEl>
                                          <p:spTgt spid="2672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267282"/>
                                        </p:tgtEl>
                                        <p:attrNameLst>
                                          <p:attrName>style.visibility</p:attrName>
                                        </p:attrNameLst>
                                      </p:cBhvr>
                                      <p:to>
                                        <p:strVal val="visible"/>
                                      </p:to>
                                    </p:set>
                                    <p:animEffect transition="in" filter="wipe(left)">
                                      <p:cBhvr>
                                        <p:cTn id="15" dur="500"/>
                                        <p:tgtEl>
                                          <p:spTgt spid="26728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267281"/>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499"/>
                                          </p:stCondLst>
                                        </p:cTn>
                                        <p:tgtEl>
                                          <p:spTgt spid="2672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267287"/>
                                        </p:tgtEl>
                                        <p:attrNameLst>
                                          <p:attrName>style.visibility</p:attrName>
                                        </p:attrNameLst>
                                      </p:cBhvr>
                                      <p:to>
                                        <p:strVal val="visible"/>
                                      </p:to>
                                    </p:se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267286"/>
                                        </p:tgtEl>
                                        <p:attrNameLst>
                                          <p:attrName>style.visibility</p:attrName>
                                        </p:attrNameLst>
                                      </p:cBhvr>
                                      <p:to>
                                        <p:strVal val="visible"/>
                                      </p:to>
                                    </p:set>
                                    <p:animEffect transition="in" filter="wipe(left)">
                                      <p:cBhvr>
                                        <p:cTn id="38" dur="500"/>
                                        <p:tgtEl>
                                          <p:spTgt spid="26728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dissolve">
                                      <p:cBhvr>
                                        <p:cTn id="43" dur="500"/>
                                        <p:tgtEl>
                                          <p:spTgt spid="5"/>
                                        </p:tgtEl>
                                      </p:cBhvr>
                                    </p:animEffect>
                                  </p:childTnLst>
                                </p:cTn>
                              </p:par>
                            </p:childTnLst>
                          </p:cTn>
                        </p:par>
                        <p:par>
                          <p:cTn id="44" fill="hold">
                            <p:stCondLst>
                              <p:cond delay="500"/>
                            </p:stCondLst>
                            <p:childTnLst>
                              <p:par>
                                <p:cTn id="45" presetID="22" presetClass="entr" presetSubtype="4"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animBg="1" autoUpdateAnimBg="0"/>
      <p:bldP spid="267281" grpId="0" animBg="1"/>
      <p:bldP spid="267282" grpId="0" animBg="1" autoUpdateAnimBg="0"/>
      <p:bldP spid="267286" grpId="0" animBg="1" autoUpdateAnimBg="0"/>
      <p:bldP spid="267287" grpId="0" animBg="1"/>
      <p:bldP spid="26728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3"/>
          <p:cNvSpPr>
            <a:spLocks noGrp="1"/>
          </p:cNvSpPr>
          <p:nvPr>
            <p:ph type="sldNum" sz="quarter" idx="12"/>
          </p:nvPr>
        </p:nvSpPr>
        <p:spPr/>
        <p:txBody>
          <a:bodyPr/>
          <a:lstStyle/>
          <a:p>
            <a:pPr>
              <a:defRPr/>
            </a:pPr>
            <a:fld id="{342FEDEA-CDBA-46F8-8747-FE174525944C}" type="slidenum">
              <a:rPr lang="en-US" altLang="zh-CN"/>
              <a:pPr>
                <a:defRPr/>
              </a:pPr>
              <a:t>12</a:t>
            </a:fld>
            <a:endParaRPr lang="en-US" altLang="zh-CN"/>
          </a:p>
        </p:txBody>
      </p:sp>
      <p:sp>
        <p:nvSpPr>
          <p:cNvPr id="247810" name="Text Box 2"/>
          <p:cNvSpPr txBox="1">
            <a:spLocks noChangeArrowheads="1"/>
          </p:cNvSpPr>
          <p:nvPr/>
        </p:nvSpPr>
        <p:spPr bwMode="auto">
          <a:xfrm>
            <a:off x="714348" y="2714620"/>
            <a:ext cx="7467600" cy="1930337"/>
          </a:xfrm>
          <a:prstGeom prst="rect">
            <a:avLst/>
          </a:prstGeom>
          <a:noFill/>
          <a:ln w="9525">
            <a:noFill/>
            <a:miter lim="800000"/>
            <a:headEnd/>
            <a:tailEnd/>
          </a:ln>
        </p:spPr>
        <p:txBody>
          <a:bodyPr>
            <a:spAutoFit/>
          </a:bodyPr>
          <a:lstStyle/>
          <a:p>
            <a:pPr>
              <a:lnSpc>
                <a:spcPct val="150000"/>
              </a:lnSpc>
              <a:buSzPct val="120000"/>
            </a:pPr>
            <a:r>
              <a:rPr lang="zh-CN" altLang="en-US" dirty="0">
                <a:latin typeface="楷体_GB2312" pitchFamily="49" charset="-122"/>
              </a:rPr>
              <a:t>热力学第二定律是一条经验定律，因此有许多</a:t>
            </a:r>
          </a:p>
          <a:p>
            <a:pPr>
              <a:lnSpc>
                <a:spcPct val="150000"/>
              </a:lnSpc>
            </a:pPr>
            <a:r>
              <a:rPr lang="zh-CN" altLang="en-US" dirty="0">
                <a:latin typeface="楷体_GB2312" pitchFamily="49" charset="-122"/>
              </a:rPr>
              <a:t>叙述方法。最早提出并作为标准表述的是</a:t>
            </a:r>
            <a:r>
              <a:rPr lang="en-US" altLang="zh-CN" dirty="0">
                <a:latin typeface="楷体_GB2312" pitchFamily="49" charset="-122"/>
              </a:rPr>
              <a:t>1850</a:t>
            </a:r>
          </a:p>
          <a:p>
            <a:pPr>
              <a:lnSpc>
                <a:spcPct val="150000"/>
              </a:lnSpc>
            </a:pPr>
            <a:r>
              <a:rPr lang="zh-CN" altLang="en-US" dirty="0">
                <a:latin typeface="楷体_GB2312" pitchFamily="49" charset="-122"/>
              </a:rPr>
              <a:t>的克劳修斯表述和</a:t>
            </a:r>
            <a:r>
              <a:rPr lang="en-US" altLang="zh-CN" dirty="0">
                <a:latin typeface="楷体_GB2312" pitchFamily="49" charset="-122"/>
              </a:rPr>
              <a:t>1851</a:t>
            </a:r>
            <a:r>
              <a:rPr lang="zh-CN" altLang="en-US" dirty="0">
                <a:latin typeface="楷体_GB2312" pitchFamily="49" charset="-122"/>
              </a:rPr>
              <a:t>年的开尔文表述。</a:t>
            </a:r>
          </a:p>
        </p:txBody>
      </p:sp>
      <p:sp>
        <p:nvSpPr>
          <p:cNvPr id="247811" name="Text Box 3"/>
          <p:cNvSpPr txBox="1">
            <a:spLocks noChangeArrowheads="1"/>
          </p:cNvSpPr>
          <p:nvPr/>
        </p:nvSpPr>
        <p:spPr bwMode="auto">
          <a:xfrm>
            <a:off x="228600" y="838200"/>
            <a:ext cx="5410200" cy="519113"/>
          </a:xfrm>
          <a:prstGeom prst="rect">
            <a:avLst/>
          </a:prstGeom>
          <a:noFill/>
          <a:ln w="9525">
            <a:noFill/>
            <a:miter lim="800000"/>
            <a:headEnd/>
            <a:tailEnd/>
          </a:ln>
        </p:spPr>
        <p:txBody>
          <a:bodyPr anchor="ctr">
            <a:spAutoFit/>
          </a:bodyPr>
          <a:lstStyle/>
          <a:p>
            <a:pPr algn="ctr">
              <a:buClr>
                <a:srgbClr val="3366FF"/>
              </a:buClr>
              <a:buFont typeface="Wingdings" pitchFamily="2" charset="2"/>
              <a:buChar char="l"/>
            </a:pPr>
            <a:r>
              <a:rPr lang="en-US" altLang="zh-CN">
                <a:latin typeface="楷体_GB2312" pitchFamily="49" charset="-122"/>
              </a:rPr>
              <a:t> </a:t>
            </a:r>
            <a:r>
              <a:rPr lang="zh-CN" altLang="en-US">
                <a:latin typeface="楷体_GB2312" pitchFamily="49" charset="-122"/>
              </a:rPr>
              <a:t>热力学的二定律的表述</a:t>
            </a:r>
          </a:p>
        </p:txBody>
      </p:sp>
      <p:sp>
        <p:nvSpPr>
          <p:cNvPr id="247814" name="Text Box 6"/>
          <p:cNvSpPr txBox="1">
            <a:spLocks noChangeArrowheads="1"/>
          </p:cNvSpPr>
          <p:nvPr/>
        </p:nvSpPr>
        <p:spPr bwMode="auto">
          <a:xfrm>
            <a:off x="381000" y="233363"/>
            <a:ext cx="3886200" cy="528637"/>
          </a:xfrm>
          <a:prstGeom prst="rect">
            <a:avLst/>
          </a:prstGeom>
          <a:solidFill>
            <a:schemeClr val="hlink"/>
          </a:soli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en-US" altLang="zh-CN">
                <a:effectLst>
                  <a:outerShdw blurRad="38100" dist="38100" dir="2700000" algn="tl">
                    <a:srgbClr val="FFFFFF"/>
                  </a:outerShdw>
                </a:effectLst>
              </a:rPr>
              <a:t>1.2  </a:t>
            </a:r>
            <a:r>
              <a:rPr lang="zh-CN" altLang="en-US"/>
              <a:t>热力学第二定律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7814"/>
                                        </p:tgtEl>
                                        <p:attrNameLst>
                                          <p:attrName>style.visibility</p:attrName>
                                        </p:attrNameLst>
                                      </p:cBhvr>
                                      <p:to>
                                        <p:strVal val="visible"/>
                                      </p:to>
                                    </p:set>
                                    <p:animEffect transition="in" filter="wipe(up)">
                                      <p:cBhvr>
                                        <p:cTn id="7" dur="500"/>
                                        <p:tgtEl>
                                          <p:spTgt spid="2478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247811"/>
                                        </p:tgtEl>
                                        <p:attrNameLst>
                                          <p:attrName>style.visibility</p:attrName>
                                        </p:attrNameLst>
                                      </p:cBhvr>
                                      <p:to>
                                        <p:strVal val="visible"/>
                                      </p:to>
                                    </p:set>
                                    <p:anim calcmode="lin" valueType="num">
                                      <p:cBhvr>
                                        <p:cTn id="12" dur="500" fill="hold"/>
                                        <p:tgtEl>
                                          <p:spTgt spid="247811"/>
                                        </p:tgtEl>
                                        <p:attrNameLst>
                                          <p:attrName>ppt_w</p:attrName>
                                        </p:attrNameLst>
                                      </p:cBhvr>
                                      <p:tavLst>
                                        <p:tav tm="0">
                                          <p:val>
                                            <p:strVal val="4/3*#ppt_w"/>
                                          </p:val>
                                        </p:tav>
                                        <p:tav tm="100000">
                                          <p:val>
                                            <p:strVal val="#ppt_w"/>
                                          </p:val>
                                        </p:tav>
                                      </p:tavLst>
                                    </p:anim>
                                    <p:anim calcmode="lin" valueType="num">
                                      <p:cBhvr>
                                        <p:cTn id="13" dur="500" fill="hold"/>
                                        <p:tgtEl>
                                          <p:spTgt spid="247811"/>
                                        </p:tgtEl>
                                        <p:attrNameLst>
                                          <p:attrName>ppt_h</p:attrName>
                                        </p:attrNameLst>
                                      </p:cBhvr>
                                      <p:tavLst>
                                        <p:tav tm="0">
                                          <p:val>
                                            <p:strVal val="4/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47810"/>
                                        </p:tgtEl>
                                        <p:attrNameLst>
                                          <p:attrName>style.visibility</p:attrName>
                                        </p:attrNameLst>
                                      </p:cBhvr>
                                      <p:to>
                                        <p:strVal val="visible"/>
                                      </p:to>
                                    </p:set>
                                    <p:anim to="" calcmode="lin" valueType="num">
                                      <p:cBhvr>
                                        <p:cTn id="18" dur="1" fill="hold"/>
                                        <p:tgtEl>
                                          <p:spTgt spid="2478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autoUpdateAnimBg="0"/>
      <p:bldP spid="247811" grpId="0" autoUpdateAnimBg="0"/>
      <p:bldP spid="247814"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3"/>
          <p:cNvSpPr>
            <a:spLocks noGrp="1"/>
          </p:cNvSpPr>
          <p:nvPr>
            <p:ph type="sldNum" sz="quarter" idx="12"/>
          </p:nvPr>
        </p:nvSpPr>
        <p:spPr/>
        <p:txBody>
          <a:bodyPr/>
          <a:lstStyle/>
          <a:p>
            <a:pPr>
              <a:defRPr/>
            </a:pPr>
            <a:fld id="{342FEDEA-CDBA-46F8-8747-FE174525944C}" type="slidenum">
              <a:rPr lang="en-US" altLang="zh-CN"/>
              <a:pPr>
                <a:defRPr/>
              </a:pPr>
              <a:t>13</a:t>
            </a:fld>
            <a:endParaRPr lang="en-US" altLang="zh-CN"/>
          </a:p>
        </p:txBody>
      </p:sp>
      <p:sp>
        <p:nvSpPr>
          <p:cNvPr id="247811" name="Text Box 3"/>
          <p:cNvSpPr txBox="1">
            <a:spLocks noChangeArrowheads="1"/>
          </p:cNvSpPr>
          <p:nvPr/>
        </p:nvSpPr>
        <p:spPr bwMode="auto">
          <a:xfrm>
            <a:off x="228600" y="838200"/>
            <a:ext cx="5410200" cy="519113"/>
          </a:xfrm>
          <a:prstGeom prst="rect">
            <a:avLst/>
          </a:prstGeom>
          <a:noFill/>
          <a:ln w="9525">
            <a:noFill/>
            <a:miter lim="800000"/>
            <a:headEnd/>
            <a:tailEnd/>
          </a:ln>
        </p:spPr>
        <p:txBody>
          <a:bodyPr anchor="ctr">
            <a:spAutoFit/>
          </a:bodyPr>
          <a:lstStyle/>
          <a:p>
            <a:pPr algn="ctr">
              <a:buClr>
                <a:srgbClr val="3366FF"/>
              </a:buClr>
              <a:buFont typeface="Wingdings" pitchFamily="2" charset="2"/>
              <a:buChar char="l"/>
            </a:pPr>
            <a:r>
              <a:rPr lang="en-US" altLang="zh-CN">
                <a:latin typeface="楷体_GB2312" pitchFamily="49" charset="-122"/>
              </a:rPr>
              <a:t> </a:t>
            </a:r>
            <a:r>
              <a:rPr lang="zh-CN" altLang="en-US">
                <a:latin typeface="楷体_GB2312" pitchFamily="49" charset="-122"/>
              </a:rPr>
              <a:t>热力学的二定律的表述</a:t>
            </a:r>
          </a:p>
        </p:txBody>
      </p:sp>
      <p:sp>
        <p:nvSpPr>
          <p:cNvPr id="247812" name="Text Box 4"/>
          <p:cNvSpPr txBox="1">
            <a:spLocks noChangeArrowheads="1"/>
          </p:cNvSpPr>
          <p:nvPr/>
        </p:nvSpPr>
        <p:spPr bwMode="auto">
          <a:xfrm>
            <a:off x="357158" y="1428736"/>
            <a:ext cx="8458200" cy="5262979"/>
          </a:xfrm>
          <a:prstGeom prst="rect">
            <a:avLst/>
          </a:prstGeom>
          <a:noFill/>
          <a:ln w="9525">
            <a:noFill/>
            <a:miter lim="800000"/>
            <a:headEnd/>
            <a:tailEnd/>
          </a:ln>
        </p:spPr>
        <p:txBody>
          <a:bodyPr>
            <a:spAutoFit/>
          </a:bodyPr>
          <a:lstStyle/>
          <a:p>
            <a:pPr marL="441325" lvl="1" indent="-441325">
              <a:lnSpc>
                <a:spcPct val="150000"/>
              </a:lnSpc>
              <a:buFontTx/>
              <a:buChar char="–"/>
            </a:pPr>
            <a:r>
              <a:rPr lang="zh-CN" altLang="en-US" dirty="0" smtClean="0">
                <a:solidFill>
                  <a:srgbClr val="FF0000"/>
                </a:solidFill>
                <a:latin typeface="楷体_GB2312" pitchFamily="49" charset="-122"/>
              </a:rPr>
              <a:t>克劳修斯</a:t>
            </a:r>
            <a:r>
              <a:rPr lang="zh-CN" altLang="en-US" dirty="0">
                <a:solidFill>
                  <a:srgbClr val="FF0000"/>
                </a:solidFill>
                <a:latin typeface="楷体_GB2312" pitchFamily="49" charset="-122"/>
              </a:rPr>
              <a:t>表述</a:t>
            </a:r>
            <a:r>
              <a:rPr lang="zh-CN" altLang="en-US" dirty="0">
                <a:latin typeface="楷体_GB2312" pitchFamily="49" charset="-122"/>
              </a:rPr>
              <a:t>：不可能把热量从低温物体传</a:t>
            </a:r>
            <a:r>
              <a:rPr lang="zh-CN" altLang="en-US" dirty="0" smtClean="0">
                <a:latin typeface="楷体_GB2312" pitchFamily="49" charset="-122"/>
              </a:rPr>
              <a:t>到</a:t>
            </a:r>
            <a:r>
              <a:rPr lang="en-US" altLang="zh-CN" dirty="0" smtClean="0">
                <a:latin typeface="楷体_GB2312" pitchFamily="49" charset="-122"/>
              </a:rPr>
              <a:t/>
            </a:r>
            <a:br>
              <a:rPr lang="en-US" altLang="zh-CN" dirty="0" smtClean="0">
                <a:latin typeface="楷体_GB2312" pitchFamily="49" charset="-122"/>
              </a:rPr>
            </a:br>
            <a:r>
              <a:rPr lang="zh-CN" altLang="en-US" dirty="0" smtClean="0">
                <a:latin typeface="楷体_GB2312" pitchFamily="49" charset="-122"/>
              </a:rPr>
              <a:t>高温</a:t>
            </a:r>
            <a:r>
              <a:rPr lang="zh-CN" altLang="en-US" dirty="0">
                <a:latin typeface="楷体_GB2312" pitchFamily="49" charset="-122"/>
              </a:rPr>
              <a:t>物体而不引起其他变化</a:t>
            </a:r>
            <a:r>
              <a:rPr lang="zh-CN" altLang="en-US" dirty="0" smtClean="0">
                <a:latin typeface="楷体_GB2312" pitchFamily="49" charset="-122"/>
              </a:rPr>
              <a:t>。</a:t>
            </a:r>
            <a:endParaRPr lang="en-US" altLang="zh-CN" dirty="0" smtClean="0">
              <a:latin typeface="楷体_GB2312" pitchFamily="49" charset="-122"/>
            </a:endParaRPr>
          </a:p>
          <a:p>
            <a:pPr marL="0" lvl="1">
              <a:lnSpc>
                <a:spcPct val="150000"/>
              </a:lnSpc>
            </a:pPr>
            <a:r>
              <a:rPr lang="zh-CN" altLang="en-US" dirty="0" smtClean="0">
                <a:latin typeface="楷体_GB2312" pitchFamily="49" charset="-122"/>
              </a:rPr>
              <a:t>    与</a:t>
            </a:r>
            <a:r>
              <a:rPr lang="zh-CN" altLang="en-US" dirty="0">
                <a:latin typeface="楷体_GB2312" pitchFamily="49" charset="-122"/>
              </a:rPr>
              <a:t>之相应的经验事实是，当两个不同温度的</a:t>
            </a:r>
            <a:r>
              <a:rPr lang="zh-CN" altLang="en-US" dirty="0" smtClean="0">
                <a:latin typeface="楷体_GB2312" pitchFamily="49" charset="-122"/>
              </a:rPr>
              <a:t>物体</a:t>
            </a:r>
            <a:r>
              <a:rPr lang="zh-CN" altLang="en-US" dirty="0">
                <a:latin typeface="楷体_GB2312" pitchFamily="49" charset="-122"/>
              </a:rPr>
              <a:t>相互接触时，热量将由高温物体向低温</a:t>
            </a:r>
            <a:r>
              <a:rPr lang="zh-CN" altLang="en-US" dirty="0" smtClean="0">
                <a:latin typeface="楷体_GB2312" pitchFamily="49" charset="-122"/>
              </a:rPr>
              <a:t>物体传递</a:t>
            </a:r>
            <a:r>
              <a:rPr lang="zh-CN" altLang="en-US" dirty="0">
                <a:latin typeface="楷体_GB2312" pitchFamily="49" charset="-122"/>
              </a:rPr>
              <a:t>，而不可能自发地由低温物体传到高温</a:t>
            </a:r>
            <a:r>
              <a:rPr lang="zh-CN" altLang="en-US" dirty="0" smtClean="0">
                <a:latin typeface="楷体_GB2312" pitchFamily="49" charset="-122"/>
              </a:rPr>
              <a:t>物体</a:t>
            </a:r>
            <a:r>
              <a:rPr lang="zh-CN" altLang="en-US" dirty="0">
                <a:latin typeface="楷体_GB2312" pitchFamily="49" charset="-122"/>
              </a:rPr>
              <a:t>。如果借助制冷机，当然可以把热量由</a:t>
            </a:r>
            <a:r>
              <a:rPr lang="zh-CN" altLang="en-US" dirty="0" smtClean="0">
                <a:latin typeface="楷体_GB2312" pitchFamily="49" charset="-122"/>
              </a:rPr>
              <a:t>低温传递</a:t>
            </a:r>
            <a:r>
              <a:rPr lang="zh-CN" altLang="en-US" dirty="0">
                <a:latin typeface="楷体_GB2312" pitchFamily="49" charset="-122"/>
              </a:rPr>
              <a:t>到高温，但要以外界作功为代价，</a:t>
            </a:r>
            <a:r>
              <a:rPr lang="zh-CN" altLang="en-US" dirty="0" smtClean="0">
                <a:latin typeface="楷体_GB2312" pitchFamily="49" charset="-122"/>
              </a:rPr>
              <a:t>也就是引起</a:t>
            </a:r>
            <a:r>
              <a:rPr lang="zh-CN" altLang="en-US" dirty="0">
                <a:latin typeface="楷体_GB2312" pitchFamily="49" charset="-122"/>
              </a:rPr>
              <a:t>了其他变化。克氏表述指明热传导过程</a:t>
            </a:r>
            <a:r>
              <a:rPr lang="zh-CN" altLang="en-US" dirty="0" smtClean="0">
                <a:latin typeface="楷体_GB2312" pitchFamily="49" charset="-122"/>
              </a:rPr>
              <a:t>是不</a:t>
            </a:r>
            <a:r>
              <a:rPr lang="zh-CN" altLang="en-US" dirty="0">
                <a:latin typeface="楷体_GB2312" pitchFamily="49" charset="-122"/>
              </a:rPr>
              <a:t>可逆的。</a:t>
            </a:r>
          </a:p>
        </p:txBody>
      </p:sp>
      <p:sp>
        <p:nvSpPr>
          <p:cNvPr id="247814" name="Text Box 6"/>
          <p:cNvSpPr txBox="1">
            <a:spLocks noChangeArrowheads="1"/>
          </p:cNvSpPr>
          <p:nvPr/>
        </p:nvSpPr>
        <p:spPr bwMode="auto">
          <a:xfrm>
            <a:off x="381000" y="233363"/>
            <a:ext cx="3886200" cy="528637"/>
          </a:xfrm>
          <a:prstGeom prst="rect">
            <a:avLst/>
          </a:prstGeom>
          <a:solidFill>
            <a:schemeClr val="hlink"/>
          </a:soli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en-US" altLang="zh-CN">
                <a:effectLst>
                  <a:outerShdw blurRad="38100" dist="38100" dir="2700000" algn="tl">
                    <a:srgbClr val="FFFFFF"/>
                  </a:outerShdw>
                </a:effectLst>
              </a:rPr>
              <a:t>1.2  </a:t>
            </a:r>
            <a:r>
              <a:rPr lang="zh-CN" altLang="en-US"/>
              <a:t>热力学第二定律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wipe(left)">
                                      <p:cBhvr>
                                        <p:cTn id="7" dur="500"/>
                                        <p:tgtEl>
                                          <p:spTgt spid="24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pPr>
              <a:defRPr/>
            </a:pPr>
            <a:fld id="{75246D18-AB65-4240-9415-4ABBAABE7F64}" type="slidenum">
              <a:rPr lang="en-US" altLang="zh-CN"/>
              <a:pPr>
                <a:defRPr/>
              </a:pPr>
              <a:t>14</a:t>
            </a:fld>
            <a:endParaRPr lang="en-US" altLang="zh-CN"/>
          </a:p>
        </p:txBody>
      </p:sp>
      <p:sp>
        <p:nvSpPr>
          <p:cNvPr id="27651" name="Rectangle 2"/>
          <p:cNvSpPr>
            <a:spLocks noGrp="1" noChangeArrowheads="1"/>
          </p:cNvSpPr>
          <p:nvPr>
            <p:ph type="title"/>
          </p:nvPr>
        </p:nvSpPr>
        <p:spPr>
          <a:xfrm>
            <a:off x="684213" y="260350"/>
            <a:ext cx="7772400" cy="803275"/>
          </a:xfrm>
        </p:spPr>
        <p:txBody>
          <a:bodyPr/>
          <a:lstStyle/>
          <a:p>
            <a:pPr eaLnBrk="1" hangingPunct="1"/>
            <a:r>
              <a:rPr lang="en-US" altLang="zh-CN" smtClean="0"/>
              <a:t>Rudolf Julius Enmanvel Clausius </a:t>
            </a:r>
          </a:p>
        </p:txBody>
      </p:sp>
      <p:pic>
        <p:nvPicPr>
          <p:cNvPr id="27652" name="Picture 5" descr="Clausius_2"/>
          <p:cNvPicPr>
            <a:picLocks noGrp="1" noChangeAspect="1" noChangeArrowheads="1"/>
          </p:cNvPicPr>
          <p:nvPr>
            <p:ph type="body" idx="1"/>
          </p:nvPr>
        </p:nvPicPr>
        <p:blipFill>
          <a:blip r:embed="rId2"/>
          <a:srcRect/>
          <a:stretch>
            <a:fillRect/>
          </a:stretch>
        </p:blipFill>
        <p:spPr>
          <a:xfrm>
            <a:off x="5580063" y="1412875"/>
            <a:ext cx="2782887" cy="3322638"/>
          </a:xfrm>
          <a:noFill/>
        </p:spPr>
      </p:pic>
      <p:sp>
        <p:nvSpPr>
          <p:cNvPr id="27653" name="Rectangle 6"/>
          <p:cNvSpPr>
            <a:spLocks noChangeArrowheads="1"/>
          </p:cNvSpPr>
          <p:nvPr/>
        </p:nvSpPr>
        <p:spPr bwMode="auto">
          <a:xfrm>
            <a:off x="250825" y="1052513"/>
            <a:ext cx="4932363" cy="4108450"/>
          </a:xfrm>
          <a:prstGeom prst="rect">
            <a:avLst/>
          </a:prstGeom>
          <a:noFill/>
          <a:ln w="9525">
            <a:noFill/>
            <a:miter lim="800000"/>
            <a:headEnd/>
            <a:tailEnd/>
          </a:ln>
        </p:spPr>
        <p:txBody>
          <a:bodyPr>
            <a:spAutoFit/>
          </a:bodyPr>
          <a:lstStyle/>
          <a:p>
            <a:r>
              <a:rPr lang="en-US" altLang="zh-CN" sz="2400"/>
              <a:t>1850</a:t>
            </a:r>
            <a:r>
              <a:rPr lang="zh-CN" altLang="en-US" sz="2400"/>
              <a:t>年与兰金（</a:t>
            </a:r>
            <a:r>
              <a:rPr lang="en-US" altLang="zh-CN" sz="2400"/>
              <a:t>Rankine</a:t>
            </a:r>
            <a:r>
              <a:rPr lang="zh-CN" altLang="en-US" sz="2400"/>
              <a:t>）各自独立地表述了热与机械功的普遍关系──热力学第一定律，并且提出蒸汽机的理想的热力学循环（兰金－克劳修斯循环）。发表</a:t>
            </a:r>
            <a:r>
              <a:rPr lang="en-US" altLang="zh-CN" sz="2400"/>
              <a:t>《</a:t>
            </a:r>
            <a:r>
              <a:rPr lang="zh-CN" altLang="en-US" sz="2400"/>
              <a:t>论热的动力以及由此推出的关于热学本身的诸定律</a:t>
            </a:r>
            <a:r>
              <a:rPr lang="en-US" altLang="zh-CN" sz="2400"/>
              <a:t>》</a:t>
            </a:r>
            <a:r>
              <a:rPr lang="zh-CN" altLang="en-US" sz="2400"/>
              <a:t>的论文。提出了热力学第二定律（克劳修斯表述）。</a:t>
            </a:r>
            <a:r>
              <a:rPr lang="en-US" altLang="zh-CN" sz="2400"/>
              <a:t>1865</a:t>
            </a:r>
            <a:r>
              <a:rPr lang="zh-CN" altLang="en-US" sz="2400"/>
              <a:t>年他发表</a:t>
            </a:r>
            <a:r>
              <a:rPr lang="en-US" altLang="zh-CN" sz="2400"/>
              <a:t>《</a:t>
            </a:r>
            <a:r>
              <a:rPr lang="zh-CN" altLang="en-US" sz="2400"/>
              <a:t>力学的热理论的主要方程之便于应用的形式</a:t>
            </a:r>
            <a:r>
              <a:rPr lang="en-US" altLang="zh-CN" sz="2400"/>
              <a:t>》</a:t>
            </a:r>
            <a:r>
              <a:rPr lang="zh-CN" altLang="en-US" sz="2400"/>
              <a:t>的论文，提出熵的概念和克劳修斯不等式。</a:t>
            </a:r>
          </a:p>
        </p:txBody>
      </p:sp>
      <p:sp>
        <p:nvSpPr>
          <p:cNvPr id="27654" name="Rectangle 7"/>
          <p:cNvSpPr>
            <a:spLocks noChangeArrowheads="1"/>
          </p:cNvSpPr>
          <p:nvPr/>
        </p:nvSpPr>
        <p:spPr bwMode="auto">
          <a:xfrm>
            <a:off x="250825" y="5121275"/>
            <a:ext cx="8424863" cy="1187450"/>
          </a:xfrm>
          <a:prstGeom prst="rect">
            <a:avLst/>
          </a:prstGeom>
          <a:noFill/>
          <a:ln w="9525">
            <a:noFill/>
            <a:miter lim="800000"/>
            <a:headEnd/>
            <a:tailEnd/>
          </a:ln>
        </p:spPr>
        <p:txBody>
          <a:bodyPr>
            <a:spAutoFit/>
          </a:bodyPr>
          <a:lstStyle/>
          <a:p>
            <a:r>
              <a:rPr lang="zh-CN" altLang="en-US" sz="2400"/>
              <a:t>利用熵这个新函数，克劳修斯证明了 “熵增加原理” 。后来克劳修斯不恰当地把热力学第二定律推广到整个宇宙，提出所谓“热寂说”。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57DABA0F-9A7E-4CC6-A9F2-0FB9AAAA461B}" type="slidenum">
              <a:rPr lang="en-US" altLang="zh-CN"/>
              <a:pPr>
                <a:defRPr/>
              </a:pPr>
              <a:t>15</a:t>
            </a:fld>
            <a:endParaRPr lang="en-US" altLang="zh-CN"/>
          </a:p>
        </p:txBody>
      </p:sp>
      <p:sp>
        <p:nvSpPr>
          <p:cNvPr id="248834" name="Text Box 2"/>
          <p:cNvSpPr txBox="1">
            <a:spLocks noChangeArrowheads="1"/>
          </p:cNvSpPr>
          <p:nvPr/>
        </p:nvSpPr>
        <p:spPr bwMode="auto">
          <a:xfrm>
            <a:off x="285720" y="71414"/>
            <a:ext cx="8610600" cy="6555641"/>
          </a:xfrm>
          <a:prstGeom prst="rect">
            <a:avLst/>
          </a:prstGeom>
          <a:noFill/>
          <a:ln w="9525">
            <a:noFill/>
            <a:miter lim="800000"/>
            <a:headEnd/>
            <a:tailEnd/>
          </a:ln>
        </p:spPr>
        <p:txBody>
          <a:bodyPr>
            <a:spAutoFit/>
          </a:bodyPr>
          <a:lstStyle/>
          <a:p>
            <a:pPr lvl="1" indent="-457200">
              <a:lnSpc>
                <a:spcPct val="150000"/>
              </a:lnSpc>
              <a:buFontTx/>
              <a:buChar char="–"/>
            </a:pPr>
            <a:r>
              <a:rPr lang="en-US" altLang="zh-CN" dirty="0">
                <a:latin typeface="楷体_GB2312" pitchFamily="49" charset="-122"/>
              </a:rPr>
              <a:t> </a:t>
            </a:r>
            <a:r>
              <a:rPr lang="zh-CN" altLang="en-US" dirty="0">
                <a:solidFill>
                  <a:srgbClr val="FF0000"/>
                </a:solidFill>
                <a:latin typeface="楷体_GB2312" pitchFamily="49" charset="-122"/>
              </a:rPr>
              <a:t>开尔文表述</a:t>
            </a:r>
            <a:r>
              <a:rPr lang="zh-CN" altLang="en-US" dirty="0">
                <a:latin typeface="楷体_GB2312" pitchFamily="49" charset="-122"/>
              </a:rPr>
              <a:t>：不可能从单一热源吸取热量，使</a:t>
            </a:r>
          </a:p>
          <a:p>
            <a:pPr lvl="1" indent="-457200">
              <a:lnSpc>
                <a:spcPct val="150000"/>
              </a:lnSpc>
              <a:buSzPct val="120000"/>
            </a:pPr>
            <a:r>
              <a:rPr lang="zh-CN" altLang="en-US" dirty="0">
                <a:latin typeface="楷体_GB2312" pitchFamily="49" charset="-122"/>
              </a:rPr>
              <a:t>  之完全变成有用的功而不产生其他影响</a:t>
            </a:r>
            <a:r>
              <a:rPr lang="zh-CN" altLang="en-US" dirty="0" smtClean="0">
                <a:latin typeface="楷体_GB2312" pitchFamily="49" charset="-122"/>
              </a:rPr>
              <a:t>。</a:t>
            </a:r>
            <a:endParaRPr lang="en-US" altLang="zh-CN" dirty="0" smtClean="0">
              <a:latin typeface="楷体_GB2312" pitchFamily="49" charset="-122"/>
            </a:endParaRPr>
          </a:p>
          <a:p>
            <a:pPr marL="0" lvl="1" algn="r">
              <a:lnSpc>
                <a:spcPct val="150000"/>
              </a:lnSpc>
              <a:buSzPct val="120000"/>
            </a:pPr>
            <a:r>
              <a:rPr lang="zh-CN" altLang="en-US" dirty="0" smtClean="0">
                <a:latin typeface="楷体_GB2312" pitchFamily="49" charset="-122"/>
              </a:rPr>
              <a:t>    与之相应</a:t>
            </a:r>
            <a:r>
              <a:rPr lang="zh-CN" altLang="en-US" dirty="0">
                <a:latin typeface="楷体_GB2312" pitchFamily="49" charset="-122"/>
              </a:rPr>
              <a:t>的经验事实是，功可以完全变热，但要把</a:t>
            </a:r>
            <a:r>
              <a:rPr lang="zh-CN" altLang="en-US" dirty="0" smtClean="0">
                <a:latin typeface="楷体_GB2312" pitchFamily="49" charset="-122"/>
              </a:rPr>
              <a:t>热完全</a:t>
            </a:r>
            <a:r>
              <a:rPr lang="zh-CN" altLang="en-US" dirty="0">
                <a:latin typeface="楷体_GB2312" pitchFamily="49" charset="-122"/>
              </a:rPr>
              <a:t>变为功而不产生其他影响是不可能的。如</a:t>
            </a:r>
            <a:r>
              <a:rPr lang="zh-CN" altLang="en-US" dirty="0" smtClean="0">
                <a:latin typeface="楷体_GB2312" pitchFamily="49" charset="-122"/>
              </a:rPr>
              <a:t>，利用</a:t>
            </a:r>
            <a:r>
              <a:rPr lang="zh-CN" altLang="en-US" dirty="0">
                <a:latin typeface="楷体_GB2312" pitchFamily="49" charset="-122"/>
              </a:rPr>
              <a:t>热机，但实际中热机的循环除了热变功外</a:t>
            </a:r>
            <a:r>
              <a:rPr lang="zh-CN" altLang="en-US" dirty="0" smtClean="0">
                <a:latin typeface="楷体_GB2312" pitchFamily="49" charset="-122"/>
              </a:rPr>
              <a:t>，还</a:t>
            </a:r>
            <a:r>
              <a:rPr lang="zh-CN" altLang="en-US" dirty="0">
                <a:latin typeface="楷体_GB2312" pitchFamily="49" charset="-122"/>
              </a:rPr>
              <a:t>必定有一定的热量从高温热源传给低温热源</a:t>
            </a:r>
            <a:r>
              <a:rPr lang="zh-CN" altLang="en-US" dirty="0" smtClean="0">
                <a:latin typeface="楷体_GB2312" pitchFamily="49" charset="-122"/>
              </a:rPr>
              <a:t>，即</a:t>
            </a:r>
            <a:r>
              <a:rPr lang="zh-CN" altLang="en-US" dirty="0">
                <a:latin typeface="楷体_GB2312" pitchFamily="49" charset="-122"/>
              </a:rPr>
              <a:t>产生了其它效果。热全部变为功的过程也</a:t>
            </a:r>
            <a:r>
              <a:rPr lang="zh-CN" altLang="en-US" dirty="0" smtClean="0">
                <a:latin typeface="楷体_GB2312" pitchFamily="49" charset="-122"/>
              </a:rPr>
              <a:t>是有</a:t>
            </a:r>
            <a:r>
              <a:rPr lang="zh-CN" altLang="en-US" dirty="0">
                <a:latin typeface="楷体_GB2312" pitchFamily="49" charset="-122"/>
              </a:rPr>
              <a:t>的，如，理想气体等温膨胀。但在这一</a:t>
            </a:r>
            <a:r>
              <a:rPr lang="zh-CN" altLang="en-US" dirty="0" smtClean="0">
                <a:latin typeface="楷体_GB2312" pitchFamily="49" charset="-122"/>
              </a:rPr>
              <a:t>过程中</a:t>
            </a:r>
            <a:r>
              <a:rPr lang="zh-CN" altLang="en-US" dirty="0">
                <a:latin typeface="楷体_GB2312" pitchFamily="49" charset="-122"/>
              </a:rPr>
              <a:t>除了气体从单一热源吸热完全变为功外，</a:t>
            </a:r>
            <a:r>
              <a:rPr lang="zh-CN" altLang="en-US" dirty="0" smtClean="0">
                <a:latin typeface="楷体_GB2312" pitchFamily="49" charset="-122"/>
              </a:rPr>
              <a:t>还引起</a:t>
            </a:r>
            <a:r>
              <a:rPr lang="zh-CN" altLang="en-US" dirty="0">
                <a:latin typeface="楷体_GB2312" pitchFamily="49" charset="-122"/>
              </a:rPr>
              <a:t>了其它变化，即过程结束时，气体的</a:t>
            </a:r>
            <a:r>
              <a:rPr lang="zh-CN" altLang="en-US" dirty="0" smtClean="0">
                <a:latin typeface="楷体_GB2312" pitchFamily="49" charset="-122"/>
              </a:rPr>
              <a:t>体积增大</a:t>
            </a:r>
            <a:r>
              <a:rPr lang="zh-CN" altLang="en-US" dirty="0">
                <a:latin typeface="楷体_GB2312" pitchFamily="49" charset="-122"/>
              </a:rPr>
              <a:t>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box(out)">
                                      <p:cBhvr>
                                        <p:cTn id="7" dur="500"/>
                                        <p:tgtEl>
                                          <p:spTgt spid="248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a:spLocks noGrp="1"/>
          </p:cNvSpPr>
          <p:nvPr>
            <p:ph type="sldNum" sz="quarter" idx="12"/>
          </p:nvPr>
        </p:nvSpPr>
        <p:spPr/>
        <p:txBody>
          <a:bodyPr/>
          <a:lstStyle/>
          <a:p>
            <a:pPr>
              <a:defRPr/>
            </a:pPr>
            <a:fld id="{1D7EB480-F477-4768-9567-706E17277F74}" type="slidenum">
              <a:rPr lang="en-US" altLang="zh-CN"/>
              <a:pPr>
                <a:defRPr/>
              </a:pPr>
              <a:t>16</a:t>
            </a:fld>
            <a:endParaRPr lang="en-US" altLang="zh-CN"/>
          </a:p>
        </p:txBody>
      </p:sp>
      <p:sp>
        <p:nvSpPr>
          <p:cNvPr id="29699" name="Rectangle 2"/>
          <p:cNvSpPr>
            <a:spLocks noGrp="1" noChangeArrowheads="1"/>
          </p:cNvSpPr>
          <p:nvPr>
            <p:ph type="title"/>
          </p:nvPr>
        </p:nvSpPr>
        <p:spPr>
          <a:xfrm>
            <a:off x="539750" y="260350"/>
            <a:ext cx="7772400" cy="720725"/>
          </a:xfrm>
        </p:spPr>
        <p:txBody>
          <a:bodyPr/>
          <a:lstStyle/>
          <a:p>
            <a:pPr eaLnBrk="1" hangingPunct="1"/>
            <a:r>
              <a:rPr lang="en-US" altLang="zh-CN" sz="4000" smtClean="0"/>
              <a:t>Lord Kelvin 1824</a:t>
            </a:r>
            <a:r>
              <a:rPr lang="zh-CN" altLang="en-US" sz="4000" smtClean="0"/>
              <a:t>～</a:t>
            </a:r>
            <a:r>
              <a:rPr lang="en-US" altLang="zh-CN" sz="4000" smtClean="0"/>
              <a:t>1907</a:t>
            </a:r>
          </a:p>
        </p:txBody>
      </p:sp>
      <p:pic>
        <p:nvPicPr>
          <p:cNvPr id="29700" name="Picture 5" descr="250px-Lord_Kelvin_photograph"/>
          <p:cNvPicPr>
            <a:picLocks noGrp="1" noChangeAspect="1" noChangeArrowheads="1"/>
          </p:cNvPicPr>
          <p:nvPr>
            <p:ph type="body" idx="1"/>
          </p:nvPr>
        </p:nvPicPr>
        <p:blipFill>
          <a:blip r:embed="rId2"/>
          <a:srcRect/>
          <a:stretch>
            <a:fillRect/>
          </a:stretch>
        </p:blipFill>
        <p:spPr>
          <a:xfrm>
            <a:off x="6227763" y="2019311"/>
            <a:ext cx="2381250" cy="2981325"/>
          </a:xfrm>
          <a:noFill/>
        </p:spPr>
      </p:pic>
      <p:sp>
        <p:nvSpPr>
          <p:cNvPr id="29701" name="Rectangle 6"/>
          <p:cNvSpPr>
            <a:spLocks noChangeArrowheads="1"/>
          </p:cNvSpPr>
          <p:nvPr/>
        </p:nvSpPr>
        <p:spPr bwMode="auto">
          <a:xfrm>
            <a:off x="755650" y="1700213"/>
            <a:ext cx="4895850" cy="3888500"/>
          </a:xfrm>
          <a:prstGeom prst="rect">
            <a:avLst/>
          </a:prstGeom>
          <a:noFill/>
          <a:ln w="9525">
            <a:noFill/>
            <a:miter lim="800000"/>
            <a:headEnd/>
            <a:tailEnd/>
          </a:ln>
        </p:spPr>
        <p:txBody>
          <a:bodyPr>
            <a:spAutoFit/>
          </a:bodyPr>
          <a:lstStyle/>
          <a:p>
            <a:pPr>
              <a:lnSpc>
                <a:spcPct val="150000"/>
              </a:lnSpc>
            </a:pPr>
            <a:r>
              <a:rPr lang="zh-CN" altLang="en-US" dirty="0"/>
              <a:t>开尔文原名</a:t>
            </a:r>
            <a:r>
              <a:rPr lang="en-US" altLang="zh-CN" dirty="0"/>
              <a:t>W.</a:t>
            </a:r>
            <a:r>
              <a:rPr lang="zh-CN" altLang="en-US" dirty="0"/>
              <a:t>汤姆孙（</a:t>
            </a:r>
            <a:r>
              <a:rPr lang="en-US" altLang="zh-CN" dirty="0"/>
              <a:t>William Thomson</a:t>
            </a:r>
            <a:r>
              <a:rPr lang="zh-CN" altLang="en-US" dirty="0"/>
              <a:t>），他根据盖</a:t>
            </a:r>
            <a:r>
              <a:rPr lang="en-US" altLang="zh-CN" dirty="0"/>
              <a:t>-</a:t>
            </a:r>
            <a:r>
              <a:rPr lang="zh-CN" altLang="en-US" dirty="0"/>
              <a:t>吕萨克、卡诺和克拉珀龙的理论于</a:t>
            </a:r>
            <a:r>
              <a:rPr lang="en-US" altLang="zh-CN" dirty="0"/>
              <a:t>1848</a:t>
            </a:r>
            <a:r>
              <a:rPr lang="zh-CN" altLang="en-US" dirty="0"/>
              <a:t>年创立了热力学温标。</a:t>
            </a:r>
            <a:r>
              <a:rPr lang="en-US" altLang="zh-CN" dirty="0"/>
              <a:t>1852</a:t>
            </a:r>
            <a:r>
              <a:rPr lang="zh-CN" altLang="en-US" dirty="0"/>
              <a:t>年他与焦耳合作发现了焦耳－汤姆孙效应，</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57DABA0F-9A7E-4CC6-A9F2-0FB9AAAA461B}" type="slidenum">
              <a:rPr lang="en-US" altLang="zh-CN"/>
              <a:pPr>
                <a:defRPr/>
              </a:pPr>
              <a:t>17</a:t>
            </a:fld>
            <a:endParaRPr lang="en-US" altLang="zh-CN"/>
          </a:p>
        </p:txBody>
      </p:sp>
      <p:sp>
        <p:nvSpPr>
          <p:cNvPr id="248835" name="Text Box 3"/>
          <p:cNvSpPr txBox="1">
            <a:spLocks noChangeArrowheads="1"/>
          </p:cNvSpPr>
          <p:nvPr/>
        </p:nvSpPr>
        <p:spPr bwMode="auto">
          <a:xfrm>
            <a:off x="357158" y="2571744"/>
            <a:ext cx="8458200" cy="1754326"/>
          </a:xfrm>
          <a:prstGeom prst="rect">
            <a:avLst/>
          </a:prstGeom>
          <a:noFill/>
          <a:ln w="9525">
            <a:noFill/>
            <a:miter lim="800000"/>
            <a:headEnd/>
            <a:tailEnd/>
          </a:ln>
        </p:spPr>
        <p:txBody>
          <a:bodyPr>
            <a:spAutoFit/>
          </a:bodyPr>
          <a:lstStyle/>
          <a:p>
            <a:pPr>
              <a:lnSpc>
                <a:spcPct val="150000"/>
              </a:lnSpc>
            </a:pPr>
            <a:r>
              <a:rPr lang="zh-CN" altLang="en-US" sz="3600" dirty="0">
                <a:latin typeface="楷体_GB2312" pitchFamily="49" charset="-122"/>
              </a:rPr>
              <a:t>克氏表述指明</a:t>
            </a:r>
            <a:r>
              <a:rPr lang="zh-CN" altLang="en-US" sz="3600" dirty="0">
                <a:solidFill>
                  <a:srgbClr val="0000CC"/>
                </a:solidFill>
                <a:latin typeface="楷体_GB2312" pitchFamily="49" charset="-122"/>
              </a:rPr>
              <a:t>热传导过程</a:t>
            </a:r>
            <a:r>
              <a:rPr lang="zh-CN" altLang="en-US" sz="3600" dirty="0">
                <a:latin typeface="楷体_GB2312" pitchFamily="49" charset="-122"/>
              </a:rPr>
              <a:t>是不可逆的。</a:t>
            </a:r>
          </a:p>
          <a:p>
            <a:pPr>
              <a:lnSpc>
                <a:spcPct val="150000"/>
              </a:lnSpc>
            </a:pPr>
            <a:r>
              <a:rPr lang="zh-CN" altLang="en-US" sz="3600" dirty="0">
                <a:latin typeface="楷体_GB2312" pitchFamily="49" charset="-122"/>
              </a:rPr>
              <a:t>开氏表述指明</a:t>
            </a:r>
            <a:r>
              <a:rPr lang="zh-CN" altLang="en-US" sz="3600" dirty="0">
                <a:solidFill>
                  <a:srgbClr val="0000CC"/>
                </a:solidFill>
                <a:latin typeface="楷体_GB2312" pitchFamily="49" charset="-122"/>
              </a:rPr>
              <a:t>功变热的过程</a:t>
            </a:r>
            <a:r>
              <a:rPr lang="zh-CN" altLang="en-US" sz="3600" dirty="0">
                <a:latin typeface="楷体_GB2312" pitchFamily="49" charset="-122"/>
              </a:rPr>
              <a:t>是不可逆的。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8835"/>
                                        </p:tgtEl>
                                        <p:attrNameLst>
                                          <p:attrName>style.visibility</p:attrName>
                                        </p:attrNameLst>
                                      </p:cBhvr>
                                      <p:to>
                                        <p:strVal val="visible"/>
                                      </p:to>
                                    </p:set>
                                    <p:anim calcmode="lin" valueType="num">
                                      <p:cBhvr additive="base">
                                        <p:cTn id="7" dur="500" fill="hold"/>
                                        <p:tgtEl>
                                          <p:spTgt spid="248835"/>
                                        </p:tgtEl>
                                        <p:attrNameLst>
                                          <p:attrName>ppt_x</p:attrName>
                                        </p:attrNameLst>
                                      </p:cBhvr>
                                      <p:tavLst>
                                        <p:tav tm="0">
                                          <p:val>
                                            <p:strVal val="#ppt_x"/>
                                          </p:val>
                                        </p:tav>
                                        <p:tav tm="100000">
                                          <p:val>
                                            <p:strVal val="#ppt_x"/>
                                          </p:val>
                                        </p:tav>
                                      </p:tavLst>
                                    </p:anim>
                                    <p:anim calcmode="lin" valueType="num">
                                      <p:cBhvr additive="base">
                                        <p:cTn id="8" dur="500" fill="hold"/>
                                        <p:tgtEl>
                                          <p:spTgt spid="2488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3"/>
          <p:cNvSpPr>
            <a:spLocks noGrp="1"/>
          </p:cNvSpPr>
          <p:nvPr>
            <p:ph type="sldNum" sz="quarter" idx="12"/>
          </p:nvPr>
        </p:nvSpPr>
        <p:spPr/>
        <p:txBody>
          <a:bodyPr/>
          <a:lstStyle/>
          <a:p>
            <a:pPr>
              <a:defRPr/>
            </a:pPr>
            <a:fld id="{5EBA26FD-B01B-4FD8-B1B1-FBF8506194CC}" type="slidenum">
              <a:rPr lang="en-US" altLang="zh-CN"/>
              <a:pPr>
                <a:defRPr/>
              </a:pPr>
              <a:t>18</a:t>
            </a:fld>
            <a:endParaRPr lang="en-US" altLang="zh-CN"/>
          </a:p>
        </p:txBody>
      </p:sp>
      <p:sp>
        <p:nvSpPr>
          <p:cNvPr id="249859" name="Text Box 3"/>
          <p:cNvSpPr txBox="1">
            <a:spLocks noChangeArrowheads="1"/>
          </p:cNvSpPr>
          <p:nvPr/>
        </p:nvSpPr>
        <p:spPr bwMode="auto">
          <a:xfrm>
            <a:off x="533400" y="1143000"/>
            <a:ext cx="8382000" cy="2595839"/>
          </a:xfrm>
          <a:prstGeom prst="rect">
            <a:avLst/>
          </a:prstGeom>
          <a:noFill/>
          <a:ln w="9525">
            <a:noFill/>
            <a:miter lim="800000"/>
            <a:headEnd/>
            <a:tailEnd/>
          </a:ln>
        </p:spPr>
        <p:txBody>
          <a:bodyPr>
            <a:spAutoFit/>
          </a:bodyPr>
          <a:lstStyle/>
          <a:p>
            <a:pPr>
              <a:lnSpc>
                <a:spcPct val="150000"/>
              </a:lnSpc>
            </a:pPr>
            <a:r>
              <a:rPr lang="zh-CN" altLang="en-US" dirty="0"/>
              <a:t>自然界中各种不可逆过程都是相互关联的。意即一种宏观过程的不可逆性保证了另一种过程的不可逆性；反之，若一种实际过程的不可逆性消失了，其它实际过程的不可逆性也随之消失。</a:t>
            </a:r>
          </a:p>
        </p:txBody>
      </p:sp>
      <p:sp>
        <p:nvSpPr>
          <p:cNvPr id="249860" name="Text Box 4"/>
          <p:cNvSpPr txBox="1">
            <a:spLocks noChangeArrowheads="1"/>
          </p:cNvSpPr>
          <p:nvPr/>
        </p:nvSpPr>
        <p:spPr bwMode="auto">
          <a:xfrm>
            <a:off x="1511310" y="4052895"/>
            <a:ext cx="4489450" cy="519113"/>
          </a:xfrm>
          <a:prstGeom prst="rect">
            <a:avLst/>
          </a:prstGeom>
          <a:noFill/>
          <a:ln w="9525">
            <a:noFill/>
            <a:miter lim="800000"/>
            <a:headEnd/>
            <a:tailEnd/>
          </a:ln>
        </p:spPr>
        <p:txBody>
          <a:bodyPr wrap="none" anchor="ctr">
            <a:spAutoFit/>
          </a:bodyPr>
          <a:lstStyle/>
          <a:p>
            <a:pPr algn="ctr"/>
            <a:r>
              <a:rPr lang="zh-CN" altLang="en-US" dirty="0"/>
              <a:t>下面举例并以反证法证之。</a:t>
            </a:r>
          </a:p>
        </p:txBody>
      </p:sp>
      <p:sp>
        <p:nvSpPr>
          <p:cNvPr id="249887" name="Text Box 31"/>
          <p:cNvSpPr txBox="1">
            <a:spLocks noChangeArrowheads="1"/>
          </p:cNvSpPr>
          <p:nvPr/>
        </p:nvSpPr>
        <p:spPr bwMode="auto">
          <a:xfrm>
            <a:off x="381000" y="309563"/>
            <a:ext cx="5791200" cy="588962"/>
          </a:xfrm>
          <a:prstGeom prst="rect">
            <a:avLst/>
          </a:prstGeom>
          <a:solidFill>
            <a:schemeClr val="hlink"/>
          </a:solidFill>
          <a:ln w="9525">
            <a:solidFill>
              <a:srgbClr val="00FFFF"/>
            </a:solidFill>
            <a:miter lim="800000"/>
            <a:headEnd/>
            <a:tailEnd/>
          </a:ln>
        </p:spPr>
        <p:txBody>
          <a:bodyPr>
            <a:spAutoFit/>
          </a:bodyPr>
          <a:lstStyle/>
          <a:p>
            <a:r>
              <a:rPr lang="en-US" altLang="zh-CN" sz="3200"/>
              <a:t>1.3  </a:t>
            </a:r>
            <a:r>
              <a:rPr lang="zh-CN" altLang="en-US" sz="3200"/>
              <a:t>不可逆过程是相互关联的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87"/>
                                        </p:tgtEl>
                                        <p:attrNameLst>
                                          <p:attrName>style.visibility</p:attrName>
                                        </p:attrNameLst>
                                      </p:cBhvr>
                                      <p:to>
                                        <p:strVal val="visible"/>
                                      </p:to>
                                    </p:set>
                                    <p:animEffect transition="in" filter="wipe(left)">
                                      <p:cBhvr>
                                        <p:cTn id="7" dur="500"/>
                                        <p:tgtEl>
                                          <p:spTgt spid="2498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9859"/>
                                        </p:tgtEl>
                                        <p:attrNameLst>
                                          <p:attrName>style.visibility</p:attrName>
                                        </p:attrNameLst>
                                      </p:cBhvr>
                                      <p:to>
                                        <p:strVal val="visible"/>
                                      </p:to>
                                    </p:set>
                                    <p:animEffect transition="in" filter="wipe(left)">
                                      <p:cBhvr>
                                        <p:cTn id="12" dur="500"/>
                                        <p:tgtEl>
                                          <p:spTgt spid="2498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9860"/>
                                        </p:tgtEl>
                                        <p:attrNameLst>
                                          <p:attrName>style.visibility</p:attrName>
                                        </p:attrNameLst>
                                      </p:cBhvr>
                                      <p:to>
                                        <p:strVal val="visible"/>
                                      </p:to>
                                    </p:set>
                                    <p:animEffect transition="in" filter="wipe(left)">
                                      <p:cBhvr>
                                        <p:cTn id="17" dur="500"/>
                                        <p:tgtEl>
                                          <p:spTgt spid="249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autoUpdateAnimBg="0"/>
      <p:bldP spid="249860" grpId="0" autoUpdateAnimBg="0"/>
      <p:bldP spid="249887"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3"/>
          <p:cNvSpPr>
            <a:spLocks noGrp="1"/>
          </p:cNvSpPr>
          <p:nvPr>
            <p:ph type="sldNum" sz="quarter" idx="12"/>
          </p:nvPr>
        </p:nvSpPr>
        <p:spPr/>
        <p:txBody>
          <a:bodyPr/>
          <a:lstStyle/>
          <a:p>
            <a:pPr>
              <a:defRPr/>
            </a:pPr>
            <a:fld id="{5EBA26FD-B01B-4FD8-B1B1-FBF8506194CC}" type="slidenum">
              <a:rPr lang="en-US" altLang="zh-CN"/>
              <a:pPr>
                <a:defRPr/>
              </a:pPr>
              <a:t>19</a:t>
            </a:fld>
            <a:endParaRPr lang="en-US" altLang="zh-CN"/>
          </a:p>
        </p:txBody>
      </p:sp>
      <p:sp>
        <p:nvSpPr>
          <p:cNvPr id="249861" name="Text Box 5"/>
          <p:cNvSpPr txBox="1">
            <a:spLocks noChangeArrowheads="1"/>
          </p:cNvSpPr>
          <p:nvPr/>
        </p:nvSpPr>
        <p:spPr bwMode="auto">
          <a:xfrm>
            <a:off x="428596" y="428604"/>
            <a:ext cx="8382000" cy="1384995"/>
          </a:xfrm>
          <a:prstGeom prst="rect">
            <a:avLst/>
          </a:prstGeom>
          <a:noFill/>
          <a:ln w="9525">
            <a:noFill/>
            <a:miter lim="800000"/>
            <a:headEnd/>
            <a:tailEnd/>
          </a:ln>
        </p:spPr>
        <p:txBody>
          <a:bodyPr anchor="ctr">
            <a:spAutoFit/>
          </a:bodyPr>
          <a:lstStyle/>
          <a:p>
            <a:pPr>
              <a:lnSpc>
                <a:spcPct val="150000"/>
              </a:lnSpc>
              <a:buFontTx/>
              <a:buChar char="–"/>
            </a:pPr>
            <a:r>
              <a:rPr lang="en-US" altLang="zh-CN" dirty="0">
                <a:latin typeface="楷体_GB2312" pitchFamily="49" charset="-122"/>
              </a:rPr>
              <a:t> </a:t>
            </a:r>
            <a:r>
              <a:rPr lang="zh-CN" altLang="en-US" dirty="0">
                <a:latin typeface="楷体_GB2312" pitchFamily="49" charset="-122"/>
              </a:rPr>
              <a:t>由</a:t>
            </a:r>
            <a:r>
              <a:rPr lang="zh-CN" altLang="en-US" u="sng" dirty="0">
                <a:latin typeface="楷体_GB2312" pitchFamily="49" charset="-122"/>
              </a:rPr>
              <a:t>功变热过程的不可逆性</a:t>
            </a:r>
            <a:r>
              <a:rPr lang="zh-CN" altLang="en-US" dirty="0">
                <a:latin typeface="楷体_GB2312" pitchFamily="49" charset="-122"/>
              </a:rPr>
              <a:t>推断热传导过程的不</a:t>
            </a:r>
            <a:br>
              <a:rPr lang="zh-CN" altLang="en-US" dirty="0">
                <a:latin typeface="楷体_GB2312" pitchFamily="49" charset="-122"/>
              </a:rPr>
            </a:br>
            <a:r>
              <a:rPr lang="zh-CN" altLang="en-US" dirty="0">
                <a:latin typeface="楷体_GB2312" pitchFamily="49" charset="-122"/>
              </a:rPr>
              <a:t>   可逆性</a:t>
            </a:r>
            <a:r>
              <a:rPr lang="zh-CN" altLang="en-US" dirty="0" smtClean="0">
                <a:latin typeface="楷体_GB2312" pitchFamily="49" charset="-122"/>
              </a:rPr>
              <a:t>。</a:t>
            </a:r>
            <a:r>
              <a:rPr lang="zh-CN" altLang="en-US" dirty="0" smtClean="0">
                <a:solidFill>
                  <a:srgbClr val="FF0000"/>
                </a:solidFill>
              </a:rPr>
              <a:t>假定：热传导是可逆的</a:t>
            </a:r>
            <a:r>
              <a:rPr lang="zh-CN" altLang="en-US" dirty="0" smtClean="0"/>
              <a:t>。 </a:t>
            </a:r>
            <a:r>
              <a:rPr lang="zh-CN" altLang="en-US" dirty="0" smtClean="0">
                <a:latin typeface="楷体_GB2312" pitchFamily="49" charset="-122"/>
              </a:rPr>
              <a:t>（</a:t>
            </a:r>
            <a:r>
              <a:rPr lang="zh-CN" altLang="en-US" dirty="0">
                <a:latin typeface="楷体_GB2312" pitchFamily="49" charset="-122"/>
              </a:rPr>
              <a:t>见图</a:t>
            </a:r>
            <a:r>
              <a:rPr lang="en-US" altLang="zh-CN" dirty="0">
                <a:latin typeface="楷体_GB2312" pitchFamily="49" charset="-122"/>
              </a:rPr>
              <a:t>1</a:t>
            </a:r>
            <a:r>
              <a:rPr lang="zh-CN" altLang="en-US" dirty="0">
                <a:latin typeface="楷体_GB2312" pitchFamily="49" charset="-122"/>
              </a:rPr>
              <a:t>）</a:t>
            </a:r>
          </a:p>
        </p:txBody>
      </p:sp>
      <p:grpSp>
        <p:nvGrpSpPr>
          <p:cNvPr id="2" name="Group 6"/>
          <p:cNvGrpSpPr>
            <a:grpSpLocks/>
          </p:cNvGrpSpPr>
          <p:nvPr/>
        </p:nvGrpSpPr>
        <p:grpSpPr bwMode="auto">
          <a:xfrm>
            <a:off x="857224" y="2000240"/>
            <a:ext cx="7315200" cy="2043113"/>
            <a:chOff x="720" y="288"/>
            <a:chExt cx="4608" cy="1287"/>
          </a:xfrm>
        </p:grpSpPr>
        <p:sp>
          <p:nvSpPr>
            <p:cNvPr id="30728" name="Rectangle 7"/>
            <p:cNvSpPr>
              <a:spLocks noChangeArrowheads="1"/>
            </p:cNvSpPr>
            <p:nvPr/>
          </p:nvSpPr>
          <p:spPr bwMode="auto">
            <a:xfrm>
              <a:off x="720" y="347"/>
              <a:ext cx="1599" cy="143"/>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1</a:t>
              </a:r>
              <a:endParaRPr lang="en-US" altLang="zh-CN">
                <a:ea typeface="宋体" pitchFamily="2" charset="-122"/>
              </a:endParaRPr>
            </a:p>
          </p:txBody>
        </p:sp>
        <p:sp>
          <p:nvSpPr>
            <p:cNvPr id="30729" name="Rectangle 8"/>
            <p:cNvSpPr>
              <a:spLocks noChangeArrowheads="1"/>
            </p:cNvSpPr>
            <p:nvPr/>
          </p:nvSpPr>
          <p:spPr bwMode="auto">
            <a:xfrm>
              <a:off x="720" y="1176"/>
              <a:ext cx="1646" cy="142"/>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2</a:t>
              </a:r>
              <a:endParaRPr lang="en-US" altLang="zh-CN" sz="2400">
                <a:ea typeface="宋体" pitchFamily="2" charset="-122"/>
              </a:endParaRPr>
            </a:p>
          </p:txBody>
        </p:sp>
        <p:sp>
          <p:nvSpPr>
            <p:cNvPr id="30730" name="Rectangle 9"/>
            <p:cNvSpPr>
              <a:spLocks noChangeArrowheads="1"/>
            </p:cNvSpPr>
            <p:nvPr/>
          </p:nvSpPr>
          <p:spPr bwMode="auto">
            <a:xfrm>
              <a:off x="908" y="490"/>
              <a:ext cx="282" cy="686"/>
            </a:xfrm>
            <a:prstGeom prst="rect">
              <a:avLst/>
            </a:prstGeom>
            <a:solidFill>
              <a:schemeClr val="accent1"/>
            </a:solidFill>
            <a:ln w="9525">
              <a:solidFill>
                <a:srgbClr val="66FF33"/>
              </a:solidFill>
              <a:miter lim="800000"/>
              <a:headEnd/>
              <a:tailEnd/>
            </a:ln>
          </p:spPr>
          <p:txBody>
            <a:bodyPr wrap="none" anchor="ctr"/>
            <a:lstStyle/>
            <a:p>
              <a:pPr algn="ctr"/>
              <a:endParaRPr lang="zh-CN" altLang="zh-CN">
                <a:ea typeface="宋体" pitchFamily="2" charset="-122"/>
              </a:endParaRPr>
            </a:p>
          </p:txBody>
        </p:sp>
        <p:sp>
          <p:nvSpPr>
            <p:cNvPr id="30731" name="AutoShape 10"/>
            <p:cNvSpPr>
              <a:spLocks noChangeArrowheads="1"/>
            </p:cNvSpPr>
            <p:nvPr/>
          </p:nvSpPr>
          <p:spPr bwMode="auto">
            <a:xfrm flipH="1" flipV="1">
              <a:off x="1896" y="690"/>
              <a:ext cx="752" cy="486"/>
            </a:xfrm>
            <a:custGeom>
              <a:avLst/>
              <a:gdLst>
                <a:gd name="T0" fmla="*/ 573 w 21600"/>
                <a:gd name="T1" fmla="*/ 0 h 21600"/>
                <a:gd name="T2" fmla="*/ 395 w 21600"/>
                <a:gd name="T3" fmla="*/ 121 h 21600"/>
                <a:gd name="T4" fmla="*/ 188 w 21600"/>
                <a:gd name="T5" fmla="*/ 255 h 21600"/>
                <a:gd name="T6" fmla="*/ 0 w 21600"/>
                <a:gd name="T7" fmla="*/ 371 h 21600"/>
                <a:gd name="T8" fmla="*/ 188 w 21600"/>
                <a:gd name="T9" fmla="*/ 486 h 21600"/>
                <a:gd name="T10" fmla="*/ 414 w 21600"/>
                <a:gd name="T11" fmla="*/ 414 h 21600"/>
                <a:gd name="T12" fmla="*/ 640 w 21600"/>
                <a:gd name="T13" fmla="*/ 268 h 21600"/>
                <a:gd name="T14" fmla="*/ 752 w 21600"/>
                <a:gd name="T15" fmla="*/ 12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011 w 21600"/>
                <a:gd name="T25" fmla="*/ 14533 h 21600"/>
                <a:gd name="T26" fmla="*/ 18383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6467" y="0"/>
                  </a:moveTo>
                  <a:lnTo>
                    <a:pt x="11334" y="5389"/>
                  </a:lnTo>
                  <a:lnTo>
                    <a:pt x="14541" y="5389"/>
                  </a:lnTo>
                  <a:lnTo>
                    <a:pt x="14541" y="14541"/>
                  </a:lnTo>
                  <a:lnTo>
                    <a:pt x="5389" y="14541"/>
                  </a:lnTo>
                  <a:lnTo>
                    <a:pt x="5389" y="11334"/>
                  </a:lnTo>
                  <a:lnTo>
                    <a:pt x="0" y="16467"/>
                  </a:lnTo>
                  <a:lnTo>
                    <a:pt x="5389" y="21600"/>
                  </a:lnTo>
                  <a:lnTo>
                    <a:pt x="5389" y="18393"/>
                  </a:lnTo>
                  <a:lnTo>
                    <a:pt x="18393" y="18393"/>
                  </a:lnTo>
                  <a:lnTo>
                    <a:pt x="18393" y="5389"/>
                  </a:lnTo>
                  <a:lnTo>
                    <a:pt x="21600" y="5389"/>
                  </a:lnTo>
                  <a:close/>
                </a:path>
              </a:pathLst>
            </a:custGeom>
            <a:solidFill>
              <a:schemeClr val="accent1"/>
            </a:solidFill>
            <a:ln w="9525">
              <a:solidFill>
                <a:srgbClr val="66FF33"/>
              </a:solidFill>
              <a:miter lim="800000"/>
              <a:headEnd/>
              <a:tailEnd/>
            </a:ln>
          </p:spPr>
          <p:txBody>
            <a:bodyPr wrap="none" anchor="ctr"/>
            <a:lstStyle/>
            <a:p>
              <a:endParaRPr lang="zh-CN" altLang="en-US"/>
            </a:p>
          </p:txBody>
        </p:sp>
        <p:sp>
          <p:nvSpPr>
            <p:cNvPr id="30732" name="AutoShape 11"/>
            <p:cNvSpPr>
              <a:spLocks noChangeArrowheads="1"/>
            </p:cNvSpPr>
            <p:nvPr/>
          </p:nvSpPr>
          <p:spPr bwMode="auto">
            <a:xfrm>
              <a:off x="1848" y="490"/>
              <a:ext cx="471" cy="428"/>
            </a:xfrm>
            <a:prstGeom prst="downArrow">
              <a:avLst>
                <a:gd name="adj1" fmla="val 50000"/>
                <a:gd name="adj2" fmla="val 25000"/>
              </a:avLst>
            </a:prstGeom>
            <a:solidFill>
              <a:schemeClr val="accent1"/>
            </a:solidFill>
            <a:ln w="9525">
              <a:solidFill>
                <a:srgbClr val="66FF33"/>
              </a:solidFill>
              <a:miter lim="800000"/>
              <a:headEnd/>
              <a:tailEnd/>
            </a:ln>
          </p:spPr>
          <p:txBody>
            <a:bodyPr vert="eaVert" wrap="none" anchor="ctr"/>
            <a:lstStyle/>
            <a:p>
              <a:endParaRPr lang="zh-CN" altLang="en-US"/>
            </a:p>
          </p:txBody>
        </p:sp>
        <p:sp>
          <p:nvSpPr>
            <p:cNvPr id="30733" name="Oval 12"/>
            <p:cNvSpPr>
              <a:spLocks noChangeArrowheads="1"/>
            </p:cNvSpPr>
            <p:nvPr/>
          </p:nvSpPr>
          <p:spPr bwMode="auto">
            <a:xfrm>
              <a:off x="1801" y="661"/>
              <a:ext cx="518" cy="286"/>
            </a:xfrm>
            <a:prstGeom prst="ellipse">
              <a:avLst/>
            </a:prstGeom>
            <a:solidFill>
              <a:srgbClr val="FF9900"/>
            </a:solidFill>
            <a:ln w="9525">
              <a:solidFill>
                <a:schemeClr val="tx1"/>
              </a:solidFill>
              <a:round/>
              <a:headEnd/>
              <a:tailEnd/>
            </a:ln>
          </p:spPr>
          <p:txBody>
            <a:bodyPr wrap="none" anchor="ctr"/>
            <a:lstStyle/>
            <a:p>
              <a:endParaRPr lang="zh-CN" altLang="en-US"/>
            </a:p>
          </p:txBody>
        </p:sp>
        <p:sp>
          <p:nvSpPr>
            <p:cNvPr id="30734" name="Line 13"/>
            <p:cNvSpPr>
              <a:spLocks noChangeShapeType="1"/>
            </p:cNvSpPr>
            <p:nvPr/>
          </p:nvSpPr>
          <p:spPr bwMode="auto">
            <a:xfrm flipV="1">
              <a:off x="1049" y="461"/>
              <a:ext cx="0" cy="172"/>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30735" name="Line 14"/>
            <p:cNvSpPr>
              <a:spLocks noChangeShapeType="1"/>
            </p:cNvSpPr>
            <p:nvPr/>
          </p:nvSpPr>
          <p:spPr bwMode="auto">
            <a:xfrm>
              <a:off x="2084" y="461"/>
              <a:ext cx="0" cy="172"/>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30736" name="Line 15"/>
            <p:cNvSpPr>
              <a:spLocks noChangeShapeType="1"/>
            </p:cNvSpPr>
            <p:nvPr/>
          </p:nvSpPr>
          <p:spPr bwMode="auto">
            <a:xfrm flipV="1">
              <a:off x="1049" y="1033"/>
              <a:ext cx="0" cy="143"/>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30737" name="Text Box 16"/>
            <p:cNvSpPr txBox="1">
              <a:spLocks noChangeArrowheads="1"/>
            </p:cNvSpPr>
            <p:nvPr/>
          </p:nvSpPr>
          <p:spPr bwMode="auto">
            <a:xfrm>
              <a:off x="908" y="555"/>
              <a:ext cx="388"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30738" name="Text Box 17"/>
            <p:cNvSpPr txBox="1">
              <a:spLocks noChangeArrowheads="1"/>
            </p:cNvSpPr>
            <p:nvPr/>
          </p:nvSpPr>
          <p:spPr bwMode="auto">
            <a:xfrm>
              <a:off x="956" y="1083"/>
              <a:ext cx="388"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30739" name="Text Box 18"/>
            <p:cNvSpPr txBox="1">
              <a:spLocks noChangeArrowheads="1"/>
            </p:cNvSpPr>
            <p:nvPr/>
          </p:nvSpPr>
          <p:spPr bwMode="auto">
            <a:xfrm>
              <a:off x="1944" y="288"/>
              <a:ext cx="375"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1</a:t>
              </a:r>
              <a:endParaRPr lang="en-US" altLang="zh-CN">
                <a:ea typeface="宋体" pitchFamily="2" charset="-122"/>
              </a:endParaRPr>
            </a:p>
          </p:txBody>
        </p:sp>
        <p:sp>
          <p:nvSpPr>
            <p:cNvPr id="30740" name="Text Box 19"/>
            <p:cNvSpPr txBox="1">
              <a:spLocks noChangeArrowheads="1"/>
            </p:cNvSpPr>
            <p:nvPr/>
          </p:nvSpPr>
          <p:spPr bwMode="auto">
            <a:xfrm>
              <a:off x="1805" y="1126"/>
              <a:ext cx="561"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30741" name="Text Box 20"/>
            <p:cNvSpPr txBox="1">
              <a:spLocks noChangeArrowheads="1"/>
            </p:cNvSpPr>
            <p:nvPr/>
          </p:nvSpPr>
          <p:spPr bwMode="auto">
            <a:xfrm>
              <a:off x="2518" y="664"/>
              <a:ext cx="412" cy="250"/>
            </a:xfrm>
            <a:prstGeom prst="rect">
              <a:avLst/>
            </a:prstGeom>
            <a:noFill/>
            <a:ln w="9525">
              <a:noFill/>
              <a:miter lim="800000"/>
              <a:headEnd/>
              <a:tailEnd/>
            </a:ln>
          </p:spPr>
          <p:txBody>
            <a:bodyPr anchor="ctr">
              <a:spAutoFit/>
            </a:bodyPr>
            <a:lstStyle/>
            <a:p>
              <a:pPr algn="ctr"/>
              <a:r>
                <a:rPr lang="en-US" altLang="zh-CN" sz="2000">
                  <a:ea typeface="宋体" pitchFamily="2" charset="-122"/>
                </a:rPr>
                <a:t>A</a:t>
              </a:r>
              <a:endParaRPr lang="en-US" altLang="zh-CN">
                <a:ea typeface="宋体" pitchFamily="2" charset="-122"/>
              </a:endParaRPr>
            </a:p>
          </p:txBody>
        </p:sp>
        <p:sp>
          <p:nvSpPr>
            <p:cNvPr id="30742" name="Rectangle 21"/>
            <p:cNvSpPr>
              <a:spLocks noChangeArrowheads="1"/>
            </p:cNvSpPr>
            <p:nvPr/>
          </p:nvSpPr>
          <p:spPr bwMode="auto">
            <a:xfrm>
              <a:off x="3682" y="356"/>
              <a:ext cx="941" cy="143"/>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 T</a:t>
              </a:r>
              <a:r>
                <a:rPr lang="en-US" altLang="zh-CN" sz="2400" baseline="-25000">
                  <a:ea typeface="宋体" pitchFamily="2" charset="-122"/>
                </a:rPr>
                <a:t>1</a:t>
              </a:r>
              <a:endParaRPr lang="en-US" altLang="zh-CN">
                <a:ea typeface="宋体" pitchFamily="2" charset="-122"/>
              </a:endParaRPr>
            </a:p>
          </p:txBody>
        </p:sp>
        <p:sp>
          <p:nvSpPr>
            <p:cNvPr id="30743" name="Text Box 22"/>
            <p:cNvSpPr txBox="1">
              <a:spLocks noChangeArrowheads="1"/>
            </p:cNvSpPr>
            <p:nvPr/>
          </p:nvSpPr>
          <p:spPr bwMode="auto">
            <a:xfrm>
              <a:off x="3921" y="1110"/>
              <a:ext cx="561"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30744" name="Rectangle 23"/>
            <p:cNvSpPr>
              <a:spLocks noChangeArrowheads="1"/>
            </p:cNvSpPr>
            <p:nvPr/>
          </p:nvSpPr>
          <p:spPr bwMode="auto">
            <a:xfrm>
              <a:off x="3682" y="1176"/>
              <a:ext cx="941" cy="142"/>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2</a:t>
              </a:r>
              <a:endParaRPr lang="en-US" altLang="zh-CN">
                <a:ea typeface="宋体" pitchFamily="2" charset="-122"/>
              </a:endParaRPr>
            </a:p>
          </p:txBody>
        </p:sp>
        <p:sp>
          <p:nvSpPr>
            <p:cNvPr id="30745" name="AutoShape 24"/>
            <p:cNvSpPr>
              <a:spLocks noChangeArrowheads="1"/>
            </p:cNvSpPr>
            <p:nvPr/>
          </p:nvSpPr>
          <p:spPr bwMode="auto">
            <a:xfrm>
              <a:off x="3024" y="697"/>
              <a:ext cx="432" cy="215"/>
            </a:xfrm>
            <a:prstGeom prst="rightArrow">
              <a:avLst>
                <a:gd name="adj1" fmla="val 27444"/>
                <a:gd name="adj2" fmla="val 89302"/>
              </a:avLst>
            </a:prstGeom>
            <a:solidFill>
              <a:srgbClr val="FF0000"/>
            </a:solidFill>
            <a:ln w="9525">
              <a:solidFill>
                <a:srgbClr val="FFFF00"/>
              </a:solidFill>
              <a:miter lim="800000"/>
              <a:headEnd/>
              <a:tailEnd/>
            </a:ln>
          </p:spPr>
          <p:txBody>
            <a:bodyPr wrap="none" anchor="ctr"/>
            <a:lstStyle/>
            <a:p>
              <a:endParaRPr lang="zh-CN" altLang="en-US"/>
            </a:p>
          </p:txBody>
        </p:sp>
        <p:sp>
          <p:nvSpPr>
            <p:cNvPr id="30746" name="AutoShape 25"/>
            <p:cNvSpPr>
              <a:spLocks noChangeArrowheads="1"/>
            </p:cNvSpPr>
            <p:nvPr/>
          </p:nvSpPr>
          <p:spPr bwMode="auto">
            <a:xfrm flipV="1">
              <a:off x="4058" y="499"/>
              <a:ext cx="753" cy="477"/>
            </a:xfrm>
            <a:custGeom>
              <a:avLst/>
              <a:gdLst>
                <a:gd name="T0" fmla="*/ 525 w 21600"/>
                <a:gd name="T1" fmla="*/ 0 h 21600"/>
                <a:gd name="T2" fmla="*/ 525 w 21600"/>
                <a:gd name="T3" fmla="*/ 268 h 21600"/>
                <a:gd name="T4" fmla="*/ 129 w 21600"/>
                <a:gd name="T5" fmla="*/ 477 h 21600"/>
                <a:gd name="T6" fmla="*/ 753 w 21600"/>
                <a:gd name="T7" fmla="*/ 134 h 21600"/>
                <a:gd name="T8" fmla="*/ 17694720 60000 65536"/>
                <a:gd name="T9" fmla="*/ 5898240 60000 65536"/>
                <a:gd name="T10" fmla="*/ 5898240 60000 65536"/>
                <a:gd name="T11" fmla="*/ 0 60000 65536"/>
                <a:gd name="T12" fmla="*/ 12421 w 21600"/>
                <a:gd name="T13" fmla="*/ 2445 h 21600"/>
                <a:gd name="T14" fmla="*/ 17699 w 21600"/>
                <a:gd name="T15" fmla="*/ 9691 h 21600"/>
              </a:gdLst>
              <a:ahLst/>
              <a:cxnLst>
                <a:cxn ang="T8">
                  <a:pos x="T0" y="T1"/>
                </a:cxn>
                <a:cxn ang="T9">
                  <a:pos x="T2" y="T3"/>
                </a:cxn>
                <a:cxn ang="T10">
                  <a:pos x="T4" y="T5"/>
                </a:cxn>
                <a:cxn ang="T11">
                  <a:pos x="T6" y="T7"/>
                </a:cxn>
              </a:cxnLst>
              <a:rect l="T12" t="T13" r="T14" b="T15"/>
              <a:pathLst>
                <a:path w="21600" h="21600">
                  <a:moveTo>
                    <a:pt x="21600" y="6079"/>
                  </a:moveTo>
                  <a:lnTo>
                    <a:pt x="15046" y="0"/>
                  </a:lnTo>
                  <a:lnTo>
                    <a:pt x="15046" y="2458"/>
                  </a:lnTo>
                  <a:lnTo>
                    <a:pt x="12427" y="2458"/>
                  </a:lnTo>
                  <a:cubicBezTo>
                    <a:pt x="5564" y="2458"/>
                    <a:pt x="0" y="6801"/>
                    <a:pt x="0" y="12158"/>
                  </a:cubicBezTo>
                  <a:lnTo>
                    <a:pt x="0" y="21600"/>
                  </a:lnTo>
                  <a:lnTo>
                    <a:pt x="7402" y="21600"/>
                  </a:lnTo>
                  <a:lnTo>
                    <a:pt x="7402" y="12158"/>
                  </a:lnTo>
                  <a:cubicBezTo>
                    <a:pt x="7402" y="10800"/>
                    <a:pt x="9652" y="9700"/>
                    <a:pt x="12427" y="9700"/>
                  </a:cubicBezTo>
                  <a:lnTo>
                    <a:pt x="15046" y="9700"/>
                  </a:lnTo>
                  <a:lnTo>
                    <a:pt x="15046" y="12158"/>
                  </a:lnTo>
                  <a:close/>
                </a:path>
              </a:pathLst>
            </a:custGeom>
            <a:solidFill>
              <a:schemeClr val="accent1"/>
            </a:solidFill>
            <a:ln w="9525">
              <a:solidFill>
                <a:srgbClr val="66FF33"/>
              </a:solidFill>
              <a:miter lim="800000"/>
              <a:headEnd/>
              <a:tailEnd/>
            </a:ln>
          </p:spPr>
          <p:txBody>
            <a:bodyPr wrap="none" anchor="ctr"/>
            <a:lstStyle/>
            <a:p>
              <a:endParaRPr lang="zh-CN" altLang="en-US"/>
            </a:p>
          </p:txBody>
        </p:sp>
        <p:sp>
          <p:nvSpPr>
            <p:cNvPr id="30747" name="Freeform 26"/>
            <p:cNvSpPr>
              <a:spLocks/>
            </p:cNvSpPr>
            <p:nvPr/>
          </p:nvSpPr>
          <p:spPr bwMode="auto">
            <a:xfrm>
              <a:off x="4200" y="499"/>
              <a:ext cx="1" cy="209"/>
            </a:xfrm>
            <a:custGeom>
              <a:avLst/>
              <a:gdLst>
                <a:gd name="T0" fmla="*/ 0 w 1"/>
                <a:gd name="T1" fmla="*/ 0 h 209"/>
                <a:gd name="T2" fmla="*/ 0 w 1"/>
                <a:gd name="T3" fmla="*/ 209 h 209"/>
                <a:gd name="T4" fmla="*/ 0 60000 65536"/>
                <a:gd name="T5" fmla="*/ 0 60000 65536"/>
                <a:gd name="T6" fmla="*/ 0 w 1"/>
                <a:gd name="T7" fmla="*/ 0 h 209"/>
                <a:gd name="T8" fmla="*/ 1 w 1"/>
                <a:gd name="T9" fmla="*/ 209 h 209"/>
              </a:gdLst>
              <a:ahLst/>
              <a:cxnLst>
                <a:cxn ang="T4">
                  <a:pos x="T0" y="T1"/>
                </a:cxn>
                <a:cxn ang="T5">
                  <a:pos x="T2" y="T3"/>
                </a:cxn>
              </a:cxnLst>
              <a:rect l="T6" t="T7" r="T8" b="T9"/>
              <a:pathLst>
                <a:path w="1" h="209">
                  <a:moveTo>
                    <a:pt x="0" y="0"/>
                  </a:moveTo>
                  <a:lnTo>
                    <a:pt x="0" y="209"/>
                  </a:lnTo>
                </a:path>
              </a:pathLst>
            </a:custGeom>
            <a:noFill/>
            <a:ln w="38100">
              <a:solidFill>
                <a:srgbClr val="FFFF00"/>
              </a:solidFill>
              <a:round/>
              <a:headEnd/>
              <a:tailEnd type="triangle" w="med" len="med"/>
            </a:ln>
          </p:spPr>
          <p:txBody>
            <a:bodyPr wrap="none" anchor="ctr"/>
            <a:lstStyle/>
            <a:p>
              <a:endParaRPr lang="zh-CN" altLang="en-US"/>
            </a:p>
          </p:txBody>
        </p:sp>
        <p:sp>
          <p:nvSpPr>
            <p:cNvPr id="30748" name="Text Box 27"/>
            <p:cNvSpPr txBox="1">
              <a:spLocks noChangeArrowheads="1"/>
            </p:cNvSpPr>
            <p:nvPr/>
          </p:nvSpPr>
          <p:spPr bwMode="auto">
            <a:xfrm>
              <a:off x="4235" y="463"/>
              <a:ext cx="576"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1</a:t>
              </a: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30749" name="Text Box 28"/>
            <p:cNvSpPr txBox="1">
              <a:spLocks noChangeArrowheads="1"/>
            </p:cNvSpPr>
            <p:nvPr/>
          </p:nvSpPr>
          <p:spPr bwMode="auto">
            <a:xfrm>
              <a:off x="4529" y="714"/>
              <a:ext cx="799" cy="250"/>
            </a:xfrm>
            <a:prstGeom prst="rect">
              <a:avLst/>
            </a:prstGeom>
            <a:noFill/>
            <a:ln w="9525">
              <a:noFill/>
              <a:miter lim="800000"/>
              <a:headEnd/>
              <a:tailEnd/>
            </a:ln>
          </p:spPr>
          <p:txBody>
            <a:bodyPr anchor="ctr">
              <a:spAutoFit/>
            </a:bodyPr>
            <a:lstStyle/>
            <a:p>
              <a:pPr algn="ctr"/>
              <a:r>
                <a:rPr lang="en-US" altLang="zh-CN" sz="2000">
                  <a:ea typeface="宋体" pitchFamily="2" charset="-122"/>
                </a:rPr>
                <a:t>A</a:t>
              </a:r>
              <a:endParaRPr lang="en-US" altLang="zh-CN">
                <a:ea typeface="宋体" pitchFamily="2" charset="-122"/>
              </a:endParaRPr>
            </a:p>
          </p:txBody>
        </p:sp>
        <p:sp>
          <p:nvSpPr>
            <p:cNvPr id="30750" name="Text Box 29"/>
            <p:cNvSpPr txBox="1">
              <a:spLocks noChangeArrowheads="1"/>
            </p:cNvSpPr>
            <p:nvPr/>
          </p:nvSpPr>
          <p:spPr bwMode="auto">
            <a:xfrm>
              <a:off x="2714" y="1248"/>
              <a:ext cx="454" cy="327"/>
            </a:xfrm>
            <a:prstGeom prst="rect">
              <a:avLst/>
            </a:prstGeom>
            <a:noFill/>
            <a:ln w="9525">
              <a:noFill/>
              <a:miter lim="800000"/>
              <a:headEnd/>
              <a:tailEnd/>
            </a:ln>
          </p:spPr>
          <p:txBody>
            <a:bodyPr wrap="none" anchor="ctr">
              <a:spAutoFit/>
            </a:bodyPr>
            <a:lstStyle/>
            <a:p>
              <a:pPr algn="ctr">
                <a:spcBef>
                  <a:spcPct val="50000"/>
                </a:spcBef>
              </a:pPr>
              <a:r>
                <a:rPr lang="zh-CN" altLang="en-US">
                  <a:ea typeface="宋体" pitchFamily="2" charset="-122"/>
                </a:rPr>
                <a:t>图</a:t>
              </a:r>
              <a:r>
                <a:rPr lang="en-US" altLang="zh-CN">
                  <a:ea typeface="宋体" pitchFamily="2" charset="-122"/>
                </a:rPr>
                <a:t>1</a:t>
              </a:r>
            </a:p>
          </p:txBody>
        </p:sp>
      </p:grpSp>
      <p:sp>
        <p:nvSpPr>
          <p:cNvPr id="31" name="矩形 30"/>
          <p:cNvSpPr/>
          <p:nvPr/>
        </p:nvSpPr>
        <p:spPr>
          <a:xfrm>
            <a:off x="500034" y="4357694"/>
            <a:ext cx="7929618" cy="2031325"/>
          </a:xfrm>
          <a:prstGeom prst="rect">
            <a:avLst/>
          </a:prstGeom>
        </p:spPr>
        <p:txBody>
          <a:bodyPr wrap="square">
            <a:spAutoFit/>
          </a:bodyPr>
          <a:lstStyle/>
          <a:p>
            <a:pPr algn="just">
              <a:lnSpc>
                <a:spcPct val="150000"/>
              </a:lnSpc>
            </a:pPr>
            <a:r>
              <a:rPr lang="zh-CN" altLang="en-US" dirty="0" smtClean="0"/>
              <a:t>在</a:t>
            </a:r>
            <a:r>
              <a:rPr lang="en-US" altLang="zh-CN" dirty="0" smtClean="0"/>
              <a:t>T</a:t>
            </a:r>
            <a:r>
              <a:rPr lang="en-US" altLang="zh-CN" baseline="-25000" dirty="0" smtClean="0"/>
              <a:t>1</a:t>
            </a:r>
            <a:r>
              <a:rPr lang="zh-CN" altLang="en-US" dirty="0" smtClean="0"/>
              <a:t>和</a:t>
            </a:r>
            <a:r>
              <a:rPr lang="en-US" altLang="zh-CN" dirty="0" smtClean="0"/>
              <a:t>T</a:t>
            </a:r>
            <a:r>
              <a:rPr lang="en-US" altLang="zh-CN" baseline="-25000" dirty="0" smtClean="0"/>
              <a:t>2</a:t>
            </a:r>
            <a:r>
              <a:rPr lang="zh-CN" altLang="en-US" dirty="0" smtClean="0"/>
              <a:t>之间设计一卡诺热机，并使它在一次循环中从高温热源</a:t>
            </a:r>
            <a:r>
              <a:rPr lang="en-US" altLang="zh-CN" dirty="0" smtClean="0"/>
              <a:t>T</a:t>
            </a:r>
            <a:r>
              <a:rPr lang="en-US" altLang="zh-CN" baseline="-25000" dirty="0" smtClean="0"/>
              <a:t>1</a:t>
            </a:r>
            <a:r>
              <a:rPr lang="zh-CN" altLang="en-US" dirty="0" smtClean="0"/>
              <a:t>吸热</a:t>
            </a:r>
            <a:r>
              <a:rPr lang="en-US" altLang="zh-CN" dirty="0" smtClean="0"/>
              <a:t>Q</a:t>
            </a:r>
            <a:r>
              <a:rPr lang="en-US" altLang="zh-CN" baseline="-25000" dirty="0" smtClean="0"/>
              <a:t>1</a:t>
            </a:r>
            <a:r>
              <a:rPr lang="zh-CN" altLang="en-US" baseline="-25000" dirty="0" smtClean="0"/>
              <a:t>，</a:t>
            </a:r>
            <a:r>
              <a:rPr lang="zh-CN" altLang="en-US" dirty="0" smtClean="0"/>
              <a:t>对外作功</a:t>
            </a:r>
            <a:r>
              <a:rPr lang="en-US" altLang="zh-CN" dirty="0" smtClean="0"/>
              <a:t>|A|</a:t>
            </a:r>
            <a:r>
              <a:rPr lang="zh-CN" altLang="en-US" dirty="0" smtClean="0"/>
              <a:t>，向低温热源</a:t>
            </a:r>
            <a:r>
              <a:rPr lang="en-US" altLang="zh-CN" dirty="0" smtClean="0"/>
              <a:t>T</a:t>
            </a:r>
            <a:r>
              <a:rPr lang="en-US" altLang="zh-CN" baseline="-25000" dirty="0" smtClean="0"/>
              <a:t>2</a:t>
            </a:r>
            <a:r>
              <a:rPr lang="zh-CN" altLang="en-US" dirty="0" smtClean="0"/>
              <a:t>放热</a:t>
            </a:r>
            <a:r>
              <a:rPr lang="en-US" altLang="zh-CN" dirty="0" smtClean="0"/>
              <a:t>Q</a:t>
            </a:r>
            <a:r>
              <a:rPr lang="en-US" altLang="zh-CN" baseline="-25000" dirty="0" smtClean="0"/>
              <a:t>2</a:t>
            </a:r>
            <a:r>
              <a:rPr lang="zh-CN" altLang="en-US" dirty="0" smtClean="0"/>
              <a:t>（</a:t>
            </a:r>
            <a:r>
              <a:rPr lang="en-US" altLang="zh-CN" dirty="0" smtClean="0"/>
              <a:t>Q</a:t>
            </a:r>
            <a:r>
              <a:rPr lang="en-US" altLang="zh-CN" baseline="-25000" dirty="0" smtClean="0"/>
              <a:t>1</a:t>
            </a:r>
            <a:r>
              <a:rPr lang="en-US" altLang="zh-CN" dirty="0" smtClean="0"/>
              <a:t>-Q</a:t>
            </a:r>
            <a:r>
              <a:rPr lang="en-US" altLang="zh-CN" baseline="-25000" dirty="0" smtClean="0"/>
              <a:t>2</a:t>
            </a:r>
            <a:r>
              <a:rPr lang="en-US" altLang="zh-CN" dirty="0" smtClean="0"/>
              <a:t>= |A|</a:t>
            </a:r>
            <a:r>
              <a:rPr lang="zh-CN" altLang="en-US"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61"/>
                                        </p:tgtEl>
                                        <p:attrNameLst>
                                          <p:attrName>style.visibility</p:attrName>
                                        </p:attrNameLst>
                                      </p:cBhvr>
                                      <p:to>
                                        <p:strVal val="visible"/>
                                      </p:to>
                                    </p:set>
                                    <p:animEffect transition="in" filter="wipe(left)">
                                      <p:cBhvr>
                                        <p:cTn id="7" dur="500"/>
                                        <p:tgtEl>
                                          <p:spTgt spid="2498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autoUpdateAnimBg="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pPr>
              <a:defRPr/>
            </a:pPr>
            <a:fld id="{642B4613-FEA0-4954-A4B5-362BFD32974C}" type="slidenum">
              <a:rPr lang="en-US" altLang="zh-CN"/>
              <a:pPr>
                <a:defRPr/>
              </a:pPr>
              <a:t>2</a:t>
            </a:fld>
            <a:endParaRPr lang="en-US" altLang="zh-CN"/>
          </a:p>
        </p:txBody>
      </p:sp>
      <p:sp>
        <p:nvSpPr>
          <p:cNvPr id="243714" name="Text Box 2"/>
          <p:cNvSpPr txBox="1">
            <a:spLocks noChangeArrowheads="1"/>
          </p:cNvSpPr>
          <p:nvPr/>
        </p:nvSpPr>
        <p:spPr bwMode="auto">
          <a:xfrm>
            <a:off x="838200" y="1809750"/>
            <a:ext cx="7696200" cy="1949508"/>
          </a:xfrm>
          <a:prstGeom prst="rect">
            <a:avLst/>
          </a:prstGeom>
          <a:noFill/>
          <a:ln w="9525">
            <a:noFill/>
            <a:miter lim="800000"/>
            <a:headEnd/>
            <a:tailEnd/>
          </a:ln>
        </p:spPr>
        <p:txBody>
          <a:bodyPr>
            <a:spAutoFit/>
          </a:bodyPr>
          <a:lstStyle/>
          <a:p>
            <a:pPr>
              <a:lnSpc>
                <a:spcPct val="150000"/>
              </a:lnSpc>
            </a:pPr>
            <a:r>
              <a:rPr lang="zh-CN" altLang="en-US" dirty="0"/>
              <a:t>热力学第一定律给出了各种形式的能量在相互</a:t>
            </a:r>
          </a:p>
          <a:p>
            <a:pPr>
              <a:lnSpc>
                <a:spcPct val="150000"/>
              </a:lnSpc>
            </a:pPr>
            <a:r>
              <a:rPr lang="zh-CN" altLang="en-US" dirty="0"/>
              <a:t>转化过程中必须遵循的规律，但并未限定过程</a:t>
            </a:r>
          </a:p>
          <a:p>
            <a:pPr>
              <a:lnSpc>
                <a:spcPct val="150000"/>
              </a:lnSpc>
            </a:pPr>
            <a:r>
              <a:rPr lang="zh-CN" altLang="en-US" dirty="0"/>
              <a:t>进行的方向</a:t>
            </a:r>
            <a:r>
              <a:rPr lang="zh-CN" altLang="en-US" dirty="0" smtClean="0"/>
              <a:t>。</a:t>
            </a:r>
            <a:endParaRPr lang="zh-CN" altLang="en-US" dirty="0"/>
          </a:p>
        </p:txBody>
      </p:sp>
      <p:sp>
        <p:nvSpPr>
          <p:cNvPr id="243716" name="Text Box 4"/>
          <p:cNvSpPr txBox="1">
            <a:spLocks noChangeArrowheads="1"/>
          </p:cNvSpPr>
          <p:nvPr/>
        </p:nvSpPr>
        <p:spPr bwMode="auto">
          <a:xfrm>
            <a:off x="381000" y="1066800"/>
            <a:ext cx="1311275" cy="579438"/>
          </a:xfrm>
          <a:prstGeom prst="rect">
            <a:avLst/>
          </a:prstGeom>
          <a:noFill/>
          <a:ln w="9525">
            <a:noFill/>
            <a:miter lim="800000"/>
            <a:headEnd/>
            <a:tailEnd/>
          </a:ln>
        </p:spPr>
        <p:txBody>
          <a:bodyPr>
            <a:spAutoFit/>
          </a:bodyPr>
          <a:lstStyle/>
          <a:p>
            <a:r>
              <a:rPr lang="zh-CN" altLang="en-US" sz="3200"/>
              <a:t>前言</a:t>
            </a:r>
          </a:p>
        </p:txBody>
      </p:sp>
      <p:sp>
        <p:nvSpPr>
          <p:cNvPr id="243717" name="Text Box 5"/>
          <p:cNvSpPr txBox="1">
            <a:spLocks noChangeArrowheads="1"/>
          </p:cNvSpPr>
          <p:nvPr/>
        </p:nvSpPr>
        <p:spPr bwMode="auto">
          <a:xfrm>
            <a:off x="1676400" y="381000"/>
            <a:ext cx="5257800"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zh-CN" altLang="en-US" sz="3200">
                <a:effectLst>
                  <a:outerShdw blurRad="38100" dist="38100" dir="2700000" algn="tl">
                    <a:srgbClr val="FFFFFF"/>
                  </a:outerShdw>
                </a:effectLst>
              </a:rPr>
              <a:t>第四章  热力学第二定律   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Effect transition="in" filter="wipe(left)">
                                      <p:cBhvr>
                                        <p:cTn id="7" dur="500"/>
                                        <p:tgtEl>
                                          <p:spTgt spid="2437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3716"/>
                                        </p:tgtEl>
                                        <p:attrNameLst>
                                          <p:attrName>style.visibility</p:attrName>
                                        </p:attrNameLst>
                                      </p:cBhvr>
                                      <p:to>
                                        <p:strVal val="visible"/>
                                      </p:to>
                                    </p:set>
                                    <p:animEffect transition="in" filter="wipe(left)">
                                      <p:cBhvr>
                                        <p:cTn id="12" dur="500"/>
                                        <p:tgtEl>
                                          <p:spTgt spid="2437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3714"/>
                                        </p:tgtEl>
                                        <p:attrNameLst>
                                          <p:attrName>style.visibility</p:attrName>
                                        </p:attrNameLst>
                                      </p:cBhvr>
                                      <p:to>
                                        <p:strVal val="visible"/>
                                      </p:to>
                                    </p:set>
                                    <p:animEffect transition="in" filter="wipe(up)">
                                      <p:cBhvr>
                                        <p:cTn id="17" dur="500"/>
                                        <p:tgtEl>
                                          <p:spTgt spid="243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utoUpdateAnimBg="0"/>
      <p:bldP spid="243716" grpId="0" autoUpdateAnimBg="0"/>
      <p:bldP spid="243717"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3"/>
          <p:cNvSpPr>
            <a:spLocks noGrp="1"/>
          </p:cNvSpPr>
          <p:nvPr>
            <p:ph type="sldNum" sz="quarter" idx="12"/>
          </p:nvPr>
        </p:nvSpPr>
        <p:spPr/>
        <p:txBody>
          <a:bodyPr/>
          <a:lstStyle/>
          <a:p>
            <a:pPr>
              <a:defRPr/>
            </a:pPr>
            <a:fld id="{19CB0927-1269-4718-B9BF-AA3DE2AB0813}" type="slidenum">
              <a:rPr lang="en-US" altLang="zh-CN"/>
              <a:pPr>
                <a:defRPr/>
              </a:pPr>
              <a:t>20</a:t>
            </a:fld>
            <a:endParaRPr lang="en-US" altLang="zh-CN"/>
          </a:p>
        </p:txBody>
      </p:sp>
      <p:sp>
        <p:nvSpPr>
          <p:cNvPr id="250882" name="Text Box 2"/>
          <p:cNvSpPr txBox="1">
            <a:spLocks noChangeArrowheads="1"/>
          </p:cNvSpPr>
          <p:nvPr/>
        </p:nvSpPr>
        <p:spPr bwMode="auto">
          <a:xfrm>
            <a:off x="500034" y="2887682"/>
            <a:ext cx="8305800" cy="3888500"/>
          </a:xfrm>
          <a:prstGeom prst="rect">
            <a:avLst/>
          </a:prstGeom>
          <a:noFill/>
          <a:ln w="9525">
            <a:noFill/>
            <a:miter lim="800000"/>
            <a:headEnd/>
            <a:tailEnd/>
          </a:ln>
        </p:spPr>
        <p:txBody>
          <a:bodyPr anchor="ctr">
            <a:spAutoFit/>
          </a:bodyPr>
          <a:lstStyle/>
          <a:p>
            <a:pPr algn="just">
              <a:lnSpc>
                <a:spcPct val="150000"/>
              </a:lnSpc>
            </a:pPr>
            <a:r>
              <a:rPr lang="zh-CN" altLang="en-US" dirty="0" smtClean="0"/>
              <a:t>然后</a:t>
            </a:r>
            <a:r>
              <a:rPr lang="zh-CN" altLang="en-US" dirty="0"/>
              <a:t>，</a:t>
            </a:r>
            <a:r>
              <a:rPr lang="en-US" altLang="zh-CN" dirty="0" smtClean="0"/>
              <a:t>Q</a:t>
            </a:r>
            <a:r>
              <a:rPr lang="en-US" altLang="zh-CN" baseline="-25000" dirty="0" smtClean="0"/>
              <a:t>2</a:t>
            </a:r>
            <a:r>
              <a:rPr lang="zh-CN" altLang="en-US" dirty="0" smtClean="0"/>
              <a:t>可以</a:t>
            </a:r>
            <a:r>
              <a:rPr lang="zh-CN" altLang="en-US" dirty="0"/>
              <a:t>自动地传给</a:t>
            </a:r>
            <a:r>
              <a:rPr lang="en-US" altLang="zh-CN" dirty="0"/>
              <a:t>T</a:t>
            </a:r>
            <a:r>
              <a:rPr lang="en-US" altLang="zh-CN" baseline="-25000" dirty="0"/>
              <a:t>1</a:t>
            </a:r>
            <a:r>
              <a:rPr lang="zh-CN" altLang="en-US" dirty="0"/>
              <a:t>而使低温热源</a:t>
            </a:r>
            <a:r>
              <a:rPr lang="en-US" altLang="zh-CN" dirty="0"/>
              <a:t>T</a:t>
            </a:r>
            <a:r>
              <a:rPr lang="en-US" altLang="zh-CN" baseline="-25000" dirty="0"/>
              <a:t>2</a:t>
            </a:r>
            <a:r>
              <a:rPr lang="zh-CN" altLang="en-US" dirty="0"/>
              <a:t>恢复原状</a:t>
            </a:r>
            <a:r>
              <a:rPr lang="zh-CN" altLang="en-US" dirty="0" smtClean="0"/>
              <a:t>。总</a:t>
            </a:r>
            <a:r>
              <a:rPr lang="zh-CN" altLang="en-US" dirty="0"/>
              <a:t>的结果是，来自高温热源的热量</a:t>
            </a:r>
            <a:r>
              <a:rPr lang="en-US" altLang="zh-CN" dirty="0"/>
              <a:t>Q</a:t>
            </a:r>
            <a:r>
              <a:rPr lang="en-US" altLang="zh-CN" baseline="-25000" dirty="0"/>
              <a:t>1</a:t>
            </a:r>
            <a:r>
              <a:rPr lang="en-US" altLang="zh-CN" dirty="0"/>
              <a:t>-Q</a:t>
            </a:r>
            <a:r>
              <a:rPr lang="en-US" altLang="zh-CN" baseline="-25000" dirty="0"/>
              <a:t>2</a:t>
            </a:r>
            <a:r>
              <a:rPr lang="zh-CN" altLang="en-US" dirty="0" smtClean="0"/>
              <a:t>全部转变成</a:t>
            </a:r>
            <a:r>
              <a:rPr lang="zh-CN" altLang="en-US" dirty="0"/>
              <a:t>为对外所作的功</a:t>
            </a:r>
            <a:r>
              <a:rPr lang="en-US" altLang="zh-CN" dirty="0"/>
              <a:t>|A|</a:t>
            </a:r>
            <a:r>
              <a:rPr lang="zh-CN" altLang="en-US" dirty="0"/>
              <a:t>，而未引起其它变化</a:t>
            </a:r>
            <a:r>
              <a:rPr lang="zh-CN" altLang="en-US" dirty="0" smtClean="0"/>
              <a:t>。这就是说</a:t>
            </a:r>
            <a:r>
              <a:rPr lang="zh-CN" altLang="en-US" dirty="0"/>
              <a:t>功变热的不可逆性消失。显然，此</a:t>
            </a:r>
            <a:r>
              <a:rPr lang="zh-CN" altLang="en-US" dirty="0" smtClean="0"/>
              <a:t>结论</a:t>
            </a:r>
            <a:r>
              <a:rPr lang="zh-CN" altLang="en-US" dirty="0"/>
              <a:t>与功变热是不可逆的事实和观点相违背。</a:t>
            </a:r>
            <a:r>
              <a:rPr lang="zh-CN" altLang="en-US" dirty="0" smtClean="0"/>
              <a:t>因此</a:t>
            </a:r>
            <a:r>
              <a:rPr lang="zh-CN" altLang="en-US" dirty="0"/>
              <a:t>，热传导是可逆的假设并不成立。</a:t>
            </a:r>
          </a:p>
        </p:txBody>
      </p:sp>
      <p:grpSp>
        <p:nvGrpSpPr>
          <p:cNvPr id="4" name="Group 6"/>
          <p:cNvGrpSpPr>
            <a:grpSpLocks/>
          </p:cNvGrpSpPr>
          <p:nvPr/>
        </p:nvGrpSpPr>
        <p:grpSpPr bwMode="auto">
          <a:xfrm>
            <a:off x="785786" y="714356"/>
            <a:ext cx="7315200" cy="2043113"/>
            <a:chOff x="720" y="288"/>
            <a:chExt cx="4608" cy="1287"/>
          </a:xfrm>
        </p:grpSpPr>
        <p:sp>
          <p:nvSpPr>
            <p:cNvPr id="5" name="Rectangle 7"/>
            <p:cNvSpPr>
              <a:spLocks noChangeArrowheads="1"/>
            </p:cNvSpPr>
            <p:nvPr/>
          </p:nvSpPr>
          <p:spPr bwMode="auto">
            <a:xfrm>
              <a:off x="720" y="347"/>
              <a:ext cx="1599" cy="143"/>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1</a:t>
              </a:r>
              <a:endParaRPr lang="en-US" altLang="zh-CN">
                <a:ea typeface="宋体" pitchFamily="2" charset="-122"/>
              </a:endParaRPr>
            </a:p>
          </p:txBody>
        </p:sp>
        <p:sp>
          <p:nvSpPr>
            <p:cNvPr id="6" name="Rectangle 8"/>
            <p:cNvSpPr>
              <a:spLocks noChangeArrowheads="1"/>
            </p:cNvSpPr>
            <p:nvPr/>
          </p:nvSpPr>
          <p:spPr bwMode="auto">
            <a:xfrm>
              <a:off x="720" y="1176"/>
              <a:ext cx="1646" cy="142"/>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2</a:t>
              </a:r>
              <a:endParaRPr lang="en-US" altLang="zh-CN" sz="2400">
                <a:ea typeface="宋体" pitchFamily="2" charset="-122"/>
              </a:endParaRPr>
            </a:p>
          </p:txBody>
        </p:sp>
        <p:sp>
          <p:nvSpPr>
            <p:cNvPr id="7" name="Rectangle 9"/>
            <p:cNvSpPr>
              <a:spLocks noChangeArrowheads="1"/>
            </p:cNvSpPr>
            <p:nvPr/>
          </p:nvSpPr>
          <p:spPr bwMode="auto">
            <a:xfrm>
              <a:off x="908" y="490"/>
              <a:ext cx="282" cy="686"/>
            </a:xfrm>
            <a:prstGeom prst="rect">
              <a:avLst/>
            </a:prstGeom>
            <a:solidFill>
              <a:schemeClr val="accent1"/>
            </a:solidFill>
            <a:ln w="9525">
              <a:solidFill>
                <a:srgbClr val="66FF33"/>
              </a:solidFill>
              <a:miter lim="800000"/>
              <a:headEnd/>
              <a:tailEnd/>
            </a:ln>
          </p:spPr>
          <p:txBody>
            <a:bodyPr wrap="none" anchor="ctr"/>
            <a:lstStyle/>
            <a:p>
              <a:pPr algn="ctr"/>
              <a:endParaRPr lang="zh-CN" altLang="zh-CN">
                <a:ea typeface="宋体" pitchFamily="2" charset="-122"/>
              </a:endParaRPr>
            </a:p>
          </p:txBody>
        </p:sp>
        <p:sp>
          <p:nvSpPr>
            <p:cNvPr id="8" name="AutoShape 10"/>
            <p:cNvSpPr>
              <a:spLocks noChangeArrowheads="1"/>
            </p:cNvSpPr>
            <p:nvPr/>
          </p:nvSpPr>
          <p:spPr bwMode="auto">
            <a:xfrm flipH="1" flipV="1">
              <a:off x="1896" y="690"/>
              <a:ext cx="752" cy="486"/>
            </a:xfrm>
            <a:custGeom>
              <a:avLst/>
              <a:gdLst>
                <a:gd name="T0" fmla="*/ 573 w 21600"/>
                <a:gd name="T1" fmla="*/ 0 h 21600"/>
                <a:gd name="T2" fmla="*/ 395 w 21600"/>
                <a:gd name="T3" fmla="*/ 121 h 21600"/>
                <a:gd name="T4" fmla="*/ 188 w 21600"/>
                <a:gd name="T5" fmla="*/ 255 h 21600"/>
                <a:gd name="T6" fmla="*/ 0 w 21600"/>
                <a:gd name="T7" fmla="*/ 371 h 21600"/>
                <a:gd name="T8" fmla="*/ 188 w 21600"/>
                <a:gd name="T9" fmla="*/ 486 h 21600"/>
                <a:gd name="T10" fmla="*/ 414 w 21600"/>
                <a:gd name="T11" fmla="*/ 414 h 21600"/>
                <a:gd name="T12" fmla="*/ 640 w 21600"/>
                <a:gd name="T13" fmla="*/ 268 h 21600"/>
                <a:gd name="T14" fmla="*/ 752 w 21600"/>
                <a:gd name="T15" fmla="*/ 12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011 w 21600"/>
                <a:gd name="T25" fmla="*/ 14533 h 21600"/>
                <a:gd name="T26" fmla="*/ 18383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6467" y="0"/>
                  </a:moveTo>
                  <a:lnTo>
                    <a:pt x="11334" y="5389"/>
                  </a:lnTo>
                  <a:lnTo>
                    <a:pt x="14541" y="5389"/>
                  </a:lnTo>
                  <a:lnTo>
                    <a:pt x="14541" y="14541"/>
                  </a:lnTo>
                  <a:lnTo>
                    <a:pt x="5389" y="14541"/>
                  </a:lnTo>
                  <a:lnTo>
                    <a:pt x="5389" y="11334"/>
                  </a:lnTo>
                  <a:lnTo>
                    <a:pt x="0" y="16467"/>
                  </a:lnTo>
                  <a:lnTo>
                    <a:pt x="5389" y="21600"/>
                  </a:lnTo>
                  <a:lnTo>
                    <a:pt x="5389" y="18393"/>
                  </a:lnTo>
                  <a:lnTo>
                    <a:pt x="18393" y="18393"/>
                  </a:lnTo>
                  <a:lnTo>
                    <a:pt x="18393" y="5389"/>
                  </a:lnTo>
                  <a:lnTo>
                    <a:pt x="21600" y="5389"/>
                  </a:lnTo>
                  <a:close/>
                </a:path>
              </a:pathLst>
            </a:custGeom>
            <a:solidFill>
              <a:schemeClr val="accent1"/>
            </a:solidFill>
            <a:ln w="9525">
              <a:solidFill>
                <a:srgbClr val="66FF33"/>
              </a:solidFill>
              <a:miter lim="800000"/>
              <a:headEnd/>
              <a:tailEnd/>
            </a:ln>
          </p:spPr>
          <p:txBody>
            <a:bodyPr wrap="none" anchor="ctr"/>
            <a:lstStyle/>
            <a:p>
              <a:endParaRPr lang="zh-CN" altLang="en-US"/>
            </a:p>
          </p:txBody>
        </p:sp>
        <p:sp>
          <p:nvSpPr>
            <p:cNvPr id="9" name="AutoShape 11"/>
            <p:cNvSpPr>
              <a:spLocks noChangeArrowheads="1"/>
            </p:cNvSpPr>
            <p:nvPr/>
          </p:nvSpPr>
          <p:spPr bwMode="auto">
            <a:xfrm>
              <a:off x="1848" y="490"/>
              <a:ext cx="471" cy="428"/>
            </a:xfrm>
            <a:prstGeom prst="downArrow">
              <a:avLst>
                <a:gd name="adj1" fmla="val 50000"/>
                <a:gd name="adj2" fmla="val 25000"/>
              </a:avLst>
            </a:prstGeom>
            <a:solidFill>
              <a:schemeClr val="accent1"/>
            </a:solidFill>
            <a:ln w="9525">
              <a:solidFill>
                <a:srgbClr val="66FF33"/>
              </a:solidFill>
              <a:miter lim="800000"/>
              <a:headEnd/>
              <a:tailEnd/>
            </a:ln>
          </p:spPr>
          <p:txBody>
            <a:bodyPr vert="eaVert" wrap="none" anchor="ctr"/>
            <a:lstStyle/>
            <a:p>
              <a:endParaRPr lang="zh-CN" altLang="en-US"/>
            </a:p>
          </p:txBody>
        </p:sp>
        <p:sp>
          <p:nvSpPr>
            <p:cNvPr id="10" name="Oval 12"/>
            <p:cNvSpPr>
              <a:spLocks noChangeArrowheads="1"/>
            </p:cNvSpPr>
            <p:nvPr/>
          </p:nvSpPr>
          <p:spPr bwMode="auto">
            <a:xfrm>
              <a:off x="1801" y="661"/>
              <a:ext cx="518" cy="286"/>
            </a:xfrm>
            <a:prstGeom prst="ellipse">
              <a:avLst/>
            </a:prstGeom>
            <a:solidFill>
              <a:srgbClr val="FF9900"/>
            </a:solidFill>
            <a:ln w="9525">
              <a:solidFill>
                <a:schemeClr val="tx1"/>
              </a:solidFill>
              <a:round/>
              <a:headEnd/>
              <a:tailEnd/>
            </a:ln>
          </p:spPr>
          <p:txBody>
            <a:bodyPr wrap="none" anchor="ctr"/>
            <a:lstStyle/>
            <a:p>
              <a:endParaRPr lang="zh-CN" altLang="en-US"/>
            </a:p>
          </p:txBody>
        </p:sp>
        <p:sp>
          <p:nvSpPr>
            <p:cNvPr id="11" name="Line 13"/>
            <p:cNvSpPr>
              <a:spLocks noChangeShapeType="1"/>
            </p:cNvSpPr>
            <p:nvPr/>
          </p:nvSpPr>
          <p:spPr bwMode="auto">
            <a:xfrm flipV="1">
              <a:off x="1049" y="461"/>
              <a:ext cx="0" cy="172"/>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12" name="Line 14"/>
            <p:cNvSpPr>
              <a:spLocks noChangeShapeType="1"/>
            </p:cNvSpPr>
            <p:nvPr/>
          </p:nvSpPr>
          <p:spPr bwMode="auto">
            <a:xfrm>
              <a:off x="2084" y="461"/>
              <a:ext cx="0" cy="172"/>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13" name="Line 15"/>
            <p:cNvSpPr>
              <a:spLocks noChangeShapeType="1"/>
            </p:cNvSpPr>
            <p:nvPr/>
          </p:nvSpPr>
          <p:spPr bwMode="auto">
            <a:xfrm flipV="1">
              <a:off x="1049" y="1033"/>
              <a:ext cx="0" cy="143"/>
            </a:xfrm>
            <a:prstGeom prst="line">
              <a:avLst/>
            </a:prstGeom>
            <a:noFill/>
            <a:ln w="38100">
              <a:solidFill>
                <a:srgbClr val="FFFF00"/>
              </a:solidFill>
              <a:round/>
              <a:headEnd/>
              <a:tailEnd type="triangle" w="med" len="med"/>
            </a:ln>
          </p:spPr>
          <p:txBody>
            <a:bodyPr wrap="none" anchor="ctr"/>
            <a:lstStyle/>
            <a:p>
              <a:endParaRPr lang="zh-CN" altLang="en-US"/>
            </a:p>
          </p:txBody>
        </p:sp>
        <p:sp>
          <p:nvSpPr>
            <p:cNvPr id="14" name="Text Box 16"/>
            <p:cNvSpPr txBox="1">
              <a:spLocks noChangeArrowheads="1"/>
            </p:cNvSpPr>
            <p:nvPr/>
          </p:nvSpPr>
          <p:spPr bwMode="auto">
            <a:xfrm>
              <a:off x="908" y="555"/>
              <a:ext cx="388"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15" name="Text Box 17"/>
            <p:cNvSpPr txBox="1">
              <a:spLocks noChangeArrowheads="1"/>
            </p:cNvSpPr>
            <p:nvPr/>
          </p:nvSpPr>
          <p:spPr bwMode="auto">
            <a:xfrm>
              <a:off x="956" y="1083"/>
              <a:ext cx="388"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16" name="Text Box 18"/>
            <p:cNvSpPr txBox="1">
              <a:spLocks noChangeArrowheads="1"/>
            </p:cNvSpPr>
            <p:nvPr/>
          </p:nvSpPr>
          <p:spPr bwMode="auto">
            <a:xfrm>
              <a:off x="1944" y="288"/>
              <a:ext cx="375"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1</a:t>
              </a:r>
              <a:endParaRPr lang="en-US" altLang="zh-CN">
                <a:ea typeface="宋体" pitchFamily="2" charset="-122"/>
              </a:endParaRPr>
            </a:p>
          </p:txBody>
        </p:sp>
        <p:sp>
          <p:nvSpPr>
            <p:cNvPr id="17" name="Text Box 19"/>
            <p:cNvSpPr txBox="1">
              <a:spLocks noChangeArrowheads="1"/>
            </p:cNvSpPr>
            <p:nvPr/>
          </p:nvSpPr>
          <p:spPr bwMode="auto">
            <a:xfrm>
              <a:off x="1805" y="1126"/>
              <a:ext cx="561"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18" name="Text Box 20"/>
            <p:cNvSpPr txBox="1">
              <a:spLocks noChangeArrowheads="1"/>
            </p:cNvSpPr>
            <p:nvPr/>
          </p:nvSpPr>
          <p:spPr bwMode="auto">
            <a:xfrm>
              <a:off x="2518" y="664"/>
              <a:ext cx="412" cy="250"/>
            </a:xfrm>
            <a:prstGeom prst="rect">
              <a:avLst/>
            </a:prstGeom>
            <a:noFill/>
            <a:ln w="9525">
              <a:noFill/>
              <a:miter lim="800000"/>
              <a:headEnd/>
              <a:tailEnd/>
            </a:ln>
          </p:spPr>
          <p:txBody>
            <a:bodyPr anchor="ctr">
              <a:spAutoFit/>
            </a:bodyPr>
            <a:lstStyle/>
            <a:p>
              <a:pPr algn="ctr"/>
              <a:r>
                <a:rPr lang="en-US" altLang="zh-CN" sz="2000">
                  <a:ea typeface="宋体" pitchFamily="2" charset="-122"/>
                </a:rPr>
                <a:t>A</a:t>
              </a:r>
              <a:endParaRPr lang="en-US" altLang="zh-CN">
                <a:ea typeface="宋体" pitchFamily="2" charset="-122"/>
              </a:endParaRPr>
            </a:p>
          </p:txBody>
        </p:sp>
        <p:sp>
          <p:nvSpPr>
            <p:cNvPr id="19" name="Rectangle 21"/>
            <p:cNvSpPr>
              <a:spLocks noChangeArrowheads="1"/>
            </p:cNvSpPr>
            <p:nvPr/>
          </p:nvSpPr>
          <p:spPr bwMode="auto">
            <a:xfrm>
              <a:off x="3682" y="356"/>
              <a:ext cx="941" cy="143"/>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 T</a:t>
              </a:r>
              <a:r>
                <a:rPr lang="en-US" altLang="zh-CN" sz="2400" baseline="-25000">
                  <a:ea typeface="宋体" pitchFamily="2" charset="-122"/>
                </a:rPr>
                <a:t>1</a:t>
              </a:r>
              <a:endParaRPr lang="en-US" altLang="zh-CN">
                <a:ea typeface="宋体" pitchFamily="2" charset="-122"/>
              </a:endParaRPr>
            </a:p>
          </p:txBody>
        </p:sp>
        <p:sp>
          <p:nvSpPr>
            <p:cNvPr id="20" name="Text Box 22"/>
            <p:cNvSpPr txBox="1">
              <a:spLocks noChangeArrowheads="1"/>
            </p:cNvSpPr>
            <p:nvPr/>
          </p:nvSpPr>
          <p:spPr bwMode="auto">
            <a:xfrm>
              <a:off x="3921" y="1110"/>
              <a:ext cx="561"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21" name="Rectangle 23"/>
            <p:cNvSpPr>
              <a:spLocks noChangeArrowheads="1"/>
            </p:cNvSpPr>
            <p:nvPr/>
          </p:nvSpPr>
          <p:spPr bwMode="auto">
            <a:xfrm>
              <a:off x="3682" y="1176"/>
              <a:ext cx="941" cy="142"/>
            </a:xfrm>
            <a:prstGeom prst="rect">
              <a:avLst/>
            </a:prstGeom>
            <a:solidFill>
              <a:schemeClr val="accent1"/>
            </a:solidFill>
            <a:ln w="9525">
              <a:solidFill>
                <a:srgbClr val="66FF33"/>
              </a:solidFill>
              <a:miter lim="800000"/>
              <a:headEnd/>
              <a:tailEnd/>
            </a:ln>
          </p:spPr>
          <p:txBody>
            <a:bodyPr wrap="none" anchor="ctr"/>
            <a:lstStyle/>
            <a:p>
              <a:pPr algn="ctr"/>
              <a:r>
                <a:rPr lang="en-US" altLang="zh-CN" sz="2400">
                  <a:ea typeface="宋体" pitchFamily="2" charset="-122"/>
                </a:rPr>
                <a:t>T</a:t>
              </a:r>
              <a:r>
                <a:rPr lang="en-US" altLang="zh-CN" sz="2400" baseline="-25000">
                  <a:ea typeface="宋体" pitchFamily="2" charset="-122"/>
                </a:rPr>
                <a:t>2</a:t>
              </a:r>
              <a:endParaRPr lang="en-US" altLang="zh-CN">
                <a:ea typeface="宋体" pitchFamily="2" charset="-122"/>
              </a:endParaRPr>
            </a:p>
          </p:txBody>
        </p:sp>
        <p:sp>
          <p:nvSpPr>
            <p:cNvPr id="22" name="AutoShape 24"/>
            <p:cNvSpPr>
              <a:spLocks noChangeArrowheads="1"/>
            </p:cNvSpPr>
            <p:nvPr/>
          </p:nvSpPr>
          <p:spPr bwMode="auto">
            <a:xfrm>
              <a:off x="3024" y="697"/>
              <a:ext cx="432" cy="215"/>
            </a:xfrm>
            <a:prstGeom prst="rightArrow">
              <a:avLst>
                <a:gd name="adj1" fmla="val 27444"/>
                <a:gd name="adj2" fmla="val 89302"/>
              </a:avLst>
            </a:prstGeom>
            <a:solidFill>
              <a:srgbClr val="FF0000"/>
            </a:solidFill>
            <a:ln w="9525">
              <a:solidFill>
                <a:srgbClr val="FFFF00"/>
              </a:solidFill>
              <a:miter lim="800000"/>
              <a:headEnd/>
              <a:tailEnd/>
            </a:ln>
          </p:spPr>
          <p:txBody>
            <a:bodyPr wrap="none" anchor="ctr"/>
            <a:lstStyle/>
            <a:p>
              <a:endParaRPr lang="zh-CN" altLang="en-US"/>
            </a:p>
          </p:txBody>
        </p:sp>
        <p:sp>
          <p:nvSpPr>
            <p:cNvPr id="23" name="AutoShape 25"/>
            <p:cNvSpPr>
              <a:spLocks noChangeArrowheads="1"/>
            </p:cNvSpPr>
            <p:nvPr/>
          </p:nvSpPr>
          <p:spPr bwMode="auto">
            <a:xfrm flipV="1">
              <a:off x="4058" y="499"/>
              <a:ext cx="753" cy="477"/>
            </a:xfrm>
            <a:custGeom>
              <a:avLst/>
              <a:gdLst>
                <a:gd name="T0" fmla="*/ 525 w 21600"/>
                <a:gd name="T1" fmla="*/ 0 h 21600"/>
                <a:gd name="T2" fmla="*/ 525 w 21600"/>
                <a:gd name="T3" fmla="*/ 268 h 21600"/>
                <a:gd name="T4" fmla="*/ 129 w 21600"/>
                <a:gd name="T5" fmla="*/ 477 h 21600"/>
                <a:gd name="T6" fmla="*/ 753 w 21600"/>
                <a:gd name="T7" fmla="*/ 134 h 21600"/>
                <a:gd name="T8" fmla="*/ 17694720 60000 65536"/>
                <a:gd name="T9" fmla="*/ 5898240 60000 65536"/>
                <a:gd name="T10" fmla="*/ 5898240 60000 65536"/>
                <a:gd name="T11" fmla="*/ 0 60000 65536"/>
                <a:gd name="T12" fmla="*/ 12421 w 21600"/>
                <a:gd name="T13" fmla="*/ 2445 h 21600"/>
                <a:gd name="T14" fmla="*/ 17699 w 21600"/>
                <a:gd name="T15" fmla="*/ 9691 h 21600"/>
              </a:gdLst>
              <a:ahLst/>
              <a:cxnLst>
                <a:cxn ang="T8">
                  <a:pos x="T0" y="T1"/>
                </a:cxn>
                <a:cxn ang="T9">
                  <a:pos x="T2" y="T3"/>
                </a:cxn>
                <a:cxn ang="T10">
                  <a:pos x="T4" y="T5"/>
                </a:cxn>
                <a:cxn ang="T11">
                  <a:pos x="T6" y="T7"/>
                </a:cxn>
              </a:cxnLst>
              <a:rect l="T12" t="T13" r="T14" b="T15"/>
              <a:pathLst>
                <a:path w="21600" h="21600">
                  <a:moveTo>
                    <a:pt x="21600" y="6079"/>
                  </a:moveTo>
                  <a:lnTo>
                    <a:pt x="15046" y="0"/>
                  </a:lnTo>
                  <a:lnTo>
                    <a:pt x="15046" y="2458"/>
                  </a:lnTo>
                  <a:lnTo>
                    <a:pt x="12427" y="2458"/>
                  </a:lnTo>
                  <a:cubicBezTo>
                    <a:pt x="5564" y="2458"/>
                    <a:pt x="0" y="6801"/>
                    <a:pt x="0" y="12158"/>
                  </a:cubicBezTo>
                  <a:lnTo>
                    <a:pt x="0" y="21600"/>
                  </a:lnTo>
                  <a:lnTo>
                    <a:pt x="7402" y="21600"/>
                  </a:lnTo>
                  <a:lnTo>
                    <a:pt x="7402" y="12158"/>
                  </a:lnTo>
                  <a:cubicBezTo>
                    <a:pt x="7402" y="10800"/>
                    <a:pt x="9652" y="9700"/>
                    <a:pt x="12427" y="9700"/>
                  </a:cubicBezTo>
                  <a:lnTo>
                    <a:pt x="15046" y="9700"/>
                  </a:lnTo>
                  <a:lnTo>
                    <a:pt x="15046" y="12158"/>
                  </a:lnTo>
                  <a:close/>
                </a:path>
              </a:pathLst>
            </a:custGeom>
            <a:solidFill>
              <a:schemeClr val="accent1"/>
            </a:solidFill>
            <a:ln w="9525">
              <a:solidFill>
                <a:srgbClr val="66FF33"/>
              </a:solidFill>
              <a:miter lim="800000"/>
              <a:headEnd/>
              <a:tailEnd/>
            </a:ln>
          </p:spPr>
          <p:txBody>
            <a:bodyPr wrap="none" anchor="ctr"/>
            <a:lstStyle/>
            <a:p>
              <a:endParaRPr lang="zh-CN" altLang="en-US"/>
            </a:p>
          </p:txBody>
        </p:sp>
        <p:sp>
          <p:nvSpPr>
            <p:cNvPr id="24" name="Freeform 26"/>
            <p:cNvSpPr>
              <a:spLocks/>
            </p:cNvSpPr>
            <p:nvPr/>
          </p:nvSpPr>
          <p:spPr bwMode="auto">
            <a:xfrm>
              <a:off x="4200" y="499"/>
              <a:ext cx="1" cy="209"/>
            </a:xfrm>
            <a:custGeom>
              <a:avLst/>
              <a:gdLst>
                <a:gd name="T0" fmla="*/ 0 w 1"/>
                <a:gd name="T1" fmla="*/ 0 h 209"/>
                <a:gd name="T2" fmla="*/ 0 w 1"/>
                <a:gd name="T3" fmla="*/ 209 h 209"/>
                <a:gd name="T4" fmla="*/ 0 60000 65536"/>
                <a:gd name="T5" fmla="*/ 0 60000 65536"/>
                <a:gd name="T6" fmla="*/ 0 w 1"/>
                <a:gd name="T7" fmla="*/ 0 h 209"/>
                <a:gd name="T8" fmla="*/ 1 w 1"/>
                <a:gd name="T9" fmla="*/ 209 h 209"/>
              </a:gdLst>
              <a:ahLst/>
              <a:cxnLst>
                <a:cxn ang="T4">
                  <a:pos x="T0" y="T1"/>
                </a:cxn>
                <a:cxn ang="T5">
                  <a:pos x="T2" y="T3"/>
                </a:cxn>
              </a:cxnLst>
              <a:rect l="T6" t="T7" r="T8" b="T9"/>
              <a:pathLst>
                <a:path w="1" h="209">
                  <a:moveTo>
                    <a:pt x="0" y="0"/>
                  </a:moveTo>
                  <a:lnTo>
                    <a:pt x="0" y="209"/>
                  </a:lnTo>
                </a:path>
              </a:pathLst>
            </a:custGeom>
            <a:noFill/>
            <a:ln w="38100">
              <a:solidFill>
                <a:srgbClr val="FFFF00"/>
              </a:solidFill>
              <a:round/>
              <a:headEnd/>
              <a:tailEnd type="triangle" w="med" len="med"/>
            </a:ln>
          </p:spPr>
          <p:txBody>
            <a:bodyPr wrap="none" anchor="ctr"/>
            <a:lstStyle/>
            <a:p>
              <a:endParaRPr lang="zh-CN" altLang="en-US"/>
            </a:p>
          </p:txBody>
        </p:sp>
        <p:sp>
          <p:nvSpPr>
            <p:cNvPr id="25" name="Text Box 27"/>
            <p:cNvSpPr txBox="1">
              <a:spLocks noChangeArrowheads="1"/>
            </p:cNvSpPr>
            <p:nvPr/>
          </p:nvSpPr>
          <p:spPr bwMode="auto">
            <a:xfrm>
              <a:off x="4235" y="463"/>
              <a:ext cx="576" cy="250"/>
            </a:xfrm>
            <a:prstGeom prst="rect">
              <a:avLst/>
            </a:prstGeom>
            <a:noFill/>
            <a:ln w="9525">
              <a:noFill/>
              <a:miter lim="800000"/>
              <a:headEnd/>
              <a:tailEnd/>
            </a:ln>
          </p:spPr>
          <p:txBody>
            <a:bodyPr anchor="ctr">
              <a:spAutoFit/>
            </a:bodyPr>
            <a:lstStyle/>
            <a:p>
              <a:pPr algn="ctr"/>
              <a:r>
                <a:rPr lang="en-US" altLang="zh-CN" sz="2000">
                  <a:ea typeface="宋体" pitchFamily="2" charset="-122"/>
                </a:rPr>
                <a:t>Q</a:t>
              </a:r>
              <a:r>
                <a:rPr lang="en-US" altLang="zh-CN" sz="2000" baseline="-25000">
                  <a:ea typeface="宋体" pitchFamily="2" charset="-122"/>
                </a:rPr>
                <a:t>1</a:t>
              </a:r>
              <a:r>
                <a:rPr lang="en-US" altLang="zh-CN" sz="2000">
                  <a:ea typeface="宋体" pitchFamily="2" charset="-122"/>
                </a:rPr>
                <a:t>-Q</a:t>
              </a:r>
              <a:r>
                <a:rPr lang="en-US" altLang="zh-CN" sz="2000" baseline="-25000">
                  <a:ea typeface="宋体" pitchFamily="2" charset="-122"/>
                </a:rPr>
                <a:t>2</a:t>
              </a:r>
              <a:endParaRPr lang="en-US" altLang="zh-CN" sz="2000">
                <a:ea typeface="宋体" pitchFamily="2" charset="-122"/>
              </a:endParaRPr>
            </a:p>
          </p:txBody>
        </p:sp>
        <p:sp>
          <p:nvSpPr>
            <p:cNvPr id="26" name="Text Box 28"/>
            <p:cNvSpPr txBox="1">
              <a:spLocks noChangeArrowheads="1"/>
            </p:cNvSpPr>
            <p:nvPr/>
          </p:nvSpPr>
          <p:spPr bwMode="auto">
            <a:xfrm>
              <a:off x="4529" y="714"/>
              <a:ext cx="799" cy="250"/>
            </a:xfrm>
            <a:prstGeom prst="rect">
              <a:avLst/>
            </a:prstGeom>
            <a:noFill/>
            <a:ln w="9525">
              <a:noFill/>
              <a:miter lim="800000"/>
              <a:headEnd/>
              <a:tailEnd/>
            </a:ln>
          </p:spPr>
          <p:txBody>
            <a:bodyPr anchor="ctr">
              <a:spAutoFit/>
            </a:bodyPr>
            <a:lstStyle/>
            <a:p>
              <a:pPr algn="ctr"/>
              <a:r>
                <a:rPr lang="en-US" altLang="zh-CN" sz="2000">
                  <a:ea typeface="宋体" pitchFamily="2" charset="-122"/>
                </a:rPr>
                <a:t>A</a:t>
              </a:r>
              <a:endParaRPr lang="en-US" altLang="zh-CN">
                <a:ea typeface="宋体" pitchFamily="2" charset="-122"/>
              </a:endParaRPr>
            </a:p>
          </p:txBody>
        </p:sp>
        <p:sp>
          <p:nvSpPr>
            <p:cNvPr id="27" name="Text Box 29"/>
            <p:cNvSpPr txBox="1">
              <a:spLocks noChangeArrowheads="1"/>
            </p:cNvSpPr>
            <p:nvPr/>
          </p:nvSpPr>
          <p:spPr bwMode="auto">
            <a:xfrm>
              <a:off x="2714" y="1248"/>
              <a:ext cx="454" cy="327"/>
            </a:xfrm>
            <a:prstGeom prst="rect">
              <a:avLst/>
            </a:prstGeom>
            <a:noFill/>
            <a:ln w="9525">
              <a:noFill/>
              <a:miter lim="800000"/>
              <a:headEnd/>
              <a:tailEnd/>
            </a:ln>
          </p:spPr>
          <p:txBody>
            <a:bodyPr wrap="none" anchor="ctr">
              <a:spAutoFit/>
            </a:bodyPr>
            <a:lstStyle/>
            <a:p>
              <a:pPr algn="ctr">
                <a:spcBef>
                  <a:spcPct val="50000"/>
                </a:spcBef>
              </a:pPr>
              <a:r>
                <a:rPr lang="zh-CN" altLang="en-US">
                  <a:ea typeface="宋体" pitchFamily="2" charset="-122"/>
                </a:rPr>
                <a:t>图</a:t>
              </a:r>
              <a:r>
                <a:rPr lang="en-US" altLang="zh-CN">
                  <a:ea typeface="宋体" pitchFamily="2" charset="-122"/>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882">
                                            <p:txEl>
                                              <p:pRg st="0" end="0"/>
                                            </p:txEl>
                                          </p:spTgt>
                                        </p:tgtEl>
                                        <p:attrNameLst>
                                          <p:attrName>style.visibility</p:attrName>
                                        </p:attrNameLst>
                                      </p:cBhvr>
                                      <p:to>
                                        <p:strVal val="visible"/>
                                      </p:to>
                                    </p:set>
                                    <p:animEffect transition="in" filter="wipe(left)">
                                      <p:cBhvr>
                                        <p:cTn id="7" dur="500"/>
                                        <p:tgtEl>
                                          <p:spTgt spid="2508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灯片编号占位符 3"/>
          <p:cNvSpPr>
            <a:spLocks noGrp="1"/>
          </p:cNvSpPr>
          <p:nvPr>
            <p:ph type="sldNum" sz="quarter" idx="12"/>
          </p:nvPr>
        </p:nvSpPr>
        <p:spPr/>
        <p:txBody>
          <a:bodyPr/>
          <a:lstStyle/>
          <a:p>
            <a:pPr>
              <a:defRPr/>
            </a:pPr>
            <a:fld id="{4738BA50-34D9-43E2-A48F-F732B2189171}" type="slidenum">
              <a:rPr lang="en-US" altLang="zh-CN"/>
              <a:pPr>
                <a:defRPr/>
              </a:pPr>
              <a:t>21</a:t>
            </a:fld>
            <a:endParaRPr lang="en-US" altLang="zh-CN"/>
          </a:p>
        </p:txBody>
      </p:sp>
      <p:sp>
        <p:nvSpPr>
          <p:cNvPr id="251906" name="Text Box 2"/>
          <p:cNvSpPr txBox="1">
            <a:spLocks noChangeArrowheads="1"/>
          </p:cNvSpPr>
          <p:nvPr/>
        </p:nvSpPr>
        <p:spPr bwMode="auto">
          <a:xfrm>
            <a:off x="228600" y="228600"/>
            <a:ext cx="8493125" cy="946150"/>
          </a:xfrm>
          <a:prstGeom prst="rect">
            <a:avLst/>
          </a:prstGeom>
          <a:noFill/>
          <a:ln w="9525">
            <a:noFill/>
            <a:miter lim="800000"/>
            <a:headEnd/>
            <a:tailEnd/>
          </a:ln>
        </p:spPr>
        <p:txBody>
          <a:bodyPr anchor="ctr">
            <a:spAutoFit/>
          </a:bodyPr>
          <a:lstStyle/>
          <a:p>
            <a:pPr>
              <a:buFontTx/>
              <a:buChar char="–"/>
            </a:pPr>
            <a:r>
              <a:rPr lang="en-US" altLang="zh-CN"/>
              <a:t> </a:t>
            </a:r>
            <a:r>
              <a:rPr lang="zh-CN" altLang="en-US"/>
              <a:t>由功变热过程的不可逆性推断理想气体自由膨</a:t>
            </a:r>
          </a:p>
          <a:p>
            <a:r>
              <a:rPr lang="zh-CN" altLang="en-US"/>
              <a:t>  胀的不可逆性。（图</a:t>
            </a:r>
            <a:r>
              <a:rPr lang="en-US" altLang="zh-CN"/>
              <a:t>2</a:t>
            </a:r>
            <a:r>
              <a:rPr lang="zh-CN" altLang="en-US"/>
              <a:t>）</a:t>
            </a:r>
          </a:p>
        </p:txBody>
      </p:sp>
      <p:sp>
        <p:nvSpPr>
          <p:cNvPr id="251907" name="Text Box 3"/>
          <p:cNvSpPr txBox="1">
            <a:spLocks noChangeArrowheads="1"/>
          </p:cNvSpPr>
          <p:nvPr/>
        </p:nvSpPr>
        <p:spPr bwMode="auto">
          <a:xfrm>
            <a:off x="228600" y="1265238"/>
            <a:ext cx="7772400" cy="914400"/>
          </a:xfrm>
          <a:prstGeom prst="rect">
            <a:avLst/>
          </a:prstGeom>
          <a:noFill/>
          <a:ln w="9525">
            <a:noFill/>
            <a:miter lim="800000"/>
            <a:headEnd/>
            <a:tailEnd/>
          </a:ln>
        </p:spPr>
        <p:txBody>
          <a:bodyPr anchor="ctr">
            <a:spAutoFit/>
          </a:bodyPr>
          <a:lstStyle/>
          <a:p>
            <a:pPr>
              <a:lnSpc>
                <a:spcPct val="90000"/>
              </a:lnSpc>
            </a:pPr>
            <a:r>
              <a:rPr lang="zh-CN" altLang="en-US" dirty="0">
                <a:solidFill>
                  <a:srgbClr val="FF0000"/>
                </a:solidFill>
                <a:latin typeface="楷体_GB2312" pitchFamily="49" charset="-122"/>
              </a:rPr>
              <a:t>假设：理想气体绝热自由膨胀是可逆的</a:t>
            </a:r>
            <a:r>
              <a:rPr lang="zh-CN" altLang="en-US" dirty="0">
                <a:latin typeface="楷体_GB2312" pitchFamily="49" charset="-122"/>
              </a:rPr>
              <a:t>，即，气体能自动收缩，并称之为</a:t>
            </a:r>
            <a:r>
              <a:rPr lang="en-US" altLang="zh-CN" sz="3200" dirty="0">
                <a:latin typeface="楷体_GB2312" pitchFamily="49" charset="-122"/>
              </a:rPr>
              <a:t>R</a:t>
            </a:r>
            <a:r>
              <a:rPr lang="zh-CN" altLang="en-US" dirty="0">
                <a:latin typeface="楷体_GB2312" pitchFamily="49" charset="-122"/>
              </a:rPr>
              <a:t>过程。</a:t>
            </a:r>
          </a:p>
        </p:txBody>
      </p:sp>
      <p:grpSp>
        <p:nvGrpSpPr>
          <p:cNvPr id="2" name="Group 4"/>
          <p:cNvGrpSpPr>
            <a:grpSpLocks/>
          </p:cNvGrpSpPr>
          <p:nvPr/>
        </p:nvGrpSpPr>
        <p:grpSpPr bwMode="auto">
          <a:xfrm>
            <a:off x="4648200" y="4132263"/>
            <a:ext cx="3386138" cy="1927225"/>
            <a:chOff x="2928" y="2603"/>
            <a:chExt cx="2133" cy="1214"/>
          </a:xfrm>
        </p:grpSpPr>
        <p:sp>
          <p:nvSpPr>
            <p:cNvPr id="32796" name="AutoShape 5"/>
            <p:cNvSpPr>
              <a:spLocks noChangeArrowheads="1"/>
            </p:cNvSpPr>
            <p:nvPr/>
          </p:nvSpPr>
          <p:spPr bwMode="auto">
            <a:xfrm>
              <a:off x="2928" y="2671"/>
              <a:ext cx="480" cy="379"/>
            </a:xfrm>
            <a:prstGeom prst="rightArrow">
              <a:avLst>
                <a:gd name="adj1" fmla="val 50000"/>
                <a:gd name="adj2" fmla="val 31662"/>
              </a:avLst>
            </a:prstGeom>
            <a:solidFill>
              <a:srgbClr val="FFFFFF"/>
            </a:solidFill>
            <a:ln w="9525">
              <a:solidFill>
                <a:schemeClr val="tx1"/>
              </a:solidFill>
              <a:miter lim="800000"/>
              <a:headEnd/>
              <a:tailEnd/>
            </a:ln>
          </p:spPr>
          <p:txBody>
            <a:bodyPr wrap="none" anchor="ctr"/>
            <a:lstStyle/>
            <a:p>
              <a:endParaRPr lang="zh-CN" altLang="en-US"/>
            </a:p>
          </p:txBody>
        </p:sp>
        <p:sp>
          <p:nvSpPr>
            <p:cNvPr id="32797" name="Line 6"/>
            <p:cNvSpPr>
              <a:spLocks noChangeShapeType="1"/>
            </p:cNvSpPr>
            <p:nvPr/>
          </p:nvSpPr>
          <p:spPr bwMode="auto">
            <a:xfrm>
              <a:off x="3888" y="2935"/>
              <a:ext cx="768" cy="0"/>
            </a:xfrm>
            <a:prstGeom prst="line">
              <a:avLst/>
            </a:prstGeom>
            <a:noFill/>
            <a:ln w="9525">
              <a:solidFill>
                <a:srgbClr val="6699FF"/>
              </a:solidFill>
              <a:round/>
              <a:headEnd/>
              <a:tailEnd/>
            </a:ln>
          </p:spPr>
          <p:txBody>
            <a:bodyPr wrap="none" anchor="ctr"/>
            <a:lstStyle/>
            <a:p>
              <a:endParaRPr lang="zh-CN" altLang="en-US"/>
            </a:p>
          </p:txBody>
        </p:sp>
        <p:sp>
          <p:nvSpPr>
            <p:cNvPr id="32798" name="Line 7"/>
            <p:cNvSpPr>
              <a:spLocks noChangeShapeType="1"/>
            </p:cNvSpPr>
            <p:nvPr/>
          </p:nvSpPr>
          <p:spPr bwMode="auto">
            <a:xfrm>
              <a:off x="3888" y="2760"/>
              <a:ext cx="768" cy="0"/>
            </a:xfrm>
            <a:prstGeom prst="line">
              <a:avLst/>
            </a:prstGeom>
            <a:noFill/>
            <a:ln w="9525">
              <a:solidFill>
                <a:srgbClr val="6699FF"/>
              </a:solidFill>
              <a:round/>
              <a:headEnd/>
              <a:tailEnd/>
            </a:ln>
          </p:spPr>
          <p:txBody>
            <a:bodyPr wrap="none" anchor="ctr"/>
            <a:lstStyle/>
            <a:p>
              <a:endParaRPr lang="zh-CN" altLang="en-US"/>
            </a:p>
          </p:txBody>
        </p:sp>
        <p:sp>
          <p:nvSpPr>
            <p:cNvPr id="32799" name="AutoShape 8"/>
            <p:cNvSpPr>
              <a:spLocks noChangeArrowheads="1"/>
            </p:cNvSpPr>
            <p:nvPr/>
          </p:nvSpPr>
          <p:spPr bwMode="auto">
            <a:xfrm>
              <a:off x="3516" y="2808"/>
              <a:ext cx="528" cy="76"/>
            </a:xfrm>
            <a:prstGeom prst="rightArrow">
              <a:avLst>
                <a:gd name="adj1" fmla="val 50000"/>
                <a:gd name="adj2" fmla="val 173684"/>
              </a:avLst>
            </a:prstGeom>
            <a:solidFill>
              <a:srgbClr val="FF0000"/>
            </a:solidFill>
            <a:ln w="9525">
              <a:solidFill>
                <a:srgbClr val="FF0000"/>
              </a:solidFill>
              <a:miter lim="800000"/>
              <a:headEnd/>
              <a:tailEnd/>
            </a:ln>
          </p:spPr>
          <p:txBody>
            <a:bodyPr wrap="none" anchor="ctr"/>
            <a:lstStyle/>
            <a:p>
              <a:pPr algn="ctr"/>
              <a:endParaRPr lang="zh-CN" altLang="zh-CN" b="0">
                <a:ea typeface="宋体" pitchFamily="2" charset="-122"/>
              </a:endParaRPr>
            </a:p>
          </p:txBody>
        </p:sp>
        <p:sp>
          <p:nvSpPr>
            <p:cNvPr id="32800" name="AutoShape 9"/>
            <p:cNvSpPr>
              <a:spLocks noChangeArrowheads="1"/>
            </p:cNvSpPr>
            <p:nvPr/>
          </p:nvSpPr>
          <p:spPr bwMode="auto">
            <a:xfrm>
              <a:off x="4608" y="2827"/>
              <a:ext cx="384" cy="66"/>
            </a:xfrm>
            <a:prstGeom prst="rightArrow">
              <a:avLst>
                <a:gd name="adj1" fmla="val 50000"/>
                <a:gd name="adj2" fmla="val 145455"/>
              </a:avLst>
            </a:prstGeom>
            <a:solidFill>
              <a:schemeClr val="accent1"/>
            </a:solidFill>
            <a:ln w="9525">
              <a:solidFill>
                <a:schemeClr val="tx1"/>
              </a:solidFill>
              <a:miter lim="800000"/>
              <a:headEnd/>
              <a:tailEnd/>
            </a:ln>
          </p:spPr>
          <p:txBody>
            <a:bodyPr wrap="none" anchor="ctr"/>
            <a:lstStyle/>
            <a:p>
              <a:endParaRPr lang="zh-CN" altLang="en-US"/>
            </a:p>
          </p:txBody>
        </p:sp>
        <p:sp>
          <p:nvSpPr>
            <p:cNvPr id="32801" name="Text Box 10"/>
            <p:cNvSpPr txBox="1">
              <a:spLocks noChangeArrowheads="1"/>
            </p:cNvSpPr>
            <p:nvPr/>
          </p:nvSpPr>
          <p:spPr bwMode="auto">
            <a:xfrm>
              <a:off x="3504" y="2844"/>
              <a:ext cx="468"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endParaRPr lang="en-US" altLang="zh-CN" b="0">
                <a:ea typeface="宋体" pitchFamily="2" charset="-122"/>
              </a:endParaRPr>
            </a:p>
          </p:txBody>
        </p:sp>
        <p:sp>
          <p:nvSpPr>
            <p:cNvPr id="32802" name="Text Box 11"/>
            <p:cNvSpPr txBox="1">
              <a:spLocks noChangeArrowheads="1"/>
            </p:cNvSpPr>
            <p:nvPr/>
          </p:nvSpPr>
          <p:spPr bwMode="auto">
            <a:xfrm>
              <a:off x="4598" y="2603"/>
              <a:ext cx="116" cy="327"/>
            </a:xfrm>
            <a:prstGeom prst="rect">
              <a:avLst/>
            </a:prstGeom>
            <a:noFill/>
            <a:ln w="9525">
              <a:noFill/>
              <a:miter lim="800000"/>
              <a:headEnd/>
              <a:tailEnd/>
            </a:ln>
          </p:spPr>
          <p:txBody>
            <a:bodyPr wrap="none" anchor="ctr">
              <a:spAutoFit/>
            </a:bodyPr>
            <a:lstStyle/>
            <a:p>
              <a:pPr algn="ctr"/>
              <a:endParaRPr lang="zh-CN" altLang="zh-CN" b="0">
                <a:ea typeface="宋体" pitchFamily="2" charset="-122"/>
              </a:endParaRPr>
            </a:p>
          </p:txBody>
        </p:sp>
        <p:sp>
          <p:nvSpPr>
            <p:cNvPr id="32803" name="Text Box 12"/>
            <p:cNvSpPr txBox="1">
              <a:spLocks noChangeArrowheads="1"/>
            </p:cNvSpPr>
            <p:nvPr/>
          </p:nvSpPr>
          <p:spPr bwMode="auto">
            <a:xfrm>
              <a:off x="4714" y="2604"/>
              <a:ext cx="347" cy="288"/>
            </a:xfrm>
            <a:prstGeom prst="rect">
              <a:avLst/>
            </a:prstGeom>
            <a:noFill/>
            <a:ln w="9525">
              <a:noFill/>
              <a:miter lim="800000"/>
              <a:headEnd/>
              <a:tailEnd/>
            </a:ln>
          </p:spPr>
          <p:txBody>
            <a:bodyPr anchor="ctr">
              <a:spAutoFit/>
            </a:bodyPr>
            <a:lstStyle/>
            <a:p>
              <a:pPr algn="ctr"/>
              <a:r>
                <a:rPr lang="en-US" altLang="zh-CN" sz="2400">
                  <a:ea typeface="宋体" pitchFamily="2" charset="-122"/>
                </a:rPr>
                <a:t>A</a:t>
              </a:r>
              <a:endParaRPr lang="en-US" altLang="zh-CN" b="0">
                <a:ea typeface="宋体" pitchFamily="2" charset="-122"/>
              </a:endParaRPr>
            </a:p>
          </p:txBody>
        </p:sp>
        <p:sp>
          <p:nvSpPr>
            <p:cNvPr id="32804" name="Text Box 13"/>
            <p:cNvSpPr txBox="1">
              <a:spLocks noChangeArrowheads="1"/>
            </p:cNvSpPr>
            <p:nvPr/>
          </p:nvSpPr>
          <p:spPr bwMode="auto">
            <a:xfrm>
              <a:off x="3661" y="3490"/>
              <a:ext cx="454" cy="327"/>
            </a:xfrm>
            <a:prstGeom prst="rect">
              <a:avLst/>
            </a:prstGeom>
            <a:noFill/>
            <a:ln w="9525">
              <a:noFill/>
              <a:miter lim="800000"/>
              <a:headEnd/>
              <a:tailEnd/>
            </a:ln>
          </p:spPr>
          <p:txBody>
            <a:bodyPr wrap="none" anchor="ctr">
              <a:spAutoFit/>
            </a:bodyPr>
            <a:lstStyle/>
            <a:p>
              <a:pPr algn="ctr"/>
              <a:r>
                <a:rPr lang="zh-CN" altLang="en-US">
                  <a:ea typeface="宋体" pitchFamily="2" charset="-122"/>
                </a:rPr>
                <a:t>图</a:t>
              </a:r>
              <a:r>
                <a:rPr lang="en-US" altLang="zh-CN">
                  <a:ea typeface="宋体" pitchFamily="2" charset="-122"/>
                </a:rPr>
                <a:t>2</a:t>
              </a:r>
            </a:p>
          </p:txBody>
        </p:sp>
      </p:grpSp>
      <p:grpSp>
        <p:nvGrpSpPr>
          <p:cNvPr id="3" name="Group 14"/>
          <p:cNvGrpSpPr>
            <a:grpSpLocks/>
          </p:cNvGrpSpPr>
          <p:nvPr/>
        </p:nvGrpSpPr>
        <p:grpSpPr bwMode="auto">
          <a:xfrm>
            <a:off x="381000" y="2895600"/>
            <a:ext cx="3802063" cy="3409950"/>
            <a:chOff x="240" y="1824"/>
            <a:chExt cx="2395" cy="2148"/>
          </a:xfrm>
        </p:grpSpPr>
        <p:sp>
          <p:nvSpPr>
            <p:cNvPr id="32775" name="Rectangle 15" descr="深色上对角线"/>
            <p:cNvSpPr>
              <a:spLocks noChangeArrowheads="1"/>
            </p:cNvSpPr>
            <p:nvPr/>
          </p:nvSpPr>
          <p:spPr bwMode="auto">
            <a:xfrm>
              <a:off x="811" y="1824"/>
              <a:ext cx="1248" cy="541"/>
            </a:xfrm>
            <a:prstGeom prst="rect">
              <a:avLst/>
            </a:prstGeom>
            <a:pattFill prst="dkUpDiag">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76" name="Rectangle 16"/>
            <p:cNvSpPr>
              <a:spLocks noChangeArrowheads="1"/>
            </p:cNvSpPr>
            <p:nvPr/>
          </p:nvSpPr>
          <p:spPr bwMode="auto">
            <a:xfrm>
              <a:off x="907" y="1887"/>
              <a:ext cx="1008" cy="414"/>
            </a:xfrm>
            <a:prstGeom prst="rect">
              <a:avLst/>
            </a:prstGeom>
            <a:solidFill>
              <a:srgbClr val="FFFFFF"/>
            </a:solidFill>
            <a:ln w="9525">
              <a:solidFill>
                <a:schemeClr val="tx1"/>
              </a:solidFill>
              <a:miter lim="800000"/>
              <a:headEnd/>
              <a:tailEnd/>
            </a:ln>
          </p:spPr>
          <p:txBody>
            <a:bodyPr wrap="none" anchor="ctr"/>
            <a:lstStyle/>
            <a:p>
              <a:endParaRPr lang="zh-CN" altLang="en-US"/>
            </a:p>
          </p:txBody>
        </p:sp>
        <p:sp>
          <p:nvSpPr>
            <p:cNvPr id="32777" name="Rectangle 17" descr="窄横线"/>
            <p:cNvSpPr>
              <a:spLocks noChangeArrowheads="1"/>
            </p:cNvSpPr>
            <p:nvPr/>
          </p:nvSpPr>
          <p:spPr bwMode="auto">
            <a:xfrm>
              <a:off x="1483" y="2078"/>
              <a:ext cx="768" cy="63"/>
            </a:xfrm>
            <a:prstGeom prst="rect">
              <a:avLst/>
            </a:prstGeom>
            <a:pattFill prst="narHorz">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78" name="Rectangle 18" descr="窄竖线"/>
            <p:cNvSpPr>
              <a:spLocks noChangeArrowheads="1"/>
            </p:cNvSpPr>
            <p:nvPr/>
          </p:nvSpPr>
          <p:spPr bwMode="auto">
            <a:xfrm>
              <a:off x="1339" y="1887"/>
              <a:ext cx="144" cy="414"/>
            </a:xfrm>
            <a:prstGeom prst="rect">
              <a:avLst/>
            </a:prstGeom>
            <a:pattFill prst="narVert">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79" name="Rectangle 19" descr="大纸屑"/>
            <p:cNvSpPr>
              <a:spLocks noChangeArrowheads="1"/>
            </p:cNvSpPr>
            <p:nvPr/>
          </p:nvSpPr>
          <p:spPr bwMode="auto">
            <a:xfrm>
              <a:off x="907" y="1887"/>
              <a:ext cx="432" cy="414"/>
            </a:xfrm>
            <a:prstGeom prst="rect">
              <a:avLst/>
            </a:prstGeom>
            <a:pattFill prst="lgConfetti">
              <a:fgClr>
                <a:srgbClr val="000000"/>
              </a:fgClr>
              <a:bgClr>
                <a:schemeClr val="accent1"/>
              </a:bgClr>
            </a:pattFill>
            <a:ln w="9525">
              <a:solidFill>
                <a:schemeClr val="tx1"/>
              </a:solidFill>
              <a:miter lim="800000"/>
              <a:headEnd/>
              <a:tailEnd/>
            </a:ln>
          </p:spPr>
          <p:txBody>
            <a:bodyPr wrap="none" anchor="ctr"/>
            <a:lstStyle/>
            <a:p>
              <a:endParaRPr lang="zh-CN" altLang="en-US"/>
            </a:p>
          </p:txBody>
        </p:sp>
        <p:sp>
          <p:nvSpPr>
            <p:cNvPr id="32780" name="Rectangle 20" descr="深色上对角线"/>
            <p:cNvSpPr>
              <a:spLocks noChangeArrowheads="1"/>
            </p:cNvSpPr>
            <p:nvPr/>
          </p:nvSpPr>
          <p:spPr bwMode="auto">
            <a:xfrm>
              <a:off x="811" y="3318"/>
              <a:ext cx="1248" cy="540"/>
            </a:xfrm>
            <a:prstGeom prst="rect">
              <a:avLst/>
            </a:prstGeom>
            <a:pattFill prst="dkUpDiag">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1" name="Rectangle 21"/>
            <p:cNvSpPr>
              <a:spLocks noChangeArrowheads="1"/>
            </p:cNvSpPr>
            <p:nvPr/>
          </p:nvSpPr>
          <p:spPr bwMode="auto">
            <a:xfrm>
              <a:off x="907" y="3381"/>
              <a:ext cx="1008" cy="414"/>
            </a:xfrm>
            <a:prstGeom prst="rect">
              <a:avLst/>
            </a:prstGeom>
            <a:solidFill>
              <a:srgbClr val="FFFFFF"/>
            </a:solidFill>
            <a:ln w="9525">
              <a:solidFill>
                <a:schemeClr val="tx1"/>
              </a:solidFill>
              <a:miter lim="800000"/>
              <a:headEnd/>
              <a:tailEnd/>
            </a:ln>
          </p:spPr>
          <p:txBody>
            <a:bodyPr wrap="none" anchor="ctr"/>
            <a:lstStyle/>
            <a:p>
              <a:endParaRPr lang="zh-CN" altLang="en-US"/>
            </a:p>
          </p:txBody>
        </p:sp>
        <p:sp>
          <p:nvSpPr>
            <p:cNvPr id="32782" name="Rectangle 22" descr="窄横线"/>
            <p:cNvSpPr>
              <a:spLocks noChangeArrowheads="1"/>
            </p:cNvSpPr>
            <p:nvPr/>
          </p:nvSpPr>
          <p:spPr bwMode="auto">
            <a:xfrm>
              <a:off x="1483" y="3573"/>
              <a:ext cx="768" cy="63"/>
            </a:xfrm>
            <a:prstGeom prst="rect">
              <a:avLst/>
            </a:prstGeom>
            <a:pattFill prst="narHorz">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3" name="Rectangle 23" descr="窄竖线"/>
            <p:cNvSpPr>
              <a:spLocks noChangeArrowheads="1"/>
            </p:cNvSpPr>
            <p:nvPr/>
          </p:nvSpPr>
          <p:spPr bwMode="auto">
            <a:xfrm>
              <a:off x="1339" y="3381"/>
              <a:ext cx="144" cy="414"/>
            </a:xfrm>
            <a:prstGeom prst="rect">
              <a:avLst/>
            </a:prstGeom>
            <a:pattFill prst="narVert">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4" name="Rectangle 24" descr="大纸屑"/>
            <p:cNvSpPr>
              <a:spLocks noChangeArrowheads="1"/>
            </p:cNvSpPr>
            <p:nvPr/>
          </p:nvSpPr>
          <p:spPr bwMode="auto">
            <a:xfrm>
              <a:off x="907" y="3381"/>
              <a:ext cx="432" cy="414"/>
            </a:xfrm>
            <a:prstGeom prst="rect">
              <a:avLst/>
            </a:prstGeom>
            <a:pattFill prst="lgConfetti">
              <a:fgClr>
                <a:srgbClr val="000000"/>
              </a:fgClr>
              <a:bgClr>
                <a:schemeClr val="accent1"/>
              </a:bgClr>
            </a:pattFill>
            <a:ln w="9525">
              <a:solidFill>
                <a:schemeClr val="tx1"/>
              </a:solidFill>
              <a:miter lim="800000"/>
              <a:headEnd/>
              <a:tailEnd/>
            </a:ln>
          </p:spPr>
          <p:txBody>
            <a:bodyPr wrap="none" anchor="ctr"/>
            <a:lstStyle/>
            <a:p>
              <a:endParaRPr lang="zh-CN" altLang="en-US"/>
            </a:p>
          </p:txBody>
        </p:sp>
        <p:sp>
          <p:nvSpPr>
            <p:cNvPr id="32785" name="Rectangle 25" descr="深色上对角线"/>
            <p:cNvSpPr>
              <a:spLocks noChangeArrowheads="1"/>
            </p:cNvSpPr>
            <p:nvPr/>
          </p:nvSpPr>
          <p:spPr bwMode="auto">
            <a:xfrm>
              <a:off x="811" y="2587"/>
              <a:ext cx="1248" cy="540"/>
            </a:xfrm>
            <a:prstGeom prst="rect">
              <a:avLst/>
            </a:prstGeom>
            <a:pattFill prst="dkUpDiag">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6" name="Rectangle 26" descr="大纸屑"/>
            <p:cNvSpPr>
              <a:spLocks noChangeArrowheads="1"/>
            </p:cNvSpPr>
            <p:nvPr/>
          </p:nvSpPr>
          <p:spPr bwMode="auto">
            <a:xfrm>
              <a:off x="907" y="2650"/>
              <a:ext cx="1008" cy="414"/>
            </a:xfrm>
            <a:prstGeom prst="rect">
              <a:avLst/>
            </a:prstGeom>
            <a:pattFill prst="lgConfetti">
              <a:fgClr>
                <a:srgbClr val="000000"/>
              </a:fgClr>
              <a:bgClr>
                <a:schemeClr val="accent1"/>
              </a:bgClr>
            </a:pattFill>
            <a:ln w="9525">
              <a:solidFill>
                <a:schemeClr val="tx1"/>
              </a:solidFill>
              <a:miter lim="800000"/>
              <a:headEnd/>
              <a:tailEnd/>
            </a:ln>
          </p:spPr>
          <p:txBody>
            <a:bodyPr wrap="none" anchor="ctr"/>
            <a:lstStyle/>
            <a:p>
              <a:endParaRPr lang="zh-CN" altLang="en-US"/>
            </a:p>
          </p:txBody>
        </p:sp>
        <p:sp>
          <p:nvSpPr>
            <p:cNvPr id="32787" name="Rectangle 27" descr="窄横线"/>
            <p:cNvSpPr>
              <a:spLocks noChangeArrowheads="1"/>
            </p:cNvSpPr>
            <p:nvPr/>
          </p:nvSpPr>
          <p:spPr bwMode="auto">
            <a:xfrm>
              <a:off x="1867" y="2842"/>
              <a:ext cx="768" cy="63"/>
            </a:xfrm>
            <a:prstGeom prst="rect">
              <a:avLst/>
            </a:prstGeom>
            <a:pattFill prst="narHorz">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8" name="Rectangle 28" descr="窄竖线"/>
            <p:cNvSpPr>
              <a:spLocks noChangeArrowheads="1"/>
            </p:cNvSpPr>
            <p:nvPr/>
          </p:nvSpPr>
          <p:spPr bwMode="auto">
            <a:xfrm>
              <a:off x="1771" y="2650"/>
              <a:ext cx="144" cy="414"/>
            </a:xfrm>
            <a:prstGeom prst="rect">
              <a:avLst/>
            </a:prstGeom>
            <a:pattFill prst="narVert">
              <a:fgClr>
                <a:srgbClr val="000000"/>
              </a:fgClr>
              <a:bgClr>
                <a:srgbClr val="FFFFFF"/>
              </a:bgClr>
            </a:pattFill>
            <a:ln w="9525">
              <a:solidFill>
                <a:schemeClr val="tx1"/>
              </a:solidFill>
              <a:miter lim="800000"/>
              <a:headEnd/>
              <a:tailEnd/>
            </a:ln>
          </p:spPr>
          <p:txBody>
            <a:bodyPr wrap="none" anchor="ctr"/>
            <a:lstStyle/>
            <a:p>
              <a:endParaRPr lang="zh-CN" altLang="en-US"/>
            </a:p>
          </p:txBody>
        </p:sp>
        <p:sp>
          <p:nvSpPr>
            <p:cNvPr id="32789" name="AutoShape 29"/>
            <p:cNvSpPr>
              <a:spLocks noChangeArrowheads="1"/>
            </p:cNvSpPr>
            <p:nvPr/>
          </p:nvSpPr>
          <p:spPr bwMode="auto">
            <a:xfrm flipV="1">
              <a:off x="240" y="2837"/>
              <a:ext cx="571" cy="55"/>
            </a:xfrm>
            <a:prstGeom prst="rightArrow">
              <a:avLst>
                <a:gd name="adj1" fmla="val 50000"/>
                <a:gd name="adj2" fmla="val 259545"/>
              </a:avLst>
            </a:prstGeom>
            <a:solidFill>
              <a:srgbClr val="FF0000"/>
            </a:solidFill>
            <a:ln w="9525">
              <a:solidFill>
                <a:srgbClr val="FF0000"/>
              </a:solidFill>
              <a:miter lim="800000"/>
              <a:headEnd/>
              <a:tailEnd/>
            </a:ln>
          </p:spPr>
          <p:txBody>
            <a:bodyPr rot="10800000" wrap="none" anchor="ctr"/>
            <a:lstStyle/>
            <a:p>
              <a:pPr algn="ctr"/>
              <a:endParaRPr lang="zh-CN" altLang="zh-CN" b="0">
                <a:ea typeface="宋体" pitchFamily="2" charset="-122"/>
              </a:endParaRPr>
            </a:p>
          </p:txBody>
        </p:sp>
        <p:sp>
          <p:nvSpPr>
            <p:cNvPr id="32790" name="Text Box 30"/>
            <p:cNvSpPr txBox="1">
              <a:spLocks noChangeArrowheads="1"/>
            </p:cNvSpPr>
            <p:nvPr/>
          </p:nvSpPr>
          <p:spPr bwMode="auto">
            <a:xfrm>
              <a:off x="288" y="2856"/>
              <a:ext cx="571"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p>
          </p:txBody>
        </p:sp>
        <p:sp>
          <p:nvSpPr>
            <p:cNvPr id="32791" name="AutoShape 31"/>
            <p:cNvSpPr>
              <a:spLocks noChangeArrowheads="1"/>
            </p:cNvSpPr>
            <p:nvPr/>
          </p:nvSpPr>
          <p:spPr bwMode="auto">
            <a:xfrm>
              <a:off x="2251" y="2746"/>
              <a:ext cx="384" cy="66"/>
            </a:xfrm>
            <a:prstGeom prst="rightArrow">
              <a:avLst>
                <a:gd name="adj1" fmla="val 50000"/>
                <a:gd name="adj2" fmla="val 145455"/>
              </a:avLst>
            </a:prstGeom>
            <a:solidFill>
              <a:schemeClr val="accent1"/>
            </a:solidFill>
            <a:ln w="9525">
              <a:solidFill>
                <a:schemeClr val="tx1"/>
              </a:solidFill>
              <a:miter lim="800000"/>
              <a:headEnd/>
              <a:tailEnd/>
            </a:ln>
          </p:spPr>
          <p:txBody>
            <a:bodyPr wrap="none" anchor="ctr"/>
            <a:lstStyle/>
            <a:p>
              <a:endParaRPr lang="zh-CN" altLang="en-US"/>
            </a:p>
          </p:txBody>
        </p:sp>
        <p:sp>
          <p:nvSpPr>
            <p:cNvPr id="32792" name="Text Box 32"/>
            <p:cNvSpPr txBox="1">
              <a:spLocks noChangeArrowheads="1"/>
            </p:cNvSpPr>
            <p:nvPr/>
          </p:nvSpPr>
          <p:spPr bwMode="auto">
            <a:xfrm>
              <a:off x="2352" y="2463"/>
              <a:ext cx="155" cy="327"/>
            </a:xfrm>
            <a:prstGeom prst="rect">
              <a:avLst/>
            </a:prstGeom>
            <a:noFill/>
            <a:ln w="9525">
              <a:noFill/>
              <a:miter lim="800000"/>
              <a:headEnd/>
              <a:tailEnd/>
            </a:ln>
          </p:spPr>
          <p:txBody>
            <a:bodyPr anchor="ctr">
              <a:spAutoFit/>
            </a:bodyPr>
            <a:lstStyle/>
            <a:p>
              <a:pPr algn="ctr"/>
              <a:r>
                <a:rPr lang="en-US" altLang="zh-CN" b="0">
                  <a:ea typeface="宋体" pitchFamily="2" charset="-122"/>
                </a:rPr>
                <a:t>A</a:t>
              </a:r>
            </a:p>
          </p:txBody>
        </p:sp>
        <p:sp>
          <p:nvSpPr>
            <p:cNvPr id="32793" name="Text Box 33"/>
            <p:cNvSpPr txBox="1">
              <a:spLocks noChangeArrowheads="1"/>
            </p:cNvSpPr>
            <p:nvPr/>
          </p:nvSpPr>
          <p:spPr bwMode="auto">
            <a:xfrm>
              <a:off x="2138" y="2150"/>
              <a:ext cx="228" cy="327"/>
            </a:xfrm>
            <a:prstGeom prst="rect">
              <a:avLst/>
            </a:prstGeom>
            <a:noFill/>
            <a:ln w="9525">
              <a:noFill/>
              <a:miter lim="800000"/>
              <a:headEnd/>
              <a:tailEnd/>
            </a:ln>
          </p:spPr>
          <p:txBody>
            <a:bodyPr wrap="none" anchor="ctr">
              <a:spAutoFit/>
            </a:bodyPr>
            <a:lstStyle/>
            <a:p>
              <a:pPr algn="ctr"/>
              <a:r>
                <a:rPr lang="en-US" altLang="zh-CN">
                  <a:ea typeface="宋体" pitchFamily="2" charset="-122"/>
                </a:rPr>
                <a:t>a</a:t>
              </a:r>
            </a:p>
          </p:txBody>
        </p:sp>
        <p:sp>
          <p:nvSpPr>
            <p:cNvPr id="32794" name="Text Box 34"/>
            <p:cNvSpPr txBox="1">
              <a:spLocks noChangeArrowheads="1"/>
            </p:cNvSpPr>
            <p:nvPr/>
          </p:nvSpPr>
          <p:spPr bwMode="auto">
            <a:xfrm>
              <a:off x="2154" y="2944"/>
              <a:ext cx="241" cy="327"/>
            </a:xfrm>
            <a:prstGeom prst="rect">
              <a:avLst/>
            </a:prstGeom>
            <a:noFill/>
            <a:ln w="9525">
              <a:noFill/>
              <a:miter lim="800000"/>
              <a:headEnd/>
              <a:tailEnd/>
            </a:ln>
          </p:spPr>
          <p:txBody>
            <a:bodyPr wrap="none" anchor="ctr">
              <a:spAutoFit/>
            </a:bodyPr>
            <a:lstStyle/>
            <a:p>
              <a:pPr algn="ctr"/>
              <a:r>
                <a:rPr lang="en-US" altLang="zh-CN">
                  <a:ea typeface="宋体" pitchFamily="2" charset="-122"/>
                </a:rPr>
                <a:t>b</a:t>
              </a:r>
            </a:p>
          </p:txBody>
        </p:sp>
        <p:sp>
          <p:nvSpPr>
            <p:cNvPr id="32795" name="Text Box 35"/>
            <p:cNvSpPr txBox="1">
              <a:spLocks noChangeArrowheads="1"/>
            </p:cNvSpPr>
            <p:nvPr/>
          </p:nvSpPr>
          <p:spPr bwMode="auto">
            <a:xfrm>
              <a:off x="2180" y="3645"/>
              <a:ext cx="215" cy="327"/>
            </a:xfrm>
            <a:prstGeom prst="rect">
              <a:avLst/>
            </a:prstGeom>
            <a:noFill/>
            <a:ln w="9525">
              <a:noFill/>
              <a:miter lim="800000"/>
              <a:headEnd/>
              <a:tailEnd/>
            </a:ln>
          </p:spPr>
          <p:txBody>
            <a:bodyPr wrap="none" anchor="ctr">
              <a:spAutoFit/>
            </a:bodyPr>
            <a:lstStyle/>
            <a:p>
              <a:pPr algn="ctr"/>
              <a:r>
                <a:rPr lang="en-US" altLang="zh-CN">
                  <a:ea typeface="宋体" pitchFamily="2" charset="-122"/>
                </a:rPr>
                <a:t>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1906"/>
                                        </p:tgtEl>
                                        <p:attrNameLst>
                                          <p:attrName>style.visibility</p:attrName>
                                        </p:attrNameLst>
                                      </p:cBhvr>
                                      <p:to>
                                        <p:strVal val="visible"/>
                                      </p:to>
                                    </p:set>
                                    <p:animEffect transition="in" filter="wipe(up)">
                                      <p:cBhvr>
                                        <p:cTn id="7" dur="500"/>
                                        <p:tgtEl>
                                          <p:spTgt spid="2519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907"/>
                                        </p:tgtEl>
                                        <p:attrNameLst>
                                          <p:attrName>style.visibility</p:attrName>
                                        </p:attrNameLst>
                                      </p:cBhvr>
                                      <p:to>
                                        <p:strVal val="visible"/>
                                      </p:to>
                                    </p:set>
                                    <p:animEffect transition="in" filter="wipe(left)">
                                      <p:cBhvr>
                                        <p:cTn id="12" dur="500"/>
                                        <p:tgtEl>
                                          <p:spTgt spid="2519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autoUpdateAnimBg="0"/>
      <p:bldP spid="25190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灯片编号占位符 3"/>
          <p:cNvSpPr>
            <a:spLocks noGrp="1"/>
          </p:cNvSpPr>
          <p:nvPr>
            <p:ph type="sldNum" sz="quarter" idx="12"/>
          </p:nvPr>
        </p:nvSpPr>
        <p:spPr/>
        <p:txBody>
          <a:bodyPr/>
          <a:lstStyle/>
          <a:p>
            <a:pPr>
              <a:defRPr/>
            </a:pPr>
            <a:fld id="{A5BBD624-DA3A-4D01-B7B9-C654218D5E2D}" type="slidenum">
              <a:rPr lang="en-US" altLang="zh-CN"/>
              <a:pPr>
                <a:defRPr/>
              </a:pPr>
              <a:t>22</a:t>
            </a:fld>
            <a:endParaRPr lang="en-US" altLang="zh-CN"/>
          </a:p>
        </p:txBody>
      </p:sp>
      <p:sp>
        <p:nvSpPr>
          <p:cNvPr id="252930" name="Text Box 2"/>
          <p:cNvSpPr txBox="1">
            <a:spLocks noChangeArrowheads="1"/>
          </p:cNvSpPr>
          <p:nvPr/>
        </p:nvSpPr>
        <p:spPr bwMode="auto">
          <a:xfrm>
            <a:off x="357158" y="1071546"/>
            <a:ext cx="8480207" cy="5181162"/>
          </a:xfrm>
          <a:prstGeom prst="rect">
            <a:avLst/>
          </a:prstGeom>
          <a:noFill/>
          <a:ln w="9525">
            <a:noFill/>
            <a:miter lim="800000"/>
            <a:headEnd/>
            <a:tailEnd/>
          </a:ln>
        </p:spPr>
        <p:txBody>
          <a:bodyPr wrap="none">
            <a:spAutoFit/>
          </a:bodyPr>
          <a:lstStyle/>
          <a:p>
            <a:pPr eaLnBrk="0" hangingPunct="0">
              <a:lnSpc>
                <a:spcPct val="150000"/>
              </a:lnSpc>
            </a:pPr>
            <a:r>
              <a:rPr lang="zh-CN" altLang="en-US" dirty="0" smtClean="0"/>
              <a:t>上</a:t>
            </a:r>
            <a:r>
              <a:rPr lang="zh-CN" altLang="en-US" dirty="0"/>
              <a:t>图</a:t>
            </a:r>
            <a:r>
              <a:rPr lang="zh-CN" altLang="en-US" dirty="0" smtClean="0"/>
              <a:t>过程中，</a:t>
            </a:r>
            <a:r>
              <a:rPr lang="zh-CN" altLang="en-US" dirty="0"/>
              <a:t>理想气体与单一热源接触，从中吸取</a:t>
            </a:r>
          </a:p>
          <a:p>
            <a:pPr eaLnBrk="0" hangingPunct="0">
              <a:lnSpc>
                <a:spcPct val="150000"/>
              </a:lnSpc>
            </a:pPr>
            <a:r>
              <a:rPr lang="zh-CN" altLang="en-US" dirty="0"/>
              <a:t>热量</a:t>
            </a:r>
            <a:r>
              <a:rPr lang="en-US" altLang="zh-CN" dirty="0"/>
              <a:t>Q</a:t>
            </a:r>
            <a:r>
              <a:rPr lang="zh-CN" altLang="en-US" dirty="0"/>
              <a:t>进行等温膨胀，从而对外作功</a:t>
            </a:r>
            <a:r>
              <a:rPr lang="en-US" altLang="zh-CN" dirty="0"/>
              <a:t>A</a:t>
            </a:r>
            <a:r>
              <a:rPr lang="zh-CN" altLang="en-US" dirty="0"/>
              <a:t>，然后如图</a:t>
            </a:r>
            <a:r>
              <a:rPr lang="en-US" altLang="zh-CN" dirty="0"/>
              <a:t>c</a:t>
            </a:r>
            <a:r>
              <a:rPr lang="zh-CN" altLang="zh-CN" dirty="0"/>
              <a:t>所</a:t>
            </a:r>
          </a:p>
          <a:p>
            <a:pPr eaLnBrk="0" hangingPunct="0">
              <a:lnSpc>
                <a:spcPct val="150000"/>
              </a:lnSpc>
            </a:pPr>
            <a:r>
              <a:rPr lang="zh-CN" altLang="zh-CN" dirty="0"/>
              <a:t>示，通过</a:t>
            </a:r>
            <a:r>
              <a:rPr lang="en-US" altLang="zh-CN" dirty="0"/>
              <a:t>R</a:t>
            </a:r>
            <a:r>
              <a:rPr lang="zh-CN" altLang="zh-CN" dirty="0"/>
              <a:t>过程使气体自动收缩回到原体积。上述过</a:t>
            </a:r>
          </a:p>
          <a:p>
            <a:pPr eaLnBrk="0" hangingPunct="0">
              <a:lnSpc>
                <a:spcPct val="150000"/>
              </a:lnSpc>
            </a:pPr>
            <a:r>
              <a:rPr lang="zh-CN" altLang="zh-CN" dirty="0"/>
              <a:t>程所产生的唯一效果是自</a:t>
            </a:r>
            <a:r>
              <a:rPr lang="zh-CN" altLang="en-US" dirty="0"/>
              <a:t>单一热源吸热全部用来对外</a:t>
            </a:r>
          </a:p>
          <a:p>
            <a:pPr eaLnBrk="0" hangingPunct="0">
              <a:lnSpc>
                <a:spcPct val="150000"/>
              </a:lnSpc>
            </a:pPr>
            <a:r>
              <a:rPr lang="zh-CN" altLang="en-US" dirty="0"/>
              <a:t>作功而没有其它影响。这就是说功变热的不可逆性消</a:t>
            </a:r>
          </a:p>
          <a:p>
            <a:pPr eaLnBrk="0" hangingPunct="0">
              <a:lnSpc>
                <a:spcPct val="150000"/>
              </a:lnSpc>
            </a:pPr>
            <a:r>
              <a:rPr lang="zh-CN" altLang="en-US" dirty="0"/>
              <a:t>失了。显然，此结论与功变热是不可逆的事实和观点</a:t>
            </a:r>
          </a:p>
          <a:p>
            <a:pPr eaLnBrk="0" hangingPunct="0">
              <a:lnSpc>
                <a:spcPct val="150000"/>
              </a:lnSpc>
            </a:pPr>
            <a:r>
              <a:rPr lang="zh-CN" altLang="en-US" dirty="0"/>
              <a:t>相违背。故理想气体绝热自由膨胀是可逆的假设是不</a:t>
            </a:r>
          </a:p>
          <a:p>
            <a:pPr eaLnBrk="0" hangingPunct="0">
              <a:lnSpc>
                <a:spcPct val="150000"/>
              </a:lnSpc>
            </a:pPr>
            <a:r>
              <a:rPr lang="zh-CN" altLang="en-US" dirty="0"/>
              <a:t>成立的。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2930"/>
                                        </p:tgtEl>
                                        <p:attrNameLst>
                                          <p:attrName>style.visibility</p:attrName>
                                        </p:attrNameLst>
                                      </p:cBhvr>
                                      <p:to>
                                        <p:strVal val="visible"/>
                                      </p:to>
                                    </p:set>
                                    <p:animEffect transition="in" filter="wipe(left)">
                                      <p:cBhvr>
                                        <p:cTn id="7" dur="500"/>
                                        <p:tgtEl>
                                          <p:spTgt spid="252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灯片编号占位符 3"/>
          <p:cNvSpPr>
            <a:spLocks noGrp="1"/>
          </p:cNvSpPr>
          <p:nvPr>
            <p:ph type="sldNum" sz="quarter" idx="12"/>
          </p:nvPr>
        </p:nvSpPr>
        <p:spPr/>
        <p:txBody>
          <a:bodyPr/>
          <a:lstStyle/>
          <a:p>
            <a:pPr>
              <a:defRPr/>
            </a:pPr>
            <a:fld id="{A5BBD624-DA3A-4D01-B7B9-C654218D5E2D}" type="slidenum">
              <a:rPr lang="en-US" altLang="zh-CN"/>
              <a:pPr>
                <a:defRPr/>
              </a:pPr>
              <a:t>23</a:t>
            </a:fld>
            <a:endParaRPr lang="en-US" altLang="zh-CN"/>
          </a:p>
        </p:txBody>
      </p:sp>
      <p:grpSp>
        <p:nvGrpSpPr>
          <p:cNvPr id="2" name="Group 3"/>
          <p:cNvGrpSpPr>
            <a:grpSpLocks/>
          </p:cNvGrpSpPr>
          <p:nvPr/>
        </p:nvGrpSpPr>
        <p:grpSpPr bwMode="auto">
          <a:xfrm>
            <a:off x="4114800" y="3657600"/>
            <a:ext cx="4953000" cy="2743200"/>
            <a:chOff x="864" y="1584"/>
            <a:chExt cx="3120" cy="1728"/>
          </a:xfrm>
        </p:grpSpPr>
        <p:grpSp>
          <p:nvGrpSpPr>
            <p:cNvPr id="3" name="Group 4"/>
            <p:cNvGrpSpPr>
              <a:grpSpLocks/>
            </p:cNvGrpSpPr>
            <p:nvPr/>
          </p:nvGrpSpPr>
          <p:grpSpPr bwMode="auto">
            <a:xfrm>
              <a:off x="1159" y="2942"/>
              <a:ext cx="2193" cy="370"/>
              <a:chOff x="360" y="3876"/>
              <a:chExt cx="1188" cy="300"/>
            </a:xfrm>
          </p:grpSpPr>
          <p:sp>
            <p:nvSpPr>
              <p:cNvPr id="2097" name="Rectangle 5"/>
              <p:cNvSpPr>
                <a:spLocks noChangeArrowheads="1"/>
              </p:cNvSpPr>
              <p:nvPr/>
            </p:nvSpPr>
            <p:spPr bwMode="auto">
              <a:xfrm>
                <a:off x="360" y="3876"/>
                <a:ext cx="1188" cy="240"/>
              </a:xfrm>
              <a:prstGeom prst="rect">
                <a:avLst/>
              </a:prstGeom>
              <a:solidFill>
                <a:srgbClr val="49D4D1"/>
              </a:solidFill>
              <a:ln w="9525">
                <a:solidFill>
                  <a:schemeClr val="tx1"/>
                </a:solidFill>
                <a:miter lim="800000"/>
                <a:headEnd/>
                <a:tailEnd/>
              </a:ln>
            </p:spPr>
            <p:txBody>
              <a:bodyPr wrap="none" anchor="ctr"/>
              <a:lstStyle/>
              <a:p>
                <a:endParaRPr lang="zh-CN" altLang="en-US"/>
              </a:p>
            </p:txBody>
          </p:sp>
          <p:sp>
            <p:nvSpPr>
              <p:cNvPr id="2098" name="Rectangle 6"/>
              <p:cNvSpPr>
                <a:spLocks noChangeArrowheads="1"/>
              </p:cNvSpPr>
              <p:nvPr/>
            </p:nvSpPr>
            <p:spPr bwMode="auto">
              <a:xfrm>
                <a:off x="384" y="3888"/>
                <a:ext cx="1152" cy="288"/>
              </a:xfrm>
              <a:prstGeom prst="rect">
                <a:avLst/>
              </a:prstGeom>
              <a:solidFill>
                <a:srgbClr val="49D4D1"/>
              </a:solidFill>
              <a:ln w="9525">
                <a:noFill/>
                <a:miter lim="800000"/>
                <a:headEnd/>
                <a:tailEnd/>
              </a:ln>
            </p:spPr>
            <p:txBody>
              <a:bodyPr wrap="none" anchor="ctr"/>
              <a:lstStyle/>
              <a:p>
                <a:pPr algn="ctr"/>
                <a:endParaRPr lang="zh-CN" altLang="zh-CN" sz="2400" b="0">
                  <a:ea typeface="宋体" pitchFamily="2" charset="-122"/>
                </a:endParaRPr>
              </a:p>
            </p:txBody>
          </p:sp>
        </p:grpSp>
        <p:sp>
          <p:nvSpPr>
            <p:cNvPr id="2058" name="Oval 7" descr="深色上对角线"/>
            <p:cNvSpPr>
              <a:spLocks noChangeArrowheads="1"/>
            </p:cNvSpPr>
            <p:nvPr/>
          </p:nvSpPr>
          <p:spPr bwMode="auto">
            <a:xfrm>
              <a:off x="2550" y="2405"/>
              <a:ext cx="633" cy="504"/>
            </a:xfrm>
            <a:prstGeom prst="ellipse">
              <a:avLst/>
            </a:prstGeom>
            <a:pattFill prst="dkUpDiag">
              <a:fgClr>
                <a:srgbClr val="993366"/>
              </a:fgClr>
              <a:bgClr>
                <a:schemeClr val="bg1"/>
              </a:bgClr>
            </a:pattFill>
            <a:ln w="28575">
              <a:solidFill>
                <a:schemeClr val="tx1"/>
              </a:solidFill>
              <a:round/>
              <a:headEnd/>
              <a:tailEnd/>
            </a:ln>
          </p:spPr>
          <p:txBody>
            <a:bodyPr wrap="none" anchor="ctr"/>
            <a:lstStyle/>
            <a:p>
              <a:pPr algn="ctr"/>
              <a:endParaRPr lang="zh-CN" altLang="zh-CN"/>
            </a:p>
          </p:txBody>
        </p:sp>
        <p:grpSp>
          <p:nvGrpSpPr>
            <p:cNvPr id="4" name="Group 8"/>
            <p:cNvGrpSpPr>
              <a:grpSpLocks/>
            </p:cNvGrpSpPr>
            <p:nvPr/>
          </p:nvGrpSpPr>
          <p:grpSpPr bwMode="auto">
            <a:xfrm>
              <a:off x="1159" y="1620"/>
              <a:ext cx="2193" cy="403"/>
              <a:chOff x="360" y="2784"/>
              <a:chExt cx="1200" cy="288"/>
            </a:xfrm>
          </p:grpSpPr>
          <p:grpSp>
            <p:nvGrpSpPr>
              <p:cNvPr id="5" name="Group 9"/>
              <p:cNvGrpSpPr>
                <a:grpSpLocks/>
              </p:cNvGrpSpPr>
              <p:nvPr/>
            </p:nvGrpSpPr>
            <p:grpSpPr bwMode="auto">
              <a:xfrm>
                <a:off x="360" y="2784"/>
                <a:ext cx="1200" cy="288"/>
                <a:chOff x="360" y="2784"/>
                <a:chExt cx="1200" cy="288"/>
              </a:xfrm>
            </p:grpSpPr>
            <p:sp>
              <p:nvSpPr>
                <p:cNvPr id="2095" name="Rectangle 10"/>
                <p:cNvSpPr>
                  <a:spLocks noChangeArrowheads="1"/>
                </p:cNvSpPr>
                <p:nvPr/>
              </p:nvSpPr>
              <p:spPr bwMode="auto">
                <a:xfrm>
                  <a:off x="360" y="2832"/>
                  <a:ext cx="1200" cy="240"/>
                </a:xfrm>
                <a:prstGeom prst="rect">
                  <a:avLst/>
                </a:prstGeom>
                <a:solidFill>
                  <a:srgbClr val="FF9900"/>
                </a:solidFill>
                <a:ln w="9525">
                  <a:solidFill>
                    <a:schemeClr val="tx1"/>
                  </a:solidFill>
                  <a:miter lim="800000"/>
                  <a:headEnd/>
                  <a:tailEnd/>
                </a:ln>
              </p:spPr>
              <p:txBody>
                <a:bodyPr wrap="none" anchor="ctr"/>
                <a:lstStyle/>
                <a:p>
                  <a:endParaRPr lang="zh-CN" altLang="en-US"/>
                </a:p>
              </p:txBody>
            </p:sp>
            <p:sp>
              <p:nvSpPr>
                <p:cNvPr id="2096" name="Rectangle 11"/>
                <p:cNvSpPr>
                  <a:spLocks noChangeArrowheads="1"/>
                </p:cNvSpPr>
                <p:nvPr/>
              </p:nvSpPr>
              <p:spPr bwMode="auto">
                <a:xfrm>
                  <a:off x="384" y="2784"/>
                  <a:ext cx="1152" cy="288"/>
                </a:xfrm>
                <a:prstGeom prst="rect">
                  <a:avLst/>
                </a:prstGeom>
                <a:solidFill>
                  <a:srgbClr val="FF9900"/>
                </a:solidFill>
                <a:ln w="9525">
                  <a:noFill/>
                  <a:miter lim="800000"/>
                  <a:headEnd/>
                  <a:tailEnd/>
                </a:ln>
              </p:spPr>
              <p:txBody>
                <a:bodyPr wrap="none" anchor="ctr"/>
                <a:lstStyle/>
                <a:p>
                  <a:pPr algn="ctr"/>
                  <a:r>
                    <a:rPr lang="zh-CN" altLang="en-US" sz="2400" b="0">
                      <a:ea typeface="宋体" pitchFamily="2" charset="-122"/>
                    </a:rPr>
                    <a:t>高温热源</a:t>
                  </a:r>
                </a:p>
              </p:txBody>
            </p:sp>
          </p:grpSp>
          <p:sp>
            <p:nvSpPr>
              <p:cNvPr id="2094" name="Rectangle 12"/>
              <p:cNvSpPr>
                <a:spLocks noChangeArrowheads="1"/>
              </p:cNvSpPr>
              <p:nvPr/>
            </p:nvSpPr>
            <p:spPr bwMode="auto">
              <a:xfrm>
                <a:off x="384" y="2784"/>
                <a:ext cx="1152" cy="288"/>
              </a:xfrm>
              <a:prstGeom prst="rect">
                <a:avLst/>
              </a:prstGeom>
              <a:solidFill>
                <a:srgbClr val="FF9900"/>
              </a:solidFill>
              <a:ln w="9525">
                <a:noFill/>
                <a:miter lim="800000"/>
                <a:headEnd/>
                <a:tailEnd/>
              </a:ln>
            </p:spPr>
            <p:txBody>
              <a:bodyPr wrap="none" anchor="ctr"/>
              <a:lstStyle/>
              <a:p>
                <a:pPr algn="ctr"/>
                <a:endParaRPr lang="zh-CN" altLang="zh-CN" sz="2400" b="0">
                  <a:ea typeface="宋体" pitchFamily="2" charset="-122"/>
                </a:endParaRPr>
              </a:p>
            </p:txBody>
          </p:sp>
        </p:grpSp>
        <p:sp>
          <p:nvSpPr>
            <p:cNvPr id="2060" name="Rectangle 13"/>
            <p:cNvSpPr>
              <a:spLocks noChangeArrowheads="1"/>
            </p:cNvSpPr>
            <p:nvPr/>
          </p:nvSpPr>
          <p:spPr bwMode="auto">
            <a:xfrm>
              <a:off x="1370" y="2506"/>
              <a:ext cx="464" cy="336"/>
            </a:xfrm>
            <a:prstGeom prst="rect">
              <a:avLst/>
            </a:prstGeom>
            <a:solidFill>
              <a:srgbClr val="C0C0C0"/>
            </a:solidFill>
            <a:ln w="9525">
              <a:solidFill>
                <a:schemeClr val="tx1"/>
              </a:solidFill>
              <a:miter lim="800000"/>
              <a:headEnd/>
              <a:tailEnd/>
            </a:ln>
          </p:spPr>
          <p:txBody>
            <a:bodyPr wrap="none" anchor="ctr"/>
            <a:lstStyle/>
            <a:p>
              <a:endParaRPr lang="zh-CN" altLang="en-US"/>
            </a:p>
          </p:txBody>
        </p:sp>
        <p:sp>
          <p:nvSpPr>
            <p:cNvPr id="2061" name="Rectangle 14"/>
            <p:cNvSpPr>
              <a:spLocks noChangeArrowheads="1"/>
            </p:cNvSpPr>
            <p:nvPr/>
          </p:nvSpPr>
          <p:spPr bwMode="auto">
            <a:xfrm>
              <a:off x="1496" y="1834"/>
              <a:ext cx="1560" cy="873"/>
            </a:xfrm>
            <a:prstGeom prst="rect">
              <a:avLst/>
            </a:prstGeom>
            <a:solidFill>
              <a:srgbClr val="DDFFFF">
                <a:alpha val="50195"/>
              </a:srgbClr>
            </a:solidFill>
            <a:ln w="9525">
              <a:noFill/>
              <a:miter lim="800000"/>
              <a:headEnd/>
              <a:tailEnd/>
            </a:ln>
          </p:spPr>
          <p:txBody>
            <a:bodyPr wrap="none" anchor="ctr"/>
            <a:lstStyle/>
            <a:p>
              <a:endParaRPr lang="zh-CN" altLang="en-US"/>
            </a:p>
          </p:txBody>
        </p:sp>
        <p:sp>
          <p:nvSpPr>
            <p:cNvPr id="2062" name="Rectangle 15" descr="蓝色砂纸"/>
            <p:cNvSpPr>
              <a:spLocks noChangeArrowheads="1"/>
            </p:cNvSpPr>
            <p:nvPr/>
          </p:nvSpPr>
          <p:spPr bwMode="auto">
            <a:xfrm>
              <a:off x="1707" y="1968"/>
              <a:ext cx="970" cy="638"/>
            </a:xfrm>
            <a:prstGeom prst="rect">
              <a:avLst/>
            </a:prstGeom>
            <a:blipFill dpi="0" rotWithShape="0">
              <a:blip r:embed="rId3"/>
              <a:srcRect/>
              <a:tile tx="0" ty="0" sx="100000" sy="100000" flip="none" algn="tl"/>
            </a:blipFill>
            <a:ln w="9525">
              <a:noFill/>
              <a:miter lim="800000"/>
              <a:headEnd/>
              <a:tailEnd/>
            </a:ln>
          </p:spPr>
          <p:txBody>
            <a:bodyPr wrap="none" anchor="ctr"/>
            <a:lstStyle/>
            <a:p>
              <a:endParaRPr lang="zh-CN" altLang="en-US"/>
            </a:p>
          </p:txBody>
        </p:sp>
        <p:sp>
          <p:nvSpPr>
            <p:cNvPr id="2063" name="Rectangle 16"/>
            <p:cNvSpPr>
              <a:spLocks noChangeArrowheads="1"/>
            </p:cNvSpPr>
            <p:nvPr/>
          </p:nvSpPr>
          <p:spPr bwMode="auto">
            <a:xfrm>
              <a:off x="1707" y="2506"/>
              <a:ext cx="127" cy="100"/>
            </a:xfrm>
            <a:prstGeom prst="rect">
              <a:avLst/>
            </a:prstGeom>
            <a:solidFill>
              <a:srgbClr val="C0C0C0"/>
            </a:solidFill>
            <a:ln w="9525">
              <a:solidFill>
                <a:schemeClr val="tx1"/>
              </a:solidFill>
              <a:miter lim="800000"/>
              <a:headEnd/>
              <a:tailEnd/>
            </a:ln>
          </p:spPr>
          <p:txBody>
            <a:bodyPr wrap="none" anchor="ctr"/>
            <a:lstStyle/>
            <a:p>
              <a:endParaRPr lang="zh-CN" altLang="en-US"/>
            </a:p>
          </p:txBody>
        </p:sp>
        <p:graphicFrame>
          <p:nvGraphicFramePr>
            <p:cNvPr id="2050" name="Object 17"/>
            <p:cNvGraphicFramePr>
              <a:graphicFrameLocks noChangeAspect="1"/>
            </p:cNvGraphicFramePr>
            <p:nvPr/>
          </p:nvGraphicFramePr>
          <p:xfrm>
            <a:off x="2535" y="2434"/>
            <a:ext cx="158" cy="185"/>
          </p:xfrm>
          <a:graphic>
            <a:graphicData uri="http://schemas.openxmlformats.org/presentationml/2006/ole">
              <p:oleObj spid="_x0000_s45058" name="BMP 图象" r:id="rId4" imgW="285813" imgH="419000" progId="PBrush">
                <p:embed/>
              </p:oleObj>
            </a:graphicData>
          </a:graphic>
        </p:graphicFrame>
        <p:sp>
          <p:nvSpPr>
            <p:cNvPr id="2064" name="Rectangle 18"/>
            <p:cNvSpPr>
              <a:spLocks noChangeArrowheads="1"/>
            </p:cNvSpPr>
            <p:nvPr/>
          </p:nvSpPr>
          <p:spPr bwMode="auto">
            <a:xfrm>
              <a:off x="1707" y="1968"/>
              <a:ext cx="970" cy="67"/>
            </a:xfrm>
            <a:prstGeom prst="rect">
              <a:avLst/>
            </a:prstGeom>
            <a:solidFill>
              <a:srgbClr val="FF9900"/>
            </a:solidFill>
            <a:ln w="9525">
              <a:solidFill>
                <a:schemeClr val="tx1"/>
              </a:solidFill>
              <a:miter lim="800000"/>
              <a:headEnd/>
              <a:tailEnd/>
            </a:ln>
          </p:spPr>
          <p:txBody>
            <a:bodyPr wrap="none" anchor="ctr"/>
            <a:lstStyle/>
            <a:p>
              <a:endParaRPr lang="zh-CN" altLang="en-US"/>
            </a:p>
          </p:txBody>
        </p:sp>
        <p:sp>
          <p:nvSpPr>
            <p:cNvPr id="2065" name="Rectangle 19"/>
            <p:cNvSpPr>
              <a:spLocks noChangeArrowheads="1"/>
            </p:cNvSpPr>
            <p:nvPr/>
          </p:nvSpPr>
          <p:spPr bwMode="auto">
            <a:xfrm>
              <a:off x="2846" y="2707"/>
              <a:ext cx="210" cy="235"/>
            </a:xfrm>
            <a:prstGeom prst="rect">
              <a:avLst/>
            </a:prstGeom>
            <a:solidFill>
              <a:srgbClr val="DDFFFF">
                <a:alpha val="50195"/>
              </a:srgbClr>
            </a:solidFill>
            <a:ln w="9525">
              <a:noFill/>
              <a:miter lim="800000"/>
              <a:headEnd/>
              <a:tailEnd/>
            </a:ln>
          </p:spPr>
          <p:txBody>
            <a:bodyPr wrap="none" anchor="ctr"/>
            <a:lstStyle/>
            <a:p>
              <a:endParaRPr lang="zh-CN" altLang="en-US"/>
            </a:p>
          </p:txBody>
        </p:sp>
        <p:sp>
          <p:nvSpPr>
            <p:cNvPr id="2066" name="Rectangle 20"/>
            <p:cNvSpPr>
              <a:spLocks noChangeArrowheads="1"/>
            </p:cNvSpPr>
            <p:nvPr/>
          </p:nvSpPr>
          <p:spPr bwMode="auto">
            <a:xfrm>
              <a:off x="2846" y="2573"/>
              <a:ext cx="210" cy="235"/>
            </a:xfrm>
            <a:prstGeom prst="rect">
              <a:avLst/>
            </a:prstGeom>
            <a:solidFill>
              <a:srgbClr val="DDFFFF">
                <a:alpha val="50195"/>
              </a:srgbClr>
            </a:solidFill>
            <a:ln w="9525">
              <a:noFill/>
              <a:miter lim="800000"/>
              <a:headEnd/>
              <a:tailEnd/>
            </a:ln>
          </p:spPr>
          <p:txBody>
            <a:bodyPr wrap="none" anchor="ctr"/>
            <a:lstStyle/>
            <a:p>
              <a:endParaRPr lang="zh-CN" altLang="en-US"/>
            </a:p>
          </p:txBody>
        </p:sp>
        <p:sp>
          <p:nvSpPr>
            <p:cNvPr id="2067" name="Line 21"/>
            <p:cNvSpPr>
              <a:spLocks noChangeShapeType="1"/>
            </p:cNvSpPr>
            <p:nvPr/>
          </p:nvSpPr>
          <p:spPr bwMode="auto">
            <a:xfrm>
              <a:off x="1496" y="1834"/>
              <a:ext cx="0" cy="873"/>
            </a:xfrm>
            <a:prstGeom prst="line">
              <a:avLst/>
            </a:prstGeom>
            <a:noFill/>
            <a:ln w="9525">
              <a:solidFill>
                <a:schemeClr val="tx1"/>
              </a:solidFill>
              <a:round/>
              <a:headEnd/>
              <a:tailEnd/>
            </a:ln>
          </p:spPr>
          <p:txBody>
            <a:bodyPr wrap="none" anchor="ctr"/>
            <a:lstStyle/>
            <a:p>
              <a:endParaRPr lang="zh-CN" altLang="en-US"/>
            </a:p>
          </p:txBody>
        </p:sp>
        <p:sp>
          <p:nvSpPr>
            <p:cNvPr id="2068" name="Line 22"/>
            <p:cNvSpPr>
              <a:spLocks noChangeShapeType="1"/>
            </p:cNvSpPr>
            <p:nvPr/>
          </p:nvSpPr>
          <p:spPr bwMode="auto">
            <a:xfrm>
              <a:off x="3056" y="1632"/>
              <a:ext cx="0" cy="1310"/>
            </a:xfrm>
            <a:prstGeom prst="line">
              <a:avLst/>
            </a:prstGeom>
            <a:noFill/>
            <a:ln w="9525">
              <a:solidFill>
                <a:schemeClr val="tx1"/>
              </a:solidFill>
              <a:round/>
              <a:headEnd/>
              <a:tailEnd/>
            </a:ln>
          </p:spPr>
          <p:txBody>
            <a:bodyPr wrap="none" anchor="ctr"/>
            <a:lstStyle/>
            <a:p>
              <a:endParaRPr lang="zh-CN" altLang="en-US"/>
            </a:p>
          </p:txBody>
        </p:sp>
        <p:sp>
          <p:nvSpPr>
            <p:cNvPr id="2069" name="Line 23"/>
            <p:cNvSpPr>
              <a:spLocks noChangeShapeType="1"/>
            </p:cNvSpPr>
            <p:nvPr/>
          </p:nvSpPr>
          <p:spPr bwMode="auto">
            <a:xfrm flipH="1">
              <a:off x="1496" y="2707"/>
              <a:ext cx="1350" cy="0"/>
            </a:xfrm>
            <a:prstGeom prst="line">
              <a:avLst/>
            </a:prstGeom>
            <a:noFill/>
            <a:ln w="9525">
              <a:solidFill>
                <a:schemeClr val="tx1"/>
              </a:solidFill>
              <a:round/>
              <a:headEnd/>
              <a:tailEnd/>
            </a:ln>
          </p:spPr>
          <p:txBody>
            <a:bodyPr wrap="none" anchor="ctr"/>
            <a:lstStyle/>
            <a:p>
              <a:endParaRPr lang="zh-CN" altLang="en-US"/>
            </a:p>
          </p:txBody>
        </p:sp>
        <p:sp>
          <p:nvSpPr>
            <p:cNvPr id="2070" name="Line 24"/>
            <p:cNvSpPr>
              <a:spLocks noChangeShapeType="1"/>
            </p:cNvSpPr>
            <p:nvPr/>
          </p:nvSpPr>
          <p:spPr bwMode="auto">
            <a:xfrm flipH="1">
              <a:off x="1792" y="2606"/>
              <a:ext cx="927" cy="0"/>
            </a:xfrm>
            <a:prstGeom prst="line">
              <a:avLst/>
            </a:prstGeom>
            <a:noFill/>
            <a:ln w="9525">
              <a:solidFill>
                <a:schemeClr val="tx1"/>
              </a:solidFill>
              <a:round/>
              <a:headEnd/>
              <a:tailEnd/>
            </a:ln>
          </p:spPr>
          <p:txBody>
            <a:bodyPr wrap="none" anchor="ctr"/>
            <a:lstStyle/>
            <a:p>
              <a:endParaRPr lang="zh-CN" altLang="en-US"/>
            </a:p>
          </p:txBody>
        </p:sp>
        <p:sp>
          <p:nvSpPr>
            <p:cNvPr id="2071" name="Line 25"/>
            <p:cNvSpPr>
              <a:spLocks noChangeShapeType="1"/>
            </p:cNvSpPr>
            <p:nvPr/>
          </p:nvSpPr>
          <p:spPr bwMode="auto">
            <a:xfrm>
              <a:off x="2846" y="2707"/>
              <a:ext cx="0" cy="235"/>
            </a:xfrm>
            <a:prstGeom prst="line">
              <a:avLst/>
            </a:prstGeom>
            <a:noFill/>
            <a:ln w="9525">
              <a:solidFill>
                <a:schemeClr val="tx1"/>
              </a:solidFill>
              <a:round/>
              <a:headEnd/>
              <a:tailEnd/>
            </a:ln>
          </p:spPr>
          <p:txBody>
            <a:bodyPr wrap="none" anchor="ctr"/>
            <a:lstStyle/>
            <a:p>
              <a:endParaRPr lang="zh-CN" altLang="en-US"/>
            </a:p>
          </p:txBody>
        </p:sp>
        <p:sp>
          <p:nvSpPr>
            <p:cNvPr id="2072" name="Line 26"/>
            <p:cNvSpPr>
              <a:spLocks noChangeShapeType="1"/>
            </p:cNvSpPr>
            <p:nvPr/>
          </p:nvSpPr>
          <p:spPr bwMode="auto">
            <a:xfrm>
              <a:off x="1707" y="2035"/>
              <a:ext cx="0" cy="471"/>
            </a:xfrm>
            <a:prstGeom prst="line">
              <a:avLst/>
            </a:prstGeom>
            <a:noFill/>
            <a:ln w="9525">
              <a:solidFill>
                <a:schemeClr val="tx1"/>
              </a:solidFill>
              <a:round/>
              <a:headEnd/>
              <a:tailEnd/>
            </a:ln>
          </p:spPr>
          <p:txBody>
            <a:bodyPr wrap="none" anchor="ctr"/>
            <a:lstStyle/>
            <a:p>
              <a:endParaRPr lang="zh-CN" altLang="en-US"/>
            </a:p>
          </p:txBody>
        </p:sp>
        <p:sp>
          <p:nvSpPr>
            <p:cNvPr id="2073" name="Line 27"/>
            <p:cNvSpPr>
              <a:spLocks noChangeShapeType="1"/>
            </p:cNvSpPr>
            <p:nvPr/>
          </p:nvSpPr>
          <p:spPr bwMode="auto">
            <a:xfrm>
              <a:off x="2677" y="2035"/>
              <a:ext cx="0" cy="571"/>
            </a:xfrm>
            <a:prstGeom prst="line">
              <a:avLst/>
            </a:prstGeom>
            <a:noFill/>
            <a:ln w="9525">
              <a:solidFill>
                <a:schemeClr val="tx1"/>
              </a:solidFill>
              <a:round/>
              <a:headEnd/>
              <a:tailEnd/>
            </a:ln>
          </p:spPr>
          <p:txBody>
            <a:bodyPr wrap="none" anchor="ctr"/>
            <a:lstStyle/>
            <a:p>
              <a:endParaRPr lang="zh-CN" altLang="en-US"/>
            </a:p>
          </p:txBody>
        </p:sp>
        <p:sp>
          <p:nvSpPr>
            <p:cNvPr id="2074" name="Rectangle 28"/>
            <p:cNvSpPr>
              <a:spLocks noChangeArrowheads="1"/>
            </p:cNvSpPr>
            <p:nvPr/>
          </p:nvSpPr>
          <p:spPr bwMode="auto">
            <a:xfrm>
              <a:off x="2888" y="1632"/>
              <a:ext cx="168" cy="202"/>
            </a:xfrm>
            <a:prstGeom prst="rect">
              <a:avLst/>
            </a:prstGeom>
            <a:solidFill>
              <a:srgbClr val="DDFFFF">
                <a:alpha val="50195"/>
              </a:srgbClr>
            </a:solidFill>
            <a:ln w="9525">
              <a:noFill/>
              <a:miter lim="800000"/>
              <a:headEnd/>
              <a:tailEnd/>
            </a:ln>
          </p:spPr>
          <p:txBody>
            <a:bodyPr wrap="none" anchor="ctr"/>
            <a:lstStyle/>
            <a:p>
              <a:endParaRPr lang="zh-CN" altLang="en-US"/>
            </a:p>
          </p:txBody>
        </p:sp>
        <p:sp>
          <p:nvSpPr>
            <p:cNvPr id="2075" name="Line 29"/>
            <p:cNvSpPr>
              <a:spLocks noChangeShapeType="1"/>
            </p:cNvSpPr>
            <p:nvPr/>
          </p:nvSpPr>
          <p:spPr bwMode="auto">
            <a:xfrm flipH="1">
              <a:off x="1496" y="1834"/>
              <a:ext cx="1392" cy="0"/>
            </a:xfrm>
            <a:prstGeom prst="line">
              <a:avLst/>
            </a:prstGeom>
            <a:noFill/>
            <a:ln w="9525">
              <a:solidFill>
                <a:schemeClr val="tx1"/>
              </a:solidFill>
              <a:round/>
              <a:headEnd/>
              <a:tailEnd/>
            </a:ln>
          </p:spPr>
          <p:txBody>
            <a:bodyPr wrap="none" anchor="ctr"/>
            <a:lstStyle/>
            <a:p>
              <a:endParaRPr lang="zh-CN" altLang="en-US"/>
            </a:p>
          </p:txBody>
        </p:sp>
        <p:sp>
          <p:nvSpPr>
            <p:cNvPr id="2076" name="Line 30"/>
            <p:cNvSpPr>
              <a:spLocks noChangeShapeType="1"/>
            </p:cNvSpPr>
            <p:nvPr/>
          </p:nvSpPr>
          <p:spPr bwMode="auto">
            <a:xfrm>
              <a:off x="2888" y="1632"/>
              <a:ext cx="0" cy="202"/>
            </a:xfrm>
            <a:prstGeom prst="line">
              <a:avLst/>
            </a:prstGeom>
            <a:noFill/>
            <a:ln w="9525">
              <a:solidFill>
                <a:schemeClr val="tx1"/>
              </a:solidFill>
              <a:round/>
              <a:headEnd/>
              <a:tailEnd/>
            </a:ln>
          </p:spPr>
          <p:txBody>
            <a:bodyPr wrap="none" anchor="ctr"/>
            <a:lstStyle/>
            <a:p>
              <a:endParaRPr lang="zh-CN" altLang="en-US"/>
            </a:p>
          </p:txBody>
        </p:sp>
        <p:sp>
          <p:nvSpPr>
            <p:cNvPr id="2077" name="Line 31"/>
            <p:cNvSpPr>
              <a:spLocks noChangeShapeType="1"/>
            </p:cNvSpPr>
            <p:nvPr/>
          </p:nvSpPr>
          <p:spPr bwMode="auto">
            <a:xfrm flipV="1">
              <a:off x="2930" y="2808"/>
              <a:ext cx="0" cy="168"/>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78" name="Line 32"/>
            <p:cNvSpPr>
              <a:spLocks noChangeShapeType="1"/>
            </p:cNvSpPr>
            <p:nvPr/>
          </p:nvSpPr>
          <p:spPr bwMode="auto">
            <a:xfrm flipV="1">
              <a:off x="2972" y="2270"/>
              <a:ext cx="0" cy="168"/>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79" name="Line 33"/>
            <p:cNvSpPr>
              <a:spLocks noChangeShapeType="1"/>
            </p:cNvSpPr>
            <p:nvPr/>
          </p:nvSpPr>
          <p:spPr bwMode="auto">
            <a:xfrm flipV="1">
              <a:off x="2803" y="2270"/>
              <a:ext cx="0" cy="168"/>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80" name="Line 34"/>
            <p:cNvSpPr>
              <a:spLocks noChangeShapeType="1"/>
            </p:cNvSpPr>
            <p:nvPr/>
          </p:nvSpPr>
          <p:spPr bwMode="auto">
            <a:xfrm flipV="1">
              <a:off x="2972" y="1733"/>
              <a:ext cx="0" cy="168"/>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81" name="Line 35"/>
            <p:cNvSpPr>
              <a:spLocks noChangeShapeType="1"/>
            </p:cNvSpPr>
            <p:nvPr/>
          </p:nvSpPr>
          <p:spPr bwMode="auto">
            <a:xfrm>
              <a:off x="1623" y="2170"/>
              <a:ext cx="0" cy="168"/>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82" name="Line 36"/>
            <p:cNvSpPr>
              <a:spLocks noChangeShapeType="1"/>
            </p:cNvSpPr>
            <p:nvPr/>
          </p:nvSpPr>
          <p:spPr bwMode="auto">
            <a:xfrm rot="5400000" flipV="1">
              <a:off x="2087" y="2559"/>
              <a:ext cx="0" cy="211"/>
            </a:xfrm>
            <a:prstGeom prst="line">
              <a:avLst/>
            </a:prstGeom>
            <a:noFill/>
            <a:ln w="38100">
              <a:solidFill>
                <a:srgbClr val="FF3300"/>
              </a:solidFill>
              <a:round/>
              <a:headEnd/>
              <a:tailEnd type="triangle" w="med" len="med"/>
            </a:ln>
          </p:spPr>
          <p:txBody>
            <a:bodyPr wrap="none" anchor="ctr"/>
            <a:lstStyle/>
            <a:p>
              <a:endParaRPr lang="zh-CN" altLang="en-US"/>
            </a:p>
          </p:txBody>
        </p:sp>
        <p:sp>
          <p:nvSpPr>
            <p:cNvPr id="2083" name="Text Box 37"/>
            <p:cNvSpPr txBox="1">
              <a:spLocks noChangeArrowheads="1"/>
            </p:cNvSpPr>
            <p:nvPr/>
          </p:nvSpPr>
          <p:spPr bwMode="auto">
            <a:xfrm>
              <a:off x="1707" y="2069"/>
              <a:ext cx="329" cy="288"/>
            </a:xfrm>
            <a:prstGeom prst="rect">
              <a:avLst/>
            </a:prstGeom>
            <a:noFill/>
            <a:ln w="9525">
              <a:noFill/>
              <a:miter lim="800000"/>
              <a:headEnd/>
              <a:tailEnd/>
            </a:ln>
          </p:spPr>
          <p:txBody>
            <a:bodyPr wrap="none">
              <a:spAutoFit/>
            </a:bodyPr>
            <a:lstStyle/>
            <a:p>
              <a:r>
                <a:rPr lang="en-US" altLang="zh-CN" sz="2400">
                  <a:ea typeface="宋体" pitchFamily="2" charset="-122"/>
                </a:rPr>
                <a:t>Q</a:t>
              </a:r>
              <a:r>
                <a:rPr lang="en-US" altLang="zh-CN" sz="2400" baseline="-25000">
                  <a:ea typeface="宋体" pitchFamily="2" charset="-122"/>
                </a:rPr>
                <a:t>1</a:t>
              </a:r>
            </a:p>
          </p:txBody>
        </p:sp>
        <p:sp>
          <p:nvSpPr>
            <p:cNvPr id="2084" name="Text Box 38"/>
            <p:cNvSpPr txBox="1">
              <a:spLocks noChangeArrowheads="1"/>
            </p:cNvSpPr>
            <p:nvPr/>
          </p:nvSpPr>
          <p:spPr bwMode="auto">
            <a:xfrm>
              <a:off x="3014" y="2069"/>
              <a:ext cx="874" cy="288"/>
            </a:xfrm>
            <a:prstGeom prst="rect">
              <a:avLst/>
            </a:prstGeom>
            <a:noFill/>
            <a:ln w="9525">
              <a:noFill/>
              <a:miter lim="800000"/>
              <a:headEnd/>
              <a:tailEnd/>
            </a:ln>
          </p:spPr>
          <p:txBody>
            <a:bodyPr>
              <a:spAutoFit/>
            </a:bodyPr>
            <a:lstStyle/>
            <a:p>
              <a:r>
                <a:rPr lang="en-US" altLang="zh-CN" sz="2400">
                  <a:ea typeface="宋体" pitchFamily="2" charset="-122"/>
                </a:rPr>
                <a:t>Q</a:t>
              </a:r>
              <a:r>
                <a:rPr lang="en-US" altLang="zh-CN" sz="2400" baseline="-25000">
                  <a:ea typeface="宋体" pitchFamily="2" charset="-122"/>
                </a:rPr>
                <a:t>1</a:t>
              </a:r>
              <a:r>
                <a:rPr lang="en-US" altLang="zh-CN" sz="2400">
                  <a:ea typeface="宋体" pitchFamily="2" charset="-122"/>
                </a:rPr>
                <a:t> +Q</a:t>
              </a:r>
              <a:r>
                <a:rPr lang="en-US" altLang="zh-CN" sz="2400" baseline="-25000">
                  <a:ea typeface="宋体" pitchFamily="2" charset="-122"/>
                </a:rPr>
                <a:t>2</a:t>
              </a:r>
            </a:p>
          </p:txBody>
        </p:sp>
        <p:sp>
          <p:nvSpPr>
            <p:cNvPr id="2085" name="Text Box 39"/>
            <p:cNvSpPr txBox="1">
              <a:spLocks noChangeArrowheads="1"/>
            </p:cNvSpPr>
            <p:nvPr/>
          </p:nvSpPr>
          <p:spPr bwMode="auto">
            <a:xfrm>
              <a:off x="3056" y="2742"/>
              <a:ext cx="496" cy="288"/>
            </a:xfrm>
            <a:prstGeom prst="rect">
              <a:avLst/>
            </a:prstGeom>
            <a:noFill/>
            <a:ln w="9525">
              <a:noFill/>
              <a:miter lim="800000"/>
              <a:headEnd/>
              <a:tailEnd/>
            </a:ln>
          </p:spPr>
          <p:txBody>
            <a:bodyPr>
              <a:spAutoFit/>
            </a:bodyPr>
            <a:lstStyle/>
            <a:p>
              <a:r>
                <a:rPr lang="en-US" altLang="zh-CN" sz="2400">
                  <a:ea typeface="宋体" pitchFamily="2" charset="-122"/>
                </a:rPr>
                <a:t>Q</a:t>
              </a:r>
              <a:r>
                <a:rPr lang="en-US" altLang="zh-CN" sz="2400" baseline="-25000">
                  <a:ea typeface="宋体" pitchFamily="2" charset="-122"/>
                </a:rPr>
                <a:t>2</a:t>
              </a:r>
            </a:p>
          </p:txBody>
        </p:sp>
        <p:sp>
          <p:nvSpPr>
            <p:cNvPr id="2086" name="Text Box 40"/>
            <p:cNvSpPr txBox="1">
              <a:spLocks noChangeArrowheads="1"/>
            </p:cNvSpPr>
            <p:nvPr/>
          </p:nvSpPr>
          <p:spPr bwMode="auto">
            <a:xfrm>
              <a:off x="2593" y="2674"/>
              <a:ext cx="295" cy="288"/>
            </a:xfrm>
            <a:prstGeom prst="rect">
              <a:avLst/>
            </a:prstGeom>
            <a:noFill/>
            <a:ln w="9525">
              <a:noFill/>
              <a:miter lim="800000"/>
              <a:headEnd/>
              <a:tailEnd/>
            </a:ln>
          </p:spPr>
          <p:txBody>
            <a:bodyPr>
              <a:spAutoFit/>
            </a:bodyPr>
            <a:lstStyle/>
            <a:p>
              <a:r>
                <a:rPr lang="en-US" altLang="zh-CN" sz="2400">
                  <a:ea typeface="宋体" pitchFamily="2" charset="-122"/>
                </a:rPr>
                <a:t>D</a:t>
              </a:r>
              <a:endParaRPr lang="en-US" altLang="zh-CN" sz="2400" baseline="-25000">
                <a:ea typeface="宋体" pitchFamily="2" charset="-122"/>
              </a:endParaRPr>
            </a:p>
          </p:txBody>
        </p:sp>
        <p:sp>
          <p:nvSpPr>
            <p:cNvPr id="2087" name="Text Box 41"/>
            <p:cNvSpPr txBox="1">
              <a:spLocks noChangeArrowheads="1"/>
            </p:cNvSpPr>
            <p:nvPr/>
          </p:nvSpPr>
          <p:spPr bwMode="auto">
            <a:xfrm>
              <a:off x="1454" y="2674"/>
              <a:ext cx="295" cy="288"/>
            </a:xfrm>
            <a:prstGeom prst="rect">
              <a:avLst/>
            </a:prstGeom>
            <a:noFill/>
            <a:ln w="9525">
              <a:noFill/>
              <a:miter lim="800000"/>
              <a:headEnd/>
              <a:tailEnd/>
            </a:ln>
          </p:spPr>
          <p:txBody>
            <a:bodyPr>
              <a:spAutoFit/>
            </a:bodyPr>
            <a:lstStyle/>
            <a:p>
              <a:r>
                <a:rPr lang="en-US" altLang="zh-CN" sz="2400">
                  <a:ea typeface="宋体" pitchFamily="2" charset="-122"/>
                </a:rPr>
                <a:t>E</a:t>
              </a:r>
              <a:endParaRPr lang="en-US" altLang="zh-CN" sz="2400" baseline="-25000">
                <a:ea typeface="宋体" pitchFamily="2" charset="-122"/>
              </a:endParaRPr>
            </a:p>
          </p:txBody>
        </p:sp>
        <p:sp>
          <p:nvSpPr>
            <p:cNvPr id="2088" name="Text Box 42"/>
            <p:cNvSpPr txBox="1">
              <a:spLocks noChangeArrowheads="1"/>
            </p:cNvSpPr>
            <p:nvPr/>
          </p:nvSpPr>
          <p:spPr bwMode="auto">
            <a:xfrm>
              <a:off x="2087" y="2352"/>
              <a:ext cx="295" cy="288"/>
            </a:xfrm>
            <a:prstGeom prst="rect">
              <a:avLst/>
            </a:prstGeom>
            <a:noFill/>
            <a:ln w="9525">
              <a:noFill/>
              <a:miter lim="800000"/>
              <a:headEnd/>
              <a:tailEnd/>
            </a:ln>
          </p:spPr>
          <p:txBody>
            <a:bodyPr>
              <a:spAutoFit/>
            </a:bodyPr>
            <a:lstStyle/>
            <a:p>
              <a:r>
                <a:rPr lang="en-US" altLang="zh-CN" sz="2400">
                  <a:ea typeface="宋体" pitchFamily="2" charset="-122"/>
                </a:rPr>
                <a:t>A</a:t>
              </a:r>
              <a:endParaRPr lang="en-US" altLang="zh-CN" sz="2400" baseline="-25000">
                <a:ea typeface="宋体" pitchFamily="2" charset="-122"/>
              </a:endParaRPr>
            </a:p>
          </p:txBody>
        </p:sp>
        <p:sp>
          <p:nvSpPr>
            <p:cNvPr id="2089" name="Text Box 43"/>
            <p:cNvSpPr txBox="1">
              <a:spLocks noChangeArrowheads="1"/>
            </p:cNvSpPr>
            <p:nvPr/>
          </p:nvSpPr>
          <p:spPr bwMode="auto">
            <a:xfrm>
              <a:off x="1749" y="1584"/>
              <a:ext cx="308" cy="288"/>
            </a:xfrm>
            <a:prstGeom prst="rect">
              <a:avLst/>
            </a:prstGeom>
            <a:noFill/>
            <a:ln w="9525">
              <a:noFill/>
              <a:miter lim="800000"/>
              <a:headEnd/>
              <a:tailEnd/>
            </a:ln>
          </p:spPr>
          <p:txBody>
            <a:bodyPr wrap="none">
              <a:spAutoFit/>
            </a:bodyPr>
            <a:lstStyle/>
            <a:p>
              <a:r>
                <a:rPr lang="en-US" altLang="zh-CN" sz="2400">
                  <a:ea typeface="宋体" pitchFamily="2" charset="-122"/>
                </a:rPr>
                <a:t>T</a:t>
              </a:r>
              <a:r>
                <a:rPr lang="en-US" altLang="zh-CN" sz="2400" baseline="-25000">
                  <a:ea typeface="宋体" pitchFamily="2" charset="-122"/>
                </a:rPr>
                <a:t>1</a:t>
              </a:r>
            </a:p>
          </p:txBody>
        </p:sp>
        <p:sp>
          <p:nvSpPr>
            <p:cNvPr id="2090" name="Text Box 44"/>
            <p:cNvSpPr txBox="1">
              <a:spLocks noChangeArrowheads="1"/>
            </p:cNvSpPr>
            <p:nvPr/>
          </p:nvSpPr>
          <p:spPr bwMode="auto">
            <a:xfrm>
              <a:off x="1623" y="2976"/>
              <a:ext cx="308" cy="288"/>
            </a:xfrm>
            <a:prstGeom prst="rect">
              <a:avLst/>
            </a:prstGeom>
            <a:noFill/>
            <a:ln w="9525">
              <a:noFill/>
              <a:miter lim="800000"/>
              <a:headEnd/>
              <a:tailEnd/>
            </a:ln>
          </p:spPr>
          <p:txBody>
            <a:bodyPr wrap="none">
              <a:spAutoFit/>
            </a:bodyPr>
            <a:lstStyle/>
            <a:p>
              <a:r>
                <a:rPr lang="en-US" altLang="zh-CN" sz="2400">
                  <a:ea typeface="宋体" pitchFamily="2" charset="-122"/>
                </a:rPr>
                <a:t>T</a:t>
              </a:r>
              <a:r>
                <a:rPr lang="en-US" altLang="zh-CN" sz="2400" baseline="-25000">
                  <a:ea typeface="宋体" pitchFamily="2" charset="-122"/>
                </a:rPr>
                <a:t>2</a:t>
              </a:r>
            </a:p>
          </p:txBody>
        </p:sp>
        <p:sp>
          <p:nvSpPr>
            <p:cNvPr id="2091" name="Text Box 45"/>
            <p:cNvSpPr txBox="1">
              <a:spLocks noChangeArrowheads="1"/>
            </p:cNvSpPr>
            <p:nvPr/>
          </p:nvSpPr>
          <p:spPr bwMode="auto">
            <a:xfrm>
              <a:off x="864" y="2592"/>
              <a:ext cx="590" cy="327"/>
            </a:xfrm>
            <a:prstGeom prst="rect">
              <a:avLst/>
            </a:prstGeom>
            <a:noFill/>
            <a:ln w="28575">
              <a:noFill/>
              <a:miter lim="800000"/>
              <a:headEnd/>
              <a:tailEnd/>
            </a:ln>
          </p:spPr>
          <p:txBody>
            <a:bodyPr anchor="ctr">
              <a:spAutoFit/>
            </a:bodyPr>
            <a:lstStyle/>
            <a:p>
              <a:pPr>
                <a:spcBef>
                  <a:spcPct val="50000"/>
                </a:spcBef>
              </a:pPr>
              <a:r>
                <a:rPr lang="zh-CN" altLang="en-US">
                  <a:latin typeface="Arial" charset="0"/>
                </a:rPr>
                <a:t>热机</a:t>
              </a:r>
            </a:p>
          </p:txBody>
        </p:sp>
        <p:sp>
          <p:nvSpPr>
            <p:cNvPr id="2092" name="Text Box 46"/>
            <p:cNvSpPr txBox="1">
              <a:spLocks noChangeArrowheads="1"/>
            </p:cNvSpPr>
            <p:nvPr/>
          </p:nvSpPr>
          <p:spPr bwMode="auto">
            <a:xfrm>
              <a:off x="3183" y="2525"/>
              <a:ext cx="801" cy="327"/>
            </a:xfrm>
            <a:prstGeom prst="rect">
              <a:avLst/>
            </a:prstGeom>
            <a:noFill/>
            <a:ln w="28575">
              <a:noFill/>
              <a:miter lim="800000"/>
              <a:headEnd/>
              <a:tailEnd/>
            </a:ln>
          </p:spPr>
          <p:txBody>
            <a:bodyPr anchor="ctr">
              <a:spAutoFit/>
            </a:bodyPr>
            <a:lstStyle/>
            <a:p>
              <a:pPr>
                <a:spcBef>
                  <a:spcPct val="50000"/>
                </a:spcBef>
              </a:pPr>
              <a:r>
                <a:rPr lang="zh-CN" altLang="en-US">
                  <a:latin typeface="Arial" charset="0"/>
                </a:rPr>
                <a:t>致冷机</a:t>
              </a:r>
            </a:p>
          </p:txBody>
        </p:sp>
      </p:grpSp>
      <p:sp>
        <p:nvSpPr>
          <p:cNvPr id="252975" name="Text Box 47"/>
          <p:cNvSpPr txBox="1">
            <a:spLocks noChangeArrowheads="1"/>
          </p:cNvSpPr>
          <p:nvPr/>
        </p:nvSpPr>
        <p:spPr bwMode="auto">
          <a:xfrm>
            <a:off x="642910" y="500042"/>
            <a:ext cx="3200400" cy="528637"/>
          </a:xfrm>
          <a:prstGeom prst="rect">
            <a:avLst/>
          </a:prstGeom>
          <a:solidFill>
            <a:schemeClr val="hlink"/>
          </a:solidFill>
          <a:ln w="9525">
            <a:solidFill>
              <a:srgbClr val="00FFFF"/>
            </a:solidFill>
            <a:miter lim="800000"/>
            <a:headEnd/>
            <a:tailEnd/>
          </a:ln>
          <a:effectLst/>
        </p:spPr>
        <p:txBody>
          <a:bodyPr>
            <a:spAutoFit/>
          </a:bodyPr>
          <a:lstStyle/>
          <a:p>
            <a:pPr>
              <a:defRPr/>
            </a:pPr>
            <a:r>
              <a:rPr lang="zh-CN" altLang="en-US" dirty="0">
                <a:effectLst>
                  <a:outerShdw blurRad="38100" dist="38100" dir="2700000" algn="tl">
                    <a:srgbClr val="FFFFFF"/>
                  </a:outerShdw>
                </a:effectLst>
                <a:latin typeface="黑体" pitchFamily="2" charset="-122"/>
                <a:ea typeface="黑体" pitchFamily="2" charset="-122"/>
              </a:rPr>
              <a:t>两种表述的等价性</a:t>
            </a:r>
            <a:endParaRPr lang="zh-CN" altLang="en-US" dirty="0">
              <a:solidFill>
                <a:srgbClr val="FFFF00"/>
              </a:solidFill>
              <a:latin typeface="楷体_GB2312" pitchFamily="49" charset="-122"/>
            </a:endParaRPr>
          </a:p>
        </p:txBody>
      </p:sp>
      <p:sp>
        <p:nvSpPr>
          <p:cNvPr id="252976" name="Text Box 48"/>
          <p:cNvSpPr txBox="1">
            <a:spLocks noChangeArrowheads="1"/>
          </p:cNvSpPr>
          <p:nvPr/>
        </p:nvSpPr>
        <p:spPr bwMode="auto">
          <a:xfrm>
            <a:off x="571472" y="1285860"/>
            <a:ext cx="7500990" cy="954107"/>
          </a:xfrm>
          <a:prstGeom prst="rect">
            <a:avLst/>
          </a:prstGeom>
          <a:noFill/>
          <a:ln w="9525">
            <a:noFill/>
            <a:miter lim="800000"/>
            <a:headEnd/>
            <a:tailEnd/>
          </a:ln>
        </p:spPr>
        <p:txBody>
          <a:bodyPr wrap="square" anchor="ctr">
            <a:spAutoFit/>
          </a:bodyPr>
          <a:lstStyle/>
          <a:p>
            <a:r>
              <a:rPr lang="zh-CN" altLang="en-US" dirty="0"/>
              <a:t>还可由热传导过程</a:t>
            </a:r>
            <a:r>
              <a:rPr lang="zh-CN" altLang="en-US" dirty="0" smtClean="0"/>
              <a:t>的不可逆性</a:t>
            </a:r>
            <a:r>
              <a:rPr lang="zh-CN" altLang="en-US" dirty="0"/>
              <a:t>推断功变热过程的不可逆性。</a:t>
            </a:r>
          </a:p>
        </p:txBody>
      </p:sp>
      <p:sp>
        <p:nvSpPr>
          <p:cNvPr id="252978" name="AutoShape 50"/>
          <p:cNvSpPr>
            <a:spLocks noChangeArrowheads="1"/>
          </p:cNvSpPr>
          <p:nvPr/>
        </p:nvSpPr>
        <p:spPr bwMode="auto">
          <a:xfrm rot="3530258">
            <a:off x="3128640" y="2413986"/>
            <a:ext cx="762000" cy="228600"/>
          </a:xfrm>
          <a:prstGeom prst="rightArrow">
            <a:avLst>
              <a:gd name="adj1" fmla="val 50000"/>
              <a:gd name="adj2" fmla="val 83333"/>
            </a:avLst>
          </a:prstGeom>
          <a:solidFill>
            <a:srgbClr val="FFFF00"/>
          </a:solidFill>
          <a:ln w="41275">
            <a:solidFill>
              <a:srgbClr val="FF0000"/>
            </a:solid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2975"/>
                                        </p:tgtEl>
                                        <p:attrNameLst>
                                          <p:attrName>style.visibility</p:attrName>
                                        </p:attrNameLst>
                                      </p:cBhvr>
                                      <p:to>
                                        <p:strVal val="visible"/>
                                      </p:to>
                                    </p:set>
                                    <p:animEffect transition="in" filter="wipe(left)">
                                      <p:cBhvr>
                                        <p:cTn id="7" dur="500"/>
                                        <p:tgtEl>
                                          <p:spTgt spid="2529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2976"/>
                                        </p:tgtEl>
                                        <p:attrNameLst>
                                          <p:attrName>style.visibility</p:attrName>
                                        </p:attrNameLst>
                                      </p:cBhvr>
                                      <p:to>
                                        <p:strVal val="visible"/>
                                      </p:to>
                                    </p:set>
                                    <p:animEffect transition="in" filter="wipe(left)">
                                      <p:cBhvr>
                                        <p:cTn id="12" dur="500"/>
                                        <p:tgtEl>
                                          <p:spTgt spid="2529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2978"/>
                                        </p:tgtEl>
                                        <p:attrNameLst>
                                          <p:attrName>style.visibility</p:attrName>
                                        </p:attrNameLst>
                                      </p:cBhvr>
                                      <p:to>
                                        <p:strVal val="visible"/>
                                      </p:to>
                                    </p:set>
                                    <p:animEffect transition="in" filter="wipe(down)">
                                      <p:cBhvr>
                                        <p:cTn id="17" dur="500"/>
                                        <p:tgtEl>
                                          <p:spTgt spid="2529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75" grpId="0" animBg="1" autoUpdateAnimBg="0"/>
      <p:bldP spid="252976" grpId="0" autoUpdateAnimBg="0"/>
      <p:bldP spid="25297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灯片编号占位符 3"/>
          <p:cNvSpPr>
            <a:spLocks noGrp="1"/>
          </p:cNvSpPr>
          <p:nvPr>
            <p:ph type="sldNum" sz="quarter" idx="12"/>
          </p:nvPr>
        </p:nvSpPr>
        <p:spPr/>
        <p:txBody>
          <a:bodyPr/>
          <a:lstStyle/>
          <a:p>
            <a:pPr>
              <a:defRPr/>
            </a:pPr>
            <a:fld id="{8BE08297-795F-42DC-B20F-F563D6C4C9C1}" type="slidenum">
              <a:rPr lang="en-US" altLang="zh-CN"/>
              <a:pPr>
                <a:defRPr/>
              </a:pPr>
              <a:t>24</a:t>
            </a:fld>
            <a:endParaRPr lang="en-US" altLang="zh-CN"/>
          </a:p>
        </p:txBody>
      </p:sp>
      <p:sp>
        <p:nvSpPr>
          <p:cNvPr id="253978" name="Text Box 26"/>
          <p:cNvSpPr txBox="1">
            <a:spLocks noChangeArrowheads="1"/>
          </p:cNvSpPr>
          <p:nvPr/>
        </p:nvSpPr>
        <p:spPr bwMode="auto">
          <a:xfrm>
            <a:off x="285720" y="1643050"/>
            <a:ext cx="8534400" cy="3888500"/>
          </a:xfrm>
          <a:prstGeom prst="rect">
            <a:avLst/>
          </a:prstGeom>
          <a:noFill/>
          <a:ln w="28575">
            <a:solidFill>
              <a:srgbClr val="FF9900"/>
            </a:solidFill>
            <a:miter lim="800000"/>
            <a:headEnd/>
            <a:tailEnd/>
          </a:ln>
        </p:spPr>
        <p:txBody>
          <a:bodyPr anchor="ctr">
            <a:spAutoFit/>
          </a:bodyPr>
          <a:lstStyle/>
          <a:p>
            <a:pPr>
              <a:lnSpc>
                <a:spcPct val="150000"/>
              </a:lnSpc>
            </a:pPr>
            <a:r>
              <a:rPr lang="zh-CN" altLang="en-US"/>
              <a:t>类似的例子不胜枚举，都说明自然界中各种不可逆过程是相互关联的，都可以作为第二定律的一种表述。但不管具体方式如何，第二定律的实质在于指出，一切与热现象有关的实际宏观过程都是不可逆的。第二定律揭示的这一客观规律，向人们指示出实际宏观过程进行的条件和方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3978"/>
                                        </p:tgtEl>
                                        <p:attrNameLst>
                                          <p:attrName>style.visibility</p:attrName>
                                        </p:attrNameLst>
                                      </p:cBhvr>
                                      <p:to>
                                        <p:strVal val="visible"/>
                                      </p:to>
                                    </p:set>
                                    <p:anim calcmode="lin" valueType="num">
                                      <p:cBhvr>
                                        <p:cTn id="7" dur="500" fill="hold"/>
                                        <p:tgtEl>
                                          <p:spTgt spid="253978"/>
                                        </p:tgtEl>
                                        <p:attrNameLst>
                                          <p:attrName>ppt_w</p:attrName>
                                        </p:attrNameLst>
                                      </p:cBhvr>
                                      <p:tavLst>
                                        <p:tav tm="0">
                                          <p:val>
                                            <p:fltVal val="0"/>
                                          </p:val>
                                        </p:tav>
                                        <p:tav tm="100000">
                                          <p:val>
                                            <p:strVal val="#ppt_w"/>
                                          </p:val>
                                        </p:tav>
                                      </p:tavLst>
                                    </p:anim>
                                    <p:anim calcmode="lin" valueType="num">
                                      <p:cBhvr>
                                        <p:cTn id="8" dur="500" fill="hold"/>
                                        <p:tgtEl>
                                          <p:spTgt spid="2539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7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灯片编号占位符 3"/>
          <p:cNvSpPr>
            <a:spLocks noGrp="1"/>
          </p:cNvSpPr>
          <p:nvPr>
            <p:ph type="sldNum" sz="quarter" idx="12"/>
          </p:nvPr>
        </p:nvSpPr>
        <p:spPr/>
        <p:txBody>
          <a:bodyPr/>
          <a:lstStyle/>
          <a:p>
            <a:pPr>
              <a:defRPr/>
            </a:pPr>
            <a:fld id="{8BE08297-795F-42DC-B20F-F563D6C4C9C1}" type="slidenum">
              <a:rPr lang="en-US" altLang="zh-CN"/>
              <a:pPr>
                <a:defRPr/>
              </a:pPr>
              <a:t>25</a:t>
            </a:fld>
            <a:endParaRPr lang="en-US" altLang="zh-CN"/>
          </a:p>
        </p:txBody>
      </p:sp>
      <p:sp>
        <p:nvSpPr>
          <p:cNvPr id="253955" name="Text Box 3"/>
          <p:cNvSpPr txBox="1">
            <a:spLocks noChangeArrowheads="1"/>
          </p:cNvSpPr>
          <p:nvPr/>
        </p:nvSpPr>
        <p:spPr bwMode="auto">
          <a:xfrm>
            <a:off x="357158" y="642918"/>
            <a:ext cx="8001000" cy="519113"/>
          </a:xfrm>
          <a:prstGeom prst="rect">
            <a:avLst/>
          </a:prstGeom>
          <a:noFill/>
          <a:ln w="28575">
            <a:noFill/>
            <a:miter lim="800000"/>
            <a:headEnd/>
            <a:tailEnd/>
          </a:ln>
        </p:spPr>
        <p:txBody>
          <a:bodyPr anchor="ctr">
            <a:spAutoFit/>
          </a:bodyPr>
          <a:lstStyle/>
          <a:p>
            <a:pPr>
              <a:spcBef>
                <a:spcPct val="50000"/>
              </a:spcBef>
            </a:pPr>
            <a:r>
              <a:rPr lang="zh-CN" altLang="en-US" dirty="0">
                <a:latin typeface="Arial" charset="0"/>
              </a:rPr>
              <a:t>例题 </a:t>
            </a:r>
            <a:r>
              <a:rPr lang="en-US" altLang="zh-CN" dirty="0">
                <a:latin typeface="Arial" charset="0"/>
              </a:rPr>
              <a:t>:  </a:t>
            </a:r>
            <a:r>
              <a:rPr lang="zh-CN" altLang="en-US" dirty="0">
                <a:latin typeface="楷体_GB2312" pitchFamily="49" charset="-122"/>
              </a:rPr>
              <a:t>试证明在</a:t>
            </a:r>
            <a:r>
              <a:rPr lang="en-US" altLang="zh-CN" dirty="0">
                <a:latin typeface="Arial" charset="0"/>
              </a:rPr>
              <a:t>P-V</a:t>
            </a:r>
            <a:r>
              <a:rPr lang="zh-CN" altLang="en-US" dirty="0">
                <a:latin typeface="楷体_GB2312" pitchFamily="49" charset="-122"/>
              </a:rPr>
              <a:t>图上两条绝热线不能相交</a:t>
            </a:r>
            <a:r>
              <a:rPr lang="en-US" altLang="zh-CN" dirty="0">
                <a:latin typeface="楷体_GB2312" pitchFamily="49" charset="-122"/>
              </a:rPr>
              <a:t>.</a:t>
            </a:r>
          </a:p>
        </p:txBody>
      </p:sp>
      <p:sp>
        <p:nvSpPr>
          <p:cNvPr id="253956" name="Text Box 4"/>
          <p:cNvSpPr txBox="1">
            <a:spLocks noChangeArrowheads="1"/>
          </p:cNvSpPr>
          <p:nvPr/>
        </p:nvSpPr>
        <p:spPr bwMode="auto">
          <a:xfrm>
            <a:off x="500034" y="1571612"/>
            <a:ext cx="5181600" cy="519113"/>
          </a:xfrm>
          <a:prstGeom prst="rect">
            <a:avLst/>
          </a:prstGeom>
          <a:noFill/>
          <a:ln w="28575">
            <a:noFill/>
            <a:miter lim="800000"/>
            <a:headEnd/>
            <a:tailEnd/>
          </a:ln>
        </p:spPr>
        <p:txBody>
          <a:bodyPr anchor="ctr">
            <a:spAutoFit/>
          </a:bodyPr>
          <a:lstStyle/>
          <a:p>
            <a:pPr>
              <a:spcBef>
                <a:spcPct val="50000"/>
              </a:spcBef>
            </a:pPr>
            <a:r>
              <a:rPr lang="zh-CN" altLang="en-US" dirty="0">
                <a:latin typeface="Arial" charset="0"/>
              </a:rPr>
              <a:t>证</a:t>
            </a:r>
            <a:r>
              <a:rPr lang="en-US" altLang="zh-CN" dirty="0">
                <a:latin typeface="Arial" charset="0"/>
              </a:rPr>
              <a:t>:</a:t>
            </a:r>
            <a:r>
              <a:rPr lang="zh-CN" altLang="en-US" dirty="0">
                <a:latin typeface="Arial" charset="0"/>
              </a:rPr>
              <a:t>假定绝热线</a:t>
            </a:r>
            <a:r>
              <a:rPr lang="en-US" altLang="zh-CN" sz="2400" i="1" dirty="0">
                <a:latin typeface="Arial" charset="0"/>
                <a:ea typeface="幼圆" pitchFamily="49" charset="-122"/>
              </a:rPr>
              <a:t>Ⅰ</a:t>
            </a:r>
            <a:r>
              <a:rPr lang="zh-CN" altLang="en-US" sz="2400" dirty="0">
                <a:latin typeface="Arial" charset="0"/>
                <a:ea typeface="幼圆" pitchFamily="49" charset="-122"/>
              </a:rPr>
              <a:t>、</a:t>
            </a:r>
            <a:r>
              <a:rPr lang="en-US" altLang="zh-CN" sz="2400" i="1" dirty="0">
                <a:latin typeface="Arial" charset="0"/>
                <a:ea typeface="幼圆" pitchFamily="49" charset="-122"/>
              </a:rPr>
              <a:t>Ⅱ</a:t>
            </a:r>
            <a:r>
              <a:rPr lang="zh-CN" altLang="en-US" dirty="0">
                <a:latin typeface="Arial" charset="0"/>
              </a:rPr>
              <a:t>交于</a:t>
            </a:r>
            <a:r>
              <a:rPr lang="en-US" altLang="zh-CN" dirty="0">
                <a:latin typeface="Arial" charset="0"/>
              </a:rPr>
              <a:t>A</a:t>
            </a:r>
            <a:r>
              <a:rPr lang="zh-CN" altLang="en-US" dirty="0">
                <a:latin typeface="Arial" charset="0"/>
              </a:rPr>
              <a:t>点</a:t>
            </a:r>
            <a:r>
              <a:rPr lang="en-US" altLang="zh-CN" dirty="0">
                <a:latin typeface="Arial" charset="0"/>
              </a:rPr>
              <a:t>.</a:t>
            </a:r>
          </a:p>
        </p:txBody>
      </p:sp>
      <p:sp>
        <p:nvSpPr>
          <p:cNvPr id="253957" name="Text Box 5"/>
          <p:cNvSpPr txBox="1">
            <a:spLocks noChangeArrowheads="1"/>
          </p:cNvSpPr>
          <p:nvPr/>
        </p:nvSpPr>
        <p:spPr bwMode="auto">
          <a:xfrm>
            <a:off x="7526367" y="4619620"/>
            <a:ext cx="404812" cy="457200"/>
          </a:xfrm>
          <a:prstGeom prst="rect">
            <a:avLst/>
          </a:prstGeom>
          <a:noFill/>
          <a:ln w="9525">
            <a:noFill/>
            <a:miter lim="800000"/>
            <a:headEnd/>
            <a:tailEnd/>
          </a:ln>
        </p:spPr>
        <p:txBody>
          <a:bodyPr wrap="none">
            <a:spAutoFit/>
          </a:bodyPr>
          <a:lstStyle/>
          <a:p>
            <a:r>
              <a:rPr lang="en-US" altLang="zh-CN" sz="2400" b="0">
                <a:ea typeface="宋体" pitchFamily="2" charset="-122"/>
              </a:rPr>
              <a:t>A</a:t>
            </a:r>
          </a:p>
        </p:txBody>
      </p:sp>
      <p:grpSp>
        <p:nvGrpSpPr>
          <p:cNvPr id="2" name="Group 6"/>
          <p:cNvGrpSpPr>
            <a:grpSpLocks/>
          </p:cNvGrpSpPr>
          <p:nvPr/>
        </p:nvGrpSpPr>
        <p:grpSpPr bwMode="auto">
          <a:xfrm>
            <a:off x="6459567" y="3324220"/>
            <a:ext cx="1828800" cy="1524000"/>
            <a:chOff x="3888" y="1152"/>
            <a:chExt cx="1152" cy="960"/>
          </a:xfrm>
        </p:grpSpPr>
        <p:sp>
          <p:nvSpPr>
            <p:cNvPr id="33817" name="Freeform 7"/>
            <p:cNvSpPr>
              <a:spLocks/>
            </p:cNvSpPr>
            <p:nvPr/>
          </p:nvSpPr>
          <p:spPr bwMode="auto">
            <a:xfrm>
              <a:off x="3888" y="1152"/>
              <a:ext cx="1152" cy="960"/>
            </a:xfrm>
            <a:custGeom>
              <a:avLst/>
              <a:gdLst>
                <a:gd name="T0" fmla="*/ 0 w 912"/>
                <a:gd name="T1" fmla="*/ 0 h 960"/>
                <a:gd name="T2" fmla="*/ 240 w 912"/>
                <a:gd name="T3" fmla="*/ 528 h 960"/>
                <a:gd name="T4" fmla="*/ 528 w 912"/>
                <a:gd name="T5" fmla="*/ 816 h 960"/>
                <a:gd name="T6" fmla="*/ 912 w 912"/>
                <a:gd name="T7" fmla="*/ 960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cubicBezTo>
                    <a:pt x="76" y="196"/>
                    <a:pt x="152" y="392"/>
                    <a:pt x="240" y="528"/>
                  </a:cubicBezTo>
                  <a:cubicBezTo>
                    <a:pt x="328" y="664"/>
                    <a:pt x="416" y="744"/>
                    <a:pt x="528" y="816"/>
                  </a:cubicBezTo>
                  <a:cubicBezTo>
                    <a:pt x="640" y="888"/>
                    <a:pt x="776" y="924"/>
                    <a:pt x="912" y="960"/>
                  </a:cubicBezTo>
                </a:path>
              </a:pathLst>
            </a:custGeom>
            <a:noFill/>
            <a:ln w="19050">
              <a:solidFill>
                <a:srgbClr val="FF3300"/>
              </a:solidFill>
              <a:round/>
              <a:headEnd/>
              <a:tailEnd/>
            </a:ln>
          </p:spPr>
          <p:txBody>
            <a:bodyPr wrap="none" anchor="ctr"/>
            <a:lstStyle/>
            <a:p>
              <a:endParaRPr lang="zh-CN" altLang="en-US"/>
            </a:p>
          </p:txBody>
        </p:sp>
        <p:sp>
          <p:nvSpPr>
            <p:cNvPr id="33818" name="AutoShape 8"/>
            <p:cNvSpPr>
              <a:spLocks noChangeArrowheads="1"/>
            </p:cNvSpPr>
            <p:nvPr/>
          </p:nvSpPr>
          <p:spPr bwMode="auto">
            <a:xfrm rot="-8744713">
              <a:off x="4320" y="1824"/>
              <a:ext cx="144" cy="96"/>
            </a:xfrm>
            <a:prstGeom prst="chevron">
              <a:avLst>
                <a:gd name="adj" fmla="val 106250"/>
              </a:avLst>
            </a:prstGeom>
            <a:solidFill>
              <a:srgbClr val="FF0000"/>
            </a:solidFill>
            <a:ln w="9525">
              <a:noFill/>
              <a:miter lim="800000"/>
              <a:headEnd/>
              <a:tailEnd/>
            </a:ln>
          </p:spPr>
          <p:txBody>
            <a:bodyPr rot="10800000" wrap="none" anchor="ctr"/>
            <a:lstStyle/>
            <a:p>
              <a:pPr algn="ctr"/>
              <a:endParaRPr lang="zh-CN" altLang="zh-CN" sz="2400" b="0">
                <a:ea typeface="宋体" pitchFamily="2" charset="-122"/>
              </a:endParaRPr>
            </a:p>
          </p:txBody>
        </p:sp>
      </p:grpSp>
      <p:grpSp>
        <p:nvGrpSpPr>
          <p:cNvPr id="3" name="Group 9"/>
          <p:cNvGrpSpPr>
            <a:grpSpLocks/>
          </p:cNvGrpSpPr>
          <p:nvPr/>
        </p:nvGrpSpPr>
        <p:grpSpPr bwMode="auto">
          <a:xfrm>
            <a:off x="6916767" y="3324220"/>
            <a:ext cx="1447800" cy="1600200"/>
            <a:chOff x="4176" y="1152"/>
            <a:chExt cx="912" cy="1008"/>
          </a:xfrm>
        </p:grpSpPr>
        <p:sp>
          <p:nvSpPr>
            <p:cNvPr id="33815" name="Freeform 10"/>
            <p:cNvSpPr>
              <a:spLocks/>
            </p:cNvSpPr>
            <p:nvPr/>
          </p:nvSpPr>
          <p:spPr bwMode="auto">
            <a:xfrm>
              <a:off x="4176" y="1152"/>
              <a:ext cx="912" cy="1008"/>
            </a:xfrm>
            <a:custGeom>
              <a:avLst/>
              <a:gdLst>
                <a:gd name="T0" fmla="*/ 0 w 912"/>
                <a:gd name="T1" fmla="*/ 0 h 960"/>
                <a:gd name="T2" fmla="*/ 240 w 912"/>
                <a:gd name="T3" fmla="*/ 528 h 960"/>
                <a:gd name="T4" fmla="*/ 528 w 912"/>
                <a:gd name="T5" fmla="*/ 816 h 960"/>
                <a:gd name="T6" fmla="*/ 912 w 912"/>
                <a:gd name="T7" fmla="*/ 960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cubicBezTo>
                    <a:pt x="76" y="196"/>
                    <a:pt x="152" y="392"/>
                    <a:pt x="240" y="528"/>
                  </a:cubicBezTo>
                  <a:cubicBezTo>
                    <a:pt x="328" y="664"/>
                    <a:pt x="416" y="744"/>
                    <a:pt x="528" y="816"/>
                  </a:cubicBezTo>
                  <a:cubicBezTo>
                    <a:pt x="640" y="888"/>
                    <a:pt x="776" y="924"/>
                    <a:pt x="912" y="960"/>
                  </a:cubicBezTo>
                </a:path>
              </a:pathLst>
            </a:custGeom>
            <a:noFill/>
            <a:ln w="19050">
              <a:solidFill>
                <a:srgbClr val="FF3300"/>
              </a:solidFill>
              <a:round/>
              <a:headEnd/>
              <a:tailEnd/>
            </a:ln>
          </p:spPr>
          <p:txBody>
            <a:bodyPr wrap="none" anchor="ctr"/>
            <a:lstStyle/>
            <a:p>
              <a:endParaRPr lang="zh-CN" altLang="en-US"/>
            </a:p>
          </p:txBody>
        </p:sp>
        <p:sp>
          <p:nvSpPr>
            <p:cNvPr id="33816" name="AutoShape 11"/>
            <p:cNvSpPr>
              <a:spLocks noChangeArrowheads="1"/>
            </p:cNvSpPr>
            <p:nvPr/>
          </p:nvSpPr>
          <p:spPr bwMode="auto">
            <a:xfrm rot="2777413">
              <a:off x="4452" y="1800"/>
              <a:ext cx="144" cy="96"/>
            </a:xfrm>
            <a:prstGeom prst="chevron">
              <a:avLst>
                <a:gd name="adj" fmla="val 106250"/>
              </a:avLst>
            </a:prstGeom>
            <a:solidFill>
              <a:srgbClr val="FF0000"/>
            </a:solidFill>
            <a:ln w="9525">
              <a:noFill/>
              <a:miter lim="800000"/>
              <a:headEnd/>
              <a:tailEnd/>
            </a:ln>
          </p:spPr>
          <p:txBody>
            <a:bodyPr rot="10800000" vert="eaVert" wrap="none" anchor="ctr"/>
            <a:lstStyle/>
            <a:p>
              <a:pPr algn="ctr"/>
              <a:endParaRPr lang="zh-CN" altLang="zh-CN" sz="2400" b="0">
                <a:ea typeface="宋体" pitchFamily="2" charset="-122"/>
              </a:endParaRPr>
            </a:p>
          </p:txBody>
        </p:sp>
      </p:grpSp>
      <p:sp>
        <p:nvSpPr>
          <p:cNvPr id="253964" name="Text Box 12"/>
          <p:cNvSpPr txBox="1">
            <a:spLocks noChangeArrowheads="1"/>
          </p:cNvSpPr>
          <p:nvPr/>
        </p:nvSpPr>
        <p:spPr bwMode="auto">
          <a:xfrm>
            <a:off x="7907367" y="3933820"/>
            <a:ext cx="488950" cy="457200"/>
          </a:xfrm>
          <a:prstGeom prst="rect">
            <a:avLst/>
          </a:prstGeom>
          <a:noFill/>
          <a:ln w="9525">
            <a:noFill/>
            <a:miter lim="800000"/>
            <a:headEnd/>
            <a:tailEnd/>
          </a:ln>
        </p:spPr>
        <p:txBody>
          <a:bodyPr wrap="none">
            <a:spAutoFit/>
          </a:bodyPr>
          <a:lstStyle/>
          <a:p>
            <a:r>
              <a:rPr lang="en-US" altLang="zh-CN" sz="2400" b="0" i="1">
                <a:ea typeface="幼圆" pitchFamily="49" charset="-122"/>
              </a:rPr>
              <a:t>Ⅲ</a:t>
            </a:r>
          </a:p>
        </p:txBody>
      </p:sp>
      <p:sp>
        <p:nvSpPr>
          <p:cNvPr id="253965" name="Text Box 13"/>
          <p:cNvSpPr txBox="1">
            <a:spLocks noChangeArrowheads="1"/>
          </p:cNvSpPr>
          <p:nvPr/>
        </p:nvSpPr>
        <p:spPr bwMode="auto">
          <a:xfrm>
            <a:off x="357158" y="2500306"/>
            <a:ext cx="5357850" cy="3323987"/>
          </a:xfrm>
          <a:prstGeom prst="rect">
            <a:avLst/>
          </a:prstGeom>
          <a:noFill/>
          <a:ln w="28575">
            <a:noFill/>
            <a:miter lim="800000"/>
            <a:headEnd/>
            <a:tailEnd/>
          </a:ln>
        </p:spPr>
        <p:txBody>
          <a:bodyPr wrap="square" anchor="ctr">
            <a:spAutoFit/>
          </a:bodyPr>
          <a:lstStyle/>
          <a:p>
            <a:pPr>
              <a:lnSpc>
                <a:spcPct val="150000"/>
              </a:lnSpc>
              <a:spcBef>
                <a:spcPct val="50000"/>
              </a:spcBef>
            </a:pPr>
            <a:r>
              <a:rPr lang="zh-CN" altLang="en-US" dirty="0">
                <a:latin typeface="Arial" charset="0"/>
              </a:rPr>
              <a:t>作一条等温线</a:t>
            </a:r>
            <a:r>
              <a:rPr lang="en-US" altLang="zh-CN" sz="2400" i="1" dirty="0" smtClean="0">
                <a:ea typeface="幼圆" pitchFamily="49" charset="-122"/>
              </a:rPr>
              <a:t>Ⅲ </a:t>
            </a:r>
            <a:r>
              <a:rPr lang="zh-CN" altLang="en-US" dirty="0" smtClean="0"/>
              <a:t>使</a:t>
            </a:r>
            <a:r>
              <a:rPr lang="zh-CN" altLang="en-US" dirty="0"/>
              <a:t>它与两条</a:t>
            </a:r>
            <a:r>
              <a:rPr lang="zh-CN" altLang="en-US" dirty="0">
                <a:latin typeface="Arial" charset="0"/>
              </a:rPr>
              <a:t>绝热</a:t>
            </a:r>
            <a:r>
              <a:rPr lang="zh-CN" altLang="en-US" dirty="0"/>
              <a:t>线组成一个循环</a:t>
            </a:r>
            <a:r>
              <a:rPr lang="en-US" altLang="zh-CN" dirty="0"/>
              <a:t>,</a:t>
            </a:r>
            <a:r>
              <a:rPr lang="zh-CN" altLang="en-US" dirty="0">
                <a:latin typeface="Arial" charset="0"/>
              </a:rPr>
              <a:t>这个循环只用一个热源</a:t>
            </a:r>
            <a:r>
              <a:rPr lang="en-US" altLang="zh-CN" dirty="0">
                <a:latin typeface="Arial" charset="0"/>
              </a:rPr>
              <a:t>,</a:t>
            </a:r>
            <a:r>
              <a:rPr lang="zh-CN" altLang="en-US" dirty="0">
                <a:latin typeface="Arial" charset="0"/>
              </a:rPr>
              <a:t>把从热源吸收的热量全部变成了功</a:t>
            </a:r>
            <a:r>
              <a:rPr lang="en-US" altLang="zh-CN" dirty="0">
                <a:latin typeface="Arial" charset="0"/>
              </a:rPr>
              <a:t>.</a:t>
            </a:r>
            <a:r>
              <a:rPr lang="zh-CN" altLang="en-US" dirty="0">
                <a:latin typeface="Arial" charset="0"/>
              </a:rPr>
              <a:t>这违反了热力学第二定律</a:t>
            </a:r>
            <a:r>
              <a:rPr lang="en-US" altLang="zh-CN" dirty="0">
                <a:latin typeface="Arial" charset="0"/>
              </a:rPr>
              <a:t>,</a:t>
            </a:r>
            <a:r>
              <a:rPr lang="zh-CN" altLang="en-US" dirty="0">
                <a:latin typeface="Arial" charset="0"/>
              </a:rPr>
              <a:t>是不可能的</a:t>
            </a:r>
            <a:r>
              <a:rPr lang="en-US" altLang="zh-CN" dirty="0">
                <a:latin typeface="Arial" charset="0"/>
              </a:rPr>
              <a:t>.</a:t>
            </a:r>
          </a:p>
        </p:txBody>
      </p:sp>
      <p:grpSp>
        <p:nvGrpSpPr>
          <p:cNvPr id="4" name="Group 14"/>
          <p:cNvGrpSpPr>
            <a:grpSpLocks/>
          </p:cNvGrpSpPr>
          <p:nvPr/>
        </p:nvGrpSpPr>
        <p:grpSpPr bwMode="auto">
          <a:xfrm>
            <a:off x="5545167" y="2714620"/>
            <a:ext cx="3170237" cy="2924175"/>
            <a:chOff x="3686" y="576"/>
            <a:chExt cx="1830" cy="1482"/>
          </a:xfrm>
        </p:grpSpPr>
        <p:sp>
          <p:nvSpPr>
            <p:cNvPr id="33810" name="Line 15"/>
            <p:cNvSpPr>
              <a:spLocks noChangeShapeType="1"/>
            </p:cNvSpPr>
            <p:nvPr/>
          </p:nvSpPr>
          <p:spPr bwMode="auto">
            <a:xfrm flipV="1">
              <a:off x="3936" y="624"/>
              <a:ext cx="0" cy="1248"/>
            </a:xfrm>
            <a:prstGeom prst="line">
              <a:avLst/>
            </a:prstGeom>
            <a:noFill/>
            <a:ln w="19050">
              <a:solidFill>
                <a:schemeClr val="tx1"/>
              </a:solidFill>
              <a:round/>
              <a:headEnd/>
              <a:tailEnd type="triangle" w="med" len="med"/>
            </a:ln>
          </p:spPr>
          <p:txBody>
            <a:bodyPr wrap="none" anchor="ctr"/>
            <a:lstStyle/>
            <a:p>
              <a:endParaRPr lang="zh-CN" altLang="en-US"/>
            </a:p>
          </p:txBody>
        </p:sp>
        <p:sp>
          <p:nvSpPr>
            <p:cNvPr id="33811" name="Line 16"/>
            <p:cNvSpPr>
              <a:spLocks noChangeShapeType="1"/>
            </p:cNvSpPr>
            <p:nvPr/>
          </p:nvSpPr>
          <p:spPr bwMode="auto">
            <a:xfrm>
              <a:off x="3936" y="1872"/>
              <a:ext cx="1392" cy="0"/>
            </a:xfrm>
            <a:prstGeom prst="line">
              <a:avLst/>
            </a:prstGeom>
            <a:noFill/>
            <a:ln w="19050">
              <a:solidFill>
                <a:schemeClr val="tx1"/>
              </a:solidFill>
              <a:round/>
              <a:headEnd/>
              <a:tailEnd type="triangle" w="med" len="med"/>
            </a:ln>
          </p:spPr>
          <p:txBody>
            <a:bodyPr wrap="none" anchor="ctr"/>
            <a:lstStyle/>
            <a:p>
              <a:endParaRPr lang="zh-CN" altLang="en-US"/>
            </a:p>
          </p:txBody>
        </p:sp>
        <p:sp>
          <p:nvSpPr>
            <p:cNvPr id="33812" name="Text Box 17"/>
            <p:cNvSpPr txBox="1">
              <a:spLocks noChangeArrowheads="1"/>
            </p:cNvSpPr>
            <p:nvPr/>
          </p:nvSpPr>
          <p:spPr bwMode="auto">
            <a:xfrm>
              <a:off x="3686" y="1695"/>
              <a:ext cx="243" cy="343"/>
            </a:xfrm>
            <a:prstGeom prst="rect">
              <a:avLst/>
            </a:prstGeom>
            <a:noFill/>
            <a:ln w="9525">
              <a:noFill/>
              <a:miter lim="800000"/>
              <a:headEnd/>
              <a:tailEnd/>
            </a:ln>
          </p:spPr>
          <p:txBody>
            <a:bodyPr wrap="none">
              <a:spAutoFit/>
            </a:bodyPr>
            <a:lstStyle/>
            <a:p>
              <a:endParaRPr lang="en-US" altLang="zh-CN" sz="2400" b="0">
                <a:ea typeface="宋体" pitchFamily="2" charset="-122"/>
              </a:endParaRPr>
            </a:p>
            <a:p>
              <a:pPr>
                <a:lnSpc>
                  <a:spcPct val="60000"/>
                </a:lnSpc>
              </a:pPr>
              <a:r>
                <a:rPr lang="en-US" altLang="zh-CN" sz="2400">
                  <a:ea typeface="宋体" pitchFamily="2" charset="-122"/>
                </a:rPr>
                <a:t>O</a:t>
              </a:r>
              <a:endParaRPr lang="en-US" altLang="zh-CN" sz="2400" b="0">
                <a:ea typeface="宋体" pitchFamily="2" charset="-122"/>
              </a:endParaRPr>
            </a:p>
          </p:txBody>
        </p:sp>
        <p:sp>
          <p:nvSpPr>
            <p:cNvPr id="33813" name="Text Box 18"/>
            <p:cNvSpPr txBox="1">
              <a:spLocks noChangeArrowheads="1"/>
            </p:cNvSpPr>
            <p:nvPr/>
          </p:nvSpPr>
          <p:spPr bwMode="auto">
            <a:xfrm>
              <a:off x="3696" y="576"/>
              <a:ext cx="214" cy="232"/>
            </a:xfrm>
            <a:prstGeom prst="rect">
              <a:avLst/>
            </a:prstGeom>
            <a:noFill/>
            <a:ln w="9525">
              <a:noFill/>
              <a:miter lim="800000"/>
              <a:headEnd/>
              <a:tailEnd/>
            </a:ln>
          </p:spPr>
          <p:txBody>
            <a:bodyPr wrap="none">
              <a:spAutoFit/>
            </a:bodyPr>
            <a:lstStyle/>
            <a:p>
              <a:r>
                <a:rPr lang="en-US" altLang="zh-CN" sz="2400">
                  <a:ea typeface="宋体" pitchFamily="2" charset="-122"/>
                </a:rPr>
                <a:t>P</a:t>
              </a:r>
              <a:endParaRPr lang="en-US" altLang="zh-CN" sz="2400" b="0">
                <a:ea typeface="宋体" pitchFamily="2" charset="-122"/>
              </a:endParaRPr>
            </a:p>
          </p:txBody>
        </p:sp>
        <p:sp>
          <p:nvSpPr>
            <p:cNvPr id="33814" name="Text Box 19"/>
            <p:cNvSpPr txBox="1">
              <a:spLocks noChangeArrowheads="1"/>
            </p:cNvSpPr>
            <p:nvPr/>
          </p:nvSpPr>
          <p:spPr bwMode="auto">
            <a:xfrm>
              <a:off x="5194" y="1826"/>
              <a:ext cx="322" cy="232"/>
            </a:xfrm>
            <a:prstGeom prst="rect">
              <a:avLst/>
            </a:prstGeom>
            <a:noFill/>
            <a:ln w="9525">
              <a:noFill/>
              <a:miter lim="800000"/>
              <a:headEnd/>
              <a:tailEnd/>
            </a:ln>
          </p:spPr>
          <p:txBody>
            <a:bodyPr wrap="none">
              <a:spAutoFit/>
            </a:bodyPr>
            <a:lstStyle/>
            <a:p>
              <a:r>
                <a:rPr lang="en-US" altLang="zh-CN" sz="2400">
                  <a:ea typeface="宋体" pitchFamily="2" charset="-122"/>
                </a:rPr>
                <a:t>  V</a:t>
              </a:r>
              <a:endParaRPr lang="en-US" altLang="zh-CN" sz="2400" b="0">
                <a:ea typeface="宋体" pitchFamily="2" charset="-122"/>
              </a:endParaRPr>
            </a:p>
          </p:txBody>
        </p:sp>
      </p:grpSp>
      <p:sp>
        <p:nvSpPr>
          <p:cNvPr id="253972" name="Text Box 20"/>
          <p:cNvSpPr txBox="1">
            <a:spLocks noChangeArrowheads="1"/>
          </p:cNvSpPr>
          <p:nvPr/>
        </p:nvSpPr>
        <p:spPr bwMode="auto">
          <a:xfrm>
            <a:off x="7983567" y="4391020"/>
            <a:ext cx="488950" cy="457200"/>
          </a:xfrm>
          <a:prstGeom prst="rect">
            <a:avLst/>
          </a:prstGeom>
          <a:noFill/>
          <a:ln w="9525">
            <a:noFill/>
            <a:miter lim="800000"/>
            <a:headEnd/>
            <a:tailEnd/>
          </a:ln>
        </p:spPr>
        <p:txBody>
          <a:bodyPr wrap="none">
            <a:spAutoFit/>
          </a:bodyPr>
          <a:lstStyle/>
          <a:p>
            <a:r>
              <a:rPr lang="en-US" altLang="en-US" sz="2400" b="0" i="1">
                <a:ea typeface="幼圆" pitchFamily="49" charset="-122"/>
              </a:rPr>
              <a:t>Ⅱ</a:t>
            </a:r>
            <a:endParaRPr lang="en-US" altLang="zh-CN" sz="2400" b="0" i="1">
              <a:ea typeface="幼圆" pitchFamily="49" charset="-122"/>
            </a:endParaRPr>
          </a:p>
        </p:txBody>
      </p:sp>
      <p:sp>
        <p:nvSpPr>
          <p:cNvPr id="253973" name="Text Box 21"/>
          <p:cNvSpPr txBox="1">
            <a:spLocks noChangeArrowheads="1"/>
          </p:cNvSpPr>
          <p:nvPr/>
        </p:nvSpPr>
        <p:spPr bwMode="auto">
          <a:xfrm>
            <a:off x="8212167" y="4695820"/>
            <a:ext cx="488950" cy="457200"/>
          </a:xfrm>
          <a:prstGeom prst="rect">
            <a:avLst/>
          </a:prstGeom>
          <a:noFill/>
          <a:ln w="9525">
            <a:noFill/>
            <a:miter lim="800000"/>
            <a:headEnd/>
            <a:tailEnd/>
          </a:ln>
        </p:spPr>
        <p:txBody>
          <a:bodyPr wrap="none">
            <a:spAutoFit/>
          </a:bodyPr>
          <a:lstStyle/>
          <a:p>
            <a:r>
              <a:rPr lang="en-US" altLang="zh-CN" sz="2400" b="0" i="1">
                <a:ea typeface="幼圆" pitchFamily="49" charset="-122"/>
              </a:rPr>
              <a:t>Ⅰ</a:t>
            </a:r>
          </a:p>
        </p:txBody>
      </p:sp>
      <p:grpSp>
        <p:nvGrpSpPr>
          <p:cNvPr id="5" name="Group 22"/>
          <p:cNvGrpSpPr>
            <a:grpSpLocks/>
          </p:cNvGrpSpPr>
          <p:nvPr/>
        </p:nvGrpSpPr>
        <p:grpSpPr bwMode="auto">
          <a:xfrm>
            <a:off x="6230967" y="3248020"/>
            <a:ext cx="1905000" cy="1143000"/>
            <a:chOff x="3744" y="1104"/>
            <a:chExt cx="1200" cy="720"/>
          </a:xfrm>
        </p:grpSpPr>
        <p:sp>
          <p:nvSpPr>
            <p:cNvPr id="33808" name="Freeform 23"/>
            <p:cNvSpPr>
              <a:spLocks/>
            </p:cNvSpPr>
            <p:nvPr/>
          </p:nvSpPr>
          <p:spPr bwMode="auto">
            <a:xfrm>
              <a:off x="3744" y="1104"/>
              <a:ext cx="1200" cy="720"/>
            </a:xfrm>
            <a:custGeom>
              <a:avLst/>
              <a:gdLst>
                <a:gd name="T0" fmla="*/ 0 w 912"/>
                <a:gd name="T1" fmla="*/ 0 h 960"/>
                <a:gd name="T2" fmla="*/ 240 w 912"/>
                <a:gd name="T3" fmla="*/ 528 h 960"/>
                <a:gd name="T4" fmla="*/ 528 w 912"/>
                <a:gd name="T5" fmla="*/ 816 h 960"/>
                <a:gd name="T6" fmla="*/ 912 w 912"/>
                <a:gd name="T7" fmla="*/ 960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cubicBezTo>
                    <a:pt x="76" y="196"/>
                    <a:pt x="152" y="392"/>
                    <a:pt x="240" y="528"/>
                  </a:cubicBezTo>
                  <a:cubicBezTo>
                    <a:pt x="328" y="664"/>
                    <a:pt x="416" y="744"/>
                    <a:pt x="528" y="816"/>
                  </a:cubicBezTo>
                  <a:cubicBezTo>
                    <a:pt x="640" y="888"/>
                    <a:pt x="776" y="924"/>
                    <a:pt x="912" y="960"/>
                  </a:cubicBezTo>
                </a:path>
              </a:pathLst>
            </a:custGeom>
            <a:noFill/>
            <a:ln w="19050">
              <a:solidFill>
                <a:srgbClr val="FF3300"/>
              </a:solidFill>
              <a:round/>
              <a:headEnd/>
              <a:tailEnd/>
            </a:ln>
          </p:spPr>
          <p:txBody>
            <a:bodyPr wrap="none" anchor="ctr"/>
            <a:lstStyle/>
            <a:p>
              <a:endParaRPr lang="zh-CN" altLang="en-US"/>
            </a:p>
          </p:txBody>
        </p:sp>
        <p:sp>
          <p:nvSpPr>
            <p:cNvPr id="33809" name="AutoShape 24"/>
            <p:cNvSpPr>
              <a:spLocks noChangeArrowheads="1"/>
            </p:cNvSpPr>
            <p:nvPr/>
          </p:nvSpPr>
          <p:spPr bwMode="auto">
            <a:xfrm rot="2777413">
              <a:off x="3828" y="1272"/>
              <a:ext cx="144" cy="96"/>
            </a:xfrm>
            <a:prstGeom prst="chevron">
              <a:avLst>
                <a:gd name="adj" fmla="val 106250"/>
              </a:avLst>
            </a:prstGeom>
            <a:solidFill>
              <a:srgbClr val="FF0000"/>
            </a:solidFill>
            <a:ln w="9525">
              <a:noFill/>
              <a:miter lim="800000"/>
              <a:headEnd/>
              <a:tailEnd/>
            </a:ln>
          </p:spPr>
          <p:txBody>
            <a:bodyPr rot="10800000" vert="eaVert" wrap="none" anchor="ctr"/>
            <a:lstStyle/>
            <a:p>
              <a:pPr algn="ctr"/>
              <a:endParaRPr lang="zh-CN" altLang="zh-CN" sz="2400" b="0">
                <a:ea typeface="宋体" pitchFamily="2" charset="-122"/>
              </a:endParaRPr>
            </a:p>
          </p:txBody>
        </p:sp>
      </p:grpSp>
      <p:sp>
        <p:nvSpPr>
          <p:cNvPr id="253977" name="Text Box 25"/>
          <p:cNvSpPr txBox="1">
            <a:spLocks noChangeArrowheads="1"/>
          </p:cNvSpPr>
          <p:nvPr/>
        </p:nvSpPr>
        <p:spPr bwMode="auto">
          <a:xfrm>
            <a:off x="428596" y="6072206"/>
            <a:ext cx="5791200" cy="519112"/>
          </a:xfrm>
          <a:prstGeom prst="rect">
            <a:avLst/>
          </a:prstGeom>
          <a:noFill/>
          <a:ln w="28575">
            <a:noFill/>
            <a:miter lim="800000"/>
            <a:headEnd/>
            <a:tailEnd/>
          </a:ln>
        </p:spPr>
        <p:txBody>
          <a:bodyPr anchor="ctr">
            <a:spAutoFit/>
          </a:bodyPr>
          <a:lstStyle/>
          <a:p>
            <a:pPr>
              <a:spcBef>
                <a:spcPct val="50000"/>
              </a:spcBef>
            </a:pPr>
            <a:r>
              <a:rPr lang="zh-CN" altLang="en-US" i="1" dirty="0">
                <a:latin typeface="Arial" charset="0"/>
              </a:rPr>
              <a:t>所以</a:t>
            </a:r>
            <a:r>
              <a:rPr lang="en-US" altLang="zh-CN" i="1" dirty="0">
                <a:latin typeface="Arial" charset="0"/>
              </a:rPr>
              <a:t>,P-V</a:t>
            </a:r>
            <a:r>
              <a:rPr lang="zh-CN" altLang="en-US" i="1" dirty="0">
                <a:latin typeface="楷体_GB2312" pitchFamily="49" charset="-122"/>
              </a:rPr>
              <a:t>图上两条绝热线不能相交</a:t>
            </a:r>
            <a:r>
              <a:rPr lang="en-US" altLang="zh-CN" i="1" dirty="0">
                <a:latin typeface="楷体_GB2312" pitchFamily="49" charset="-122"/>
              </a:rPr>
              <a:t>.</a:t>
            </a:r>
            <a:endParaRPr lang="en-US" altLang="zh-CN" i="1"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3955"/>
                                        </p:tgtEl>
                                        <p:attrNameLst>
                                          <p:attrName>style.visibility</p:attrName>
                                        </p:attrNameLst>
                                      </p:cBhvr>
                                      <p:to>
                                        <p:strVal val="visible"/>
                                      </p:to>
                                    </p:set>
                                    <p:animEffect transition="in" filter="wipe(left)">
                                      <p:cBhvr>
                                        <p:cTn id="7" dur="500"/>
                                        <p:tgtEl>
                                          <p:spTgt spid="2539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6"/>
                                        </p:tgtEl>
                                        <p:attrNameLst>
                                          <p:attrName>style.visibility</p:attrName>
                                        </p:attrNameLst>
                                      </p:cBhvr>
                                      <p:to>
                                        <p:strVal val="visible"/>
                                      </p:to>
                                    </p:set>
                                    <p:animEffect transition="in" filter="wipe(left)">
                                      <p:cBhvr>
                                        <p:cTn id="12" dur="500"/>
                                        <p:tgtEl>
                                          <p:spTgt spid="253956"/>
                                        </p:tgtEl>
                                      </p:cBhvr>
                                    </p:animEffect>
                                  </p:childTnLst>
                                </p:cTn>
                              </p:par>
                            </p:childTnLst>
                          </p:cTn>
                        </p:par>
                        <p:par>
                          <p:cTn id="13" fill="hold">
                            <p:stCondLst>
                              <p:cond delay="500"/>
                            </p:stCondLst>
                            <p:childTnLst>
                              <p:par>
                                <p:cTn id="14" presetID="1" presetClass="entr" presetSubtype="0" fill="hold" nodeType="afterEffect">
                                  <p:stCondLst>
                                    <p:cond delay="500"/>
                                  </p:stCondLst>
                                  <p:childTnLst>
                                    <p:set>
                                      <p:cBhvr>
                                        <p:cTn id="15" dur="1" fill="hold">
                                          <p:stCondLst>
                                            <p:cond delay="499"/>
                                          </p:stCondLst>
                                        </p:cTn>
                                        <p:tgtEl>
                                          <p:spTgt spid="4"/>
                                        </p:tgtEl>
                                        <p:attrNameLst>
                                          <p:attrName>style.visibility</p:attrName>
                                        </p:attrNameLst>
                                      </p:cBhvr>
                                      <p:to>
                                        <p:strVal val="visible"/>
                                      </p:to>
                                    </p:set>
                                  </p:childTnLst>
                                </p:cTn>
                              </p:par>
                            </p:childTnLst>
                          </p:cTn>
                        </p:par>
                        <p:par>
                          <p:cTn id="16" fill="hold">
                            <p:stCondLst>
                              <p:cond delay="1500"/>
                            </p:stCondLst>
                            <p:childTnLst>
                              <p:par>
                                <p:cTn id="17" presetID="22" presetClass="entr" presetSubtype="8" fill="hold" nodeType="afterEffect">
                                  <p:stCondLst>
                                    <p:cond delay="50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253973"/>
                                        </p:tgtEl>
                                        <p:attrNameLst>
                                          <p:attrName>style.visibility</p:attrName>
                                        </p:attrNameLst>
                                      </p:cBhvr>
                                      <p:to>
                                        <p:strVal val="visible"/>
                                      </p:to>
                                    </p:set>
                                    <p:animEffect transition="in" filter="wipe(left)">
                                      <p:cBhvr>
                                        <p:cTn id="23" dur="500"/>
                                        <p:tgtEl>
                                          <p:spTgt spid="253973"/>
                                        </p:tgtEl>
                                      </p:cBhvr>
                                    </p:animEffect>
                                  </p:childTnLst>
                                </p:cTn>
                              </p:par>
                            </p:childTnLst>
                          </p:cTn>
                        </p:par>
                        <p:par>
                          <p:cTn id="24" fill="hold">
                            <p:stCondLst>
                              <p:cond delay="3000"/>
                            </p:stCondLst>
                            <p:childTnLst>
                              <p:par>
                                <p:cTn id="25" presetID="22" presetClass="entr" presetSubtype="2" fill="hold" nodeType="afterEffect">
                                  <p:stCondLst>
                                    <p:cond delay="50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500"/>
                                        <p:tgtEl>
                                          <p:spTgt spid="2"/>
                                        </p:tgtEl>
                                      </p:cBhvr>
                                    </p:animEffect>
                                  </p:childTnLst>
                                </p:cTn>
                              </p:par>
                            </p:childTnLst>
                          </p:cTn>
                        </p:par>
                        <p:par>
                          <p:cTn id="28" fill="hold">
                            <p:stCondLst>
                              <p:cond delay="4000"/>
                            </p:stCondLst>
                            <p:childTnLst>
                              <p:par>
                                <p:cTn id="29" presetID="22" presetClass="entr" presetSubtype="8" fill="hold" grpId="0" nodeType="afterEffect">
                                  <p:stCondLst>
                                    <p:cond delay="0"/>
                                  </p:stCondLst>
                                  <p:childTnLst>
                                    <p:set>
                                      <p:cBhvr>
                                        <p:cTn id="30" dur="1" fill="hold">
                                          <p:stCondLst>
                                            <p:cond delay="0"/>
                                          </p:stCondLst>
                                        </p:cTn>
                                        <p:tgtEl>
                                          <p:spTgt spid="253972"/>
                                        </p:tgtEl>
                                        <p:attrNameLst>
                                          <p:attrName>style.visibility</p:attrName>
                                        </p:attrNameLst>
                                      </p:cBhvr>
                                      <p:to>
                                        <p:strVal val="visible"/>
                                      </p:to>
                                    </p:set>
                                    <p:animEffect transition="in" filter="wipe(left)">
                                      <p:cBhvr>
                                        <p:cTn id="31" dur="500"/>
                                        <p:tgtEl>
                                          <p:spTgt spid="253972"/>
                                        </p:tgtEl>
                                      </p:cBhvr>
                                    </p:animEffect>
                                  </p:childTnLst>
                                </p:cTn>
                              </p:par>
                            </p:childTnLst>
                          </p:cTn>
                        </p:par>
                        <p:par>
                          <p:cTn id="32" fill="hold">
                            <p:stCondLst>
                              <p:cond delay="4500"/>
                            </p:stCondLst>
                            <p:childTnLst>
                              <p:par>
                                <p:cTn id="33" presetID="22" presetClass="entr" presetSubtype="8" fill="hold" grpId="0" nodeType="afterEffect">
                                  <p:stCondLst>
                                    <p:cond delay="500"/>
                                  </p:stCondLst>
                                  <p:childTnLst>
                                    <p:set>
                                      <p:cBhvr>
                                        <p:cTn id="34" dur="1" fill="hold">
                                          <p:stCondLst>
                                            <p:cond delay="0"/>
                                          </p:stCondLst>
                                        </p:cTn>
                                        <p:tgtEl>
                                          <p:spTgt spid="253957"/>
                                        </p:tgtEl>
                                        <p:attrNameLst>
                                          <p:attrName>style.visibility</p:attrName>
                                        </p:attrNameLst>
                                      </p:cBhvr>
                                      <p:to>
                                        <p:strVal val="visible"/>
                                      </p:to>
                                    </p:set>
                                    <p:animEffect transition="in" filter="wipe(left)">
                                      <p:cBhvr>
                                        <p:cTn id="35" dur="500"/>
                                        <p:tgtEl>
                                          <p:spTgt spid="25395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53965"/>
                                        </p:tgtEl>
                                        <p:attrNameLst>
                                          <p:attrName>style.visibility</p:attrName>
                                        </p:attrNameLst>
                                      </p:cBhvr>
                                      <p:to>
                                        <p:strVal val="visible"/>
                                      </p:to>
                                    </p:set>
                                    <p:animEffect transition="in" filter="wipe(up)">
                                      <p:cBhvr>
                                        <p:cTn id="40" dur="500"/>
                                        <p:tgtEl>
                                          <p:spTgt spid="253965"/>
                                        </p:tgtEl>
                                      </p:cBhvr>
                                    </p:animEffect>
                                  </p:childTnLst>
                                </p:cTn>
                              </p:par>
                            </p:childTnLst>
                          </p:cTn>
                        </p:par>
                        <p:par>
                          <p:cTn id="41" fill="hold">
                            <p:stCondLst>
                              <p:cond delay="500"/>
                            </p:stCondLst>
                            <p:childTnLst>
                              <p:par>
                                <p:cTn id="42" presetID="22" presetClass="entr" presetSubtype="8" fill="hold" nodeType="afterEffect">
                                  <p:stCondLst>
                                    <p:cond delay="500"/>
                                  </p:stCondLst>
                                  <p:childTnLst>
                                    <p:set>
                                      <p:cBhvr>
                                        <p:cTn id="43" dur="1" fill="hold">
                                          <p:stCondLst>
                                            <p:cond delay="0"/>
                                          </p:stCondLst>
                                        </p:cTn>
                                        <p:tgtEl>
                                          <p:spTgt spid="5"/>
                                        </p:tgtEl>
                                        <p:attrNameLst>
                                          <p:attrName>style.visibility</p:attrName>
                                        </p:attrNameLst>
                                      </p:cBhvr>
                                      <p:to>
                                        <p:strVal val="visible"/>
                                      </p:to>
                                    </p:set>
                                    <p:animEffect transition="in" filter="wipe(left)">
                                      <p:cBhvr>
                                        <p:cTn id="44" dur="500"/>
                                        <p:tgtEl>
                                          <p:spTgt spid="5"/>
                                        </p:tgtEl>
                                      </p:cBhvr>
                                    </p:animEffect>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253964"/>
                                        </p:tgtEl>
                                        <p:attrNameLst>
                                          <p:attrName>style.visibility</p:attrName>
                                        </p:attrNameLst>
                                      </p:cBhvr>
                                      <p:to>
                                        <p:strVal val="visible"/>
                                      </p:to>
                                    </p:set>
                                    <p:animEffect transition="in" filter="wipe(left)">
                                      <p:cBhvr>
                                        <p:cTn id="48" dur="500"/>
                                        <p:tgtEl>
                                          <p:spTgt spid="253964"/>
                                        </p:tgtEl>
                                      </p:cBhvr>
                                    </p:animEffect>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253977"/>
                                        </p:tgtEl>
                                        <p:attrNameLst>
                                          <p:attrName>style.visibility</p:attrName>
                                        </p:attrNameLst>
                                      </p:cBhvr>
                                      <p:to>
                                        <p:strVal val="visible"/>
                                      </p:to>
                                    </p:set>
                                    <p:animEffect transition="in" filter="wipe(left)">
                                      <p:cBhvr>
                                        <p:cTn id="52" dur="500"/>
                                        <p:tgtEl>
                                          <p:spTgt spid="253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autoUpdateAnimBg="0"/>
      <p:bldP spid="253956" grpId="0" autoUpdateAnimBg="0"/>
      <p:bldP spid="253957" grpId="0" autoUpdateAnimBg="0"/>
      <p:bldP spid="253964" grpId="0" autoUpdateAnimBg="0"/>
      <p:bldP spid="253965" grpId="0" autoUpdateAnimBg="0"/>
      <p:bldP spid="253972" grpId="0" autoUpdateAnimBg="0"/>
      <p:bldP spid="253973" grpId="0" autoUpdateAnimBg="0"/>
      <p:bldP spid="25397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3"/>
          <p:cNvSpPr>
            <a:spLocks noGrp="1"/>
          </p:cNvSpPr>
          <p:nvPr>
            <p:ph type="sldNum" sz="quarter" idx="12"/>
          </p:nvPr>
        </p:nvSpPr>
        <p:spPr/>
        <p:txBody>
          <a:bodyPr/>
          <a:lstStyle/>
          <a:p>
            <a:pPr>
              <a:defRPr/>
            </a:pPr>
            <a:fld id="{8E443542-1489-45D6-BD65-DCFBEBD34690}" type="slidenum">
              <a:rPr lang="en-US" altLang="zh-CN"/>
              <a:pPr>
                <a:defRPr/>
              </a:pPr>
              <a:t>26</a:t>
            </a:fld>
            <a:endParaRPr lang="en-US" altLang="zh-CN"/>
          </a:p>
        </p:txBody>
      </p:sp>
      <p:sp>
        <p:nvSpPr>
          <p:cNvPr id="83974" name="Text Box 6"/>
          <p:cNvSpPr txBox="1">
            <a:spLocks noChangeArrowheads="1"/>
          </p:cNvSpPr>
          <p:nvPr/>
        </p:nvSpPr>
        <p:spPr bwMode="auto">
          <a:xfrm>
            <a:off x="214282" y="2500306"/>
            <a:ext cx="8610600" cy="1301318"/>
          </a:xfrm>
          <a:prstGeom prst="rect">
            <a:avLst/>
          </a:prstGeom>
          <a:noFill/>
          <a:ln w="28575">
            <a:noFill/>
            <a:miter lim="800000"/>
            <a:headEnd/>
            <a:tailEnd/>
          </a:ln>
        </p:spPr>
        <p:txBody>
          <a:bodyPr anchor="ctr">
            <a:spAutoFit/>
          </a:bodyPr>
          <a:lstStyle/>
          <a:p>
            <a:pPr>
              <a:lnSpc>
                <a:spcPct val="150000"/>
              </a:lnSpc>
              <a:spcBef>
                <a:spcPct val="50000"/>
              </a:spcBef>
            </a:pPr>
            <a:r>
              <a:rPr lang="zh-CN" altLang="en-US" dirty="0">
                <a:latin typeface="Arial" charset="0"/>
              </a:rPr>
              <a:t>卡诺循环是理想的可逆循环</a:t>
            </a:r>
            <a:r>
              <a:rPr lang="en-US" altLang="zh-CN" dirty="0">
                <a:latin typeface="Arial" charset="0"/>
              </a:rPr>
              <a:t>.</a:t>
            </a:r>
            <a:r>
              <a:rPr lang="zh-CN" altLang="en-US" dirty="0">
                <a:latin typeface="Arial" charset="0"/>
              </a:rPr>
              <a:t>由可逆循环组成的热机叫做可逆机</a:t>
            </a:r>
            <a:r>
              <a:rPr lang="en-US" altLang="zh-CN" dirty="0">
                <a:latin typeface="Arial" charset="0"/>
              </a:rPr>
              <a:t>.</a:t>
            </a:r>
            <a:r>
              <a:rPr lang="zh-CN" altLang="en-US" dirty="0">
                <a:latin typeface="Arial" charset="0"/>
              </a:rPr>
              <a:t>可由热力学第二定律证明卡诺定理</a:t>
            </a:r>
            <a:r>
              <a:rPr lang="en-US" altLang="zh-CN" dirty="0">
                <a:latin typeface="Arial" charset="0"/>
              </a:rPr>
              <a:t>.</a:t>
            </a:r>
          </a:p>
        </p:txBody>
      </p:sp>
      <p:sp>
        <p:nvSpPr>
          <p:cNvPr id="83977" name="Text Box 9"/>
          <p:cNvSpPr txBox="1">
            <a:spLocks noChangeArrowheads="1"/>
          </p:cNvSpPr>
          <p:nvPr/>
        </p:nvSpPr>
        <p:spPr bwMode="auto">
          <a:xfrm>
            <a:off x="533400" y="304800"/>
            <a:ext cx="3470275"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en-US" altLang="zh-CN">
                <a:effectLst>
                  <a:outerShdw blurRad="38100" dist="38100" dir="2700000" algn="tl">
                    <a:srgbClr val="FFFFFF"/>
                  </a:outerShdw>
                </a:effectLst>
              </a:rPr>
              <a:t>§2 </a:t>
            </a:r>
            <a:r>
              <a:rPr lang="zh-CN" altLang="en-US" sz="3200">
                <a:effectLst>
                  <a:outerShdw blurRad="38100" dist="38100" dir="2700000" algn="tl">
                    <a:srgbClr val="FFFFFF"/>
                  </a:outerShdw>
                </a:effectLst>
                <a:latin typeface="黑体" pitchFamily="2" charset="-122"/>
              </a:rPr>
              <a:t>卡诺定理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7"/>
                                        </p:tgtEl>
                                        <p:attrNameLst>
                                          <p:attrName>style.visibility</p:attrName>
                                        </p:attrNameLst>
                                      </p:cBhvr>
                                      <p:to>
                                        <p:strVal val="visible"/>
                                      </p:to>
                                    </p:set>
                                    <p:animEffect transition="in" filter="wipe(up)">
                                      <p:cBhvr>
                                        <p:cTn id="7" dur="500"/>
                                        <p:tgtEl>
                                          <p:spTgt spid="839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3974"/>
                                        </p:tgtEl>
                                        <p:attrNameLst>
                                          <p:attrName>style.visibility</p:attrName>
                                        </p:attrNameLst>
                                      </p:cBhvr>
                                      <p:to>
                                        <p:strVal val="visible"/>
                                      </p:to>
                                    </p:set>
                                    <p:animEffect transition="in" filter="wipe(up)">
                                      <p:cBhvr>
                                        <p:cTn id="12"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autoUpdateAnimBg="0"/>
      <p:bldP spid="83977"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3"/>
          <p:cNvSpPr>
            <a:spLocks noGrp="1"/>
          </p:cNvSpPr>
          <p:nvPr>
            <p:ph type="sldNum" sz="quarter" idx="12"/>
          </p:nvPr>
        </p:nvSpPr>
        <p:spPr/>
        <p:txBody>
          <a:bodyPr/>
          <a:lstStyle/>
          <a:p>
            <a:pPr>
              <a:defRPr/>
            </a:pPr>
            <a:fld id="{8E443542-1489-45D6-BD65-DCFBEBD34690}" type="slidenum">
              <a:rPr lang="en-US" altLang="zh-CN"/>
              <a:pPr>
                <a:defRPr/>
              </a:pPr>
              <a:t>27</a:t>
            </a:fld>
            <a:endParaRPr lang="en-US" altLang="zh-CN"/>
          </a:p>
        </p:txBody>
      </p:sp>
      <p:sp>
        <p:nvSpPr>
          <p:cNvPr id="83970" name="Text Box 2"/>
          <p:cNvSpPr txBox="1">
            <a:spLocks noChangeArrowheads="1"/>
          </p:cNvSpPr>
          <p:nvPr/>
        </p:nvSpPr>
        <p:spPr bwMode="auto">
          <a:xfrm>
            <a:off x="357158" y="1142984"/>
            <a:ext cx="6172200" cy="519113"/>
          </a:xfrm>
          <a:prstGeom prst="rect">
            <a:avLst/>
          </a:prstGeom>
          <a:noFill/>
          <a:ln w="28575">
            <a:noFill/>
            <a:miter lim="800000"/>
            <a:headEnd/>
            <a:tailEnd/>
          </a:ln>
        </p:spPr>
        <p:txBody>
          <a:bodyPr anchor="ctr">
            <a:spAutoFit/>
          </a:bodyPr>
          <a:lstStyle/>
          <a:p>
            <a:pPr>
              <a:spcBef>
                <a:spcPct val="50000"/>
              </a:spcBef>
            </a:pPr>
            <a:r>
              <a:rPr lang="en-US" altLang="zh-CN" dirty="0">
                <a:sym typeface="Symbol" pitchFamily="18" charset="2"/>
              </a:rPr>
              <a:t>2.1</a:t>
            </a:r>
            <a:r>
              <a:rPr lang="en-US" altLang="zh-CN" dirty="0">
                <a:latin typeface="Arial" charset="0"/>
                <a:sym typeface="Symbol" pitchFamily="18" charset="2"/>
              </a:rPr>
              <a:t> </a:t>
            </a:r>
            <a:r>
              <a:rPr lang="zh-CN" altLang="en-US" dirty="0">
                <a:latin typeface="Arial" charset="0"/>
              </a:rPr>
              <a:t>卡诺定理 </a:t>
            </a:r>
            <a:r>
              <a:rPr lang="en-US" altLang="zh-CN" dirty="0">
                <a:latin typeface="Arial" charset="0"/>
              </a:rPr>
              <a:t>(</a:t>
            </a:r>
            <a:r>
              <a:rPr lang="zh-CN" altLang="en-US" dirty="0">
                <a:latin typeface="Arial" charset="0"/>
              </a:rPr>
              <a:t>含两条内容</a:t>
            </a:r>
            <a:r>
              <a:rPr lang="en-US" altLang="zh-CN" dirty="0">
                <a:latin typeface="Arial" charset="0"/>
              </a:rPr>
              <a:t>) :</a:t>
            </a:r>
          </a:p>
        </p:txBody>
      </p:sp>
      <p:sp>
        <p:nvSpPr>
          <p:cNvPr id="83971" name="Text Box 3"/>
          <p:cNvSpPr txBox="1">
            <a:spLocks noChangeArrowheads="1"/>
          </p:cNvSpPr>
          <p:nvPr/>
        </p:nvSpPr>
        <p:spPr bwMode="auto">
          <a:xfrm>
            <a:off x="285720" y="3960813"/>
            <a:ext cx="8553450" cy="1947649"/>
          </a:xfrm>
          <a:prstGeom prst="rect">
            <a:avLst/>
          </a:prstGeom>
          <a:noFill/>
          <a:ln w="28575">
            <a:noFill/>
            <a:miter lim="800000"/>
            <a:headEnd/>
            <a:tailEnd/>
          </a:ln>
        </p:spPr>
        <p:txBody>
          <a:bodyPr anchor="ctr">
            <a:spAutoFit/>
          </a:bodyPr>
          <a:lstStyle/>
          <a:p>
            <a:pPr marL="441325" indent="-441325">
              <a:lnSpc>
                <a:spcPct val="150000"/>
              </a:lnSpc>
              <a:spcBef>
                <a:spcPct val="50000"/>
              </a:spcBef>
            </a:pPr>
            <a:r>
              <a:rPr lang="en-US" altLang="zh-CN" dirty="0">
                <a:latin typeface="Arial" charset="0"/>
              </a:rPr>
              <a:t>(2)</a:t>
            </a:r>
            <a:r>
              <a:rPr lang="zh-CN" altLang="en-US" dirty="0">
                <a:latin typeface="Arial" charset="0"/>
              </a:rPr>
              <a:t>在温度分别为</a:t>
            </a:r>
            <a:r>
              <a:rPr lang="en-US" altLang="zh-CN" dirty="0">
                <a:latin typeface="Arial" charset="0"/>
              </a:rPr>
              <a:t>T</a:t>
            </a:r>
            <a:r>
              <a:rPr lang="en-US" altLang="zh-CN" baseline="-25000" dirty="0">
                <a:latin typeface="Arial" charset="0"/>
              </a:rPr>
              <a:t>1 </a:t>
            </a:r>
            <a:r>
              <a:rPr lang="zh-CN" altLang="en-US" dirty="0">
                <a:latin typeface="Arial" charset="0"/>
              </a:rPr>
              <a:t>、</a:t>
            </a:r>
            <a:r>
              <a:rPr lang="zh-CN" altLang="en-US" baseline="-25000" dirty="0">
                <a:latin typeface="Arial" charset="0"/>
              </a:rPr>
              <a:t> </a:t>
            </a:r>
            <a:r>
              <a:rPr lang="en-US" altLang="zh-CN" dirty="0">
                <a:latin typeface="Arial" charset="0"/>
              </a:rPr>
              <a:t>T</a:t>
            </a:r>
            <a:r>
              <a:rPr lang="en-US" altLang="zh-CN" baseline="-25000" dirty="0">
                <a:latin typeface="Arial" charset="0"/>
              </a:rPr>
              <a:t>2</a:t>
            </a:r>
            <a:r>
              <a:rPr lang="zh-CN" altLang="en-US" dirty="0">
                <a:latin typeface="Arial" charset="0"/>
              </a:rPr>
              <a:t>的两个给定热源之间工作的一切可逆热机</a:t>
            </a:r>
            <a:r>
              <a:rPr lang="en-US" altLang="zh-CN" dirty="0">
                <a:latin typeface="Arial" charset="0"/>
              </a:rPr>
              <a:t>,</a:t>
            </a:r>
            <a:r>
              <a:rPr lang="zh-CN" altLang="en-US" dirty="0">
                <a:latin typeface="Arial" charset="0"/>
              </a:rPr>
              <a:t>其效率相同</a:t>
            </a:r>
            <a:r>
              <a:rPr lang="en-US" altLang="zh-CN" dirty="0">
                <a:latin typeface="Arial" charset="0"/>
              </a:rPr>
              <a:t>,</a:t>
            </a:r>
            <a:r>
              <a:rPr lang="zh-CN" altLang="en-US" dirty="0">
                <a:latin typeface="Arial" charset="0"/>
              </a:rPr>
              <a:t>都等于理想气体可逆卡诺循环的效率</a:t>
            </a:r>
            <a:r>
              <a:rPr lang="en-US" altLang="zh-CN" dirty="0">
                <a:latin typeface="Arial" charset="0"/>
              </a:rPr>
              <a:t>,</a:t>
            </a:r>
            <a:r>
              <a:rPr lang="zh-CN" altLang="en-US" dirty="0">
                <a:latin typeface="Arial" charset="0"/>
              </a:rPr>
              <a:t>即</a:t>
            </a:r>
            <a:r>
              <a:rPr lang="zh-CN" altLang="en-US" dirty="0">
                <a:latin typeface="Arial" charset="0"/>
                <a:sym typeface="Symbol" pitchFamily="18" charset="2"/>
              </a:rPr>
              <a:t></a:t>
            </a:r>
            <a:r>
              <a:rPr lang="en-US" altLang="zh-CN" dirty="0">
                <a:latin typeface="Arial" charset="0"/>
                <a:sym typeface="Symbol" pitchFamily="18" charset="2"/>
              </a:rPr>
              <a:t>=1–T</a:t>
            </a:r>
            <a:r>
              <a:rPr lang="en-US" altLang="zh-CN" baseline="-25000" dirty="0">
                <a:latin typeface="Arial" charset="0"/>
                <a:sym typeface="Symbol" pitchFamily="18" charset="2"/>
              </a:rPr>
              <a:t>2</a:t>
            </a:r>
            <a:r>
              <a:rPr lang="en-US" altLang="zh-CN" dirty="0">
                <a:latin typeface="Arial" charset="0"/>
                <a:sym typeface="Symbol" pitchFamily="18" charset="2"/>
              </a:rPr>
              <a:t>/T</a:t>
            </a:r>
            <a:r>
              <a:rPr lang="en-US" altLang="zh-CN" baseline="-25000" dirty="0">
                <a:latin typeface="Arial" charset="0"/>
                <a:sym typeface="Symbol" pitchFamily="18" charset="2"/>
              </a:rPr>
              <a:t>1</a:t>
            </a:r>
            <a:r>
              <a:rPr lang="en-US" altLang="zh-CN" dirty="0">
                <a:latin typeface="Arial" charset="0"/>
              </a:rPr>
              <a:t>;</a:t>
            </a:r>
          </a:p>
        </p:txBody>
      </p:sp>
      <p:sp>
        <p:nvSpPr>
          <p:cNvPr id="83972" name="Text Box 4"/>
          <p:cNvSpPr txBox="1">
            <a:spLocks noChangeArrowheads="1"/>
          </p:cNvSpPr>
          <p:nvPr/>
        </p:nvSpPr>
        <p:spPr bwMode="auto">
          <a:xfrm>
            <a:off x="285720" y="1714488"/>
            <a:ext cx="8382000" cy="1301318"/>
          </a:xfrm>
          <a:prstGeom prst="rect">
            <a:avLst/>
          </a:prstGeom>
          <a:noFill/>
          <a:ln w="28575">
            <a:noFill/>
            <a:miter lim="800000"/>
            <a:headEnd/>
            <a:tailEnd/>
          </a:ln>
        </p:spPr>
        <p:txBody>
          <a:bodyPr anchor="ctr">
            <a:spAutoFit/>
          </a:bodyPr>
          <a:lstStyle/>
          <a:p>
            <a:pPr marL="441325" indent="-441325">
              <a:lnSpc>
                <a:spcPct val="150000"/>
              </a:lnSpc>
              <a:spcBef>
                <a:spcPct val="50000"/>
              </a:spcBef>
            </a:pPr>
            <a:r>
              <a:rPr lang="en-US" altLang="zh-CN" dirty="0">
                <a:latin typeface="Arial" charset="0"/>
              </a:rPr>
              <a:t>(1) </a:t>
            </a:r>
            <a:r>
              <a:rPr lang="zh-CN" altLang="en-US" dirty="0">
                <a:latin typeface="Arial" charset="0"/>
              </a:rPr>
              <a:t>在相同的高温、低温两个热源之间工作的一切不可逆热机</a:t>
            </a:r>
            <a:r>
              <a:rPr lang="en-US" altLang="zh-CN" dirty="0">
                <a:latin typeface="Arial" charset="0"/>
              </a:rPr>
              <a:t>,</a:t>
            </a:r>
            <a:r>
              <a:rPr lang="zh-CN" altLang="en-US" dirty="0">
                <a:latin typeface="Arial" charset="0"/>
              </a:rPr>
              <a:t>其效率不可能大于可逆热机的效率</a:t>
            </a:r>
            <a:r>
              <a:rPr lang="en-US" altLang="zh-CN" dirty="0">
                <a:latin typeface="Arial" charset="0"/>
              </a:rPr>
              <a:t>.</a:t>
            </a:r>
          </a:p>
        </p:txBody>
      </p:sp>
      <p:graphicFrame>
        <p:nvGraphicFramePr>
          <p:cNvPr id="83975" name="Object 7"/>
          <p:cNvGraphicFramePr>
            <a:graphicFrameLocks noChangeAspect="1"/>
          </p:cNvGraphicFramePr>
          <p:nvPr/>
        </p:nvGraphicFramePr>
        <p:xfrm>
          <a:off x="3733800" y="3005138"/>
          <a:ext cx="1600200" cy="1109662"/>
        </p:xfrm>
        <a:graphic>
          <a:graphicData uri="http://schemas.openxmlformats.org/presentationml/2006/ole">
            <p:oleObj spid="_x0000_s3074" name="Equation" r:id="rId3" imgW="622080" imgH="431640" progId="Equation.3">
              <p:embed/>
            </p:oleObj>
          </a:graphicData>
        </a:graphic>
      </p:graphicFrame>
      <p:sp>
        <p:nvSpPr>
          <p:cNvPr id="83977" name="Text Box 9"/>
          <p:cNvSpPr txBox="1">
            <a:spLocks noChangeArrowheads="1"/>
          </p:cNvSpPr>
          <p:nvPr/>
        </p:nvSpPr>
        <p:spPr bwMode="auto">
          <a:xfrm>
            <a:off x="533400" y="304800"/>
            <a:ext cx="3470275"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en-US" altLang="zh-CN">
                <a:effectLst>
                  <a:outerShdw blurRad="38100" dist="38100" dir="2700000" algn="tl">
                    <a:srgbClr val="FFFFFF"/>
                  </a:outerShdw>
                </a:effectLst>
              </a:rPr>
              <a:t>§2 </a:t>
            </a:r>
            <a:r>
              <a:rPr lang="zh-CN" altLang="en-US" sz="3200">
                <a:effectLst>
                  <a:outerShdw blurRad="38100" dist="38100" dir="2700000" algn="tl">
                    <a:srgbClr val="FFFFFF"/>
                  </a:outerShdw>
                </a:effectLst>
                <a:latin typeface="黑体" pitchFamily="2" charset="-122"/>
              </a:rPr>
              <a:t>卡诺定理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7"/>
                                        </p:tgtEl>
                                        <p:attrNameLst>
                                          <p:attrName>style.visibility</p:attrName>
                                        </p:attrNameLst>
                                      </p:cBhvr>
                                      <p:to>
                                        <p:strVal val="visible"/>
                                      </p:to>
                                    </p:set>
                                    <p:animEffect transition="in" filter="wipe(up)">
                                      <p:cBhvr>
                                        <p:cTn id="7" dur="500"/>
                                        <p:tgtEl>
                                          <p:spTgt spid="839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83970"/>
                                        </p:tgtEl>
                                        <p:attrNameLst>
                                          <p:attrName>style.visibility</p:attrName>
                                        </p:attrNameLst>
                                      </p:cBhvr>
                                      <p:to>
                                        <p:strVal val="visible"/>
                                      </p:to>
                                    </p:set>
                                    <p:animEffect transition="in" filter="wipe(left)">
                                      <p:cBhvr>
                                        <p:cTn id="12" dur="300"/>
                                        <p:tgtEl>
                                          <p:spTgt spid="839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3972"/>
                                        </p:tgtEl>
                                        <p:attrNameLst>
                                          <p:attrName>style.visibility</p:attrName>
                                        </p:attrNameLst>
                                      </p:cBhvr>
                                      <p:to>
                                        <p:strVal val="visible"/>
                                      </p:to>
                                    </p:set>
                                    <p:animEffect transition="in" filter="wipe(up)">
                                      <p:cBhvr>
                                        <p:cTn id="17" dur="500"/>
                                        <p:tgtEl>
                                          <p:spTgt spid="83972"/>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3975"/>
                                        </p:tgtEl>
                                        <p:attrNameLst>
                                          <p:attrName>style.visibility</p:attrName>
                                        </p:attrNameLst>
                                      </p:cBhvr>
                                      <p:to>
                                        <p:strVal val="visible"/>
                                      </p:to>
                                    </p:set>
                                    <p:animEffect transition="in" filter="wipe(left)">
                                      <p:cBhvr>
                                        <p:cTn id="21" dur="500"/>
                                        <p:tgtEl>
                                          <p:spTgt spid="839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3971"/>
                                        </p:tgtEl>
                                        <p:attrNameLst>
                                          <p:attrName>style.visibility</p:attrName>
                                        </p:attrNameLst>
                                      </p:cBhvr>
                                      <p:to>
                                        <p:strVal val="visible"/>
                                      </p:to>
                                    </p:set>
                                    <p:animEffect transition="in" filter="wipe(up)">
                                      <p:cBhvr>
                                        <p:cTn id="26" dur="5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autoUpdateAnimBg="0"/>
      <p:bldP spid="83972" grpId="0" autoUpdateAnimBg="0"/>
      <p:bldP spid="83977"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3"/>
          <p:cNvSpPr>
            <a:spLocks noGrp="1"/>
          </p:cNvSpPr>
          <p:nvPr>
            <p:ph type="sldNum" sz="quarter" idx="12"/>
          </p:nvPr>
        </p:nvSpPr>
        <p:spPr/>
        <p:txBody>
          <a:bodyPr/>
          <a:lstStyle/>
          <a:p>
            <a:pPr>
              <a:defRPr/>
            </a:pPr>
            <a:fld id="{8E443542-1489-45D6-BD65-DCFBEBD34690}" type="slidenum">
              <a:rPr lang="en-US" altLang="zh-CN"/>
              <a:pPr>
                <a:defRPr/>
              </a:pPr>
              <a:t>28</a:t>
            </a:fld>
            <a:endParaRPr lang="en-US" altLang="zh-CN"/>
          </a:p>
        </p:txBody>
      </p:sp>
      <p:graphicFrame>
        <p:nvGraphicFramePr>
          <p:cNvPr id="83975" name="Object 7"/>
          <p:cNvGraphicFramePr>
            <a:graphicFrameLocks noChangeAspect="1"/>
          </p:cNvGraphicFramePr>
          <p:nvPr/>
        </p:nvGraphicFramePr>
        <p:xfrm>
          <a:off x="2928926" y="1285860"/>
          <a:ext cx="1600200" cy="1109662"/>
        </p:xfrm>
        <a:graphic>
          <a:graphicData uri="http://schemas.openxmlformats.org/presentationml/2006/ole">
            <p:oleObj spid="_x0000_s47106" name="Equation" r:id="rId3" imgW="622080" imgH="431640" progId="Equation.3">
              <p:embed/>
            </p:oleObj>
          </a:graphicData>
        </a:graphic>
      </p:graphicFrame>
      <p:sp>
        <p:nvSpPr>
          <p:cNvPr id="83976" name="Rectangle 8"/>
          <p:cNvSpPr>
            <a:spLocks noChangeArrowheads="1"/>
          </p:cNvSpPr>
          <p:nvPr/>
        </p:nvSpPr>
        <p:spPr bwMode="auto">
          <a:xfrm>
            <a:off x="214282" y="3000372"/>
            <a:ext cx="8153400" cy="1947649"/>
          </a:xfrm>
          <a:prstGeom prst="rect">
            <a:avLst/>
          </a:prstGeom>
          <a:noFill/>
          <a:ln w="9525">
            <a:noFill/>
            <a:miter lim="800000"/>
            <a:headEnd/>
            <a:tailEnd/>
          </a:ln>
        </p:spPr>
        <p:txBody>
          <a:bodyPr>
            <a:spAutoFit/>
          </a:bodyPr>
          <a:lstStyle/>
          <a:p>
            <a:pPr>
              <a:lnSpc>
                <a:spcPct val="150000"/>
              </a:lnSpc>
            </a:pPr>
            <a:r>
              <a:rPr lang="zh-CN" altLang="en-US" dirty="0">
                <a:latin typeface="Arial" charset="0"/>
              </a:rPr>
              <a:t>卡诺定理指出提高热机效率的途径</a:t>
            </a:r>
            <a:r>
              <a:rPr lang="en-US" altLang="zh-CN" dirty="0" smtClean="0">
                <a:latin typeface="Arial" charset="0"/>
              </a:rPr>
              <a:t>:</a:t>
            </a:r>
          </a:p>
          <a:p>
            <a:pPr>
              <a:lnSpc>
                <a:spcPct val="150000"/>
              </a:lnSpc>
            </a:pPr>
            <a:r>
              <a:rPr lang="en-US" altLang="zh-CN" dirty="0" smtClean="0">
                <a:latin typeface="Arial" charset="0"/>
                <a:ea typeface="幼圆" pitchFamily="49" charset="-122"/>
              </a:rPr>
              <a:t>①</a:t>
            </a:r>
            <a:r>
              <a:rPr lang="zh-CN" altLang="en-US" dirty="0">
                <a:latin typeface="Arial" charset="0"/>
              </a:rPr>
              <a:t>提高冷热源温度差</a:t>
            </a:r>
            <a:r>
              <a:rPr lang="en-US" altLang="zh-CN" dirty="0">
                <a:latin typeface="Arial" charset="0"/>
              </a:rPr>
              <a:t>; </a:t>
            </a:r>
            <a:endParaRPr lang="en-US" altLang="zh-CN" dirty="0" smtClean="0">
              <a:latin typeface="Arial" charset="0"/>
            </a:endParaRPr>
          </a:p>
          <a:p>
            <a:pPr>
              <a:lnSpc>
                <a:spcPct val="150000"/>
              </a:lnSpc>
            </a:pPr>
            <a:r>
              <a:rPr lang="en-US" altLang="zh-CN" dirty="0" smtClean="0">
                <a:latin typeface="Arial" charset="0"/>
                <a:ea typeface="幼圆" pitchFamily="49" charset="-122"/>
              </a:rPr>
              <a:t>②</a:t>
            </a:r>
            <a:r>
              <a:rPr lang="zh-CN" altLang="en-US" dirty="0">
                <a:latin typeface="Arial" charset="0"/>
              </a:rPr>
              <a:t>尽量接近可逆机</a:t>
            </a:r>
            <a:r>
              <a:rPr lang="en-US" altLang="zh-CN" dirty="0">
                <a:latin typeface="Arial" charset="0"/>
              </a:rPr>
              <a:t>.</a:t>
            </a:r>
          </a:p>
        </p:txBody>
      </p:sp>
      <p:sp>
        <p:nvSpPr>
          <p:cNvPr id="83977" name="Text Box 9"/>
          <p:cNvSpPr txBox="1">
            <a:spLocks noChangeArrowheads="1"/>
          </p:cNvSpPr>
          <p:nvPr/>
        </p:nvSpPr>
        <p:spPr bwMode="auto">
          <a:xfrm>
            <a:off x="533400" y="304800"/>
            <a:ext cx="3470275"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en-US" altLang="zh-CN">
                <a:effectLst>
                  <a:outerShdw blurRad="38100" dist="38100" dir="2700000" algn="tl">
                    <a:srgbClr val="FFFFFF"/>
                  </a:outerShdw>
                </a:effectLst>
              </a:rPr>
              <a:t>§2 </a:t>
            </a:r>
            <a:r>
              <a:rPr lang="zh-CN" altLang="en-US" sz="3200">
                <a:effectLst>
                  <a:outerShdw blurRad="38100" dist="38100" dir="2700000" algn="tl">
                    <a:srgbClr val="FFFFFF"/>
                  </a:outerShdw>
                </a:effectLst>
                <a:latin typeface="黑体" pitchFamily="2" charset="-122"/>
              </a:rPr>
              <a:t>卡诺定理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7"/>
                                        </p:tgtEl>
                                        <p:attrNameLst>
                                          <p:attrName>style.visibility</p:attrName>
                                        </p:attrNameLst>
                                      </p:cBhvr>
                                      <p:to>
                                        <p:strVal val="visible"/>
                                      </p:to>
                                    </p:set>
                                    <p:animEffect transition="in" filter="wipe(up)">
                                      <p:cBhvr>
                                        <p:cTn id="7" dur="500"/>
                                        <p:tgtEl>
                                          <p:spTgt spid="8397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3975"/>
                                        </p:tgtEl>
                                        <p:attrNameLst>
                                          <p:attrName>style.visibility</p:attrName>
                                        </p:attrNameLst>
                                      </p:cBhvr>
                                      <p:to>
                                        <p:strVal val="visible"/>
                                      </p:to>
                                    </p:set>
                                    <p:animEffect transition="in" filter="wipe(left)">
                                      <p:cBhvr>
                                        <p:cTn id="11" dur="500"/>
                                        <p:tgtEl>
                                          <p:spTgt spid="8397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3976"/>
                                        </p:tgtEl>
                                        <p:attrNameLst>
                                          <p:attrName>style.visibility</p:attrName>
                                        </p:attrNameLst>
                                      </p:cBhvr>
                                      <p:to>
                                        <p:strVal val="visible"/>
                                      </p:to>
                                    </p:set>
                                    <p:animEffect transition="in" filter="wipe(up)">
                                      <p:cBhvr>
                                        <p:cTn id="16" dur="5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autoUpdateAnimBg="0"/>
      <p:bldP spid="83977"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灯片编号占位符 3"/>
          <p:cNvSpPr>
            <a:spLocks noGrp="1"/>
          </p:cNvSpPr>
          <p:nvPr>
            <p:ph type="sldNum" sz="quarter" idx="12"/>
          </p:nvPr>
        </p:nvSpPr>
        <p:spPr/>
        <p:txBody>
          <a:bodyPr/>
          <a:lstStyle/>
          <a:p>
            <a:pPr>
              <a:defRPr/>
            </a:pPr>
            <a:fld id="{411E0162-99CD-41BD-BE2D-C8F6E71126B1}" type="slidenum">
              <a:rPr lang="en-US" altLang="zh-CN"/>
              <a:pPr>
                <a:defRPr/>
              </a:pPr>
              <a:t>29</a:t>
            </a:fld>
            <a:endParaRPr lang="en-US" altLang="zh-CN"/>
          </a:p>
        </p:txBody>
      </p:sp>
      <p:sp>
        <p:nvSpPr>
          <p:cNvPr id="84995" name="Text Box 3"/>
          <p:cNvSpPr txBox="1">
            <a:spLocks noChangeArrowheads="1"/>
          </p:cNvSpPr>
          <p:nvPr/>
        </p:nvSpPr>
        <p:spPr bwMode="auto">
          <a:xfrm>
            <a:off x="381000" y="76200"/>
            <a:ext cx="4876800" cy="579438"/>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sym typeface="Symbol" pitchFamily="18" charset="2"/>
              </a:rPr>
              <a:t>2.2 </a:t>
            </a:r>
            <a:r>
              <a:rPr lang="zh-CN" altLang="en-US" sz="3200">
                <a:effectLst>
                  <a:outerShdw blurRad="38100" dist="38100" dir="2700000" algn="tl">
                    <a:srgbClr val="C0C0C0"/>
                  </a:outerShdw>
                </a:effectLst>
              </a:rPr>
              <a:t>卡诺定理的证明</a:t>
            </a:r>
          </a:p>
        </p:txBody>
      </p:sp>
      <p:sp>
        <p:nvSpPr>
          <p:cNvPr id="84996" name="Text Box 4"/>
          <p:cNvSpPr txBox="1">
            <a:spLocks noChangeArrowheads="1"/>
          </p:cNvSpPr>
          <p:nvPr/>
        </p:nvSpPr>
        <p:spPr bwMode="auto">
          <a:xfrm>
            <a:off x="457200" y="685800"/>
            <a:ext cx="54864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a:latin typeface="Arial" charset="0"/>
              </a:rPr>
              <a:t>热力学第二定律证明卡诺定理</a:t>
            </a:r>
            <a:r>
              <a:rPr lang="en-US" altLang="zh-CN">
                <a:latin typeface="Arial" charset="0"/>
              </a:rPr>
              <a:t>.</a:t>
            </a:r>
            <a:endParaRPr lang="en-US" altLang="zh-CN">
              <a:solidFill>
                <a:srgbClr val="FF3300"/>
              </a:solidFill>
              <a:latin typeface="Arial" charset="0"/>
            </a:endParaRPr>
          </a:p>
        </p:txBody>
      </p:sp>
      <p:sp>
        <p:nvSpPr>
          <p:cNvPr id="85077" name="Text Box 85"/>
          <p:cNvSpPr txBox="1">
            <a:spLocks noChangeArrowheads="1"/>
          </p:cNvSpPr>
          <p:nvPr/>
        </p:nvSpPr>
        <p:spPr bwMode="auto">
          <a:xfrm>
            <a:off x="5334000" y="609600"/>
            <a:ext cx="3124200" cy="519113"/>
          </a:xfrm>
          <a:prstGeom prst="rect">
            <a:avLst/>
          </a:prstGeom>
          <a:noFill/>
          <a:ln w="28575">
            <a:noFill/>
            <a:miter lim="800000"/>
            <a:headEnd/>
            <a:tailEnd/>
          </a:ln>
        </p:spPr>
        <p:txBody>
          <a:bodyPr anchor="ctr">
            <a:spAutoFit/>
          </a:bodyPr>
          <a:lstStyle/>
          <a:p>
            <a:pPr>
              <a:spcBef>
                <a:spcPct val="50000"/>
              </a:spcBef>
            </a:pPr>
            <a:r>
              <a:rPr lang="zh-CN" altLang="en-US">
                <a:latin typeface="Arial" charset="0"/>
              </a:rPr>
              <a:t>第一条的证明</a:t>
            </a:r>
            <a:r>
              <a:rPr lang="en-US" altLang="zh-CN">
                <a:latin typeface="Arial" charset="0"/>
              </a:rPr>
              <a:t>:</a:t>
            </a:r>
          </a:p>
        </p:txBody>
      </p:sp>
      <p:grpSp>
        <p:nvGrpSpPr>
          <p:cNvPr id="2" name="Group 175"/>
          <p:cNvGrpSpPr>
            <a:grpSpLocks/>
          </p:cNvGrpSpPr>
          <p:nvPr/>
        </p:nvGrpSpPr>
        <p:grpSpPr bwMode="auto">
          <a:xfrm>
            <a:off x="609600" y="1143000"/>
            <a:ext cx="3903663" cy="2570163"/>
            <a:chOff x="384" y="720"/>
            <a:chExt cx="2459" cy="1619"/>
          </a:xfrm>
        </p:grpSpPr>
        <p:sp>
          <p:nvSpPr>
            <p:cNvPr id="34862" name="Rectangle 126"/>
            <p:cNvSpPr>
              <a:spLocks noChangeArrowheads="1"/>
            </p:cNvSpPr>
            <p:nvPr/>
          </p:nvSpPr>
          <p:spPr bwMode="auto">
            <a:xfrm>
              <a:off x="624" y="2097"/>
              <a:ext cx="1772" cy="242"/>
            </a:xfrm>
            <a:prstGeom prst="rect">
              <a:avLst/>
            </a:prstGeom>
            <a:solidFill>
              <a:srgbClr val="49D4D1"/>
            </a:solidFill>
            <a:ln w="9525">
              <a:solidFill>
                <a:schemeClr val="tx1"/>
              </a:solidFill>
              <a:miter lim="800000"/>
              <a:headEnd/>
              <a:tailEnd/>
            </a:ln>
          </p:spPr>
          <p:txBody>
            <a:bodyPr wrap="none" anchor="ctr"/>
            <a:lstStyle/>
            <a:p>
              <a:endParaRPr lang="zh-CN" altLang="en-US"/>
            </a:p>
          </p:txBody>
        </p:sp>
        <p:sp>
          <p:nvSpPr>
            <p:cNvPr id="34863" name="Rectangle 127"/>
            <p:cNvSpPr>
              <a:spLocks noChangeArrowheads="1"/>
            </p:cNvSpPr>
            <p:nvPr/>
          </p:nvSpPr>
          <p:spPr bwMode="auto">
            <a:xfrm>
              <a:off x="660" y="2016"/>
              <a:ext cx="1718" cy="291"/>
            </a:xfrm>
            <a:prstGeom prst="rect">
              <a:avLst/>
            </a:prstGeom>
            <a:solidFill>
              <a:srgbClr val="49D4D1"/>
            </a:solidFill>
            <a:ln w="9525">
              <a:noFill/>
              <a:miter lim="800000"/>
              <a:headEnd/>
              <a:tailEnd/>
            </a:ln>
          </p:spPr>
          <p:txBody>
            <a:bodyPr wrap="none" anchor="ctr"/>
            <a:lstStyle/>
            <a:p>
              <a:pPr algn="ctr"/>
              <a:endParaRPr lang="en-US" altLang="zh-CN" sz="2400">
                <a:ea typeface="宋体" pitchFamily="2" charset="-122"/>
              </a:endParaRPr>
            </a:p>
            <a:p>
              <a:pPr algn="ctr"/>
              <a:r>
                <a:rPr lang="zh-CN" altLang="en-US" sz="2400">
                  <a:ea typeface="宋体" pitchFamily="2" charset="-122"/>
                </a:rPr>
                <a:t>低温热源</a:t>
              </a:r>
            </a:p>
          </p:txBody>
        </p:sp>
        <p:grpSp>
          <p:nvGrpSpPr>
            <p:cNvPr id="34864" name="Group 128"/>
            <p:cNvGrpSpPr>
              <a:grpSpLocks/>
            </p:cNvGrpSpPr>
            <p:nvPr/>
          </p:nvGrpSpPr>
          <p:grpSpPr bwMode="auto">
            <a:xfrm>
              <a:off x="576" y="753"/>
              <a:ext cx="1776" cy="295"/>
              <a:chOff x="360" y="2784"/>
              <a:chExt cx="1200" cy="288"/>
            </a:xfrm>
          </p:grpSpPr>
          <p:grpSp>
            <p:nvGrpSpPr>
              <p:cNvPr id="34891" name="Group 129"/>
              <p:cNvGrpSpPr>
                <a:grpSpLocks/>
              </p:cNvGrpSpPr>
              <p:nvPr/>
            </p:nvGrpSpPr>
            <p:grpSpPr bwMode="auto">
              <a:xfrm>
                <a:off x="360" y="2784"/>
                <a:ext cx="1200" cy="288"/>
                <a:chOff x="360" y="2784"/>
                <a:chExt cx="1200" cy="288"/>
              </a:xfrm>
            </p:grpSpPr>
            <p:sp>
              <p:nvSpPr>
                <p:cNvPr id="34893" name="Rectangle 130"/>
                <p:cNvSpPr>
                  <a:spLocks noChangeArrowheads="1"/>
                </p:cNvSpPr>
                <p:nvPr/>
              </p:nvSpPr>
              <p:spPr bwMode="auto">
                <a:xfrm>
                  <a:off x="360" y="2832"/>
                  <a:ext cx="1200" cy="240"/>
                </a:xfrm>
                <a:prstGeom prst="rect">
                  <a:avLst/>
                </a:prstGeom>
                <a:solidFill>
                  <a:srgbClr val="FF99CC"/>
                </a:solidFill>
                <a:ln w="9525">
                  <a:solidFill>
                    <a:schemeClr val="tx1"/>
                  </a:solidFill>
                  <a:miter lim="800000"/>
                  <a:headEnd/>
                  <a:tailEnd/>
                </a:ln>
              </p:spPr>
              <p:txBody>
                <a:bodyPr wrap="none" anchor="ctr"/>
                <a:lstStyle/>
                <a:p>
                  <a:endParaRPr lang="zh-CN" altLang="en-US"/>
                </a:p>
              </p:txBody>
            </p:sp>
            <p:sp>
              <p:nvSpPr>
                <p:cNvPr id="34894" name="Rectangle 131"/>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r>
                    <a:rPr lang="zh-CN" altLang="en-US" sz="2400">
                      <a:ea typeface="宋体" pitchFamily="2" charset="-122"/>
                    </a:rPr>
                    <a:t>高温热源</a:t>
                  </a:r>
                </a:p>
              </p:txBody>
            </p:sp>
          </p:grpSp>
          <p:sp>
            <p:nvSpPr>
              <p:cNvPr id="34892" name="Rectangle 132"/>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endParaRPr lang="zh-CN" altLang="zh-CN" sz="2400">
                  <a:ea typeface="宋体" pitchFamily="2" charset="-122"/>
                </a:endParaRPr>
              </a:p>
            </p:txBody>
          </p:sp>
        </p:grpSp>
        <p:sp>
          <p:nvSpPr>
            <p:cNvPr id="34865" name="AutoShape 133" descr="深色上对角线"/>
            <p:cNvSpPr>
              <a:spLocks noChangeArrowheads="1"/>
            </p:cNvSpPr>
            <p:nvPr/>
          </p:nvSpPr>
          <p:spPr bwMode="auto">
            <a:xfrm>
              <a:off x="1680" y="1409"/>
              <a:ext cx="646" cy="360"/>
            </a:xfrm>
            <a:prstGeom prst="hexagon">
              <a:avLst>
                <a:gd name="adj" fmla="val 44861"/>
                <a:gd name="vf" fmla="val 115470"/>
              </a:avLst>
            </a:prstGeom>
            <a:pattFill prst="dkUpDiag">
              <a:fgClr>
                <a:srgbClr val="CC6600"/>
              </a:fgClr>
              <a:bgClr>
                <a:schemeClr val="bg1"/>
              </a:bgClr>
            </a:pattFill>
            <a:ln w="9525">
              <a:solidFill>
                <a:schemeClr val="tx1"/>
              </a:solidFill>
              <a:miter lim="800000"/>
              <a:headEnd/>
              <a:tailEnd/>
            </a:ln>
          </p:spPr>
          <p:txBody>
            <a:bodyPr wrap="none" anchor="ctr"/>
            <a:lstStyle/>
            <a:p>
              <a:endParaRPr lang="zh-CN" altLang="en-US"/>
            </a:p>
          </p:txBody>
        </p:sp>
        <p:sp>
          <p:nvSpPr>
            <p:cNvPr id="34866" name="Oval 134" descr="深色上对角线"/>
            <p:cNvSpPr>
              <a:spLocks noChangeArrowheads="1"/>
            </p:cNvSpPr>
            <p:nvPr/>
          </p:nvSpPr>
          <p:spPr bwMode="auto">
            <a:xfrm>
              <a:off x="768" y="1474"/>
              <a:ext cx="432" cy="348"/>
            </a:xfrm>
            <a:prstGeom prst="ellipse">
              <a:avLst/>
            </a:prstGeom>
            <a:pattFill prst="dkUpDiag">
              <a:fgClr>
                <a:srgbClr val="993366"/>
              </a:fgClr>
              <a:bgClr>
                <a:schemeClr val="bg1"/>
              </a:bgClr>
            </a:pattFill>
            <a:ln w="9525">
              <a:solidFill>
                <a:schemeClr val="tx1"/>
              </a:solidFill>
              <a:round/>
              <a:headEnd/>
              <a:tailEnd/>
            </a:ln>
          </p:spPr>
          <p:txBody>
            <a:bodyPr wrap="none" anchor="ctr"/>
            <a:lstStyle/>
            <a:p>
              <a:endParaRPr lang="zh-CN" altLang="en-US"/>
            </a:p>
          </p:txBody>
        </p:sp>
        <p:sp>
          <p:nvSpPr>
            <p:cNvPr id="34867" name="AutoShape 135"/>
            <p:cNvSpPr>
              <a:spLocks noChangeArrowheads="1"/>
            </p:cNvSpPr>
            <p:nvPr/>
          </p:nvSpPr>
          <p:spPr bwMode="auto">
            <a:xfrm>
              <a:off x="1728" y="1048"/>
              <a:ext cx="430" cy="473"/>
            </a:xfrm>
            <a:prstGeom prst="downArrow">
              <a:avLst>
                <a:gd name="adj1" fmla="val 50000"/>
                <a:gd name="adj2" fmla="val 27500"/>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68" name="Text Box 136"/>
            <p:cNvSpPr txBox="1">
              <a:spLocks noChangeArrowheads="1"/>
            </p:cNvSpPr>
            <p:nvPr/>
          </p:nvSpPr>
          <p:spPr bwMode="auto">
            <a:xfrm>
              <a:off x="1104" y="1081"/>
              <a:ext cx="329" cy="288"/>
            </a:xfrm>
            <a:prstGeom prst="rect">
              <a:avLst/>
            </a:prstGeom>
            <a:noFill/>
            <a:ln w="9525">
              <a:noFill/>
              <a:miter lim="800000"/>
              <a:headEnd/>
              <a:tailEnd/>
            </a:ln>
          </p:spPr>
          <p:txBody>
            <a:bodyPr wrap="none">
              <a:spAutoFit/>
            </a:bodyPr>
            <a:lstStyle/>
            <a:p>
              <a:r>
                <a:rPr lang="en-US" altLang="zh-CN" sz="2400">
                  <a:ea typeface="宋体" pitchFamily="2" charset="-122"/>
                </a:rPr>
                <a:t>Q</a:t>
              </a:r>
              <a:r>
                <a:rPr lang="en-US" altLang="zh-CN" sz="2400" baseline="-25000">
                  <a:ea typeface="宋体" pitchFamily="2" charset="-122"/>
                </a:rPr>
                <a:t>1</a:t>
              </a:r>
            </a:p>
          </p:txBody>
        </p:sp>
        <p:sp>
          <p:nvSpPr>
            <p:cNvPr id="34869" name="Text Box 137"/>
            <p:cNvSpPr txBox="1">
              <a:spLocks noChangeArrowheads="1"/>
            </p:cNvSpPr>
            <p:nvPr/>
          </p:nvSpPr>
          <p:spPr bwMode="auto">
            <a:xfrm>
              <a:off x="1008" y="1840"/>
              <a:ext cx="329" cy="288"/>
            </a:xfrm>
            <a:prstGeom prst="rect">
              <a:avLst/>
            </a:prstGeom>
            <a:noFill/>
            <a:ln w="9525">
              <a:noFill/>
              <a:miter lim="800000"/>
              <a:headEnd/>
              <a:tailEnd/>
            </a:ln>
          </p:spPr>
          <p:txBody>
            <a:bodyPr wrap="none">
              <a:spAutoFit/>
            </a:bodyPr>
            <a:lstStyle/>
            <a:p>
              <a:r>
                <a:rPr lang="en-US" altLang="zh-CN" sz="2400">
                  <a:ea typeface="宋体" pitchFamily="2" charset="-122"/>
                </a:rPr>
                <a:t>Q</a:t>
              </a:r>
              <a:r>
                <a:rPr lang="en-US" altLang="zh-CN" sz="2400" baseline="-25000">
                  <a:ea typeface="宋体" pitchFamily="2" charset="-122"/>
                </a:rPr>
                <a:t>2</a:t>
              </a:r>
            </a:p>
          </p:txBody>
        </p:sp>
        <p:sp>
          <p:nvSpPr>
            <p:cNvPr id="34870" name="Text Box 138"/>
            <p:cNvSpPr txBox="1">
              <a:spLocks noChangeArrowheads="1"/>
            </p:cNvSpPr>
            <p:nvPr/>
          </p:nvSpPr>
          <p:spPr bwMode="auto">
            <a:xfrm>
              <a:off x="1248" y="1668"/>
              <a:ext cx="347" cy="288"/>
            </a:xfrm>
            <a:prstGeom prst="rect">
              <a:avLst/>
            </a:prstGeom>
            <a:noFill/>
            <a:ln w="9525">
              <a:noFill/>
              <a:miter lim="800000"/>
              <a:headEnd/>
              <a:tailEnd/>
            </a:ln>
          </p:spPr>
          <p:txBody>
            <a:bodyPr>
              <a:spAutoFit/>
            </a:bodyPr>
            <a:lstStyle/>
            <a:p>
              <a:r>
                <a:rPr lang="en-US" altLang="zh-CN" sz="2400">
                  <a:ea typeface="宋体" pitchFamily="2" charset="-122"/>
                </a:rPr>
                <a:t>A</a:t>
              </a:r>
              <a:r>
                <a:rPr lang="en-US" altLang="zh-CN" sz="2400" baseline="-25000">
                  <a:ea typeface="宋体" pitchFamily="2" charset="-122"/>
                </a:rPr>
                <a:t>R</a:t>
              </a:r>
            </a:p>
          </p:txBody>
        </p:sp>
        <p:sp>
          <p:nvSpPr>
            <p:cNvPr id="34871" name="Text Box 140"/>
            <p:cNvSpPr txBox="1">
              <a:spLocks noChangeArrowheads="1"/>
            </p:cNvSpPr>
            <p:nvPr/>
          </p:nvSpPr>
          <p:spPr bwMode="auto">
            <a:xfrm>
              <a:off x="1488" y="1113"/>
              <a:ext cx="329" cy="288"/>
            </a:xfrm>
            <a:prstGeom prst="rect">
              <a:avLst/>
            </a:prstGeom>
            <a:noFill/>
            <a:ln w="9525">
              <a:noFill/>
              <a:miter lim="800000"/>
              <a:headEnd/>
              <a:tailEnd/>
            </a:ln>
          </p:spPr>
          <p:txBody>
            <a:bodyPr wrap="none">
              <a:spAutoFit/>
            </a:bodyPr>
            <a:lstStyle/>
            <a:p>
              <a:r>
                <a:rPr lang="en-US" altLang="zh-CN" sz="2400">
                  <a:solidFill>
                    <a:srgbClr val="666699"/>
                  </a:solidFill>
                  <a:ea typeface="宋体" pitchFamily="2" charset="-122"/>
                </a:rPr>
                <a:t>Q</a:t>
              </a:r>
              <a:r>
                <a:rPr lang="en-US" altLang="zh-CN" sz="2400" baseline="-25000">
                  <a:solidFill>
                    <a:srgbClr val="666699"/>
                  </a:solidFill>
                  <a:ea typeface="宋体" pitchFamily="2" charset="-122"/>
                </a:rPr>
                <a:t>1</a:t>
              </a:r>
              <a:endParaRPr lang="en-US" altLang="zh-CN" sz="2400">
                <a:ea typeface="宋体" pitchFamily="2" charset="-122"/>
              </a:endParaRPr>
            </a:p>
          </p:txBody>
        </p:sp>
        <p:sp>
          <p:nvSpPr>
            <p:cNvPr id="34872" name="Text Box 141"/>
            <p:cNvSpPr txBox="1">
              <a:spLocks noChangeArrowheads="1"/>
            </p:cNvSpPr>
            <p:nvPr/>
          </p:nvSpPr>
          <p:spPr bwMode="auto">
            <a:xfrm>
              <a:off x="2064" y="1754"/>
              <a:ext cx="191" cy="288"/>
            </a:xfrm>
            <a:prstGeom prst="rect">
              <a:avLst/>
            </a:prstGeom>
            <a:noFill/>
            <a:ln w="9525">
              <a:noFill/>
              <a:miter lim="800000"/>
              <a:headEnd/>
              <a:tailEnd/>
            </a:ln>
          </p:spPr>
          <p:txBody>
            <a:bodyPr wrap="none">
              <a:spAutoFit/>
            </a:bodyPr>
            <a:lstStyle/>
            <a:p>
              <a:r>
                <a:rPr lang="en-US" altLang="zh-CN" sz="2400">
                  <a:ea typeface="宋体" pitchFamily="2" charset="-122"/>
                </a:rPr>
                <a:t>I</a:t>
              </a:r>
              <a:endParaRPr lang="en-US" altLang="zh-CN" sz="2400" baseline="-25000">
                <a:ea typeface="宋体" pitchFamily="2" charset="-122"/>
              </a:endParaRPr>
            </a:p>
          </p:txBody>
        </p:sp>
        <p:sp>
          <p:nvSpPr>
            <p:cNvPr id="34873" name="AutoShape 142"/>
            <p:cNvSpPr>
              <a:spLocks noChangeArrowheads="1"/>
            </p:cNvSpPr>
            <p:nvPr/>
          </p:nvSpPr>
          <p:spPr bwMode="auto">
            <a:xfrm flipV="1">
              <a:off x="1872" y="1323"/>
              <a:ext cx="836" cy="340"/>
            </a:xfrm>
            <a:custGeom>
              <a:avLst/>
              <a:gdLst>
                <a:gd name="T0" fmla="*/ 481 w 21600"/>
                <a:gd name="T1" fmla="*/ 0 h 21600"/>
                <a:gd name="T2" fmla="*/ 481 w 21600"/>
                <a:gd name="T3" fmla="*/ 191 h 21600"/>
                <a:gd name="T4" fmla="*/ 67 w 21600"/>
                <a:gd name="T5" fmla="*/ 340 h 21600"/>
                <a:gd name="T6" fmla="*/ 836 w 21600"/>
                <a:gd name="T7" fmla="*/ 96 h 21600"/>
                <a:gd name="T8" fmla="*/ 17694720 60000 65536"/>
                <a:gd name="T9" fmla="*/ 5898240 60000 65536"/>
                <a:gd name="T10" fmla="*/ 5898240 60000 65536"/>
                <a:gd name="T11" fmla="*/ 0 60000 65536"/>
                <a:gd name="T12" fmla="*/ 12428 w 21600"/>
                <a:gd name="T13" fmla="*/ 4384 h 21600"/>
                <a:gd name="T14" fmla="*/ 19042 w 21600"/>
                <a:gd name="T15" fmla="*/ 7751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380"/>
                  </a:lnTo>
                  <a:cubicBezTo>
                    <a:pt x="5564" y="4380"/>
                    <a:pt x="0" y="7862"/>
                    <a:pt x="0" y="12158"/>
                  </a:cubicBezTo>
                  <a:lnTo>
                    <a:pt x="0" y="21600"/>
                  </a:lnTo>
                  <a:lnTo>
                    <a:pt x="3473" y="21600"/>
                  </a:lnTo>
                  <a:lnTo>
                    <a:pt x="3473" y="12158"/>
                  </a:lnTo>
                  <a:cubicBezTo>
                    <a:pt x="3473" y="9739"/>
                    <a:pt x="7482" y="7778"/>
                    <a:pt x="12427" y="7778"/>
                  </a:cubicBezTo>
                  <a:lnTo>
                    <a:pt x="12427" y="12158"/>
                  </a:lnTo>
                  <a:close/>
                </a:path>
              </a:pathLst>
            </a:custGeom>
            <a:solidFill>
              <a:srgbClr val="FF9900"/>
            </a:solidFill>
            <a:ln w="9525">
              <a:noFill/>
              <a:miter lim="800000"/>
              <a:headEnd/>
              <a:tailEnd/>
            </a:ln>
          </p:spPr>
          <p:txBody>
            <a:bodyPr wrap="none" anchor="ctr"/>
            <a:lstStyle/>
            <a:p>
              <a:endParaRPr lang="zh-CN" altLang="en-US"/>
            </a:p>
          </p:txBody>
        </p:sp>
        <p:sp>
          <p:nvSpPr>
            <p:cNvPr id="34874" name="AutoShape 143"/>
            <p:cNvSpPr>
              <a:spLocks noChangeArrowheads="1"/>
            </p:cNvSpPr>
            <p:nvPr/>
          </p:nvSpPr>
          <p:spPr bwMode="auto">
            <a:xfrm>
              <a:off x="768" y="1015"/>
              <a:ext cx="432" cy="599"/>
            </a:xfrm>
            <a:prstGeom prst="downArrow">
              <a:avLst>
                <a:gd name="adj1" fmla="val 50898"/>
                <a:gd name="adj2" fmla="val 54487"/>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75" name="AutoShape 144"/>
            <p:cNvSpPr>
              <a:spLocks noChangeArrowheads="1"/>
            </p:cNvSpPr>
            <p:nvPr/>
          </p:nvSpPr>
          <p:spPr bwMode="auto">
            <a:xfrm>
              <a:off x="1920" y="1474"/>
              <a:ext cx="179" cy="720"/>
            </a:xfrm>
            <a:prstGeom prst="downArrow">
              <a:avLst>
                <a:gd name="adj1" fmla="val 50000"/>
                <a:gd name="adj2" fmla="val 100559"/>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76" name="AutoShape 145"/>
            <p:cNvSpPr>
              <a:spLocks noChangeArrowheads="1"/>
            </p:cNvSpPr>
            <p:nvPr/>
          </p:nvSpPr>
          <p:spPr bwMode="auto">
            <a:xfrm>
              <a:off x="828" y="1539"/>
              <a:ext cx="281" cy="558"/>
            </a:xfrm>
            <a:prstGeom prst="downArrow">
              <a:avLst>
                <a:gd name="adj1" fmla="val 50000"/>
                <a:gd name="adj2" fmla="val 49644"/>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77" name="Text Box 146"/>
            <p:cNvSpPr txBox="1">
              <a:spLocks noChangeArrowheads="1"/>
            </p:cNvSpPr>
            <p:nvPr/>
          </p:nvSpPr>
          <p:spPr bwMode="auto">
            <a:xfrm>
              <a:off x="1584" y="1797"/>
              <a:ext cx="480" cy="288"/>
            </a:xfrm>
            <a:prstGeom prst="rect">
              <a:avLst/>
            </a:prstGeom>
            <a:noFill/>
            <a:ln w="9525">
              <a:noFill/>
              <a:miter lim="800000"/>
              <a:headEnd/>
              <a:tailEnd/>
            </a:ln>
          </p:spPr>
          <p:txBody>
            <a:bodyPr>
              <a:spAutoFit/>
            </a:bodyPr>
            <a:lstStyle/>
            <a:p>
              <a:r>
                <a:rPr lang="en-US" altLang="zh-CN" sz="2400">
                  <a:solidFill>
                    <a:srgbClr val="666699"/>
                  </a:solidFill>
                  <a:ea typeface="宋体" pitchFamily="2" charset="-122"/>
                </a:rPr>
                <a:t>Q</a:t>
              </a:r>
              <a:r>
                <a:rPr lang="en-US" altLang="zh-CN" sz="2400" baseline="-25000">
                  <a:solidFill>
                    <a:srgbClr val="666699"/>
                  </a:solidFill>
                  <a:ea typeface="宋体" pitchFamily="2" charset="-122"/>
                </a:rPr>
                <a:t>2</a:t>
              </a:r>
              <a:r>
                <a:rPr lang="en-US" altLang="zh-CN" sz="2400">
                  <a:solidFill>
                    <a:srgbClr val="666699"/>
                  </a:solidFill>
                  <a:ea typeface="宋体" pitchFamily="2" charset="-122"/>
                </a:rPr>
                <a:t>’</a:t>
              </a:r>
              <a:endParaRPr lang="en-US" altLang="zh-CN" sz="2400">
                <a:ea typeface="宋体" pitchFamily="2" charset="-122"/>
              </a:endParaRPr>
            </a:p>
          </p:txBody>
        </p:sp>
        <p:sp>
          <p:nvSpPr>
            <p:cNvPr id="34878" name="Text Box 148"/>
            <p:cNvSpPr txBox="1">
              <a:spLocks noChangeArrowheads="1"/>
            </p:cNvSpPr>
            <p:nvPr/>
          </p:nvSpPr>
          <p:spPr bwMode="auto">
            <a:xfrm>
              <a:off x="2218" y="1113"/>
              <a:ext cx="346" cy="822"/>
            </a:xfrm>
            <a:prstGeom prst="rect">
              <a:avLst/>
            </a:prstGeom>
            <a:noFill/>
            <a:ln w="9525">
              <a:noFill/>
              <a:miter lim="800000"/>
              <a:headEnd/>
              <a:tailEnd/>
            </a:ln>
          </p:spPr>
          <p:txBody>
            <a:bodyPr vert="eaVert" wrap="none">
              <a:spAutoFit/>
            </a:bodyPr>
            <a:lstStyle/>
            <a:p>
              <a:r>
                <a:rPr lang="zh-CN" altLang="en-US" sz="2400">
                  <a:ea typeface="宋体" pitchFamily="2" charset="-122"/>
                </a:rPr>
                <a:t>不可逆机</a:t>
              </a:r>
            </a:p>
          </p:txBody>
        </p:sp>
        <p:sp>
          <p:nvSpPr>
            <p:cNvPr id="34879" name="AutoShape 149"/>
            <p:cNvSpPr>
              <a:spLocks noChangeArrowheads="1"/>
            </p:cNvSpPr>
            <p:nvPr/>
          </p:nvSpPr>
          <p:spPr bwMode="auto">
            <a:xfrm>
              <a:off x="1038" y="1015"/>
              <a:ext cx="912" cy="1146"/>
            </a:xfrm>
            <a:prstGeom prst="roundRect">
              <a:avLst>
                <a:gd name="adj" fmla="val 16667"/>
              </a:avLst>
            </a:prstGeom>
            <a:noFill/>
            <a:ln w="9525">
              <a:solidFill>
                <a:schemeClr val="tx1"/>
              </a:solidFill>
              <a:prstDash val="dash"/>
              <a:round/>
              <a:headEnd/>
              <a:tailEnd/>
            </a:ln>
          </p:spPr>
          <p:txBody>
            <a:bodyPr wrap="none" anchor="ctr"/>
            <a:lstStyle/>
            <a:p>
              <a:endParaRPr lang="zh-CN" altLang="en-US"/>
            </a:p>
          </p:txBody>
        </p:sp>
        <p:sp>
          <p:nvSpPr>
            <p:cNvPr id="34880" name="AutoShape 150"/>
            <p:cNvSpPr>
              <a:spLocks noChangeArrowheads="1"/>
            </p:cNvSpPr>
            <p:nvPr/>
          </p:nvSpPr>
          <p:spPr bwMode="auto">
            <a:xfrm>
              <a:off x="948" y="917"/>
              <a:ext cx="1104" cy="1310"/>
            </a:xfrm>
            <a:prstGeom prst="roundRect">
              <a:avLst>
                <a:gd name="adj" fmla="val 16667"/>
              </a:avLst>
            </a:prstGeom>
            <a:noFill/>
            <a:ln w="9525">
              <a:solidFill>
                <a:schemeClr val="tx1"/>
              </a:solidFill>
              <a:prstDash val="dash"/>
              <a:round/>
              <a:headEnd/>
              <a:tailEnd/>
            </a:ln>
          </p:spPr>
          <p:txBody>
            <a:bodyPr wrap="none" anchor="ctr"/>
            <a:lstStyle/>
            <a:p>
              <a:endParaRPr lang="zh-CN" altLang="en-US"/>
            </a:p>
          </p:txBody>
        </p:sp>
        <p:sp>
          <p:nvSpPr>
            <p:cNvPr id="34881" name="Text Box 151"/>
            <p:cNvSpPr txBox="1">
              <a:spLocks noChangeArrowheads="1"/>
            </p:cNvSpPr>
            <p:nvPr/>
          </p:nvSpPr>
          <p:spPr bwMode="auto">
            <a:xfrm>
              <a:off x="1056" y="720"/>
              <a:ext cx="892" cy="288"/>
            </a:xfrm>
            <a:prstGeom prst="rect">
              <a:avLst/>
            </a:prstGeom>
            <a:noFill/>
            <a:ln w="9525">
              <a:noFill/>
              <a:miter lim="800000"/>
              <a:headEnd/>
              <a:tailEnd/>
            </a:ln>
          </p:spPr>
          <p:txBody>
            <a:bodyPr wrap="none">
              <a:spAutoFit/>
            </a:bodyPr>
            <a:lstStyle/>
            <a:p>
              <a:r>
                <a:rPr lang="zh-CN" altLang="en-US" sz="2400">
                  <a:ea typeface="宋体" pitchFamily="2" charset="-122"/>
                </a:rPr>
                <a:t>高温热源</a:t>
              </a:r>
            </a:p>
          </p:txBody>
        </p:sp>
        <p:sp>
          <p:nvSpPr>
            <p:cNvPr id="34882" name="Line 152"/>
            <p:cNvSpPr>
              <a:spLocks noChangeShapeType="1"/>
            </p:cNvSpPr>
            <p:nvPr/>
          </p:nvSpPr>
          <p:spPr bwMode="auto">
            <a:xfrm>
              <a:off x="900" y="2096"/>
              <a:ext cx="0" cy="164"/>
            </a:xfrm>
            <a:prstGeom prst="line">
              <a:avLst/>
            </a:prstGeom>
            <a:noFill/>
            <a:ln w="9525">
              <a:solidFill>
                <a:schemeClr val="tx1"/>
              </a:solidFill>
              <a:prstDash val="dash"/>
              <a:round/>
              <a:headEnd/>
              <a:tailEnd/>
            </a:ln>
          </p:spPr>
          <p:txBody>
            <a:bodyPr wrap="none" anchor="ctr"/>
            <a:lstStyle/>
            <a:p>
              <a:endParaRPr lang="zh-CN" altLang="en-US"/>
            </a:p>
          </p:txBody>
        </p:sp>
        <p:sp>
          <p:nvSpPr>
            <p:cNvPr id="34883" name="Line 153"/>
            <p:cNvSpPr>
              <a:spLocks noChangeShapeType="1"/>
            </p:cNvSpPr>
            <p:nvPr/>
          </p:nvSpPr>
          <p:spPr bwMode="auto">
            <a:xfrm>
              <a:off x="958" y="917"/>
              <a:ext cx="0" cy="164"/>
            </a:xfrm>
            <a:prstGeom prst="line">
              <a:avLst/>
            </a:prstGeom>
            <a:noFill/>
            <a:ln w="9525">
              <a:solidFill>
                <a:schemeClr val="tx1"/>
              </a:solidFill>
              <a:prstDash val="dash"/>
              <a:round/>
              <a:headEnd/>
              <a:tailEnd/>
            </a:ln>
          </p:spPr>
          <p:txBody>
            <a:bodyPr wrap="none" anchor="ctr"/>
            <a:lstStyle/>
            <a:p>
              <a:endParaRPr lang="zh-CN" altLang="en-US"/>
            </a:p>
          </p:txBody>
        </p:sp>
        <p:sp>
          <p:nvSpPr>
            <p:cNvPr id="34884" name="Line 154"/>
            <p:cNvSpPr>
              <a:spLocks noChangeShapeType="1"/>
            </p:cNvSpPr>
            <p:nvPr/>
          </p:nvSpPr>
          <p:spPr bwMode="auto">
            <a:xfrm flipH="1">
              <a:off x="876" y="908"/>
              <a:ext cx="12" cy="238"/>
            </a:xfrm>
            <a:prstGeom prst="line">
              <a:avLst/>
            </a:prstGeom>
            <a:noFill/>
            <a:ln w="9525">
              <a:solidFill>
                <a:schemeClr val="tx1"/>
              </a:solidFill>
              <a:prstDash val="dash"/>
              <a:round/>
              <a:headEnd/>
              <a:tailEnd/>
            </a:ln>
          </p:spPr>
          <p:txBody>
            <a:bodyPr wrap="none" anchor="ctr"/>
            <a:lstStyle/>
            <a:p>
              <a:endParaRPr lang="zh-CN" altLang="en-US"/>
            </a:p>
          </p:txBody>
        </p:sp>
        <p:sp>
          <p:nvSpPr>
            <p:cNvPr id="34885" name="Freeform 155"/>
            <p:cNvSpPr>
              <a:spLocks/>
            </p:cNvSpPr>
            <p:nvPr/>
          </p:nvSpPr>
          <p:spPr bwMode="auto">
            <a:xfrm>
              <a:off x="1644" y="1015"/>
              <a:ext cx="192" cy="66"/>
            </a:xfrm>
            <a:custGeom>
              <a:avLst/>
              <a:gdLst>
                <a:gd name="T0" fmla="*/ 0 w 432"/>
                <a:gd name="T1" fmla="*/ 0 h 288"/>
                <a:gd name="T2" fmla="*/ 336 w 432"/>
                <a:gd name="T3" fmla="*/ 48 h 288"/>
                <a:gd name="T4" fmla="*/ 432 w 432"/>
                <a:gd name="T5" fmla="*/ 288 h 288"/>
                <a:gd name="T6" fmla="*/ 0 60000 65536"/>
                <a:gd name="T7" fmla="*/ 0 60000 65536"/>
                <a:gd name="T8" fmla="*/ 0 60000 65536"/>
                <a:gd name="T9" fmla="*/ 0 w 432"/>
                <a:gd name="T10" fmla="*/ 0 h 288"/>
                <a:gd name="T11" fmla="*/ 432 w 432"/>
                <a:gd name="T12" fmla="*/ 288 h 288"/>
              </a:gdLst>
              <a:ahLst/>
              <a:cxnLst>
                <a:cxn ang="T6">
                  <a:pos x="T0" y="T1"/>
                </a:cxn>
                <a:cxn ang="T7">
                  <a:pos x="T2" y="T3"/>
                </a:cxn>
                <a:cxn ang="T8">
                  <a:pos x="T4" y="T5"/>
                </a:cxn>
              </a:cxnLst>
              <a:rect l="T9" t="T10" r="T11" b="T12"/>
              <a:pathLst>
                <a:path w="432" h="288">
                  <a:moveTo>
                    <a:pt x="0" y="0"/>
                  </a:moveTo>
                  <a:cubicBezTo>
                    <a:pt x="132" y="0"/>
                    <a:pt x="264" y="0"/>
                    <a:pt x="336" y="48"/>
                  </a:cubicBezTo>
                  <a:cubicBezTo>
                    <a:pt x="408" y="96"/>
                    <a:pt x="416" y="248"/>
                    <a:pt x="432" y="288"/>
                  </a:cubicBezTo>
                </a:path>
              </a:pathLst>
            </a:custGeom>
            <a:noFill/>
            <a:ln w="12700">
              <a:solidFill>
                <a:schemeClr val="tx1"/>
              </a:solidFill>
              <a:prstDash val="dash"/>
              <a:round/>
              <a:headEnd/>
              <a:tailEnd/>
            </a:ln>
          </p:spPr>
          <p:txBody>
            <a:bodyPr wrap="none" anchor="ctr"/>
            <a:lstStyle/>
            <a:p>
              <a:endParaRPr lang="zh-CN" altLang="en-US"/>
            </a:p>
          </p:txBody>
        </p:sp>
        <p:sp>
          <p:nvSpPr>
            <p:cNvPr id="34886" name="Line 156"/>
            <p:cNvSpPr>
              <a:spLocks noChangeShapeType="1"/>
            </p:cNvSpPr>
            <p:nvPr/>
          </p:nvSpPr>
          <p:spPr bwMode="auto">
            <a:xfrm>
              <a:off x="954" y="1539"/>
              <a:ext cx="0" cy="721"/>
            </a:xfrm>
            <a:prstGeom prst="line">
              <a:avLst/>
            </a:prstGeom>
            <a:noFill/>
            <a:ln w="9525">
              <a:solidFill>
                <a:schemeClr val="tx1"/>
              </a:solidFill>
              <a:prstDash val="dash"/>
              <a:round/>
              <a:headEnd/>
              <a:tailEnd/>
            </a:ln>
          </p:spPr>
          <p:txBody>
            <a:bodyPr wrap="none" anchor="ctr"/>
            <a:lstStyle/>
            <a:p>
              <a:endParaRPr lang="zh-CN" altLang="en-US"/>
            </a:p>
          </p:txBody>
        </p:sp>
        <p:sp>
          <p:nvSpPr>
            <p:cNvPr id="34887" name="Text Box 157"/>
            <p:cNvSpPr txBox="1">
              <a:spLocks noChangeArrowheads="1"/>
            </p:cNvSpPr>
            <p:nvPr/>
          </p:nvSpPr>
          <p:spPr bwMode="auto">
            <a:xfrm>
              <a:off x="384" y="1048"/>
              <a:ext cx="346" cy="1008"/>
            </a:xfrm>
            <a:prstGeom prst="rect">
              <a:avLst/>
            </a:prstGeom>
            <a:noFill/>
            <a:ln w="9525">
              <a:noFill/>
              <a:miter lim="800000"/>
              <a:headEnd/>
              <a:tailEnd/>
            </a:ln>
          </p:spPr>
          <p:txBody>
            <a:bodyPr vert="eaVert" wrap="none">
              <a:spAutoFit/>
            </a:bodyPr>
            <a:lstStyle/>
            <a:p>
              <a:r>
                <a:rPr lang="zh-CN" altLang="en-US" sz="2400">
                  <a:ea typeface="宋体" pitchFamily="2" charset="-122"/>
                </a:rPr>
                <a:t>卡诺可逆机</a:t>
              </a:r>
            </a:p>
          </p:txBody>
        </p:sp>
        <p:sp>
          <p:nvSpPr>
            <p:cNvPr id="34888" name="Text Box 158"/>
            <p:cNvSpPr txBox="1">
              <a:spLocks noChangeArrowheads="1"/>
            </p:cNvSpPr>
            <p:nvPr/>
          </p:nvSpPr>
          <p:spPr bwMode="auto">
            <a:xfrm>
              <a:off x="620" y="1754"/>
              <a:ext cx="255" cy="288"/>
            </a:xfrm>
            <a:prstGeom prst="rect">
              <a:avLst/>
            </a:prstGeom>
            <a:noFill/>
            <a:ln w="9525">
              <a:noFill/>
              <a:miter lim="800000"/>
              <a:headEnd/>
              <a:tailEnd/>
            </a:ln>
          </p:spPr>
          <p:txBody>
            <a:bodyPr wrap="none">
              <a:spAutoFit/>
            </a:bodyPr>
            <a:lstStyle/>
            <a:p>
              <a:r>
                <a:rPr lang="en-US" altLang="zh-CN" sz="2400">
                  <a:ea typeface="宋体" pitchFamily="2" charset="-122"/>
                </a:rPr>
                <a:t>R</a:t>
              </a:r>
              <a:endParaRPr lang="en-US" altLang="zh-CN" sz="2400" baseline="-25000">
                <a:ea typeface="宋体" pitchFamily="2" charset="-122"/>
              </a:endParaRPr>
            </a:p>
          </p:txBody>
        </p:sp>
        <p:sp>
          <p:nvSpPr>
            <p:cNvPr id="34889" name="AutoShape 159"/>
            <p:cNvSpPr>
              <a:spLocks noChangeArrowheads="1"/>
            </p:cNvSpPr>
            <p:nvPr/>
          </p:nvSpPr>
          <p:spPr bwMode="auto">
            <a:xfrm flipV="1">
              <a:off x="912" y="1409"/>
              <a:ext cx="576" cy="340"/>
            </a:xfrm>
            <a:custGeom>
              <a:avLst/>
              <a:gdLst>
                <a:gd name="T0" fmla="*/ 331 w 21600"/>
                <a:gd name="T1" fmla="*/ 0 h 21600"/>
                <a:gd name="T2" fmla="*/ 331 w 21600"/>
                <a:gd name="T3" fmla="*/ 191 h 21600"/>
                <a:gd name="T4" fmla="*/ 46 w 21600"/>
                <a:gd name="T5" fmla="*/ 340 h 21600"/>
                <a:gd name="T6" fmla="*/ 576 w 21600"/>
                <a:gd name="T7" fmla="*/ 96 h 21600"/>
                <a:gd name="T8" fmla="*/ 17694720 60000 65536"/>
                <a:gd name="T9" fmla="*/ 5898240 60000 65536"/>
                <a:gd name="T10" fmla="*/ 5898240 60000 65536"/>
                <a:gd name="T11" fmla="*/ 0 60000 65536"/>
                <a:gd name="T12" fmla="*/ 12413 w 21600"/>
                <a:gd name="T13" fmla="*/ 4384 h 21600"/>
                <a:gd name="T14" fmla="*/ 19050 w 21600"/>
                <a:gd name="T15" fmla="*/ 7751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380"/>
                  </a:lnTo>
                  <a:cubicBezTo>
                    <a:pt x="5564" y="4380"/>
                    <a:pt x="0" y="7862"/>
                    <a:pt x="0" y="12158"/>
                  </a:cubicBezTo>
                  <a:lnTo>
                    <a:pt x="0" y="21600"/>
                  </a:lnTo>
                  <a:lnTo>
                    <a:pt x="3473" y="21600"/>
                  </a:lnTo>
                  <a:lnTo>
                    <a:pt x="3473" y="12158"/>
                  </a:lnTo>
                  <a:cubicBezTo>
                    <a:pt x="3473" y="9739"/>
                    <a:pt x="7482" y="7778"/>
                    <a:pt x="12427" y="7778"/>
                  </a:cubicBezTo>
                  <a:lnTo>
                    <a:pt x="12427" y="12158"/>
                  </a:lnTo>
                  <a:close/>
                </a:path>
              </a:pathLst>
            </a:custGeom>
            <a:solidFill>
              <a:srgbClr val="FF9900"/>
            </a:solidFill>
            <a:ln w="9525">
              <a:noFill/>
              <a:miter lim="800000"/>
              <a:headEnd/>
              <a:tailEnd/>
            </a:ln>
          </p:spPr>
          <p:txBody>
            <a:bodyPr wrap="none" anchor="ctr"/>
            <a:lstStyle/>
            <a:p>
              <a:endParaRPr lang="zh-CN" altLang="en-US"/>
            </a:p>
          </p:txBody>
        </p:sp>
        <p:sp>
          <p:nvSpPr>
            <p:cNvPr id="34890" name="Text Box 160"/>
            <p:cNvSpPr txBox="1">
              <a:spLocks noChangeArrowheads="1"/>
            </p:cNvSpPr>
            <p:nvPr/>
          </p:nvSpPr>
          <p:spPr bwMode="auto">
            <a:xfrm>
              <a:off x="2496" y="1538"/>
              <a:ext cx="347" cy="288"/>
            </a:xfrm>
            <a:prstGeom prst="rect">
              <a:avLst/>
            </a:prstGeom>
            <a:noFill/>
            <a:ln w="9525">
              <a:noFill/>
              <a:miter lim="800000"/>
              <a:headEnd/>
              <a:tailEnd/>
            </a:ln>
          </p:spPr>
          <p:txBody>
            <a:bodyPr>
              <a:spAutoFit/>
            </a:bodyPr>
            <a:lstStyle/>
            <a:p>
              <a:r>
                <a:rPr lang="en-US" altLang="zh-CN" sz="2400">
                  <a:ea typeface="宋体" pitchFamily="2" charset="-122"/>
                </a:rPr>
                <a:t>A</a:t>
              </a:r>
              <a:r>
                <a:rPr lang="en-US" altLang="zh-CN" sz="2400" baseline="-25000">
                  <a:ea typeface="宋体" pitchFamily="2" charset="-122"/>
                </a:rPr>
                <a:t>I</a:t>
              </a:r>
            </a:p>
          </p:txBody>
        </p:sp>
      </p:grpSp>
      <p:sp>
        <p:nvSpPr>
          <p:cNvPr id="85162" name="Text Box 170"/>
          <p:cNvSpPr txBox="1">
            <a:spLocks noChangeArrowheads="1"/>
          </p:cNvSpPr>
          <p:nvPr/>
        </p:nvSpPr>
        <p:spPr bwMode="auto">
          <a:xfrm>
            <a:off x="457200" y="3810000"/>
            <a:ext cx="2667000" cy="519113"/>
          </a:xfrm>
          <a:prstGeom prst="rect">
            <a:avLst/>
          </a:prstGeom>
          <a:noFill/>
          <a:ln w="9525">
            <a:noFill/>
            <a:miter lim="800000"/>
            <a:headEnd/>
            <a:tailEnd/>
          </a:ln>
        </p:spPr>
        <p:txBody>
          <a:bodyPr anchor="ctr">
            <a:spAutoFit/>
          </a:bodyPr>
          <a:lstStyle/>
          <a:p>
            <a:r>
              <a:rPr lang="zh-CN" altLang="en-US"/>
              <a:t>欲证： </a:t>
            </a:r>
            <a:r>
              <a:rPr lang="zh-CN" altLang="en-US">
                <a:sym typeface="Symbol" pitchFamily="18" charset="2"/>
              </a:rPr>
              <a:t></a:t>
            </a:r>
            <a:r>
              <a:rPr lang="en-US" altLang="zh-CN" baseline="-25000">
                <a:sym typeface="Symbol" pitchFamily="18" charset="2"/>
              </a:rPr>
              <a:t>I </a:t>
            </a:r>
            <a:r>
              <a:rPr lang="en-US" altLang="zh-CN">
                <a:sym typeface="Symbol" pitchFamily="18" charset="2"/>
              </a:rPr>
              <a:t></a:t>
            </a:r>
            <a:r>
              <a:rPr lang="en-US" altLang="zh-CN" baseline="-25000">
                <a:sym typeface="Symbol" pitchFamily="18" charset="2"/>
              </a:rPr>
              <a:t>R </a:t>
            </a:r>
          </a:p>
        </p:txBody>
      </p:sp>
      <p:sp>
        <p:nvSpPr>
          <p:cNvPr id="85163" name="Text Box 171"/>
          <p:cNvSpPr txBox="1">
            <a:spLocks noChangeArrowheads="1"/>
          </p:cNvSpPr>
          <p:nvPr/>
        </p:nvSpPr>
        <p:spPr bwMode="auto">
          <a:xfrm>
            <a:off x="3048000" y="3900488"/>
            <a:ext cx="4800600" cy="519112"/>
          </a:xfrm>
          <a:prstGeom prst="rect">
            <a:avLst/>
          </a:prstGeom>
          <a:noFill/>
          <a:ln w="9525">
            <a:noFill/>
            <a:miter lim="800000"/>
            <a:headEnd/>
            <a:tailEnd/>
          </a:ln>
        </p:spPr>
        <p:txBody>
          <a:bodyPr anchor="ctr">
            <a:spAutoFit/>
          </a:bodyPr>
          <a:lstStyle/>
          <a:p>
            <a:r>
              <a:rPr lang="zh-CN" altLang="en-US" dirty="0">
                <a:solidFill>
                  <a:srgbClr val="FF0000"/>
                </a:solidFill>
              </a:rPr>
              <a:t>假设： </a:t>
            </a:r>
            <a:r>
              <a:rPr lang="zh-CN" altLang="en-US" dirty="0">
                <a:solidFill>
                  <a:srgbClr val="FF0000"/>
                </a:solidFill>
                <a:sym typeface="Symbol" pitchFamily="18" charset="2"/>
              </a:rPr>
              <a:t></a:t>
            </a:r>
            <a:r>
              <a:rPr lang="en-US" altLang="zh-CN" baseline="-25000" dirty="0">
                <a:solidFill>
                  <a:srgbClr val="FF0000"/>
                </a:solidFill>
                <a:sym typeface="Symbol" pitchFamily="18" charset="2"/>
              </a:rPr>
              <a:t>I </a:t>
            </a:r>
            <a:r>
              <a:rPr lang="en-US" altLang="zh-CN" dirty="0">
                <a:solidFill>
                  <a:srgbClr val="FF0000"/>
                </a:solidFill>
                <a:sym typeface="Symbol" pitchFamily="18" charset="2"/>
              </a:rPr>
              <a:t> </a:t>
            </a:r>
            <a:r>
              <a:rPr lang="en-US" altLang="zh-CN" baseline="-25000" dirty="0">
                <a:solidFill>
                  <a:srgbClr val="FF0000"/>
                </a:solidFill>
                <a:sym typeface="Symbol" pitchFamily="18" charset="2"/>
              </a:rPr>
              <a:t>R </a:t>
            </a:r>
            <a:r>
              <a:rPr lang="zh-CN" altLang="en-US" dirty="0">
                <a:sym typeface="Symbol" pitchFamily="18" charset="2"/>
              </a:rPr>
              <a:t>，即 </a:t>
            </a:r>
            <a:r>
              <a:rPr lang="en-US" altLang="zh-CN" dirty="0">
                <a:sym typeface="Symbol" pitchFamily="18" charset="2"/>
              </a:rPr>
              <a:t>A</a:t>
            </a:r>
            <a:r>
              <a:rPr lang="en-US" altLang="zh-CN" baseline="-25000" dirty="0"/>
              <a:t>I  </a:t>
            </a:r>
            <a:r>
              <a:rPr lang="en-US" altLang="zh-CN" dirty="0">
                <a:sym typeface="Symbol" pitchFamily="18" charset="2"/>
              </a:rPr>
              <a:t>A</a:t>
            </a:r>
            <a:r>
              <a:rPr lang="en-US" altLang="zh-CN" baseline="-25000" dirty="0">
                <a:sym typeface="Symbol" pitchFamily="18" charset="2"/>
              </a:rPr>
              <a:t>R</a:t>
            </a:r>
          </a:p>
        </p:txBody>
      </p:sp>
      <p:sp>
        <p:nvSpPr>
          <p:cNvPr id="85164" name="Text Box 172"/>
          <p:cNvSpPr txBox="1">
            <a:spLocks noChangeArrowheads="1"/>
          </p:cNvSpPr>
          <p:nvPr/>
        </p:nvSpPr>
        <p:spPr bwMode="auto">
          <a:xfrm>
            <a:off x="300038" y="4437063"/>
            <a:ext cx="8664575" cy="1628775"/>
          </a:xfrm>
          <a:prstGeom prst="rect">
            <a:avLst/>
          </a:prstGeom>
          <a:noFill/>
          <a:ln w="9525">
            <a:noFill/>
            <a:miter lim="800000"/>
            <a:headEnd/>
            <a:tailEnd/>
          </a:ln>
        </p:spPr>
        <p:txBody>
          <a:bodyPr anchor="ctr">
            <a:spAutoFit/>
          </a:bodyPr>
          <a:lstStyle/>
          <a:p>
            <a:pPr>
              <a:lnSpc>
                <a:spcPct val="90000"/>
              </a:lnSpc>
            </a:pPr>
            <a:r>
              <a:rPr lang="zh-CN" altLang="en-US"/>
              <a:t>令</a:t>
            </a:r>
            <a:r>
              <a:rPr lang="en-US" altLang="zh-CN" sz="2400"/>
              <a:t>R </a:t>
            </a:r>
            <a:r>
              <a:rPr lang="zh-CN" altLang="en-US"/>
              <a:t>逆向循环成为制冷机，并将</a:t>
            </a:r>
            <a:r>
              <a:rPr lang="en-US" altLang="zh-CN"/>
              <a:t>I </a:t>
            </a:r>
            <a:r>
              <a:rPr lang="zh-CN" altLang="en-US"/>
              <a:t>对外作功一部分</a:t>
            </a:r>
            <a:r>
              <a:rPr lang="en-US" altLang="zh-CN" sz="2400"/>
              <a:t>A</a:t>
            </a:r>
            <a:r>
              <a:rPr lang="en-US" altLang="zh-CN" sz="2400" baseline="-25000"/>
              <a:t>R</a:t>
            </a:r>
            <a:r>
              <a:rPr lang="zh-CN" altLang="en-US"/>
              <a:t>驱动这部制冷机工作，而剩下的一部分</a:t>
            </a:r>
            <a:r>
              <a:rPr lang="en-US" altLang="zh-CN" sz="2400"/>
              <a:t>A</a:t>
            </a:r>
            <a:r>
              <a:rPr lang="en-US" altLang="zh-CN" sz="2400" baseline="-25000"/>
              <a:t>I</a:t>
            </a:r>
            <a:r>
              <a:rPr lang="en-US" altLang="zh-CN" sz="2400"/>
              <a:t>–A</a:t>
            </a:r>
            <a:r>
              <a:rPr lang="en-US" altLang="zh-CN" sz="2400" baseline="-25000"/>
              <a:t>R</a:t>
            </a:r>
            <a:r>
              <a:rPr lang="zh-CN" altLang="en-US"/>
              <a:t>输出。二者如此联合工作的效果是：高温热源恢复原状，只是从低温热源吸收热量</a:t>
            </a:r>
            <a:r>
              <a:rPr lang="en-US" altLang="zh-CN"/>
              <a:t>,</a:t>
            </a:r>
            <a:r>
              <a:rPr lang="zh-CN" altLang="en-US"/>
              <a:t>并完全转变为有用的功（</a:t>
            </a:r>
            <a:r>
              <a:rPr lang="en-US" altLang="zh-CN"/>
              <a:t>A</a:t>
            </a:r>
            <a:r>
              <a:rPr lang="en-US" altLang="zh-CN" baseline="-25000"/>
              <a:t>I</a:t>
            </a:r>
            <a:r>
              <a:rPr lang="en-US" altLang="zh-CN"/>
              <a:t>-A</a:t>
            </a:r>
            <a:r>
              <a:rPr lang="en-US" altLang="zh-CN" baseline="-25000"/>
              <a:t>R</a:t>
            </a:r>
            <a:r>
              <a:rPr lang="zh-CN" altLang="en-US"/>
              <a:t>），</a:t>
            </a:r>
            <a:endParaRPr lang="zh-CN" altLang="en-US">
              <a:sym typeface="Symbol" pitchFamily="18" charset="2"/>
            </a:endParaRPr>
          </a:p>
        </p:txBody>
      </p:sp>
      <p:grpSp>
        <p:nvGrpSpPr>
          <p:cNvPr id="5" name="Group 176"/>
          <p:cNvGrpSpPr>
            <a:grpSpLocks/>
          </p:cNvGrpSpPr>
          <p:nvPr/>
        </p:nvGrpSpPr>
        <p:grpSpPr bwMode="auto">
          <a:xfrm>
            <a:off x="4841876" y="1143000"/>
            <a:ext cx="4243388" cy="2570163"/>
            <a:chOff x="3050" y="720"/>
            <a:chExt cx="2673" cy="1619"/>
          </a:xfrm>
        </p:grpSpPr>
        <p:sp>
          <p:nvSpPr>
            <p:cNvPr id="34828" name="Rectangle 53"/>
            <p:cNvSpPr>
              <a:spLocks noChangeArrowheads="1"/>
            </p:cNvSpPr>
            <p:nvPr/>
          </p:nvSpPr>
          <p:spPr bwMode="auto">
            <a:xfrm>
              <a:off x="3290" y="2097"/>
              <a:ext cx="1772" cy="242"/>
            </a:xfrm>
            <a:prstGeom prst="rect">
              <a:avLst/>
            </a:prstGeom>
            <a:solidFill>
              <a:srgbClr val="49D4D1"/>
            </a:solidFill>
            <a:ln w="9525">
              <a:solidFill>
                <a:schemeClr val="tx1"/>
              </a:solidFill>
              <a:miter lim="800000"/>
              <a:headEnd/>
              <a:tailEnd/>
            </a:ln>
          </p:spPr>
          <p:txBody>
            <a:bodyPr wrap="none" anchor="ctr"/>
            <a:lstStyle/>
            <a:p>
              <a:endParaRPr lang="zh-CN" altLang="en-US"/>
            </a:p>
          </p:txBody>
        </p:sp>
        <p:sp>
          <p:nvSpPr>
            <p:cNvPr id="34829" name="Rectangle 54"/>
            <p:cNvSpPr>
              <a:spLocks noChangeArrowheads="1"/>
            </p:cNvSpPr>
            <p:nvPr/>
          </p:nvSpPr>
          <p:spPr bwMode="auto">
            <a:xfrm>
              <a:off x="3326" y="2016"/>
              <a:ext cx="1718" cy="291"/>
            </a:xfrm>
            <a:prstGeom prst="rect">
              <a:avLst/>
            </a:prstGeom>
            <a:solidFill>
              <a:srgbClr val="49D4D1"/>
            </a:solidFill>
            <a:ln w="9525">
              <a:noFill/>
              <a:miter lim="800000"/>
              <a:headEnd/>
              <a:tailEnd/>
            </a:ln>
          </p:spPr>
          <p:txBody>
            <a:bodyPr wrap="none" anchor="ctr"/>
            <a:lstStyle/>
            <a:p>
              <a:pPr algn="ctr"/>
              <a:endParaRPr lang="en-US" altLang="zh-CN" sz="2400">
                <a:ea typeface="宋体" pitchFamily="2" charset="-122"/>
              </a:endParaRPr>
            </a:p>
            <a:p>
              <a:pPr algn="ctr"/>
              <a:r>
                <a:rPr lang="zh-CN" altLang="en-US" sz="2400">
                  <a:ea typeface="宋体" pitchFamily="2" charset="-122"/>
                </a:rPr>
                <a:t>低温热源</a:t>
              </a:r>
            </a:p>
          </p:txBody>
        </p:sp>
        <p:grpSp>
          <p:nvGrpSpPr>
            <p:cNvPr id="34830" name="Group 55"/>
            <p:cNvGrpSpPr>
              <a:grpSpLocks/>
            </p:cNvGrpSpPr>
            <p:nvPr/>
          </p:nvGrpSpPr>
          <p:grpSpPr bwMode="auto">
            <a:xfrm>
              <a:off x="3242" y="753"/>
              <a:ext cx="1776" cy="295"/>
              <a:chOff x="360" y="2784"/>
              <a:chExt cx="1200" cy="288"/>
            </a:xfrm>
          </p:grpSpPr>
          <p:grpSp>
            <p:nvGrpSpPr>
              <p:cNvPr id="34858" name="Group 56"/>
              <p:cNvGrpSpPr>
                <a:grpSpLocks/>
              </p:cNvGrpSpPr>
              <p:nvPr/>
            </p:nvGrpSpPr>
            <p:grpSpPr bwMode="auto">
              <a:xfrm>
                <a:off x="360" y="2784"/>
                <a:ext cx="1200" cy="288"/>
                <a:chOff x="360" y="2784"/>
                <a:chExt cx="1200" cy="288"/>
              </a:xfrm>
            </p:grpSpPr>
            <p:sp>
              <p:nvSpPr>
                <p:cNvPr id="34860" name="Rectangle 57"/>
                <p:cNvSpPr>
                  <a:spLocks noChangeArrowheads="1"/>
                </p:cNvSpPr>
                <p:nvPr/>
              </p:nvSpPr>
              <p:spPr bwMode="auto">
                <a:xfrm>
                  <a:off x="360" y="2832"/>
                  <a:ext cx="1200" cy="240"/>
                </a:xfrm>
                <a:prstGeom prst="rect">
                  <a:avLst/>
                </a:prstGeom>
                <a:solidFill>
                  <a:srgbClr val="FF99CC"/>
                </a:solidFill>
                <a:ln w="9525">
                  <a:solidFill>
                    <a:schemeClr val="tx1"/>
                  </a:solidFill>
                  <a:miter lim="800000"/>
                  <a:headEnd/>
                  <a:tailEnd/>
                </a:ln>
              </p:spPr>
              <p:txBody>
                <a:bodyPr wrap="none" anchor="ctr"/>
                <a:lstStyle/>
                <a:p>
                  <a:endParaRPr lang="zh-CN" altLang="en-US"/>
                </a:p>
              </p:txBody>
            </p:sp>
            <p:sp>
              <p:nvSpPr>
                <p:cNvPr id="34861" name="Rectangle 58"/>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r>
                    <a:rPr lang="zh-CN" altLang="en-US" sz="2400">
                      <a:ea typeface="宋体" pitchFamily="2" charset="-122"/>
                    </a:rPr>
                    <a:t>高温热源</a:t>
                  </a:r>
                </a:p>
              </p:txBody>
            </p:sp>
          </p:grpSp>
          <p:sp>
            <p:nvSpPr>
              <p:cNvPr id="34859" name="Rectangle 59"/>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endParaRPr lang="zh-CN" altLang="zh-CN" sz="2400">
                  <a:ea typeface="宋体" pitchFamily="2" charset="-122"/>
                </a:endParaRPr>
              </a:p>
            </p:txBody>
          </p:sp>
        </p:grpSp>
        <p:sp>
          <p:nvSpPr>
            <p:cNvPr id="34831" name="AutoShape 61" descr="深色上对角线"/>
            <p:cNvSpPr>
              <a:spLocks noChangeArrowheads="1"/>
            </p:cNvSpPr>
            <p:nvPr/>
          </p:nvSpPr>
          <p:spPr bwMode="auto">
            <a:xfrm>
              <a:off x="4298" y="1408"/>
              <a:ext cx="646" cy="360"/>
            </a:xfrm>
            <a:prstGeom prst="hexagon">
              <a:avLst>
                <a:gd name="adj" fmla="val 44861"/>
                <a:gd name="vf" fmla="val 115470"/>
              </a:avLst>
            </a:prstGeom>
            <a:pattFill prst="dkUpDiag">
              <a:fgClr>
                <a:srgbClr val="CC6600"/>
              </a:fgClr>
              <a:bgClr>
                <a:schemeClr val="bg1"/>
              </a:bgClr>
            </a:pattFill>
            <a:ln w="9525">
              <a:solidFill>
                <a:schemeClr val="tx1"/>
              </a:solidFill>
              <a:miter lim="800000"/>
              <a:headEnd/>
              <a:tailEnd/>
            </a:ln>
          </p:spPr>
          <p:txBody>
            <a:bodyPr wrap="none" anchor="ctr"/>
            <a:lstStyle/>
            <a:p>
              <a:endParaRPr lang="zh-CN" altLang="en-US"/>
            </a:p>
          </p:txBody>
        </p:sp>
        <p:sp>
          <p:nvSpPr>
            <p:cNvPr id="34832" name="Oval 62" descr="深色上对角线"/>
            <p:cNvSpPr>
              <a:spLocks noChangeArrowheads="1"/>
            </p:cNvSpPr>
            <p:nvPr/>
          </p:nvSpPr>
          <p:spPr bwMode="auto">
            <a:xfrm>
              <a:off x="3360" y="1474"/>
              <a:ext cx="497" cy="348"/>
            </a:xfrm>
            <a:prstGeom prst="ellipse">
              <a:avLst/>
            </a:prstGeom>
            <a:pattFill prst="dkUpDiag">
              <a:fgClr>
                <a:srgbClr val="993366"/>
              </a:fgClr>
              <a:bgClr>
                <a:schemeClr val="bg1"/>
              </a:bgClr>
            </a:pattFill>
            <a:ln w="9525">
              <a:solidFill>
                <a:schemeClr val="tx1"/>
              </a:solidFill>
              <a:round/>
              <a:headEnd/>
              <a:tailEnd/>
            </a:ln>
          </p:spPr>
          <p:txBody>
            <a:bodyPr wrap="none" anchor="ctr"/>
            <a:lstStyle/>
            <a:p>
              <a:endParaRPr lang="zh-CN" altLang="en-US"/>
            </a:p>
          </p:txBody>
        </p:sp>
        <p:sp>
          <p:nvSpPr>
            <p:cNvPr id="34833" name="AutoShape 63"/>
            <p:cNvSpPr>
              <a:spLocks noChangeArrowheads="1"/>
            </p:cNvSpPr>
            <p:nvPr/>
          </p:nvSpPr>
          <p:spPr bwMode="auto">
            <a:xfrm>
              <a:off x="4394" y="1048"/>
              <a:ext cx="430" cy="473"/>
            </a:xfrm>
            <a:prstGeom prst="downArrow">
              <a:avLst>
                <a:gd name="adj1" fmla="val 50000"/>
                <a:gd name="adj2" fmla="val 27500"/>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34" name="Text Box 64"/>
            <p:cNvSpPr txBox="1">
              <a:spLocks noChangeArrowheads="1"/>
            </p:cNvSpPr>
            <p:nvPr/>
          </p:nvSpPr>
          <p:spPr bwMode="auto">
            <a:xfrm>
              <a:off x="3770" y="1081"/>
              <a:ext cx="396" cy="291"/>
            </a:xfrm>
            <a:prstGeom prst="rect">
              <a:avLst/>
            </a:prstGeom>
            <a:noFill/>
            <a:ln w="9525">
              <a:noFill/>
              <a:miter lim="800000"/>
              <a:headEnd/>
              <a:tailEnd/>
            </a:ln>
          </p:spPr>
          <p:txBody>
            <a:bodyPr wrap="none">
              <a:spAutoFit/>
            </a:bodyPr>
            <a:lstStyle/>
            <a:p>
              <a:r>
                <a:rPr lang="en-US" altLang="zh-CN" sz="2400" dirty="0" smtClean="0">
                  <a:ea typeface="宋体" pitchFamily="2" charset="-122"/>
                </a:rPr>
                <a:t>Q’</a:t>
              </a:r>
              <a:r>
                <a:rPr lang="en-US" altLang="zh-CN" sz="2400" baseline="-25000" dirty="0" smtClean="0">
                  <a:ea typeface="宋体" pitchFamily="2" charset="-122"/>
                </a:rPr>
                <a:t>1</a:t>
              </a:r>
              <a:endParaRPr lang="en-US" altLang="zh-CN" sz="2400" baseline="-25000" dirty="0">
                <a:ea typeface="宋体" pitchFamily="2" charset="-122"/>
              </a:endParaRPr>
            </a:p>
          </p:txBody>
        </p:sp>
        <p:sp>
          <p:nvSpPr>
            <p:cNvPr id="34835" name="Text Box 65"/>
            <p:cNvSpPr txBox="1">
              <a:spLocks noChangeArrowheads="1"/>
            </p:cNvSpPr>
            <p:nvPr/>
          </p:nvSpPr>
          <p:spPr bwMode="auto">
            <a:xfrm>
              <a:off x="3674" y="1828"/>
              <a:ext cx="396" cy="291"/>
            </a:xfrm>
            <a:prstGeom prst="rect">
              <a:avLst/>
            </a:prstGeom>
            <a:noFill/>
            <a:ln w="9525">
              <a:noFill/>
              <a:miter lim="800000"/>
              <a:headEnd/>
              <a:tailEnd/>
            </a:ln>
          </p:spPr>
          <p:txBody>
            <a:bodyPr wrap="none">
              <a:spAutoFit/>
            </a:bodyPr>
            <a:lstStyle/>
            <a:p>
              <a:r>
                <a:rPr lang="en-US" altLang="zh-CN" sz="2400" dirty="0" smtClean="0">
                  <a:ea typeface="宋体" pitchFamily="2" charset="-122"/>
                </a:rPr>
                <a:t>Q’</a:t>
              </a:r>
              <a:r>
                <a:rPr lang="en-US" altLang="zh-CN" sz="2400" baseline="-25000" dirty="0" smtClean="0">
                  <a:ea typeface="宋体" pitchFamily="2" charset="-122"/>
                </a:rPr>
                <a:t>2</a:t>
              </a:r>
              <a:endParaRPr lang="en-US" altLang="zh-CN" sz="2400" baseline="-25000" dirty="0">
                <a:ea typeface="宋体" pitchFamily="2" charset="-122"/>
              </a:endParaRPr>
            </a:p>
          </p:txBody>
        </p:sp>
        <p:sp>
          <p:nvSpPr>
            <p:cNvPr id="34836" name="Text Box 66"/>
            <p:cNvSpPr txBox="1">
              <a:spLocks noChangeArrowheads="1"/>
            </p:cNvSpPr>
            <p:nvPr/>
          </p:nvSpPr>
          <p:spPr bwMode="auto">
            <a:xfrm>
              <a:off x="5032" y="1632"/>
              <a:ext cx="691" cy="291"/>
            </a:xfrm>
            <a:prstGeom prst="rect">
              <a:avLst/>
            </a:prstGeom>
            <a:noFill/>
            <a:ln w="9525">
              <a:noFill/>
              <a:miter lim="800000"/>
              <a:headEnd/>
              <a:tailEnd/>
            </a:ln>
          </p:spPr>
          <p:txBody>
            <a:bodyPr wrap="none">
              <a:spAutoFit/>
            </a:bodyPr>
            <a:lstStyle/>
            <a:p>
              <a:r>
                <a:rPr lang="en-US" altLang="zh-CN" sz="2400" dirty="0" smtClean="0">
                  <a:ea typeface="宋体" pitchFamily="2" charset="-122"/>
                </a:rPr>
                <a:t>A</a:t>
              </a:r>
              <a:r>
                <a:rPr lang="en-US" altLang="zh-CN" sz="2400" baseline="-25000" dirty="0" smtClean="0">
                  <a:ea typeface="宋体" pitchFamily="2" charset="-122"/>
                </a:rPr>
                <a:t>I</a:t>
              </a:r>
              <a:r>
                <a:rPr lang="en-US" altLang="zh-CN" sz="2400" dirty="0" smtClean="0">
                  <a:ea typeface="宋体" pitchFamily="2" charset="-122"/>
                </a:rPr>
                <a:t>–A’</a:t>
              </a:r>
              <a:r>
                <a:rPr lang="en-US" altLang="zh-CN" sz="2400" baseline="-25000" dirty="0" smtClean="0">
                  <a:ea typeface="宋体" pitchFamily="2" charset="-122"/>
                </a:rPr>
                <a:t>R</a:t>
              </a:r>
              <a:endParaRPr lang="en-US" altLang="zh-CN" sz="2400" baseline="-25000" dirty="0">
                <a:ea typeface="宋体" pitchFamily="2" charset="-122"/>
              </a:endParaRPr>
            </a:p>
          </p:txBody>
        </p:sp>
        <p:sp>
          <p:nvSpPr>
            <p:cNvPr id="34837" name="AutoShape 67"/>
            <p:cNvSpPr>
              <a:spLocks noChangeArrowheads="1"/>
            </p:cNvSpPr>
            <p:nvPr/>
          </p:nvSpPr>
          <p:spPr bwMode="auto">
            <a:xfrm rot="5400000" flipH="1" flipV="1">
              <a:off x="3457" y="1096"/>
              <a:ext cx="721" cy="576"/>
            </a:xfrm>
            <a:custGeom>
              <a:avLst/>
              <a:gdLst>
                <a:gd name="T0" fmla="*/ 550 w 21600"/>
                <a:gd name="T1" fmla="*/ 0 h 21600"/>
                <a:gd name="T2" fmla="*/ 550 w 21600"/>
                <a:gd name="T3" fmla="*/ 324 h 21600"/>
                <a:gd name="T4" fmla="*/ 23 w 21600"/>
                <a:gd name="T5" fmla="*/ 576 h 21600"/>
                <a:gd name="T6" fmla="*/ 721 w 21600"/>
                <a:gd name="T7" fmla="*/ 162 h 21600"/>
                <a:gd name="T8" fmla="*/ 17694720 60000 65536"/>
                <a:gd name="T9" fmla="*/ 5898240 60000 65536"/>
                <a:gd name="T10" fmla="*/ 5898240 60000 65536"/>
                <a:gd name="T11" fmla="*/ 0 60000 65536"/>
                <a:gd name="T12" fmla="*/ 12433 w 21600"/>
                <a:gd name="T13" fmla="*/ 5400 h 21600"/>
                <a:gd name="T14" fmla="*/ 21031 w 21600"/>
                <a:gd name="T15" fmla="*/ 6750 h 21600"/>
              </a:gdLst>
              <a:ahLst/>
              <a:cxnLst>
                <a:cxn ang="T8">
                  <a:pos x="T0" y="T1"/>
                </a:cxn>
                <a:cxn ang="T9">
                  <a:pos x="T2" y="T3"/>
                </a:cxn>
                <a:cxn ang="T10">
                  <a:pos x="T4" y="T5"/>
                </a:cxn>
                <a:cxn ang="T11">
                  <a:pos x="T6" y="T7"/>
                </a:cxn>
              </a:cxnLst>
              <a:rect l="T12" t="T13" r="T14" b="T15"/>
              <a:pathLst>
                <a:path w="21600" h="21600">
                  <a:moveTo>
                    <a:pt x="21600" y="6079"/>
                  </a:moveTo>
                  <a:lnTo>
                    <a:pt x="16486" y="0"/>
                  </a:lnTo>
                  <a:lnTo>
                    <a:pt x="16486" y="5399"/>
                  </a:lnTo>
                  <a:lnTo>
                    <a:pt x="12427" y="5399"/>
                  </a:lnTo>
                  <a:cubicBezTo>
                    <a:pt x="5564" y="5399"/>
                    <a:pt x="0" y="8425"/>
                    <a:pt x="0" y="12158"/>
                  </a:cubicBezTo>
                  <a:lnTo>
                    <a:pt x="0" y="21600"/>
                  </a:lnTo>
                  <a:lnTo>
                    <a:pt x="1390" y="21600"/>
                  </a:lnTo>
                  <a:lnTo>
                    <a:pt x="1390" y="12158"/>
                  </a:lnTo>
                  <a:cubicBezTo>
                    <a:pt x="1390" y="9176"/>
                    <a:pt x="6331" y="6759"/>
                    <a:pt x="12427" y="6759"/>
                  </a:cubicBezTo>
                  <a:lnTo>
                    <a:pt x="16486" y="6759"/>
                  </a:lnTo>
                  <a:lnTo>
                    <a:pt x="16486" y="12158"/>
                  </a:lnTo>
                  <a:close/>
                </a:path>
              </a:pathLst>
            </a:custGeom>
            <a:solidFill>
              <a:srgbClr val="FF9900"/>
            </a:solidFill>
            <a:ln w="9525">
              <a:solidFill>
                <a:schemeClr val="tx1"/>
              </a:solidFill>
              <a:miter lim="800000"/>
              <a:headEnd/>
              <a:tailEnd/>
            </a:ln>
          </p:spPr>
          <p:txBody>
            <a:bodyPr wrap="none" anchor="ctr"/>
            <a:lstStyle/>
            <a:p>
              <a:endParaRPr lang="zh-CN" altLang="en-US"/>
            </a:p>
          </p:txBody>
        </p:sp>
        <p:sp>
          <p:nvSpPr>
            <p:cNvPr id="34838" name="AutoShape 70"/>
            <p:cNvSpPr>
              <a:spLocks noChangeArrowheads="1"/>
            </p:cNvSpPr>
            <p:nvPr/>
          </p:nvSpPr>
          <p:spPr bwMode="auto">
            <a:xfrm flipH="1" flipV="1">
              <a:off x="3818" y="1474"/>
              <a:ext cx="836" cy="340"/>
            </a:xfrm>
            <a:custGeom>
              <a:avLst/>
              <a:gdLst>
                <a:gd name="T0" fmla="*/ 481 w 21600"/>
                <a:gd name="T1" fmla="*/ 0 h 21600"/>
                <a:gd name="T2" fmla="*/ 481 w 21600"/>
                <a:gd name="T3" fmla="*/ 191 h 21600"/>
                <a:gd name="T4" fmla="*/ 67 w 21600"/>
                <a:gd name="T5" fmla="*/ 340 h 21600"/>
                <a:gd name="T6" fmla="*/ 836 w 21600"/>
                <a:gd name="T7" fmla="*/ 96 h 21600"/>
                <a:gd name="T8" fmla="*/ 17694720 60000 65536"/>
                <a:gd name="T9" fmla="*/ 5898240 60000 65536"/>
                <a:gd name="T10" fmla="*/ 5898240 60000 65536"/>
                <a:gd name="T11" fmla="*/ 0 60000 65536"/>
                <a:gd name="T12" fmla="*/ 12428 w 21600"/>
                <a:gd name="T13" fmla="*/ 4384 h 21600"/>
                <a:gd name="T14" fmla="*/ 19042 w 21600"/>
                <a:gd name="T15" fmla="*/ 7751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380"/>
                  </a:lnTo>
                  <a:cubicBezTo>
                    <a:pt x="5564" y="4380"/>
                    <a:pt x="0" y="7862"/>
                    <a:pt x="0" y="12158"/>
                  </a:cubicBezTo>
                  <a:lnTo>
                    <a:pt x="0" y="21600"/>
                  </a:lnTo>
                  <a:lnTo>
                    <a:pt x="3473" y="21600"/>
                  </a:lnTo>
                  <a:lnTo>
                    <a:pt x="3473" y="12158"/>
                  </a:lnTo>
                  <a:cubicBezTo>
                    <a:pt x="3473" y="9739"/>
                    <a:pt x="7482" y="7778"/>
                    <a:pt x="12427" y="7778"/>
                  </a:cubicBezTo>
                  <a:lnTo>
                    <a:pt x="12427" y="12158"/>
                  </a:lnTo>
                  <a:close/>
                </a:path>
              </a:pathLst>
            </a:custGeom>
            <a:solidFill>
              <a:srgbClr val="FF9900"/>
            </a:solidFill>
            <a:ln w="9525">
              <a:noFill/>
              <a:miter lim="800000"/>
              <a:headEnd/>
              <a:tailEnd/>
            </a:ln>
          </p:spPr>
          <p:txBody>
            <a:bodyPr wrap="none" anchor="ctr"/>
            <a:lstStyle/>
            <a:p>
              <a:endParaRPr lang="zh-CN" altLang="en-US"/>
            </a:p>
          </p:txBody>
        </p:sp>
        <p:sp>
          <p:nvSpPr>
            <p:cNvPr id="34839" name="AutoShape 71"/>
            <p:cNvSpPr>
              <a:spLocks noChangeArrowheads="1"/>
            </p:cNvSpPr>
            <p:nvPr/>
          </p:nvSpPr>
          <p:spPr bwMode="auto">
            <a:xfrm flipV="1">
              <a:off x="3434" y="1015"/>
              <a:ext cx="432" cy="599"/>
            </a:xfrm>
            <a:prstGeom prst="downArrow">
              <a:avLst>
                <a:gd name="adj1" fmla="val 50898"/>
                <a:gd name="adj2" fmla="val 54487"/>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40" name="AutoShape 77"/>
            <p:cNvSpPr>
              <a:spLocks noChangeArrowheads="1"/>
            </p:cNvSpPr>
            <p:nvPr/>
          </p:nvSpPr>
          <p:spPr bwMode="auto">
            <a:xfrm>
              <a:off x="4586" y="1474"/>
              <a:ext cx="179" cy="720"/>
            </a:xfrm>
            <a:prstGeom prst="downArrow">
              <a:avLst>
                <a:gd name="adj1" fmla="val 50000"/>
                <a:gd name="adj2" fmla="val 100559"/>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41" name="AutoShape 78"/>
            <p:cNvSpPr>
              <a:spLocks noChangeArrowheads="1"/>
            </p:cNvSpPr>
            <p:nvPr/>
          </p:nvSpPr>
          <p:spPr bwMode="auto">
            <a:xfrm flipV="1">
              <a:off x="3494" y="1539"/>
              <a:ext cx="281" cy="558"/>
            </a:xfrm>
            <a:prstGeom prst="downArrow">
              <a:avLst>
                <a:gd name="adj1" fmla="val 50000"/>
                <a:gd name="adj2" fmla="val 49644"/>
              </a:avLst>
            </a:prstGeom>
            <a:solidFill>
              <a:srgbClr val="FF9900"/>
            </a:solidFill>
            <a:ln w="9525">
              <a:solidFill>
                <a:schemeClr val="tx1"/>
              </a:solidFill>
              <a:miter lim="800000"/>
              <a:headEnd/>
              <a:tailEnd/>
            </a:ln>
          </p:spPr>
          <p:txBody>
            <a:bodyPr vert="eaVert" wrap="none" anchor="ctr"/>
            <a:lstStyle/>
            <a:p>
              <a:endParaRPr lang="zh-CN" altLang="en-US"/>
            </a:p>
          </p:txBody>
        </p:sp>
        <p:sp>
          <p:nvSpPr>
            <p:cNvPr id="34842" name="AutoShape 60"/>
            <p:cNvSpPr>
              <a:spLocks noChangeArrowheads="1"/>
            </p:cNvSpPr>
            <p:nvPr/>
          </p:nvSpPr>
          <p:spPr bwMode="auto">
            <a:xfrm>
              <a:off x="3704" y="1015"/>
              <a:ext cx="912" cy="1146"/>
            </a:xfrm>
            <a:prstGeom prst="roundRect">
              <a:avLst>
                <a:gd name="adj" fmla="val 16667"/>
              </a:avLst>
            </a:prstGeom>
            <a:noFill/>
            <a:ln w="9525">
              <a:solidFill>
                <a:schemeClr val="tx1"/>
              </a:solidFill>
              <a:prstDash val="dash"/>
              <a:round/>
              <a:headEnd/>
              <a:tailEnd/>
            </a:ln>
          </p:spPr>
          <p:txBody>
            <a:bodyPr wrap="none" anchor="ctr"/>
            <a:lstStyle/>
            <a:p>
              <a:endParaRPr lang="zh-CN" altLang="en-US"/>
            </a:p>
          </p:txBody>
        </p:sp>
        <p:sp>
          <p:nvSpPr>
            <p:cNvPr id="34843" name="Text Box 73"/>
            <p:cNvSpPr txBox="1">
              <a:spLocks noChangeArrowheads="1"/>
            </p:cNvSpPr>
            <p:nvPr/>
          </p:nvSpPr>
          <p:spPr bwMode="auto">
            <a:xfrm>
              <a:off x="3722" y="720"/>
              <a:ext cx="892" cy="288"/>
            </a:xfrm>
            <a:prstGeom prst="rect">
              <a:avLst/>
            </a:prstGeom>
            <a:noFill/>
            <a:ln w="9525">
              <a:noFill/>
              <a:miter lim="800000"/>
              <a:headEnd/>
              <a:tailEnd/>
            </a:ln>
          </p:spPr>
          <p:txBody>
            <a:bodyPr wrap="none">
              <a:spAutoFit/>
            </a:bodyPr>
            <a:lstStyle/>
            <a:p>
              <a:r>
                <a:rPr lang="zh-CN" altLang="en-US" sz="2400">
                  <a:ea typeface="宋体" pitchFamily="2" charset="-122"/>
                </a:rPr>
                <a:t>高温热源</a:t>
              </a:r>
            </a:p>
          </p:txBody>
        </p:sp>
        <p:sp>
          <p:nvSpPr>
            <p:cNvPr id="34844" name="Line 74"/>
            <p:cNvSpPr>
              <a:spLocks noChangeShapeType="1"/>
            </p:cNvSpPr>
            <p:nvPr/>
          </p:nvSpPr>
          <p:spPr bwMode="auto">
            <a:xfrm>
              <a:off x="3566" y="2096"/>
              <a:ext cx="0" cy="164"/>
            </a:xfrm>
            <a:prstGeom prst="line">
              <a:avLst/>
            </a:prstGeom>
            <a:noFill/>
            <a:ln w="9525">
              <a:solidFill>
                <a:schemeClr val="tx1"/>
              </a:solidFill>
              <a:prstDash val="dash"/>
              <a:round/>
              <a:headEnd/>
              <a:tailEnd/>
            </a:ln>
          </p:spPr>
          <p:txBody>
            <a:bodyPr wrap="none" anchor="ctr"/>
            <a:lstStyle/>
            <a:p>
              <a:endParaRPr lang="zh-CN" altLang="en-US"/>
            </a:p>
          </p:txBody>
        </p:sp>
        <p:sp>
          <p:nvSpPr>
            <p:cNvPr id="34845" name="Line 75"/>
            <p:cNvSpPr>
              <a:spLocks noChangeShapeType="1"/>
            </p:cNvSpPr>
            <p:nvPr/>
          </p:nvSpPr>
          <p:spPr bwMode="auto">
            <a:xfrm>
              <a:off x="3624" y="917"/>
              <a:ext cx="0" cy="164"/>
            </a:xfrm>
            <a:prstGeom prst="line">
              <a:avLst/>
            </a:prstGeom>
            <a:noFill/>
            <a:ln w="9525">
              <a:solidFill>
                <a:schemeClr val="tx1"/>
              </a:solidFill>
              <a:prstDash val="dash"/>
              <a:round/>
              <a:headEnd/>
              <a:tailEnd/>
            </a:ln>
          </p:spPr>
          <p:txBody>
            <a:bodyPr wrap="none" anchor="ctr"/>
            <a:lstStyle/>
            <a:p>
              <a:endParaRPr lang="zh-CN" altLang="en-US"/>
            </a:p>
          </p:txBody>
        </p:sp>
        <p:sp>
          <p:nvSpPr>
            <p:cNvPr id="34846" name="Line 76"/>
            <p:cNvSpPr>
              <a:spLocks noChangeShapeType="1"/>
            </p:cNvSpPr>
            <p:nvPr/>
          </p:nvSpPr>
          <p:spPr bwMode="auto">
            <a:xfrm flipH="1">
              <a:off x="3542" y="908"/>
              <a:ext cx="12" cy="238"/>
            </a:xfrm>
            <a:prstGeom prst="line">
              <a:avLst/>
            </a:prstGeom>
            <a:noFill/>
            <a:ln w="9525">
              <a:solidFill>
                <a:schemeClr val="tx1"/>
              </a:solidFill>
              <a:prstDash val="dash"/>
              <a:round/>
              <a:headEnd/>
              <a:tailEnd/>
            </a:ln>
          </p:spPr>
          <p:txBody>
            <a:bodyPr wrap="none" anchor="ctr"/>
            <a:lstStyle/>
            <a:p>
              <a:endParaRPr lang="zh-CN" altLang="en-US"/>
            </a:p>
          </p:txBody>
        </p:sp>
        <p:sp>
          <p:nvSpPr>
            <p:cNvPr id="34847" name="Freeform 79"/>
            <p:cNvSpPr>
              <a:spLocks/>
            </p:cNvSpPr>
            <p:nvPr/>
          </p:nvSpPr>
          <p:spPr bwMode="auto">
            <a:xfrm>
              <a:off x="4310" y="1015"/>
              <a:ext cx="192" cy="66"/>
            </a:xfrm>
            <a:custGeom>
              <a:avLst/>
              <a:gdLst>
                <a:gd name="T0" fmla="*/ 0 w 432"/>
                <a:gd name="T1" fmla="*/ 0 h 288"/>
                <a:gd name="T2" fmla="*/ 336 w 432"/>
                <a:gd name="T3" fmla="*/ 48 h 288"/>
                <a:gd name="T4" fmla="*/ 432 w 432"/>
                <a:gd name="T5" fmla="*/ 288 h 288"/>
                <a:gd name="T6" fmla="*/ 0 60000 65536"/>
                <a:gd name="T7" fmla="*/ 0 60000 65536"/>
                <a:gd name="T8" fmla="*/ 0 60000 65536"/>
                <a:gd name="T9" fmla="*/ 0 w 432"/>
                <a:gd name="T10" fmla="*/ 0 h 288"/>
                <a:gd name="T11" fmla="*/ 432 w 432"/>
                <a:gd name="T12" fmla="*/ 288 h 288"/>
              </a:gdLst>
              <a:ahLst/>
              <a:cxnLst>
                <a:cxn ang="T6">
                  <a:pos x="T0" y="T1"/>
                </a:cxn>
                <a:cxn ang="T7">
                  <a:pos x="T2" y="T3"/>
                </a:cxn>
                <a:cxn ang="T8">
                  <a:pos x="T4" y="T5"/>
                </a:cxn>
              </a:cxnLst>
              <a:rect l="T9" t="T10" r="T11" b="T12"/>
              <a:pathLst>
                <a:path w="432" h="288">
                  <a:moveTo>
                    <a:pt x="0" y="0"/>
                  </a:moveTo>
                  <a:cubicBezTo>
                    <a:pt x="132" y="0"/>
                    <a:pt x="264" y="0"/>
                    <a:pt x="336" y="48"/>
                  </a:cubicBezTo>
                  <a:cubicBezTo>
                    <a:pt x="408" y="96"/>
                    <a:pt x="416" y="248"/>
                    <a:pt x="432" y="288"/>
                  </a:cubicBezTo>
                </a:path>
              </a:pathLst>
            </a:custGeom>
            <a:noFill/>
            <a:ln w="12700">
              <a:solidFill>
                <a:schemeClr val="tx1"/>
              </a:solidFill>
              <a:prstDash val="dash"/>
              <a:round/>
              <a:headEnd/>
              <a:tailEnd/>
            </a:ln>
          </p:spPr>
          <p:txBody>
            <a:bodyPr wrap="none" anchor="ctr"/>
            <a:lstStyle/>
            <a:p>
              <a:endParaRPr lang="zh-CN" altLang="en-US"/>
            </a:p>
          </p:txBody>
        </p:sp>
        <p:sp>
          <p:nvSpPr>
            <p:cNvPr id="34848" name="Line 81"/>
            <p:cNvSpPr>
              <a:spLocks noChangeShapeType="1"/>
            </p:cNvSpPr>
            <p:nvPr/>
          </p:nvSpPr>
          <p:spPr bwMode="auto">
            <a:xfrm>
              <a:off x="3620" y="1539"/>
              <a:ext cx="0" cy="721"/>
            </a:xfrm>
            <a:prstGeom prst="line">
              <a:avLst/>
            </a:prstGeom>
            <a:noFill/>
            <a:ln w="9525">
              <a:solidFill>
                <a:schemeClr val="tx1"/>
              </a:solidFill>
              <a:prstDash val="dash"/>
              <a:round/>
              <a:headEnd/>
              <a:tailEnd/>
            </a:ln>
          </p:spPr>
          <p:txBody>
            <a:bodyPr wrap="none" anchor="ctr"/>
            <a:lstStyle/>
            <a:p>
              <a:endParaRPr lang="zh-CN" altLang="en-US"/>
            </a:p>
          </p:txBody>
        </p:sp>
        <p:sp>
          <p:nvSpPr>
            <p:cNvPr id="34849" name="Text Box 83"/>
            <p:cNvSpPr txBox="1">
              <a:spLocks noChangeArrowheads="1"/>
            </p:cNvSpPr>
            <p:nvPr/>
          </p:nvSpPr>
          <p:spPr bwMode="auto">
            <a:xfrm>
              <a:off x="3050" y="1048"/>
              <a:ext cx="346" cy="1008"/>
            </a:xfrm>
            <a:prstGeom prst="rect">
              <a:avLst/>
            </a:prstGeom>
            <a:noFill/>
            <a:ln w="9525">
              <a:noFill/>
              <a:miter lim="800000"/>
              <a:headEnd/>
              <a:tailEnd/>
            </a:ln>
          </p:spPr>
          <p:txBody>
            <a:bodyPr vert="eaVert" wrap="none">
              <a:spAutoFit/>
            </a:bodyPr>
            <a:lstStyle/>
            <a:p>
              <a:r>
                <a:rPr lang="zh-CN" altLang="en-US" sz="2400">
                  <a:ea typeface="宋体" pitchFamily="2" charset="-122"/>
                </a:rPr>
                <a:t>卡诺可逆机</a:t>
              </a:r>
            </a:p>
          </p:txBody>
        </p:sp>
        <p:sp>
          <p:nvSpPr>
            <p:cNvPr id="34850" name="Text Box 161"/>
            <p:cNvSpPr txBox="1">
              <a:spLocks noChangeArrowheads="1"/>
            </p:cNvSpPr>
            <p:nvPr/>
          </p:nvSpPr>
          <p:spPr bwMode="auto">
            <a:xfrm>
              <a:off x="3915" y="1742"/>
              <a:ext cx="450" cy="291"/>
            </a:xfrm>
            <a:prstGeom prst="rect">
              <a:avLst/>
            </a:prstGeom>
            <a:noFill/>
            <a:ln w="9525">
              <a:noFill/>
              <a:miter lim="800000"/>
              <a:headEnd/>
              <a:tailEnd/>
            </a:ln>
          </p:spPr>
          <p:txBody>
            <a:bodyPr wrap="square">
              <a:spAutoFit/>
            </a:bodyPr>
            <a:lstStyle/>
            <a:p>
              <a:r>
                <a:rPr lang="en-US" altLang="zh-CN" sz="2400" dirty="0" smtClean="0">
                  <a:ea typeface="宋体" pitchFamily="2" charset="-122"/>
                </a:rPr>
                <a:t>A’</a:t>
              </a:r>
              <a:r>
                <a:rPr lang="en-US" altLang="zh-CN" sz="2400" baseline="-25000" dirty="0" smtClean="0">
                  <a:ea typeface="宋体" pitchFamily="2" charset="-122"/>
                </a:rPr>
                <a:t>R</a:t>
              </a:r>
              <a:endParaRPr lang="en-US" altLang="zh-CN" sz="2400" baseline="-25000" dirty="0">
                <a:ea typeface="宋体" pitchFamily="2" charset="-122"/>
              </a:endParaRPr>
            </a:p>
          </p:txBody>
        </p:sp>
        <p:sp>
          <p:nvSpPr>
            <p:cNvPr id="34851" name="AutoShape 163"/>
            <p:cNvSpPr>
              <a:spLocks noChangeArrowheads="1"/>
            </p:cNvSpPr>
            <p:nvPr/>
          </p:nvSpPr>
          <p:spPr bwMode="auto">
            <a:xfrm flipV="1">
              <a:off x="4582" y="1354"/>
              <a:ext cx="836" cy="341"/>
            </a:xfrm>
            <a:custGeom>
              <a:avLst/>
              <a:gdLst>
                <a:gd name="T0" fmla="*/ 481 w 21600"/>
                <a:gd name="T1" fmla="*/ 0 h 21600"/>
                <a:gd name="T2" fmla="*/ 481 w 21600"/>
                <a:gd name="T3" fmla="*/ 192 h 21600"/>
                <a:gd name="T4" fmla="*/ 67 w 21600"/>
                <a:gd name="T5" fmla="*/ 341 h 21600"/>
                <a:gd name="T6" fmla="*/ 836 w 21600"/>
                <a:gd name="T7" fmla="*/ 96 h 21600"/>
                <a:gd name="T8" fmla="*/ 17694720 60000 65536"/>
                <a:gd name="T9" fmla="*/ 5898240 60000 65536"/>
                <a:gd name="T10" fmla="*/ 5898240 60000 65536"/>
                <a:gd name="T11" fmla="*/ 0 60000 65536"/>
                <a:gd name="T12" fmla="*/ 12428 w 21600"/>
                <a:gd name="T13" fmla="*/ 4371 h 21600"/>
                <a:gd name="T14" fmla="*/ 19042 w 21600"/>
                <a:gd name="T15" fmla="*/ 7791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380"/>
                  </a:lnTo>
                  <a:cubicBezTo>
                    <a:pt x="5564" y="4380"/>
                    <a:pt x="0" y="7862"/>
                    <a:pt x="0" y="12158"/>
                  </a:cubicBezTo>
                  <a:lnTo>
                    <a:pt x="0" y="21600"/>
                  </a:lnTo>
                  <a:lnTo>
                    <a:pt x="3473" y="21600"/>
                  </a:lnTo>
                  <a:lnTo>
                    <a:pt x="3473" y="12158"/>
                  </a:lnTo>
                  <a:cubicBezTo>
                    <a:pt x="3473" y="9739"/>
                    <a:pt x="7482" y="7778"/>
                    <a:pt x="12427" y="7778"/>
                  </a:cubicBezTo>
                  <a:lnTo>
                    <a:pt x="12427" y="12158"/>
                  </a:lnTo>
                  <a:close/>
                </a:path>
              </a:pathLst>
            </a:custGeom>
            <a:solidFill>
              <a:srgbClr val="FF9900"/>
            </a:solidFill>
            <a:ln w="9525">
              <a:noFill/>
              <a:miter lim="800000"/>
              <a:headEnd/>
              <a:tailEnd/>
            </a:ln>
          </p:spPr>
          <p:txBody>
            <a:bodyPr wrap="none" anchor="ctr"/>
            <a:lstStyle/>
            <a:p>
              <a:endParaRPr lang="zh-CN" altLang="en-US"/>
            </a:p>
          </p:txBody>
        </p:sp>
        <p:sp>
          <p:nvSpPr>
            <p:cNvPr id="34852" name="AutoShape 164"/>
            <p:cNvSpPr>
              <a:spLocks noChangeArrowheads="1"/>
            </p:cNvSpPr>
            <p:nvPr/>
          </p:nvSpPr>
          <p:spPr bwMode="auto">
            <a:xfrm>
              <a:off x="3600" y="924"/>
              <a:ext cx="1104" cy="1310"/>
            </a:xfrm>
            <a:prstGeom prst="roundRect">
              <a:avLst>
                <a:gd name="adj" fmla="val 16667"/>
              </a:avLst>
            </a:prstGeom>
            <a:noFill/>
            <a:ln w="9525">
              <a:solidFill>
                <a:schemeClr val="tx1"/>
              </a:solidFill>
              <a:prstDash val="dash"/>
              <a:round/>
              <a:headEnd/>
              <a:tailEnd/>
            </a:ln>
          </p:spPr>
          <p:txBody>
            <a:bodyPr wrap="none" anchor="ctr"/>
            <a:lstStyle/>
            <a:p>
              <a:endParaRPr lang="zh-CN" altLang="en-US"/>
            </a:p>
          </p:txBody>
        </p:sp>
        <p:sp>
          <p:nvSpPr>
            <p:cNvPr id="34853" name="Text Box 165"/>
            <p:cNvSpPr txBox="1">
              <a:spLocks noChangeArrowheads="1"/>
            </p:cNvSpPr>
            <p:nvPr/>
          </p:nvSpPr>
          <p:spPr bwMode="auto">
            <a:xfrm>
              <a:off x="4848" y="1139"/>
              <a:ext cx="346" cy="822"/>
            </a:xfrm>
            <a:prstGeom prst="rect">
              <a:avLst/>
            </a:prstGeom>
            <a:noFill/>
            <a:ln w="9525">
              <a:noFill/>
              <a:miter lim="800000"/>
              <a:headEnd/>
              <a:tailEnd/>
            </a:ln>
          </p:spPr>
          <p:txBody>
            <a:bodyPr vert="eaVert" wrap="none">
              <a:spAutoFit/>
            </a:bodyPr>
            <a:lstStyle/>
            <a:p>
              <a:r>
                <a:rPr lang="zh-CN" altLang="en-US" sz="2400">
                  <a:ea typeface="宋体" pitchFamily="2" charset="-122"/>
                </a:rPr>
                <a:t>不可逆机</a:t>
              </a:r>
            </a:p>
          </p:txBody>
        </p:sp>
        <p:sp>
          <p:nvSpPr>
            <p:cNvPr id="34854" name="Text Box 166"/>
            <p:cNvSpPr txBox="1">
              <a:spLocks noChangeArrowheads="1"/>
            </p:cNvSpPr>
            <p:nvPr/>
          </p:nvSpPr>
          <p:spPr bwMode="auto">
            <a:xfrm>
              <a:off x="4202" y="1082"/>
              <a:ext cx="329" cy="288"/>
            </a:xfrm>
            <a:prstGeom prst="rect">
              <a:avLst/>
            </a:prstGeom>
            <a:noFill/>
            <a:ln w="9525">
              <a:noFill/>
              <a:miter lim="800000"/>
              <a:headEnd/>
              <a:tailEnd/>
            </a:ln>
          </p:spPr>
          <p:txBody>
            <a:bodyPr wrap="none">
              <a:spAutoFit/>
            </a:bodyPr>
            <a:lstStyle/>
            <a:p>
              <a:r>
                <a:rPr lang="en-US" altLang="zh-CN" sz="2400">
                  <a:solidFill>
                    <a:srgbClr val="666699"/>
                  </a:solidFill>
                  <a:ea typeface="宋体" pitchFamily="2" charset="-122"/>
                </a:rPr>
                <a:t>Q</a:t>
              </a:r>
              <a:r>
                <a:rPr lang="en-US" altLang="zh-CN" sz="2400" baseline="-25000">
                  <a:solidFill>
                    <a:srgbClr val="666699"/>
                  </a:solidFill>
                  <a:ea typeface="宋体" pitchFamily="2" charset="-122"/>
                </a:rPr>
                <a:t>1</a:t>
              </a:r>
              <a:endParaRPr lang="en-US" altLang="zh-CN" sz="2400">
                <a:ea typeface="宋体" pitchFamily="2" charset="-122"/>
              </a:endParaRPr>
            </a:p>
          </p:txBody>
        </p:sp>
        <p:sp>
          <p:nvSpPr>
            <p:cNvPr id="34855" name="Text Box 167"/>
            <p:cNvSpPr txBox="1">
              <a:spLocks noChangeArrowheads="1"/>
            </p:cNvSpPr>
            <p:nvPr/>
          </p:nvSpPr>
          <p:spPr bwMode="auto">
            <a:xfrm>
              <a:off x="4250" y="1809"/>
              <a:ext cx="480" cy="288"/>
            </a:xfrm>
            <a:prstGeom prst="rect">
              <a:avLst/>
            </a:prstGeom>
            <a:noFill/>
            <a:ln w="9525">
              <a:noFill/>
              <a:miter lim="800000"/>
              <a:headEnd/>
              <a:tailEnd/>
            </a:ln>
          </p:spPr>
          <p:txBody>
            <a:bodyPr>
              <a:spAutoFit/>
            </a:bodyPr>
            <a:lstStyle/>
            <a:p>
              <a:r>
                <a:rPr lang="en-US" altLang="zh-CN" sz="2400">
                  <a:solidFill>
                    <a:srgbClr val="666699"/>
                  </a:solidFill>
                  <a:ea typeface="宋体" pitchFamily="2" charset="-122"/>
                </a:rPr>
                <a:t>Q</a:t>
              </a:r>
              <a:r>
                <a:rPr lang="en-US" altLang="zh-CN" sz="2400" baseline="-25000">
                  <a:solidFill>
                    <a:srgbClr val="666699"/>
                  </a:solidFill>
                  <a:ea typeface="宋体" pitchFamily="2" charset="-122"/>
                </a:rPr>
                <a:t>2</a:t>
              </a:r>
              <a:r>
                <a:rPr lang="en-US" altLang="zh-CN" sz="2400">
                  <a:solidFill>
                    <a:srgbClr val="666699"/>
                  </a:solidFill>
                  <a:ea typeface="宋体" pitchFamily="2" charset="-122"/>
                </a:rPr>
                <a:t>’</a:t>
              </a:r>
              <a:endParaRPr lang="en-US" altLang="zh-CN" sz="2400">
                <a:ea typeface="宋体" pitchFamily="2" charset="-122"/>
              </a:endParaRPr>
            </a:p>
          </p:txBody>
        </p:sp>
        <p:sp>
          <p:nvSpPr>
            <p:cNvPr id="34856" name="Text Box 173"/>
            <p:cNvSpPr txBox="1">
              <a:spLocks noChangeArrowheads="1"/>
            </p:cNvSpPr>
            <p:nvPr/>
          </p:nvSpPr>
          <p:spPr bwMode="auto">
            <a:xfrm>
              <a:off x="4752" y="1824"/>
              <a:ext cx="191" cy="288"/>
            </a:xfrm>
            <a:prstGeom prst="rect">
              <a:avLst/>
            </a:prstGeom>
            <a:noFill/>
            <a:ln w="9525">
              <a:noFill/>
              <a:miter lim="800000"/>
              <a:headEnd/>
              <a:tailEnd/>
            </a:ln>
          </p:spPr>
          <p:txBody>
            <a:bodyPr wrap="none">
              <a:spAutoFit/>
            </a:bodyPr>
            <a:lstStyle/>
            <a:p>
              <a:r>
                <a:rPr lang="en-US" altLang="zh-CN" sz="2400">
                  <a:ea typeface="宋体" pitchFamily="2" charset="-122"/>
                </a:rPr>
                <a:t>I</a:t>
              </a:r>
              <a:endParaRPr lang="en-US" altLang="zh-CN" sz="2400" baseline="-25000">
                <a:ea typeface="宋体" pitchFamily="2" charset="-122"/>
              </a:endParaRPr>
            </a:p>
          </p:txBody>
        </p:sp>
        <p:sp>
          <p:nvSpPr>
            <p:cNvPr id="34857" name="Text Box 174"/>
            <p:cNvSpPr txBox="1">
              <a:spLocks noChangeArrowheads="1"/>
            </p:cNvSpPr>
            <p:nvPr/>
          </p:nvSpPr>
          <p:spPr bwMode="auto">
            <a:xfrm>
              <a:off x="3323" y="1802"/>
              <a:ext cx="255" cy="288"/>
            </a:xfrm>
            <a:prstGeom prst="rect">
              <a:avLst/>
            </a:prstGeom>
            <a:noFill/>
            <a:ln w="9525">
              <a:noFill/>
              <a:miter lim="800000"/>
              <a:headEnd/>
              <a:tailEnd/>
            </a:ln>
          </p:spPr>
          <p:txBody>
            <a:bodyPr wrap="none">
              <a:spAutoFit/>
            </a:bodyPr>
            <a:lstStyle/>
            <a:p>
              <a:r>
                <a:rPr lang="en-US" altLang="zh-CN" sz="2400">
                  <a:ea typeface="宋体" pitchFamily="2" charset="-122"/>
                </a:rPr>
                <a:t>R</a:t>
              </a:r>
              <a:endParaRPr lang="en-US" altLang="zh-CN" sz="2400" baseline="-25000">
                <a:ea typeface="宋体" pitchFamily="2" charset="-122"/>
              </a:endParaRPr>
            </a:p>
          </p:txBody>
        </p:sp>
      </p:grpSp>
      <p:sp>
        <p:nvSpPr>
          <p:cNvPr id="85169" name="Text Box 177"/>
          <p:cNvSpPr txBox="1">
            <a:spLocks noChangeArrowheads="1"/>
          </p:cNvSpPr>
          <p:nvPr/>
        </p:nvSpPr>
        <p:spPr bwMode="auto">
          <a:xfrm>
            <a:off x="304800" y="6153150"/>
            <a:ext cx="8610600" cy="476250"/>
          </a:xfrm>
          <a:prstGeom prst="rect">
            <a:avLst/>
          </a:prstGeom>
          <a:noFill/>
          <a:ln w="9525">
            <a:noFill/>
            <a:miter lim="800000"/>
            <a:headEnd/>
            <a:tailEnd/>
          </a:ln>
        </p:spPr>
        <p:txBody>
          <a:bodyPr anchor="ctr">
            <a:spAutoFit/>
          </a:bodyPr>
          <a:lstStyle/>
          <a:p>
            <a:pPr>
              <a:lnSpc>
                <a:spcPct val="90000"/>
              </a:lnSpc>
            </a:pPr>
            <a:r>
              <a:rPr lang="zh-CN" altLang="en-US"/>
              <a:t>这是违反开尔文表述的</a:t>
            </a:r>
            <a:r>
              <a:rPr lang="en-US" altLang="zh-CN"/>
              <a:t>,</a:t>
            </a:r>
            <a:r>
              <a:rPr lang="zh-CN" altLang="en-US"/>
              <a:t>所以 </a:t>
            </a:r>
            <a:r>
              <a:rPr lang="en-US" altLang="zh-CN"/>
              <a:t>A</a:t>
            </a:r>
            <a:r>
              <a:rPr lang="en-US" altLang="zh-CN" baseline="-25000"/>
              <a:t>R </a:t>
            </a:r>
            <a:r>
              <a:rPr lang="en-US" altLang="zh-CN">
                <a:sym typeface="Symbol" pitchFamily="18" charset="2"/>
              </a:rPr>
              <a:t>A</a:t>
            </a:r>
            <a:r>
              <a:rPr lang="en-US" altLang="zh-CN" baseline="-25000">
                <a:sym typeface="Symbol" pitchFamily="18" charset="2"/>
              </a:rPr>
              <a:t>I</a:t>
            </a:r>
            <a:r>
              <a:rPr lang="zh-CN" altLang="en-US">
                <a:sym typeface="Symbol" pitchFamily="18" charset="2"/>
              </a:rPr>
              <a:t>，</a:t>
            </a:r>
            <a:r>
              <a:rPr lang="en-US" altLang="zh-CN" baseline="-25000">
                <a:sym typeface="Symbol" pitchFamily="18" charset="2"/>
              </a:rPr>
              <a:t>R </a:t>
            </a:r>
            <a:r>
              <a:rPr lang="en-US" altLang="zh-CN">
                <a:sym typeface="Symbol" pitchFamily="18" charset="2"/>
              </a:rPr>
              <a:t> </a:t>
            </a:r>
            <a:r>
              <a:rPr lang="en-US" altLang="zh-CN" baseline="-25000">
                <a:sym typeface="Symbol" pitchFamily="18" charset="2"/>
              </a:rPr>
              <a:t>I</a:t>
            </a:r>
            <a:r>
              <a:rPr lang="zh-CN" altLang="en-US">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wipe(left)">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wipe(up)">
                                      <p:cBhvr>
                                        <p:cTn id="12" dur="500"/>
                                        <p:tgtEl>
                                          <p:spTgt spid="849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85077"/>
                                        </p:tgtEl>
                                        <p:attrNameLst>
                                          <p:attrName>style.visibility</p:attrName>
                                        </p:attrNameLst>
                                      </p:cBhvr>
                                      <p:to>
                                        <p:strVal val="visible"/>
                                      </p:to>
                                    </p:set>
                                    <p:animEffect transition="in" filter="wipe(right)">
                                      <p:cBhvr>
                                        <p:cTn id="17" dur="500"/>
                                        <p:tgtEl>
                                          <p:spTgt spid="850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5162"/>
                                        </p:tgtEl>
                                        <p:attrNameLst>
                                          <p:attrName>style.visibility</p:attrName>
                                        </p:attrNameLst>
                                      </p:cBhvr>
                                      <p:to>
                                        <p:strVal val="visible"/>
                                      </p:to>
                                    </p:set>
                                    <p:animEffect transition="in" filter="wipe(left)">
                                      <p:cBhvr>
                                        <p:cTn id="27" dur="500"/>
                                        <p:tgtEl>
                                          <p:spTgt spid="8516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5163"/>
                                        </p:tgtEl>
                                        <p:attrNameLst>
                                          <p:attrName>style.visibility</p:attrName>
                                        </p:attrNameLst>
                                      </p:cBhvr>
                                      <p:to>
                                        <p:strVal val="visible"/>
                                      </p:to>
                                    </p:set>
                                    <p:animEffect transition="in" filter="wipe(left)">
                                      <p:cBhvr>
                                        <p:cTn id="32" dur="500"/>
                                        <p:tgtEl>
                                          <p:spTgt spid="8516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5164">
                                            <p:txEl>
                                              <p:pRg st="0" end="0"/>
                                            </p:txEl>
                                          </p:spTgt>
                                        </p:tgtEl>
                                        <p:attrNameLst>
                                          <p:attrName>style.visibility</p:attrName>
                                        </p:attrNameLst>
                                      </p:cBhvr>
                                      <p:to>
                                        <p:strVal val="visible"/>
                                      </p:to>
                                    </p:set>
                                    <p:animEffect transition="in" filter="wipe(left)">
                                      <p:cBhvr>
                                        <p:cTn id="37" dur="500"/>
                                        <p:tgtEl>
                                          <p:spTgt spid="8516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righ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5169">
                                            <p:txEl>
                                              <p:pRg st="0" end="0"/>
                                            </p:txEl>
                                          </p:spTgt>
                                        </p:tgtEl>
                                        <p:attrNameLst>
                                          <p:attrName>style.visibility</p:attrName>
                                        </p:attrNameLst>
                                      </p:cBhvr>
                                      <p:to>
                                        <p:strVal val="visible"/>
                                      </p:to>
                                    </p:set>
                                    <p:animEffect transition="in" filter="wipe(left)">
                                      <p:cBhvr>
                                        <p:cTn id="47" dur="500"/>
                                        <p:tgtEl>
                                          <p:spTgt spid="851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P spid="84996" grpId="0" autoUpdateAnimBg="0"/>
      <p:bldP spid="85077" grpId="0" autoUpdateAnimBg="0"/>
      <p:bldP spid="85162" grpId="0" autoUpdateAnimBg="0"/>
      <p:bldP spid="85163" grpId="0" autoUpdateAnimBg="0"/>
      <p:bldP spid="85164" grpId="0" build="p" autoUpdateAnimBg="0"/>
      <p:bldP spid="8516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pPr>
              <a:defRPr/>
            </a:pPr>
            <a:fld id="{642B4613-FEA0-4954-A4B5-362BFD32974C}" type="slidenum">
              <a:rPr lang="en-US" altLang="zh-CN"/>
              <a:pPr>
                <a:defRPr/>
              </a:pPr>
              <a:t>3</a:t>
            </a:fld>
            <a:endParaRPr lang="en-US" altLang="zh-CN"/>
          </a:p>
        </p:txBody>
      </p:sp>
      <p:sp>
        <p:nvSpPr>
          <p:cNvPr id="243714" name="Text Box 2"/>
          <p:cNvSpPr txBox="1">
            <a:spLocks noChangeArrowheads="1"/>
          </p:cNvSpPr>
          <p:nvPr/>
        </p:nvSpPr>
        <p:spPr bwMode="auto">
          <a:xfrm>
            <a:off x="838200" y="1809750"/>
            <a:ext cx="7696200" cy="2595839"/>
          </a:xfrm>
          <a:prstGeom prst="rect">
            <a:avLst/>
          </a:prstGeom>
          <a:noFill/>
          <a:ln w="9525">
            <a:noFill/>
            <a:miter lim="800000"/>
            <a:headEnd/>
            <a:tailEnd/>
          </a:ln>
        </p:spPr>
        <p:txBody>
          <a:bodyPr>
            <a:spAutoFit/>
          </a:bodyPr>
          <a:lstStyle/>
          <a:p>
            <a:pPr>
              <a:lnSpc>
                <a:spcPct val="150000"/>
              </a:lnSpc>
            </a:pPr>
            <a:r>
              <a:rPr lang="zh-CN" altLang="en-US" dirty="0" smtClean="0"/>
              <a:t>观察</a:t>
            </a:r>
            <a:r>
              <a:rPr lang="zh-CN" altLang="en-US" dirty="0"/>
              <a:t>与实验表明，自然界中</a:t>
            </a:r>
            <a:r>
              <a:rPr lang="zh-CN" altLang="en-US" dirty="0" smtClean="0"/>
              <a:t>一切与</a:t>
            </a:r>
            <a:r>
              <a:rPr lang="zh-CN" altLang="en-US" dirty="0"/>
              <a:t>热现象有关的宏观过程都是不可逆的，</a:t>
            </a:r>
            <a:r>
              <a:rPr lang="zh-CN" altLang="en-US" dirty="0" smtClean="0"/>
              <a:t>或者说是</a:t>
            </a:r>
            <a:r>
              <a:rPr lang="zh-CN" altLang="en-US" dirty="0"/>
              <a:t>有方向性的。例如，热量可以从高温</a:t>
            </a:r>
            <a:r>
              <a:rPr lang="zh-CN" altLang="en-US" dirty="0" smtClean="0"/>
              <a:t>物体自动</a:t>
            </a:r>
            <a:r>
              <a:rPr lang="zh-CN" altLang="en-US" dirty="0"/>
              <a:t>地传给低温物体，但是却不能从低温传</a:t>
            </a:r>
            <a:r>
              <a:rPr lang="zh-CN" altLang="en-US" dirty="0" smtClean="0"/>
              <a:t>到高温。</a:t>
            </a:r>
            <a:endParaRPr lang="en-US" altLang="zh-CN" dirty="0" smtClean="0"/>
          </a:p>
        </p:txBody>
      </p:sp>
      <p:sp>
        <p:nvSpPr>
          <p:cNvPr id="243717" name="Text Box 5"/>
          <p:cNvSpPr txBox="1">
            <a:spLocks noChangeArrowheads="1"/>
          </p:cNvSpPr>
          <p:nvPr/>
        </p:nvSpPr>
        <p:spPr bwMode="auto">
          <a:xfrm>
            <a:off x="1676400" y="381000"/>
            <a:ext cx="5257800"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zh-CN" altLang="en-US" sz="3200" dirty="0">
                <a:effectLst>
                  <a:outerShdw blurRad="38100" dist="38100" dir="2700000" algn="tl">
                    <a:srgbClr val="FFFFFF"/>
                  </a:outerShdw>
                </a:effectLst>
              </a:rPr>
              <a:t>第四章  热力学第二定律   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wipe(up)">
                                      <p:cBhvr>
                                        <p:cTn id="7" dur="500"/>
                                        <p:tgtEl>
                                          <p:spTgt spid="243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灯片编号占位符 3"/>
          <p:cNvSpPr>
            <a:spLocks noGrp="1"/>
          </p:cNvSpPr>
          <p:nvPr>
            <p:ph type="sldNum" sz="quarter" idx="12"/>
          </p:nvPr>
        </p:nvSpPr>
        <p:spPr/>
        <p:txBody>
          <a:bodyPr/>
          <a:lstStyle/>
          <a:p>
            <a:pPr>
              <a:defRPr/>
            </a:pPr>
            <a:fld id="{ECCAD44C-6319-40A8-AD13-ACCC77DA7588}" type="slidenum">
              <a:rPr lang="en-US" altLang="zh-CN"/>
              <a:pPr>
                <a:defRPr/>
              </a:pPr>
              <a:t>30</a:t>
            </a:fld>
            <a:endParaRPr lang="en-US" altLang="zh-CN"/>
          </a:p>
        </p:txBody>
      </p:sp>
      <p:grpSp>
        <p:nvGrpSpPr>
          <p:cNvPr id="2" name="Group 46"/>
          <p:cNvGrpSpPr>
            <a:grpSpLocks/>
          </p:cNvGrpSpPr>
          <p:nvPr/>
        </p:nvGrpSpPr>
        <p:grpSpPr bwMode="auto">
          <a:xfrm>
            <a:off x="304800" y="1263650"/>
            <a:ext cx="5105400" cy="5060950"/>
            <a:chOff x="192" y="796"/>
            <a:chExt cx="3216" cy="3188"/>
          </a:xfrm>
        </p:grpSpPr>
        <p:sp>
          <p:nvSpPr>
            <p:cNvPr id="35869" name="Text Box 20"/>
            <p:cNvSpPr txBox="1">
              <a:spLocks noChangeArrowheads="1"/>
            </p:cNvSpPr>
            <p:nvPr/>
          </p:nvSpPr>
          <p:spPr bwMode="auto">
            <a:xfrm>
              <a:off x="432" y="796"/>
              <a:ext cx="2352" cy="1672"/>
            </a:xfrm>
            <a:prstGeom prst="rect">
              <a:avLst/>
            </a:prstGeom>
            <a:noFill/>
            <a:ln w="9525">
              <a:noFill/>
              <a:miter lim="800000"/>
              <a:headEnd/>
              <a:tailEnd/>
            </a:ln>
          </p:spPr>
          <p:txBody>
            <a:bodyPr anchor="ctr">
              <a:spAutoFit/>
            </a:bodyPr>
            <a:lstStyle/>
            <a:p>
              <a:r>
                <a:rPr lang="zh-CN" altLang="en-US"/>
                <a:t>假定有两个可逆热机</a:t>
              </a:r>
              <a:r>
                <a:rPr lang="en-US" altLang="zh-CN"/>
                <a:t>A</a:t>
              </a:r>
              <a:r>
                <a:rPr lang="zh-CN" altLang="en-US"/>
                <a:t>和</a:t>
              </a:r>
              <a:r>
                <a:rPr lang="en-US" altLang="zh-CN"/>
                <a:t>B </a:t>
              </a:r>
              <a:r>
                <a:rPr lang="zh-CN" altLang="en-US"/>
                <a:t>运行于热源</a:t>
              </a:r>
              <a:r>
                <a:rPr lang="en-US" altLang="zh-CN"/>
                <a:t>T</a:t>
              </a:r>
              <a:r>
                <a:rPr lang="en-US" altLang="zh-CN" baseline="-25000"/>
                <a:t>H</a:t>
              </a:r>
              <a:r>
                <a:rPr lang="zh-CN" altLang="en-US"/>
                <a:t>和</a:t>
              </a:r>
              <a:r>
                <a:rPr lang="en-US" altLang="zh-CN"/>
                <a:t>T</a:t>
              </a:r>
              <a:r>
                <a:rPr lang="en-US" altLang="zh-CN" baseline="-25000"/>
                <a:t>L</a:t>
              </a:r>
              <a:r>
                <a:rPr lang="zh-CN" altLang="en-US"/>
                <a:t>之间。</a:t>
              </a:r>
            </a:p>
            <a:p>
              <a:endParaRPr lang="zh-CN" altLang="en-US" b="0">
                <a:ea typeface="宋体" pitchFamily="2" charset="-122"/>
              </a:endParaRPr>
            </a:p>
            <a:p>
              <a:r>
                <a:rPr lang="zh-CN" altLang="en-US">
                  <a:latin typeface="楷体_GB2312" pitchFamily="49" charset="-122"/>
                </a:rPr>
                <a:t>先令</a:t>
              </a:r>
              <a:r>
                <a:rPr lang="en-US" altLang="zh-CN">
                  <a:latin typeface="楷体_GB2312" pitchFamily="49" charset="-122"/>
                </a:rPr>
                <a:t>A</a:t>
              </a:r>
              <a:r>
                <a:rPr lang="zh-CN" altLang="en-US">
                  <a:latin typeface="楷体_GB2312" pitchFamily="49" charset="-122"/>
                </a:rPr>
                <a:t>作逆向循环，可证明</a:t>
              </a:r>
              <a:r>
                <a:rPr lang="zh-CN" altLang="en-US" b="0">
                  <a:ea typeface="宋体" pitchFamily="2" charset="-122"/>
                </a:rPr>
                <a:t>            </a:t>
              </a:r>
              <a:r>
                <a:rPr lang="zh-CN" altLang="en-US">
                  <a:ea typeface="宋体" pitchFamily="2" charset="-122"/>
                  <a:sym typeface="Symbol" pitchFamily="18" charset="2"/>
                </a:rPr>
                <a:t></a:t>
              </a:r>
              <a:r>
                <a:rPr lang="en-US" altLang="zh-CN" baseline="-25000">
                  <a:ea typeface="宋体" pitchFamily="2" charset="-122"/>
                  <a:sym typeface="Symbol" pitchFamily="18" charset="2"/>
                </a:rPr>
                <a:t>B </a:t>
              </a:r>
              <a:r>
                <a:rPr lang="en-US" altLang="zh-CN">
                  <a:ea typeface="宋体" pitchFamily="2" charset="-122"/>
                  <a:sym typeface="Symbol" pitchFamily="18" charset="2"/>
                </a:rPr>
                <a:t> </a:t>
              </a:r>
              <a:r>
                <a:rPr lang="en-US" altLang="zh-CN" baseline="-25000">
                  <a:ea typeface="宋体" pitchFamily="2" charset="-122"/>
                  <a:sym typeface="Symbol" pitchFamily="18" charset="2"/>
                </a:rPr>
                <a:t>A</a:t>
              </a:r>
            </a:p>
          </p:txBody>
        </p:sp>
        <p:sp>
          <p:nvSpPr>
            <p:cNvPr id="35870" name="Text Box 21"/>
            <p:cNvSpPr txBox="1">
              <a:spLocks noChangeArrowheads="1"/>
            </p:cNvSpPr>
            <p:nvPr/>
          </p:nvSpPr>
          <p:spPr bwMode="auto">
            <a:xfrm>
              <a:off x="240" y="2707"/>
              <a:ext cx="3168" cy="865"/>
            </a:xfrm>
            <a:prstGeom prst="rect">
              <a:avLst/>
            </a:prstGeom>
            <a:noFill/>
            <a:ln w="9525">
              <a:noFill/>
              <a:miter lim="800000"/>
              <a:headEnd/>
              <a:tailEnd/>
            </a:ln>
          </p:spPr>
          <p:txBody>
            <a:bodyPr anchor="ctr">
              <a:spAutoFit/>
            </a:bodyPr>
            <a:lstStyle/>
            <a:p>
              <a:pPr algn="ctr"/>
              <a:r>
                <a:rPr lang="zh-CN" altLang="en-US"/>
                <a:t>再令</a:t>
              </a:r>
              <a:r>
                <a:rPr lang="en-US" altLang="zh-CN"/>
                <a:t>B</a:t>
              </a:r>
              <a:r>
                <a:rPr lang="zh-CN" altLang="en-US"/>
                <a:t>作逆向循环，可证明</a:t>
              </a:r>
            </a:p>
            <a:p>
              <a:pPr algn="ctr"/>
              <a:r>
                <a:rPr lang="zh-CN" altLang="en-US"/>
                <a:t>      </a:t>
              </a:r>
              <a:r>
                <a:rPr lang="zh-CN" altLang="en-US">
                  <a:sym typeface="Symbol" pitchFamily="18" charset="2"/>
                </a:rPr>
                <a:t></a:t>
              </a:r>
              <a:r>
                <a:rPr lang="en-US" altLang="zh-CN" baseline="-25000">
                  <a:sym typeface="Symbol" pitchFamily="18" charset="2"/>
                </a:rPr>
                <a:t>A </a:t>
              </a:r>
              <a:r>
                <a:rPr lang="en-US" altLang="zh-CN">
                  <a:sym typeface="Symbol" pitchFamily="18" charset="2"/>
                </a:rPr>
                <a:t> </a:t>
              </a:r>
              <a:r>
                <a:rPr lang="en-US" altLang="zh-CN" baseline="-25000">
                  <a:sym typeface="Symbol" pitchFamily="18" charset="2"/>
                </a:rPr>
                <a:t>B</a:t>
              </a:r>
              <a:endParaRPr lang="en-US" altLang="zh-CN"/>
            </a:p>
            <a:p>
              <a:pPr algn="ctr"/>
              <a:endParaRPr lang="en-US" altLang="zh-CN"/>
            </a:p>
          </p:txBody>
        </p:sp>
        <p:sp>
          <p:nvSpPr>
            <p:cNvPr id="35871" name="Text Box 22"/>
            <p:cNvSpPr txBox="1">
              <a:spLocks noChangeArrowheads="1"/>
            </p:cNvSpPr>
            <p:nvPr/>
          </p:nvSpPr>
          <p:spPr bwMode="auto">
            <a:xfrm>
              <a:off x="192" y="3388"/>
              <a:ext cx="2736" cy="596"/>
            </a:xfrm>
            <a:prstGeom prst="rect">
              <a:avLst/>
            </a:prstGeom>
            <a:noFill/>
            <a:ln w="9525">
              <a:noFill/>
              <a:miter lim="800000"/>
              <a:headEnd/>
              <a:tailEnd/>
            </a:ln>
          </p:spPr>
          <p:txBody>
            <a:bodyPr anchor="ctr">
              <a:spAutoFit/>
            </a:bodyPr>
            <a:lstStyle/>
            <a:p>
              <a:pPr algn="ctr"/>
              <a:r>
                <a:rPr lang="zh-CN" altLang="en-US">
                  <a:latin typeface="楷体_GB2312" pitchFamily="49" charset="-122"/>
                </a:rPr>
                <a:t>因此，唯一的可能是 </a:t>
              </a:r>
            </a:p>
            <a:p>
              <a:pPr algn="ctr"/>
              <a:r>
                <a:rPr lang="zh-CN" altLang="en-US">
                  <a:latin typeface="楷体_GB2312" pitchFamily="49" charset="-122"/>
                  <a:sym typeface="Symbol" pitchFamily="18" charset="2"/>
                </a:rPr>
                <a:t> </a:t>
              </a:r>
              <a:r>
                <a:rPr lang="zh-CN" altLang="en-US">
                  <a:sym typeface="Symbol" pitchFamily="18" charset="2"/>
                </a:rPr>
                <a:t></a:t>
              </a:r>
              <a:r>
                <a:rPr lang="en-US" altLang="zh-CN" baseline="-25000">
                  <a:sym typeface="Symbol" pitchFamily="18" charset="2"/>
                </a:rPr>
                <a:t>A =</a:t>
              </a:r>
              <a:r>
                <a:rPr lang="en-US" altLang="zh-CN">
                  <a:sym typeface="Symbol" pitchFamily="18" charset="2"/>
                </a:rPr>
                <a:t></a:t>
              </a:r>
              <a:r>
                <a:rPr lang="en-US" altLang="zh-CN" baseline="-25000">
                  <a:sym typeface="Symbol" pitchFamily="18" charset="2"/>
                </a:rPr>
                <a:t>B </a:t>
              </a:r>
              <a:endParaRPr lang="en-US" altLang="zh-CN">
                <a:latin typeface="楷体_GB2312" pitchFamily="49" charset="-122"/>
              </a:endParaRPr>
            </a:p>
          </p:txBody>
        </p:sp>
        <p:sp>
          <p:nvSpPr>
            <p:cNvPr id="35872" name="Line 23"/>
            <p:cNvSpPr>
              <a:spLocks noChangeShapeType="1"/>
            </p:cNvSpPr>
            <p:nvPr/>
          </p:nvSpPr>
          <p:spPr bwMode="auto">
            <a:xfrm>
              <a:off x="1981" y="2223"/>
              <a:ext cx="0" cy="240"/>
            </a:xfrm>
            <a:prstGeom prst="line">
              <a:avLst/>
            </a:prstGeom>
            <a:noFill/>
            <a:ln w="9525">
              <a:solidFill>
                <a:schemeClr val="tx1"/>
              </a:solidFill>
              <a:round/>
              <a:headEnd/>
              <a:tailEnd/>
            </a:ln>
          </p:spPr>
          <p:txBody>
            <a:bodyPr wrap="none" anchor="ctr"/>
            <a:lstStyle/>
            <a:p>
              <a:endParaRPr lang="zh-CN" altLang="en-US"/>
            </a:p>
          </p:txBody>
        </p:sp>
        <p:sp>
          <p:nvSpPr>
            <p:cNvPr id="35873" name="Line 24"/>
            <p:cNvSpPr>
              <a:spLocks noChangeShapeType="1"/>
            </p:cNvSpPr>
            <p:nvPr/>
          </p:nvSpPr>
          <p:spPr bwMode="auto">
            <a:xfrm>
              <a:off x="1872" y="3369"/>
              <a:ext cx="0" cy="0"/>
            </a:xfrm>
            <a:prstGeom prst="line">
              <a:avLst/>
            </a:prstGeom>
            <a:noFill/>
            <a:ln w="9525">
              <a:solidFill>
                <a:schemeClr val="tx1"/>
              </a:solidFill>
              <a:round/>
              <a:headEnd/>
              <a:tailEnd/>
            </a:ln>
          </p:spPr>
          <p:txBody>
            <a:bodyPr wrap="none" anchor="ctr"/>
            <a:lstStyle/>
            <a:p>
              <a:endParaRPr lang="zh-CN" altLang="en-US"/>
            </a:p>
          </p:txBody>
        </p:sp>
        <p:sp>
          <p:nvSpPr>
            <p:cNvPr id="35874" name="Line 25"/>
            <p:cNvSpPr>
              <a:spLocks noChangeShapeType="1"/>
            </p:cNvSpPr>
            <p:nvPr/>
          </p:nvSpPr>
          <p:spPr bwMode="auto">
            <a:xfrm>
              <a:off x="1968" y="3052"/>
              <a:ext cx="0" cy="276"/>
            </a:xfrm>
            <a:prstGeom prst="line">
              <a:avLst/>
            </a:prstGeom>
            <a:noFill/>
            <a:ln w="9525">
              <a:solidFill>
                <a:schemeClr val="tx1"/>
              </a:solidFill>
              <a:round/>
              <a:headEnd/>
              <a:tailEnd/>
            </a:ln>
          </p:spPr>
          <p:txBody>
            <a:bodyPr wrap="none" anchor="ctr"/>
            <a:lstStyle/>
            <a:p>
              <a:endParaRPr lang="zh-CN" altLang="en-US"/>
            </a:p>
          </p:txBody>
        </p:sp>
      </p:grpSp>
      <p:grpSp>
        <p:nvGrpSpPr>
          <p:cNvPr id="3" name="Group 43"/>
          <p:cNvGrpSpPr>
            <a:grpSpLocks/>
          </p:cNvGrpSpPr>
          <p:nvPr/>
        </p:nvGrpSpPr>
        <p:grpSpPr bwMode="auto">
          <a:xfrm>
            <a:off x="5257800" y="1431925"/>
            <a:ext cx="3352800" cy="2759075"/>
            <a:chOff x="3408" y="701"/>
            <a:chExt cx="2112" cy="1738"/>
          </a:xfrm>
        </p:grpSpPr>
        <p:sp>
          <p:nvSpPr>
            <p:cNvPr id="35847" name="Oval 5" descr="深色上对角线"/>
            <p:cNvSpPr>
              <a:spLocks noChangeArrowheads="1"/>
            </p:cNvSpPr>
            <p:nvPr/>
          </p:nvSpPr>
          <p:spPr bwMode="auto">
            <a:xfrm>
              <a:off x="3600" y="1392"/>
              <a:ext cx="480" cy="432"/>
            </a:xfrm>
            <a:prstGeom prst="ellipse">
              <a:avLst/>
            </a:prstGeom>
            <a:pattFill prst="dkUpDiag">
              <a:fgClr>
                <a:srgbClr val="FF9900"/>
              </a:fgClr>
              <a:bgClr>
                <a:srgbClr val="FFFFFF"/>
              </a:bgClr>
            </a:pattFill>
            <a:ln w="9525">
              <a:solidFill>
                <a:schemeClr val="tx1"/>
              </a:solidFill>
              <a:round/>
              <a:headEnd/>
              <a:tailEnd/>
            </a:ln>
          </p:spPr>
          <p:txBody>
            <a:bodyPr wrap="none" anchor="ctr"/>
            <a:lstStyle/>
            <a:p>
              <a:pPr algn="ctr"/>
              <a:r>
                <a:rPr lang="en-US" altLang="zh-CN" sz="2400">
                  <a:ea typeface="宋体" pitchFamily="2" charset="-122"/>
                </a:rPr>
                <a:t>A</a:t>
              </a:r>
            </a:p>
          </p:txBody>
        </p:sp>
        <p:sp>
          <p:nvSpPr>
            <p:cNvPr id="35848" name="Oval 6" descr="深色上对角线"/>
            <p:cNvSpPr>
              <a:spLocks noChangeArrowheads="1"/>
            </p:cNvSpPr>
            <p:nvPr/>
          </p:nvSpPr>
          <p:spPr bwMode="auto">
            <a:xfrm>
              <a:off x="4560" y="1392"/>
              <a:ext cx="480" cy="432"/>
            </a:xfrm>
            <a:prstGeom prst="ellipse">
              <a:avLst/>
            </a:prstGeom>
            <a:pattFill prst="dkUpDiag">
              <a:fgClr>
                <a:srgbClr val="FF9900"/>
              </a:fgClr>
              <a:bgClr>
                <a:srgbClr val="FFFFFF"/>
              </a:bgClr>
            </a:pattFill>
            <a:ln w="9525">
              <a:solidFill>
                <a:schemeClr val="tx1"/>
              </a:solidFill>
              <a:round/>
              <a:headEnd/>
              <a:tailEnd/>
            </a:ln>
          </p:spPr>
          <p:txBody>
            <a:bodyPr wrap="none" anchor="ctr"/>
            <a:lstStyle/>
            <a:p>
              <a:pPr algn="ctr"/>
              <a:r>
                <a:rPr lang="en-US" altLang="zh-CN">
                  <a:ea typeface="宋体" pitchFamily="2" charset="-122"/>
                </a:rPr>
                <a:t>B</a:t>
              </a:r>
              <a:endParaRPr lang="en-US" altLang="zh-CN" b="0">
                <a:ea typeface="宋体" pitchFamily="2" charset="-122"/>
              </a:endParaRPr>
            </a:p>
          </p:txBody>
        </p:sp>
        <p:sp>
          <p:nvSpPr>
            <p:cNvPr id="35849" name="AutoShape 7"/>
            <p:cNvSpPr>
              <a:spLocks noChangeArrowheads="1"/>
            </p:cNvSpPr>
            <p:nvPr/>
          </p:nvSpPr>
          <p:spPr bwMode="auto">
            <a:xfrm>
              <a:off x="3744" y="1008"/>
              <a:ext cx="240" cy="384"/>
            </a:xfrm>
            <a:prstGeom prst="downArrow">
              <a:avLst>
                <a:gd name="adj1" fmla="val 50000"/>
                <a:gd name="adj2" fmla="val 40000"/>
              </a:avLst>
            </a:prstGeom>
            <a:solidFill>
              <a:srgbClr val="FF9900"/>
            </a:solidFill>
            <a:ln w="9525">
              <a:solidFill>
                <a:schemeClr val="tx1"/>
              </a:solidFill>
              <a:miter lim="800000"/>
              <a:headEnd/>
              <a:tailEnd/>
            </a:ln>
          </p:spPr>
          <p:txBody>
            <a:bodyPr wrap="none" anchor="ctr"/>
            <a:lstStyle/>
            <a:p>
              <a:endParaRPr lang="zh-CN" altLang="en-US"/>
            </a:p>
          </p:txBody>
        </p:sp>
        <p:sp>
          <p:nvSpPr>
            <p:cNvPr id="35850" name="AutoShape 8"/>
            <p:cNvSpPr>
              <a:spLocks noChangeArrowheads="1"/>
            </p:cNvSpPr>
            <p:nvPr/>
          </p:nvSpPr>
          <p:spPr bwMode="auto">
            <a:xfrm>
              <a:off x="3744" y="1824"/>
              <a:ext cx="240" cy="336"/>
            </a:xfrm>
            <a:prstGeom prst="downArrow">
              <a:avLst>
                <a:gd name="adj1" fmla="val 50000"/>
                <a:gd name="adj2" fmla="val 35000"/>
              </a:avLst>
            </a:prstGeom>
            <a:solidFill>
              <a:srgbClr val="FF9900"/>
            </a:solidFill>
            <a:ln w="9525">
              <a:solidFill>
                <a:schemeClr val="tx1"/>
              </a:solidFill>
              <a:miter lim="800000"/>
              <a:headEnd/>
              <a:tailEnd/>
            </a:ln>
          </p:spPr>
          <p:txBody>
            <a:bodyPr wrap="none" anchor="ctr"/>
            <a:lstStyle/>
            <a:p>
              <a:endParaRPr lang="zh-CN" altLang="en-US"/>
            </a:p>
          </p:txBody>
        </p:sp>
        <p:sp>
          <p:nvSpPr>
            <p:cNvPr id="35851" name="AutoShape 9"/>
            <p:cNvSpPr>
              <a:spLocks noChangeArrowheads="1"/>
            </p:cNvSpPr>
            <p:nvPr/>
          </p:nvSpPr>
          <p:spPr bwMode="auto">
            <a:xfrm>
              <a:off x="4704" y="1008"/>
              <a:ext cx="240" cy="384"/>
            </a:xfrm>
            <a:prstGeom prst="downArrow">
              <a:avLst>
                <a:gd name="adj1" fmla="val 50000"/>
                <a:gd name="adj2" fmla="val 40000"/>
              </a:avLst>
            </a:prstGeom>
            <a:solidFill>
              <a:srgbClr val="FF9900"/>
            </a:solidFill>
            <a:ln w="9525">
              <a:solidFill>
                <a:schemeClr val="tx1"/>
              </a:solidFill>
              <a:miter lim="800000"/>
              <a:headEnd/>
              <a:tailEnd/>
            </a:ln>
          </p:spPr>
          <p:txBody>
            <a:bodyPr wrap="none" anchor="ctr"/>
            <a:lstStyle/>
            <a:p>
              <a:endParaRPr lang="zh-CN" altLang="en-US"/>
            </a:p>
          </p:txBody>
        </p:sp>
        <p:sp>
          <p:nvSpPr>
            <p:cNvPr id="35852" name="AutoShape 10"/>
            <p:cNvSpPr>
              <a:spLocks noChangeArrowheads="1"/>
            </p:cNvSpPr>
            <p:nvPr/>
          </p:nvSpPr>
          <p:spPr bwMode="auto">
            <a:xfrm>
              <a:off x="4704" y="1824"/>
              <a:ext cx="240" cy="336"/>
            </a:xfrm>
            <a:prstGeom prst="downArrow">
              <a:avLst>
                <a:gd name="adj1" fmla="val 50000"/>
                <a:gd name="adj2" fmla="val 35000"/>
              </a:avLst>
            </a:prstGeom>
            <a:solidFill>
              <a:srgbClr val="FF9900"/>
            </a:solidFill>
            <a:ln w="9525">
              <a:solidFill>
                <a:schemeClr val="tx1"/>
              </a:solidFill>
              <a:miter lim="800000"/>
              <a:headEnd/>
              <a:tailEnd/>
            </a:ln>
          </p:spPr>
          <p:txBody>
            <a:bodyPr wrap="none" anchor="ctr"/>
            <a:lstStyle/>
            <a:p>
              <a:endParaRPr lang="zh-CN" altLang="en-US"/>
            </a:p>
          </p:txBody>
        </p:sp>
        <p:sp>
          <p:nvSpPr>
            <p:cNvPr id="35853" name="AutoShape 11"/>
            <p:cNvSpPr>
              <a:spLocks noChangeArrowheads="1"/>
            </p:cNvSpPr>
            <p:nvPr/>
          </p:nvSpPr>
          <p:spPr bwMode="auto">
            <a:xfrm>
              <a:off x="4080" y="1536"/>
              <a:ext cx="288" cy="192"/>
            </a:xfrm>
            <a:prstGeom prst="rightArrow">
              <a:avLst>
                <a:gd name="adj1" fmla="val 50000"/>
                <a:gd name="adj2" fmla="val 37500"/>
              </a:avLst>
            </a:prstGeom>
            <a:solidFill>
              <a:srgbClr val="6699FF"/>
            </a:solidFill>
            <a:ln w="9525">
              <a:solidFill>
                <a:schemeClr val="tx1"/>
              </a:solidFill>
              <a:miter lim="800000"/>
              <a:headEnd/>
              <a:tailEnd/>
            </a:ln>
          </p:spPr>
          <p:txBody>
            <a:bodyPr wrap="none" anchor="ctr"/>
            <a:lstStyle/>
            <a:p>
              <a:endParaRPr lang="zh-CN" altLang="en-US"/>
            </a:p>
          </p:txBody>
        </p:sp>
        <p:sp>
          <p:nvSpPr>
            <p:cNvPr id="35854" name="AutoShape 12"/>
            <p:cNvSpPr>
              <a:spLocks noChangeArrowheads="1"/>
            </p:cNvSpPr>
            <p:nvPr/>
          </p:nvSpPr>
          <p:spPr bwMode="auto">
            <a:xfrm>
              <a:off x="5040" y="1536"/>
              <a:ext cx="288" cy="192"/>
            </a:xfrm>
            <a:prstGeom prst="rightArrow">
              <a:avLst>
                <a:gd name="adj1" fmla="val 50000"/>
                <a:gd name="adj2" fmla="val 37500"/>
              </a:avLst>
            </a:prstGeom>
            <a:solidFill>
              <a:srgbClr val="6699FF"/>
            </a:solidFill>
            <a:ln w="9525">
              <a:solidFill>
                <a:schemeClr val="tx1"/>
              </a:solidFill>
              <a:miter lim="800000"/>
              <a:headEnd/>
              <a:tailEnd/>
            </a:ln>
          </p:spPr>
          <p:txBody>
            <a:bodyPr wrap="none" anchor="ctr"/>
            <a:lstStyle/>
            <a:p>
              <a:endParaRPr lang="zh-CN" altLang="en-US"/>
            </a:p>
          </p:txBody>
        </p:sp>
        <p:sp>
          <p:nvSpPr>
            <p:cNvPr id="35855" name="Text Box 13"/>
            <p:cNvSpPr txBox="1">
              <a:spLocks noChangeArrowheads="1"/>
            </p:cNvSpPr>
            <p:nvPr/>
          </p:nvSpPr>
          <p:spPr bwMode="auto">
            <a:xfrm>
              <a:off x="3600" y="1023"/>
              <a:ext cx="960"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r>
                <a:rPr lang="en-US" altLang="zh-CN" sz="2400" baseline="-25000">
                  <a:ea typeface="宋体" pitchFamily="2" charset="-122"/>
                </a:rPr>
                <a:t>H</a:t>
              </a:r>
              <a:endParaRPr lang="en-US" altLang="zh-CN" sz="2400">
                <a:ea typeface="宋体" pitchFamily="2" charset="-122"/>
              </a:endParaRPr>
            </a:p>
          </p:txBody>
        </p:sp>
        <p:sp>
          <p:nvSpPr>
            <p:cNvPr id="35856" name="Text Box 14"/>
            <p:cNvSpPr txBox="1">
              <a:spLocks noChangeArrowheads="1"/>
            </p:cNvSpPr>
            <p:nvPr/>
          </p:nvSpPr>
          <p:spPr bwMode="auto">
            <a:xfrm>
              <a:off x="4560" y="1034"/>
              <a:ext cx="960"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r>
                <a:rPr lang="en-US" altLang="zh-CN" sz="2400" baseline="-25000">
                  <a:ea typeface="宋体" pitchFamily="2" charset="-122"/>
                </a:rPr>
                <a:t>H</a:t>
              </a:r>
              <a:endParaRPr lang="en-US" altLang="zh-CN" sz="2400">
                <a:ea typeface="宋体" pitchFamily="2" charset="-122"/>
              </a:endParaRPr>
            </a:p>
          </p:txBody>
        </p:sp>
        <p:sp>
          <p:nvSpPr>
            <p:cNvPr id="35857" name="Text Box 15"/>
            <p:cNvSpPr txBox="1">
              <a:spLocks noChangeArrowheads="1"/>
            </p:cNvSpPr>
            <p:nvPr/>
          </p:nvSpPr>
          <p:spPr bwMode="auto">
            <a:xfrm>
              <a:off x="3600" y="1846"/>
              <a:ext cx="960"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r>
                <a:rPr lang="en-US" altLang="zh-CN" sz="2400" baseline="-25000">
                  <a:ea typeface="宋体" pitchFamily="2" charset="-122"/>
                </a:rPr>
                <a:t>L</a:t>
              </a:r>
              <a:endParaRPr lang="en-US" altLang="zh-CN" sz="2400">
                <a:ea typeface="宋体" pitchFamily="2" charset="-122"/>
              </a:endParaRPr>
            </a:p>
          </p:txBody>
        </p:sp>
        <p:sp>
          <p:nvSpPr>
            <p:cNvPr id="35858" name="Text Box 16"/>
            <p:cNvSpPr txBox="1">
              <a:spLocks noChangeArrowheads="1"/>
            </p:cNvSpPr>
            <p:nvPr/>
          </p:nvSpPr>
          <p:spPr bwMode="auto">
            <a:xfrm>
              <a:off x="4704" y="1845"/>
              <a:ext cx="816" cy="288"/>
            </a:xfrm>
            <a:prstGeom prst="rect">
              <a:avLst/>
            </a:prstGeom>
            <a:noFill/>
            <a:ln w="9525">
              <a:noFill/>
              <a:miter lim="800000"/>
              <a:headEnd/>
              <a:tailEnd/>
            </a:ln>
          </p:spPr>
          <p:txBody>
            <a:bodyPr anchor="ctr">
              <a:spAutoFit/>
            </a:bodyPr>
            <a:lstStyle/>
            <a:p>
              <a:pPr algn="ctr"/>
              <a:r>
                <a:rPr lang="en-US" altLang="zh-CN" sz="2400">
                  <a:ea typeface="宋体" pitchFamily="2" charset="-122"/>
                </a:rPr>
                <a:t>Q</a:t>
              </a:r>
              <a:r>
                <a:rPr lang="en-US" altLang="zh-CN" sz="2400" baseline="-25000">
                  <a:ea typeface="宋体" pitchFamily="2" charset="-122"/>
                </a:rPr>
                <a:t>L</a:t>
              </a:r>
              <a:r>
                <a:rPr lang="en-US" altLang="zh-CN" sz="2400">
                  <a:ea typeface="宋体" pitchFamily="2" charset="-122"/>
                </a:rPr>
                <a:t>´</a:t>
              </a:r>
            </a:p>
          </p:txBody>
        </p:sp>
        <p:sp>
          <p:nvSpPr>
            <p:cNvPr id="35859" name="Text Box 17"/>
            <p:cNvSpPr txBox="1">
              <a:spLocks noChangeArrowheads="1"/>
            </p:cNvSpPr>
            <p:nvPr/>
          </p:nvSpPr>
          <p:spPr bwMode="auto">
            <a:xfrm>
              <a:off x="4174" y="1316"/>
              <a:ext cx="389" cy="288"/>
            </a:xfrm>
            <a:prstGeom prst="rect">
              <a:avLst/>
            </a:prstGeom>
            <a:noFill/>
            <a:ln w="9525">
              <a:noFill/>
              <a:miter lim="800000"/>
              <a:headEnd/>
              <a:tailEnd/>
            </a:ln>
          </p:spPr>
          <p:txBody>
            <a:bodyPr anchor="ctr">
              <a:spAutoFit/>
            </a:bodyPr>
            <a:lstStyle/>
            <a:p>
              <a:pPr algn="ctr"/>
              <a:r>
                <a:rPr lang="en-US" altLang="zh-CN" sz="2400">
                  <a:ea typeface="宋体" pitchFamily="2" charset="-122"/>
                </a:rPr>
                <a:t>A</a:t>
              </a:r>
              <a:r>
                <a:rPr lang="en-US" altLang="zh-CN" sz="2400" baseline="-25000">
                  <a:ea typeface="宋体" pitchFamily="2" charset="-122"/>
                </a:rPr>
                <a:t>A</a:t>
              </a:r>
              <a:endParaRPr lang="en-US" altLang="zh-CN" sz="2400">
                <a:ea typeface="宋体" pitchFamily="2" charset="-122"/>
              </a:endParaRPr>
            </a:p>
          </p:txBody>
        </p:sp>
        <p:sp>
          <p:nvSpPr>
            <p:cNvPr id="35860" name="Text Box 18"/>
            <p:cNvSpPr txBox="1">
              <a:spLocks noChangeArrowheads="1"/>
            </p:cNvSpPr>
            <p:nvPr/>
          </p:nvSpPr>
          <p:spPr bwMode="auto">
            <a:xfrm>
              <a:off x="5138" y="1316"/>
              <a:ext cx="382" cy="288"/>
            </a:xfrm>
            <a:prstGeom prst="rect">
              <a:avLst/>
            </a:prstGeom>
            <a:noFill/>
            <a:ln w="9525">
              <a:noFill/>
              <a:miter lim="800000"/>
              <a:headEnd/>
              <a:tailEnd/>
            </a:ln>
          </p:spPr>
          <p:txBody>
            <a:bodyPr anchor="ctr">
              <a:spAutoFit/>
            </a:bodyPr>
            <a:lstStyle/>
            <a:p>
              <a:pPr algn="ctr"/>
              <a:r>
                <a:rPr lang="en-US" altLang="zh-CN" sz="2400">
                  <a:ea typeface="宋体" pitchFamily="2" charset="-122"/>
                </a:rPr>
                <a:t>A</a:t>
              </a:r>
              <a:r>
                <a:rPr lang="en-US" altLang="zh-CN" sz="2400" baseline="-25000">
                  <a:ea typeface="宋体" pitchFamily="2" charset="-122"/>
                </a:rPr>
                <a:t>B</a:t>
              </a:r>
              <a:endParaRPr lang="en-US" altLang="zh-CN" sz="2400">
                <a:ea typeface="宋体" pitchFamily="2" charset="-122"/>
              </a:endParaRPr>
            </a:p>
          </p:txBody>
        </p:sp>
        <p:grpSp>
          <p:nvGrpSpPr>
            <p:cNvPr id="35861" name="Group 28"/>
            <p:cNvGrpSpPr>
              <a:grpSpLocks/>
            </p:cNvGrpSpPr>
            <p:nvPr/>
          </p:nvGrpSpPr>
          <p:grpSpPr bwMode="auto">
            <a:xfrm>
              <a:off x="3408" y="720"/>
              <a:ext cx="1776" cy="286"/>
              <a:chOff x="360" y="2784"/>
              <a:chExt cx="1200" cy="288"/>
            </a:xfrm>
          </p:grpSpPr>
          <p:grpSp>
            <p:nvGrpSpPr>
              <p:cNvPr id="35865" name="Group 29"/>
              <p:cNvGrpSpPr>
                <a:grpSpLocks/>
              </p:cNvGrpSpPr>
              <p:nvPr/>
            </p:nvGrpSpPr>
            <p:grpSpPr bwMode="auto">
              <a:xfrm>
                <a:off x="360" y="2784"/>
                <a:ext cx="1200" cy="288"/>
                <a:chOff x="360" y="2784"/>
                <a:chExt cx="1200" cy="288"/>
              </a:xfrm>
            </p:grpSpPr>
            <p:sp>
              <p:nvSpPr>
                <p:cNvPr id="35867" name="Rectangle 30"/>
                <p:cNvSpPr>
                  <a:spLocks noChangeArrowheads="1"/>
                </p:cNvSpPr>
                <p:nvPr/>
              </p:nvSpPr>
              <p:spPr bwMode="auto">
                <a:xfrm>
                  <a:off x="360" y="2832"/>
                  <a:ext cx="1200" cy="240"/>
                </a:xfrm>
                <a:prstGeom prst="rect">
                  <a:avLst/>
                </a:prstGeom>
                <a:solidFill>
                  <a:srgbClr val="FF99CC"/>
                </a:solidFill>
                <a:ln w="9525">
                  <a:solidFill>
                    <a:schemeClr val="tx1"/>
                  </a:solidFill>
                  <a:miter lim="800000"/>
                  <a:headEnd/>
                  <a:tailEnd/>
                </a:ln>
              </p:spPr>
              <p:txBody>
                <a:bodyPr wrap="none" anchor="ctr"/>
                <a:lstStyle/>
                <a:p>
                  <a:endParaRPr lang="zh-CN" altLang="en-US"/>
                </a:p>
              </p:txBody>
            </p:sp>
            <p:sp>
              <p:nvSpPr>
                <p:cNvPr id="35868" name="Rectangle 31"/>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r>
                    <a:rPr lang="zh-CN" altLang="en-US" sz="2400">
                      <a:ea typeface="宋体" pitchFamily="2" charset="-122"/>
                    </a:rPr>
                    <a:t>高温热源</a:t>
                  </a:r>
                </a:p>
              </p:txBody>
            </p:sp>
          </p:grpSp>
          <p:sp>
            <p:nvSpPr>
              <p:cNvPr id="35866" name="Rectangle 32"/>
              <p:cNvSpPr>
                <a:spLocks noChangeArrowheads="1"/>
              </p:cNvSpPr>
              <p:nvPr/>
            </p:nvSpPr>
            <p:spPr bwMode="auto">
              <a:xfrm>
                <a:off x="384" y="2784"/>
                <a:ext cx="1152" cy="288"/>
              </a:xfrm>
              <a:prstGeom prst="rect">
                <a:avLst/>
              </a:prstGeom>
              <a:solidFill>
                <a:srgbClr val="FF99CC"/>
              </a:solidFill>
              <a:ln w="9525">
                <a:noFill/>
                <a:miter lim="800000"/>
                <a:headEnd/>
                <a:tailEnd/>
              </a:ln>
            </p:spPr>
            <p:txBody>
              <a:bodyPr wrap="none" anchor="ctr"/>
              <a:lstStyle/>
              <a:p>
                <a:pPr algn="ctr"/>
                <a:endParaRPr lang="zh-CN" altLang="zh-CN" sz="2400">
                  <a:ea typeface="宋体" pitchFamily="2" charset="-122"/>
                </a:endParaRPr>
              </a:p>
            </p:txBody>
          </p:sp>
        </p:grpSp>
        <p:sp>
          <p:nvSpPr>
            <p:cNvPr id="35862" name="Text Box 33"/>
            <p:cNvSpPr txBox="1">
              <a:spLocks noChangeArrowheads="1"/>
            </p:cNvSpPr>
            <p:nvPr/>
          </p:nvSpPr>
          <p:spPr bwMode="auto">
            <a:xfrm>
              <a:off x="3888" y="701"/>
              <a:ext cx="1159" cy="327"/>
            </a:xfrm>
            <a:prstGeom prst="rect">
              <a:avLst/>
            </a:prstGeom>
            <a:noFill/>
            <a:ln w="9525">
              <a:noFill/>
              <a:miter lim="800000"/>
              <a:headEnd/>
              <a:tailEnd/>
            </a:ln>
          </p:spPr>
          <p:txBody>
            <a:bodyPr wrap="none">
              <a:spAutoFit/>
            </a:bodyPr>
            <a:lstStyle/>
            <a:p>
              <a:r>
                <a:rPr lang="zh-CN" altLang="en-US" sz="2400">
                  <a:ea typeface="宋体" pitchFamily="2" charset="-122"/>
                </a:rPr>
                <a:t>高温热源</a:t>
              </a:r>
              <a:r>
                <a:rPr lang="en-US" altLang="zh-CN"/>
                <a:t>T</a:t>
              </a:r>
              <a:r>
                <a:rPr lang="en-US" altLang="zh-CN" baseline="-25000"/>
                <a:t>H</a:t>
              </a:r>
            </a:p>
          </p:txBody>
        </p:sp>
        <p:sp>
          <p:nvSpPr>
            <p:cNvPr id="35863" name="Rectangle 39"/>
            <p:cNvSpPr>
              <a:spLocks noChangeArrowheads="1"/>
            </p:cNvSpPr>
            <p:nvPr/>
          </p:nvSpPr>
          <p:spPr bwMode="auto">
            <a:xfrm>
              <a:off x="3508" y="2203"/>
              <a:ext cx="1772" cy="236"/>
            </a:xfrm>
            <a:prstGeom prst="rect">
              <a:avLst/>
            </a:prstGeom>
            <a:solidFill>
              <a:srgbClr val="49D4D1"/>
            </a:solidFill>
            <a:ln w="9525">
              <a:solidFill>
                <a:schemeClr val="tx1"/>
              </a:solidFill>
              <a:miter lim="800000"/>
              <a:headEnd/>
              <a:tailEnd/>
            </a:ln>
          </p:spPr>
          <p:txBody>
            <a:bodyPr wrap="none" anchor="ctr"/>
            <a:lstStyle/>
            <a:p>
              <a:endParaRPr lang="zh-CN" altLang="en-US"/>
            </a:p>
          </p:txBody>
        </p:sp>
        <p:sp>
          <p:nvSpPr>
            <p:cNvPr id="35864" name="Rectangle 40"/>
            <p:cNvSpPr>
              <a:spLocks noChangeArrowheads="1"/>
            </p:cNvSpPr>
            <p:nvPr/>
          </p:nvSpPr>
          <p:spPr bwMode="auto">
            <a:xfrm>
              <a:off x="3560" y="2160"/>
              <a:ext cx="1718" cy="187"/>
            </a:xfrm>
            <a:prstGeom prst="rect">
              <a:avLst/>
            </a:prstGeom>
            <a:solidFill>
              <a:srgbClr val="49D4D1"/>
            </a:solidFill>
            <a:ln w="9525">
              <a:noFill/>
              <a:miter lim="800000"/>
              <a:headEnd/>
              <a:tailEnd/>
            </a:ln>
          </p:spPr>
          <p:txBody>
            <a:bodyPr wrap="none" anchor="ctr"/>
            <a:lstStyle/>
            <a:p>
              <a:pPr algn="ctr"/>
              <a:endParaRPr lang="en-US" altLang="zh-CN" sz="2400">
                <a:ea typeface="宋体" pitchFamily="2" charset="-122"/>
              </a:endParaRPr>
            </a:p>
            <a:p>
              <a:pPr algn="ctr"/>
              <a:r>
                <a:rPr lang="zh-CN" altLang="en-US" sz="2400">
                  <a:ea typeface="宋体" pitchFamily="2" charset="-122"/>
                </a:rPr>
                <a:t>低温热源</a:t>
              </a:r>
              <a:r>
                <a:rPr lang="en-US" altLang="zh-CN"/>
                <a:t>T</a:t>
              </a:r>
              <a:r>
                <a:rPr lang="en-US" altLang="zh-CN" baseline="-25000"/>
                <a:t>L</a:t>
              </a:r>
            </a:p>
          </p:txBody>
        </p:sp>
      </p:grpSp>
      <p:sp>
        <p:nvSpPr>
          <p:cNvPr id="256044" name="Text Box 44"/>
          <p:cNvSpPr txBox="1">
            <a:spLocks noChangeArrowheads="1"/>
          </p:cNvSpPr>
          <p:nvPr/>
        </p:nvSpPr>
        <p:spPr bwMode="auto">
          <a:xfrm>
            <a:off x="5486400" y="304800"/>
            <a:ext cx="3124200" cy="519113"/>
          </a:xfrm>
          <a:prstGeom prst="rect">
            <a:avLst/>
          </a:prstGeom>
          <a:noFill/>
          <a:ln w="28575">
            <a:noFill/>
            <a:miter lim="800000"/>
            <a:headEnd/>
            <a:tailEnd/>
          </a:ln>
        </p:spPr>
        <p:txBody>
          <a:bodyPr anchor="ctr">
            <a:spAutoFit/>
          </a:bodyPr>
          <a:lstStyle/>
          <a:p>
            <a:pPr>
              <a:spcBef>
                <a:spcPct val="50000"/>
              </a:spcBef>
            </a:pPr>
            <a:r>
              <a:rPr lang="zh-CN" altLang="en-US">
                <a:latin typeface="Arial" charset="0"/>
              </a:rPr>
              <a:t>第二条的证明</a:t>
            </a:r>
            <a:r>
              <a:rPr lang="en-US" altLang="zh-CN">
                <a:latin typeface="Arial" charset="0"/>
              </a:rPr>
              <a:t>:</a:t>
            </a:r>
          </a:p>
        </p:txBody>
      </p:sp>
      <p:sp>
        <p:nvSpPr>
          <p:cNvPr id="256045" name="Text Box 45"/>
          <p:cNvSpPr txBox="1">
            <a:spLocks noChangeArrowheads="1"/>
          </p:cNvSpPr>
          <p:nvPr/>
        </p:nvSpPr>
        <p:spPr bwMode="auto">
          <a:xfrm>
            <a:off x="228600" y="304800"/>
            <a:ext cx="5486400" cy="476250"/>
          </a:xfrm>
          <a:prstGeom prst="rect">
            <a:avLst/>
          </a:prstGeom>
          <a:noFill/>
          <a:ln w="28575">
            <a:noFill/>
            <a:miter lim="800000"/>
            <a:headEnd/>
            <a:tailEnd/>
          </a:ln>
        </p:spPr>
        <p:txBody>
          <a:bodyPr anchor="ctr">
            <a:spAutoFit/>
          </a:bodyPr>
          <a:lstStyle/>
          <a:p>
            <a:pPr>
              <a:lnSpc>
                <a:spcPct val="90000"/>
              </a:lnSpc>
              <a:spcBef>
                <a:spcPct val="50000"/>
              </a:spcBef>
            </a:pPr>
            <a:r>
              <a:rPr lang="zh-CN" altLang="en-US">
                <a:latin typeface="Arial" charset="0"/>
              </a:rPr>
              <a:t>热力学第二定律证明卡诺定理</a:t>
            </a:r>
            <a:r>
              <a:rPr lang="en-US" altLang="zh-CN">
                <a:latin typeface="Arial" charset="0"/>
              </a:rPr>
              <a:t>.</a:t>
            </a:r>
            <a:endParaRPr lang="en-US" altLang="zh-CN">
              <a:solidFill>
                <a:srgbClr val="FF33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45"/>
                                        </p:tgtEl>
                                        <p:attrNameLst>
                                          <p:attrName>style.visibility</p:attrName>
                                        </p:attrNameLst>
                                      </p:cBhvr>
                                      <p:to>
                                        <p:strVal val="visible"/>
                                      </p:to>
                                    </p:set>
                                    <p:animEffect transition="in" filter="wipe(up)">
                                      <p:cBhvr>
                                        <p:cTn id="7" dur="500"/>
                                        <p:tgtEl>
                                          <p:spTgt spid="2560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256044"/>
                                        </p:tgtEl>
                                        <p:attrNameLst>
                                          <p:attrName>style.visibility</p:attrName>
                                        </p:attrNameLst>
                                      </p:cBhvr>
                                      <p:to>
                                        <p:strVal val="visible"/>
                                      </p:to>
                                    </p:set>
                                    <p:animEffect transition="in" filter="wipe(left)">
                                      <p:cBhvr>
                                        <p:cTn id="12" dur="300"/>
                                        <p:tgtEl>
                                          <p:spTgt spid="2560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4" grpId="0" autoUpdateAnimBg="0"/>
      <p:bldP spid="25604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3"/>
          <p:cNvSpPr>
            <a:spLocks noGrp="1"/>
          </p:cNvSpPr>
          <p:nvPr>
            <p:ph type="sldNum" sz="quarter" idx="12"/>
          </p:nvPr>
        </p:nvSpPr>
        <p:spPr/>
        <p:txBody>
          <a:bodyPr/>
          <a:lstStyle/>
          <a:p>
            <a:pPr>
              <a:defRPr/>
            </a:pPr>
            <a:fld id="{AB8CE315-F8B7-4857-BAB4-45D1D21F5DF2}" type="slidenum">
              <a:rPr lang="en-US" altLang="zh-CN"/>
              <a:pPr>
                <a:defRPr/>
              </a:pPr>
              <a:t>31</a:t>
            </a:fld>
            <a:endParaRPr lang="en-US" altLang="zh-CN"/>
          </a:p>
        </p:txBody>
      </p:sp>
      <p:grpSp>
        <p:nvGrpSpPr>
          <p:cNvPr id="2" name="Group 9"/>
          <p:cNvGrpSpPr>
            <a:grpSpLocks/>
          </p:cNvGrpSpPr>
          <p:nvPr/>
        </p:nvGrpSpPr>
        <p:grpSpPr bwMode="auto">
          <a:xfrm>
            <a:off x="685800" y="381000"/>
            <a:ext cx="7635875" cy="3081338"/>
            <a:chOff x="432" y="240"/>
            <a:chExt cx="4810" cy="1941"/>
          </a:xfrm>
        </p:grpSpPr>
        <p:sp>
          <p:nvSpPr>
            <p:cNvPr id="4105" name="Text Box 3"/>
            <p:cNvSpPr txBox="1">
              <a:spLocks noChangeArrowheads="1"/>
            </p:cNvSpPr>
            <p:nvPr/>
          </p:nvSpPr>
          <p:spPr bwMode="auto">
            <a:xfrm>
              <a:off x="432" y="240"/>
              <a:ext cx="4810" cy="1941"/>
            </a:xfrm>
            <a:prstGeom prst="rect">
              <a:avLst/>
            </a:prstGeom>
            <a:noFill/>
            <a:ln w="9525">
              <a:noFill/>
              <a:miter lim="800000"/>
              <a:headEnd/>
              <a:tailEnd/>
            </a:ln>
          </p:spPr>
          <p:txBody>
            <a:bodyPr anchor="ctr">
              <a:spAutoFit/>
            </a:bodyPr>
            <a:lstStyle/>
            <a:p>
              <a:r>
                <a:rPr lang="zh-CN" altLang="en-US">
                  <a:latin typeface="楷体_GB2312" pitchFamily="49" charset="-122"/>
                </a:rPr>
                <a:t>由卡诺定理知</a:t>
              </a:r>
            </a:p>
            <a:p>
              <a:pPr>
                <a:buClr>
                  <a:srgbClr val="3366FF"/>
                </a:buClr>
                <a:buFont typeface="Wingdings" pitchFamily="2" charset="2"/>
                <a:buChar char="("/>
              </a:pPr>
              <a:r>
                <a:rPr lang="zh-CN" altLang="en-US">
                  <a:latin typeface="楷体_GB2312" pitchFamily="49" charset="-122"/>
                </a:rPr>
                <a:t>任意</a:t>
              </a:r>
              <a:r>
                <a:rPr lang="en-US" altLang="zh-CN">
                  <a:latin typeface="楷体_GB2312" pitchFamily="49" charset="-122"/>
                </a:rPr>
                <a:t>(arbitrary)</a:t>
              </a:r>
              <a:r>
                <a:rPr lang="zh-CN" altLang="zh-CN">
                  <a:latin typeface="楷体_GB2312" pitchFamily="49" charset="-122"/>
                </a:rPr>
                <a:t>可逆卡诺热机的效率都等</a:t>
              </a:r>
            </a:p>
            <a:p>
              <a:r>
                <a:rPr lang="zh-CN" altLang="zh-CN">
                  <a:latin typeface="楷体_GB2312" pitchFamily="49" charset="-122"/>
                </a:rPr>
                <a:t>  于以理想气体为工质的卡诺热机的效率</a:t>
              </a:r>
            </a:p>
            <a:p>
              <a:r>
                <a:rPr lang="zh-CN" altLang="zh-CN">
                  <a:latin typeface="楷体_GB2312" pitchFamily="49" charset="-122"/>
                </a:rPr>
                <a:t>                </a:t>
              </a:r>
              <a:endParaRPr lang="zh-CN" altLang="zh-CN">
                <a:latin typeface="楷体_GB2312" pitchFamily="49" charset="-122"/>
                <a:sym typeface="Symbol" pitchFamily="18" charset="2"/>
              </a:endParaRPr>
            </a:p>
            <a:p>
              <a:r>
                <a:rPr lang="zh-CN" altLang="zh-CN">
                  <a:latin typeface="楷体_GB2312" pitchFamily="49" charset="-122"/>
                  <a:sym typeface="Symbol" pitchFamily="18" charset="2"/>
                </a:rPr>
                <a:t>                    亦即</a:t>
              </a:r>
            </a:p>
            <a:p>
              <a:r>
                <a:rPr lang="zh-CN" altLang="zh-CN">
                  <a:latin typeface="楷体_GB2312" pitchFamily="49" charset="-122"/>
                  <a:sym typeface="Symbol" pitchFamily="18" charset="2"/>
                </a:rPr>
                <a:t>        </a:t>
              </a:r>
            </a:p>
            <a:p>
              <a:r>
                <a:rPr lang="zh-CN" altLang="en-US">
                  <a:latin typeface="楷体_GB2312" pitchFamily="49" charset="-122"/>
                  <a:sym typeface="Symbol" pitchFamily="18" charset="2"/>
                </a:rPr>
                <a:t>  </a:t>
              </a:r>
              <a:r>
                <a:rPr lang="en-US" altLang="zh-CN">
                  <a:latin typeface="楷体_GB2312" pitchFamily="49" charset="-122"/>
                  <a:sym typeface="Symbol" pitchFamily="18" charset="2"/>
                </a:rPr>
                <a:t>T</a:t>
              </a:r>
              <a:r>
                <a:rPr lang="en-US" altLang="zh-CN" baseline="-25000">
                  <a:latin typeface="楷体_GB2312" pitchFamily="49" charset="-122"/>
                  <a:sym typeface="Symbol" pitchFamily="18" charset="2"/>
                </a:rPr>
                <a:t>1</a:t>
              </a:r>
              <a:r>
                <a:rPr lang="zh-CN" altLang="en-US">
                  <a:latin typeface="楷体_GB2312" pitchFamily="49" charset="-122"/>
                  <a:sym typeface="Symbol" pitchFamily="18" charset="2"/>
                </a:rPr>
                <a:t>、</a:t>
              </a:r>
              <a:r>
                <a:rPr lang="en-US" altLang="zh-CN">
                  <a:latin typeface="楷体_GB2312" pitchFamily="49" charset="-122"/>
                  <a:sym typeface="Symbol" pitchFamily="18" charset="2"/>
                </a:rPr>
                <a:t>T</a:t>
              </a:r>
              <a:r>
                <a:rPr lang="en-US" altLang="zh-CN" baseline="-25000">
                  <a:latin typeface="楷体_GB2312" pitchFamily="49" charset="-122"/>
                  <a:sym typeface="Symbol" pitchFamily="18" charset="2"/>
                </a:rPr>
                <a:t>2</a:t>
              </a:r>
              <a:r>
                <a:rPr lang="zh-CN" altLang="en-US">
                  <a:latin typeface="楷体_GB2312" pitchFamily="49" charset="-122"/>
                  <a:sym typeface="Symbol" pitchFamily="18" charset="2"/>
                </a:rPr>
                <a:t>为理想气体温标定义的温度 </a:t>
              </a:r>
            </a:p>
          </p:txBody>
        </p:sp>
        <p:graphicFrame>
          <p:nvGraphicFramePr>
            <p:cNvPr id="4099" name="Object 4"/>
            <p:cNvGraphicFramePr>
              <a:graphicFrameLocks noChangeAspect="1"/>
            </p:cNvGraphicFramePr>
            <p:nvPr/>
          </p:nvGraphicFramePr>
          <p:xfrm>
            <a:off x="1248" y="1152"/>
            <a:ext cx="1360" cy="328"/>
          </p:xfrm>
          <a:graphic>
            <a:graphicData uri="http://schemas.openxmlformats.org/presentationml/2006/ole">
              <p:oleObj spid="_x0000_s4099" name="公式" r:id="rId3" imgW="888840" imgH="215640" progId="Equation.3">
                <p:embed/>
              </p:oleObj>
            </a:graphicData>
          </a:graphic>
        </p:graphicFrame>
        <p:graphicFrame>
          <p:nvGraphicFramePr>
            <p:cNvPr id="4100" name="Object 5"/>
            <p:cNvGraphicFramePr>
              <a:graphicFrameLocks noChangeAspect="1"/>
            </p:cNvGraphicFramePr>
            <p:nvPr/>
          </p:nvGraphicFramePr>
          <p:xfrm>
            <a:off x="3312" y="1248"/>
            <a:ext cx="911" cy="647"/>
          </p:xfrm>
          <a:graphic>
            <a:graphicData uri="http://schemas.openxmlformats.org/presentationml/2006/ole">
              <p:oleObj spid="_x0000_s4100" name="公式" r:id="rId4" imgW="609480" imgH="444240" progId="Equation.3">
                <p:embed/>
              </p:oleObj>
            </a:graphicData>
          </a:graphic>
        </p:graphicFrame>
      </p:grpSp>
      <p:grpSp>
        <p:nvGrpSpPr>
          <p:cNvPr id="3" name="Group 6"/>
          <p:cNvGrpSpPr>
            <a:grpSpLocks/>
          </p:cNvGrpSpPr>
          <p:nvPr/>
        </p:nvGrpSpPr>
        <p:grpSpPr bwMode="auto">
          <a:xfrm>
            <a:off x="682625" y="3657600"/>
            <a:ext cx="8080375" cy="2654300"/>
            <a:chOff x="778" y="442"/>
            <a:chExt cx="5090" cy="1672"/>
          </a:xfrm>
        </p:grpSpPr>
        <p:sp>
          <p:nvSpPr>
            <p:cNvPr id="4104" name="Rectangle 7"/>
            <p:cNvSpPr>
              <a:spLocks noChangeArrowheads="1"/>
            </p:cNvSpPr>
            <p:nvPr/>
          </p:nvSpPr>
          <p:spPr bwMode="auto">
            <a:xfrm>
              <a:off x="778" y="442"/>
              <a:ext cx="5090" cy="1672"/>
            </a:xfrm>
            <a:prstGeom prst="rect">
              <a:avLst/>
            </a:prstGeom>
            <a:noFill/>
            <a:ln w="9525">
              <a:noFill/>
              <a:miter lim="800000"/>
              <a:headEnd/>
              <a:tailEnd/>
            </a:ln>
          </p:spPr>
          <p:txBody>
            <a:bodyPr wrap="none" anchor="ctr">
              <a:spAutoFit/>
            </a:bodyPr>
            <a:lstStyle/>
            <a:p>
              <a:pPr>
                <a:buClr>
                  <a:srgbClr val="3366FF"/>
                </a:buClr>
                <a:buFont typeface="Wingdings" pitchFamily="2" charset="2"/>
                <a:buChar char="("/>
              </a:pPr>
              <a:r>
                <a:rPr lang="zh-CN" altLang="en-US">
                  <a:latin typeface="楷体_GB2312" pitchFamily="49" charset="-122"/>
                  <a:sym typeface="Symbol" pitchFamily="18" charset="2"/>
                </a:rPr>
                <a:t>卡诺定理表达式为</a:t>
              </a:r>
            </a:p>
            <a:p>
              <a:pPr>
                <a:buFontTx/>
                <a:buChar char="–"/>
              </a:pPr>
              <a:endParaRPr lang="zh-CN" altLang="en-US">
                <a:latin typeface="楷体_GB2312" pitchFamily="49" charset="-122"/>
                <a:sym typeface="Symbol" pitchFamily="18" charset="2"/>
              </a:endParaRPr>
            </a:p>
            <a:p>
              <a:endParaRPr lang="zh-CN" altLang="en-US">
                <a:latin typeface="楷体_GB2312" pitchFamily="49" charset="-122"/>
                <a:sym typeface="Symbol" pitchFamily="18" charset="2"/>
              </a:endParaRPr>
            </a:p>
            <a:p>
              <a:endParaRPr lang="zh-CN" altLang="en-US">
                <a:latin typeface="楷体_GB2312" pitchFamily="49" charset="-122"/>
                <a:sym typeface="Symbol" pitchFamily="18" charset="2"/>
              </a:endParaRPr>
            </a:p>
            <a:p>
              <a:r>
                <a:rPr lang="en-US" altLang="zh-CN">
                  <a:latin typeface="楷体_GB2312" pitchFamily="49" charset="-122"/>
                  <a:sym typeface="Symbol" pitchFamily="18" charset="2"/>
                </a:rPr>
                <a:t>A</a:t>
              </a:r>
              <a:r>
                <a:rPr lang="zh-CN" altLang="en-US">
                  <a:latin typeface="楷体_GB2312" pitchFamily="49" charset="-122"/>
                  <a:sym typeface="Symbol" pitchFamily="18" charset="2"/>
                </a:rPr>
                <a:t>代表任意，</a:t>
              </a:r>
              <a:r>
                <a:rPr lang="en-US" altLang="zh-CN">
                  <a:latin typeface="楷体_GB2312" pitchFamily="49" charset="-122"/>
                  <a:sym typeface="Symbol" pitchFamily="18" charset="2"/>
                </a:rPr>
                <a:t>R</a:t>
              </a:r>
              <a:r>
                <a:rPr lang="zh-CN" altLang="en-US">
                  <a:latin typeface="楷体_GB2312" pitchFamily="49" charset="-122"/>
                  <a:sym typeface="Symbol" pitchFamily="18" charset="2"/>
                </a:rPr>
                <a:t>代表可逆</a:t>
              </a:r>
            </a:p>
            <a:p>
              <a:r>
                <a:rPr lang="zh-CN" altLang="en-US">
                  <a:sym typeface="Symbol" pitchFamily="18" charset="2"/>
                </a:rPr>
                <a:t>“</a:t>
              </a:r>
              <a:r>
                <a:rPr lang="en-US" altLang="zh-CN">
                  <a:latin typeface="楷体_GB2312" pitchFamily="49" charset="-122"/>
                  <a:sym typeface="Symbol" pitchFamily="18" charset="2"/>
                </a:rPr>
                <a:t>=</a:t>
              </a:r>
              <a:r>
                <a:rPr lang="en-US" altLang="zh-CN">
                  <a:sym typeface="Symbol" pitchFamily="18" charset="2"/>
                </a:rPr>
                <a:t>”</a:t>
              </a:r>
              <a:r>
                <a:rPr lang="en-US" altLang="zh-CN">
                  <a:latin typeface="楷体_GB2312" pitchFamily="49" charset="-122"/>
                  <a:sym typeface="Symbol" pitchFamily="18" charset="2"/>
                </a:rPr>
                <a:t> </a:t>
              </a:r>
              <a:r>
                <a:rPr lang="zh-CN" altLang="en-US">
                  <a:latin typeface="楷体_GB2312" pitchFamily="49" charset="-122"/>
                  <a:sym typeface="Symbol" pitchFamily="18" charset="2"/>
                </a:rPr>
                <a:t>当</a:t>
              </a:r>
              <a:r>
                <a:rPr lang="en-US" altLang="zh-CN">
                  <a:latin typeface="楷体_GB2312" pitchFamily="49" charset="-122"/>
                  <a:sym typeface="Symbol" pitchFamily="18" charset="2"/>
                </a:rPr>
                <a:t>A</a:t>
              </a:r>
              <a:r>
                <a:rPr lang="zh-CN" altLang="en-US">
                  <a:latin typeface="楷体_GB2312" pitchFamily="49" charset="-122"/>
                  <a:sym typeface="Symbol" pitchFamily="18" charset="2"/>
                </a:rPr>
                <a:t>为可逆热机时，</a:t>
              </a:r>
              <a:r>
                <a:rPr lang="zh-CN" altLang="en-US">
                  <a:sym typeface="Symbol" pitchFamily="18" charset="2"/>
                </a:rPr>
                <a:t>“</a:t>
              </a:r>
              <a:r>
                <a:rPr lang="en-US" altLang="zh-CN">
                  <a:latin typeface="楷体_GB2312" pitchFamily="49" charset="-122"/>
                  <a:sym typeface="Symbol" pitchFamily="18" charset="2"/>
                </a:rPr>
                <a:t>&lt;</a:t>
              </a:r>
              <a:r>
                <a:rPr lang="en-US" altLang="zh-CN">
                  <a:sym typeface="Symbol" pitchFamily="18" charset="2"/>
                </a:rPr>
                <a:t>”</a:t>
              </a:r>
              <a:r>
                <a:rPr lang="en-US" altLang="zh-CN">
                  <a:latin typeface="楷体_GB2312" pitchFamily="49" charset="-122"/>
                  <a:sym typeface="Symbol" pitchFamily="18" charset="2"/>
                </a:rPr>
                <a:t> </a:t>
              </a:r>
              <a:r>
                <a:rPr lang="zh-CN" altLang="en-US">
                  <a:latin typeface="楷体_GB2312" pitchFamily="49" charset="-122"/>
                  <a:sym typeface="Symbol" pitchFamily="18" charset="2"/>
                </a:rPr>
                <a:t>当</a:t>
              </a:r>
              <a:r>
                <a:rPr lang="en-US" altLang="zh-CN">
                  <a:latin typeface="楷体_GB2312" pitchFamily="49" charset="-122"/>
                  <a:sym typeface="Symbol" pitchFamily="18" charset="2"/>
                </a:rPr>
                <a:t>A</a:t>
              </a:r>
              <a:r>
                <a:rPr lang="zh-CN" altLang="en-US">
                  <a:latin typeface="楷体_GB2312" pitchFamily="49" charset="-122"/>
                  <a:sym typeface="Symbol" pitchFamily="18" charset="2"/>
                </a:rPr>
                <a:t>为不可逆热机时。</a:t>
              </a:r>
            </a:p>
          </p:txBody>
        </p:sp>
        <p:graphicFrame>
          <p:nvGraphicFramePr>
            <p:cNvPr id="4098" name="Object 8"/>
            <p:cNvGraphicFramePr>
              <a:graphicFrameLocks noChangeAspect="1"/>
            </p:cNvGraphicFramePr>
            <p:nvPr/>
          </p:nvGraphicFramePr>
          <p:xfrm>
            <a:off x="1728" y="864"/>
            <a:ext cx="2579" cy="657"/>
          </p:xfrm>
          <a:graphic>
            <a:graphicData uri="http://schemas.openxmlformats.org/presentationml/2006/ole">
              <p:oleObj spid="_x0000_s4098" name="公式" r:id="rId5" imgW="1739880" imgH="44424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灯片编号占位符 3"/>
          <p:cNvSpPr>
            <a:spLocks noGrp="1"/>
          </p:cNvSpPr>
          <p:nvPr>
            <p:ph type="sldNum" sz="quarter" idx="12"/>
          </p:nvPr>
        </p:nvSpPr>
        <p:spPr/>
        <p:txBody>
          <a:bodyPr/>
          <a:lstStyle/>
          <a:p>
            <a:pPr>
              <a:defRPr/>
            </a:pPr>
            <a:fld id="{AA1FCD86-649C-4B0A-82FC-4C2552AC0335}" type="slidenum">
              <a:rPr lang="en-US" altLang="zh-CN"/>
              <a:pPr>
                <a:defRPr/>
              </a:pPr>
              <a:t>32</a:t>
            </a:fld>
            <a:endParaRPr lang="en-US" altLang="zh-CN"/>
          </a:p>
        </p:txBody>
      </p:sp>
      <p:graphicFrame>
        <p:nvGraphicFramePr>
          <p:cNvPr id="258055" name="Object 7"/>
          <p:cNvGraphicFramePr>
            <a:graphicFrameLocks noChangeAspect="1"/>
          </p:cNvGraphicFramePr>
          <p:nvPr/>
        </p:nvGraphicFramePr>
        <p:xfrm>
          <a:off x="698500" y="1766888"/>
          <a:ext cx="2032000" cy="941387"/>
        </p:xfrm>
        <a:graphic>
          <a:graphicData uri="http://schemas.openxmlformats.org/presentationml/2006/ole">
            <p:oleObj spid="_x0000_s5122" name="公式" r:id="rId3" imgW="927000" imgH="444240" progId="Equation.3">
              <p:embed/>
            </p:oleObj>
          </a:graphicData>
        </a:graphic>
      </p:graphicFrame>
      <p:graphicFrame>
        <p:nvGraphicFramePr>
          <p:cNvPr id="258056" name="Object 8"/>
          <p:cNvGraphicFramePr>
            <a:graphicFrameLocks noChangeAspect="1"/>
          </p:cNvGraphicFramePr>
          <p:nvPr/>
        </p:nvGraphicFramePr>
        <p:xfrm>
          <a:off x="1676400" y="5119688"/>
          <a:ext cx="2493963" cy="942975"/>
        </p:xfrm>
        <a:graphic>
          <a:graphicData uri="http://schemas.openxmlformats.org/presentationml/2006/ole">
            <p:oleObj spid="_x0000_s5123" name="公式" r:id="rId4" imgW="1180800" imgH="444240" progId="Equation.3">
              <p:embed/>
            </p:oleObj>
          </a:graphicData>
        </a:graphic>
      </p:graphicFrame>
      <p:graphicFrame>
        <p:nvGraphicFramePr>
          <p:cNvPr id="258057" name="Object 9"/>
          <p:cNvGraphicFramePr>
            <a:graphicFrameLocks noChangeAspect="1"/>
          </p:cNvGraphicFramePr>
          <p:nvPr/>
        </p:nvGraphicFramePr>
        <p:xfrm>
          <a:off x="5257800" y="5119688"/>
          <a:ext cx="1817688" cy="908050"/>
        </p:xfrm>
        <a:graphic>
          <a:graphicData uri="http://schemas.openxmlformats.org/presentationml/2006/ole">
            <p:oleObj spid="_x0000_s5124" name="公式" r:id="rId5" imgW="888840" imgH="444240" progId="Equation.3">
              <p:embed/>
            </p:oleObj>
          </a:graphicData>
        </a:graphic>
      </p:graphicFrame>
      <p:sp>
        <p:nvSpPr>
          <p:cNvPr id="258058" name="Text Box 10"/>
          <p:cNvSpPr txBox="1">
            <a:spLocks noChangeArrowheads="1"/>
          </p:cNvSpPr>
          <p:nvPr/>
        </p:nvSpPr>
        <p:spPr bwMode="auto">
          <a:xfrm>
            <a:off x="3276600" y="1843088"/>
            <a:ext cx="4256088" cy="519112"/>
          </a:xfrm>
          <a:prstGeom prst="rect">
            <a:avLst/>
          </a:prstGeom>
          <a:noFill/>
          <a:ln w="9525">
            <a:noFill/>
            <a:miter lim="800000"/>
            <a:headEnd/>
            <a:tailEnd/>
          </a:ln>
        </p:spPr>
        <p:txBody>
          <a:bodyPr wrap="none" anchor="ctr">
            <a:spAutoFit/>
          </a:bodyPr>
          <a:lstStyle/>
          <a:p>
            <a:pPr>
              <a:spcBef>
                <a:spcPct val="50000"/>
              </a:spcBef>
            </a:pPr>
            <a:r>
              <a:rPr lang="zh-CN" altLang="en-US">
                <a:latin typeface="楷体_GB2312" pitchFamily="49" charset="-122"/>
              </a:rPr>
              <a:t>温度</a:t>
            </a:r>
            <a:r>
              <a:rPr lang="zh-CN" altLang="en-US">
                <a:ea typeface="宋体" pitchFamily="2" charset="-122"/>
                <a:sym typeface="Symbol" pitchFamily="18" charset="2"/>
              </a:rPr>
              <a:t></a:t>
            </a:r>
            <a:r>
              <a:rPr lang="en-US" altLang="zh-CN" baseline="-25000">
                <a:ea typeface="宋体" pitchFamily="2" charset="-122"/>
                <a:sym typeface="Symbol" pitchFamily="18" charset="2"/>
              </a:rPr>
              <a:t>1 </a:t>
            </a:r>
            <a:r>
              <a:rPr lang="en-US" altLang="zh-CN">
                <a:ea typeface="宋体" pitchFamily="2" charset="-122"/>
                <a:sym typeface="Symbol" pitchFamily="18" charset="2"/>
              </a:rPr>
              <a:t> </a:t>
            </a:r>
            <a:r>
              <a:rPr lang="en-US" altLang="zh-CN" baseline="-25000">
                <a:ea typeface="宋体" pitchFamily="2" charset="-122"/>
                <a:sym typeface="Symbol" pitchFamily="18" charset="2"/>
              </a:rPr>
              <a:t>2</a:t>
            </a:r>
            <a:r>
              <a:rPr lang="en-US" altLang="zh-CN" b="0" baseline="-25000">
                <a:ea typeface="宋体" pitchFamily="2" charset="-122"/>
                <a:sym typeface="Symbol" pitchFamily="18" charset="2"/>
              </a:rPr>
              <a:t> </a:t>
            </a:r>
            <a:r>
              <a:rPr lang="zh-CN" altLang="en-US" b="0" baseline="-25000">
                <a:ea typeface="宋体" pitchFamily="2" charset="-122"/>
                <a:sym typeface="Symbol" pitchFamily="18" charset="2"/>
              </a:rPr>
              <a:t>，</a:t>
            </a:r>
            <a:r>
              <a:rPr lang="zh-CN" altLang="en-US">
                <a:sym typeface="Symbol" pitchFamily="18" charset="2"/>
              </a:rPr>
              <a:t>且未经标定。</a:t>
            </a:r>
          </a:p>
        </p:txBody>
      </p:sp>
      <p:sp>
        <p:nvSpPr>
          <p:cNvPr id="258059" name="Text Box 11"/>
          <p:cNvSpPr txBox="1">
            <a:spLocks noChangeArrowheads="1"/>
          </p:cNvSpPr>
          <p:nvPr/>
        </p:nvSpPr>
        <p:spPr bwMode="auto">
          <a:xfrm>
            <a:off x="3373438" y="4524375"/>
            <a:ext cx="4178300" cy="519113"/>
          </a:xfrm>
          <a:prstGeom prst="rect">
            <a:avLst/>
          </a:prstGeom>
          <a:noFill/>
          <a:ln w="9525">
            <a:noFill/>
            <a:miter lim="800000"/>
            <a:headEnd/>
            <a:tailEnd/>
          </a:ln>
        </p:spPr>
        <p:txBody>
          <a:bodyPr wrap="none" anchor="ctr">
            <a:spAutoFit/>
          </a:bodyPr>
          <a:lstStyle/>
          <a:p>
            <a:r>
              <a:rPr lang="zh-CN" altLang="en-US">
                <a:sym typeface="Symbol" pitchFamily="18" charset="2"/>
              </a:rPr>
              <a:t>证明了</a:t>
            </a:r>
            <a:r>
              <a:rPr lang="zh-CN" altLang="en-US">
                <a:ea typeface="宋体" pitchFamily="2" charset="-122"/>
                <a:sym typeface="Symbol" pitchFamily="18" charset="2"/>
              </a:rPr>
              <a:t> </a:t>
            </a:r>
            <a:r>
              <a:rPr lang="en-US" altLang="zh-CN" baseline="-25000">
                <a:ea typeface="宋体" pitchFamily="2" charset="-122"/>
                <a:sym typeface="Symbol" pitchFamily="18" charset="2"/>
              </a:rPr>
              <a:t>1</a:t>
            </a:r>
            <a:r>
              <a:rPr lang="zh-CN" altLang="en-US">
                <a:ea typeface="宋体" pitchFamily="2" charset="-122"/>
                <a:sym typeface="Symbol" pitchFamily="18" charset="2"/>
              </a:rPr>
              <a:t>、</a:t>
            </a:r>
            <a:r>
              <a:rPr lang="zh-CN" altLang="en-US" baseline="-25000">
                <a:ea typeface="宋体" pitchFamily="2" charset="-122"/>
                <a:sym typeface="Symbol" pitchFamily="18" charset="2"/>
              </a:rPr>
              <a:t> </a:t>
            </a:r>
            <a:r>
              <a:rPr lang="zh-CN" altLang="en-US">
                <a:ea typeface="宋体" pitchFamily="2" charset="-122"/>
                <a:sym typeface="Symbol" pitchFamily="18" charset="2"/>
              </a:rPr>
              <a:t></a:t>
            </a:r>
            <a:r>
              <a:rPr lang="en-US" altLang="zh-CN" baseline="-25000">
                <a:ea typeface="宋体" pitchFamily="2" charset="-122"/>
                <a:sym typeface="Symbol" pitchFamily="18" charset="2"/>
              </a:rPr>
              <a:t>2 </a:t>
            </a:r>
            <a:r>
              <a:rPr lang="zh-CN" altLang="en-US">
                <a:latin typeface="楷体_GB2312" pitchFamily="49" charset="-122"/>
                <a:sym typeface="Symbol" pitchFamily="18" charset="2"/>
              </a:rPr>
              <a:t>可分离变量</a:t>
            </a:r>
            <a:endParaRPr lang="zh-CN" altLang="en-US" b="0">
              <a:ea typeface="宋体" pitchFamily="2" charset="-122"/>
            </a:endParaRPr>
          </a:p>
        </p:txBody>
      </p:sp>
      <p:sp>
        <p:nvSpPr>
          <p:cNvPr id="258060" name="Text Box 12"/>
          <p:cNvSpPr txBox="1">
            <a:spLocks noChangeArrowheads="1"/>
          </p:cNvSpPr>
          <p:nvPr/>
        </p:nvSpPr>
        <p:spPr bwMode="auto">
          <a:xfrm>
            <a:off x="868363" y="6110288"/>
            <a:ext cx="6675437" cy="519112"/>
          </a:xfrm>
          <a:prstGeom prst="rect">
            <a:avLst/>
          </a:prstGeom>
          <a:noFill/>
          <a:ln w="9525">
            <a:noFill/>
            <a:miter lim="800000"/>
            <a:headEnd/>
            <a:tailEnd/>
          </a:ln>
        </p:spPr>
        <p:txBody>
          <a:bodyPr wrap="none" anchor="ctr">
            <a:spAutoFit/>
          </a:bodyPr>
          <a:lstStyle/>
          <a:p>
            <a:r>
              <a:rPr lang="en-US" altLang="zh-CN">
                <a:ea typeface="宋体" pitchFamily="2" charset="-122"/>
                <a:sym typeface="Symbol" pitchFamily="18" charset="2"/>
              </a:rPr>
              <a:t>g ( )</a:t>
            </a:r>
            <a:r>
              <a:rPr lang="zh-CN" altLang="en-US">
                <a:sym typeface="Symbol" pitchFamily="18" charset="2"/>
              </a:rPr>
              <a:t>的具体函数形式与温标的选择有关。</a:t>
            </a:r>
          </a:p>
        </p:txBody>
      </p:sp>
      <p:sp>
        <p:nvSpPr>
          <p:cNvPr id="258066" name="Text Box 18"/>
          <p:cNvSpPr txBox="1">
            <a:spLocks noChangeArrowheads="1"/>
          </p:cNvSpPr>
          <p:nvPr/>
        </p:nvSpPr>
        <p:spPr bwMode="auto">
          <a:xfrm>
            <a:off x="381000" y="776288"/>
            <a:ext cx="8458200" cy="946150"/>
          </a:xfrm>
          <a:prstGeom prst="rect">
            <a:avLst/>
          </a:prstGeom>
          <a:noFill/>
          <a:ln w="28575">
            <a:noFill/>
            <a:miter lim="800000"/>
            <a:headEnd/>
            <a:tailEnd/>
          </a:ln>
        </p:spPr>
        <p:txBody>
          <a:bodyPr anchor="ctr">
            <a:spAutoFit/>
          </a:bodyPr>
          <a:lstStyle/>
          <a:p>
            <a:pPr>
              <a:buClr>
                <a:srgbClr val="3366FF"/>
              </a:buClr>
              <a:buFont typeface="Wingdings" pitchFamily="2" charset="2"/>
              <a:buChar char="l"/>
            </a:pPr>
            <a:r>
              <a:rPr lang="zh-CN" altLang="en-US">
                <a:latin typeface="楷体_GB2312" pitchFamily="49" charset="-122"/>
              </a:rPr>
              <a:t>由定理（</a:t>
            </a:r>
            <a:r>
              <a:rPr lang="en-US" altLang="zh-CN">
                <a:latin typeface="楷体_GB2312" pitchFamily="49" charset="-122"/>
              </a:rPr>
              <a:t>2</a:t>
            </a:r>
            <a:r>
              <a:rPr lang="zh-CN" altLang="en-US">
                <a:latin typeface="楷体_GB2312" pitchFamily="49" charset="-122"/>
              </a:rPr>
              <a:t>）可知，可逆卡诺热机的效率只与两个热源的温度有关，再考虑到效率的定义可得</a:t>
            </a:r>
          </a:p>
        </p:txBody>
      </p:sp>
      <p:graphicFrame>
        <p:nvGraphicFramePr>
          <p:cNvPr id="258067" name="Object 19"/>
          <p:cNvGraphicFramePr>
            <a:graphicFrameLocks noChangeAspect="1"/>
          </p:cNvGraphicFramePr>
          <p:nvPr/>
        </p:nvGraphicFramePr>
        <p:xfrm>
          <a:off x="484188" y="2605088"/>
          <a:ext cx="2670175" cy="838200"/>
        </p:xfrm>
        <a:graphic>
          <a:graphicData uri="http://schemas.openxmlformats.org/presentationml/2006/ole">
            <p:oleObj spid="_x0000_s5125" name="公式" r:id="rId6" imgW="1218960" imgH="444240" progId="Equation.3">
              <p:embed/>
            </p:oleObj>
          </a:graphicData>
        </a:graphic>
      </p:graphicFrame>
      <p:graphicFrame>
        <p:nvGraphicFramePr>
          <p:cNvPr id="258068" name="Object 20"/>
          <p:cNvGraphicFramePr>
            <a:graphicFrameLocks noChangeAspect="1"/>
          </p:cNvGraphicFramePr>
          <p:nvPr/>
        </p:nvGraphicFramePr>
        <p:xfrm>
          <a:off x="127000" y="3824288"/>
          <a:ext cx="4978400" cy="838200"/>
        </p:xfrm>
        <a:graphic>
          <a:graphicData uri="http://schemas.openxmlformats.org/presentationml/2006/ole">
            <p:oleObj spid="_x0000_s5126" name="公式" r:id="rId7" imgW="2273040" imgH="444240" progId="Equation.3">
              <p:embed/>
            </p:oleObj>
          </a:graphicData>
        </a:graphic>
      </p:graphicFrame>
      <p:graphicFrame>
        <p:nvGraphicFramePr>
          <p:cNvPr id="258069" name="Object 21"/>
          <p:cNvGraphicFramePr>
            <a:graphicFrameLocks noChangeAspect="1"/>
          </p:cNvGraphicFramePr>
          <p:nvPr/>
        </p:nvGraphicFramePr>
        <p:xfrm>
          <a:off x="4191000" y="2528888"/>
          <a:ext cx="3114675" cy="838200"/>
        </p:xfrm>
        <a:graphic>
          <a:graphicData uri="http://schemas.openxmlformats.org/presentationml/2006/ole">
            <p:oleObj spid="_x0000_s5127" name="公式" r:id="rId8" imgW="1422360" imgH="444240" progId="Equation.3">
              <p:embed/>
            </p:oleObj>
          </a:graphicData>
        </a:graphic>
      </p:graphicFrame>
      <p:sp>
        <p:nvSpPr>
          <p:cNvPr id="258071" name="Line 23"/>
          <p:cNvSpPr>
            <a:spLocks noChangeShapeType="1"/>
          </p:cNvSpPr>
          <p:nvPr/>
        </p:nvSpPr>
        <p:spPr bwMode="auto">
          <a:xfrm>
            <a:off x="3124200" y="2376488"/>
            <a:ext cx="914400" cy="609600"/>
          </a:xfrm>
          <a:prstGeom prst="line">
            <a:avLst/>
          </a:prstGeom>
          <a:noFill/>
          <a:ln w="38100">
            <a:solidFill>
              <a:srgbClr val="FF6565"/>
            </a:solidFill>
            <a:round/>
            <a:headEnd/>
            <a:tailEnd type="arrow" w="med" len="med"/>
          </a:ln>
        </p:spPr>
        <p:txBody>
          <a:bodyPr wrap="none" anchor="ctr"/>
          <a:lstStyle/>
          <a:p>
            <a:endParaRPr lang="zh-CN" altLang="en-US"/>
          </a:p>
        </p:txBody>
      </p:sp>
      <p:sp>
        <p:nvSpPr>
          <p:cNvPr id="258072" name="Line 24"/>
          <p:cNvSpPr>
            <a:spLocks noChangeShapeType="1"/>
          </p:cNvSpPr>
          <p:nvPr/>
        </p:nvSpPr>
        <p:spPr bwMode="auto">
          <a:xfrm>
            <a:off x="3124200" y="3062288"/>
            <a:ext cx="762000" cy="0"/>
          </a:xfrm>
          <a:prstGeom prst="line">
            <a:avLst/>
          </a:prstGeom>
          <a:noFill/>
          <a:ln w="38100">
            <a:solidFill>
              <a:srgbClr val="DC0000"/>
            </a:solidFill>
            <a:round/>
            <a:headEnd/>
            <a:tailEnd type="arrow" w="med" len="med"/>
          </a:ln>
        </p:spPr>
        <p:txBody>
          <a:bodyPr wrap="none" anchor="ctr"/>
          <a:lstStyle/>
          <a:p>
            <a:endParaRPr lang="zh-CN" altLang="en-US"/>
          </a:p>
        </p:txBody>
      </p:sp>
      <p:sp>
        <p:nvSpPr>
          <p:cNvPr id="258075" name="AutoShape 27"/>
          <p:cNvSpPr>
            <a:spLocks noChangeArrowheads="1"/>
          </p:cNvSpPr>
          <p:nvPr/>
        </p:nvSpPr>
        <p:spPr bwMode="auto">
          <a:xfrm rot="2019149">
            <a:off x="4572000" y="3290888"/>
            <a:ext cx="152400" cy="533400"/>
          </a:xfrm>
          <a:prstGeom prst="downArrow">
            <a:avLst>
              <a:gd name="adj1" fmla="val 50000"/>
              <a:gd name="adj2" fmla="val 87500"/>
            </a:avLst>
          </a:prstGeom>
          <a:solidFill>
            <a:srgbClr val="FFCC00"/>
          </a:solidFill>
          <a:ln w="9525">
            <a:solidFill>
              <a:srgbClr val="CC99FF"/>
            </a:solidFill>
            <a:miter lim="800000"/>
            <a:headEnd/>
            <a:tailEnd/>
          </a:ln>
        </p:spPr>
        <p:txBody>
          <a:bodyPr vert="eaVert" wrap="none" anchor="ctr"/>
          <a:lstStyle/>
          <a:p>
            <a:endParaRPr lang="zh-CN" altLang="en-US"/>
          </a:p>
        </p:txBody>
      </p:sp>
      <p:sp>
        <p:nvSpPr>
          <p:cNvPr id="258077" name="AutoShape 29"/>
          <p:cNvSpPr>
            <a:spLocks noChangeArrowheads="1"/>
          </p:cNvSpPr>
          <p:nvPr/>
        </p:nvSpPr>
        <p:spPr bwMode="auto">
          <a:xfrm rot="750363">
            <a:off x="1609725" y="3503613"/>
            <a:ext cx="1676400" cy="228600"/>
          </a:xfrm>
          <a:prstGeom prst="rightArrow">
            <a:avLst>
              <a:gd name="adj1" fmla="val 34741"/>
              <a:gd name="adj2" fmla="val 162793"/>
            </a:avLst>
          </a:prstGeom>
          <a:solidFill>
            <a:srgbClr val="FFCC00"/>
          </a:solidFill>
          <a:ln w="9525">
            <a:solidFill>
              <a:srgbClr val="FF00FF"/>
            </a:solidFill>
            <a:miter lim="800000"/>
            <a:headEnd/>
            <a:tailEnd/>
          </a:ln>
        </p:spPr>
        <p:txBody>
          <a:bodyPr wrap="none" anchor="ctr"/>
          <a:lstStyle/>
          <a:p>
            <a:endParaRPr lang="zh-CN" altLang="en-US"/>
          </a:p>
        </p:txBody>
      </p:sp>
      <p:sp>
        <p:nvSpPr>
          <p:cNvPr id="258078" name="Text Box 30"/>
          <p:cNvSpPr txBox="1">
            <a:spLocks noChangeArrowheads="1"/>
          </p:cNvSpPr>
          <p:nvPr/>
        </p:nvSpPr>
        <p:spPr bwMode="auto">
          <a:xfrm>
            <a:off x="5260975" y="3976688"/>
            <a:ext cx="3771900" cy="457200"/>
          </a:xfrm>
          <a:prstGeom prst="rect">
            <a:avLst/>
          </a:prstGeom>
          <a:noFill/>
          <a:ln w="9525">
            <a:noFill/>
            <a:miter lim="800000"/>
            <a:headEnd/>
            <a:tailEnd/>
          </a:ln>
        </p:spPr>
        <p:txBody>
          <a:bodyPr wrap="none" anchor="ctr">
            <a:spAutoFit/>
          </a:bodyPr>
          <a:lstStyle/>
          <a:p>
            <a:r>
              <a:rPr lang="en-US" altLang="zh-CN" sz="2400">
                <a:sym typeface="Symbol" pitchFamily="18" charset="2"/>
              </a:rPr>
              <a:t></a:t>
            </a:r>
            <a:r>
              <a:rPr lang="en-US" altLang="zh-CN" sz="2400" baseline="-25000">
                <a:sym typeface="Symbol" pitchFamily="18" charset="2"/>
              </a:rPr>
              <a:t>3</a:t>
            </a:r>
            <a:r>
              <a:rPr lang="zh-CN" altLang="en-US" sz="2400">
                <a:sym typeface="Symbol" pitchFamily="18" charset="2"/>
              </a:rPr>
              <a:t>是任意的且不出现在右方</a:t>
            </a:r>
            <a:endParaRPr lang="zh-CN" altLang="en-US" sz="2400"/>
          </a:p>
        </p:txBody>
      </p:sp>
      <p:sp>
        <p:nvSpPr>
          <p:cNvPr id="258079" name="Text Box 31"/>
          <p:cNvSpPr txBox="1">
            <a:spLocks noChangeArrowheads="1"/>
          </p:cNvSpPr>
          <p:nvPr/>
        </p:nvSpPr>
        <p:spPr bwMode="auto">
          <a:xfrm>
            <a:off x="228600" y="166688"/>
            <a:ext cx="5537200" cy="519112"/>
          </a:xfrm>
          <a:prstGeom prst="rect">
            <a:avLst/>
          </a:prstGeom>
          <a:noFill/>
          <a:ln w="9525">
            <a:noFill/>
            <a:miter lim="800000"/>
            <a:headEnd/>
            <a:tailEnd/>
          </a:ln>
          <a:effectLst/>
        </p:spPr>
        <p:txBody>
          <a:bodyPr wrap="none">
            <a:spAutoFit/>
          </a:bodyPr>
          <a:lstStyle/>
          <a:p>
            <a:pPr>
              <a:defRPr/>
            </a:pPr>
            <a:r>
              <a:rPr lang="en-US" altLang="zh-CN">
                <a:sym typeface="Symbol" pitchFamily="18" charset="2"/>
              </a:rPr>
              <a:t>2.3 </a:t>
            </a:r>
            <a:r>
              <a:rPr lang="zh-CN" altLang="en-US">
                <a:effectLst>
                  <a:outerShdw blurRad="38100" dist="38100" dir="2700000" algn="tl">
                    <a:srgbClr val="C0C0C0"/>
                  </a:outerShdw>
                </a:effectLst>
              </a:rPr>
              <a:t>卡诺定理的应用</a:t>
            </a:r>
            <a:r>
              <a:rPr lang="en-US" altLang="zh-CN">
                <a:effectLst>
                  <a:outerShdw blurRad="38100" dist="38100" dir="2700000" algn="tl">
                    <a:srgbClr val="C0C0C0"/>
                  </a:outerShdw>
                </a:effectLst>
                <a:ea typeface="宋体" pitchFamily="2" charset="-122"/>
                <a:cs typeface="Times New Roman" pitchFamily="18" charset="0"/>
              </a:rPr>
              <a:t>—</a:t>
            </a:r>
            <a:r>
              <a:rPr lang="en-US" altLang="zh-CN">
                <a:effectLst>
                  <a:outerShdw blurRad="38100" dist="38100" dir="2700000" algn="tl">
                    <a:srgbClr val="C0C0C0"/>
                  </a:outerShdw>
                </a:effectLst>
              </a:rPr>
              <a:t>  </a:t>
            </a:r>
            <a:r>
              <a:rPr lang="zh-CN" altLang="en-US"/>
              <a:t>热力学温标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8079"/>
                                        </p:tgtEl>
                                        <p:attrNameLst>
                                          <p:attrName>style.visibility</p:attrName>
                                        </p:attrNameLst>
                                      </p:cBhvr>
                                      <p:to>
                                        <p:strVal val="visible"/>
                                      </p:to>
                                    </p:set>
                                    <p:animEffect transition="in" filter="wipe(up)">
                                      <p:cBhvr>
                                        <p:cTn id="7" dur="500"/>
                                        <p:tgtEl>
                                          <p:spTgt spid="2580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8066"/>
                                        </p:tgtEl>
                                        <p:attrNameLst>
                                          <p:attrName>style.visibility</p:attrName>
                                        </p:attrNameLst>
                                      </p:cBhvr>
                                      <p:to>
                                        <p:strVal val="visible"/>
                                      </p:to>
                                    </p:set>
                                    <p:animEffect transition="in" filter="wipe(up)">
                                      <p:cBhvr>
                                        <p:cTn id="12" dur="500"/>
                                        <p:tgtEl>
                                          <p:spTgt spid="2580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8055"/>
                                        </p:tgtEl>
                                        <p:attrNameLst>
                                          <p:attrName>style.visibility</p:attrName>
                                        </p:attrNameLst>
                                      </p:cBhvr>
                                      <p:to>
                                        <p:strVal val="visible"/>
                                      </p:to>
                                    </p:set>
                                    <p:animEffect transition="in" filter="wipe(left)">
                                      <p:cBhvr>
                                        <p:cTn id="17" dur="500"/>
                                        <p:tgtEl>
                                          <p:spTgt spid="2580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8058"/>
                                        </p:tgtEl>
                                        <p:attrNameLst>
                                          <p:attrName>style.visibility</p:attrName>
                                        </p:attrNameLst>
                                      </p:cBhvr>
                                      <p:to>
                                        <p:strVal val="visible"/>
                                      </p:to>
                                    </p:set>
                                    <p:animEffect transition="in" filter="wipe(left)">
                                      <p:cBhvr>
                                        <p:cTn id="22" dur="500"/>
                                        <p:tgtEl>
                                          <p:spTgt spid="2580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8067"/>
                                        </p:tgtEl>
                                        <p:attrNameLst>
                                          <p:attrName>style.visibility</p:attrName>
                                        </p:attrNameLst>
                                      </p:cBhvr>
                                      <p:to>
                                        <p:strVal val="visible"/>
                                      </p:to>
                                    </p:set>
                                    <p:animEffect transition="in" filter="wipe(left)">
                                      <p:cBhvr>
                                        <p:cTn id="27" dur="500"/>
                                        <p:tgtEl>
                                          <p:spTgt spid="25806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8071"/>
                                        </p:tgtEl>
                                        <p:attrNameLst>
                                          <p:attrName>style.visibility</p:attrName>
                                        </p:attrNameLst>
                                      </p:cBhvr>
                                      <p:to>
                                        <p:strVal val="visible"/>
                                      </p:to>
                                    </p:set>
                                    <p:animEffect transition="in" filter="wipe(up)">
                                      <p:cBhvr>
                                        <p:cTn id="32" dur="500"/>
                                        <p:tgtEl>
                                          <p:spTgt spid="25807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8072"/>
                                        </p:tgtEl>
                                        <p:attrNameLst>
                                          <p:attrName>style.visibility</p:attrName>
                                        </p:attrNameLst>
                                      </p:cBhvr>
                                      <p:to>
                                        <p:strVal val="visible"/>
                                      </p:to>
                                    </p:set>
                                    <p:animEffect transition="in" filter="wipe(left)">
                                      <p:cBhvr>
                                        <p:cTn id="37" dur="500"/>
                                        <p:tgtEl>
                                          <p:spTgt spid="25807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8069"/>
                                        </p:tgtEl>
                                        <p:attrNameLst>
                                          <p:attrName>style.visibility</p:attrName>
                                        </p:attrNameLst>
                                      </p:cBhvr>
                                      <p:to>
                                        <p:strVal val="visible"/>
                                      </p:to>
                                    </p:set>
                                    <p:animEffect transition="in" filter="wipe(left)">
                                      <p:cBhvr>
                                        <p:cTn id="42" dur="500"/>
                                        <p:tgtEl>
                                          <p:spTgt spid="25806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258075"/>
                                        </p:tgtEl>
                                        <p:attrNameLst>
                                          <p:attrName>style.visibility</p:attrName>
                                        </p:attrNameLst>
                                      </p:cBhvr>
                                      <p:to>
                                        <p:strVal val="visible"/>
                                      </p:to>
                                    </p:set>
                                    <p:animEffect transition="in" filter="wipe(right)">
                                      <p:cBhvr>
                                        <p:cTn id="47" dur="500"/>
                                        <p:tgtEl>
                                          <p:spTgt spid="25807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8077"/>
                                        </p:tgtEl>
                                        <p:attrNameLst>
                                          <p:attrName>style.visibility</p:attrName>
                                        </p:attrNameLst>
                                      </p:cBhvr>
                                      <p:to>
                                        <p:strVal val="visible"/>
                                      </p:to>
                                    </p:set>
                                    <p:animEffect transition="in" filter="wipe(left)">
                                      <p:cBhvr>
                                        <p:cTn id="52" dur="500"/>
                                        <p:tgtEl>
                                          <p:spTgt spid="2580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8068"/>
                                        </p:tgtEl>
                                        <p:attrNameLst>
                                          <p:attrName>style.visibility</p:attrName>
                                        </p:attrNameLst>
                                      </p:cBhvr>
                                      <p:to>
                                        <p:strVal val="visible"/>
                                      </p:to>
                                    </p:set>
                                    <p:animEffect transition="in" filter="wipe(left)">
                                      <p:cBhvr>
                                        <p:cTn id="57" dur="500"/>
                                        <p:tgtEl>
                                          <p:spTgt spid="25806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58078"/>
                                        </p:tgtEl>
                                        <p:attrNameLst>
                                          <p:attrName>style.visibility</p:attrName>
                                        </p:attrNameLst>
                                      </p:cBhvr>
                                      <p:to>
                                        <p:strVal val="visible"/>
                                      </p:to>
                                    </p:set>
                                    <p:animEffect transition="in" filter="wipe(left)">
                                      <p:cBhvr>
                                        <p:cTn id="62" dur="500"/>
                                        <p:tgtEl>
                                          <p:spTgt spid="25807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58059"/>
                                        </p:tgtEl>
                                        <p:attrNameLst>
                                          <p:attrName>style.visibility</p:attrName>
                                        </p:attrNameLst>
                                      </p:cBhvr>
                                      <p:to>
                                        <p:strVal val="visible"/>
                                      </p:to>
                                    </p:set>
                                    <p:animEffect transition="in" filter="wipe(left)">
                                      <p:cBhvr>
                                        <p:cTn id="67" dur="500"/>
                                        <p:tgtEl>
                                          <p:spTgt spid="25805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58056"/>
                                        </p:tgtEl>
                                        <p:attrNameLst>
                                          <p:attrName>style.visibility</p:attrName>
                                        </p:attrNameLst>
                                      </p:cBhvr>
                                      <p:to>
                                        <p:strVal val="visible"/>
                                      </p:to>
                                    </p:set>
                                    <p:animEffect transition="in" filter="wipe(left)">
                                      <p:cBhvr>
                                        <p:cTn id="72" dur="500"/>
                                        <p:tgtEl>
                                          <p:spTgt spid="25805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58057"/>
                                        </p:tgtEl>
                                        <p:attrNameLst>
                                          <p:attrName>style.visibility</p:attrName>
                                        </p:attrNameLst>
                                      </p:cBhvr>
                                      <p:to>
                                        <p:strVal val="visible"/>
                                      </p:to>
                                    </p:set>
                                    <p:animEffect transition="in" filter="wipe(left)">
                                      <p:cBhvr>
                                        <p:cTn id="77" dur="500"/>
                                        <p:tgtEl>
                                          <p:spTgt spid="25805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58060"/>
                                        </p:tgtEl>
                                        <p:attrNameLst>
                                          <p:attrName>style.visibility</p:attrName>
                                        </p:attrNameLst>
                                      </p:cBhvr>
                                      <p:to>
                                        <p:strVal val="visible"/>
                                      </p:to>
                                    </p:set>
                                    <p:animEffect transition="in" filter="wipe(left)">
                                      <p:cBhvr>
                                        <p:cTn id="82" dur="500"/>
                                        <p:tgtEl>
                                          <p:spTgt spid="258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59" grpId="0" autoUpdateAnimBg="0"/>
      <p:bldP spid="258060" grpId="0" autoUpdateAnimBg="0"/>
      <p:bldP spid="258066" grpId="0" autoUpdateAnimBg="0"/>
      <p:bldP spid="258071" grpId="0" animBg="1"/>
      <p:bldP spid="258072" grpId="0" animBg="1"/>
      <p:bldP spid="258075" grpId="0" animBg="1"/>
      <p:bldP spid="258077" grpId="0" animBg="1"/>
      <p:bldP spid="258078" grpId="0" autoUpdateAnimBg="0"/>
      <p:bldP spid="25807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3"/>
          <p:cNvSpPr>
            <a:spLocks noGrp="1"/>
          </p:cNvSpPr>
          <p:nvPr>
            <p:ph type="sldNum" sz="quarter" idx="12"/>
          </p:nvPr>
        </p:nvSpPr>
        <p:spPr/>
        <p:txBody>
          <a:bodyPr/>
          <a:lstStyle/>
          <a:p>
            <a:pPr>
              <a:defRPr/>
            </a:pPr>
            <a:fld id="{BE94BFBD-8813-4F41-B63F-2E0A0603CFDF}" type="slidenum">
              <a:rPr lang="en-US" altLang="zh-CN"/>
              <a:pPr>
                <a:defRPr/>
              </a:pPr>
              <a:t>33</a:t>
            </a:fld>
            <a:endParaRPr lang="en-US" altLang="zh-CN"/>
          </a:p>
        </p:txBody>
      </p:sp>
      <p:sp>
        <p:nvSpPr>
          <p:cNvPr id="266249" name="Text Box 9"/>
          <p:cNvSpPr txBox="1">
            <a:spLocks noChangeArrowheads="1"/>
          </p:cNvSpPr>
          <p:nvPr/>
        </p:nvSpPr>
        <p:spPr bwMode="auto">
          <a:xfrm>
            <a:off x="533400" y="327025"/>
            <a:ext cx="5334000" cy="1501775"/>
          </a:xfrm>
          <a:prstGeom prst="rect">
            <a:avLst/>
          </a:prstGeom>
          <a:noFill/>
          <a:ln w="9525">
            <a:noFill/>
            <a:miter lim="800000"/>
            <a:headEnd/>
            <a:tailEnd/>
          </a:ln>
        </p:spPr>
        <p:txBody>
          <a:bodyPr anchor="ctr">
            <a:spAutoFit/>
          </a:bodyPr>
          <a:lstStyle/>
          <a:p>
            <a:pPr>
              <a:lnSpc>
                <a:spcPct val="110000"/>
              </a:lnSpc>
            </a:pPr>
            <a:r>
              <a:rPr lang="en-US" altLang="zh-CN" b="0">
                <a:ea typeface="宋体" pitchFamily="2" charset="-122"/>
              </a:rPr>
              <a:t>    </a:t>
            </a:r>
            <a:r>
              <a:rPr lang="zh-CN" altLang="en-US">
                <a:sym typeface="Symbol" pitchFamily="18" charset="2"/>
              </a:rPr>
              <a:t>开尔文建议引进新的温标</a:t>
            </a:r>
            <a:r>
              <a:rPr lang="en-US" altLang="zh-CN">
                <a:ea typeface="宋体" pitchFamily="2" charset="-122"/>
                <a:sym typeface="Symbol" pitchFamily="18" charset="2"/>
              </a:rPr>
              <a:t>T</a:t>
            </a:r>
            <a:r>
              <a:rPr lang="en-US" altLang="zh-CN" baseline="30000">
                <a:ea typeface="宋体" pitchFamily="2" charset="-122"/>
                <a:sym typeface="Symbol" pitchFamily="18" charset="2"/>
              </a:rPr>
              <a:t>*</a:t>
            </a:r>
            <a:r>
              <a:rPr lang="en-US" altLang="zh-CN">
                <a:ea typeface="宋体" pitchFamily="2" charset="-122"/>
                <a:sym typeface="Symbol" pitchFamily="18" charset="2"/>
              </a:rPr>
              <a:t>,</a:t>
            </a:r>
          </a:p>
          <a:p>
            <a:pPr>
              <a:lnSpc>
                <a:spcPct val="110000"/>
              </a:lnSpc>
            </a:pPr>
            <a:r>
              <a:rPr lang="zh-CN" altLang="en-US">
                <a:latin typeface="楷体_GB2312" pitchFamily="49" charset="-122"/>
                <a:sym typeface="Symbol" pitchFamily="18" charset="2"/>
              </a:rPr>
              <a:t>令</a:t>
            </a:r>
            <a:r>
              <a:rPr lang="en-US" altLang="zh-CN">
                <a:latin typeface="楷体_GB2312" pitchFamily="49" charset="-122"/>
                <a:sym typeface="Symbol" pitchFamily="18" charset="2"/>
              </a:rPr>
              <a:t>:</a:t>
            </a:r>
            <a:r>
              <a:rPr lang="en-US" altLang="zh-CN" b="0">
                <a:ea typeface="宋体" pitchFamily="2" charset="-122"/>
                <a:sym typeface="Symbol" pitchFamily="18" charset="2"/>
              </a:rPr>
              <a:t>            </a:t>
            </a:r>
            <a:r>
              <a:rPr lang="en-US" altLang="zh-CN">
                <a:ea typeface="宋体" pitchFamily="2" charset="-122"/>
                <a:sym typeface="Symbol" pitchFamily="18" charset="2"/>
              </a:rPr>
              <a:t>T*  g ( ) </a:t>
            </a:r>
          </a:p>
          <a:p>
            <a:pPr>
              <a:lnSpc>
                <a:spcPct val="110000"/>
              </a:lnSpc>
            </a:pPr>
            <a:r>
              <a:rPr lang="zh-CN" altLang="en-US">
                <a:sym typeface="Symbol" pitchFamily="18" charset="2"/>
              </a:rPr>
              <a:t>于是有</a:t>
            </a:r>
            <a:endParaRPr lang="zh-CN" altLang="en-US" b="0">
              <a:ea typeface="宋体" pitchFamily="2" charset="-122"/>
              <a:sym typeface="Symbol" pitchFamily="18" charset="2"/>
            </a:endParaRPr>
          </a:p>
        </p:txBody>
      </p:sp>
      <p:graphicFrame>
        <p:nvGraphicFramePr>
          <p:cNvPr id="266250" name="Object 10"/>
          <p:cNvGraphicFramePr>
            <a:graphicFrameLocks noChangeAspect="1"/>
          </p:cNvGraphicFramePr>
          <p:nvPr/>
        </p:nvGraphicFramePr>
        <p:xfrm>
          <a:off x="4635500" y="1066800"/>
          <a:ext cx="1358900" cy="914400"/>
        </p:xfrm>
        <a:graphic>
          <a:graphicData uri="http://schemas.openxmlformats.org/presentationml/2006/ole">
            <p:oleObj spid="_x0000_s6146" name="公式" r:id="rId3" imgW="634680" imgH="457200" progId="Equation.3">
              <p:embed/>
            </p:oleObj>
          </a:graphicData>
        </a:graphic>
      </p:graphicFrame>
      <p:sp>
        <p:nvSpPr>
          <p:cNvPr id="266253" name="Text Box 13"/>
          <p:cNvSpPr txBox="1">
            <a:spLocks noChangeArrowheads="1"/>
          </p:cNvSpPr>
          <p:nvPr/>
        </p:nvSpPr>
        <p:spPr bwMode="auto">
          <a:xfrm>
            <a:off x="533400" y="2133600"/>
            <a:ext cx="8153400" cy="2441575"/>
          </a:xfrm>
          <a:prstGeom prst="rect">
            <a:avLst/>
          </a:prstGeom>
          <a:noFill/>
          <a:ln w="9525">
            <a:noFill/>
            <a:miter lim="800000"/>
            <a:headEnd/>
            <a:tailEnd/>
          </a:ln>
        </p:spPr>
        <p:txBody>
          <a:bodyPr anchor="ctr">
            <a:spAutoFit/>
          </a:bodyPr>
          <a:lstStyle/>
          <a:p>
            <a:pPr>
              <a:lnSpc>
                <a:spcPct val="110000"/>
              </a:lnSpc>
            </a:pPr>
            <a:r>
              <a:rPr lang="zh-CN" altLang="en-US">
                <a:sym typeface="Symbol" pitchFamily="18" charset="2"/>
              </a:rPr>
              <a:t>上式表明两个温度的比值是通过在这两个温度之间工作的可逆热机与热源交换的热量的比值来定义的。</a:t>
            </a:r>
            <a:r>
              <a:rPr lang="zh-CN" altLang="en-US" u="sng">
                <a:sym typeface="Symbol" pitchFamily="18" charset="2"/>
              </a:rPr>
              <a:t>该比值与工作物质无关</a:t>
            </a:r>
            <a:r>
              <a:rPr lang="zh-CN" altLang="en-US">
                <a:sym typeface="Symbol" pitchFamily="18" charset="2"/>
              </a:rPr>
              <a:t>，所引进的新温标</a:t>
            </a:r>
            <a:r>
              <a:rPr lang="en-US" altLang="zh-CN">
                <a:ea typeface="宋体" pitchFamily="2" charset="-122"/>
                <a:sym typeface="Symbol" pitchFamily="18" charset="2"/>
              </a:rPr>
              <a:t>T</a:t>
            </a:r>
            <a:r>
              <a:rPr lang="en-US" altLang="zh-CN" baseline="30000">
                <a:ea typeface="宋体" pitchFamily="2" charset="-122"/>
                <a:sym typeface="Symbol" pitchFamily="18" charset="2"/>
              </a:rPr>
              <a:t>*</a:t>
            </a:r>
            <a:r>
              <a:rPr lang="en-US" altLang="zh-CN">
                <a:ea typeface="宋体" pitchFamily="2" charset="-122"/>
                <a:sym typeface="Symbol" pitchFamily="18" charset="2"/>
              </a:rPr>
              <a:t>,</a:t>
            </a:r>
            <a:r>
              <a:rPr lang="zh-CN" altLang="en-US">
                <a:sym typeface="Symbol" pitchFamily="18" charset="2"/>
              </a:rPr>
              <a:t>不依赖于任何具体的物质特性，而是一种绝对温标，称为热力学温标（也称开尔文温标）或理论温标。</a:t>
            </a:r>
          </a:p>
        </p:txBody>
      </p:sp>
      <p:sp>
        <p:nvSpPr>
          <p:cNvPr id="266254" name="Text Box 14"/>
          <p:cNvSpPr txBox="1">
            <a:spLocks noChangeArrowheads="1"/>
          </p:cNvSpPr>
          <p:nvPr/>
        </p:nvSpPr>
        <p:spPr bwMode="auto">
          <a:xfrm>
            <a:off x="457200" y="4724400"/>
            <a:ext cx="7239000" cy="561975"/>
          </a:xfrm>
          <a:prstGeom prst="rect">
            <a:avLst/>
          </a:prstGeom>
          <a:noFill/>
          <a:ln w="9525">
            <a:noFill/>
            <a:miter lim="800000"/>
            <a:headEnd/>
            <a:tailEnd/>
          </a:ln>
        </p:spPr>
        <p:txBody>
          <a:bodyPr anchor="ctr">
            <a:spAutoFit/>
          </a:bodyPr>
          <a:lstStyle/>
          <a:p>
            <a:pPr>
              <a:lnSpc>
                <a:spcPct val="110000"/>
              </a:lnSpc>
            </a:pPr>
            <a:r>
              <a:rPr lang="zh-CN" altLang="en-US">
                <a:sym typeface="Symbol" pitchFamily="18" charset="2"/>
              </a:rPr>
              <a:t>由热力学温标计量的温度用</a:t>
            </a:r>
            <a:r>
              <a:rPr lang="en-US" altLang="zh-CN">
                <a:sym typeface="Symbol" pitchFamily="18" charset="2"/>
              </a:rPr>
              <a:t>K(</a:t>
            </a:r>
            <a:r>
              <a:rPr lang="zh-CN" altLang="en-US">
                <a:sym typeface="Symbol" pitchFamily="18" charset="2"/>
              </a:rPr>
              <a:t>开</a:t>
            </a:r>
            <a:r>
              <a:rPr lang="en-US" altLang="en-US">
                <a:sym typeface="Symbol" pitchFamily="18" charset="2"/>
              </a:rPr>
              <a:t>)</a:t>
            </a:r>
            <a:r>
              <a:rPr lang="en-US" altLang="zh-CN">
                <a:sym typeface="Symbol" pitchFamily="18" charset="2"/>
              </a:rPr>
              <a:t> </a:t>
            </a:r>
            <a:r>
              <a:rPr lang="zh-CN" altLang="en-US">
                <a:sym typeface="Symbol" pitchFamily="18" charset="2"/>
              </a:rPr>
              <a:t>表示。</a:t>
            </a:r>
          </a:p>
        </p:txBody>
      </p:sp>
      <p:sp>
        <p:nvSpPr>
          <p:cNvPr id="266255" name="Text Box 15"/>
          <p:cNvSpPr txBox="1">
            <a:spLocks noChangeArrowheads="1"/>
          </p:cNvSpPr>
          <p:nvPr/>
        </p:nvSpPr>
        <p:spPr bwMode="auto">
          <a:xfrm>
            <a:off x="685800" y="5334000"/>
            <a:ext cx="7543800" cy="1031875"/>
          </a:xfrm>
          <a:prstGeom prst="rect">
            <a:avLst/>
          </a:prstGeom>
          <a:noFill/>
          <a:ln w="9525">
            <a:noFill/>
            <a:miter lim="800000"/>
            <a:headEnd/>
            <a:tailEnd/>
          </a:ln>
        </p:spPr>
        <p:txBody>
          <a:bodyPr anchor="ctr">
            <a:spAutoFit/>
          </a:bodyPr>
          <a:lstStyle/>
          <a:p>
            <a:pPr>
              <a:lnSpc>
                <a:spcPct val="110000"/>
              </a:lnSpc>
            </a:pPr>
            <a:r>
              <a:rPr lang="zh-CN" altLang="en-US">
                <a:sym typeface="Symbol" pitchFamily="18" charset="2"/>
              </a:rPr>
              <a:t>上式只确定了两个温度的比值，为了完全确定温标还需要加一个条件。由国际计量会决定：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49"/>
                                        </p:tgtEl>
                                        <p:attrNameLst>
                                          <p:attrName>style.visibility</p:attrName>
                                        </p:attrNameLst>
                                      </p:cBhvr>
                                      <p:to>
                                        <p:strVal val="visible"/>
                                      </p:to>
                                    </p:set>
                                    <p:animEffect transition="in" filter="wipe(left)">
                                      <p:cBhvr>
                                        <p:cTn id="7" dur="500"/>
                                        <p:tgtEl>
                                          <p:spTgt spid="2662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50"/>
                                        </p:tgtEl>
                                        <p:attrNameLst>
                                          <p:attrName>style.visibility</p:attrName>
                                        </p:attrNameLst>
                                      </p:cBhvr>
                                      <p:to>
                                        <p:strVal val="visible"/>
                                      </p:to>
                                    </p:set>
                                    <p:animEffect transition="in" filter="wipe(left)">
                                      <p:cBhvr>
                                        <p:cTn id="12" dur="500"/>
                                        <p:tgtEl>
                                          <p:spTgt spid="2662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53"/>
                                        </p:tgtEl>
                                        <p:attrNameLst>
                                          <p:attrName>style.visibility</p:attrName>
                                        </p:attrNameLst>
                                      </p:cBhvr>
                                      <p:to>
                                        <p:strVal val="visible"/>
                                      </p:to>
                                    </p:set>
                                    <p:animEffect transition="in" filter="wipe(left)">
                                      <p:cBhvr>
                                        <p:cTn id="17" dur="500"/>
                                        <p:tgtEl>
                                          <p:spTgt spid="2662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54"/>
                                        </p:tgtEl>
                                        <p:attrNameLst>
                                          <p:attrName>style.visibility</p:attrName>
                                        </p:attrNameLst>
                                      </p:cBhvr>
                                      <p:to>
                                        <p:strVal val="visible"/>
                                      </p:to>
                                    </p:set>
                                    <p:animEffect transition="in" filter="wipe(left)">
                                      <p:cBhvr>
                                        <p:cTn id="22" dur="500"/>
                                        <p:tgtEl>
                                          <p:spTgt spid="2662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55"/>
                                        </p:tgtEl>
                                        <p:attrNameLst>
                                          <p:attrName>style.visibility</p:attrName>
                                        </p:attrNameLst>
                                      </p:cBhvr>
                                      <p:to>
                                        <p:strVal val="visible"/>
                                      </p:to>
                                    </p:set>
                                    <p:animEffect transition="in" filter="wipe(left)">
                                      <p:cBhvr>
                                        <p:cTn id="27" dur="500"/>
                                        <p:tgtEl>
                                          <p:spTgt spid="266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9" grpId="0" autoUpdateAnimBg="0"/>
      <p:bldP spid="266253" grpId="0" autoUpdateAnimBg="0"/>
      <p:bldP spid="266254" grpId="0" autoUpdateAnimBg="0"/>
      <p:bldP spid="26625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3"/>
          <p:cNvSpPr>
            <a:spLocks noGrp="1"/>
          </p:cNvSpPr>
          <p:nvPr>
            <p:ph type="sldNum" sz="quarter" idx="12"/>
          </p:nvPr>
        </p:nvSpPr>
        <p:spPr/>
        <p:txBody>
          <a:bodyPr/>
          <a:lstStyle/>
          <a:p>
            <a:pPr>
              <a:defRPr/>
            </a:pPr>
            <a:fld id="{C0B19BD4-3423-4CD6-9397-70F5D76B8EB9}" type="slidenum">
              <a:rPr lang="en-US" altLang="zh-CN"/>
              <a:pPr>
                <a:defRPr/>
              </a:pPr>
              <a:t>34</a:t>
            </a:fld>
            <a:endParaRPr lang="en-US" altLang="zh-CN"/>
          </a:p>
        </p:txBody>
      </p:sp>
      <p:graphicFrame>
        <p:nvGraphicFramePr>
          <p:cNvPr id="259084" name="Object 12"/>
          <p:cNvGraphicFramePr>
            <a:graphicFrameLocks noChangeAspect="1"/>
          </p:cNvGraphicFramePr>
          <p:nvPr/>
        </p:nvGraphicFramePr>
        <p:xfrm>
          <a:off x="2590800" y="990600"/>
          <a:ext cx="1730375" cy="422275"/>
        </p:xfrm>
        <a:graphic>
          <a:graphicData uri="http://schemas.openxmlformats.org/presentationml/2006/ole">
            <p:oleObj spid="_x0000_s7170" name="Equation" r:id="rId3" imgW="723600" imgH="177480" progId="Equation.3">
              <p:embed/>
            </p:oleObj>
          </a:graphicData>
        </a:graphic>
      </p:graphicFrame>
      <p:sp>
        <p:nvSpPr>
          <p:cNvPr id="259085" name="AutoShape 13"/>
          <p:cNvSpPr>
            <a:spLocks noChangeArrowheads="1"/>
          </p:cNvSpPr>
          <p:nvPr/>
        </p:nvSpPr>
        <p:spPr bwMode="auto">
          <a:xfrm>
            <a:off x="0" y="1371600"/>
            <a:ext cx="2209800" cy="833438"/>
          </a:xfrm>
          <a:prstGeom prst="cloudCallout">
            <a:avLst>
              <a:gd name="adj1" fmla="val 58116"/>
              <a:gd name="adj2" fmla="val -53431"/>
            </a:avLst>
          </a:prstGeom>
          <a:solidFill>
            <a:srgbClr val="CCFFFF"/>
          </a:solidFill>
          <a:ln w="9525">
            <a:solidFill>
              <a:schemeClr val="tx1"/>
            </a:solidFill>
            <a:round/>
            <a:headEnd/>
            <a:tailEnd/>
          </a:ln>
        </p:spPr>
        <p:txBody>
          <a:bodyPr wrap="none" anchor="ctr"/>
          <a:lstStyle/>
          <a:p>
            <a:pPr algn="ctr"/>
            <a:r>
              <a:rPr lang="zh-CN" altLang="en-US">
                <a:sym typeface="Symbol" pitchFamily="18" charset="2"/>
              </a:rPr>
              <a:t>热力学温标</a:t>
            </a:r>
          </a:p>
        </p:txBody>
      </p:sp>
      <p:sp>
        <p:nvSpPr>
          <p:cNvPr id="259088" name="Text Box 16"/>
          <p:cNvSpPr txBox="1">
            <a:spLocks noChangeArrowheads="1"/>
          </p:cNvSpPr>
          <p:nvPr/>
        </p:nvSpPr>
        <p:spPr bwMode="auto">
          <a:xfrm>
            <a:off x="762000" y="228600"/>
            <a:ext cx="5181600" cy="519113"/>
          </a:xfrm>
          <a:prstGeom prst="rect">
            <a:avLst/>
          </a:prstGeom>
          <a:noFill/>
          <a:ln w="9525">
            <a:noFill/>
            <a:miter lim="800000"/>
            <a:headEnd/>
            <a:tailEnd/>
          </a:ln>
        </p:spPr>
        <p:txBody>
          <a:bodyPr anchor="ctr">
            <a:spAutoFit/>
          </a:bodyPr>
          <a:lstStyle/>
          <a:p>
            <a:r>
              <a:rPr lang="en-US" altLang="zh-CN" b="0">
                <a:ea typeface="宋体" pitchFamily="2" charset="-122"/>
              </a:rPr>
              <a:t> </a:t>
            </a:r>
            <a:r>
              <a:rPr lang="zh-CN" altLang="en-US">
                <a:sym typeface="Symbol" pitchFamily="18" charset="2"/>
              </a:rPr>
              <a:t>选取水的三相点为固定点后，</a:t>
            </a:r>
            <a:endParaRPr lang="zh-CN" altLang="en-US" b="0">
              <a:ea typeface="宋体" pitchFamily="2" charset="-122"/>
              <a:sym typeface="Symbol" pitchFamily="18" charset="2"/>
            </a:endParaRPr>
          </a:p>
        </p:txBody>
      </p:sp>
      <p:sp>
        <p:nvSpPr>
          <p:cNvPr id="259089" name="Text Box 17"/>
          <p:cNvSpPr txBox="1">
            <a:spLocks noChangeArrowheads="1"/>
          </p:cNvSpPr>
          <p:nvPr/>
        </p:nvSpPr>
        <p:spPr bwMode="auto">
          <a:xfrm>
            <a:off x="2895600" y="914400"/>
            <a:ext cx="5867400" cy="609600"/>
          </a:xfrm>
          <a:prstGeom prst="rect">
            <a:avLst/>
          </a:prstGeom>
          <a:noFill/>
          <a:ln w="9525">
            <a:noFill/>
            <a:miter lim="800000"/>
            <a:headEnd/>
            <a:tailEnd/>
          </a:ln>
        </p:spPr>
        <p:txBody>
          <a:bodyPr wrap="none"/>
          <a:lstStyle/>
          <a:p>
            <a:pPr lvl="4">
              <a:buClr>
                <a:schemeClr val="tx1"/>
              </a:buClr>
            </a:pPr>
            <a:r>
              <a:rPr lang="zh-CN" altLang="en-US"/>
              <a:t>与测温质及其属性无关</a:t>
            </a:r>
            <a:endParaRPr lang="zh-CN" altLang="en-US" b="0">
              <a:ea typeface="宋体" pitchFamily="2" charset="-122"/>
            </a:endParaRPr>
          </a:p>
        </p:txBody>
      </p:sp>
      <p:graphicFrame>
        <p:nvGraphicFramePr>
          <p:cNvPr id="259090" name="Object 18"/>
          <p:cNvGraphicFramePr>
            <a:graphicFrameLocks noChangeAspect="1"/>
          </p:cNvGraphicFramePr>
          <p:nvPr/>
        </p:nvGraphicFramePr>
        <p:xfrm>
          <a:off x="2549525" y="1843088"/>
          <a:ext cx="2157413" cy="1009650"/>
        </p:xfrm>
        <a:graphic>
          <a:graphicData uri="http://schemas.openxmlformats.org/presentationml/2006/ole">
            <p:oleObj spid="_x0000_s7171" name="公式" r:id="rId4" imgW="977760" imgH="457200" progId="Equation.3">
              <p:embed/>
            </p:oleObj>
          </a:graphicData>
        </a:graphic>
      </p:graphicFrame>
      <p:sp>
        <p:nvSpPr>
          <p:cNvPr id="259091" name="Text Box 19"/>
          <p:cNvSpPr txBox="1">
            <a:spLocks noChangeArrowheads="1"/>
          </p:cNvSpPr>
          <p:nvPr/>
        </p:nvSpPr>
        <p:spPr bwMode="auto">
          <a:xfrm>
            <a:off x="663575" y="2895600"/>
            <a:ext cx="7651750" cy="1800225"/>
          </a:xfrm>
          <a:prstGeom prst="rect">
            <a:avLst/>
          </a:prstGeom>
          <a:noFill/>
          <a:ln w="9525">
            <a:noFill/>
            <a:miter lim="800000"/>
            <a:headEnd/>
            <a:tailEnd/>
          </a:ln>
        </p:spPr>
        <p:txBody>
          <a:bodyPr wrap="none">
            <a:spAutoFit/>
          </a:bodyPr>
          <a:lstStyle/>
          <a:p>
            <a:r>
              <a:rPr lang="zh-CN" altLang="en-US"/>
              <a:t>当采用同一固定点时</a:t>
            </a:r>
          </a:p>
          <a:p>
            <a:r>
              <a:rPr lang="zh-CN" altLang="en-US"/>
              <a:t>                      </a:t>
            </a:r>
            <a:r>
              <a:rPr lang="en-US" altLang="zh-CN"/>
              <a:t>T</a:t>
            </a:r>
            <a:r>
              <a:rPr lang="en-US" altLang="zh-CN" baseline="30000"/>
              <a:t>*</a:t>
            </a:r>
            <a:r>
              <a:rPr lang="en-US" altLang="zh-CN"/>
              <a:t>=T</a:t>
            </a:r>
            <a:r>
              <a:rPr lang="zh-CN" altLang="en-US" baseline="30000"/>
              <a:t>理</a:t>
            </a:r>
          </a:p>
          <a:p>
            <a:r>
              <a:rPr lang="zh-CN" altLang="en-US"/>
              <a:t>在理想气体能够确定的温度范围内，热力学温标</a:t>
            </a:r>
          </a:p>
          <a:p>
            <a:r>
              <a:rPr lang="zh-CN" altLang="en-US"/>
              <a:t>等于理想气体温标。</a:t>
            </a:r>
            <a:endParaRPr lang="zh-CN" altLang="en-US" sz="2400" b="0">
              <a:ea typeface="宋体" pitchFamily="2" charset="-122"/>
            </a:endParaRPr>
          </a:p>
        </p:txBody>
      </p:sp>
      <p:sp>
        <p:nvSpPr>
          <p:cNvPr id="259092" name="Text Box 20"/>
          <p:cNvSpPr txBox="1">
            <a:spLocks noChangeArrowheads="1"/>
          </p:cNvSpPr>
          <p:nvPr/>
        </p:nvSpPr>
        <p:spPr bwMode="auto">
          <a:xfrm>
            <a:off x="762000" y="4724400"/>
            <a:ext cx="6051550" cy="519113"/>
          </a:xfrm>
          <a:prstGeom prst="rect">
            <a:avLst/>
          </a:prstGeom>
          <a:noFill/>
          <a:ln w="9525">
            <a:noFill/>
            <a:miter lim="800000"/>
            <a:headEnd/>
            <a:tailEnd/>
          </a:ln>
        </p:spPr>
        <p:txBody>
          <a:bodyPr wrap="none">
            <a:spAutoFit/>
          </a:bodyPr>
          <a:lstStyle/>
          <a:p>
            <a:pPr>
              <a:buFontTx/>
              <a:buChar char="–"/>
            </a:pPr>
            <a:r>
              <a:rPr lang="zh-CN" altLang="en-US"/>
              <a:t>引入热力学温标后，卡诺循环的效率</a:t>
            </a:r>
          </a:p>
        </p:txBody>
      </p:sp>
      <p:sp>
        <p:nvSpPr>
          <p:cNvPr id="259093" name="Text Box 21"/>
          <p:cNvSpPr txBox="1">
            <a:spLocks noChangeArrowheads="1"/>
          </p:cNvSpPr>
          <p:nvPr/>
        </p:nvSpPr>
        <p:spPr bwMode="auto">
          <a:xfrm>
            <a:off x="533400" y="6019800"/>
            <a:ext cx="7299325" cy="519113"/>
          </a:xfrm>
          <a:prstGeom prst="rect">
            <a:avLst/>
          </a:prstGeom>
          <a:noFill/>
          <a:ln w="9525">
            <a:noFill/>
            <a:miter lim="800000"/>
            <a:headEnd/>
            <a:tailEnd/>
          </a:ln>
        </p:spPr>
        <p:txBody>
          <a:bodyPr wrap="none">
            <a:spAutoFit/>
          </a:bodyPr>
          <a:lstStyle/>
          <a:p>
            <a:r>
              <a:rPr lang="zh-CN" altLang="en-US"/>
              <a:t>其中</a:t>
            </a:r>
            <a:r>
              <a:rPr lang="en-US" altLang="zh-CN"/>
              <a:t>T</a:t>
            </a:r>
            <a:r>
              <a:rPr lang="en-US" altLang="zh-CN" baseline="-25000"/>
              <a:t>1</a:t>
            </a:r>
            <a:r>
              <a:rPr lang="zh-CN" altLang="en-US"/>
              <a:t>、</a:t>
            </a:r>
            <a:r>
              <a:rPr lang="en-US" altLang="zh-CN"/>
              <a:t>T</a:t>
            </a:r>
            <a:r>
              <a:rPr lang="en-US" altLang="zh-CN" baseline="-25000"/>
              <a:t>2</a:t>
            </a:r>
            <a:r>
              <a:rPr lang="zh-CN" altLang="en-US"/>
              <a:t>可看作热力学温标所确定的温度。</a:t>
            </a:r>
          </a:p>
        </p:txBody>
      </p:sp>
      <p:graphicFrame>
        <p:nvGraphicFramePr>
          <p:cNvPr id="259094" name="Object 22"/>
          <p:cNvGraphicFramePr>
            <a:graphicFrameLocks noChangeAspect="1"/>
          </p:cNvGraphicFramePr>
          <p:nvPr/>
        </p:nvGraphicFramePr>
        <p:xfrm>
          <a:off x="4611688" y="5167313"/>
          <a:ext cx="1358900" cy="928687"/>
        </p:xfrm>
        <a:graphic>
          <a:graphicData uri="http://schemas.openxmlformats.org/presentationml/2006/ole">
            <p:oleObj spid="_x0000_s7172" name="公式" r:id="rId5" imgW="647640" imgH="444240" progId="Equation.3">
              <p:embed/>
            </p:oleObj>
          </a:graphicData>
        </a:graphic>
      </p:graphicFrame>
      <p:sp>
        <p:nvSpPr>
          <p:cNvPr id="259095" name="Text Box 23"/>
          <p:cNvSpPr txBox="1">
            <a:spLocks noChangeArrowheads="1"/>
          </p:cNvSpPr>
          <p:nvPr/>
        </p:nvSpPr>
        <p:spPr bwMode="auto">
          <a:xfrm>
            <a:off x="4800600" y="2147888"/>
            <a:ext cx="4127500" cy="519112"/>
          </a:xfrm>
          <a:prstGeom prst="rect">
            <a:avLst/>
          </a:prstGeom>
          <a:noFill/>
          <a:ln w="9525">
            <a:noFill/>
            <a:miter lim="800000"/>
            <a:headEnd/>
            <a:tailEnd/>
          </a:ln>
        </p:spPr>
        <p:txBody>
          <a:bodyPr>
            <a:spAutoFit/>
          </a:bodyPr>
          <a:lstStyle/>
          <a:p>
            <a:pPr>
              <a:buClr>
                <a:schemeClr val="tx1"/>
              </a:buClr>
              <a:buFontTx/>
              <a:buChar char="–"/>
            </a:pPr>
            <a:r>
              <a:rPr lang="en-US" altLang="zh-CN"/>
              <a:t>  </a:t>
            </a:r>
            <a:r>
              <a:rPr lang="zh-CN" altLang="en-US"/>
              <a:t>与理想气体温标成正比</a:t>
            </a:r>
            <a:endParaRPr lang="zh-CN" altLang="en-US" b="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9088"/>
                                        </p:tgtEl>
                                        <p:attrNameLst>
                                          <p:attrName>style.visibility</p:attrName>
                                        </p:attrNameLst>
                                      </p:cBhvr>
                                      <p:to>
                                        <p:strVal val="visible"/>
                                      </p:to>
                                    </p:set>
                                    <p:animEffect transition="in" filter="wipe(left)">
                                      <p:cBhvr>
                                        <p:cTn id="7" dur="500"/>
                                        <p:tgtEl>
                                          <p:spTgt spid="2590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9084"/>
                                        </p:tgtEl>
                                        <p:attrNameLst>
                                          <p:attrName>style.visibility</p:attrName>
                                        </p:attrNameLst>
                                      </p:cBhvr>
                                      <p:to>
                                        <p:strVal val="visible"/>
                                      </p:to>
                                    </p:set>
                                    <p:animEffect transition="in" filter="wipe(left)">
                                      <p:cBhvr>
                                        <p:cTn id="12" dur="500"/>
                                        <p:tgtEl>
                                          <p:spTgt spid="2590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9085"/>
                                        </p:tgtEl>
                                        <p:attrNameLst>
                                          <p:attrName>style.visibility</p:attrName>
                                        </p:attrNameLst>
                                      </p:cBhvr>
                                      <p:to>
                                        <p:strVal val="visible"/>
                                      </p:to>
                                    </p:set>
                                    <p:animEffect transition="in" filter="wipe(left)">
                                      <p:cBhvr>
                                        <p:cTn id="17" dur="500"/>
                                        <p:tgtEl>
                                          <p:spTgt spid="2590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9089"/>
                                        </p:tgtEl>
                                        <p:attrNameLst>
                                          <p:attrName>style.visibility</p:attrName>
                                        </p:attrNameLst>
                                      </p:cBhvr>
                                      <p:to>
                                        <p:strVal val="visible"/>
                                      </p:to>
                                    </p:set>
                                    <p:animEffect transition="in" filter="wipe(left)">
                                      <p:cBhvr>
                                        <p:cTn id="22" dur="500"/>
                                        <p:tgtEl>
                                          <p:spTgt spid="2590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9090"/>
                                        </p:tgtEl>
                                        <p:attrNameLst>
                                          <p:attrName>style.visibility</p:attrName>
                                        </p:attrNameLst>
                                      </p:cBhvr>
                                      <p:to>
                                        <p:strVal val="visible"/>
                                      </p:to>
                                    </p:set>
                                    <p:animEffect transition="in" filter="wipe(left)">
                                      <p:cBhvr>
                                        <p:cTn id="27" dur="500"/>
                                        <p:tgtEl>
                                          <p:spTgt spid="25909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9095"/>
                                        </p:tgtEl>
                                        <p:attrNameLst>
                                          <p:attrName>style.visibility</p:attrName>
                                        </p:attrNameLst>
                                      </p:cBhvr>
                                      <p:to>
                                        <p:strVal val="visible"/>
                                      </p:to>
                                    </p:set>
                                    <p:animEffect transition="in" filter="wipe(left)">
                                      <p:cBhvr>
                                        <p:cTn id="32" dur="500"/>
                                        <p:tgtEl>
                                          <p:spTgt spid="25909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9091"/>
                                        </p:tgtEl>
                                        <p:attrNameLst>
                                          <p:attrName>style.visibility</p:attrName>
                                        </p:attrNameLst>
                                      </p:cBhvr>
                                      <p:to>
                                        <p:strVal val="visible"/>
                                      </p:to>
                                    </p:set>
                                    <p:animEffect transition="in" filter="wipe(left)">
                                      <p:cBhvr>
                                        <p:cTn id="37" dur="500"/>
                                        <p:tgtEl>
                                          <p:spTgt spid="25909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9092"/>
                                        </p:tgtEl>
                                        <p:attrNameLst>
                                          <p:attrName>style.visibility</p:attrName>
                                        </p:attrNameLst>
                                      </p:cBhvr>
                                      <p:to>
                                        <p:strVal val="visible"/>
                                      </p:to>
                                    </p:set>
                                    <p:animEffect transition="in" filter="wipe(left)">
                                      <p:cBhvr>
                                        <p:cTn id="42" dur="500"/>
                                        <p:tgtEl>
                                          <p:spTgt spid="25909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9094"/>
                                        </p:tgtEl>
                                        <p:attrNameLst>
                                          <p:attrName>style.visibility</p:attrName>
                                        </p:attrNameLst>
                                      </p:cBhvr>
                                      <p:to>
                                        <p:strVal val="visible"/>
                                      </p:to>
                                    </p:set>
                                    <p:animEffect transition="in" filter="wipe(left)">
                                      <p:cBhvr>
                                        <p:cTn id="47" dur="500"/>
                                        <p:tgtEl>
                                          <p:spTgt spid="25909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9093"/>
                                        </p:tgtEl>
                                        <p:attrNameLst>
                                          <p:attrName>style.visibility</p:attrName>
                                        </p:attrNameLst>
                                      </p:cBhvr>
                                      <p:to>
                                        <p:strVal val="visible"/>
                                      </p:to>
                                    </p:set>
                                    <p:animEffect transition="in" filter="wipe(left)">
                                      <p:cBhvr>
                                        <p:cTn id="52" dur="500"/>
                                        <p:tgtEl>
                                          <p:spTgt spid="259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5" grpId="0" animBg="1" autoUpdateAnimBg="0"/>
      <p:bldP spid="259088" grpId="0" autoUpdateAnimBg="0"/>
      <p:bldP spid="259089" grpId="0" autoUpdateAnimBg="0"/>
      <p:bldP spid="259091" grpId="0" autoUpdateAnimBg="0"/>
      <p:bldP spid="259092" grpId="0" autoUpdateAnimBg="0"/>
      <p:bldP spid="259093" grpId="0" autoUpdateAnimBg="0"/>
      <p:bldP spid="259095"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3"/>
          <p:cNvSpPr>
            <a:spLocks noGrp="1"/>
          </p:cNvSpPr>
          <p:nvPr>
            <p:ph type="sldNum" sz="quarter" idx="12"/>
          </p:nvPr>
        </p:nvSpPr>
        <p:spPr/>
        <p:txBody>
          <a:bodyPr/>
          <a:lstStyle/>
          <a:p>
            <a:pPr>
              <a:defRPr/>
            </a:pPr>
            <a:fld id="{ECC8BF80-2E52-44E6-B1B9-9FBB48A8A63B}" type="slidenum">
              <a:rPr lang="en-US" altLang="zh-CN"/>
              <a:pPr>
                <a:defRPr/>
              </a:pPr>
              <a:t>35</a:t>
            </a:fld>
            <a:endParaRPr lang="en-US" altLang="zh-CN"/>
          </a:p>
        </p:txBody>
      </p:sp>
      <p:sp>
        <p:nvSpPr>
          <p:cNvPr id="263220" name="Text Box 52"/>
          <p:cNvSpPr txBox="1">
            <a:spLocks noChangeArrowheads="1"/>
          </p:cNvSpPr>
          <p:nvPr/>
        </p:nvSpPr>
        <p:spPr bwMode="auto">
          <a:xfrm>
            <a:off x="1689100" y="2424113"/>
            <a:ext cx="4343400" cy="519112"/>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1.2 </a:t>
            </a:r>
            <a:r>
              <a:rPr lang="zh-CN" altLang="en-US">
                <a:effectLst>
                  <a:outerShdw blurRad="38100" dist="38100" dir="2700000" algn="tl">
                    <a:srgbClr val="C0C0C0"/>
                  </a:outerShdw>
                </a:effectLst>
              </a:rPr>
              <a:t>两种表述的等价性</a:t>
            </a:r>
            <a:endParaRPr lang="zh-CN" altLang="en-US">
              <a:solidFill>
                <a:srgbClr val="FFFF00"/>
              </a:solidFill>
            </a:endParaRPr>
          </a:p>
        </p:txBody>
      </p:sp>
      <p:sp>
        <p:nvSpPr>
          <p:cNvPr id="263221" name="Text Box 53"/>
          <p:cNvSpPr txBox="1">
            <a:spLocks noChangeArrowheads="1"/>
          </p:cNvSpPr>
          <p:nvPr/>
        </p:nvSpPr>
        <p:spPr bwMode="auto">
          <a:xfrm>
            <a:off x="1765300" y="4281488"/>
            <a:ext cx="5105400" cy="519112"/>
          </a:xfrm>
          <a:prstGeom prst="rect">
            <a:avLst/>
          </a:prstGeom>
          <a:noFill/>
          <a:ln w="28575">
            <a:noFill/>
            <a:miter lim="800000"/>
            <a:headEnd/>
            <a:tailEnd/>
          </a:ln>
        </p:spPr>
        <p:txBody>
          <a:bodyPr anchor="ctr">
            <a:spAutoFit/>
          </a:bodyPr>
          <a:lstStyle/>
          <a:p>
            <a:pPr>
              <a:spcBef>
                <a:spcPct val="50000"/>
              </a:spcBef>
            </a:pPr>
            <a:r>
              <a:rPr lang="en-US" altLang="zh-CN">
                <a:sym typeface="Symbol" pitchFamily="18" charset="2"/>
              </a:rPr>
              <a:t>2.1 </a:t>
            </a:r>
            <a:r>
              <a:rPr lang="zh-CN" altLang="en-US"/>
              <a:t>卡诺定理 </a:t>
            </a:r>
            <a:r>
              <a:rPr lang="en-US" altLang="zh-CN"/>
              <a:t>(</a:t>
            </a:r>
            <a:r>
              <a:rPr lang="zh-CN" altLang="en-US"/>
              <a:t>含两条内容</a:t>
            </a:r>
            <a:r>
              <a:rPr lang="en-US" altLang="zh-CN"/>
              <a:t>) </a:t>
            </a:r>
          </a:p>
        </p:txBody>
      </p:sp>
      <p:sp>
        <p:nvSpPr>
          <p:cNvPr id="263222" name="Text Box 54"/>
          <p:cNvSpPr txBox="1">
            <a:spLocks noChangeArrowheads="1"/>
          </p:cNvSpPr>
          <p:nvPr/>
        </p:nvSpPr>
        <p:spPr bwMode="auto">
          <a:xfrm>
            <a:off x="1765300" y="4814888"/>
            <a:ext cx="3962400" cy="519112"/>
          </a:xfrm>
          <a:prstGeom prst="rect">
            <a:avLst/>
          </a:prstGeom>
          <a:noFill/>
          <a:ln w="9525">
            <a:noFill/>
            <a:miter lim="800000"/>
            <a:headEnd/>
            <a:tailEnd/>
          </a:ln>
          <a:effectLst/>
        </p:spPr>
        <p:txBody>
          <a:bodyPr>
            <a:spAutoFit/>
          </a:bodyPr>
          <a:lstStyle/>
          <a:p>
            <a:pPr>
              <a:defRPr/>
            </a:pPr>
            <a:r>
              <a:rPr lang="en-US" altLang="zh-CN">
                <a:sym typeface="Symbol" pitchFamily="18" charset="2"/>
              </a:rPr>
              <a:t>2.2 </a:t>
            </a:r>
            <a:r>
              <a:rPr lang="zh-CN" altLang="en-US">
                <a:effectLst>
                  <a:outerShdw blurRad="38100" dist="38100" dir="2700000" algn="tl">
                    <a:srgbClr val="C0C0C0"/>
                  </a:outerShdw>
                </a:effectLst>
                <a:latin typeface="楷体_GB2312" pitchFamily="49" charset="-122"/>
              </a:rPr>
              <a:t>卡诺定理的证明</a:t>
            </a:r>
          </a:p>
        </p:txBody>
      </p:sp>
      <p:sp>
        <p:nvSpPr>
          <p:cNvPr id="263223" name="Text Box 55"/>
          <p:cNvSpPr txBox="1">
            <a:spLocks noChangeArrowheads="1"/>
          </p:cNvSpPr>
          <p:nvPr/>
        </p:nvSpPr>
        <p:spPr bwMode="auto">
          <a:xfrm>
            <a:off x="1774825" y="5432425"/>
            <a:ext cx="5359400" cy="519113"/>
          </a:xfrm>
          <a:prstGeom prst="rect">
            <a:avLst/>
          </a:prstGeom>
          <a:noFill/>
          <a:ln w="9525">
            <a:noFill/>
            <a:miter lim="800000"/>
            <a:headEnd/>
            <a:tailEnd/>
          </a:ln>
          <a:effectLst/>
        </p:spPr>
        <p:txBody>
          <a:bodyPr wrap="none">
            <a:spAutoFit/>
          </a:bodyPr>
          <a:lstStyle/>
          <a:p>
            <a:pPr>
              <a:defRPr/>
            </a:pPr>
            <a:r>
              <a:rPr lang="en-US" altLang="zh-CN">
                <a:sym typeface="Symbol" pitchFamily="18" charset="2"/>
              </a:rPr>
              <a:t>2.3 </a:t>
            </a:r>
            <a:r>
              <a:rPr lang="zh-CN" altLang="en-US">
                <a:effectLst>
                  <a:outerShdw blurRad="38100" dist="38100" dir="2700000" algn="tl">
                    <a:srgbClr val="C0C0C0"/>
                  </a:outerShdw>
                </a:effectLst>
              </a:rPr>
              <a:t>卡诺定理的应用</a:t>
            </a:r>
            <a:r>
              <a:rPr lang="en-US" altLang="zh-CN">
                <a:effectLst>
                  <a:outerShdw blurRad="38100" dist="38100" dir="2700000" algn="tl">
                    <a:srgbClr val="C0C0C0"/>
                  </a:outerShdw>
                </a:effectLst>
                <a:ea typeface="宋体" pitchFamily="2" charset="-122"/>
                <a:cs typeface="Times New Roman" pitchFamily="18" charset="0"/>
              </a:rPr>
              <a:t>—</a:t>
            </a:r>
            <a:r>
              <a:rPr lang="zh-CN" altLang="en-US"/>
              <a:t>热力学温标</a:t>
            </a:r>
          </a:p>
        </p:txBody>
      </p:sp>
      <p:sp>
        <p:nvSpPr>
          <p:cNvPr id="263224" name="Text Box 56"/>
          <p:cNvSpPr txBox="1">
            <a:spLocks noChangeArrowheads="1"/>
          </p:cNvSpPr>
          <p:nvPr/>
        </p:nvSpPr>
        <p:spPr bwMode="auto">
          <a:xfrm>
            <a:off x="6489700" y="2971800"/>
            <a:ext cx="901700" cy="519113"/>
          </a:xfrm>
          <a:prstGeom prst="rect">
            <a:avLst/>
          </a:prstGeom>
          <a:noFill/>
          <a:ln w="9525">
            <a:noFill/>
            <a:miter lim="800000"/>
            <a:headEnd/>
            <a:tailEnd/>
          </a:ln>
        </p:spPr>
        <p:txBody>
          <a:bodyPr wrap="none">
            <a:spAutoFit/>
          </a:bodyPr>
          <a:lstStyle/>
          <a:p>
            <a:r>
              <a:rPr lang="zh-CN" altLang="en-US"/>
              <a:t>例题</a:t>
            </a:r>
          </a:p>
        </p:txBody>
      </p:sp>
      <p:sp>
        <p:nvSpPr>
          <p:cNvPr id="263225" name="Text Box 57"/>
          <p:cNvSpPr txBox="1">
            <a:spLocks noChangeArrowheads="1"/>
          </p:cNvSpPr>
          <p:nvPr/>
        </p:nvSpPr>
        <p:spPr bwMode="auto">
          <a:xfrm>
            <a:off x="6019800" y="6019800"/>
            <a:ext cx="2624138" cy="523875"/>
          </a:xfrm>
          <a:prstGeom prst="rect">
            <a:avLst/>
          </a:prstGeom>
          <a:noFill/>
          <a:ln w="9525">
            <a:noFill/>
            <a:miter lim="800000"/>
            <a:headEnd/>
            <a:tailEnd/>
          </a:ln>
        </p:spPr>
        <p:txBody>
          <a:bodyPr wrap="none">
            <a:spAutoFit/>
          </a:bodyPr>
          <a:lstStyle/>
          <a:p>
            <a:r>
              <a:rPr lang="zh-CN" altLang="en-US"/>
              <a:t>作业：</a:t>
            </a:r>
            <a:r>
              <a:rPr lang="en-US" altLang="zh-CN"/>
              <a:t>8-9,10,11</a:t>
            </a:r>
          </a:p>
        </p:txBody>
      </p:sp>
      <p:sp>
        <p:nvSpPr>
          <p:cNvPr id="263226" name="Text Box 58"/>
          <p:cNvSpPr txBox="1">
            <a:spLocks noChangeArrowheads="1"/>
          </p:cNvSpPr>
          <p:nvPr/>
        </p:nvSpPr>
        <p:spPr bwMode="auto">
          <a:xfrm>
            <a:off x="1612900" y="1890713"/>
            <a:ext cx="4495800" cy="519112"/>
          </a:xfrm>
          <a:prstGeom prst="rect">
            <a:avLst/>
          </a:prstGeom>
          <a:noFill/>
          <a:ln w="9525">
            <a:noFill/>
            <a:miter lim="800000"/>
            <a:headEnd/>
            <a:tailEnd/>
          </a:ln>
        </p:spPr>
        <p:txBody>
          <a:bodyPr>
            <a:spAutoFit/>
          </a:bodyPr>
          <a:lstStyle/>
          <a:p>
            <a:pPr algn="ctr"/>
            <a:r>
              <a:rPr lang="en-US" altLang="zh-CN"/>
              <a:t>1.1 </a:t>
            </a:r>
            <a:r>
              <a:rPr lang="zh-CN" altLang="en-US">
                <a:latin typeface="黑体" pitchFamily="2" charset="-122"/>
              </a:rPr>
              <a:t>可逆过程和不可逆过程</a:t>
            </a:r>
          </a:p>
        </p:txBody>
      </p:sp>
      <p:sp>
        <p:nvSpPr>
          <p:cNvPr id="263227" name="Text Box 59"/>
          <p:cNvSpPr txBox="1">
            <a:spLocks noChangeArrowheads="1"/>
          </p:cNvSpPr>
          <p:nvPr/>
        </p:nvSpPr>
        <p:spPr bwMode="auto">
          <a:xfrm>
            <a:off x="1631950" y="2986088"/>
            <a:ext cx="4800600" cy="519112"/>
          </a:xfrm>
          <a:prstGeom prst="rect">
            <a:avLst/>
          </a:prstGeom>
          <a:noFill/>
          <a:ln w="9525">
            <a:noFill/>
            <a:miter lim="800000"/>
            <a:headEnd/>
            <a:tailEnd/>
          </a:ln>
        </p:spPr>
        <p:txBody>
          <a:bodyPr>
            <a:spAutoFit/>
          </a:bodyPr>
          <a:lstStyle/>
          <a:p>
            <a:pPr algn="ctr"/>
            <a:r>
              <a:rPr lang="en-US" altLang="zh-CN"/>
              <a:t>1.3 </a:t>
            </a:r>
            <a:r>
              <a:rPr lang="zh-CN" altLang="en-US"/>
              <a:t>不可逆过程是相互关联的</a:t>
            </a:r>
          </a:p>
        </p:txBody>
      </p:sp>
      <p:sp>
        <p:nvSpPr>
          <p:cNvPr id="263228" name="Text Box 60"/>
          <p:cNvSpPr txBox="1">
            <a:spLocks noChangeArrowheads="1"/>
          </p:cNvSpPr>
          <p:nvPr/>
        </p:nvSpPr>
        <p:spPr bwMode="auto">
          <a:xfrm>
            <a:off x="1143000" y="385763"/>
            <a:ext cx="5257800" cy="588962"/>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zh-CN" altLang="en-US" sz="3200">
                <a:solidFill>
                  <a:srgbClr val="FFFF00"/>
                </a:solidFill>
                <a:effectLst>
                  <a:outerShdw blurRad="38100" dist="38100" dir="2700000" algn="tl">
                    <a:srgbClr val="000000"/>
                  </a:outerShdw>
                </a:effectLst>
              </a:rPr>
              <a:t>第四章  热力学第二定律   熵</a:t>
            </a:r>
          </a:p>
        </p:txBody>
      </p:sp>
      <p:sp>
        <p:nvSpPr>
          <p:cNvPr id="263229" name="Text Box 61"/>
          <p:cNvSpPr txBox="1">
            <a:spLocks noChangeArrowheads="1"/>
          </p:cNvSpPr>
          <p:nvPr/>
        </p:nvSpPr>
        <p:spPr bwMode="auto">
          <a:xfrm>
            <a:off x="1143000" y="1143000"/>
            <a:ext cx="4816475" cy="519113"/>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§1 </a:t>
            </a:r>
            <a:r>
              <a:rPr lang="zh-CN" altLang="en-US">
                <a:latin typeface="楷体_GB2312" pitchFamily="49" charset="-122"/>
              </a:rPr>
              <a:t>热力学第二定律</a:t>
            </a:r>
            <a:endParaRPr lang="zh-CN" altLang="en-US"/>
          </a:p>
        </p:txBody>
      </p:sp>
      <p:sp>
        <p:nvSpPr>
          <p:cNvPr id="263230" name="Text Box 62"/>
          <p:cNvSpPr txBox="1">
            <a:spLocks noChangeArrowheads="1"/>
          </p:cNvSpPr>
          <p:nvPr/>
        </p:nvSpPr>
        <p:spPr bwMode="auto">
          <a:xfrm>
            <a:off x="1155700" y="3581400"/>
            <a:ext cx="5502275" cy="519113"/>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§2 </a:t>
            </a:r>
            <a:r>
              <a:rPr lang="zh-CN" altLang="en-US">
                <a:effectLst>
                  <a:outerShdw blurRad="38100" dist="38100" dir="2700000" algn="tl">
                    <a:srgbClr val="C0C0C0"/>
                  </a:outerShdw>
                </a:effectLst>
              </a:rPr>
              <a:t>卡诺定理及其应用</a:t>
            </a:r>
            <a:endParaRPr lang="zh-CN" altLang="en-US"/>
          </a:p>
        </p:txBody>
      </p:sp>
      <p:graphicFrame>
        <p:nvGraphicFramePr>
          <p:cNvPr id="8194" name="Object 63"/>
          <p:cNvGraphicFramePr>
            <a:graphicFrameLocks noChangeAspect="1"/>
          </p:cNvGraphicFramePr>
          <p:nvPr/>
        </p:nvGraphicFramePr>
        <p:xfrm>
          <a:off x="139700" y="6294438"/>
          <a:ext cx="631825" cy="450850"/>
        </p:xfrm>
        <a:graphic>
          <a:graphicData uri="http://schemas.openxmlformats.org/presentationml/2006/ole">
            <p:oleObj spid="_x0000_s8194" name="剪辑" r:id="rId3" imgW="4006800" imgH="28569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3228"/>
                                        </p:tgtEl>
                                        <p:attrNameLst>
                                          <p:attrName>style.visibility</p:attrName>
                                        </p:attrNameLst>
                                      </p:cBhvr>
                                      <p:to>
                                        <p:strVal val="visible"/>
                                      </p:to>
                                    </p:set>
                                    <p:animEffect transition="in" filter="wipe(left)">
                                      <p:cBhvr>
                                        <p:cTn id="7" dur="500"/>
                                        <p:tgtEl>
                                          <p:spTgt spid="26322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63229"/>
                                        </p:tgtEl>
                                        <p:attrNameLst>
                                          <p:attrName>style.visibility</p:attrName>
                                        </p:attrNameLst>
                                      </p:cBhvr>
                                      <p:to>
                                        <p:strVal val="visible"/>
                                      </p:to>
                                    </p:set>
                                    <p:animEffect transition="in" filter="wipe(up)">
                                      <p:cBhvr>
                                        <p:cTn id="11" dur="500"/>
                                        <p:tgtEl>
                                          <p:spTgt spid="2632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63226"/>
                                        </p:tgtEl>
                                        <p:attrNameLst>
                                          <p:attrName>style.visibility</p:attrName>
                                        </p:attrNameLst>
                                      </p:cBhvr>
                                      <p:to>
                                        <p:strVal val="visible"/>
                                      </p:to>
                                    </p:set>
                                    <p:animEffect transition="in" filter="wipe(up)">
                                      <p:cBhvr>
                                        <p:cTn id="15" dur="500"/>
                                        <p:tgtEl>
                                          <p:spTgt spid="263226"/>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63220"/>
                                        </p:tgtEl>
                                        <p:attrNameLst>
                                          <p:attrName>style.visibility</p:attrName>
                                        </p:attrNameLst>
                                      </p:cBhvr>
                                      <p:to>
                                        <p:strVal val="visible"/>
                                      </p:to>
                                    </p:set>
                                    <p:animEffect transition="in" filter="wipe(up)">
                                      <p:cBhvr>
                                        <p:cTn id="19" dur="500"/>
                                        <p:tgtEl>
                                          <p:spTgt spid="26322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63227"/>
                                        </p:tgtEl>
                                        <p:attrNameLst>
                                          <p:attrName>style.visibility</p:attrName>
                                        </p:attrNameLst>
                                      </p:cBhvr>
                                      <p:to>
                                        <p:strVal val="visible"/>
                                      </p:to>
                                    </p:set>
                                    <p:animEffect transition="in" filter="wipe(up)">
                                      <p:cBhvr>
                                        <p:cTn id="23" dur="500"/>
                                        <p:tgtEl>
                                          <p:spTgt spid="26322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63224"/>
                                        </p:tgtEl>
                                        <p:attrNameLst>
                                          <p:attrName>style.visibility</p:attrName>
                                        </p:attrNameLst>
                                      </p:cBhvr>
                                      <p:to>
                                        <p:strVal val="visible"/>
                                      </p:to>
                                    </p:set>
                                    <p:animEffect transition="in" filter="wipe(left)">
                                      <p:cBhvr>
                                        <p:cTn id="27" dur="500"/>
                                        <p:tgtEl>
                                          <p:spTgt spid="263224"/>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63230"/>
                                        </p:tgtEl>
                                        <p:attrNameLst>
                                          <p:attrName>style.visibility</p:attrName>
                                        </p:attrNameLst>
                                      </p:cBhvr>
                                      <p:to>
                                        <p:strVal val="visible"/>
                                      </p:to>
                                    </p:set>
                                    <p:animEffect transition="in" filter="wipe(up)">
                                      <p:cBhvr>
                                        <p:cTn id="31" dur="500"/>
                                        <p:tgtEl>
                                          <p:spTgt spid="263230"/>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63221"/>
                                        </p:tgtEl>
                                        <p:attrNameLst>
                                          <p:attrName>style.visibility</p:attrName>
                                        </p:attrNameLst>
                                      </p:cBhvr>
                                      <p:to>
                                        <p:strVal val="visible"/>
                                      </p:to>
                                    </p:set>
                                    <p:animEffect transition="in" filter="wipe(up)">
                                      <p:cBhvr>
                                        <p:cTn id="35" dur="500"/>
                                        <p:tgtEl>
                                          <p:spTgt spid="263221"/>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63222"/>
                                        </p:tgtEl>
                                        <p:attrNameLst>
                                          <p:attrName>style.visibility</p:attrName>
                                        </p:attrNameLst>
                                      </p:cBhvr>
                                      <p:to>
                                        <p:strVal val="visible"/>
                                      </p:to>
                                    </p:set>
                                    <p:animEffect transition="in" filter="wipe(up)">
                                      <p:cBhvr>
                                        <p:cTn id="39" dur="500"/>
                                        <p:tgtEl>
                                          <p:spTgt spid="263222"/>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63223"/>
                                        </p:tgtEl>
                                        <p:attrNameLst>
                                          <p:attrName>style.visibility</p:attrName>
                                        </p:attrNameLst>
                                      </p:cBhvr>
                                      <p:to>
                                        <p:strVal val="visible"/>
                                      </p:to>
                                    </p:set>
                                    <p:animEffect transition="in" filter="wipe(up)">
                                      <p:cBhvr>
                                        <p:cTn id="43" dur="500"/>
                                        <p:tgtEl>
                                          <p:spTgt spid="2632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63225"/>
                                        </p:tgtEl>
                                        <p:attrNameLst>
                                          <p:attrName>style.visibility</p:attrName>
                                        </p:attrNameLst>
                                      </p:cBhvr>
                                      <p:to>
                                        <p:strVal val="visible"/>
                                      </p:to>
                                    </p:set>
                                    <p:animEffect transition="in" filter="wipe(left)">
                                      <p:cBhvr>
                                        <p:cTn id="47" dur="500"/>
                                        <p:tgtEl>
                                          <p:spTgt spid="263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220" grpId="0" autoUpdateAnimBg="0"/>
      <p:bldP spid="263221" grpId="0" autoUpdateAnimBg="0"/>
      <p:bldP spid="263222" grpId="0" autoUpdateAnimBg="0"/>
      <p:bldP spid="263223" grpId="0" autoUpdateAnimBg="0"/>
      <p:bldP spid="263224" grpId="0" autoUpdateAnimBg="0"/>
      <p:bldP spid="263225" grpId="0" autoUpdateAnimBg="0"/>
      <p:bldP spid="263226" grpId="0" autoUpdateAnimBg="0"/>
      <p:bldP spid="263227" grpId="0" autoUpdateAnimBg="0"/>
      <p:bldP spid="263228" grpId="0" animBg="1" autoUpdateAnimBg="0"/>
      <p:bldP spid="263229" grpId="0" autoUpdateAnimBg="0"/>
      <p:bldP spid="2632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pPr>
              <a:defRPr/>
            </a:pPr>
            <a:fld id="{642B4613-FEA0-4954-A4B5-362BFD32974C}" type="slidenum">
              <a:rPr lang="en-US" altLang="zh-CN"/>
              <a:pPr>
                <a:defRPr/>
              </a:pPr>
              <a:t>4</a:t>
            </a:fld>
            <a:endParaRPr lang="en-US" altLang="zh-CN"/>
          </a:p>
        </p:txBody>
      </p:sp>
      <p:sp>
        <p:nvSpPr>
          <p:cNvPr id="243714" name="Text Box 2"/>
          <p:cNvSpPr txBox="1">
            <a:spLocks noChangeArrowheads="1"/>
          </p:cNvSpPr>
          <p:nvPr/>
        </p:nvSpPr>
        <p:spPr bwMode="auto">
          <a:xfrm>
            <a:off x="838200" y="1809750"/>
            <a:ext cx="7696200" cy="1949508"/>
          </a:xfrm>
          <a:prstGeom prst="rect">
            <a:avLst/>
          </a:prstGeom>
          <a:noFill/>
          <a:ln w="9525">
            <a:noFill/>
            <a:miter lim="800000"/>
            <a:headEnd/>
            <a:tailEnd/>
          </a:ln>
        </p:spPr>
        <p:txBody>
          <a:bodyPr>
            <a:spAutoFit/>
          </a:bodyPr>
          <a:lstStyle/>
          <a:p>
            <a:pPr>
              <a:lnSpc>
                <a:spcPct val="150000"/>
              </a:lnSpc>
            </a:pPr>
            <a:r>
              <a:rPr lang="zh-CN" altLang="en-US" dirty="0" smtClean="0"/>
              <a:t>对</a:t>
            </a:r>
            <a:r>
              <a:rPr lang="zh-CN" altLang="en-US" dirty="0"/>
              <a:t>这类问题的解释需要一个独立于</a:t>
            </a:r>
            <a:r>
              <a:rPr lang="zh-CN" altLang="en-US" dirty="0" smtClean="0"/>
              <a:t>热力学第一定律</a:t>
            </a:r>
            <a:r>
              <a:rPr lang="zh-CN" altLang="en-US" dirty="0"/>
              <a:t>的新的自然规律，即</a:t>
            </a:r>
            <a:r>
              <a:rPr lang="zh-CN" altLang="en-US" dirty="0" smtClean="0"/>
              <a:t>热力学第二定律。</a:t>
            </a:r>
            <a:endParaRPr lang="en-US" altLang="zh-CN" dirty="0" smtClean="0"/>
          </a:p>
          <a:p>
            <a:pPr>
              <a:lnSpc>
                <a:spcPct val="150000"/>
              </a:lnSpc>
            </a:pPr>
            <a:r>
              <a:rPr lang="zh-CN" altLang="en-US" dirty="0" smtClean="0"/>
              <a:t>为此</a:t>
            </a:r>
            <a:r>
              <a:rPr lang="zh-CN" altLang="en-US" dirty="0"/>
              <a:t>，首先介绍可逆过程和不可逆过程</a:t>
            </a:r>
            <a:r>
              <a:rPr lang="zh-CN" altLang="en-US" dirty="0" smtClean="0"/>
              <a:t>的概念</a:t>
            </a:r>
            <a:r>
              <a:rPr lang="zh-CN" altLang="en-US" dirty="0"/>
              <a:t>。</a:t>
            </a:r>
          </a:p>
        </p:txBody>
      </p:sp>
      <p:sp>
        <p:nvSpPr>
          <p:cNvPr id="243716" name="Text Box 4"/>
          <p:cNvSpPr txBox="1">
            <a:spLocks noChangeArrowheads="1"/>
          </p:cNvSpPr>
          <p:nvPr/>
        </p:nvSpPr>
        <p:spPr bwMode="auto">
          <a:xfrm>
            <a:off x="381000" y="1066800"/>
            <a:ext cx="1311275" cy="579438"/>
          </a:xfrm>
          <a:prstGeom prst="rect">
            <a:avLst/>
          </a:prstGeom>
          <a:noFill/>
          <a:ln w="9525">
            <a:noFill/>
            <a:miter lim="800000"/>
            <a:headEnd/>
            <a:tailEnd/>
          </a:ln>
        </p:spPr>
        <p:txBody>
          <a:bodyPr>
            <a:spAutoFit/>
          </a:bodyPr>
          <a:lstStyle/>
          <a:p>
            <a:r>
              <a:rPr lang="zh-CN" altLang="en-US" sz="3200" dirty="0"/>
              <a:t>前言</a:t>
            </a:r>
          </a:p>
        </p:txBody>
      </p:sp>
      <p:sp>
        <p:nvSpPr>
          <p:cNvPr id="243717" name="Text Box 5"/>
          <p:cNvSpPr txBox="1">
            <a:spLocks noChangeArrowheads="1"/>
          </p:cNvSpPr>
          <p:nvPr/>
        </p:nvSpPr>
        <p:spPr bwMode="auto">
          <a:xfrm>
            <a:off x="1676400" y="381000"/>
            <a:ext cx="5257800" cy="588963"/>
          </a:xfrm>
          <a:prstGeom prst="rect">
            <a:avLst/>
          </a:prstGeom>
          <a:gradFill rotWithShape="0">
            <a:gsLst>
              <a:gs pos="0">
                <a:srgbClr val="00CCFF"/>
              </a:gs>
              <a:gs pos="100000">
                <a:srgbClr val="00CCFF">
                  <a:gamma/>
                  <a:shade val="58039"/>
                  <a:invGamma/>
                </a:srgbClr>
              </a:gs>
            </a:gsLst>
            <a:path path="shape">
              <a:fillToRect l="50000" t="50000" r="50000" b="50000"/>
            </a:path>
          </a:gradFill>
          <a:ln w="9525">
            <a:solidFill>
              <a:srgbClr val="CCFFFF"/>
            </a:solidFill>
            <a:miter lim="800000"/>
            <a:headEnd/>
            <a:tailEnd/>
          </a:ln>
          <a:effectLst>
            <a:outerShdw dist="35921" dir="2700000" algn="ctr" rotWithShape="0">
              <a:schemeClr val="bg2"/>
            </a:outerShdw>
          </a:effectLst>
        </p:spPr>
        <p:txBody>
          <a:bodyPr>
            <a:spAutoFit/>
          </a:bodyPr>
          <a:lstStyle/>
          <a:p>
            <a:pPr>
              <a:defRPr/>
            </a:pPr>
            <a:r>
              <a:rPr lang="zh-CN" altLang="en-US" sz="3200">
                <a:effectLst>
                  <a:outerShdw blurRad="38100" dist="38100" dir="2700000" algn="tl">
                    <a:srgbClr val="FFFFFF"/>
                  </a:outerShdw>
                </a:effectLst>
              </a:rPr>
              <a:t>第四章  热力学第二定律   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wipe(up)">
                                      <p:cBhvr>
                                        <p:cTn id="7" dur="500"/>
                                        <p:tgtEl>
                                          <p:spTgt spid="243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3"/>
          <p:cNvSpPr>
            <a:spLocks noGrp="1"/>
          </p:cNvSpPr>
          <p:nvPr>
            <p:ph type="sldNum" sz="quarter" idx="12"/>
          </p:nvPr>
        </p:nvSpPr>
        <p:spPr/>
        <p:txBody>
          <a:bodyPr/>
          <a:lstStyle/>
          <a:p>
            <a:pPr>
              <a:defRPr/>
            </a:pPr>
            <a:fld id="{0A3AC8F3-22D1-4805-B874-28B55CADADFA}" type="slidenum">
              <a:rPr lang="en-US" altLang="zh-CN"/>
              <a:pPr>
                <a:defRPr/>
              </a:pPr>
              <a:t>5</a:t>
            </a:fld>
            <a:endParaRPr lang="en-US" altLang="zh-CN"/>
          </a:p>
        </p:txBody>
      </p:sp>
      <p:sp>
        <p:nvSpPr>
          <p:cNvPr id="244739" name="Text Box 3"/>
          <p:cNvSpPr txBox="1">
            <a:spLocks noChangeArrowheads="1"/>
          </p:cNvSpPr>
          <p:nvPr/>
        </p:nvSpPr>
        <p:spPr bwMode="auto">
          <a:xfrm>
            <a:off x="214282" y="1414463"/>
            <a:ext cx="8305800" cy="3081337"/>
          </a:xfrm>
          <a:prstGeom prst="rect">
            <a:avLst/>
          </a:prstGeom>
          <a:noFill/>
          <a:ln w="9525">
            <a:noFill/>
            <a:miter lim="800000"/>
            <a:headEnd/>
            <a:tailEnd/>
          </a:ln>
        </p:spPr>
        <p:txBody>
          <a:bodyPr>
            <a:spAutoFit/>
          </a:bodyPr>
          <a:lstStyle/>
          <a:p>
            <a:pPr>
              <a:buClr>
                <a:srgbClr val="339933"/>
              </a:buClr>
              <a:buSzPct val="120000"/>
              <a:buFont typeface="Wingdings" pitchFamily="2" charset="2"/>
              <a:buChar char="l"/>
            </a:pPr>
            <a:r>
              <a:rPr lang="en-US" altLang="zh-CN" dirty="0">
                <a:latin typeface="楷体_GB2312" pitchFamily="49" charset="-122"/>
              </a:rPr>
              <a:t> </a:t>
            </a:r>
            <a:r>
              <a:rPr lang="zh-CN" altLang="en-US" dirty="0">
                <a:latin typeface="楷体_GB2312" pitchFamily="49" charset="-122"/>
              </a:rPr>
              <a:t>广义定义：假设所考虑的系统由一个状态出发</a:t>
            </a:r>
          </a:p>
          <a:p>
            <a:r>
              <a:rPr lang="zh-CN" altLang="en-US" dirty="0">
                <a:latin typeface="楷体_GB2312" pitchFamily="49" charset="-122"/>
              </a:rPr>
              <a:t>  经过某一过程达到另一状态，如果存在另一个</a:t>
            </a:r>
          </a:p>
          <a:p>
            <a:r>
              <a:rPr lang="zh-CN" altLang="en-US" dirty="0">
                <a:latin typeface="楷体_GB2312" pitchFamily="49" charset="-122"/>
              </a:rPr>
              <a:t>  过程，它能使系统和外界完全复原（即系统回</a:t>
            </a:r>
          </a:p>
          <a:p>
            <a:r>
              <a:rPr lang="zh-CN" altLang="en-US" dirty="0">
                <a:latin typeface="楷体_GB2312" pitchFamily="49" charset="-122"/>
              </a:rPr>
              <a:t>  到原来状态，同时消除原过程对外界引起的一</a:t>
            </a:r>
          </a:p>
          <a:p>
            <a:r>
              <a:rPr lang="zh-CN" altLang="en-US" dirty="0">
                <a:latin typeface="楷体_GB2312" pitchFamily="49" charset="-122"/>
              </a:rPr>
              <a:t>  切影响）则原来的过程称为可逆过程；反之，</a:t>
            </a:r>
          </a:p>
          <a:p>
            <a:r>
              <a:rPr lang="zh-CN" altLang="en-US" dirty="0">
                <a:latin typeface="楷体_GB2312" pitchFamily="49" charset="-122"/>
              </a:rPr>
              <a:t>  如果用任何曲折复杂的方法都不能使系统和外</a:t>
            </a:r>
          </a:p>
          <a:p>
            <a:r>
              <a:rPr lang="zh-CN" altLang="en-US" dirty="0">
                <a:latin typeface="楷体_GB2312" pitchFamily="49" charset="-122"/>
              </a:rPr>
              <a:t>  界完全复原，则称为不可逆过程。</a:t>
            </a:r>
          </a:p>
        </p:txBody>
      </p:sp>
      <p:pic>
        <p:nvPicPr>
          <p:cNvPr id="244741" name="Picture 5" descr="bkn1"/>
          <p:cNvPicPr>
            <a:picLocks noChangeAspect="1" noChangeArrowheads="1"/>
          </p:cNvPicPr>
          <p:nvPr/>
        </p:nvPicPr>
        <p:blipFill>
          <a:blip r:embed="rId2"/>
          <a:srcRect/>
          <a:stretch>
            <a:fillRect/>
          </a:stretch>
        </p:blipFill>
        <p:spPr bwMode="auto">
          <a:xfrm>
            <a:off x="6219825" y="4267200"/>
            <a:ext cx="2543175" cy="2362200"/>
          </a:xfrm>
          <a:prstGeom prst="rect">
            <a:avLst/>
          </a:prstGeom>
          <a:noFill/>
          <a:ln w="9525">
            <a:noFill/>
            <a:miter lim="800000"/>
            <a:headEnd/>
            <a:tailEnd/>
          </a:ln>
        </p:spPr>
      </p:pic>
      <p:sp>
        <p:nvSpPr>
          <p:cNvPr id="244743" name="Text Box 7"/>
          <p:cNvSpPr txBox="1">
            <a:spLocks noChangeArrowheads="1"/>
          </p:cNvSpPr>
          <p:nvPr/>
        </p:nvSpPr>
        <p:spPr bwMode="auto">
          <a:xfrm>
            <a:off x="381000" y="842963"/>
            <a:ext cx="4648200" cy="528637"/>
          </a:xfrm>
          <a:prstGeom prst="rect">
            <a:avLst/>
          </a:prstGeom>
          <a:solidFill>
            <a:schemeClr val="hlink"/>
          </a:solidFill>
          <a:ln w="9525">
            <a:solidFill>
              <a:srgbClr val="CCFFFF"/>
            </a:solidFill>
            <a:miter lim="800000"/>
            <a:headEnd/>
            <a:tailEnd/>
          </a:ln>
          <a:effectLst>
            <a:outerShdw dist="35921" dir="2700000" algn="ctr" rotWithShape="0">
              <a:schemeClr val="bg2"/>
            </a:outerShdw>
          </a:effectLst>
        </p:spPr>
        <p:txBody>
          <a:bodyPr>
            <a:spAutoFit/>
          </a:bodyPr>
          <a:lstStyle/>
          <a:p>
            <a:pPr algn="ctr">
              <a:defRPr/>
            </a:pPr>
            <a:r>
              <a:rPr lang="en-US" altLang="zh-CN">
                <a:effectLst>
                  <a:outerShdw blurRad="38100" dist="38100" dir="2700000" algn="tl">
                    <a:srgbClr val="FFFFFF"/>
                  </a:outerShdw>
                </a:effectLst>
              </a:rPr>
              <a:t>1.1   </a:t>
            </a:r>
            <a:r>
              <a:rPr lang="zh-CN" altLang="en-US">
                <a:effectLst>
                  <a:outerShdw blurRad="38100" dist="38100" dir="2700000" algn="tl">
                    <a:srgbClr val="FFFFFF"/>
                  </a:outerShdw>
                </a:effectLst>
              </a:rPr>
              <a:t>可逆过程和不可逆过程</a:t>
            </a:r>
          </a:p>
        </p:txBody>
      </p:sp>
      <p:sp>
        <p:nvSpPr>
          <p:cNvPr id="244744" name="Text Box 8"/>
          <p:cNvSpPr txBox="1">
            <a:spLocks noChangeArrowheads="1"/>
          </p:cNvSpPr>
          <p:nvPr/>
        </p:nvSpPr>
        <p:spPr bwMode="auto">
          <a:xfrm>
            <a:off x="457200" y="166688"/>
            <a:ext cx="4816475" cy="519112"/>
          </a:xfrm>
          <a:prstGeom prst="rect">
            <a:avLst/>
          </a:prstGeom>
          <a:noFill/>
          <a:ln w="9525">
            <a:noFill/>
            <a:miter lim="800000"/>
            <a:headEnd/>
            <a:tailEnd/>
          </a:ln>
          <a:effectLst/>
        </p:spPr>
        <p:txBody>
          <a:bodyPr>
            <a:spAutoFit/>
          </a:bodyPr>
          <a:lstStyle/>
          <a:p>
            <a:pPr>
              <a:defRPr/>
            </a:pPr>
            <a:r>
              <a:rPr lang="en-US" altLang="zh-CN">
                <a:effectLst>
                  <a:outerShdw blurRad="38100" dist="38100" dir="2700000" algn="tl">
                    <a:srgbClr val="C0C0C0"/>
                  </a:outerShdw>
                </a:effectLst>
              </a:rPr>
              <a:t>§1 </a:t>
            </a:r>
            <a:r>
              <a:rPr lang="zh-CN" altLang="en-US">
                <a:latin typeface="楷体_GB2312" pitchFamily="49" charset="-122"/>
              </a:rPr>
              <a:t>热力学第二定律</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4744"/>
                                        </p:tgtEl>
                                        <p:attrNameLst>
                                          <p:attrName>style.visibility</p:attrName>
                                        </p:attrNameLst>
                                      </p:cBhvr>
                                      <p:to>
                                        <p:strVal val="visible"/>
                                      </p:to>
                                    </p:set>
                                    <p:animEffect transition="in" filter="wipe(left)">
                                      <p:cBhvr>
                                        <p:cTn id="7" dur="500"/>
                                        <p:tgtEl>
                                          <p:spTgt spid="2447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4743"/>
                                        </p:tgtEl>
                                        <p:attrNameLst>
                                          <p:attrName>style.visibility</p:attrName>
                                        </p:attrNameLst>
                                      </p:cBhvr>
                                      <p:to>
                                        <p:strVal val="visible"/>
                                      </p:to>
                                    </p:set>
                                    <p:animEffect transition="in" filter="wipe(left)">
                                      <p:cBhvr>
                                        <p:cTn id="12" dur="500"/>
                                        <p:tgtEl>
                                          <p:spTgt spid="2447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4739"/>
                                        </p:tgtEl>
                                        <p:attrNameLst>
                                          <p:attrName>style.visibility</p:attrName>
                                        </p:attrNameLst>
                                      </p:cBhvr>
                                      <p:to>
                                        <p:strVal val="visible"/>
                                      </p:to>
                                    </p:set>
                                    <p:animEffect transition="in" filter="blinds(horizontal)">
                                      <p:cBhvr>
                                        <p:cTn id="17" dur="500"/>
                                        <p:tgtEl>
                                          <p:spTgt spid="244739"/>
                                        </p:tgtEl>
                                      </p:cBhvr>
                                    </p:animEffect>
                                  </p:childTnLst>
                                </p:cTn>
                              </p:par>
                            </p:childTnLst>
                          </p:cTn>
                        </p:par>
                        <p:par>
                          <p:cTn id="18" fill="hold">
                            <p:stCondLst>
                              <p:cond delay="500"/>
                            </p:stCondLst>
                            <p:childTnLst>
                              <p:par>
                                <p:cTn id="19" presetID="5" presetClass="entr" presetSubtype="5" fill="hold" nodeType="afterEffect">
                                  <p:stCondLst>
                                    <p:cond delay="500"/>
                                  </p:stCondLst>
                                  <p:childTnLst>
                                    <p:set>
                                      <p:cBhvr>
                                        <p:cTn id="20" dur="1" fill="hold">
                                          <p:stCondLst>
                                            <p:cond delay="0"/>
                                          </p:stCondLst>
                                        </p:cTn>
                                        <p:tgtEl>
                                          <p:spTgt spid="244741"/>
                                        </p:tgtEl>
                                        <p:attrNameLst>
                                          <p:attrName>style.visibility</p:attrName>
                                        </p:attrNameLst>
                                      </p:cBhvr>
                                      <p:to>
                                        <p:strVal val="visible"/>
                                      </p:to>
                                    </p:set>
                                    <p:animEffect transition="in" filter="checkerboard(down)">
                                      <p:cBhvr>
                                        <p:cTn id="21" dur="500"/>
                                        <p:tgtEl>
                                          <p:spTgt spid="244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autoUpdateAnimBg="0"/>
      <p:bldP spid="244743" grpId="0" animBg="1" autoUpdateAnimBg="0"/>
      <p:bldP spid="24474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3"/>
          <p:cNvSpPr>
            <a:spLocks noGrp="1"/>
          </p:cNvSpPr>
          <p:nvPr>
            <p:ph type="sldNum" sz="quarter" idx="12"/>
          </p:nvPr>
        </p:nvSpPr>
        <p:spPr/>
        <p:txBody>
          <a:bodyPr/>
          <a:lstStyle/>
          <a:p>
            <a:pPr>
              <a:defRPr/>
            </a:pPr>
            <a:fld id="{0A3AC8F3-22D1-4805-B874-28B55CADADFA}" type="slidenum">
              <a:rPr lang="en-US" altLang="zh-CN"/>
              <a:pPr>
                <a:defRPr/>
              </a:pPr>
              <a:t>6</a:t>
            </a:fld>
            <a:endParaRPr lang="en-US" altLang="zh-CN"/>
          </a:p>
        </p:txBody>
      </p:sp>
      <p:sp>
        <p:nvSpPr>
          <p:cNvPr id="244740" name="Text Box 4"/>
          <p:cNvSpPr txBox="1">
            <a:spLocks noChangeArrowheads="1"/>
          </p:cNvSpPr>
          <p:nvPr/>
        </p:nvSpPr>
        <p:spPr bwMode="auto">
          <a:xfrm>
            <a:off x="500034" y="1643050"/>
            <a:ext cx="7715304" cy="1930337"/>
          </a:xfrm>
          <a:prstGeom prst="rect">
            <a:avLst/>
          </a:prstGeom>
          <a:noFill/>
          <a:ln w="9525">
            <a:noFill/>
            <a:miter lim="800000"/>
            <a:headEnd/>
            <a:tailEnd/>
          </a:ln>
        </p:spPr>
        <p:txBody>
          <a:bodyPr wrap="square">
            <a:spAutoFit/>
          </a:bodyPr>
          <a:lstStyle/>
          <a:p>
            <a:pPr>
              <a:lnSpc>
                <a:spcPct val="150000"/>
              </a:lnSpc>
              <a:buClr>
                <a:srgbClr val="33CC33"/>
              </a:buClr>
              <a:buSzPct val="120000"/>
              <a:buFont typeface="Wingdings" pitchFamily="2" charset="2"/>
              <a:buChar char="l"/>
            </a:pPr>
            <a:r>
              <a:rPr lang="en-US" altLang="zh-CN" dirty="0">
                <a:latin typeface="楷体_GB2312" pitchFamily="49" charset="-122"/>
              </a:rPr>
              <a:t> </a:t>
            </a:r>
            <a:r>
              <a:rPr lang="zh-CN" altLang="en-US" dirty="0">
                <a:latin typeface="楷体_GB2312" pitchFamily="49" charset="-122"/>
              </a:rPr>
              <a:t>狭义定义：一个给定的过程，若其每一步都能借外界条件的无穷小变化而反向进行，则称此过程为可逆过程。</a:t>
            </a:r>
          </a:p>
        </p:txBody>
      </p:sp>
      <p:pic>
        <p:nvPicPr>
          <p:cNvPr id="244741" name="Picture 5" descr="bkn1"/>
          <p:cNvPicPr>
            <a:picLocks noChangeAspect="1" noChangeArrowheads="1"/>
          </p:cNvPicPr>
          <p:nvPr/>
        </p:nvPicPr>
        <p:blipFill>
          <a:blip r:embed="rId2"/>
          <a:srcRect/>
          <a:stretch>
            <a:fillRect/>
          </a:stretch>
        </p:blipFill>
        <p:spPr bwMode="auto">
          <a:xfrm>
            <a:off x="5715008" y="3643314"/>
            <a:ext cx="2543175" cy="2362200"/>
          </a:xfrm>
          <a:prstGeom prst="rect">
            <a:avLst/>
          </a:prstGeom>
          <a:noFill/>
          <a:ln w="9525">
            <a:noFill/>
            <a:miter lim="800000"/>
            <a:headEnd/>
            <a:tailEnd/>
          </a:ln>
        </p:spPr>
      </p:pic>
      <p:sp>
        <p:nvSpPr>
          <p:cNvPr id="244743" name="Text Box 7"/>
          <p:cNvSpPr txBox="1">
            <a:spLocks noChangeArrowheads="1"/>
          </p:cNvSpPr>
          <p:nvPr/>
        </p:nvSpPr>
        <p:spPr bwMode="auto">
          <a:xfrm>
            <a:off x="381000" y="842963"/>
            <a:ext cx="4648200" cy="528637"/>
          </a:xfrm>
          <a:prstGeom prst="rect">
            <a:avLst/>
          </a:prstGeom>
          <a:solidFill>
            <a:schemeClr val="hlink"/>
          </a:solidFill>
          <a:ln w="9525">
            <a:solidFill>
              <a:srgbClr val="CCFFFF"/>
            </a:solidFill>
            <a:miter lim="800000"/>
            <a:headEnd/>
            <a:tailEnd/>
          </a:ln>
          <a:effectLst>
            <a:outerShdw dist="35921" dir="2700000" algn="ctr" rotWithShape="0">
              <a:schemeClr val="bg2"/>
            </a:outerShdw>
          </a:effectLst>
        </p:spPr>
        <p:txBody>
          <a:bodyPr>
            <a:spAutoFit/>
          </a:bodyPr>
          <a:lstStyle/>
          <a:p>
            <a:pPr algn="ctr">
              <a:defRPr/>
            </a:pPr>
            <a:r>
              <a:rPr lang="en-US" altLang="zh-CN">
                <a:effectLst>
                  <a:outerShdw blurRad="38100" dist="38100" dir="2700000" algn="tl">
                    <a:srgbClr val="FFFFFF"/>
                  </a:outerShdw>
                </a:effectLst>
              </a:rPr>
              <a:t>1.1   </a:t>
            </a:r>
            <a:r>
              <a:rPr lang="zh-CN" altLang="en-US">
                <a:effectLst>
                  <a:outerShdw blurRad="38100" dist="38100" dir="2700000" algn="tl">
                    <a:srgbClr val="FFFFFF"/>
                  </a:outerShdw>
                </a:effectLst>
              </a:rPr>
              <a:t>可逆过程和不可逆过程</a:t>
            </a:r>
          </a:p>
        </p:txBody>
      </p:sp>
      <p:sp>
        <p:nvSpPr>
          <p:cNvPr id="244744" name="Text Box 8"/>
          <p:cNvSpPr txBox="1">
            <a:spLocks noChangeArrowheads="1"/>
          </p:cNvSpPr>
          <p:nvPr/>
        </p:nvSpPr>
        <p:spPr bwMode="auto">
          <a:xfrm>
            <a:off x="457200" y="166688"/>
            <a:ext cx="4816475" cy="519112"/>
          </a:xfrm>
          <a:prstGeom prst="rect">
            <a:avLst/>
          </a:prstGeom>
          <a:noFill/>
          <a:ln w="9525">
            <a:noFill/>
            <a:miter lim="800000"/>
            <a:headEnd/>
            <a:tailEnd/>
          </a:ln>
          <a:effectLst/>
        </p:spPr>
        <p:txBody>
          <a:bodyPr>
            <a:spAutoFit/>
          </a:bodyPr>
          <a:lstStyle/>
          <a:p>
            <a:pPr>
              <a:defRPr/>
            </a:pPr>
            <a:r>
              <a:rPr lang="en-US" altLang="zh-CN" dirty="0">
                <a:effectLst>
                  <a:outerShdw blurRad="38100" dist="38100" dir="2700000" algn="tl">
                    <a:srgbClr val="C0C0C0"/>
                  </a:outerShdw>
                </a:effectLst>
              </a:rPr>
              <a:t>§1 </a:t>
            </a:r>
            <a:r>
              <a:rPr lang="zh-CN" altLang="en-US" dirty="0">
                <a:latin typeface="楷体_GB2312" pitchFamily="49" charset="-122"/>
              </a:rPr>
              <a:t>热力学第二定律</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4740"/>
                                        </p:tgtEl>
                                        <p:attrNameLst>
                                          <p:attrName>style.visibility</p:attrName>
                                        </p:attrNameLst>
                                      </p:cBhvr>
                                      <p:to>
                                        <p:strVal val="visible"/>
                                      </p:to>
                                    </p:set>
                                    <p:animEffect transition="in" filter="blinds(horizontal)">
                                      <p:cBhvr>
                                        <p:cTn id="7" dur="500"/>
                                        <p:tgtEl>
                                          <p:spTgt spid="244740"/>
                                        </p:tgtEl>
                                      </p:cBhvr>
                                    </p:animEffect>
                                  </p:childTnLst>
                                </p:cTn>
                              </p:par>
                            </p:childTnLst>
                          </p:cTn>
                        </p:par>
                        <p:par>
                          <p:cTn id="8" fill="hold">
                            <p:stCondLst>
                              <p:cond delay="500"/>
                            </p:stCondLst>
                            <p:childTnLst>
                              <p:par>
                                <p:cTn id="9" presetID="5" presetClass="entr" presetSubtype="5" fill="hold" nodeType="afterEffect">
                                  <p:stCondLst>
                                    <p:cond delay="500"/>
                                  </p:stCondLst>
                                  <p:childTnLst>
                                    <p:set>
                                      <p:cBhvr>
                                        <p:cTn id="10" dur="1" fill="hold">
                                          <p:stCondLst>
                                            <p:cond delay="0"/>
                                          </p:stCondLst>
                                        </p:cTn>
                                        <p:tgtEl>
                                          <p:spTgt spid="244741"/>
                                        </p:tgtEl>
                                        <p:attrNameLst>
                                          <p:attrName>style.visibility</p:attrName>
                                        </p:attrNameLst>
                                      </p:cBhvr>
                                      <p:to>
                                        <p:strVal val="visible"/>
                                      </p:to>
                                    </p:set>
                                    <p:animEffect transition="in" filter="checkerboard(down)">
                                      <p:cBhvr>
                                        <p:cTn id="11" dur="500"/>
                                        <p:tgtEl>
                                          <p:spTgt spid="244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pPr>
              <a:defRPr/>
            </a:pPr>
            <a:fld id="{F3AA63BE-DC27-4B7A-8B35-1A8F71721853}" type="slidenum">
              <a:rPr lang="en-US" altLang="zh-CN"/>
              <a:pPr>
                <a:defRPr/>
              </a:pPr>
              <a:t>7</a:t>
            </a:fld>
            <a:endParaRPr lang="en-US" altLang="zh-CN"/>
          </a:p>
        </p:txBody>
      </p:sp>
      <p:sp>
        <p:nvSpPr>
          <p:cNvPr id="245762" name="Text Box 2"/>
          <p:cNvSpPr txBox="1">
            <a:spLocks noChangeArrowheads="1"/>
          </p:cNvSpPr>
          <p:nvPr/>
        </p:nvSpPr>
        <p:spPr bwMode="auto">
          <a:xfrm>
            <a:off x="285720" y="1785926"/>
            <a:ext cx="8382000" cy="3869329"/>
          </a:xfrm>
          <a:prstGeom prst="rect">
            <a:avLst/>
          </a:prstGeom>
          <a:noFill/>
          <a:ln w="9525">
            <a:noFill/>
            <a:miter lim="800000"/>
            <a:headEnd/>
            <a:tailEnd/>
          </a:ln>
        </p:spPr>
        <p:txBody>
          <a:bodyPr>
            <a:spAutoFit/>
          </a:bodyPr>
          <a:lstStyle/>
          <a:p>
            <a:pPr lvl="1">
              <a:lnSpc>
                <a:spcPct val="150000"/>
              </a:lnSpc>
              <a:buFontTx/>
              <a:buChar char="–"/>
            </a:pPr>
            <a:r>
              <a:rPr lang="en-US" altLang="zh-CN" dirty="0">
                <a:latin typeface="楷体_GB2312" pitchFamily="49" charset="-122"/>
              </a:rPr>
              <a:t> </a:t>
            </a:r>
            <a:r>
              <a:rPr lang="zh-CN" altLang="en-US" dirty="0">
                <a:latin typeface="楷体_GB2312" pitchFamily="49" charset="-122"/>
              </a:rPr>
              <a:t>卡诺循环是可逆循环。</a:t>
            </a:r>
          </a:p>
          <a:p>
            <a:pPr lvl="1">
              <a:lnSpc>
                <a:spcPct val="150000"/>
              </a:lnSpc>
              <a:buFontTx/>
              <a:buChar char="–"/>
            </a:pPr>
            <a:r>
              <a:rPr lang="zh-CN" altLang="en-US" dirty="0">
                <a:latin typeface="楷体_GB2312" pitchFamily="49" charset="-122"/>
              </a:rPr>
              <a:t> 可逆传热的条件是：系统和外界温差无限小，</a:t>
            </a:r>
          </a:p>
          <a:p>
            <a:pPr lvl="1">
              <a:lnSpc>
                <a:spcPct val="150000"/>
              </a:lnSpc>
            </a:pPr>
            <a:r>
              <a:rPr lang="zh-CN" altLang="en-US" dirty="0">
                <a:latin typeface="楷体_GB2312" pitchFamily="49" charset="-122"/>
              </a:rPr>
              <a:t>  即等温热传导。</a:t>
            </a:r>
          </a:p>
          <a:p>
            <a:pPr lvl="1">
              <a:lnSpc>
                <a:spcPct val="150000"/>
              </a:lnSpc>
              <a:buFontTx/>
              <a:buChar char="–"/>
            </a:pPr>
            <a:r>
              <a:rPr lang="zh-CN" altLang="en-US" dirty="0">
                <a:latin typeface="楷体_GB2312" pitchFamily="49" charset="-122"/>
              </a:rPr>
              <a:t> 在热现象中，这只有在准静态和无摩擦的条</a:t>
            </a:r>
          </a:p>
          <a:p>
            <a:pPr lvl="1">
              <a:lnSpc>
                <a:spcPct val="150000"/>
              </a:lnSpc>
            </a:pPr>
            <a:r>
              <a:rPr lang="zh-CN" altLang="en-US" dirty="0">
                <a:latin typeface="楷体_GB2312" pitchFamily="49" charset="-122"/>
              </a:rPr>
              <a:t>  件下才有可能。无摩擦准静态过程是可逆的。</a:t>
            </a:r>
          </a:p>
          <a:p>
            <a:pPr>
              <a:lnSpc>
                <a:spcPct val="150000"/>
              </a:lnSpc>
            </a:pPr>
            <a:endParaRPr lang="en-US" altLang="zh-CN" dirty="0">
              <a:latin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62"/>
                                        </p:tgtEl>
                                        <p:attrNameLst>
                                          <p:attrName>style.visibility</p:attrName>
                                        </p:attrNameLst>
                                      </p:cBhvr>
                                      <p:to>
                                        <p:strVal val="visible"/>
                                      </p:to>
                                    </p:set>
                                    <p:animEffect transition="in" filter="wipe(left)">
                                      <p:cBhvr>
                                        <p:cTn id="7" dur="500"/>
                                        <p:tgtEl>
                                          <p:spTgt spid="245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pPr>
              <a:defRPr/>
            </a:pPr>
            <a:fld id="{F3AA63BE-DC27-4B7A-8B35-1A8F71721853}" type="slidenum">
              <a:rPr lang="en-US" altLang="zh-CN"/>
              <a:pPr>
                <a:defRPr/>
              </a:pPr>
              <a:t>8</a:t>
            </a:fld>
            <a:endParaRPr lang="en-US" altLang="zh-CN"/>
          </a:p>
        </p:txBody>
      </p:sp>
      <p:sp>
        <p:nvSpPr>
          <p:cNvPr id="245763" name="Text Box 3"/>
          <p:cNvSpPr txBox="1">
            <a:spLocks noChangeArrowheads="1"/>
          </p:cNvSpPr>
          <p:nvPr/>
        </p:nvSpPr>
        <p:spPr bwMode="auto">
          <a:xfrm>
            <a:off x="381000" y="785794"/>
            <a:ext cx="8077200" cy="2576667"/>
          </a:xfrm>
          <a:prstGeom prst="rect">
            <a:avLst/>
          </a:prstGeom>
          <a:noFill/>
          <a:ln w="9525">
            <a:noFill/>
            <a:miter lim="800000"/>
            <a:headEnd/>
            <a:tailEnd/>
          </a:ln>
        </p:spPr>
        <p:txBody>
          <a:bodyPr>
            <a:spAutoFit/>
          </a:bodyPr>
          <a:lstStyle/>
          <a:p>
            <a:pPr>
              <a:lnSpc>
                <a:spcPct val="150000"/>
              </a:lnSpc>
              <a:buClr>
                <a:srgbClr val="33CC33"/>
              </a:buClr>
              <a:buSzPct val="120000"/>
              <a:buFont typeface="Wingdings" pitchFamily="2" charset="2"/>
              <a:buChar char="l"/>
            </a:pPr>
            <a:r>
              <a:rPr lang="en-US" altLang="zh-CN" dirty="0">
                <a:latin typeface="楷体_GB2312" pitchFamily="49" charset="-122"/>
              </a:rPr>
              <a:t> </a:t>
            </a:r>
            <a:r>
              <a:rPr lang="zh-CN" altLang="en-US" dirty="0">
                <a:latin typeface="楷体_GB2312" pitchFamily="49" charset="-122"/>
              </a:rPr>
              <a:t>可逆过程是一种理想的极限，只能接近，绝不能真正达到。因为，实际过程都是以有限的速度进行，且在其中包含摩擦，粘滞，电阻等耗散因素，必然是不可逆的。</a:t>
            </a:r>
          </a:p>
        </p:txBody>
      </p:sp>
      <p:sp>
        <p:nvSpPr>
          <p:cNvPr id="245764" name="Text Box 4"/>
          <p:cNvSpPr txBox="1">
            <a:spLocks noChangeArrowheads="1"/>
          </p:cNvSpPr>
          <p:nvPr/>
        </p:nvSpPr>
        <p:spPr bwMode="auto">
          <a:xfrm>
            <a:off x="381000" y="3498927"/>
            <a:ext cx="8077200" cy="1930337"/>
          </a:xfrm>
          <a:prstGeom prst="rect">
            <a:avLst/>
          </a:prstGeom>
          <a:noFill/>
          <a:ln w="9525">
            <a:noFill/>
            <a:miter lim="800000"/>
            <a:headEnd/>
            <a:tailEnd/>
          </a:ln>
        </p:spPr>
        <p:txBody>
          <a:bodyPr anchor="ctr">
            <a:spAutoFit/>
          </a:bodyPr>
          <a:lstStyle/>
          <a:p>
            <a:pPr>
              <a:lnSpc>
                <a:spcPct val="150000"/>
              </a:lnSpc>
              <a:buClr>
                <a:srgbClr val="33CC33"/>
              </a:buClr>
              <a:buSzPct val="120000"/>
              <a:buFont typeface="Wingdings" pitchFamily="2" charset="2"/>
              <a:buChar char="l"/>
            </a:pPr>
            <a:r>
              <a:rPr lang="en-US" altLang="zh-CN" dirty="0">
                <a:latin typeface="楷体_GB2312" pitchFamily="49" charset="-122"/>
              </a:rPr>
              <a:t> </a:t>
            </a:r>
            <a:r>
              <a:rPr lang="zh-CN" altLang="en-US" dirty="0">
                <a:latin typeface="楷体_GB2312" pitchFamily="49" charset="-122"/>
              </a:rPr>
              <a:t>经验和事实表明，自然界中</a:t>
            </a:r>
            <a:r>
              <a:rPr lang="zh-CN" altLang="en-US" dirty="0"/>
              <a:t>一切与热现象有关的实际宏观过程都是</a:t>
            </a:r>
            <a:r>
              <a:rPr lang="zh-CN" altLang="en-US" dirty="0">
                <a:latin typeface="楷体_GB2312" pitchFamily="49" charset="-122"/>
              </a:rPr>
              <a:t>按一定方向进行的，都是不可逆的。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63"/>
                                        </p:tgtEl>
                                        <p:attrNameLst>
                                          <p:attrName>style.visibility</p:attrName>
                                        </p:attrNameLst>
                                      </p:cBhvr>
                                      <p:to>
                                        <p:strVal val="visible"/>
                                      </p:to>
                                    </p:set>
                                    <p:animEffect transition="in" filter="box(in)">
                                      <p:cBhvr>
                                        <p:cTn id="7" dur="500"/>
                                        <p:tgtEl>
                                          <p:spTgt spid="24576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64"/>
                                        </p:tgtEl>
                                        <p:attrNameLst>
                                          <p:attrName>style.visibility</p:attrName>
                                        </p:attrNameLst>
                                      </p:cBhvr>
                                      <p:to>
                                        <p:strVal val="visible"/>
                                      </p:to>
                                    </p:set>
                                    <p:animEffect transition="in" filter="dissolve">
                                      <p:cBhvr>
                                        <p:cTn id="12" dur="500"/>
                                        <p:tgtEl>
                                          <p:spTgt spid="245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autoUpdateAnimBg="0"/>
      <p:bldP spid="24576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3"/>
          <p:cNvSpPr>
            <a:spLocks noGrp="1"/>
          </p:cNvSpPr>
          <p:nvPr>
            <p:ph type="sldNum" sz="quarter" idx="12"/>
          </p:nvPr>
        </p:nvSpPr>
        <p:spPr/>
        <p:txBody>
          <a:bodyPr/>
          <a:lstStyle/>
          <a:p>
            <a:pPr>
              <a:defRPr/>
            </a:pPr>
            <a:fld id="{66EFF005-332B-444A-BEC7-63D917121E35}" type="slidenum">
              <a:rPr lang="en-US" altLang="zh-CN"/>
              <a:pPr>
                <a:defRPr/>
              </a:pPr>
              <a:t>9</a:t>
            </a:fld>
            <a:endParaRPr lang="en-US" altLang="zh-CN"/>
          </a:p>
        </p:txBody>
      </p:sp>
      <p:sp>
        <p:nvSpPr>
          <p:cNvPr id="246786" name="Text Box 2"/>
          <p:cNvSpPr txBox="1">
            <a:spLocks noChangeArrowheads="1"/>
          </p:cNvSpPr>
          <p:nvPr/>
        </p:nvSpPr>
        <p:spPr bwMode="auto">
          <a:xfrm>
            <a:off x="304800" y="1209692"/>
            <a:ext cx="8458200" cy="2227263"/>
          </a:xfrm>
          <a:prstGeom prst="rect">
            <a:avLst/>
          </a:prstGeom>
          <a:noFill/>
          <a:ln w="9525">
            <a:noFill/>
            <a:miter lim="800000"/>
            <a:headEnd/>
            <a:tailEnd/>
          </a:ln>
        </p:spPr>
        <p:txBody>
          <a:bodyPr>
            <a:spAutoFit/>
          </a:bodyPr>
          <a:lstStyle/>
          <a:p>
            <a:pPr lvl="1">
              <a:buFontTx/>
              <a:buChar char="–"/>
            </a:pPr>
            <a:r>
              <a:rPr lang="en-US" altLang="zh-CN" dirty="0">
                <a:latin typeface="楷体_GB2312" pitchFamily="49" charset="-122"/>
              </a:rPr>
              <a:t> </a:t>
            </a:r>
            <a:r>
              <a:rPr lang="zh-CN" altLang="en-US" dirty="0">
                <a:latin typeface="楷体_GB2312" pitchFamily="49" charset="-122"/>
              </a:rPr>
              <a:t>理想气体绝热自由膨胀是不可逆的。在隔板</a:t>
            </a:r>
          </a:p>
          <a:p>
            <a:pPr lvl="1"/>
            <a:r>
              <a:rPr lang="zh-CN" altLang="en-US" dirty="0">
                <a:latin typeface="楷体_GB2312" pitchFamily="49" charset="-122"/>
              </a:rPr>
              <a:t>  被抽去的瞬间，气体聚集在左半部，这是一</a:t>
            </a:r>
          </a:p>
          <a:p>
            <a:pPr lvl="1"/>
            <a:r>
              <a:rPr lang="zh-CN" altLang="en-US" dirty="0">
                <a:latin typeface="楷体_GB2312" pitchFamily="49" charset="-122"/>
              </a:rPr>
              <a:t>  种非平衡态，此后气体将自动膨胀充满整个</a:t>
            </a:r>
          </a:p>
          <a:p>
            <a:pPr lvl="1"/>
            <a:r>
              <a:rPr lang="zh-CN" altLang="en-US" dirty="0">
                <a:latin typeface="楷体_GB2312" pitchFamily="49" charset="-122"/>
              </a:rPr>
              <a:t>  容器。最后达到平衡态。其反过程由平衡态</a:t>
            </a:r>
          </a:p>
          <a:p>
            <a:pPr lvl="1"/>
            <a:r>
              <a:rPr lang="zh-CN" altLang="en-US" dirty="0">
                <a:latin typeface="楷体_GB2312" pitchFamily="49" charset="-122"/>
              </a:rPr>
              <a:t>  回到非平衡态的过程不可能自动发生。  </a:t>
            </a:r>
          </a:p>
        </p:txBody>
      </p:sp>
      <p:sp>
        <p:nvSpPr>
          <p:cNvPr id="246788" name="Text Box 4"/>
          <p:cNvSpPr txBox="1">
            <a:spLocks noChangeArrowheads="1"/>
          </p:cNvSpPr>
          <p:nvPr/>
        </p:nvSpPr>
        <p:spPr bwMode="auto">
          <a:xfrm>
            <a:off x="304800" y="3630630"/>
            <a:ext cx="8229600" cy="2227262"/>
          </a:xfrm>
          <a:prstGeom prst="rect">
            <a:avLst/>
          </a:prstGeom>
          <a:noFill/>
          <a:ln w="9525">
            <a:noFill/>
            <a:miter lim="800000"/>
            <a:headEnd/>
            <a:tailEnd/>
          </a:ln>
        </p:spPr>
        <p:txBody>
          <a:bodyPr anchor="ctr">
            <a:spAutoFit/>
          </a:bodyPr>
          <a:lstStyle/>
          <a:p>
            <a:pPr lvl="1">
              <a:buFontTx/>
              <a:buChar char="–"/>
            </a:pPr>
            <a:r>
              <a:rPr lang="en-US" altLang="zh-CN" dirty="0">
                <a:latin typeface="楷体_GB2312" pitchFamily="49" charset="-122"/>
              </a:rPr>
              <a:t> </a:t>
            </a:r>
            <a:r>
              <a:rPr lang="zh-CN" altLang="en-US" dirty="0">
                <a:latin typeface="楷体_GB2312" pitchFamily="49" charset="-122"/>
              </a:rPr>
              <a:t>热传导过程是不可逆的。热量总是自动地由</a:t>
            </a:r>
          </a:p>
          <a:p>
            <a:pPr lvl="1"/>
            <a:r>
              <a:rPr lang="zh-CN" altLang="en-US" dirty="0">
                <a:latin typeface="楷体_GB2312" pitchFamily="49" charset="-122"/>
              </a:rPr>
              <a:t>  高温物体传向低温物体，从而使两物体温度</a:t>
            </a:r>
          </a:p>
          <a:p>
            <a:pPr lvl="1"/>
            <a:r>
              <a:rPr lang="zh-CN" altLang="en-US" dirty="0">
                <a:latin typeface="楷体_GB2312" pitchFamily="49" charset="-122"/>
              </a:rPr>
              <a:t>  相同，达到热平衡。从未发现其反过程，使</a:t>
            </a:r>
          </a:p>
          <a:p>
            <a:pPr lvl="1"/>
            <a:r>
              <a:rPr lang="zh-CN" altLang="en-US" dirty="0">
                <a:latin typeface="楷体_GB2312" pitchFamily="49" charset="-122"/>
              </a:rPr>
              <a:t>  两物体温差增大。</a:t>
            </a:r>
          </a:p>
          <a:p>
            <a:pPr algn="ctr"/>
            <a:endParaRPr lang="en-US" altLang="zh-CN" b="0" dirty="0">
              <a:ea typeface="宋体" pitchFamily="2" charset="-122"/>
            </a:endParaRPr>
          </a:p>
        </p:txBody>
      </p:sp>
      <p:sp>
        <p:nvSpPr>
          <p:cNvPr id="24582" name="AutoShape 5">
            <a:hlinkClick r:id="rId2" action="ppaction://hlinksldjump"/>
          </p:cNvPr>
          <p:cNvSpPr>
            <a:spLocks noChangeArrowheads="1"/>
          </p:cNvSpPr>
          <p:nvPr/>
        </p:nvSpPr>
        <p:spPr bwMode="auto">
          <a:xfrm flipV="1">
            <a:off x="8458200" y="381000"/>
            <a:ext cx="228600" cy="228600"/>
          </a:xfrm>
          <a:prstGeom prst="triangle">
            <a:avLst>
              <a:gd name="adj" fmla="val 50000"/>
            </a:avLst>
          </a:prstGeom>
          <a:solidFill>
            <a:srgbClr val="33CCCC"/>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6788"/>
                                        </p:tgtEl>
                                        <p:attrNameLst>
                                          <p:attrName>style.visibility</p:attrName>
                                        </p:attrNameLst>
                                      </p:cBhvr>
                                      <p:to>
                                        <p:strVal val="visible"/>
                                      </p:to>
                                    </p:set>
                                    <p:animEffect transition="in" filter="wipe(left)">
                                      <p:cBhvr>
                                        <p:cTn id="7" dur="500"/>
                                        <p:tgtEl>
                                          <p:spTgt spid="246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autoUpdateAnimBg="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pitchFamily="18" charset="0"/>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pitchFamily="18" charset="0"/>
            <a:ea typeface="楷体_GB2312"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1779</TotalTime>
  <Words>2393</Words>
  <Application>Microsoft PowerPoint</Application>
  <PresentationFormat>全屏显示(4:3)</PresentationFormat>
  <Paragraphs>305</Paragraphs>
  <Slides>35</Slides>
  <Notes>1</Notes>
  <HiddenSlides>0</HiddenSlides>
  <MMClips>0</MMClips>
  <ScaleCrop>false</ScaleCrop>
  <HeadingPairs>
    <vt:vector size="6" baseType="variant">
      <vt:variant>
        <vt:lpstr>主题</vt:lpstr>
      </vt:variant>
      <vt:variant>
        <vt:i4>1</vt:i4>
      </vt:variant>
      <vt:variant>
        <vt:lpstr>嵌入 OLE 服务器</vt:lpstr>
      </vt:variant>
      <vt:variant>
        <vt:i4>4</vt:i4>
      </vt:variant>
      <vt:variant>
        <vt:lpstr>幻灯片标题</vt:lpstr>
      </vt:variant>
      <vt:variant>
        <vt:i4>35</vt:i4>
      </vt:variant>
    </vt:vector>
  </HeadingPairs>
  <TitlesOfParts>
    <vt:vector size="40" baseType="lpstr">
      <vt:lpstr>默认设计模板</vt:lpstr>
      <vt:lpstr>剪辑</vt:lpstr>
      <vt:lpstr>BMP 图象</vt:lpstr>
      <vt:lpstr>Equation</vt:lpstr>
      <vt:lpstr>公式</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Rudolf Julius Enmanvel Clausius </vt:lpstr>
      <vt:lpstr>幻灯片 15</vt:lpstr>
      <vt:lpstr>Lord Kelvin 1824～1907</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没有幻灯片标题</dc:title>
  <dc:creator>mhy</dc:creator>
  <cp:lastModifiedBy>dell</cp:lastModifiedBy>
  <cp:revision>151</cp:revision>
  <dcterms:created xsi:type="dcterms:W3CDTF">1999-05-22T07:52:24Z</dcterms:created>
  <dcterms:modified xsi:type="dcterms:W3CDTF">2016-05-23T08:41:19Z</dcterms:modified>
</cp:coreProperties>
</file>