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3" r:id="rId2"/>
    <p:sldId id="285" r:id="rId3"/>
    <p:sldId id="286" r:id="rId4"/>
    <p:sldId id="291" r:id="rId5"/>
    <p:sldId id="290" r:id="rId6"/>
    <p:sldId id="281" r:id="rId7"/>
    <p:sldId id="293" r:id="rId8"/>
    <p:sldId id="306" r:id="rId9"/>
    <p:sldId id="307" r:id="rId10"/>
    <p:sldId id="294" r:id="rId11"/>
    <p:sldId id="295" r:id="rId12"/>
    <p:sldId id="296" r:id="rId13"/>
    <p:sldId id="311" r:id="rId14"/>
    <p:sldId id="312" r:id="rId15"/>
    <p:sldId id="313" r:id="rId16"/>
    <p:sldId id="298" r:id="rId17"/>
    <p:sldId id="314" r:id="rId18"/>
    <p:sldId id="300" r:id="rId19"/>
    <p:sldId id="302" r:id="rId20"/>
    <p:sldId id="304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楷体_GB2312" pitchFamily="49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楷体_GB2312" pitchFamily="49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楷体_GB2312" pitchFamily="49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楷体_GB2312" pitchFamily="49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kumimoji="1" sz="28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kumimoji="1" sz="28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kumimoji="1" sz="28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kumimoji="1" sz="28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楷体_GB2312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669900"/>
    <a:srgbClr val="DC0000"/>
    <a:srgbClr val="FF6565"/>
    <a:srgbClr val="FF9900"/>
    <a:srgbClr val="0099CC"/>
    <a:srgbClr val="FF00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649" autoAdjust="0"/>
    <p:restoredTop sz="90929"/>
  </p:normalViewPr>
  <p:slideViewPr>
    <p:cSldViewPr>
      <p:cViewPr varScale="1">
        <p:scale>
          <a:sx n="58" d="100"/>
          <a:sy n="58" d="100"/>
        </p:scale>
        <p:origin x="-90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1182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34.wmf"/><Relationship Id="rId1" Type="http://schemas.openxmlformats.org/officeDocument/2006/relationships/image" Target="../media/image40.wmf"/><Relationship Id="rId6" Type="http://schemas.openxmlformats.org/officeDocument/2006/relationships/image" Target="../media/image31.png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53.wmf"/><Relationship Id="rId18" Type="http://schemas.openxmlformats.org/officeDocument/2006/relationships/image" Target="../media/image58.wmf"/><Relationship Id="rId3" Type="http://schemas.openxmlformats.org/officeDocument/2006/relationships/image" Target="../media/image38.wmf"/><Relationship Id="rId21" Type="http://schemas.openxmlformats.org/officeDocument/2006/relationships/image" Target="../media/image59.wmf"/><Relationship Id="rId7" Type="http://schemas.openxmlformats.org/officeDocument/2006/relationships/image" Target="../media/image48.wmf"/><Relationship Id="rId12" Type="http://schemas.openxmlformats.org/officeDocument/2006/relationships/image" Target="../media/image52.wmf"/><Relationship Id="rId17" Type="http://schemas.openxmlformats.org/officeDocument/2006/relationships/image" Target="../media/image57.wmf"/><Relationship Id="rId2" Type="http://schemas.openxmlformats.org/officeDocument/2006/relationships/image" Target="../media/image45.wmf"/><Relationship Id="rId16" Type="http://schemas.openxmlformats.org/officeDocument/2006/relationships/image" Target="../media/image56.wmf"/><Relationship Id="rId20" Type="http://schemas.openxmlformats.org/officeDocument/2006/relationships/image" Target="../media/image36.wmf"/><Relationship Id="rId1" Type="http://schemas.openxmlformats.org/officeDocument/2006/relationships/image" Target="../media/image44.wmf"/><Relationship Id="rId6" Type="http://schemas.openxmlformats.org/officeDocument/2006/relationships/image" Target="../media/image47.wmf"/><Relationship Id="rId11" Type="http://schemas.openxmlformats.org/officeDocument/2006/relationships/image" Target="../media/image51.wmf"/><Relationship Id="rId5" Type="http://schemas.openxmlformats.org/officeDocument/2006/relationships/image" Target="../media/image46.wmf"/><Relationship Id="rId15" Type="http://schemas.openxmlformats.org/officeDocument/2006/relationships/image" Target="../media/image55.wmf"/><Relationship Id="rId10" Type="http://schemas.openxmlformats.org/officeDocument/2006/relationships/image" Target="../media/image50.wmf"/><Relationship Id="rId19" Type="http://schemas.openxmlformats.org/officeDocument/2006/relationships/image" Target="../media/image35.wmf"/><Relationship Id="rId4" Type="http://schemas.openxmlformats.org/officeDocument/2006/relationships/image" Target="../media/image37.wmf"/><Relationship Id="rId9" Type="http://schemas.openxmlformats.org/officeDocument/2006/relationships/image" Target="../media/image25.wmf"/><Relationship Id="rId14" Type="http://schemas.openxmlformats.org/officeDocument/2006/relationships/image" Target="../media/image54.wmf"/><Relationship Id="rId22" Type="http://schemas.openxmlformats.org/officeDocument/2006/relationships/image" Target="../media/image60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53.wmf"/><Relationship Id="rId18" Type="http://schemas.openxmlformats.org/officeDocument/2006/relationships/image" Target="../media/image58.wmf"/><Relationship Id="rId3" Type="http://schemas.openxmlformats.org/officeDocument/2006/relationships/image" Target="../media/image38.wmf"/><Relationship Id="rId21" Type="http://schemas.openxmlformats.org/officeDocument/2006/relationships/image" Target="../media/image59.wmf"/><Relationship Id="rId7" Type="http://schemas.openxmlformats.org/officeDocument/2006/relationships/image" Target="../media/image48.wmf"/><Relationship Id="rId12" Type="http://schemas.openxmlformats.org/officeDocument/2006/relationships/image" Target="../media/image52.wmf"/><Relationship Id="rId17" Type="http://schemas.openxmlformats.org/officeDocument/2006/relationships/image" Target="../media/image57.wmf"/><Relationship Id="rId2" Type="http://schemas.openxmlformats.org/officeDocument/2006/relationships/image" Target="../media/image62.wmf"/><Relationship Id="rId16" Type="http://schemas.openxmlformats.org/officeDocument/2006/relationships/image" Target="../media/image56.wmf"/><Relationship Id="rId20" Type="http://schemas.openxmlformats.org/officeDocument/2006/relationships/image" Target="../media/image36.wmf"/><Relationship Id="rId1" Type="http://schemas.openxmlformats.org/officeDocument/2006/relationships/image" Target="../media/image61.wmf"/><Relationship Id="rId6" Type="http://schemas.openxmlformats.org/officeDocument/2006/relationships/image" Target="../media/image47.wmf"/><Relationship Id="rId11" Type="http://schemas.openxmlformats.org/officeDocument/2006/relationships/image" Target="../media/image51.wmf"/><Relationship Id="rId5" Type="http://schemas.openxmlformats.org/officeDocument/2006/relationships/image" Target="../media/image46.wmf"/><Relationship Id="rId15" Type="http://schemas.openxmlformats.org/officeDocument/2006/relationships/image" Target="../media/image55.wmf"/><Relationship Id="rId10" Type="http://schemas.openxmlformats.org/officeDocument/2006/relationships/image" Target="../media/image50.wmf"/><Relationship Id="rId19" Type="http://schemas.openxmlformats.org/officeDocument/2006/relationships/image" Target="../media/image35.wmf"/><Relationship Id="rId4" Type="http://schemas.openxmlformats.org/officeDocument/2006/relationships/image" Target="../media/image37.wmf"/><Relationship Id="rId9" Type="http://schemas.openxmlformats.org/officeDocument/2006/relationships/image" Target="../media/image25.wmf"/><Relationship Id="rId14" Type="http://schemas.openxmlformats.org/officeDocument/2006/relationships/image" Target="../media/image5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image" Target="../media/image63.wmf"/><Relationship Id="rId4" Type="http://schemas.openxmlformats.org/officeDocument/2006/relationships/image" Target="../media/image66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0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ea typeface="宋体" pitchFamily="2" charset="-122"/>
              </a:defRPr>
            </a:lvl1pPr>
          </a:lstStyle>
          <a:p>
            <a:fld id="{E902C45D-055D-4520-9997-10B3330E738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arnot_cycle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D1511E-9696-493B-949A-7F7C9693E076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hlinkClick r:id="rId3" tooltip="Carnot cycle"/>
              </a:rPr>
              <a:t>Carnot cycle</a:t>
            </a:r>
            <a:r>
              <a:rPr lang="en-US" altLang="zh-CN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6D4EB2-549A-4EE8-BA47-56E907992EDB}" type="slidenum">
              <a:rPr lang="en-US" altLang="zh-CN"/>
              <a:pPr/>
              <a:t>20</a:t>
            </a:fld>
            <a:endParaRPr lang="en-US" altLang="zh-CN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据说无氟冰箱都有氟，对环保有害的其实是氯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DE45EF-DEAD-4018-9FC3-14FE1661DA4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C0D7B7-204C-44C7-B3C8-CF01CB40CD7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E9FC5D-1115-4750-978E-A8BD509DD08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6F6A51-2DCD-453E-A849-396EC997983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5B4908-634C-4007-A2AC-7DCFF564273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8AF1D4-41B6-4179-9C67-5CC0ABF6439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0CD964-D223-497C-85AE-DE8BA031B3B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A64306-1EB2-4CE2-936F-D0DAAE08D88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79B993-0B0F-44B4-A516-AB029CE81EF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D706C0-3EF3-470C-8045-E8CD011DEB6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A9AB61-8596-4E07-BC57-7A74DFA1961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ffectLst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4638" y="63198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ffectLst/>
                <a:ea typeface="+mn-ea"/>
              </a:defRPr>
            </a:lvl1pPr>
          </a:lstStyle>
          <a:p>
            <a:fld id="{1585923C-E280-411A-B069-721659A5EDE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2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20150" y="6538913"/>
            <a:ext cx="228600" cy="228600"/>
          </a:xfrm>
          <a:prstGeom prst="actionButtonForwardNext">
            <a:avLst/>
          </a:prstGeom>
          <a:solidFill>
            <a:srgbClr val="CCFFCC"/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577263" y="6538913"/>
            <a:ext cx="228600" cy="228600"/>
          </a:xfrm>
          <a:prstGeom prst="actionButtonBackPrevious">
            <a:avLst/>
          </a:prstGeom>
          <a:solidFill>
            <a:srgbClr val="CCFFCC"/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3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oleObject" Target="../embeddings/oleObject56.bin"/><Relationship Id="rId18" Type="http://schemas.openxmlformats.org/officeDocument/2006/relationships/oleObject" Target="../embeddings/oleObject61.bin"/><Relationship Id="rId26" Type="http://schemas.openxmlformats.org/officeDocument/2006/relationships/oleObject" Target="../embeddings/oleObject69.bin"/><Relationship Id="rId3" Type="http://schemas.openxmlformats.org/officeDocument/2006/relationships/oleObject" Target="../embeddings/oleObject46.bin"/><Relationship Id="rId21" Type="http://schemas.openxmlformats.org/officeDocument/2006/relationships/oleObject" Target="../embeddings/oleObject64.bin"/><Relationship Id="rId7" Type="http://schemas.openxmlformats.org/officeDocument/2006/relationships/oleObject" Target="../embeddings/oleObject50.bin"/><Relationship Id="rId12" Type="http://schemas.openxmlformats.org/officeDocument/2006/relationships/oleObject" Target="../embeddings/oleObject55.bin"/><Relationship Id="rId17" Type="http://schemas.openxmlformats.org/officeDocument/2006/relationships/oleObject" Target="../embeddings/oleObject60.bin"/><Relationship Id="rId25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9.bin"/><Relationship Id="rId20" Type="http://schemas.openxmlformats.org/officeDocument/2006/relationships/oleObject" Target="../embeddings/oleObject63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9.bin"/><Relationship Id="rId11" Type="http://schemas.openxmlformats.org/officeDocument/2006/relationships/oleObject" Target="../embeddings/oleObject54.bin"/><Relationship Id="rId24" Type="http://schemas.openxmlformats.org/officeDocument/2006/relationships/oleObject" Target="../embeddings/oleObject67.bin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8.bin"/><Relationship Id="rId23" Type="http://schemas.openxmlformats.org/officeDocument/2006/relationships/oleObject" Target="../embeddings/oleObject66.bin"/><Relationship Id="rId10" Type="http://schemas.openxmlformats.org/officeDocument/2006/relationships/oleObject" Target="../embeddings/oleObject53.bin"/><Relationship Id="rId19" Type="http://schemas.openxmlformats.org/officeDocument/2006/relationships/oleObject" Target="../embeddings/oleObject62.bin"/><Relationship Id="rId4" Type="http://schemas.openxmlformats.org/officeDocument/2006/relationships/oleObject" Target="../embeddings/oleObject47.bin"/><Relationship Id="rId9" Type="http://schemas.openxmlformats.org/officeDocument/2006/relationships/oleObject" Target="../embeddings/oleObject52.bin"/><Relationship Id="rId14" Type="http://schemas.openxmlformats.org/officeDocument/2006/relationships/oleObject" Target="../embeddings/oleObject57.bin"/><Relationship Id="rId22" Type="http://schemas.openxmlformats.org/officeDocument/2006/relationships/oleObject" Target="../embeddings/oleObject65.bin"/><Relationship Id="rId27" Type="http://schemas.openxmlformats.org/officeDocument/2006/relationships/oleObject" Target="../embeddings/oleObject70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13" Type="http://schemas.openxmlformats.org/officeDocument/2006/relationships/oleObject" Target="../embeddings/oleObject81.bin"/><Relationship Id="rId18" Type="http://schemas.openxmlformats.org/officeDocument/2006/relationships/oleObject" Target="../embeddings/oleObject86.bin"/><Relationship Id="rId3" Type="http://schemas.openxmlformats.org/officeDocument/2006/relationships/oleObject" Target="../embeddings/oleObject71.bin"/><Relationship Id="rId21" Type="http://schemas.openxmlformats.org/officeDocument/2006/relationships/oleObject" Target="../embeddings/oleObject89.bin"/><Relationship Id="rId7" Type="http://schemas.openxmlformats.org/officeDocument/2006/relationships/oleObject" Target="../embeddings/oleObject75.bin"/><Relationship Id="rId12" Type="http://schemas.openxmlformats.org/officeDocument/2006/relationships/oleObject" Target="../embeddings/oleObject80.bin"/><Relationship Id="rId17" Type="http://schemas.openxmlformats.org/officeDocument/2006/relationships/oleObject" Target="../embeddings/oleObject8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4.bin"/><Relationship Id="rId20" Type="http://schemas.openxmlformats.org/officeDocument/2006/relationships/oleObject" Target="../embeddings/oleObject88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4.bin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83.bin"/><Relationship Id="rId23" Type="http://schemas.openxmlformats.org/officeDocument/2006/relationships/oleObject" Target="../embeddings/oleObject91.bin"/><Relationship Id="rId10" Type="http://schemas.openxmlformats.org/officeDocument/2006/relationships/oleObject" Target="../embeddings/oleObject78.bin"/><Relationship Id="rId19" Type="http://schemas.openxmlformats.org/officeDocument/2006/relationships/oleObject" Target="../embeddings/oleObject87.bin"/><Relationship Id="rId4" Type="http://schemas.openxmlformats.org/officeDocument/2006/relationships/oleObject" Target="../embeddings/oleObject72.bin"/><Relationship Id="rId9" Type="http://schemas.openxmlformats.org/officeDocument/2006/relationships/oleObject" Target="../embeddings/oleObject77.bin"/><Relationship Id="rId14" Type="http://schemas.openxmlformats.org/officeDocument/2006/relationships/oleObject" Target="../embeddings/oleObject82.bin"/><Relationship Id="rId22" Type="http://schemas.openxmlformats.org/officeDocument/2006/relationships/oleObject" Target="../embeddings/oleObject9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9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93.bin"/><Relationship Id="rId5" Type="http://schemas.openxmlformats.org/officeDocument/2006/relationships/image" Target="../media/image7.jpeg"/><Relationship Id="rId4" Type="http://schemas.openxmlformats.org/officeDocument/2006/relationships/oleObject" Target="../embeddings/oleObject9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406F01-0B0C-4235-B6EE-A8269296A65B}" type="slidenum">
              <a:rPr lang="en-US" altLang="zh-CN"/>
              <a:pPr/>
              <a:t>1</a:t>
            </a:fld>
            <a:endParaRPr lang="en-US" altLang="zh-CN" dirty="0"/>
          </a:p>
        </p:txBody>
      </p:sp>
      <p:sp>
        <p:nvSpPr>
          <p:cNvPr id="50242" name="Text Box 66"/>
          <p:cNvSpPr txBox="1">
            <a:spLocks noChangeArrowheads="1"/>
          </p:cNvSpPr>
          <p:nvPr/>
        </p:nvSpPr>
        <p:spPr bwMode="auto">
          <a:xfrm>
            <a:off x="1071538" y="214290"/>
            <a:ext cx="6705600" cy="528638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CCFF">
                  <a:gamma/>
                  <a:shade val="58039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</a:rPr>
              <a:t>*</a:t>
            </a:r>
            <a:r>
              <a:rPr lang="zh-CN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焦耳-汤姆孙实验、真实气体的内能</a:t>
            </a:r>
            <a:endParaRPr lang="zh-CN" altLang="en-US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50243" name="Rectangle 67"/>
          <p:cNvSpPr>
            <a:spLocks noChangeArrowheads="1"/>
          </p:cNvSpPr>
          <p:nvPr/>
        </p:nvSpPr>
        <p:spPr bwMode="auto">
          <a:xfrm>
            <a:off x="1664941" y="1285860"/>
            <a:ext cx="2667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zh-CN" altLang="en-US" i="1" u="sng" dirty="0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焦耳实验 </a:t>
            </a:r>
            <a:endParaRPr lang="zh-CN" altLang="en-US" b="0" dirty="0">
              <a:effectLst/>
              <a:ea typeface="宋体" pitchFamily="2" charset="-122"/>
            </a:endParaRPr>
          </a:p>
        </p:txBody>
      </p:sp>
      <p:sp>
        <p:nvSpPr>
          <p:cNvPr id="50244" name="Rectangle 68"/>
          <p:cNvSpPr>
            <a:spLocks noChangeArrowheads="1"/>
          </p:cNvSpPr>
          <p:nvPr/>
        </p:nvSpPr>
        <p:spPr bwMode="auto">
          <a:xfrm>
            <a:off x="3950941" y="1285860"/>
            <a:ext cx="2514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zh-CN" altLang="en-US" i="1" u="sng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焦耳定律</a:t>
            </a:r>
            <a:endParaRPr lang="zh-CN" altLang="en-US" b="0">
              <a:effectLst/>
              <a:ea typeface="宋体" pitchFamily="2" charset="-122"/>
            </a:endParaRPr>
          </a:p>
        </p:txBody>
      </p:sp>
      <p:sp>
        <p:nvSpPr>
          <p:cNvPr id="50245" name="Text Box 69"/>
          <p:cNvSpPr txBox="1">
            <a:spLocks noChangeArrowheads="1"/>
          </p:cNvSpPr>
          <p:nvPr/>
        </p:nvSpPr>
        <p:spPr bwMode="auto">
          <a:xfrm>
            <a:off x="2214546" y="2071678"/>
            <a:ext cx="373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66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2" charset="-122"/>
                <a:sym typeface="Symbol" pitchFamily="18" charset="2"/>
              </a:rPr>
              <a:t> </a:t>
            </a:r>
            <a:r>
              <a:rPr lang="zh-CN" alt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itchFamily="2" charset="-122"/>
              </a:rPr>
              <a:t>焦耳</a:t>
            </a:r>
            <a:r>
              <a:rPr lang="en-US" altLang="zh-CN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itchFamily="2" charset="-122"/>
              </a:rPr>
              <a:t>-</a:t>
            </a:r>
            <a:r>
              <a:rPr lang="zh-CN" alt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黑体" pitchFamily="2" charset="-122"/>
              </a:rPr>
              <a:t>汤姆孙实验</a:t>
            </a:r>
            <a:endParaRPr lang="zh-CN" altLang="en-US" dirty="0">
              <a:solidFill>
                <a:srgbClr val="FFFF00"/>
              </a:solidFill>
              <a:effectLst/>
              <a:latin typeface="楷体_GB2312" pitchFamily="49" charset="-122"/>
            </a:endParaRPr>
          </a:p>
        </p:txBody>
      </p:sp>
      <p:sp>
        <p:nvSpPr>
          <p:cNvPr id="50246" name="Text Box 70"/>
          <p:cNvSpPr txBox="1">
            <a:spLocks noChangeArrowheads="1"/>
          </p:cNvSpPr>
          <p:nvPr/>
        </p:nvSpPr>
        <p:spPr bwMode="auto">
          <a:xfrm>
            <a:off x="2214546" y="2714620"/>
            <a:ext cx="327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66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sym typeface="Symbol" pitchFamily="18" charset="2"/>
              </a:rPr>
              <a:t></a:t>
            </a:r>
            <a:r>
              <a:rPr lang="en-US" altLang="zh-CN" dirty="0">
                <a:effectLst>
                  <a:outerShdw blurRad="38100" dist="38100" dir="2700000" algn="tl">
                    <a:srgbClr val="FFFFFF"/>
                  </a:outerShdw>
                </a:effectLst>
                <a:latin typeface="楷体_GB2312" pitchFamily="49" charset="-122"/>
              </a:rPr>
              <a:t> </a:t>
            </a:r>
            <a:r>
              <a:rPr lang="zh-CN" alt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楷体_GB2312" pitchFamily="49" charset="-122"/>
              </a:rPr>
              <a:t>真实气体的内能</a:t>
            </a:r>
          </a:p>
        </p:txBody>
      </p:sp>
      <p:sp>
        <p:nvSpPr>
          <p:cNvPr id="50248" name="Text Box 72"/>
          <p:cNvSpPr txBox="1">
            <a:spLocks noChangeArrowheads="1"/>
          </p:cNvSpPr>
          <p:nvPr/>
        </p:nvSpPr>
        <p:spPr bwMode="auto">
          <a:xfrm>
            <a:off x="1643042" y="4214818"/>
            <a:ext cx="3260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altLang="zh-CN" dirty="0">
                <a:solidFill>
                  <a:schemeClr val="tx2"/>
                </a:solidFill>
                <a:effectLst/>
                <a:sym typeface="Symbol" pitchFamily="18" charset="2"/>
              </a:rPr>
              <a:t>3.1  </a:t>
            </a:r>
            <a:r>
              <a:rPr lang="zh-CN" altLang="en-US" dirty="0">
                <a:solidFill>
                  <a:schemeClr val="tx2"/>
                </a:solidFill>
                <a:effectLst/>
              </a:rPr>
              <a:t>循环过程</a:t>
            </a:r>
          </a:p>
        </p:txBody>
      </p:sp>
      <p:graphicFrame>
        <p:nvGraphicFramePr>
          <p:cNvPr id="50253" name="Object 77"/>
          <p:cNvGraphicFramePr>
            <a:graphicFrameLocks noChangeAspect="1"/>
          </p:cNvGraphicFramePr>
          <p:nvPr/>
        </p:nvGraphicFramePr>
        <p:xfrm>
          <a:off x="8229600" y="228600"/>
          <a:ext cx="663575" cy="450850"/>
        </p:xfrm>
        <a:graphic>
          <a:graphicData uri="http://schemas.openxmlformats.org/presentationml/2006/ole">
            <p:oleObj spid="_x0000_s50253" name="剪辑" r:id="rId3" imgW="4006800" imgH="2856960" progId="">
              <p:embed/>
            </p:oleObj>
          </a:graphicData>
        </a:graphic>
      </p:graphicFrame>
      <p:sp>
        <p:nvSpPr>
          <p:cNvPr id="50254" name="Text Box 78"/>
          <p:cNvSpPr txBox="1">
            <a:spLocks noChangeArrowheads="1"/>
          </p:cNvSpPr>
          <p:nvPr/>
        </p:nvSpPr>
        <p:spPr bwMode="auto">
          <a:xfrm>
            <a:off x="1142976" y="3409954"/>
            <a:ext cx="419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dirty="0">
                <a:effectLst/>
                <a:ea typeface="宋体" pitchFamily="2" charset="-122"/>
                <a:cs typeface="Times New Roman" pitchFamily="18" charset="0"/>
              </a:rPr>
              <a:t>§</a:t>
            </a:r>
            <a:r>
              <a:rPr lang="en-US" altLang="zh-CN" dirty="0">
                <a:effectLst/>
              </a:rPr>
              <a:t>3   </a:t>
            </a:r>
            <a:r>
              <a:rPr lang="zh-CN" altLang="en-US" dirty="0">
                <a:effectLst/>
              </a:rPr>
              <a:t>循环过程  卡诺循环</a:t>
            </a:r>
          </a:p>
        </p:txBody>
      </p:sp>
      <p:sp>
        <p:nvSpPr>
          <p:cNvPr id="50255" name="Text Box 79"/>
          <p:cNvSpPr txBox="1">
            <a:spLocks noChangeArrowheads="1"/>
          </p:cNvSpPr>
          <p:nvPr/>
        </p:nvSpPr>
        <p:spPr bwMode="auto">
          <a:xfrm>
            <a:off x="1643042" y="4857760"/>
            <a:ext cx="548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altLang="zh-CN" dirty="0">
                <a:solidFill>
                  <a:schemeClr val="tx2"/>
                </a:solidFill>
                <a:effectLst/>
                <a:sym typeface="Symbol" pitchFamily="18" charset="2"/>
              </a:rPr>
              <a:t>3.2 </a:t>
            </a:r>
            <a:r>
              <a:rPr lang="zh-CN" altLang="en-US" dirty="0">
                <a:solidFill>
                  <a:schemeClr val="tx2"/>
                </a:solidFill>
                <a:effectLst/>
                <a:sym typeface="Symbol" pitchFamily="18" charset="2"/>
              </a:rPr>
              <a:t>理想气体的</a:t>
            </a:r>
            <a:r>
              <a:rPr lang="zh-CN" altLang="en-US" dirty="0">
                <a:solidFill>
                  <a:schemeClr val="tx2"/>
                </a:solidFill>
                <a:effectLst/>
              </a:rPr>
              <a:t>卡诺循环及效率</a:t>
            </a:r>
          </a:p>
        </p:txBody>
      </p:sp>
      <p:sp>
        <p:nvSpPr>
          <p:cNvPr id="50257" name="Text Box 81"/>
          <p:cNvSpPr txBox="1">
            <a:spLocks noChangeArrowheads="1"/>
          </p:cNvSpPr>
          <p:nvPr/>
        </p:nvSpPr>
        <p:spPr bwMode="auto">
          <a:xfrm>
            <a:off x="5857884" y="5715016"/>
            <a:ext cx="21387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 dirty="0">
                <a:effectLst/>
              </a:rPr>
              <a:t>作业</a:t>
            </a:r>
            <a:r>
              <a:rPr lang="zh-CN" altLang="en-US" sz="2400" dirty="0" smtClean="0">
                <a:effectLst/>
              </a:rPr>
              <a:t>：</a:t>
            </a:r>
            <a:r>
              <a:rPr lang="en-US" altLang="zh-CN" sz="2400" dirty="0" smtClean="0">
                <a:effectLst/>
              </a:rPr>
              <a:t>8-6,7 , 8</a:t>
            </a:r>
            <a:endParaRPr lang="en-US" altLang="zh-CN" sz="2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42" grpId="0" animBg="1" autoUpdateAnimBg="0"/>
      <p:bldP spid="50243" grpId="0" autoUpdateAnimBg="0"/>
      <p:bldP spid="50244" grpId="0" autoUpdateAnimBg="0"/>
      <p:bldP spid="50245" grpId="0" autoUpdateAnimBg="0"/>
      <p:bldP spid="50246" grpId="0" autoUpdateAnimBg="0"/>
      <p:bldP spid="50248" grpId="0" autoUpdateAnimBg="0"/>
      <p:bldP spid="50254" grpId="0" autoUpdateAnimBg="0"/>
      <p:bldP spid="50255" grpId="0" autoUpdateAnimBg="0"/>
      <p:bldP spid="5025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A54F0-21D2-4440-B792-E48E8C622E62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269315" name="Text Box 3"/>
          <p:cNvSpPr txBox="1">
            <a:spLocks noChangeArrowheads="1"/>
          </p:cNvSpPr>
          <p:nvPr/>
        </p:nvSpPr>
        <p:spPr bwMode="auto">
          <a:xfrm>
            <a:off x="242888" y="1400175"/>
            <a:ext cx="8839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>
                <a:effectLst/>
                <a:latin typeface="楷体_GB2312" pitchFamily="49" charset="-122"/>
              </a:rPr>
              <a:t>历史上，热力学理论最初是在研究热机工作过程的基础上发展起来的。在热机中被用来吸收热量并对外作功的物质叫</a:t>
            </a:r>
            <a:r>
              <a:rPr lang="zh-CN" altLang="en-US">
                <a:solidFill>
                  <a:srgbClr val="009900"/>
                </a:solidFill>
                <a:effectLst/>
                <a:latin typeface="楷体_GB2312" pitchFamily="49" charset="-122"/>
              </a:rPr>
              <a:t>工质</a:t>
            </a:r>
            <a:r>
              <a:rPr lang="zh-CN" altLang="en-US">
                <a:effectLst/>
                <a:latin typeface="楷体_GB2312" pitchFamily="49" charset="-122"/>
              </a:rPr>
              <a:t>。工质往往经历着循环过程，即经历一系</a:t>
            </a:r>
          </a:p>
          <a:p>
            <a:r>
              <a:rPr lang="zh-CN" altLang="en-US">
                <a:effectLst/>
                <a:latin typeface="楷体_GB2312" pitchFamily="49" charset="-122"/>
              </a:rPr>
              <a:t>列变化又回到初始状态。</a:t>
            </a:r>
            <a:endParaRPr lang="zh-CN" altLang="en-US" sz="3200">
              <a:effectLst/>
              <a:latin typeface="楷体_GB2312" pitchFamily="49" charset="-122"/>
            </a:endParaRPr>
          </a:p>
        </p:txBody>
      </p:sp>
      <p:sp>
        <p:nvSpPr>
          <p:cNvPr id="269316" name="Text Box 4"/>
          <p:cNvSpPr txBox="1">
            <a:spLocks noChangeArrowheads="1"/>
          </p:cNvSpPr>
          <p:nvPr/>
        </p:nvSpPr>
        <p:spPr bwMode="auto">
          <a:xfrm>
            <a:off x="228600" y="3397250"/>
            <a:ext cx="592455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effectLst/>
                <a:latin typeface="楷体_GB2312" pitchFamily="49" charset="-122"/>
              </a:rPr>
              <a:t>若循环的每一阶段都是准静态过程，</a:t>
            </a:r>
          </a:p>
          <a:p>
            <a:r>
              <a:rPr lang="zh-CN" altLang="en-US">
                <a:effectLst/>
                <a:latin typeface="楷体_GB2312" pitchFamily="49" charset="-122"/>
              </a:rPr>
              <a:t>则此循环可用</a:t>
            </a:r>
            <a:r>
              <a:rPr lang="en-US" altLang="zh-CN">
                <a:effectLst/>
                <a:latin typeface="楷体_GB2312" pitchFamily="49" charset="-122"/>
              </a:rPr>
              <a:t>P-V</a:t>
            </a:r>
            <a:r>
              <a:rPr lang="zh-CN" altLang="en-US">
                <a:effectLst/>
                <a:latin typeface="楷体_GB2312" pitchFamily="49" charset="-122"/>
              </a:rPr>
              <a:t>图上的一条闭合曲</a:t>
            </a:r>
          </a:p>
          <a:p>
            <a:r>
              <a:rPr lang="zh-CN" altLang="en-US">
                <a:effectLst/>
                <a:latin typeface="楷体_GB2312" pitchFamily="49" charset="-122"/>
              </a:rPr>
              <a:t>线表示。箭头表示过程进行的方向。</a:t>
            </a:r>
          </a:p>
          <a:p>
            <a:r>
              <a:rPr lang="zh-CN" altLang="en-US">
                <a:effectLst/>
                <a:latin typeface="楷体_GB2312" pitchFamily="49" charset="-122"/>
              </a:rPr>
              <a:t>工质在整个循环过程中对外作的净功</a:t>
            </a:r>
          </a:p>
          <a:p>
            <a:r>
              <a:rPr lang="zh-CN" altLang="en-US">
                <a:effectLst/>
                <a:latin typeface="楷体_GB2312" pitchFamily="49" charset="-122"/>
              </a:rPr>
              <a:t>等于曲线所包围的面积。</a:t>
            </a:r>
          </a:p>
        </p:txBody>
      </p:sp>
      <p:sp>
        <p:nvSpPr>
          <p:cNvPr id="269317" name="Text Box 5"/>
          <p:cNvSpPr txBox="1">
            <a:spLocks noChangeArrowheads="1"/>
          </p:cNvSpPr>
          <p:nvPr/>
        </p:nvSpPr>
        <p:spPr bwMode="auto">
          <a:xfrm>
            <a:off x="76200" y="568325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effectLst/>
              </a:rPr>
              <a:t>沿顺时针方向进行的循环称为</a:t>
            </a:r>
            <a:r>
              <a:rPr lang="zh-CN" altLang="en-US">
                <a:solidFill>
                  <a:srgbClr val="009900"/>
                </a:solidFill>
                <a:effectLst/>
              </a:rPr>
              <a:t>正循环或热循环</a:t>
            </a:r>
            <a:r>
              <a:rPr lang="zh-CN" altLang="en-US">
                <a:effectLst/>
              </a:rPr>
              <a:t>。</a:t>
            </a:r>
          </a:p>
          <a:p>
            <a:r>
              <a:rPr lang="zh-CN" altLang="en-US">
                <a:effectLst/>
              </a:rPr>
              <a:t>沿反时针方向进行的循环称为</a:t>
            </a:r>
            <a:r>
              <a:rPr lang="zh-CN" altLang="en-US">
                <a:solidFill>
                  <a:srgbClr val="009900"/>
                </a:solidFill>
                <a:effectLst/>
              </a:rPr>
              <a:t>逆循环或制冷循环</a:t>
            </a:r>
            <a:r>
              <a:rPr lang="zh-CN" altLang="en-US">
                <a:effectLst/>
              </a:rPr>
              <a:t>。</a:t>
            </a:r>
          </a:p>
        </p:txBody>
      </p:sp>
      <p:sp>
        <p:nvSpPr>
          <p:cNvPr id="269320" name="Text Box 8"/>
          <p:cNvSpPr txBox="1">
            <a:spLocks noChangeArrowheads="1"/>
          </p:cNvSpPr>
          <p:nvPr/>
        </p:nvSpPr>
        <p:spPr bwMode="auto">
          <a:xfrm>
            <a:off x="1143000" y="152400"/>
            <a:ext cx="4648200" cy="588963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CCFF">
                  <a:gamma/>
                  <a:shade val="58039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altLang="zh-CN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§3 </a:t>
            </a:r>
            <a:r>
              <a:rPr lang="zh-CN" alt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循环过程   卡诺循环</a:t>
            </a:r>
          </a:p>
        </p:txBody>
      </p:sp>
      <p:grpSp>
        <p:nvGrpSpPr>
          <p:cNvPr id="269398" name="Group 86"/>
          <p:cNvGrpSpPr>
            <a:grpSpLocks/>
          </p:cNvGrpSpPr>
          <p:nvPr/>
        </p:nvGrpSpPr>
        <p:grpSpPr bwMode="auto">
          <a:xfrm>
            <a:off x="6445250" y="3168650"/>
            <a:ext cx="2165350" cy="1676400"/>
            <a:chOff x="4060" y="1776"/>
            <a:chExt cx="1364" cy="1056"/>
          </a:xfrm>
        </p:grpSpPr>
        <p:sp>
          <p:nvSpPr>
            <p:cNvPr id="269388" name="Freeform 76"/>
            <p:cNvSpPr>
              <a:spLocks/>
            </p:cNvSpPr>
            <p:nvPr/>
          </p:nvSpPr>
          <p:spPr bwMode="auto">
            <a:xfrm>
              <a:off x="4234" y="1970"/>
              <a:ext cx="1190" cy="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15"/>
                </a:cxn>
                <a:cxn ang="0">
                  <a:pos x="786" y="615"/>
                </a:cxn>
              </a:cxnLst>
              <a:rect l="0" t="0" r="r" b="b"/>
              <a:pathLst>
                <a:path w="786" h="615">
                  <a:moveTo>
                    <a:pt x="0" y="0"/>
                  </a:moveTo>
                  <a:lnTo>
                    <a:pt x="0" y="615"/>
                  </a:lnTo>
                  <a:lnTo>
                    <a:pt x="786" y="615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stealth" w="sm" len="med"/>
              <a:tailEnd type="stealth" w="sm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69389" name="Object 77"/>
            <p:cNvGraphicFramePr>
              <a:graphicFrameLocks noChangeAspect="1"/>
            </p:cNvGraphicFramePr>
            <p:nvPr/>
          </p:nvGraphicFramePr>
          <p:xfrm>
            <a:off x="4060" y="1824"/>
            <a:ext cx="212" cy="256"/>
          </p:xfrm>
          <a:graphic>
            <a:graphicData uri="http://schemas.openxmlformats.org/presentationml/2006/ole">
              <p:oleObj spid="_x0000_s269389" name="公式" r:id="rId4" imgW="177480" imgH="190440" progId="Equation.3">
                <p:embed/>
              </p:oleObj>
            </a:graphicData>
          </a:graphic>
        </p:graphicFrame>
        <p:graphicFrame>
          <p:nvGraphicFramePr>
            <p:cNvPr id="269390" name="Object 78"/>
            <p:cNvGraphicFramePr>
              <a:graphicFrameLocks noChangeAspect="1"/>
            </p:cNvGraphicFramePr>
            <p:nvPr/>
          </p:nvGraphicFramePr>
          <p:xfrm>
            <a:off x="5236" y="2592"/>
            <a:ext cx="188" cy="240"/>
          </p:xfrm>
          <a:graphic>
            <a:graphicData uri="http://schemas.openxmlformats.org/presentationml/2006/ole">
              <p:oleObj spid="_x0000_s269390" name="公式" r:id="rId5" imgW="177480" imgH="203040" progId="Equation.3">
                <p:embed/>
              </p:oleObj>
            </a:graphicData>
          </a:graphic>
        </p:graphicFrame>
        <p:sp>
          <p:nvSpPr>
            <p:cNvPr id="269391" name="Freeform 79"/>
            <p:cNvSpPr>
              <a:spLocks/>
            </p:cNvSpPr>
            <p:nvPr/>
          </p:nvSpPr>
          <p:spPr bwMode="auto">
            <a:xfrm>
              <a:off x="4352" y="2031"/>
              <a:ext cx="731" cy="676"/>
            </a:xfrm>
            <a:custGeom>
              <a:avLst/>
              <a:gdLst/>
              <a:ahLst/>
              <a:cxnLst>
                <a:cxn ang="0">
                  <a:pos x="72" y="112"/>
                </a:cxn>
                <a:cxn ang="0">
                  <a:pos x="264" y="16"/>
                </a:cxn>
                <a:cxn ang="0">
                  <a:pos x="600" y="208"/>
                </a:cxn>
                <a:cxn ang="0">
                  <a:pos x="552" y="544"/>
                </a:cxn>
                <a:cxn ang="0">
                  <a:pos x="216" y="544"/>
                </a:cxn>
                <a:cxn ang="0">
                  <a:pos x="24" y="352"/>
                </a:cxn>
                <a:cxn ang="0">
                  <a:pos x="72" y="112"/>
                </a:cxn>
              </a:cxnLst>
              <a:rect l="0" t="0" r="r" b="b"/>
              <a:pathLst>
                <a:path w="648" h="600">
                  <a:moveTo>
                    <a:pt x="72" y="112"/>
                  </a:moveTo>
                  <a:cubicBezTo>
                    <a:pt x="112" y="56"/>
                    <a:pt x="176" y="0"/>
                    <a:pt x="264" y="16"/>
                  </a:cubicBezTo>
                  <a:cubicBezTo>
                    <a:pt x="352" y="32"/>
                    <a:pt x="552" y="120"/>
                    <a:pt x="600" y="208"/>
                  </a:cubicBezTo>
                  <a:cubicBezTo>
                    <a:pt x="648" y="296"/>
                    <a:pt x="616" y="488"/>
                    <a:pt x="552" y="544"/>
                  </a:cubicBezTo>
                  <a:cubicBezTo>
                    <a:pt x="488" y="600"/>
                    <a:pt x="304" y="576"/>
                    <a:pt x="216" y="544"/>
                  </a:cubicBezTo>
                  <a:cubicBezTo>
                    <a:pt x="128" y="512"/>
                    <a:pt x="48" y="424"/>
                    <a:pt x="24" y="352"/>
                  </a:cubicBezTo>
                  <a:cubicBezTo>
                    <a:pt x="0" y="280"/>
                    <a:pt x="32" y="168"/>
                    <a:pt x="72" y="112"/>
                  </a:cubicBezTo>
                  <a:close/>
                </a:path>
              </a:pathLst>
            </a:custGeom>
            <a:noFill/>
            <a:ln w="38100" cmpd="sng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9392" name="Freeform 80"/>
            <p:cNvSpPr>
              <a:spLocks/>
            </p:cNvSpPr>
            <p:nvPr/>
          </p:nvSpPr>
          <p:spPr bwMode="auto">
            <a:xfrm>
              <a:off x="4800" y="2064"/>
              <a:ext cx="192" cy="1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8" y="60"/>
                </a:cxn>
              </a:cxnLst>
              <a:rect l="0" t="0" r="r" b="b"/>
              <a:pathLst>
                <a:path w="138" h="60">
                  <a:moveTo>
                    <a:pt x="0" y="0"/>
                  </a:moveTo>
                  <a:lnTo>
                    <a:pt x="138" y="6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stealth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9393" name="Freeform 81"/>
            <p:cNvSpPr>
              <a:spLocks/>
            </p:cNvSpPr>
            <p:nvPr/>
          </p:nvSpPr>
          <p:spPr bwMode="auto">
            <a:xfrm>
              <a:off x="4783" y="2051"/>
              <a:ext cx="31" cy="44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24" y="26"/>
                </a:cxn>
                <a:cxn ang="0">
                  <a:pos x="6" y="32"/>
                </a:cxn>
                <a:cxn ang="0">
                  <a:pos x="0" y="14"/>
                </a:cxn>
                <a:cxn ang="0">
                  <a:pos x="18" y="2"/>
                </a:cxn>
                <a:cxn ang="0">
                  <a:pos x="24" y="20"/>
                </a:cxn>
                <a:cxn ang="0">
                  <a:pos x="12" y="8"/>
                </a:cxn>
              </a:cxnLst>
              <a:rect l="0" t="0" r="r" b="b"/>
              <a:pathLst>
                <a:path w="28" h="35">
                  <a:moveTo>
                    <a:pt x="12" y="8"/>
                  </a:moveTo>
                  <a:cubicBezTo>
                    <a:pt x="16" y="14"/>
                    <a:pt x="26" y="19"/>
                    <a:pt x="24" y="26"/>
                  </a:cubicBezTo>
                  <a:cubicBezTo>
                    <a:pt x="22" y="32"/>
                    <a:pt x="12" y="35"/>
                    <a:pt x="6" y="32"/>
                  </a:cubicBezTo>
                  <a:cubicBezTo>
                    <a:pt x="0" y="29"/>
                    <a:pt x="2" y="20"/>
                    <a:pt x="0" y="14"/>
                  </a:cubicBezTo>
                  <a:cubicBezTo>
                    <a:pt x="6" y="10"/>
                    <a:pt x="11" y="0"/>
                    <a:pt x="18" y="2"/>
                  </a:cubicBezTo>
                  <a:cubicBezTo>
                    <a:pt x="24" y="4"/>
                    <a:pt x="28" y="16"/>
                    <a:pt x="24" y="20"/>
                  </a:cubicBezTo>
                  <a:cubicBezTo>
                    <a:pt x="20" y="24"/>
                    <a:pt x="16" y="12"/>
                    <a:pt x="12" y="8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69394" name="Object 82"/>
            <p:cNvGraphicFramePr>
              <a:graphicFrameLocks noChangeAspect="1"/>
            </p:cNvGraphicFramePr>
            <p:nvPr/>
          </p:nvGraphicFramePr>
          <p:xfrm>
            <a:off x="4490" y="2213"/>
            <a:ext cx="410" cy="207"/>
          </p:xfrm>
          <a:graphic>
            <a:graphicData uri="http://schemas.openxmlformats.org/presentationml/2006/ole">
              <p:oleObj spid="_x0000_s269394" name="公式" r:id="rId6" imgW="533160" imgH="241200" progId="Equation.3">
                <p:embed/>
              </p:oleObj>
            </a:graphicData>
          </a:graphic>
        </p:graphicFrame>
        <p:graphicFrame>
          <p:nvGraphicFramePr>
            <p:cNvPr id="269395" name="Object 83"/>
            <p:cNvGraphicFramePr>
              <a:graphicFrameLocks noChangeAspect="1"/>
            </p:cNvGraphicFramePr>
            <p:nvPr/>
          </p:nvGraphicFramePr>
          <p:xfrm>
            <a:off x="4800" y="1776"/>
            <a:ext cx="570" cy="211"/>
          </p:xfrm>
          <a:graphic>
            <a:graphicData uri="http://schemas.openxmlformats.org/presentationml/2006/ole">
              <p:oleObj spid="_x0000_s269395" name="公式" r:id="rId7" imgW="609480" imgH="203040" progId="Equation.3">
                <p:embed/>
              </p:oleObj>
            </a:graphicData>
          </a:graphic>
        </p:graphicFrame>
        <p:sp>
          <p:nvSpPr>
            <p:cNvPr id="269396" name="Line 84"/>
            <p:cNvSpPr>
              <a:spLocks noChangeShapeType="1"/>
            </p:cNvSpPr>
            <p:nvPr/>
          </p:nvSpPr>
          <p:spPr bwMode="auto">
            <a:xfrm>
              <a:off x="4373" y="2394"/>
              <a:ext cx="0" cy="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9397" name="Line 85"/>
            <p:cNvSpPr>
              <a:spLocks noChangeShapeType="1"/>
            </p:cNvSpPr>
            <p:nvPr/>
          </p:nvSpPr>
          <p:spPr bwMode="auto">
            <a:xfrm>
              <a:off x="5042" y="2515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69399" name="AutoShape 87"/>
          <p:cNvSpPr>
            <a:spLocks noChangeArrowheads="1"/>
          </p:cNvSpPr>
          <p:nvPr/>
        </p:nvSpPr>
        <p:spPr bwMode="auto">
          <a:xfrm>
            <a:off x="4846638" y="5607050"/>
            <a:ext cx="2438400" cy="533400"/>
          </a:xfrm>
          <a:prstGeom prst="wedgeEllipseCallout">
            <a:avLst>
              <a:gd name="adj1" fmla="val 49935"/>
              <a:gd name="adj2" fmla="val -180060"/>
            </a:avLst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>
              <a:effectLst/>
            </a:endParaRPr>
          </a:p>
        </p:txBody>
      </p:sp>
      <p:sp>
        <p:nvSpPr>
          <p:cNvPr id="269400" name="Text Box 88"/>
          <p:cNvSpPr txBox="1">
            <a:spLocks noChangeArrowheads="1"/>
          </p:cNvSpPr>
          <p:nvPr/>
        </p:nvSpPr>
        <p:spPr bwMode="auto">
          <a:xfrm>
            <a:off x="381000" y="838200"/>
            <a:ext cx="3260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altLang="zh-CN">
                <a:solidFill>
                  <a:schemeClr val="tx2"/>
                </a:solidFill>
                <a:effectLst/>
                <a:sym typeface="Symbol" pitchFamily="18" charset="2"/>
              </a:rPr>
              <a:t>3.1  </a:t>
            </a:r>
            <a:r>
              <a:rPr lang="zh-CN" altLang="en-US">
                <a:solidFill>
                  <a:schemeClr val="tx2"/>
                </a:solidFill>
                <a:effectLst/>
              </a:rPr>
              <a:t>循环过程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9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6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6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9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9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5" grpId="0" build="p" autoUpdateAnimBg="0"/>
      <p:bldP spid="269316" grpId="0" autoUpdateAnimBg="0"/>
      <p:bldP spid="269317" grpId="0" autoUpdateAnimBg="0"/>
      <p:bldP spid="269320" grpId="0" animBg="1" autoUpdateAnimBg="0"/>
      <p:bldP spid="269399" grpId="0" animBg="1" autoUpdateAnimBg="0"/>
      <p:bldP spid="26940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E29368-DC67-47AD-AF03-0F942DA614A5}" type="slidenum">
              <a:rPr lang="en-US" altLang="zh-CN"/>
              <a:pPr/>
              <a:t>11</a:t>
            </a:fld>
            <a:endParaRPr lang="en-US" altLang="zh-CN"/>
          </a:p>
        </p:txBody>
      </p:sp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7412038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effectLst/>
                <a:latin typeface="Arial" charset="0"/>
              </a:rPr>
              <a:t>正循环的特征：</a:t>
            </a:r>
          </a:p>
          <a:p>
            <a:r>
              <a:rPr lang="zh-CN" altLang="en-US">
                <a:effectLst/>
                <a:latin typeface="Arial" charset="0"/>
              </a:rPr>
              <a:t>一定质量的工质在一次循环过程中要从高温热</a:t>
            </a:r>
          </a:p>
          <a:p>
            <a:r>
              <a:rPr lang="zh-CN" altLang="en-US">
                <a:effectLst/>
                <a:latin typeface="Arial" charset="0"/>
              </a:rPr>
              <a:t>源吸热</a:t>
            </a:r>
            <a:r>
              <a:rPr lang="en-US" altLang="zh-CN">
                <a:effectLst/>
                <a:latin typeface="Arial" charset="0"/>
              </a:rPr>
              <a:t>Q</a:t>
            </a:r>
            <a:r>
              <a:rPr lang="en-US" altLang="zh-CN" baseline="-25000">
                <a:effectLst/>
                <a:latin typeface="Arial" charset="0"/>
              </a:rPr>
              <a:t>1</a:t>
            </a:r>
            <a:r>
              <a:rPr lang="zh-CN" altLang="en-US">
                <a:effectLst/>
                <a:latin typeface="Arial" charset="0"/>
              </a:rPr>
              <a:t>，对外作净功</a:t>
            </a:r>
            <a:r>
              <a:rPr lang="en-US" altLang="zh-CN">
                <a:effectLst/>
                <a:latin typeface="Arial" charset="0"/>
              </a:rPr>
              <a:t>|A|</a:t>
            </a:r>
            <a:r>
              <a:rPr lang="zh-CN" altLang="en-US">
                <a:effectLst/>
                <a:latin typeface="Arial" charset="0"/>
              </a:rPr>
              <a:t>，又向低温热源放</a:t>
            </a:r>
          </a:p>
          <a:p>
            <a:r>
              <a:rPr lang="zh-CN" altLang="en-US">
                <a:effectLst/>
                <a:latin typeface="Arial" charset="0"/>
              </a:rPr>
              <a:t>出热量</a:t>
            </a:r>
            <a:r>
              <a:rPr lang="en-US" altLang="zh-CN">
                <a:effectLst/>
                <a:latin typeface="Arial" charset="0"/>
              </a:rPr>
              <a:t>Q</a:t>
            </a:r>
            <a:r>
              <a:rPr lang="en-US" altLang="zh-CN" baseline="-25000">
                <a:effectLst/>
                <a:latin typeface="Arial" charset="0"/>
              </a:rPr>
              <a:t>2</a:t>
            </a:r>
            <a:r>
              <a:rPr lang="zh-CN" altLang="en-US">
                <a:effectLst/>
                <a:latin typeface="Arial" charset="0"/>
              </a:rPr>
              <a:t>。而工质回到初态，内能不变。如热</a:t>
            </a:r>
          </a:p>
          <a:p>
            <a:r>
              <a:rPr lang="zh-CN" altLang="en-US">
                <a:effectLst/>
                <a:latin typeface="Arial" charset="0"/>
              </a:rPr>
              <a:t>电厂中水的循环过程（示意如图）。</a:t>
            </a:r>
            <a:endParaRPr lang="zh-CN" altLang="en-US" baseline="-25000">
              <a:effectLst/>
              <a:latin typeface="Arial" charset="0"/>
            </a:endParaRPr>
          </a:p>
        </p:txBody>
      </p:sp>
      <p:sp>
        <p:nvSpPr>
          <p:cNvPr id="270340" name="Text Box 4"/>
          <p:cNvSpPr txBox="1">
            <a:spLocks noChangeArrowheads="1"/>
          </p:cNvSpPr>
          <p:nvPr/>
        </p:nvSpPr>
        <p:spPr bwMode="auto">
          <a:xfrm>
            <a:off x="533400" y="4572000"/>
            <a:ext cx="34496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effectLst/>
                <a:latin typeface="楷体_GB2312" pitchFamily="49" charset="-122"/>
              </a:rPr>
              <a:t>实用上，用效率表示</a:t>
            </a:r>
          </a:p>
          <a:p>
            <a:r>
              <a:rPr lang="zh-CN" altLang="en-US">
                <a:effectLst/>
                <a:latin typeface="楷体_GB2312" pitchFamily="49" charset="-122"/>
              </a:rPr>
              <a:t>热机的效能以</a:t>
            </a:r>
            <a:r>
              <a:rPr lang="zh-CN" altLang="en-US" i="1">
                <a:effectLst/>
                <a:latin typeface="楷体_GB2312" pitchFamily="49" charset="-122"/>
                <a:sym typeface="Symbol" pitchFamily="18" charset="2"/>
              </a:rPr>
              <a:t> </a:t>
            </a:r>
            <a:r>
              <a:rPr lang="zh-CN" altLang="en-US">
                <a:effectLst/>
                <a:latin typeface="楷体_GB2312" pitchFamily="49" charset="-122"/>
                <a:sym typeface="Symbol" pitchFamily="18" charset="2"/>
              </a:rPr>
              <a:t>表示</a:t>
            </a:r>
            <a:endParaRPr lang="zh-CN" altLang="en-US" sz="2400" b="0">
              <a:effectLst/>
              <a:latin typeface="楷体_GB2312" pitchFamily="49" charset="-122"/>
            </a:endParaRPr>
          </a:p>
        </p:txBody>
      </p:sp>
      <p:graphicFrame>
        <p:nvGraphicFramePr>
          <p:cNvPr id="270341" name="Object 5"/>
          <p:cNvGraphicFramePr>
            <a:graphicFrameLocks noChangeAspect="1"/>
          </p:cNvGraphicFramePr>
          <p:nvPr/>
        </p:nvGraphicFramePr>
        <p:xfrm>
          <a:off x="3414713" y="5395913"/>
          <a:ext cx="1128712" cy="1127125"/>
        </p:xfrm>
        <a:graphic>
          <a:graphicData uri="http://schemas.openxmlformats.org/presentationml/2006/ole">
            <p:oleObj spid="_x0000_s270341" name="公式" r:id="rId3" imgW="469800" imgH="469800" progId="Equation.3">
              <p:embed/>
            </p:oleObj>
          </a:graphicData>
        </a:graphic>
      </p:graphicFrame>
      <p:grpSp>
        <p:nvGrpSpPr>
          <p:cNvPr id="270359" name="Group 23"/>
          <p:cNvGrpSpPr>
            <a:grpSpLocks/>
          </p:cNvGrpSpPr>
          <p:nvPr/>
        </p:nvGrpSpPr>
        <p:grpSpPr bwMode="auto">
          <a:xfrm>
            <a:off x="4191000" y="2819400"/>
            <a:ext cx="4605338" cy="2743200"/>
            <a:chOff x="2640" y="1776"/>
            <a:chExt cx="2901" cy="1728"/>
          </a:xfrm>
        </p:grpSpPr>
        <p:sp>
          <p:nvSpPr>
            <p:cNvPr id="270343" name="Rectangle 7"/>
            <p:cNvSpPr>
              <a:spLocks noChangeArrowheads="1"/>
            </p:cNvSpPr>
            <p:nvPr/>
          </p:nvSpPr>
          <p:spPr bwMode="auto">
            <a:xfrm>
              <a:off x="3042" y="2112"/>
              <a:ext cx="1872" cy="10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0344" name="Rectangle 8"/>
            <p:cNvSpPr>
              <a:spLocks noChangeArrowheads="1"/>
            </p:cNvSpPr>
            <p:nvPr/>
          </p:nvSpPr>
          <p:spPr bwMode="auto">
            <a:xfrm>
              <a:off x="3714" y="1776"/>
              <a:ext cx="57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2400">
                  <a:effectLst/>
                  <a:ea typeface="宋体" pitchFamily="2" charset="-122"/>
                </a:rPr>
                <a:t>T</a:t>
              </a:r>
              <a:r>
                <a:rPr lang="en-US" altLang="zh-CN" sz="2400" baseline="-25000">
                  <a:effectLst/>
                  <a:ea typeface="宋体" pitchFamily="2" charset="-122"/>
                </a:rPr>
                <a:t>1 </a:t>
              </a:r>
              <a:r>
                <a:rPr lang="en-US" altLang="zh-CN" sz="2400">
                  <a:effectLst/>
                  <a:ea typeface="宋体" pitchFamily="2" charset="-122"/>
                </a:rPr>
                <a:t>Q</a:t>
              </a:r>
              <a:r>
                <a:rPr lang="en-US" altLang="zh-CN" sz="2400" baseline="-25000">
                  <a:effectLst/>
                  <a:ea typeface="宋体" pitchFamily="2" charset="-122"/>
                </a:rPr>
                <a:t>1</a:t>
              </a:r>
              <a:endParaRPr lang="en-US" altLang="zh-CN" sz="2400" b="0">
                <a:effectLst/>
                <a:ea typeface="宋体" pitchFamily="2" charset="-122"/>
              </a:endParaRPr>
            </a:p>
          </p:txBody>
        </p:sp>
        <p:sp>
          <p:nvSpPr>
            <p:cNvPr id="270345" name="Rectangle 9"/>
            <p:cNvSpPr>
              <a:spLocks noChangeArrowheads="1"/>
            </p:cNvSpPr>
            <p:nvPr/>
          </p:nvSpPr>
          <p:spPr bwMode="auto">
            <a:xfrm>
              <a:off x="3714" y="3168"/>
              <a:ext cx="57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2400">
                  <a:effectLst/>
                  <a:ea typeface="宋体" pitchFamily="2" charset="-122"/>
                </a:rPr>
                <a:t>T</a:t>
              </a:r>
              <a:r>
                <a:rPr lang="en-US" altLang="zh-CN" sz="2400" baseline="-25000">
                  <a:effectLst/>
                  <a:ea typeface="宋体" pitchFamily="2" charset="-122"/>
                </a:rPr>
                <a:t>2 </a:t>
              </a:r>
              <a:r>
                <a:rPr lang="en-US" altLang="zh-CN" sz="2400">
                  <a:effectLst/>
                  <a:ea typeface="宋体" pitchFamily="2" charset="-122"/>
                </a:rPr>
                <a:t>Q</a:t>
              </a:r>
              <a:r>
                <a:rPr lang="en-US" altLang="zh-CN" sz="2400" baseline="-25000">
                  <a:effectLst/>
                  <a:ea typeface="宋体" pitchFamily="2" charset="-122"/>
                </a:rPr>
                <a:t>2</a:t>
              </a:r>
              <a:endParaRPr lang="en-US" altLang="zh-CN" sz="2400" b="0">
                <a:effectLst/>
                <a:ea typeface="宋体" pitchFamily="2" charset="-122"/>
              </a:endParaRPr>
            </a:p>
          </p:txBody>
        </p:sp>
        <p:sp>
          <p:nvSpPr>
            <p:cNvPr id="270346" name="Rectangle 10" descr="20%"/>
            <p:cNvSpPr>
              <a:spLocks noChangeArrowheads="1"/>
            </p:cNvSpPr>
            <p:nvPr/>
          </p:nvSpPr>
          <p:spPr bwMode="auto">
            <a:xfrm>
              <a:off x="3138" y="2208"/>
              <a:ext cx="1680" cy="864"/>
            </a:xfrm>
            <a:prstGeom prst="rect">
              <a:avLst/>
            </a:prstGeom>
            <a:pattFill prst="pct20">
              <a:fgClr>
                <a:schemeClr val="bg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0347" name="Oval 11"/>
            <p:cNvSpPr>
              <a:spLocks noChangeArrowheads="1"/>
            </p:cNvSpPr>
            <p:nvPr/>
          </p:nvSpPr>
          <p:spPr bwMode="auto">
            <a:xfrm>
              <a:off x="2898" y="2448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0348" name="Rectangle 12"/>
            <p:cNvSpPr>
              <a:spLocks noChangeArrowheads="1"/>
            </p:cNvSpPr>
            <p:nvPr/>
          </p:nvSpPr>
          <p:spPr bwMode="auto">
            <a:xfrm>
              <a:off x="4722" y="2496"/>
              <a:ext cx="28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0349" name="Freeform 13"/>
            <p:cNvSpPr>
              <a:spLocks/>
            </p:cNvSpPr>
            <p:nvPr/>
          </p:nvSpPr>
          <p:spPr bwMode="auto">
            <a:xfrm>
              <a:off x="3840" y="2016"/>
              <a:ext cx="162" cy="344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0" y="344"/>
                </a:cxn>
              </a:cxnLst>
              <a:rect l="0" t="0" r="r" b="b"/>
              <a:pathLst>
                <a:path w="162" h="344">
                  <a:moveTo>
                    <a:pt x="162" y="0"/>
                  </a:moveTo>
                  <a:lnTo>
                    <a:pt x="0" y="344"/>
                  </a:lnTo>
                </a:path>
              </a:pathLst>
            </a:custGeom>
            <a:noFill/>
            <a:ln w="38100" cmpd="sng">
              <a:solidFill>
                <a:srgbClr val="FF6600"/>
              </a:solidFill>
              <a:round/>
              <a:headEnd/>
              <a:tailEnd type="stealth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0350" name="Freeform 14"/>
            <p:cNvSpPr>
              <a:spLocks/>
            </p:cNvSpPr>
            <p:nvPr/>
          </p:nvSpPr>
          <p:spPr bwMode="auto">
            <a:xfrm>
              <a:off x="4146" y="2880"/>
              <a:ext cx="214" cy="432"/>
            </a:xfrm>
            <a:custGeom>
              <a:avLst/>
              <a:gdLst/>
              <a:ahLst/>
              <a:cxnLst>
                <a:cxn ang="0">
                  <a:pos x="214" y="0"/>
                </a:cxn>
                <a:cxn ang="0">
                  <a:pos x="0" y="432"/>
                </a:cxn>
              </a:cxnLst>
              <a:rect l="0" t="0" r="r" b="b"/>
              <a:pathLst>
                <a:path w="214" h="432">
                  <a:moveTo>
                    <a:pt x="214" y="0"/>
                  </a:moveTo>
                  <a:lnTo>
                    <a:pt x="0" y="432"/>
                  </a:lnTo>
                </a:path>
              </a:pathLst>
            </a:custGeom>
            <a:noFill/>
            <a:ln w="38100" cmpd="sng">
              <a:solidFill>
                <a:srgbClr val="FF6600"/>
              </a:solidFill>
              <a:round/>
              <a:headEnd/>
              <a:tailEnd type="stealth" w="lg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0351" name="Line 15"/>
            <p:cNvSpPr>
              <a:spLocks noChangeShapeType="1"/>
            </p:cNvSpPr>
            <p:nvPr/>
          </p:nvSpPr>
          <p:spPr bwMode="auto">
            <a:xfrm>
              <a:off x="3234" y="230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0352" name="Line 16"/>
            <p:cNvSpPr>
              <a:spLocks noChangeShapeType="1"/>
            </p:cNvSpPr>
            <p:nvPr/>
          </p:nvSpPr>
          <p:spPr bwMode="auto">
            <a:xfrm flipH="1">
              <a:off x="4434" y="2976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0353" name="Text Box 17"/>
            <p:cNvSpPr txBox="1">
              <a:spLocks noChangeArrowheads="1"/>
            </p:cNvSpPr>
            <p:nvPr/>
          </p:nvSpPr>
          <p:spPr bwMode="auto">
            <a:xfrm>
              <a:off x="2640" y="2463"/>
              <a:ext cx="34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>
                  <a:effectLst/>
                  <a:ea typeface="仿宋_GB2312" pitchFamily="49" charset="-122"/>
                </a:rPr>
                <a:t>泵</a:t>
              </a:r>
              <a:endParaRPr lang="zh-CN" altLang="en-US" sz="2400" b="0">
                <a:effectLst/>
                <a:ea typeface="宋体" pitchFamily="2" charset="-122"/>
              </a:endParaRPr>
            </a:p>
          </p:txBody>
        </p:sp>
        <p:sp>
          <p:nvSpPr>
            <p:cNvPr id="270354" name="Line 18"/>
            <p:cNvSpPr>
              <a:spLocks noChangeShapeType="1"/>
            </p:cNvSpPr>
            <p:nvPr/>
          </p:nvSpPr>
          <p:spPr bwMode="auto">
            <a:xfrm>
              <a:off x="5010" y="2640"/>
              <a:ext cx="240" cy="0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0355" name="Text Box 19"/>
            <p:cNvSpPr txBox="1">
              <a:spLocks noChangeArrowheads="1"/>
            </p:cNvSpPr>
            <p:nvPr/>
          </p:nvSpPr>
          <p:spPr bwMode="auto">
            <a:xfrm>
              <a:off x="5202" y="2496"/>
              <a:ext cx="3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仿宋_GB2312" pitchFamily="49" charset="-122"/>
                </a:rPr>
                <a:t>|A|</a:t>
              </a:r>
              <a:endParaRPr lang="en-US" altLang="zh-CN">
                <a:effectLst/>
                <a:ea typeface="仿宋_GB2312" pitchFamily="49" charset="-122"/>
              </a:endParaRPr>
            </a:p>
          </p:txBody>
        </p:sp>
        <p:sp>
          <p:nvSpPr>
            <p:cNvPr id="270356" name="Text Box 20"/>
            <p:cNvSpPr txBox="1">
              <a:spLocks noChangeArrowheads="1"/>
            </p:cNvSpPr>
            <p:nvPr/>
          </p:nvSpPr>
          <p:spPr bwMode="auto">
            <a:xfrm>
              <a:off x="4956" y="2736"/>
              <a:ext cx="385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zh-CN" altLang="en-US">
                  <a:effectLst/>
                  <a:ea typeface="仿宋_GB2312" pitchFamily="49" charset="-122"/>
                </a:rPr>
                <a:t>气缸</a:t>
              </a:r>
              <a:endParaRPr lang="zh-CN" altLang="en-US" sz="2400" b="0">
                <a:effectLst/>
                <a:ea typeface="宋体" pitchFamily="2" charset="-122"/>
              </a:endParaRPr>
            </a:p>
          </p:txBody>
        </p:sp>
      </p:grpSp>
      <p:sp>
        <p:nvSpPr>
          <p:cNvPr id="270357" name="Text Box 21"/>
          <p:cNvSpPr txBox="1">
            <a:spLocks noChangeArrowheads="1"/>
          </p:cNvSpPr>
          <p:nvPr/>
        </p:nvSpPr>
        <p:spPr bwMode="auto">
          <a:xfrm>
            <a:off x="304800" y="2743200"/>
            <a:ext cx="50514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effectLst/>
                <a:latin typeface="Arial" charset="0"/>
              </a:rPr>
              <a:t>Q</a:t>
            </a:r>
            <a:r>
              <a:rPr lang="en-US" altLang="zh-CN" baseline="-25000">
                <a:effectLst/>
                <a:latin typeface="Arial" charset="0"/>
              </a:rPr>
              <a:t>1</a:t>
            </a:r>
            <a:r>
              <a:rPr lang="zh-CN" altLang="en-US">
                <a:effectLst/>
                <a:latin typeface="Arial" charset="0"/>
              </a:rPr>
              <a:t>、</a:t>
            </a:r>
            <a:r>
              <a:rPr lang="en-US" altLang="zh-CN">
                <a:effectLst/>
                <a:latin typeface="Arial" charset="0"/>
              </a:rPr>
              <a:t>Q</a:t>
            </a:r>
            <a:r>
              <a:rPr lang="en-US" altLang="zh-CN" baseline="-25000">
                <a:effectLst/>
                <a:latin typeface="Arial" charset="0"/>
              </a:rPr>
              <a:t>2</a:t>
            </a:r>
            <a:r>
              <a:rPr lang="zh-CN" altLang="en-US">
                <a:effectLst/>
                <a:latin typeface="Arial" charset="0"/>
              </a:rPr>
              <a:t>、</a:t>
            </a:r>
            <a:r>
              <a:rPr lang="en-US" altLang="zh-CN">
                <a:effectLst/>
                <a:latin typeface="Arial" charset="0"/>
              </a:rPr>
              <a:t>|A|</a:t>
            </a:r>
            <a:r>
              <a:rPr lang="zh-CN" altLang="en-US">
                <a:effectLst/>
                <a:latin typeface="Arial" charset="0"/>
              </a:rPr>
              <a:t>均表示数值大小。</a:t>
            </a:r>
          </a:p>
          <a:p>
            <a:r>
              <a:rPr lang="zh-CN" altLang="en-US">
                <a:effectLst/>
                <a:latin typeface="Arial" charset="0"/>
              </a:rPr>
              <a:t>工质经一循环</a:t>
            </a:r>
            <a:endParaRPr lang="zh-CN" altLang="en-US">
              <a:effectLst/>
            </a:endParaRPr>
          </a:p>
        </p:txBody>
      </p:sp>
      <p:sp>
        <p:nvSpPr>
          <p:cNvPr id="270358" name="Text Box 22"/>
          <p:cNvSpPr txBox="1">
            <a:spLocks noChangeArrowheads="1"/>
          </p:cNvSpPr>
          <p:nvPr/>
        </p:nvSpPr>
        <p:spPr bwMode="auto">
          <a:xfrm>
            <a:off x="1066800" y="3810000"/>
            <a:ext cx="1889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effectLst/>
                <a:latin typeface="Arial" charset="0"/>
              </a:rPr>
              <a:t>|A|= Q</a:t>
            </a:r>
            <a:r>
              <a:rPr lang="en-US" altLang="zh-CN" baseline="-25000">
                <a:effectLst/>
                <a:latin typeface="Arial" charset="0"/>
              </a:rPr>
              <a:t>1</a:t>
            </a:r>
            <a:r>
              <a:rPr lang="en-US" altLang="zh-CN">
                <a:effectLst/>
                <a:latin typeface="Arial" charset="0"/>
              </a:rPr>
              <a:t>-Q</a:t>
            </a:r>
            <a:r>
              <a:rPr lang="en-US" altLang="zh-CN" baseline="-25000">
                <a:effectLst/>
                <a:latin typeface="Arial" charset="0"/>
              </a:rPr>
              <a:t>2</a:t>
            </a:r>
            <a:endParaRPr lang="en-US" altLang="zh-CN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0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0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0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0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70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0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8" grpId="0" build="p" autoUpdateAnimBg="0"/>
      <p:bldP spid="270340" grpId="0" autoUpdateAnimBg="0"/>
      <p:bldP spid="270357" grpId="0" autoUpdateAnimBg="0"/>
      <p:bldP spid="27035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C6FCAD-EBE1-406E-B998-3E941D3DBE90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272387" name="Text Box 3"/>
          <p:cNvSpPr txBox="1">
            <a:spLocks noChangeArrowheads="1"/>
          </p:cNvSpPr>
          <p:nvPr/>
        </p:nvSpPr>
        <p:spPr bwMode="auto">
          <a:xfrm>
            <a:off x="152400" y="76200"/>
            <a:ext cx="5775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altLang="zh-CN">
                <a:solidFill>
                  <a:schemeClr val="tx2"/>
                </a:solidFill>
                <a:effectLst/>
                <a:sym typeface="Symbol" pitchFamily="18" charset="2"/>
              </a:rPr>
              <a:t>3.2 </a:t>
            </a:r>
            <a:r>
              <a:rPr lang="zh-CN" altLang="en-US">
                <a:solidFill>
                  <a:schemeClr val="tx2"/>
                </a:solidFill>
                <a:effectLst/>
                <a:sym typeface="Symbol" pitchFamily="18" charset="2"/>
              </a:rPr>
              <a:t>理想气体的</a:t>
            </a:r>
            <a:r>
              <a:rPr lang="zh-CN" altLang="en-US">
                <a:solidFill>
                  <a:schemeClr val="tx2"/>
                </a:solidFill>
                <a:effectLst/>
              </a:rPr>
              <a:t>卡诺循环及效率</a:t>
            </a:r>
          </a:p>
        </p:txBody>
      </p:sp>
      <p:graphicFrame>
        <p:nvGraphicFramePr>
          <p:cNvPr id="272391" name="Object 7"/>
          <p:cNvGraphicFramePr>
            <a:graphicFrameLocks noChangeAspect="1"/>
          </p:cNvGraphicFramePr>
          <p:nvPr/>
        </p:nvGraphicFramePr>
        <p:xfrm>
          <a:off x="5857884" y="4710129"/>
          <a:ext cx="2360613" cy="1004887"/>
        </p:xfrm>
        <a:graphic>
          <a:graphicData uri="http://schemas.openxmlformats.org/presentationml/2006/ole">
            <p:oleObj spid="_x0000_s272391" name="公式" r:id="rId3" imgW="990360" imgH="444240" progId="Equation.3">
              <p:embed/>
            </p:oleObj>
          </a:graphicData>
        </a:graphic>
      </p:graphicFrame>
      <p:graphicFrame>
        <p:nvGraphicFramePr>
          <p:cNvPr id="272492" name="Object 108"/>
          <p:cNvGraphicFramePr>
            <a:graphicFrameLocks noChangeAspect="1"/>
          </p:cNvGraphicFramePr>
          <p:nvPr/>
        </p:nvGraphicFramePr>
        <p:xfrm>
          <a:off x="1520795" y="3028967"/>
          <a:ext cx="1903413" cy="2143125"/>
        </p:xfrm>
        <a:graphic>
          <a:graphicData uri="http://schemas.openxmlformats.org/presentationml/2006/ole">
            <p:oleObj spid="_x0000_s272492" name="BMP 图象" r:id="rId4" imgW="1971522" imgH="2219313" progId="PBrush">
              <p:embed/>
            </p:oleObj>
          </a:graphicData>
        </a:graphic>
      </p:graphicFrame>
      <p:sp>
        <p:nvSpPr>
          <p:cNvPr id="272493" name="Freeform 109"/>
          <p:cNvSpPr>
            <a:spLocks/>
          </p:cNvSpPr>
          <p:nvPr/>
        </p:nvSpPr>
        <p:spPr bwMode="auto">
          <a:xfrm>
            <a:off x="1423958" y="2581292"/>
            <a:ext cx="1828800" cy="175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2" y="816"/>
              </a:cxn>
              <a:cxn ang="0">
                <a:pos x="1152" y="1104"/>
              </a:cxn>
            </a:cxnLst>
            <a:rect l="0" t="0" r="r" b="b"/>
            <a:pathLst>
              <a:path w="1152" h="1104">
                <a:moveTo>
                  <a:pt x="0" y="0"/>
                </a:moveTo>
                <a:cubicBezTo>
                  <a:pt x="120" y="316"/>
                  <a:pt x="240" y="632"/>
                  <a:pt x="432" y="816"/>
                </a:cubicBezTo>
                <a:cubicBezTo>
                  <a:pt x="624" y="1000"/>
                  <a:pt x="888" y="1052"/>
                  <a:pt x="1152" y="1104"/>
                </a:cubicBezTo>
              </a:path>
            </a:pathLst>
          </a:custGeom>
          <a:noFill/>
          <a:ln w="38100" cmpd="sng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2494" name="Freeform 110"/>
          <p:cNvSpPr>
            <a:spLocks/>
          </p:cNvSpPr>
          <p:nvPr/>
        </p:nvSpPr>
        <p:spPr bwMode="auto">
          <a:xfrm>
            <a:off x="1119158" y="3152792"/>
            <a:ext cx="2743200" cy="2057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24" y="960"/>
              </a:cxn>
              <a:cxn ang="0">
                <a:pos x="1536" y="1296"/>
              </a:cxn>
            </a:cxnLst>
            <a:rect l="0" t="0" r="r" b="b"/>
            <a:pathLst>
              <a:path w="1536" h="1296">
                <a:moveTo>
                  <a:pt x="0" y="0"/>
                </a:moveTo>
                <a:cubicBezTo>
                  <a:pt x="184" y="372"/>
                  <a:pt x="368" y="744"/>
                  <a:pt x="624" y="960"/>
                </a:cubicBezTo>
                <a:cubicBezTo>
                  <a:pt x="880" y="1176"/>
                  <a:pt x="1376" y="1240"/>
                  <a:pt x="1536" y="1296"/>
                </a:cubicBezTo>
              </a:path>
            </a:pathLst>
          </a:custGeom>
          <a:noFill/>
          <a:ln w="38100" cmpd="sng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2495" name="Freeform 111"/>
          <p:cNvSpPr>
            <a:spLocks/>
          </p:cNvSpPr>
          <p:nvPr/>
        </p:nvSpPr>
        <p:spPr bwMode="auto">
          <a:xfrm>
            <a:off x="1500158" y="2428892"/>
            <a:ext cx="1600200" cy="289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1152"/>
              </a:cxn>
              <a:cxn ang="0">
                <a:pos x="1008" y="1680"/>
              </a:cxn>
            </a:cxnLst>
            <a:rect l="0" t="0" r="r" b="b"/>
            <a:pathLst>
              <a:path w="1008" h="1680">
                <a:moveTo>
                  <a:pt x="0" y="0"/>
                </a:moveTo>
                <a:cubicBezTo>
                  <a:pt x="84" y="436"/>
                  <a:pt x="168" y="872"/>
                  <a:pt x="336" y="1152"/>
                </a:cubicBezTo>
                <a:cubicBezTo>
                  <a:pt x="504" y="1432"/>
                  <a:pt x="756" y="1556"/>
                  <a:pt x="1008" y="1680"/>
                </a:cubicBezTo>
              </a:path>
            </a:pathLst>
          </a:custGeom>
          <a:noFill/>
          <a:ln w="38100" cmpd="sng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2496" name="Freeform 112"/>
          <p:cNvSpPr>
            <a:spLocks/>
          </p:cNvSpPr>
          <p:nvPr/>
        </p:nvSpPr>
        <p:spPr bwMode="auto">
          <a:xfrm>
            <a:off x="2262158" y="2962292"/>
            <a:ext cx="1600200" cy="2362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1152"/>
              </a:cxn>
              <a:cxn ang="0">
                <a:pos x="1008" y="1680"/>
              </a:cxn>
            </a:cxnLst>
            <a:rect l="0" t="0" r="r" b="b"/>
            <a:pathLst>
              <a:path w="1008" h="1680">
                <a:moveTo>
                  <a:pt x="0" y="0"/>
                </a:moveTo>
                <a:cubicBezTo>
                  <a:pt x="84" y="436"/>
                  <a:pt x="168" y="872"/>
                  <a:pt x="336" y="1152"/>
                </a:cubicBezTo>
                <a:cubicBezTo>
                  <a:pt x="504" y="1432"/>
                  <a:pt x="756" y="1556"/>
                  <a:pt x="1008" y="1680"/>
                </a:cubicBezTo>
              </a:path>
            </a:pathLst>
          </a:custGeom>
          <a:noFill/>
          <a:ln w="38100" cmpd="sng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2497" name="Text Box 113"/>
          <p:cNvSpPr txBox="1">
            <a:spLocks noChangeArrowheads="1"/>
          </p:cNvSpPr>
          <p:nvPr/>
        </p:nvSpPr>
        <p:spPr bwMode="auto">
          <a:xfrm>
            <a:off x="1500166" y="1571612"/>
            <a:ext cx="1905000" cy="5191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DC0000"/>
                </a:solidFill>
                <a:effectLst/>
                <a:latin typeface="Arial" charset="0"/>
              </a:rPr>
              <a:t>PV</a:t>
            </a:r>
            <a:r>
              <a:rPr lang="zh-CN" altLang="en-US" dirty="0">
                <a:solidFill>
                  <a:srgbClr val="DC0000"/>
                </a:solidFill>
                <a:effectLst/>
                <a:latin typeface="Arial" charset="0"/>
              </a:rPr>
              <a:t>图</a:t>
            </a:r>
          </a:p>
        </p:txBody>
      </p:sp>
      <p:sp>
        <p:nvSpPr>
          <p:cNvPr id="272498" name="Line 114"/>
          <p:cNvSpPr>
            <a:spLocks noChangeShapeType="1"/>
          </p:cNvSpPr>
          <p:nvPr/>
        </p:nvSpPr>
        <p:spPr bwMode="auto">
          <a:xfrm flipH="1" flipV="1">
            <a:off x="890558" y="4162442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72499" name="Group 115"/>
          <p:cNvGrpSpPr>
            <a:grpSpLocks/>
          </p:cNvGrpSpPr>
          <p:nvPr/>
        </p:nvGrpSpPr>
        <p:grpSpPr bwMode="auto">
          <a:xfrm>
            <a:off x="357158" y="2428892"/>
            <a:ext cx="4065587" cy="3300413"/>
            <a:chOff x="3686" y="576"/>
            <a:chExt cx="1815" cy="1449"/>
          </a:xfrm>
        </p:grpSpPr>
        <p:sp>
          <p:nvSpPr>
            <p:cNvPr id="272500" name="Line 116"/>
            <p:cNvSpPr>
              <a:spLocks noChangeShapeType="1"/>
            </p:cNvSpPr>
            <p:nvPr/>
          </p:nvSpPr>
          <p:spPr bwMode="auto">
            <a:xfrm flipV="1">
              <a:off x="3936" y="624"/>
              <a:ext cx="0" cy="12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2501" name="Line 117"/>
            <p:cNvSpPr>
              <a:spLocks noChangeShapeType="1"/>
            </p:cNvSpPr>
            <p:nvPr/>
          </p:nvSpPr>
          <p:spPr bwMode="auto">
            <a:xfrm>
              <a:off x="3936" y="1872"/>
              <a:ext cx="13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2502" name="Text Box 118"/>
            <p:cNvSpPr txBox="1">
              <a:spLocks noChangeArrowheads="1"/>
            </p:cNvSpPr>
            <p:nvPr/>
          </p:nvSpPr>
          <p:spPr bwMode="auto">
            <a:xfrm>
              <a:off x="3686" y="1696"/>
              <a:ext cx="1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altLang="zh-CN" sz="2400">
                <a:effectLst/>
                <a:ea typeface="宋体" pitchFamily="2" charset="-122"/>
              </a:endParaRPr>
            </a:p>
            <a:p>
              <a:pPr>
                <a:lnSpc>
                  <a:spcPct val="60000"/>
                </a:lnSpc>
              </a:pPr>
              <a:r>
                <a:rPr lang="en-US" altLang="zh-CN" sz="2400">
                  <a:effectLst/>
                  <a:ea typeface="宋体" pitchFamily="2" charset="-122"/>
                </a:rPr>
                <a:t>O</a:t>
              </a:r>
            </a:p>
          </p:txBody>
        </p:sp>
        <p:sp>
          <p:nvSpPr>
            <p:cNvPr id="272503" name="Text Box 119"/>
            <p:cNvSpPr txBox="1">
              <a:spLocks noChangeArrowheads="1"/>
            </p:cNvSpPr>
            <p:nvPr/>
          </p:nvSpPr>
          <p:spPr bwMode="auto">
            <a:xfrm>
              <a:off x="3696" y="576"/>
              <a:ext cx="260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   p</a:t>
              </a:r>
            </a:p>
          </p:txBody>
        </p:sp>
        <p:sp>
          <p:nvSpPr>
            <p:cNvPr id="272504" name="Text Box 120"/>
            <p:cNvSpPr txBox="1">
              <a:spLocks noChangeArrowheads="1"/>
            </p:cNvSpPr>
            <p:nvPr/>
          </p:nvSpPr>
          <p:spPr bwMode="auto">
            <a:xfrm>
              <a:off x="5184" y="1824"/>
              <a:ext cx="317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    V</a:t>
              </a:r>
            </a:p>
          </p:txBody>
        </p:sp>
      </p:grpSp>
      <p:sp>
        <p:nvSpPr>
          <p:cNvPr id="272505" name="Line 121"/>
          <p:cNvSpPr>
            <a:spLocks noChangeShapeType="1"/>
          </p:cNvSpPr>
          <p:nvPr/>
        </p:nvSpPr>
        <p:spPr bwMode="auto">
          <a:xfrm flipH="1">
            <a:off x="1576358" y="3095642"/>
            <a:ext cx="23812" cy="2286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2506" name="Text Box 122"/>
          <p:cNvSpPr txBox="1">
            <a:spLocks noChangeArrowheads="1"/>
          </p:cNvSpPr>
          <p:nvPr/>
        </p:nvSpPr>
        <p:spPr bwMode="auto">
          <a:xfrm>
            <a:off x="1357290" y="5338779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 i="1" dirty="0" err="1">
                <a:effectLst/>
                <a:ea typeface="宋体" pitchFamily="2" charset="-122"/>
              </a:rPr>
              <a:t>V</a:t>
            </a:r>
            <a:r>
              <a:rPr lang="en-US" altLang="zh-CN" i="1" baseline="-25000" dirty="0" err="1">
                <a:effectLst/>
                <a:ea typeface="宋体" pitchFamily="2" charset="-122"/>
              </a:rPr>
              <a:t>a</a:t>
            </a:r>
            <a:endParaRPr lang="en-US" altLang="zh-CN" sz="2400" i="1" dirty="0">
              <a:effectLst/>
              <a:ea typeface="宋体" pitchFamily="2" charset="-122"/>
            </a:endParaRPr>
          </a:p>
        </p:txBody>
      </p:sp>
      <p:sp>
        <p:nvSpPr>
          <p:cNvPr id="272507" name="Line 123"/>
          <p:cNvSpPr>
            <a:spLocks noChangeShapeType="1"/>
          </p:cNvSpPr>
          <p:nvPr/>
        </p:nvSpPr>
        <p:spPr bwMode="auto">
          <a:xfrm flipH="1">
            <a:off x="2219295" y="4638692"/>
            <a:ext cx="4763" cy="719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2508" name="Line 124"/>
          <p:cNvSpPr>
            <a:spLocks noChangeShapeType="1"/>
          </p:cNvSpPr>
          <p:nvPr/>
        </p:nvSpPr>
        <p:spPr bwMode="auto">
          <a:xfrm flipH="1">
            <a:off x="901670" y="3038492"/>
            <a:ext cx="6746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2509" name="Line 125"/>
          <p:cNvSpPr>
            <a:spLocks noChangeShapeType="1"/>
          </p:cNvSpPr>
          <p:nvPr/>
        </p:nvSpPr>
        <p:spPr bwMode="auto">
          <a:xfrm flipH="1">
            <a:off x="890558" y="4676792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2510" name="Text Box 126"/>
          <p:cNvSpPr txBox="1">
            <a:spLocks noChangeArrowheads="1"/>
          </p:cNvSpPr>
          <p:nvPr/>
        </p:nvSpPr>
        <p:spPr bwMode="auto">
          <a:xfrm>
            <a:off x="1576358" y="2733692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i="1">
                <a:effectLst/>
                <a:ea typeface="宋体" pitchFamily="2" charset="-122"/>
              </a:rPr>
              <a:t>a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272511" name="Text Box 127"/>
          <p:cNvSpPr txBox="1">
            <a:spLocks noChangeArrowheads="1"/>
          </p:cNvSpPr>
          <p:nvPr/>
        </p:nvSpPr>
        <p:spPr bwMode="auto">
          <a:xfrm>
            <a:off x="452408" y="2809892"/>
            <a:ext cx="474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>
                <a:effectLst/>
                <a:ea typeface="宋体" pitchFamily="2" charset="-122"/>
              </a:rPr>
              <a:t>p</a:t>
            </a:r>
            <a:r>
              <a:rPr lang="en-US" altLang="zh-CN" i="1" baseline="-25000">
                <a:effectLst/>
                <a:ea typeface="宋体" pitchFamily="2" charset="-122"/>
              </a:rPr>
              <a:t>a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272512" name="AutoShape 128"/>
          <p:cNvSpPr>
            <a:spLocks noChangeArrowheads="1"/>
          </p:cNvSpPr>
          <p:nvPr/>
        </p:nvSpPr>
        <p:spPr bwMode="auto">
          <a:xfrm>
            <a:off x="2643158" y="2505092"/>
            <a:ext cx="1295400" cy="457200"/>
          </a:xfrm>
          <a:prstGeom prst="wedgeRectCallout">
            <a:avLst>
              <a:gd name="adj1" fmla="val -68750"/>
              <a:gd name="adj2" fmla="val 153472"/>
            </a:avLst>
          </a:prstGeom>
          <a:solidFill>
            <a:srgbClr val="C9EA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2400">
                <a:effectLst/>
                <a:ea typeface="宋体" pitchFamily="2" charset="-122"/>
              </a:rPr>
              <a:t>绝热线</a:t>
            </a:r>
          </a:p>
        </p:txBody>
      </p:sp>
      <p:sp>
        <p:nvSpPr>
          <p:cNvPr id="272513" name="AutoShape 129"/>
          <p:cNvSpPr>
            <a:spLocks noChangeArrowheads="1"/>
          </p:cNvSpPr>
          <p:nvPr/>
        </p:nvSpPr>
        <p:spPr bwMode="auto">
          <a:xfrm>
            <a:off x="2947958" y="3343292"/>
            <a:ext cx="1143000" cy="457200"/>
          </a:xfrm>
          <a:prstGeom prst="wedgeRectCallout">
            <a:avLst>
              <a:gd name="adj1" fmla="val -37500"/>
              <a:gd name="adj2" fmla="val 155556"/>
            </a:avLst>
          </a:prstGeom>
          <a:solidFill>
            <a:srgbClr val="FDDF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2400">
                <a:effectLst/>
                <a:ea typeface="宋体" pitchFamily="2" charset="-122"/>
              </a:rPr>
              <a:t>等温线</a:t>
            </a:r>
          </a:p>
        </p:txBody>
      </p:sp>
      <p:sp>
        <p:nvSpPr>
          <p:cNvPr id="272514" name="Line 130"/>
          <p:cNvSpPr>
            <a:spLocks noChangeShapeType="1"/>
          </p:cNvSpPr>
          <p:nvPr/>
        </p:nvSpPr>
        <p:spPr bwMode="auto">
          <a:xfrm>
            <a:off x="2590770" y="4105292"/>
            <a:ext cx="33338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2515" name="Line 131"/>
          <p:cNvSpPr>
            <a:spLocks noChangeShapeType="1"/>
          </p:cNvSpPr>
          <p:nvPr/>
        </p:nvSpPr>
        <p:spPr bwMode="auto">
          <a:xfrm flipH="1">
            <a:off x="3432145" y="5113355"/>
            <a:ext cx="4763" cy="2873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2516" name="Line 132"/>
          <p:cNvSpPr>
            <a:spLocks noChangeShapeType="1"/>
          </p:cNvSpPr>
          <p:nvPr/>
        </p:nvSpPr>
        <p:spPr bwMode="auto">
          <a:xfrm flipH="1" flipV="1">
            <a:off x="890558" y="5095892"/>
            <a:ext cx="2514600" cy="190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2517" name="Text Box 133"/>
          <p:cNvSpPr txBox="1">
            <a:spLocks noChangeArrowheads="1"/>
          </p:cNvSpPr>
          <p:nvPr/>
        </p:nvSpPr>
        <p:spPr bwMode="auto">
          <a:xfrm>
            <a:off x="433358" y="3876692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>
                <a:effectLst/>
                <a:ea typeface="宋体" pitchFamily="2" charset="-122"/>
              </a:rPr>
              <a:t>p</a:t>
            </a:r>
            <a:r>
              <a:rPr lang="en-US" altLang="zh-CN" sz="2400" i="1" baseline="-25000">
                <a:effectLst/>
                <a:ea typeface="宋体" pitchFamily="2" charset="-122"/>
              </a:rPr>
              <a:t>b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272518" name="Text Box 134"/>
          <p:cNvSpPr txBox="1">
            <a:spLocks noChangeArrowheads="1"/>
          </p:cNvSpPr>
          <p:nvPr/>
        </p:nvSpPr>
        <p:spPr bwMode="auto">
          <a:xfrm>
            <a:off x="433358" y="4714892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>
                <a:effectLst/>
                <a:ea typeface="宋体" pitchFamily="2" charset="-122"/>
              </a:rPr>
              <a:t>p</a:t>
            </a:r>
            <a:r>
              <a:rPr lang="en-US" altLang="zh-CN" sz="2400" i="1" baseline="-25000">
                <a:effectLst/>
                <a:ea typeface="宋体" pitchFamily="2" charset="-122"/>
              </a:rPr>
              <a:t>C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272519" name="Text Box 135"/>
          <p:cNvSpPr txBox="1">
            <a:spLocks noChangeArrowheads="1"/>
          </p:cNvSpPr>
          <p:nvPr/>
        </p:nvSpPr>
        <p:spPr bwMode="auto">
          <a:xfrm>
            <a:off x="433358" y="4333892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>
                <a:effectLst/>
                <a:ea typeface="宋体" pitchFamily="2" charset="-122"/>
              </a:rPr>
              <a:t>p</a:t>
            </a:r>
            <a:r>
              <a:rPr lang="en-US" altLang="zh-CN" sz="2400" i="1" baseline="-25000">
                <a:effectLst/>
                <a:ea typeface="宋体" pitchFamily="2" charset="-122"/>
              </a:rPr>
              <a:t>d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272520" name="Text Box 136"/>
          <p:cNvSpPr txBox="1">
            <a:spLocks noChangeArrowheads="1"/>
          </p:cNvSpPr>
          <p:nvPr/>
        </p:nvSpPr>
        <p:spPr bwMode="auto">
          <a:xfrm>
            <a:off x="2441545" y="5400692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>
                <a:effectLst/>
                <a:ea typeface="宋体" pitchFamily="2" charset="-122"/>
              </a:rPr>
              <a:t>V</a:t>
            </a:r>
            <a:r>
              <a:rPr lang="en-US" altLang="zh-CN" sz="2400" i="1" baseline="-25000">
                <a:effectLst/>
                <a:ea typeface="宋体" pitchFamily="2" charset="-122"/>
              </a:rPr>
              <a:t>b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272521" name="Text Box 137"/>
          <p:cNvSpPr txBox="1">
            <a:spLocks noChangeArrowheads="1"/>
          </p:cNvSpPr>
          <p:nvPr/>
        </p:nvSpPr>
        <p:spPr bwMode="auto">
          <a:xfrm>
            <a:off x="3203545" y="5400692"/>
            <a:ext cx="49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>
                <a:effectLst/>
                <a:ea typeface="宋体" pitchFamily="2" charset="-122"/>
              </a:rPr>
              <a:t>V</a:t>
            </a:r>
            <a:r>
              <a:rPr lang="en-US" altLang="zh-CN" sz="2400" i="1" baseline="-25000">
                <a:effectLst/>
                <a:ea typeface="宋体" pitchFamily="2" charset="-122"/>
              </a:rPr>
              <a:t>c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272522" name="Text Box 138"/>
          <p:cNvSpPr txBox="1">
            <a:spLocks noChangeArrowheads="1"/>
          </p:cNvSpPr>
          <p:nvPr/>
        </p:nvSpPr>
        <p:spPr bwMode="auto">
          <a:xfrm>
            <a:off x="1927195" y="5400692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 dirty="0" err="1">
                <a:effectLst/>
                <a:ea typeface="宋体" pitchFamily="2" charset="-122"/>
              </a:rPr>
              <a:t>V</a:t>
            </a:r>
            <a:r>
              <a:rPr lang="en-US" altLang="zh-CN" sz="2400" i="1" baseline="-25000" dirty="0" err="1">
                <a:effectLst/>
                <a:ea typeface="宋体" pitchFamily="2" charset="-122"/>
              </a:rPr>
              <a:t>d</a:t>
            </a:r>
            <a:endParaRPr lang="en-US" altLang="zh-CN" sz="2400" dirty="0">
              <a:effectLst/>
              <a:ea typeface="宋体" pitchFamily="2" charset="-122"/>
            </a:endParaRPr>
          </a:p>
        </p:txBody>
      </p:sp>
      <p:sp>
        <p:nvSpPr>
          <p:cNvPr id="272523" name="Text Box 139"/>
          <p:cNvSpPr txBox="1">
            <a:spLocks noChangeArrowheads="1"/>
          </p:cNvSpPr>
          <p:nvPr/>
        </p:nvSpPr>
        <p:spPr bwMode="auto">
          <a:xfrm>
            <a:off x="2535208" y="3800492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i="1">
                <a:effectLst/>
                <a:ea typeface="宋体" pitchFamily="2" charset="-122"/>
              </a:rPr>
              <a:t>b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272524" name="Text Box 140"/>
          <p:cNvSpPr txBox="1">
            <a:spLocks noChangeArrowheads="1"/>
          </p:cNvSpPr>
          <p:nvPr/>
        </p:nvSpPr>
        <p:spPr bwMode="auto">
          <a:xfrm>
            <a:off x="3405158" y="4638692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i="1">
                <a:effectLst/>
                <a:ea typeface="宋体" pitchFamily="2" charset="-122"/>
              </a:rPr>
              <a:t>c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272525" name="Text Box 141"/>
          <p:cNvSpPr txBox="1">
            <a:spLocks noChangeArrowheads="1"/>
          </p:cNvSpPr>
          <p:nvPr/>
        </p:nvSpPr>
        <p:spPr bwMode="auto">
          <a:xfrm>
            <a:off x="2078008" y="4333892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i="1">
                <a:effectLst/>
                <a:ea typeface="宋体" pitchFamily="2" charset="-122"/>
              </a:rPr>
              <a:t>d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grpSp>
        <p:nvGrpSpPr>
          <p:cNvPr id="272526" name="Group 142"/>
          <p:cNvGrpSpPr>
            <a:grpSpLocks/>
          </p:cNvGrpSpPr>
          <p:nvPr/>
        </p:nvGrpSpPr>
        <p:grpSpPr bwMode="auto">
          <a:xfrm>
            <a:off x="1804958" y="4729180"/>
            <a:ext cx="1039812" cy="595312"/>
            <a:chOff x="2225" y="3609"/>
            <a:chExt cx="655" cy="375"/>
          </a:xfrm>
        </p:grpSpPr>
        <p:sp>
          <p:nvSpPr>
            <p:cNvPr id="272527" name="AutoShape 143"/>
            <p:cNvSpPr>
              <a:spLocks noChangeArrowheads="1"/>
            </p:cNvSpPr>
            <p:nvPr/>
          </p:nvSpPr>
          <p:spPr bwMode="auto">
            <a:xfrm rot="9303642" flipV="1">
              <a:off x="2448" y="3609"/>
              <a:ext cx="432" cy="183"/>
            </a:xfrm>
            <a:custGeom>
              <a:avLst/>
              <a:gdLst>
                <a:gd name="G0" fmla="+- 0 0 0"/>
                <a:gd name="G1" fmla="+- -10196157 0 0"/>
                <a:gd name="G2" fmla="+- 0 0 -10196157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10196157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0196157"/>
                <a:gd name="G36" fmla="sin G34 -10196157"/>
                <a:gd name="G37" fmla="+/ -10196157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3084 w 21600"/>
                <a:gd name="T5" fmla="*/ 244 h 21600"/>
                <a:gd name="T6" fmla="*/ 3424 w 21600"/>
                <a:gd name="T7" fmla="*/ 7451 h 21600"/>
                <a:gd name="T8" fmla="*/ 11942 w 21600"/>
                <a:gd name="T9" fmla="*/ 5522 h 21600"/>
                <a:gd name="T10" fmla="*/ 24300 w 21600"/>
                <a:gd name="T11" fmla="*/ 10800 h 21600"/>
                <a:gd name="T12" fmla="*/ 18900 w 21600"/>
                <a:gd name="T13" fmla="*/ 16200 h 21600"/>
                <a:gd name="T14" fmla="*/ 13500 w 21600"/>
                <a:gd name="T15" fmla="*/ 1080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8681" y="5399"/>
                    <a:pt x="6758" y="6638"/>
                    <a:pt x="5883" y="8567"/>
                  </a:cubicBezTo>
                  <a:lnTo>
                    <a:pt x="966" y="6335"/>
                  </a:lnTo>
                  <a:cubicBezTo>
                    <a:pt x="2717" y="2477"/>
                    <a:pt x="6563" y="-1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rgbClr val="DC00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2528" name="Text Box 144"/>
            <p:cNvSpPr txBox="1">
              <a:spLocks noChangeArrowheads="1"/>
            </p:cNvSpPr>
            <p:nvPr/>
          </p:nvSpPr>
          <p:spPr bwMode="auto">
            <a:xfrm>
              <a:off x="2225" y="3696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Q</a:t>
              </a:r>
              <a:r>
                <a:rPr lang="en-US" altLang="zh-CN" sz="2400" baseline="-25000">
                  <a:effectLst/>
                  <a:ea typeface="宋体" pitchFamily="2" charset="-122"/>
                </a:rPr>
                <a:t>2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</p:grpSp>
      <p:grpSp>
        <p:nvGrpSpPr>
          <p:cNvPr id="272529" name="Group 145"/>
          <p:cNvGrpSpPr>
            <a:grpSpLocks/>
          </p:cNvGrpSpPr>
          <p:nvPr/>
        </p:nvGrpSpPr>
        <p:grpSpPr bwMode="auto">
          <a:xfrm>
            <a:off x="2033558" y="3419492"/>
            <a:ext cx="750887" cy="757238"/>
            <a:chOff x="2496" y="2736"/>
            <a:chExt cx="473" cy="477"/>
          </a:xfrm>
        </p:grpSpPr>
        <p:sp>
          <p:nvSpPr>
            <p:cNvPr id="272530" name="AutoShape 146"/>
            <p:cNvSpPr>
              <a:spLocks noChangeArrowheads="1"/>
            </p:cNvSpPr>
            <p:nvPr/>
          </p:nvSpPr>
          <p:spPr bwMode="auto">
            <a:xfrm rot="12670936" flipV="1">
              <a:off x="2496" y="2928"/>
              <a:ext cx="264" cy="285"/>
            </a:xfrm>
            <a:custGeom>
              <a:avLst/>
              <a:gdLst>
                <a:gd name="G0" fmla="+- 2611757 0 0"/>
                <a:gd name="G1" fmla="+- -7179277 0 0"/>
                <a:gd name="G2" fmla="+- 2611757 0 -7179277"/>
                <a:gd name="G3" fmla="+- 10800 0 0"/>
                <a:gd name="G4" fmla="+- 0 0 2611757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185 0 0"/>
                <a:gd name="G9" fmla="+- 0 0 -7179277"/>
                <a:gd name="G10" fmla="+- 5185 0 2700"/>
                <a:gd name="G11" fmla="cos G10 2611757"/>
                <a:gd name="G12" fmla="sin G10 2611757"/>
                <a:gd name="G13" fmla="cos 13500 2611757"/>
                <a:gd name="G14" fmla="sin 13500 2611757"/>
                <a:gd name="G15" fmla="+- G11 10800 0"/>
                <a:gd name="G16" fmla="+- G12 10800 0"/>
                <a:gd name="G17" fmla="+- G13 10800 0"/>
                <a:gd name="G18" fmla="+- G14 10800 0"/>
                <a:gd name="G19" fmla="*/ 5185 1 2"/>
                <a:gd name="G20" fmla="+- G19 5400 0"/>
                <a:gd name="G21" fmla="cos G20 2611757"/>
                <a:gd name="G22" fmla="sin G20 2611757"/>
                <a:gd name="G23" fmla="+- G21 10800 0"/>
                <a:gd name="G24" fmla="+- G12 G23 G22"/>
                <a:gd name="G25" fmla="+- G22 G23 G11"/>
                <a:gd name="G26" fmla="cos 10800 2611757"/>
                <a:gd name="G27" fmla="sin 10800 2611757"/>
                <a:gd name="G28" fmla="cos 5185 2611757"/>
                <a:gd name="G29" fmla="sin 5185 2611757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179277"/>
                <a:gd name="G36" fmla="sin G34 -7179277"/>
                <a:gd name="G37" fmla="+/ -7179277 2611757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185 G39"/>
                <a:gd name="G43" fmla="sin 5185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9663 w 21600"/>
                <a:gd name="T5" fmla="*/ 4628 h 21600"/>
                <a:gd name="T6" fmla="*/ 8125 w 21600"/>
                <a:gd name="T7" fmla="*/ 3267 h 21600"/>
                <a:gd name="T8" fmla="*/ 15055 w 21600"/>
                <a:gd name="T9" fmla="*/ 7837 h 21600"/>
                <a:gd name="T10" fmla="*/ 21163 w 21600"/>
                <a:gd name="T11" fmla="*/ 19450 h 21600"/>
                <a:gd name="T12" fmla="*/ 13407 w 21600"/>
                <a:gd name="T13" fmla="*/ 20150 h 21600"/>
                <a:gd name="T14" fmla="*/ 12707 w 21600"/>
                <a:gd name="T15" fmla="*/ 12392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4780" y="14122"/>
                  </a:moveTo>
                  <a:cubicBezTo>
                    <a:pt x="15558" y="13190"/>
                    <a:pt x="15985" y="12014"/>
                    <a:pt x="15985" y="10800"/>
                  </a:cubicBezTo>
                  <a:cubicBezTo>
                    <a:pt x="15985" y="7936"/>
                    <a:pt x="13663" y="5615"/>
                    <a:pt x="10800" y="5615"/>
                  </a:cubicBezTo>
                  <a:cubicBezTo>
                    <a:pt x="10208" y="5614"/>
                    <a:pt x="9622" y="5716"/>
                    <a:pt x="9065" y="5913"/>
                  </a:cubicBezTo>
                  <a:lnTo>
                    <a:pt x="7186" y="622"/>
                  </a:lnTo>
                  <a:cubicBezTo>
                    <a:pt x="8346" y="210"/>
                    <a:pt x="956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3329"/>
                    <a:pt x="20712" y="15778"/>
                    <a:pt x="19091" y="17720"/>
                  </a:cubicBezTo>
                  <a:lnTo>
                    <a:pt x="21163" y="19450"/>
                  </a:lnTo>
                  <a:lnTo>
                    <a:pt x="13407" y="20150"/>
                  </a:lnTo>
                  <a:lnTo>
                    <a:pt x="12707" y="12392"/>
                  </a:lnTo>
                  <a:lnTo>
                    <a:pt x="14780" y="14122"/>
                  </a:lnTo>
                  <a:close/>
                </a:path>
              </a:pathLst>
            </a:custGeom>
            <a:solidFill>
              <a:srgbClr val="DC00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2531" name="Text Box 147"/>
            <p:cNvSpPr txBox="1">
              <a:spLocks noChangeArrowheads="1"/>
            </p:cNvSpPr>
            <p:nvPr/>
          </p:nvSpPr>
          <p:spPr bwMode="auto">
            <a:xfrm>
              <a:off x="2640" y="2736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Q</a:t>
              </a:r>
              <a:r>
                <a:rPr lang="en-US" altLang="zh-CN" sz="2400" baseline="-25000">
                  <a:effectLst/>
                  <a:ea typeface="宋体" pitchFamily="2" charset="-122"/>
                </a:rPr>
                <a:t>1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</p:grpSp>
      <p:sp>
        <p:nvSpPr>
          <p:cNvPr id="272533" name="Text Box 149"/>
          <p:cNvSpPr txBox="1">
            <a:spLocks noChangeArrowheads="1"/>
          </p:cNvSpPr>
          <p:nvPr/>
        </p:nvSpPr>
        <p:spPr bwMode="auto">
          <a:xfrm>
            <a:off x="0" y="533400"/>
            <a:ext cx="8763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45000"/>
              </a:spcBef>
            </a:pPr>
            <a:r>
              <a:rPr lang="en-US" altLang="zh-CN" sz="2400" dirty="0">
                <a:effectLst/>
                <a:latin typeface="楷体_GB2312" pitchFamily="49" charset="-122"/>
              </a:rPr>
              <a:t>1824</a:t>
            </a:r>
            <a:r>
              <a:rPr lang="zh-CN" altLang="en-US" sz="2400" dirty="0">
                <a:effectLst/>
                <a:latin typeface="楷体_GB2312" pitchFamily="49" charset="-122"/>
              </a:rPr>
              <a:t>年卡诺（法国）提出了一个能体现热机循环基本特征的理想循环</a:t>
            </a:r>
            <a:r>
              <a:rPr lang="zh-CN" altLang="en-US" sz="2400" dirty="0">
                <a:effectLst/>
                <a:latin typeface="楷体_GB2312" pitchFamily="49" charset="-122"/>
                <a:sym typeface="Symbol" pitchFamily="18" charset="2"/>
              </a:rPr>
              <a:t></a:t>
            </a:r>
            <a:r>
              <a:rPr lang="zh-CN" altLang="en-US" sz="2400" dirty="0">
                <a:effectLst/>
                <a:latin typeface="楷体_GB2312" pitchFamily="49" charset="-122"/>
              </a:rPr>
              <a:t>卡诺循环。由</a:t>
            </a:r>
            <a:r>
              <a:rPr lang="en-US" altLang="zh-CN" sz="2400" dirty="0">
                <a:effectLst/>
                <a:latin typeface="楷体_GB2312" pitchFamily="49" charset="-122"/>
              </a:rPr>
              <a:t>4</a:t>
            </a:r>
            <a:r>
              <a:rPr lang="zh-CN" altLang="en-US" sz="2400" dirty="0">
                <a:effectLst/>
                <a:latin typeface="楷体_GB2312" pitchFamily="49" charset="-122"/>
              </a:rPr>
              <a:t>个准静态过程（两个等温、两个绝热）组成。</a:t>
            </a:r>
          </a:p>
        </p:txBody>
      </p:sp>
      <p:sp>
        <p:nvSpPr>
          <p:cNvPr id="51" name="矩形 50"/>
          <p:cNvSpPr/>
          <p:nvPr/>
        </p:nvSpPr>
        <p:spPr>
          <a:xfrm>
            <a:off x="4929222" y="2192246"/>
            <a:ext cx="43576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i="1" dirty="0" err="1" smtClean="0">
                <a:effectLst/>
              </a:rPr>
              <a:t>a</a:t>
            </a:r>
            <a:r>
              <a:rPr lang="en-US" altLang="zh-CN" sz="2400" dirty="0" err="1" smtClean="0">
                <a:effectLst/>
                <a:sym typeface="Symbol" pitchFamily="18" charset="2"/>
              </a:rPr>
              <a:t></a:t>
            </a:r>
            <a:r>
              <a:rPr lang="en-US" altLang="zh-CN" sz="2400" i="1" dirty="0" err="1" smtClean="0">
                <a:effectLst/>
                <a:sym typeface="Symbol" pitchFamily="18" charset="2"/>
              </a:rPr>
              <a:t>b</a:t>
            </a:r>
            <a:r>
              <a:rPr lang="zh-CN" altLang="en-US" sz="2400" dirty="0" smtClean="0">
                <a:effectLst/>
                <a:latin typeface="Arial" charset="0"/>
              </a:rPr>
              <a:t>：</a:t>
            </a:r>
            <a:endParaRPr lang="en-US" altLang="zh-CN" sz="2400" dirty="0" smtClean="0">
              <a:effectLst/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effectLst/>
                <a:latin typeface="Arial" charset="0"/>
              </a:rPr>
              <a:t>与温度为</a:t>
            </a:r>
            <a:r>
              <a:rPr lang="en-US" altLang="zh-CN" sz="2400" dirty="0" smtClean="0">
                <a:effectLst/>
                <a:latin typeface="Arial" charset="0"/>
              </a:rPr>
              <a:t>T</a:t>
            </a:r>
            <a:r>
              <a:rPr lang="en-US" altLang="zh-CN" sz="2400" baseline="-25000" dirty="0" smtClean="0">
                <a:effectLst/>
                <a:latin typeface="Arial" charset="0"/>
              </a:rPr>
              <a:t>1</a:t>
            </a:r>
            <a:r>
              <a:rPr lang="zh-CN" altLang="en-US" sz="2400" dirty="0" smtClean="0">
                <a:effectLst/>
                <a:latin typeface="Arial" charset="0"/>
              </a:rPr>
              <a:t>的高温热源接触，</a:t>
            </a:r>
            <a:r>
              <a:rPr lang="en-US" altLang="zh-CN" sz="2400" dirty="0" smtClean="0">
                <a:effectLst/>
                <a:latin typeface="Arial" charset="0"/>
              </a:rPr>
              <a:t>T</a:t>
            </a:r>
            <a:r>
              <a:rPr lang="en-US" altLang="zh-CN" sz="2400" baseline="-25000" dirty="0" smtClean="0">
                <a:effectLst/>
                <a:latin typeface="Arial" charset="0"/>
              </a:rPr>
              <a:t>1</a:t>
            </a:r>
            <a:r>
              <a:rPr lang="zh-CN" altLang="en-US" sz="2400" dirty="0" smtClean="0">
                <a:effectLst/>
                <a:latin typeface="Arial" charset="0"/>
              </a:rPr>
              <a:t>不变，体积由</a:t>
            </a:r>
            <a:r>
              <a:rPr lang="en-US" altLang="zh-CN" sz="2400" dirty="0" err="1" smtClean="0">
                <a:effectLst/>
                <a:latin typeface="Arial" charset="0"/>
              </a:rPr>
              <a:t>V</a:t>
            </a:r>
            <a:r>
              <a:rPr lang="en-US" altLang="zh-CN" sz="2400" i="1" baseline="-25000" dirty="0" err="1" smtClean="0">
                <a:effectLst/>
              </a:rPr>
              <a:t>a</a:t>
            </a:r>
            <a:r>
              <a:rPr lang="zh-CN" altLang="en-US" sz="2400" dirty="0" smtClean="0">
                <a:effectLst/>
                <a:latin typeface="Arial" charset="0"/>
              </a:rPr>
              <a:t>膨胀到</a:t>
            </a:r>
            <a:r>
              <a:rPr lang="en-US" altLang="zh-CN" sz="2400" dirty="0" err="1" smtClean="0">
                <a:effectLst/>
                <a:latin typeface="Arial" charset="0"/>
              </a:rPr>
              <a:t>V</a:t>
            </a:r>
            <a:r>
              <a:rPr lang="en-US" altLang="zh-CN" sz="2400" i="1" baseline="-25000" dirty="0" err="1" smtClean="0">
                <a:effectLst/>
              </a:rPr>
              <a:t>b</a:t>
            </a:r>
            <a:r>
              <a:rPr lang="zh-CN" altLang="en-US" sz="2400" dirty="0" smtClean="0">
                <a:effectLst/>
                <a:latin typeface="Arial" charset="0"/>
              </a:rPr>
              <a:t>，从热源吸收热量为 </a:t>
            </a:r>
            <a:r>
              <a:rPr lang="en-US" altLang="zh-CN" sz="2400" dirty="0" smtClean="0">
                <a:effectLst/>
                <a:latin typeface="Arial" charset="0"/>
              </a:rPr>
              <a:t>:  </a:t>
            </a:r>
            <a:endParaRPr lang="en-US" altLang="zh-CN" sz="2400" b="0" dirty="0"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2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7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72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2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2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2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2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2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72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9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72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7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8" presetClass="entr" presetSubtype="1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272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72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272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72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72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72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7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500"/>
                            </p:stCondLst>
                            <p:childTnLst>
                              <p:par>
                                <p:cTn id="83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272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7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5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7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72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5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72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3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27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7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27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5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7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65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27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7500"/>
                            </p:stCondLst>
                            <p:childTnLst>
                              <p:par>
                                <p:cTn id="123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272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8500"/>
                            </p:stCondLst>
                            <p:childTnLst>
                              <p:par>
                                <p:cTn id="12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7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9500"/>
                            </p:stCondLst>
                            <p:childTnLst>
                              <p:par>
                                <p:cTn id="13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272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500"/>
                            </p:stCondLst>
                            <p:childTnLst>
                              <p:par>
                                <p:cTn id="13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27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27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7" grpId="0" autoUpdateAnimBg="0"/>
      <p:bldP spid="272493" grpId="0" animBg="1"/>
      <p:bldP spid="272494" grpId="0" animBg="1"/>
      <p:bldP spid="272495" grpId="0" animBg="1"/>
      <p:bldP spid="272496" grpId="0" animBg="1"/>
      <p:bldP spid="272497" grpId="0" autoUpdateAnimBg="0"/>
      <p:bldP spid="272498" grpId="0" animBg="1"/>
      <p:bldP spid="272505" grpId="0" animBg="1"/>
      <p:bldP spid="272506" grpId="0" autoUpdateAnimBg="0"/>
      <p:bldP spid="272507" grpId="0" animBg="1"/>
      <p:bldP spid="272508" grpId="0" animBg="1"/>
      <p:bldP spid="272509" grpId="0" animBg="1"/>
      <p:bldP spid="272510" grpId="0" autoUpdateAnimBg="0"/>
      <p:bldP spid="272511" grpId="0" autoUpdateAnimBg="0"/>
      <p:bldP spid="272512" grpId="0" animBg="1" autoUpdateAnimBg="0"/>
      <p:bldP spid="272513" grpId="0" animBg="1" autoUpdateAnimBg="0"/>
      <p:bldP spid="272514" grpId="0" animBg="1"/>
      <p:bldP spid="272515" grpId="0" animBg="1"/>
      <p:bldP spid="272516" grpId="0" animBg="1"/>
      <p:bldP spid="272517" grpId="0" autoUpdateAnimBg="0"/>
      <p:bldP spid="272518" grpId="0" autoUpdateAnimBg="0"/>
      <p:bldP spid="272519" grpId="0" autoUpdateAnimBg="0"/>
      <p:bldP spid="272520" grpId="0" autoUpdateAnimBg="0"/>
      <p:bldP spid="272521" grpId="0" autoUpdateAnimBg="0"/>
      <p:bldP spid="272522" grpId="0" autoUpdateAnimBg="0"/>
      <p:bldP spid="272523" grpId="0" autoUpdateAnimBg="0"/>
      <p:bldP spid="272524" grpId="0" autoUpdateAnimBg="0"/>
      <p:bldP spid="272525" grpId="0" autoUpdateAnimBg="0"/>
      <p:bldP spid="272533" grpId="0" autoUpdateAnimBg="0"/>
      <p:bldP spid="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C6FCAD-EBE1-406E-B998-3E941D3DBE90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272387" name="Text Box 3"/>
          <p:cNvSpPr txBox="1">
            <a:spLocks noChangeArrowheads="1"/>
          </p:cNvSpPr>
          <p:nvPr/>
        </p:nvSpPr>
        <p:spPr bwMode="auto">
          <a:xfrm>
            <a:off x="152400" y="76200"/>
            <a:ext cx="5775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altLang="zh-CN" dirty="0">
                <a:solidFill>
                  <a:schemeClr val="tx2"/>
                </a:solidFill>
                <a:effectLst/>
                <a:sym typeface="Symbol" pitchFamily="18" charset="2"/>
              </a:rPr>
              <a:t>3.2 </a:t>
            </a:r>
            <a:r>
              <a:rPr lang="zh-CN" altLang="en-US" dirty="0">
                <a:solidFill>
                  <a:schemeClr val="tx2"/>
                </a:solidFill>
                <a:effectLst/>
                <a:sym typeface="Symbol" pitchFamily="18" charset="2"/>
              </a:rPr>
              <a:t>理想气体的</a:t>
            </a:r>
            <a:r>
              <a:rPr lang="zh-CN" altLang="en-US" dirty="0">
                <a:solidFill>
                  <a:schemeClr val="tx2"/>
                </a:solidFill>
                <a:effectLst/>
              </a:rPr>
              <a:t>卡诺循环及效率</a:t>
            </a:r>
          </a:p>
        </p:txBody>
      </p:sp>
      <p:graphicFrame>
        <p:nvGraphicFramePr>
          <p:cNvPr id="272391" name="Object 7"/>
          <p:cNvGraphicFramePr>
            <a:graphicFrameLocks noChangeAspect="1"/>
          </p:cNvGraphicFramePr>
          <p:nvPr/>
        </p:nvGraphicFramePr>
        <p:xfrm>
          <a:off x="5786446" y="3897319"/>
          <a:ext cx="908050" cy="460375"/>
        </p:xfrm>
        <a:graphic>
          <a:graphicData uri="http://schemas.openxmlformats.org/presentationml/2006/ole">
            <p:oleObj spid="_x0000_s303106" name="公式" r:id="rId3" imgW="380880" imgH="203040" progId="Equation.3">
              <p:embed/>
            </p:oleObj>
          </a:graphicData>
        </a:graphic>
      </p:graphicFrame>
      <p:sp>
        <p:nvSpPr>
          <p:cNvPr id="51" name="矩形 50"/>
          <p:cNvSpPr/>
          <p:nvPr/>
        </p:nvSpPr>
        <p:spPr>
          <a:xfrm>
            <a:off x="4929222" y="2192246"/>
            <a:ext cx="43576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i="1" dirty="0" err="1" smtClean="0">
                <a:effectLst/>
              </a:rPr>
              <a:t>b</a:t>
            </a:r>
            <a:r>
              <a:rPr lang="en-US" altLang="zh-CN" sz="2400" dirty="0" err="1" smtClean="0">
                <a:effectLst/>
                <a:sym typeface="Symbol" pitchFamily="18" charset="2"/>
              </a:rPr>
              <a:t></a:t>
            </a:r>
            <a:r>
              <a:rPr lang="en-US" altLang="zh-CN" sz="2400" i="1" dirty="0" err="1" smtClean="0">
                <a:effectLst/>
                <a:sym typeface="Symbol" pitchFamily="18" charset="2"/>
              </a:rPr>
              <a:t>c</a:t>
            </a:r>
            <a:r>
              <a:rPr lang="zh-CN" altLang="en-US" sz="2400" dirty="0" smtClean="0">
                <a:effectLst/>
                <a:latin typeface="Arial" charset="0"/>
              </a:rPr>
              <a:t>：</a:t>
            </a:r>
            <a:endParaRPr lang="en-US" altLang="zh-CN" sz="2400" dirty="0" smtClean="0">
              <a:effectLst/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effectLst/>
                <a:latin typeface="Arial" charset="0"/>
              </a:rPr>
              <a:t>绝热膨胀，体积由</a:t>
            </a:r>
            <a:r>
              <a:rPr lang="en-US" altLang="zh-CN" sz="2400" dirty="0" err="1" smtClean="0">
                <a:effectLst/>
                <a:latin typeface="Arial" charset="0"/>
              </a:rPr>
              <a:t>V</a:t>
            </a:r>
            <a:r>
              <a:rPr lang="en-US" altLang="zh-CN" sz="2400" i="1" baseline="-25000" dirty="0" err="1" smtClean="0">
                <a:effectLst/>
              </a:rPr>
              <a:t>b</a:t>
            </a:r>
            <a:r>
              <a:rPr lang="zh-CN" altLang="en-US" sz="2400" dirty="0" smtClean="0">
                <a:effectLst/>
                <a:latin typeface="Arial" charset="0"/>
              </a:rPr>
              <a:t>变到            </a:t>
            </a:r>
            <a:r>
              <a:rPr lang="en-US" altLang="zh-CN" sz="2400" dirty="0" err="1" smtClean="0">
                <a:effectLst/>
                <a:latin typeface="Arial" charset="0"/>
              </a:rPr>
              <a:t>V</a:t>
            </a:r>
            <a:r>
              <a:rPr lang="en-US" altLang="zh-CN" sz="2400" i="1" baseline="-25000" dirty="0" err="1" smtClean="0">
                <a:effectLst/>
              </a:rPr>
              <a:t>c</a:t>
            </a:r>
            <a:r>
              <a:rPr lang="zh-CN" altLang="en-US" sz="2400" dirty="0" smtClean="0">
                <a:effectLst/>
                <a:latin typeface="Arial" charset="0"/>
              </a:rPr>
              <a:t>，吸热为零。</a:t>
            </a:r>
            <a:endParaRPr lang="zh-CN" altLang="en-US" sz="2400" dirty="0">
              <a:effectLst/>
              <a:latin typeface="Arial" charset="0"/>
            </a:endParaRPr>
          </a:p>
        </p:txBody>
      </p:sp>
      <p:graphicFrame>
        <p:nvGraphicFramePr>
          <p:cNvPr id="47" name="Object 108"/>
          <p:cNvGraphicFramePr>
            <a:graphicFrameLocks noChangeAspect="1"/>
          </p:cNvGraphicFramePr>
          <p:nvPr/>
        </p:nvGraphicFramePr>
        <p:xfrm>
          <a:off x="1520795" y="3028967"/>
          <a:ext cx="1903413" cy="2143125"/>
        </p:xfrm>
        <a:graphic>
          <a:graphicData uri="http://schemas.openxmlformats.org/presentationml/2006/ole">
            <p:oleObj spid="_x0000_s303108" name="BMP 图象" r:id="rId4" imgW="1971522" imgH="2219313" progId="PBrush">
              <p:embed/>
            </p:oleObj>
          </a:graphicData>
        </a:graphic>
      </p:graphicFrame>
      <p:sp>
        <p:nvSpPr>
          <p:cNvPr id="48" name="Freeform 109"/>
          <p:cNvSpPr>
            <a:spLocks/>
          </p:cNvSpPr>
          <p:nvPr/>
        </p:nvSpPr>
        <p:spPr bwMode="auto">
          <a:xfrm>
            <a:off x="1423958" y="2581292"/>
            <a:ext cx="1828800" cy="175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2" y="816"/>
              </a:cxn>
              <a:cxn ang="0">
                <a:pos x="1152" y="1104"/>
              </a:cxn>
            </a:cxnLst>
            <a:rect l="0" t="0" r="r" b="b"/>
            <a:pathLst>
              <a:path w="1152" h="1104">
                <a:moveTo>
                  <a:pt x="0" y="0"/>
                </a:moveTo>
                <a:cubicBezTo>
                  <a:pt x="120" y="316"/>
                  <a:pt x="240" y="632"/>
                  <a:pt x="432" y="816"/>
                </a:cubicBezTo>
                <a:cubicBezTo>
                  <a:pt x="624" y="1000"/>
                  <a:pt x="888" y="1052"/>
                  <a:pt x="1152" y="1104"/>
                </a:cubicBezTo>
              </a:path>
            </a:pathLst>
          </a:custGeom>
          <a:noFill/>
          <a:ln w="38100" cmpd="sng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" name="Freeform 110"/>
          <p:cNvSpPr>
            <a:spLocks/>
          </p:cNvSpPr>
          <p:nvPr/>
        </p:nvSpPr>
        <p:spPr bwMode="auto">
          <a:xfrm>
            <a:off x="1119158" y="3152792"/>
            <a:ext cx="2743200" cy="2057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24" y="960"/>
              </a:cxn>
              <a:cxn ang="0">
                <a:pos x="1536" y="1296"/>
              </a:cxn>
            </a:cxnLst>
            <a:rect l="0" t="0" r="r" b="b"/>
            <a:pathLst>
              <a:path w="1536" h="1296">
                <a:moveTo>
                  <a:pt x="0" y="0"/>
                </a:moveTo>
                <a:cubicBezTo>
                  <a:pt x="184" y="372"/>
                  <a:pt x="368" y="744"/>
                  <a:pt x="624" y="960"/>
                </a:cubicBezTo>
                <a:cubicBezTo>
                  <a:pt x="880" y="1176"/>
                  <a:pt x="1376" y="1240"/>
                  <a:pt x="1536" y="1296"/>
                </a:cubicBezTo>
              </a:path>
            </a:pathLst>
          </a:custGeom>
          <a:noFill/>
          <a:ln w="38100" cmpd="sng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" name="Freeform 111"/>
          <p:cNvSpPr>
            <a:spLocks/>
          </p:cNvSpPr>
          <p:nvPr/>
        </p:nvSpPr>
        <p:spPr bwMode="auto">
          <a:xfrm>
            <a:off x="1500158" y="2428892"/>
            <a:ext cx="1600200" cy="289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1152"/>
              </a:cxn>
              <a:cxn ang="0">
                <a:pos x="1008" y="1680"/>
              </a:cxn>
            </a:cxnLst>
            <a:rect l="0" t="0" r="r" b="b"/>
            <a:pathLst>
              <a:path w="1008" h="1680">
                <a:moveTo>
                  <a:pt x="0" y="0"/>
                </a:moveTo>
                <a:cubicBezTo>
                  <a:pt x="84" y="436"/>
                  <a:pt x="168" y="872"/>
                  <a:pt x="336" y="1152"/>
                </a:cubicBezTo>
                <a:cubicBezTo>
                  <a:pt x="504" y="1432"/>
                  <a:pt x="756" y="1556"/>
                  <a:pt x="1008" y="1680"/>
                </a:cubicBezTo>
              </a:path>
            </a:pathLst>
          </a:custGeom>
          <a:noFill/>
          <a:ln w="38100" cmpd="sng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" name="Freeform 112"/>
          <p:cNvSpPr>
            <a:spLocks/>
          </p:cNvSpPr>
          <p:nvPr/>
        </p:nvSpPr>
        <p:spPr bwMode="auto">
          <a:xfrm>
            <a:off x="2262158" y="2962292"/>
            <a:ext cx="1600200" cy="2362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1152"/>
              </a:cxn>
              <a:cxn ang="0">
                <a:pos x="1008" y="1680"/>
              </a:cxn>
            </a:cxnLst>
            <a:rect l="0" t="0" r="r" b="b"/>
            <a:pathLst>
              <a:path w="1008" h="1680">
                <a:moveTo>
                  <a:pt x="0" y="0"/>
                </a:moveTo>
                <a:cubicBezTo>
                  <a:pt x="84" y="436"/>
                  <a:pt x="168" y="872"/>
                  <a:pt x="336" y="1152"/>
                </a:cubicBezTo>
                <a:cubicBezTo>
                  <a:pt x="504" y="1432"/>
                  <a:pt x="756" y="1556"/>
                  <a:pt x="1008" y="1680"/>
                </a:cubicBezTo>
              </a:path>
            </a:pathLst>
          </a:custGeom>
          <a:noFill/>
          <a:ln w="38100" cmpd="sng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" name="Text Box 113"/>
          <p:cNvSpPr txBox="1">
            <a:spLocks noChangeArrowheads="1"/>
          </p:cNvSpPr>
          <p:nvPr/>
        </p:nvSpPr>
        <p:spPr bwMode="auto">
          <a:xfrm>
            <a:off x="1500166" y="1571612"/>
            <a:ext cx="1905000" cy="5191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DC0000"/>
                </a:solidFill>
                <a:effectLst/>
                <a:latin typeface="Arial" charset="0"/>
              </a:rPr>
              <a:t>PV</a:t>
            </a:r>
            <a:r>
              <a:rPr lang="zh-CN" altLang="en-US" dirty="0">
                <a:solidFill>
                  <a:srgbClr val="DC0000"/>
                </a:solidFill>
                <a:effectLst/>
                <a:latin typeface="Arial" charset="0"/>
              </a:rPr>
              <a:t>图</a:t>
            </a:r>
          </a:p>
        </p:txBody>
      </p:sp>
      <p:sp>
        <p:nvSpPr>
          <p:cNvPr id="55" name="Line 114"/>
          <p:cNvSpPr>
            <a:spLocks noChangeShapeType="1"/>
          </p:cNvSpPr>
          <p:nvPr/>
        </p:nvSpPr>
        <p:spPr bwMode="auto">
          <a:xfrm flipH="1" flipV="1">
            <a:off x="890558" y="4162442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6" name="Group 115"/>
          <p:cNvGrpSpPr>
            <a:grpSpLocks/>
          </p:cNvGrpSpPr>
          <p:nvPr/>
        </p:nvGrpSpPr>
        <p:grpSpPr bwMode="auto">
          <a:xfrm>
            <a:off x="357158" y="2428892"/>
            <a:ext cx="4065587" cy="3300413"/>
            <a:chOff x="3686" y="576"/>
            <a:chExt cx="1815" cy="1449"/>
          </a:xfrm>
        </p:grpSpPr>
        <p:sp>
          <p:nvSpPr>
            <p:cNvPr id="57" name="Line 116"/>
            <p:cNvSpPr>
              <a:spLocks noChangeShapeType="1"/>
            </p:cNvSpPr>
            <p:nvPr/>
          </p:nvSpPr>
          <p:spPr bwMode="auto">
            <a:xfrm flipV="1">
              <a:off x="3936" y="624"/>
              <a:ext cx="0" cy="12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" name="Line 117"/>
            <p:cNvSpPr>
              <a:spLocks noChangeShapeType="1"/>
            </p:cNvSpPr>
            <p:nvPr/>
          </p:nvSpPr>
          <p:spPr bwMode="auto">
            <a:xfrm>
              <a:off x="3936" y="1872"/>
              <a:ext cx="13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9" name="Text Box 118"/>
            <p:cNvSpPr txBox="1">
              <a:spLocks noChangeArrowheads="1"/>
            </p:cNvSpPr>
            <p:nvPr/>
          </p:nvSpPr>
          <p:spPr bwMode="auto">
            <a:xfrm>
              <a:off x="3686" y="1696"/>
              <a:ext cx="1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altLang="zh-CN" sz="2400">
                <a:effectLst/>
                <a:ea typeface="宋体" pitchFamily="2" charset="-122"/>
              </a:endParaRPr>
            </a:p>
            <a:p>
              <a:pPr>
                <a:lnSpc>
                  <a:spcPct val="60000"/>
                </a:lnSpc>
              </a:pPr>
              <a:r>
                <a:rPr lang="en-US" altLang="zh-CN" sz="2400">
                  <a:effectLst/>
                  <a:ea typeface="宋体" pitchFamily="2" charset="-122"/>
                </a:rPr>
                <a:t>O</a:t>
              </a:r>
            </a:p>
          </p:txBody>
        </p:sp>
        <p:sp>
          <p:nvSpPr>
            <p:cNvPr id="60" name="Text Box 119"/>
            <p:cNvSpPr txBox="1">
              <a:spLocks noChangeArrowheads="1"/>
            </p:cNvSpPr>
            <p:nvPr/>
          </p:nvSpPr>
          <p:spPr bwMode="auto">
            <a:xfrm>
              <a:off x="3696" y="576"/>
              <a:ext cx="260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   p</a:t>
              </a:r>
            </a:p>
          </p:txBody>
        </p:sp>
        <p:sp>
          <p:nvSpPr>
            <p:cNvPr id="61" name="Text Box 120"/>
            <p:cNvSpPr txBox="1">
              <a:spLocks noChangeArrowheads="1"/>
            </p:cNvSpPr>
            <p:nvPr/>
          </p:nvSpPr>
          <p:spPr bwMode="auto">
            <a:xfrm>
              <a:off x="5184" y="1824"/>
              <a:ext cx="317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    V</a:t>
              </a:r>
            </a:p>
          </p:txBody>
        </p:sp>
      </p:grpSp>
      <p:sp>
        <p:nvSpPr>
          <p:cNvPr id="62" name="Line 121"/>
          <p:cNvSpPr>
            <a:spLocks noChangeShapeType="1"/>
          </p:cNvSpPr>
          <p:nvPr/>
        </p:nvSpPr>
        <p:spPr bwMode="auto">
          <a:xfrm flipH="1">
            <a:off x="1576358" y="3095642"/>
            <a:ext cx="23812" cy="2286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3" name="Text Box 122"/>
          <p:cNvSpPr txBox="1">
            <a:spLocks noChangeArrowheads="1"/>
          </p:cNvSpPr>
          <p:nvPr/>
        </p:nvSpPr>
        <p:spPr bwMode="auto">
          <a:xfrm>
            <a:off x="1357290" y="5338779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 i="1" dirty="0" err="1">
                <a:effectLst/>
                <a:ea typeface="宋体" pitchFamily="2" charset="-122"/>
              </a:rPr>
              <a:t>V</a:t>
            </a:r>
            <a:r>
              <a:rPr lang="en-US" altLang="zh-CN" i="1" baseline="-25000" dirty="0" err="1">
                <a:effectLst/>
                <a:ea typeface="宋体" pitchFamily="2" charset="-122"/>
              </a:rPr>
              <a:t>a</a:t>
            </a:r>
            <a:endParaRPr lang="en-US" altLang="zh-CN" sz="2400" i="1" dirty="0">
              <a:effectLst/>
              <a:ea typeface="宋体" pitchFamily="2" charset="-122"/>
            </a:endParaRPr>
          </a:p>
        </p:txBody>
      </p:sp>
      <p:sp>
        <p:nvSpPr>
          <p:cNvPr id="64" name="Line 123"/>
          <p:cNvSpPr>
            <a:spLocks noChangeShapeType="1"/>
          </p:cNvSpPr>
          <p:nvPr/>
        </p:nvSpPr>
        <p:spPr bwMode="auto">
          <a:xfrm flipH="1">
            <a:off x="2219295" y="4638692"/>
            <a:ext cx="4763" cy="719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5" name="Line 124"/>
          <p:cNvSpPr>
            <a:spLocks noChangeShapeType="1"/>
          </p:cNvSpPr>
          <p:nvPr/>
        </p:nvSpPr>
        <p:spPr bwMode="auto">
          <a:xfrm flipH="1">
            <a:off x="901670" y="3038492"/>
            <a:ext cx="6746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" name="Line 125"/>
          <p:cNvSpPr>
            <a:spLocks noChangeShapeType="1"/>
          </p:cNvSpPr>
          <p:nvPr/>
        </p:nvSpPr>
        <p:spPr bwMode="auto">
          <a:xfrm flipH="1">
            <a:off x="890558" y="4676792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7" name="Text Box 126"/>
          <p:cNvSpPr txBox="1">
            <a:spLocks noChangeArrowheads="1"/>
          </p:cNvSpPr>
          <p:nvPr/>
        </p:nvSpPr>
        <p:spPr bwMode="auto">
          <a:xfrm>
            <a:off x="1576358" y="2733692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i="1">
                <a:effectLst/>
                <a:ea typeface="宋体" pitchFamily="2" charset="-122"/>
              </a:rPr>
              <a:t>a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68" name="Text Box 127"/>
          <p:cNvSpPr txBox="1">
            <a:spLocks noChangeArrowheads="1"/>
          </p:cNvSpPr>
          <p:nvPr/>
        </p:nvSpPr>
        <p:spPr bwMode="auto">
          <a:xfrm>
            <a:off x="452408" y="2809892"/>
            <a:ext cx="474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>
                <a:effectLst/>
                <a:ea typeface="宋体" pitchFamily="2" charset="-122"/>
              </a:rPr>
              <a:t>p</a:t>
            </a:r>
            <a:r>
              <a:rPr lang="en-US" altLang="zh-CN" i="1" baseline="-25000">
                <a:effectLst/>
                <a:ea typeface="宋体" pitchFamily="2" charset="-122"/>
              </a:rPr>
              <a:t>a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69" name="AutoShape 128"/>
          <p:cNvSpPr>
            <a:spLocks noChangeArrowheads="1"/>
          </p:cNvSpPr>
          <p:nvPr/>
        </p:nvSpPr>
        <p:spPr bwMode="auto">
          <a:xfrm>
            <a:off x="2643158" y="2505092"/>
            <a:ext cx="1295400" cy="457200"/>
          </a:xfrm>
          <a:prstGeom prst="wedgeRectCallout">
            <a:avLst>
              <a:gd name="adj1" fmla="val -68750"/>
              <a:gd name="adj2" fmla="val 153472"/>
            </a:avLst>
          </a:prstGeom>
          <a:solidFill>
            <a:srgbClr val="C9EA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2400">
                <a:effectLst/>
                <a:ea typeface="宋体" pitchFamily="2" charset="-122"/>
              </a:rPr>
              <a:t>绝热线</a:t>
            </a:r>
          </a:p>
        </p:txBody>
      </p:sp>
      <p:sp>
        <p:nvSpPr>
          <p:cNvPr id="70" name="AutoShape 129"/>
          <p:cNvSpPr>
            <a:spLocks noChangeArrowheads="1"/>
          </p:cNvSpPr>
          <p:nvPr/>
        </p:nvSpPr>
        <p:spPr bwMode="auto">
          <a:xfrm>
            <a:off x="2947958" y="3343292"/>
            <a:ext cx="1143000" cy="457200"/>
          </a:xfrm>
          <a:prstGeom prst="wedgeRectCallout">
            <a:avLst>
              <a:gd name="adj1" fmla="val -37500"/>
              <a:gd name="adj2" fmla="val 155556"/>
            </a:avLst>
          </a:prstGeom>
          <a:solidFill>
            <a:srgbClr val="FDDF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2400">
                <a:effectLst/>
                <a:ea typeface="宋体" pitchFamily="2" charset="-122"/>
              </a:rPr>
              <a:t>等温线</a:t>
            </a:r>
          </a:p>
        </p:txBody>
      </p:sp>
      <p:sp>
        <p:nvSpPr>
          <p:cNvPr id="71" name="Line 130"/>
          <p:cNvSpPr>
            <a:spLocks noChangeShapeType="1"/>
          </p:cNvSpPr>
          <p:nvPr/>
        </p:nvSpPr>
        <p:spPr bwMode="auto">
          <a:xfrm>
            <a:off x="2590770" y="4105292"/>
            <a:ext cx="33338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2" name="Line 131"/>
          <p:cNvSpPr>
            <a:spLocks noChangeShapeType="1"/>
          </p:cNvSpPr>
          <p:nvPr/>
        </p:nvSpPr>
        <p:spPr bwMode="auto">
          <a:xfrm flipH="1">
            <a:off x="3432145" y="5113355"/>
            <a:ext cx="4763" cy="2873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" name="Line 132"/>
          <p:cNvSpPr>
            <a:spLocks noChangeShapeType="1"/>
          </p:cNvSpPr>
          <p:nvPr/>
        </p:nvSpPr>
        <p:spPr bwMode="auto">
          <a:xfrm flipH="1" flipV="1">
            <a:off x="890558" y="5095892"/>
            <a:ext cx="2514600" cy="190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4" name="Text Box 133"/>
          <p:cNvSpPr txBox="1">
            <a:spLocks noChangeArrowheads="1"/>
          </p:cNvSpPr>
          <p:nvPr/>
        </p:nvSpPr>
        <p:spPr bwMode="auto">
          <a:xfrm>
            <a:off x="433358" y="3876692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>
                <a:effectLst/>
                <a:ea typeface="宋体" pitchFamily="2" charset="-122"/>
              </a:rPr>
              <a:t>p</a:t>
            </a:r>
            <a:r>
              <a:rPr lang="en-US" altLang="zh-CN" sz="2400" i="1" baseline="-25000">
                <a:effectLst/>
                <a:ea typeface="宋体" pitchFamily="2" charset="-122"/>
              </a:rPr>
              <a:t>b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75" name="Text Box 134"/>
          <p:cNvSpPr txBox="1">
            <a:spLocks noChangeArrowheads="1"/>
          </p:cNvSpPr>
          <p:nvPr/>
        </p:nvSpPr>
        <p:spPr bwMode="auto">
          <a:xfrm>
            <a:off x="433358" y="4714892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>
                <a:effectLst/>
                <a:ea typeface="宋体" pitchFamily="2" charset="-122"/>
              </a:rPr>
              <a:t>p</a:t>
            </a:r>
            <a:r>
              <a:rPr lang="en-US" altLang="zh-CN" sz="2400" i="1" baseline="-25000">
                <a:effectLst/>
                <a:ea typeface="宋体" pitchFamily="2" charset="-122"/>
              </a:rPr>
              <a:t>C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76" name="Text Box 135"/>
          <p:cNvSpPr txBox="1">
            <a:spLocks noChangeArrowheads="1"/>
          </p:cNvSpPr>
          <p:nvPr/>
        </p:nvSpPr>
        <p:spPr bwMode="auto">
          <a:xfrm>
            <a:off x="433358" y="4333892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>
                <a:effectLst/>
                <a:ea typeface="宋体" pitchFamily="2" charset="-122"/>
              </a:rPr>
              <a:t>p</a:t>
            </a:r>
            <a:r>
              <a:rPr lang="en-US" altLang="zh-CN" sz="2400" i="1" baseline="-25000">
                <a:effectLst/>
                <a:ea typeface="宋体" pitchFamily="2" charset="-122"/>
              </a:rPr>
              <a:t>d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77" name="Text Box 136"/>
          <p:cNvSpPr txBox="1">
            <a:spLocks noChangeArrowheads="1"/>
          </p:cNvSpPr>
          <p:nvPr/>
        </p:nvSpPr>
        <p:spPr bwMode="auto">
          <a:xfrm>
            <a:off x="2441545" y="5400692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>
                <a:effectLst/>
                <a:ea typeface="宋体" pitchFamily="2" charset="-122"/>
              </a:rPr>
              <a:t>V</a:t>
            </a:r>
            <a:r>
              <a:rPr lang="en-US" altLang="zh-CN" sz="2400" i="1" baseline="-25000">
                <a:effectLst/>
                <a:ea typeface="宋体" pitchFamily="2" charset="-122"/>
              </a:rPr>
              <a:t>b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78" name="Text Box 137"/>
          <p:cNvSpPr txBox="1">
            <a:spLocks noChangeArrowheads="1"/>
          </p:cNvSpPr>
          <p:nvPr/>
        </p:nvSpPr>
        <p:spPr bwMode="auto">
          <a:xfrm>
            <a:off x="3203545" y="5400692"/>
            <a:ext cx="49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>
                <a:effectLst/>
                <a:ea typeface="宋体" pitchFamily="2" charset="-122"/>
              </a:rPr>
              <a:t>V</a:t>
            </a:r>
            <a:r>
              <a:rPr lang="en-US" altLang="zh-CN" sz="2400" i="1" baseline="-25000">
                <a:effectLst/>
                <a:ea typeface="宋体" pitchFamily="2" charset="-122"/>
              </a:rPr>
              <a:t>c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79" name="Text Box 138"/>
          <p:cNvSpPr txBox="1">
            <a:spLocks noChangeArrowheads="1"/>
          </p:cNvSpPr>
          <p:nvPr/>
        </p:nvSpPr>
        <p:spPr bwMode="auto">
          <a:xfrm>
            <a:off x="1927195" y="5400692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 dirty="0" err="1">
                <a:effectLst/>
                <a:ea typeface="宋体" pitchFamily="2" charset="-122"/>
              </a:rPr>
              <a:t>V</a:t>
            </a:r>
            <a:r>
              <a:rPr lang="en-US" altLang="zh-CN" sz="2400" i="1" baseline="-25000" dirty="0" err="1">
                <a:effectLst/>
                <a:ea typeface="宋体" pitchFamily="2" charset="-122"/>
              </a:rPr>
              <a:t>d</a:t>
            </a:r>
            <a:endParaRPr lang="en-US" altLang="zh-CN" sz="2400" dirty="0">
              <a:effectLst/>
              <a:ea typeface="宋体" pitchFamily="2" charset="-122"/>
            </a:endParaRPr>
          </a:p>
        </p:txBody>
      </p:sp>
      <p:sp>
        <p:nvSpPr>
          <p:cNvPr id="80" name="Text Box 139"/>
          <p:cNvSpPr txBox="1">
            <a:spLocks noChangeArrowheads="1"/>
          </p:cNvSpPr>
          <p:nvPr/>
        </p:nvSpPr>
        <p:spPr bwMode="auto">
          <a:xfrm>
            <a:off x="2535208" y="3800492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i="1">
                <a:effectLst/>
                <a:ea typeface="宋体" pitchFamily="2" charset="-122"/>
              </a:rPr>
              <a:t>b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81" name="Text Box 140"/>
          <p:cNvSpPr txBox="1">
            <a:spLocks noChangeArrowheads="1"/>
          </p:cNvSpPr>
          <p:nvPr/>
        </p:nvSpPr>
        <p:spPr bwMode="auto">
          <a:xfrm>
            <a:off x="3405158" y="4638692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i="1">
                <a:effectLst/>
                <a:ea typeface="宋体" pitchFamily="2" charset="-122"/>
              </a:rPr>
              <a:t>c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82" name="Text Box 141"/>
          <p:cNvSpPr txBox="1">
            <a:spLocks noChangeArrowheads="1"/>
          </p:cNvSpPr>
          <p:nvPr/>
        </p:nvSpPr>
        <p:spPr bwMode="auto">
          <a:xfrm>
            <a:off x="2078008" y="4333892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i="1">
                <a:effectLst/>
                <a:ea typeface="宋体" pitchFamily="2" charset="-122"/>
              </a:rPr>
              <a:t>d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grpSp>
        <p:nvGrpSpPr>
          <p:cNvPr id="83" name="Group 142"/>
          <p:cNvGrpSpPr>
            <a:grpSpLocks/>
          </p:cNvGrpSpPr>
          <p:nvPr/>
        </p:nvGrpSpPr>
        <p:grpSpPr bwMode="auto">
          <a:xfrm>
            <a:off x="1804958" y="4729180"/>
            <a:ext cx="1039812" cy="595312"/>
            <a:chOff x="2225" y="3609"/>
            <a:chExt cx="655" cy="375"/>
          </a:xfrm>
        </p:grpSpPr>
        <p:sp>
          <p:nvSpPr>
            <p:cNvPr id="84" name="AutoShape 143"/>
            <p:cNvSpPr>
              <a:spLocks noChangeArrowheads="1"/>
            </p:cNvSpPr>
            <p:nvPr/>
          </p:nvSpPr>
          <p:spPr bwMode="auto">
            <a:xfrm rot="9303642" flipV="1">
              <a:off x="2448" y="3609"/>
              <a:ext cx="432" cy="183"/>
            </a:xfrm>
            <a:custGeom>
              <a:avLst/>
              <a:gdLst>
                <a:gd name="G0" fmla="+- 0 0 0"/>
                <a:gd name="G1" fmla="+- -10196157 0 0"/>
                <a:gd name="G2" fmla="+- 0 0 -10196157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10196157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0196157"/>
                <a:gd name="G36" fmla="sin G34 -10196157"/>
                <a:gd name="G37" fmla="+/ -10196157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3084 w 21600"/>
                <a:gd name="T5" fmla="*/ 244 h 21600"/>
                <a:gd name="T6" fmla="*/ 3424 w 21600"/>
                <a:gd name="T7" fmla="*/ 7451 h 21600"/>
                <a:gd name="T8" fmla="*/ 11942 w 21600"/>
                <a:gd name="T9" fmla="*/ 5522 h 21600"/>
                <a:gd name="T10" fmla="*/ 24300 w 21600"/>
                <a:gd name="T11" fmla="*/ 10800 h 21600"/>
                <a:gd name="T12" fmla="*/ 18900 w 21600"/>
                <a:gd name="T13" fmla="*/ 16200 h 21600"/>
                <a:gd name="T14" fmla="*/ 13500 w 21600"/>
                <a:gd name="T15" fmla="*/ 1080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8681" y="5399"/>
                    <a:pt x="6758" y="6638"/>
                    <a:pt x="5883" y="8567"/>
                  </a:cubicBezTo>
                  <a:lnTo>
                    <a:pt x="966" y="6335"/>
                  </a:lnTo>
                  <a:cubicBezTo>
                    <a:pt x="2717" y="2477"/>
                    <a:pt x="6563" y="-1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rgbClr val="DC00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" name="Text Box 144"/>
            <p:cNvSpPr txBox="1">
              <a:spLocks noChangeArrowheads="1"/>
            </p:cNvSpPr>
            <p:nvPr/>
          </p:nvSpPr>
          <p:spPr bwMode="auto">
            <a:xfrm>
              <a:off x="2225" y="3696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Q</a:t>
              </a:r>
              <a:r>
                <a:rPr lang="en-US" altLang="zh-CN" sz="2400" baseline="-25000">
                  <a:effectLst/>
                  <a:ea typeface="宋体" pitchFamily="2" charset="-122"/>
                </a:rPr>
                <a:t>2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</p:grpSp>
      <p:grpSp>
        <p:nvGrpSpPr>
          <p:cNvPr id="86" name="Group 145"/>
          <p:cNvGrpSpPr>
            <a:grpSpLocks/>
          </p:cNvGrpSpPr>
          <p:nvPr/>
        </p:nvGrpSpPr>
        <p:grpSpPr bwMode="auto">
          <a:xfrm>
            <a:off x="2033558" y="3419492"/>
            <a:ext cx="750887" cy="757238"/>
            <a:chOff x="2496" y="2736"/>
            <a:chExt cx="473" cy="477"/>
          </a:xfrm>
        </p:grpSpPr>
        <p:sp>
          <p:nvSpPr>
            <p:cNvPr id="87" name="AutoShape 146"/>
            <p:cNvSpPr>
              <a:spLocks noChangeArrowheads="1"/>
            </p:cNvSpPr>
            <p:nvPr/>
          </p:nvSpPr>
          <p:spPr bwMode="auto">
            <a:xfrm rot="12670936" flipV="1">
              <a:off x="2496" y="2928"/>
              <a:ext cx="264" cy="285"/>
            </a:xfrm>
            <a:custGeom>
              <a:avLst/>
              <a:gdLst>
                <a:gd name="G0" fmla="+- 2611757 0 0"/>
                <a:gd name="G1" fmla="+- -7179277 0 0"/>
                <a:gd name="G2" fmla="+- 2611757 0 -7179277"/>
                <a:gd name="G3" fmla="+- 10800 0 0"/>
                <a:gd name="G4" fmla="+- 0 0 2611757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185 0 0"/>
                <a:gd name="G9" fmla="+- 0 0 -7179277"/>
                <a:gd name="G10" fmla="+- 5185 0 2700"/>
                <a:gd name="G11" fmla="cos G10 2611757"/>
                <a:gd name="G12" fmla="sin G10 2611757"/>
                <a:gd name="G13" fmla="cos 13500 2611757"/>
                <a:gd name="G14" fmla="sin 13500 2611757"/>
                <a:gd name="G15" fmla="+- G11 10800 0"/>
                <a:gd name="G16" fmla="+- G12 10800 0"/>
                <a:gd name="G17" fmla="+- G13 10800 0"/>
                <a:gd name="G18" fmla="+- G14 10800 0"/>
                <a:gd name="G19" fmla="*/ 5185 1 2"/>
                <a:gd name="G20" fmla="+- G19 5400 0"/>
                <a:gd name="G21" fmla="cos G20 2611757"/>
                <a:gd name="G22" fmla="sin G20 2611757"/>
                <a:gd name="G23" fmla="+- G21 10800 0"/>
                <a:gd name="G24" fmla="+- G12 G23 G22"/>
                <a:gd name="G25" fmla="+- G22 G23 G11"/>
                <a:gd name="G26" fmla="cos 10800 2611757"/>
                <a:gd name="G27" fmla="sin 10800 2611757"/>
                <a:gd name="G28" fmla="cos 5185 2611757"/>
                <a:gd name="G29" fmla="sin 5185 2611757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179277"/>
                <a:gd name="G36" fmla="sin G34 -7179277"/>
                <a:gd name="G37" fmla="+/ -7179277 2611757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185 G39"/>
                <a:gd name="G43" fmla="sin 5185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9663 w 21600"/>
                <a:gd name="T5" fmla="*/ 4628 h 21600"/>
                <a:gd name="T6" fmla="*/ 8125 w 21600"/>
                <a:gd name="T7" fmla="*/ 3267 h 21600"/>
                <a:gd name="T8" fmla="*/ 15055 w 21600"/>
                <a:gd name="T9" fmla="*/ 7837 h 21600"/>
                <a:gd name="T10" fmla="*/ 21163 w 21600"/>
                <a:gd name="T11" fmla="*/ 19450 h 21600"/>
                <a:gd name="T12" fmla="*/ 13407 w 21600"/>
                <a:gd name="T13" fmla="*/ 20150 h 21600"/>
                <a:gd name="T14" fmla="*/ 12707 w 21600"/>
                <a:gd name="T15" fmla="*/ 12392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4780" y="14122"/>
                  </a:moveTo>
                  <a:cubicBezTo>
                    <a:pt x="15558" y="13190"/>
                    <a:pt x="15985" y="12014"/>
                    <a:pt x="15985" y="10800"/>
                  </a:cubicBezTo>
                  <a:cubicBezTo>
                    <a:pt x="15985" y="7936"/>
                    <a:pt x="13663" y="5615"/>
                    <a:pt x="10800" y="5615"/>
                  </a:cubicBezTo>
                  <a:cubicBezTo>
                    <a:pt x="10208" y="5614"/>
                    <a:pt x="9622" y="5716"/>
                    <a:pt x="9065" y="5913"/>
                  </a:cubicBezTo>
                  <a:lnTo>
                    <a:pt x="7186" y="622"/>
                  </a:lnTo>
                  <a:cubicBezTo>
                    <a:pt x="8346" y="210"/>
                    <a:pt x="956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3329"/>
                    <a:pt x="20712" y="15778"/>
                    <a:pt x="19091" y="17720"/>
                  </a:cubicBezTo>
                  <a:lnTo>
                    <a:pt x="21163" y="19450"/>
                  </a:lnTo>
                  <a:lnTo>
                    <a:pt x="13407" y="20150"/>
                  </a:lnTo>
                  <a:lnTo>
                    <a:pt x="12707" y="12392"/>
                  </a:lnTo>
                  <a:lnTo>
                    <a:pt x="14780" y="14122"/>
                  </a:lnTo>
                  <a:close/>
                </a:path>
              </a:pathLst>
            </a:custGeom>
            <a:solidFill>
              <a:srgbClr val="DC00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8" name="Text Box 147"/>
            <p:cNvSpPr txBox="1">
              <a:spLocks noChangeArrowheads="1"/>
            </p:cNvSpPr>
            <p:nvPr/>
          </p:nvSpPr>
          <p:spPr bwMode="auto">
            <a:xfrm>
              <a:off x="2640" y="2736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Q</a:t>
              </a:r>
              <a:r>
                <a:rPr lang="en-US" altLang="zh-CN" sz="2400" baseline="-25000">
                  <a:effectLst/>
                  <a:ea typeface="宋体" pitchFamily="2" charset="-122"/>
                </a:rPr>
                <a:t>1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7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C6FCAD-EBE1-406E-B998-3E941D3DBE90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272387" name="Text Box 3"/>
          <p:cNvSpPr txBox="1">
            <a:spLocks noChangeArrowheads="1"/>
          </p:cNvSpPr>
          <p:nvPr/>
        </p:nvSpPr>
        <p:spPr bwMode="auto">
          <a:xfrm>
            <a:off x="152400" y="76200"/>
            <a:ext cx="5775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altLang="zh-CN">
                <a:solidFill>
                  <a:schemeClr val="tx2"/>
                </a:solidFill>
                <a:effectLst/>
                <a:sym typeface="Symbol" pitchFamily="18" charset="2"/>
              </a:rPr>
              <a:t>3.2 </a:t>
            </a:r>
            <a:r>
              <a:rPr lang="zh-CN" altLang="en-US">
                <a:solidFill>
                  <a:schemeClr val="tx2"/>
                </a:solidFill>
                <a:effectLst/>
                <a:sym typeface="Symbol" pitchFamily="18" charset="2"/>
              </a:rPr>
              <a:t>理想气体的</a:t>
            </a:r>
            <a:r>
              <a:rPr lang="zh-CN" altLang="en-US">
                <a:solidFill>
                  <a:schemeClr val="tx2"/>
                </a:solidFill>
                <a:effectLst/>
              </a:rPr>
              <a:t>卡诺循环及效率</a:t>
            </a:r>
          </a:p>
        </p:txBody>
      </p:sp>
      <p:sp>
        <p:nvSpPr>
          <p:cNvPr id="51" name="矩形 50"/>
          <p:cNvSpPr/>
          <p:nvPr/>
        </p:nvSpPr>
        <p:spPr>
          <a:xfrm>
            <a:off x="4929222" y="2192246"/>
            <a:ext cx="4357686" cy="2236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i="1" dirty="0" err="1" smtClean="0">
                <a:effectLst/>
                <a:sym typeface="Symbol" pitchFamily="18" charset="2"/>
              </a:rPr>
              <a:t>cd</a:t>
            </a:r>
            <a:r>
              <a:rPr lang="zh-CN" altLang="en-US" sz="2400" dirty="0" smtClean="0">
                <a:effectLst/>
                <a:latin typeface="Arial" charset="0"/>
              </a:rPr>
              <a:t>：</a:t>
            </a:r>
            <a:endParaRPr lang="en-US" altLang="zh-CN" sz="2400" dirty="0" smtClean="0">
              <a:effectLst/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effectLst/>
                <a:latin typeface="Arial" charset="0"/>
              </a:rPr>
              <a:t>与温度为</a:t>
            </a:r>
            <a:r>
              <a:rPr lang="en-US" altLang="zh-CN" sz="2400" dirty="0" smtClean="0">
                <a:effectLst/>
                <a:latin typeface="Arial" charset="0"/>
              </a:rPr>
              <a:t>T</a:t>
            </a:r>
            <a:r>
              <a:rPr lang="en-US" altLang="zh-CN" sz="2400" baseline="-25000" dirty="0" smtClean="0">
                <a:effectLst/>
                <a:latin typeface="Arial" charset="0"/>
              </a:rPr>
              <a:t>2</a:t>
            </a:r>
            <a:r>
              <a:rPr lang="zh-CN" altLang="en-US" sz="2400" dirty="0" smtClean="0">
                <a:effectLst/>
                <a:latin typeface="Arial" charset="0"/>
              </a:rPr>
              <a:t>的低温热源接触，</a:t>
            </a:r>
            <a:r>
              <a:rPr lang="en-US" altLang="zh-CN" sz="2400" dirty="0" smtClean="0">
                <a:effectLst/>
                <a:latin typeface="Arial" charset="0"/>
              </a:rPr>
              <a:t>T</a:t>
            </a:r>
            <a:r>
              <a:rPr lang="en-US" altLang="zh-CN" sz="2400" baseline="-25000" dirty="0" smtClean="0">
                <a:effectLst/>
                <a:latin typeface="Arial" charset="0"/>
              </a:rPr>
              <a:t>2</a:t>
            </a:r>
            <a:r>
              <a:rPr lang="zh-CN" altLang="en-US" sz="2400" dirty="0" smtClean="0">
                <a:effectLst/>
                <a:latin typeface="Arial" charset="0"/>
              </a:rPr>
              <a:t>不变，体积由</a:t>
            </a:r>
            <a:r>
              <a:rPr lang="en-US" altLang="zh-CN" sz="2400" dirty="0" err="1" smtClean="0">
                <a:effectLst/>
                <a:latin typeface="Arial" charset="0"/>
              </a:rPr>
              <a:t>V</a:t>
            </a:r>
            <a:r>
              <a:rPr lang="en-US" altLang="zh-CN" sz="2400" i="1" baseline="-25000" dirty="0" err="1" smtClean="0">
                <a:effectLst/>
              </a:rPr>
              <a:t>c</a:t>
            </a:r>
            <a:r>
              <a:rPr lang="zh-CN" altLang="en-US" sz="2400" dirty="0" smtClean="0">
                <a:effectLst/>
                <a:latin typeface="Arial" charset="0"/>
              </a:rPr>
              <a:t>压缩到</a:t>
            </a:r>
            <a:r>
              <a:rPr lang="en-US" altLang="zh-CN" sz="2400" dirty="0" err="1" smtClean="0">
                <a:effectLst/>
                <a:latin typeface="Arial" charset="0"/>
              </a:rPr>
              <a:t>V</a:t>
            </a:r>
            <a:r>
              <a:rPr lang="en-US" altLang="zh-CN" sz="2400" i="1" baseline="-25000" dirty="0" err="1" smtClean="0">
                <a:effectLst/>
              </a:rPr>
              <a:t>d</a:t>
            </a:r>
            <a:r>
              <a:rPr lang="zh-CN" altLang="en-US" sz="2400" dirty="0" smtClean="0">
                <a:effectLst/>
                <a:latin typeface="Arial" charset="0"/>
              </a:rPr>
              <a:t>，从热源放热为</a:t>
            </a:r>
            <a:r>
              <a:rPr lang="en-US" altLang="zh-CN" sz="2400" dirty="0" smtClean="0">
                <a:effectLst/>
                <a:latin typeface="Arial" charset="0"/>
              </a:rPr>
              <a:t>:</a:t>
            </a:r>
            <a:endParaRPr lang="en-US" altLang="zh-CN" sz="2400" dirty="0">
              <a:effectLst/>
              <a:latin typeface="Arial" charset="0"/>
            </a:endParaRPr>
          </a:p>
        </p:txBody>
      </p:sp>
      <p:graphicFrame>
        <p:nvGraphicFramePr>
          <p:cNvPr id="304132" name="Object 50"/>
          <p:cNvGraphicFramePr>
            <a:graphicFrameLocks noChangeAspect="1"/>
          </p:cNvGraphicFramePr>
          <p:nvPr/>
        </p:nvGraphicFramePr>
        <p:xfrm>
          <a:off x="5429256" y="4516453"/>
          <a:ext cx="2451100" cy="1055687"/>
        </p:xfrm>
        <a:graphic>
          <a:graphicData uri="http://schemas.openxmlformats.org/presentationml/2006/ole">
            <p:oleObj spid="_x0000_s304132" name="公式" r:id="rId3" imgW="1028520" imgH="444240" progId="Equation.3">
              <p:embed/>
            </p:oleObj>
          </a:graphicData>
        </a:graphic>
      </p:graphicFrame>
      <p:graphicFrame>
        <p:nvGraphicFramePr>
          <p:cNvPr id="48" name="Object 108"/>
          <p:cNvGraphicFramePr>
            <a:graphicFrameLocks noChangeAspect="1"/>
          </p:cNvGraphicFramePr>
          <p:nvPr/>
        </p:nvGraphicFramePr>
        <p:xfrm>
          <a:off x="1520795" y="3028967"/>
          <a:ext cx="1903413" cy="2143125"/>
        </p:xfrm>
        <a:graphic>
          <a:graphicData uri="http://schemas.openxmlformats.org/presentationml/2006/ole">
            <p:oleObj spid="_x0000_s304133" name="BMP 图象" r:id="rId4" imgW="1971522" imgH="2219313" progId="PBrush">
              <p:embed/>
            </p:oleObj>
          </a:graphicData>
        </a:graphic>
      </p:graphicFrame>
      <p:sp>
        <p:nvSpPr>
          <p:cNvPr id="49" name="Freeform 109"/>
          <p:cNvSpPr>
            <a:spLocks/>
          </p:cNvSpPr>
          <p:nvPr/>
        </p:nvSpPr>
        <p:spPr bwMode="auto">
          <a:xfrm>
            <a:off x="1423958" y="2581292"/>
            <a:ext cx="1828800" cy="175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2" y="816"/>
              </a:cxn>
              <a:cxn ang="0">
                <a:pos x="1152" y="1104"/>
              </a:cxn>
            </a:cxnLst>
            <a:rect l="0" t="0" r="r" b="b"/>
            <a:pathLst>
              <a:path w="1152" h="1104">
                <a:moveTo>
                  <a:pt x="0" y="0"/>
                </a:moveTo>
                <a:cubicBezTo>
                  <a:pt x="120" y="316"/>
                  <a:pt x="240" y="632"/>
                  <a:pt x="432" y="816"/>
                </a:cubicBezTo>
                <a:cubicBezTo>
                  <a:pt x="624" y="1000"/>
                  <a:pt x="888" y="1052"/>
                  <a:pt x="1152" y="1104"/>
                </a:cubicBezTo>
              </a:path>
            </a:pathLst>
          </a:custGeom>
          <a:noFill/>
          <a:ln w="38100" cmpd="sng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" name="Freeform 110"/>
          <p:cNvSpPr>
            <a:spLocks/>
          </p:cNvSpPr>
          <p:nvPr/>
        </p:nvSpPr>
        <p:spPr bwMode="auto">
          <a:xfrm>
            <a:off x="1119158" y="3152792"/>
            <a:ext cx="2743200" cy="2057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24" y="960"/>
              </a:cxn>
              <a:cxn ang="0">
                <a:pos x="1536" y="1296"/>
              </a:cxn>
            </a:cxnLst>
            <a:rect l="0" t="0" r="r" b="b"/>
            <a:pathLst>
              <a:path w="1536" h="1296">
                <a:moveTo>
                  <a:pt x="0" y="0"/>
                </a:moveTo>
                <a:cubicBezTo>
                  <a:pt x="184" y="372"/>
                  <a:pt x="368" y="744"/>
                  <a:pt x="624" y="960"/>
                </a:cubicBezTo>
                <a:cubicBezTo>
                  <a:pt x="880" y="1176"/>
                  <a:pt x="1376" y="1240"/>
                  <a:pt x="1536" y="1296"/>
                </a:cubicBezTo>
              </a:path>
            </a:pathLst>
          </a:custGeom>
          <a:noFill/>
          <a:ln w="38100" cmpd="sng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" name="Freeform 111"/>
          <p:cNvSpPr>
            <a:spLocks/>
          </p:cNvSpPr>
          <p:nvPr/>
        </p:nvSpPr>
        <p:spPr bwMode="auto">
          <a:xfrm>
            <a:off x="1500158" y="2428892"/>
            <a:ext cx="1600200" cy="289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1152"/>
              </a:cxn>
              <a:cxn ang="0">
                <a:pos x="1008" y="1680"/>
              </a:cxn>
            </a:cxnLst>
            <a:rect l="0" t="0" r="r" b="b"/>
            <a:pathLst>
              <a:path w="1008" h="1680">
                <a:moveTo>
                  <a:pt x="0" y="0"/>
                </a:moveTo>
                <a:cubicBezTo>
                  <a:pt x="84" y="436"/>
                  <a:pt x="168" y="872"/>
                  <a:pt x="336" y="1152"/>
                </a:cubicBezTo>
                <a:cubicBezTo>
                  <a:pt x="504" y="1432"/>
                  <a:pt x="756" y="1556"/>
                  <a:pt x="1008" y="1680"/>
                </a:cubicBezTo>
              </a:path>
            </a:pathLst>
          </a:custGeom>
          <a:noFill/>
          <a:ln w="38100" cmpd="sng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" name="Freeform 112"/>
          <p:cNvSpPr>
            <a:spLocks/>
          </p:cNvSpPr>
          <p:nvPr/>
        </p:nvSpPr>
        <p:spPr bwMode="auto">
          <a:xfrm>
            <a:off x="2262158" y="2962292"/>
            <a:ext cx="1600200" cy="2362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1152"/>
              </a:cxn>
              <a:cxn ang="0">
                <a:pos x="1008" y="1680"/>
              </a:cxn>
            </a:cxnLst>
            <a:rect l="0" t="0" r="r" b="b"/>
            <a:pathLst>
              <a:path w="1008" h="1680">
                <a:moveTo>
                  <a:pt x="0" y="0"/>
                </a:moveTo>
                <a:cubicBezTo>
                  <a:pt x="84" y="436"/>
                  <a:pt x="168" y="872"/>
                  <a:pt x="336" y="1152"/>
                </a:cubicBezTo>
                <a:cubicBezTo>
                  <a:pt x="504" y="1432"/>
                  <a:pt x="756" y="1556"/>
                  <a:pt x="1008" y="1680"/>
                </a:cubicBezTo>
              </a:path>
            </a:pathLst>
          </a:custGeom>
          <a:noFill/>
          <a:ln w="38100" cmpd="sng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" name="Text Box 113"/>
          <p:cNvSpPr txBox="1">
            <a:spLocks noChangeArrowheads="1"/>
          </p:cNvSpPr>
          <p:nvPr/>
        </p:nvSpPr>
        <p:spPr bwMode="auto">
          <a:xfrm>
            <a:off x="1500166" y="1571612"/>
            <a:ext cx="1905000" cy="5191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DC0000"/>
                </a:solidFill>
                <a:effectLst/>
                <a:latin typeface="Arial" charset="0"/>
              </a:rPr>
              <a:t>PV</a:t>
            </a:r>
            <a:r>
              <a:rPr lang="zh-CN" altLang="en-US" dirty="0">
                <a:solidFill>
                  <a:srgbClr val="DC0000"/>
                </a:solidFill>
                <a:effectLst/>
                <a:latin typeface="Arial" charset="0"/>
              </a:rPr>
              <a:t>图</a:t>
            </a:r>
          </a:p>
        </p:txBody>
      </p:sp>
      <p:sp>
        <p:nvSpPr>
          <p:cNvPr id="56" name="Line 114"/>
          <p:cNvSpPr>
            <a:spLocks noChangeShapeType="1"/>
          </p:cNvSpPr>
          <p:nvPr/>
        </p:nvSpPr>
        <p:spPr bwMode="auto">
          <a:xfrm flipH="1" flipV="1">
            <a:off x="890558" y="4162442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7" name="Group 115"/>
          <p:cNvGrpSpPr>
            <a:grpSpLocks/>
          </p:cNvGrpSpPr>
          <p:nvPr/>
        </p:nvGrpSpPr>
        <p:grpSpPr bwMode="auto">
          <a:xfrm>
            <a:off x="357158" y="2428892"/>
            <a:ext cx="4065587" cy="3300413"/>
            <a:chOff x="3686" y="576"/>
            <a:chExt cx="1815" cy="1449"/>
          </a:xfrm>
        </p:grpSpPr>
        <p:sp>
          <p:nvSpPr>
            <p:cNvPr id="58" name="Line 116"/>
            <p:cNvSpPr>
              <a:spLocks noChangeShapeType="1"/>
            </p:cNvSpPr>
            <p:nvPr/>
          </p:nvSpPr>
          <p:spPr bwMode="auto">
            <a:xfrm flipV="1">
              <a:off x="3936" y="624"/>
              <a:ext cx="0" cy="12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9" name="Line 117"/>
            <p:cNvSpPr>
              <a:spLocks noChangeShapeType="1"/>
            </p:cNvSpPr>
            <p:nvPr/>
          </p:nvSpPr>
          <p:spPr bwMode="auto">
            <a:xfrm>
              <a:off x="3936" y="1872"/>
              <a:ext cx="13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0" name="Text Box 118"/>
            <p:cNvSpPr txBox="1">
              <a:spLocks noChangeArrowheads="1"/>
            </p:cNvSpPr>
            <p:nvPr/>
          </p:nvSpPr>
          <p:spPr bwMode="auto">
            <a:xfrm>
              <a:off x="3686" y="1696"/>
              <a:ext cx="1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altLang="zh-CN" sz="2400">
                <a:effectLst/>
                <a:ea typeface="宋体" pitchFamily="2" charset="-122"/>
              </a:endParaRPr>
            </a:p>
            <a:p>
              <a:pPr>
                <a:lnSpc>
                  <a:spcPct val="60000"/>
                </a:lnSpc>
              </a:pPr>
              <a:r>
                <a:rPr lang="en-US" altLang="zh-CN" sz="2400">
                  <a:effectLst/>
                  <a:ea typeface="宋体" pitchFamily="2" charset="-122"/>
                </a:rPr>
                <a:t>O</a:t>
              </a:r>
            </a:p>
          </p:txBody>
        </p:sp>
        <p:sp>
          <p:nvSpPr>
            <p:cNvPr id="61" name="Text Box 119"/>
            <p:cNvSpPr txBox="1">
              <a:spLocks noChangeArrowheads="1"/>
            </p:cNvSpPr>
            <p:nvPr/>
          </p:nvSpPr>
          <p:spPr bwMode="auto">
            <a:xfrm>
              <a:off x="3696" y="576"/>
              <a:ext cx="260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   p</a:t>
              </a:r>
            </a:p>
          </p:txBody>
        </p:sp>
        <p:sp>
          <p:nvSpPr>
            <p:cNvPr id="62" name="Text Box 120"/>
            <p:cNvSpPr txBox="1">
              <a:spLocks noChangeArrowheads="1"/>
            </p:cNvSpPr>
            <p:nvPr/>
          </p:nvSpPr>
          <p:spPr bwMode="auto">
            <a:xfrm>
              <a:off x="5184" y="1824"/>
              <a:ext cx="317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    V</a:t>
              </a:r>
            </a:p>
          </p:txBody>
        </p:sp>
      </p:grpSp>
      <p:sp>
        <p:nvSpPr>
          <p:cNvPr id="63" name="Line 121"/>
          <p:cNvSpPr>
            <a:spLocks noChangeShapeType="1"/>
          </p:cNvSpPr>
          <p:nvPr/>
        </p:nvSpPr>
        <p:spPr bwMode="auto">
          <a:xfrm flipH="1">
            <a:off x="1576358" y="3095642"/>
            <a:ext cx="23812" cy="2286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" name="Text Box 122"/>
          <p:cNvSpPr txBox="1">
            <a:spLocks noChangeArrowheads="1"/>
          </p:cNvSpPr>
          <p:nvPr/>
        </p:nvSpPr>
        <p:spPr bwMode="auto">
          <a:xfrm>
            <a:off x="1357290" y="5338779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 i="1" dirty="0" err="1">
                <a:effectLst/>
                <a:ea typeface="宋体" pitchFamily="2" charset="-122"/>
              </a:rPr>
              <a:t>V</a:t>
            </a:r>
            <a:r>
              <a:rPr lang="en-US" altLang="zh-CN" i="1" baseline="-25000" dirty="0" err="1">
                <a:effectLst/>
                <a:ea typeface="宋体" pitchFamily="2" charset="-122"/>
              </a:rPr>
              <a:t>a</a:t>
            </a:r>
            <a:endParaRPr lang="en-US" altLang="zh-CN" sz="2400" i="1" dirty="0">
              <a:effectLst/>
              <a:ea typeface="宋体" pitchFamily="2" charset="-122"/>
            </a:endParaRPr>
          </a:p>
        </p:txBody>
      </p:sp>
      <p:sp>
        <p:nvSpPr>
          <p:cNvPr id="65" name="Line 123"/>
          <p:cNvSpPr>
            <a:spLocks noChangeShapeType="1"/>
          </p:cNvSpPr>
          <p:nvPr/>
        </p:nvSpPr>
        <p:spPr bwMode="auto">
          <a:xfrm flipH="1">
            <a:off x="2219295" y="4638692"/>
            <a:ext cx="4763" cy="719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" name="Line 124"/>
          <p:cNvSpPr>
            <a:spLocks noChangeShapeType="1"/>
          </p:cNvSpPr>
          <p:nvPr/>
        </p:nvSpPr>
        <p:spPr bwMode="auto">
          <a:xfrm flipH="1">
            <a:off x="901670" y="3038492"/>
            <a:ext cx="6746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7" name="Line 125"/>
          <p:cNvSpPr>
            <a:spLocks noChangeShapeType="1"/>
          </p:cNvSpPr>
          <p:nvPr/>
        </p:nvSpPr>
        <p:spPr bwMode="auto">
          <a:xfrm flipH="1">
            <a:off x="890558" y="4676792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8" name="Text Box 126"/>
          <p:cNvSpPr txBox="1">
            <a:spLocks noChangeArrowheads="1"/>
          </p:cNvSpPr>
          <p:nvPr/>
        </p:nvSpPr>
        <p:spPr bwMode="auto">
          <a:xfrm>
            <a:off x="1576358" y="2733692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i="1">
                <a:effectLst/>
                <a:ea typeface="宋体" pitchFamily="2" charset="-122"/>
              </a:rPr>
              <a:t>a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69" name="Text Box 127"/>
          <p:cNvSpPr txBox="1">
            <a:spLocks noChangeArrowheads="1"/>
          </p:cNvSpPr>
          <p:nvPr/>
        </p:nvSpPr>
        <p:spPr bwMode="auto">
          <a:xfrm>
            <a:off x="452408" y="2809892"/>
            <a:ext cx="474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>
                <a:effectLst/>
                <a:ea typeface="宋体" pitchFamily="2" charset="-122"/>
              </a:rPr>
              <a:t>p</a:t>
            </a:r>
            <a:r>
              <a:rPr lang="en-US" altLang="zh-CN" i="1" baseline="-25000">
                <a:effectLst/>
                <a:ea typeface="宋体" pitchFamily="2" charset="-122"/>
              </a:rPr>
              <a:t>a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70" name="AutoShape 128"/>
          <p:cNvSpPr>
            <a:spLocks noChangeArrowheads="1"/>
          </p:cNvSpPr>
          <p:nvPr/>
        </p:nvSpPr>
        <p:spPr bwMode="auto">
          <a:xfrm>
            <a:off x="2643158" y="2505092"/>
            <a:ext cx="1295400" cy="457200"/>
          </a:xfrm>
          <a:prstGeom prst="wedgeRectCallout">
            <a:avLst>
              <a:gd name="adj1" fmla="val -68750"/>
              <a:gd name="adj2" fmla="val 153472"/>
            </a:avLst>
          </a:prstGeom>
          <a:solidFill>
            <a:srgbClr val="C9EA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2400">
                <a:effectLst/>
                <a:ea typeface="宋体" pitchFamily="2" charset="-122"/>
              </a:rPr>
              <a:t>绝热线</a:t>
            </a:r>
          </a:p>
        </p:txBody>
      </p:sp>
      <p:sp>
        <p:nvSpPr>
          <p:cNvPr id="71" name="AutoShape 129"/>
          <p:cNvSpPr>
            <a:spLocks noChangeArrowheads="1"/>
          </p:cNvSpPr>
          <p:nvPr/>
        </p:nvSpPr>
        <p:spPr bwMode="auto">
          <a:xfrm>
            <a:off x="2947958" y="3343292"/>
            <a:ext cx="1143000" cy="457200"/>
          </a:xfrm>
          <a:prstGeom prst="wedgeRectCallout">
            <a:avLst>
              <a:gd name="adj1" fmla="val -37500"/>
              <a:gd name="adj2" fmla="val 155556"/>
            </a:avLst>
          </a:prstGeom>
          <a:solidFill>
            <a:srgbClr val="FDDF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2400">
                <a:effectLst/>
                <a:ea typeface="宋体" pitchFamily="2" charset="-122"/>
              </a:rPr>
              <a:t>等温线</a:t>
            </a:r>
          </a:p>
        </p:txBody>
      </p:sp>
      <p:sp>
        <p:nvSpPr>
          <p:cNvPr id="72" name="Line 130"/>
          <p:cNvSpPr>
            <a:spLocks noChangeShapeType="1"/>
          </p:cNvSpPr>
          <p:nvPr/>
        </p:nvSpPr>
        <p:spPr bwMode="auto">
          <a:xfrm>
            <a:off x="2590770" y="4105292"/>
            <a:ext cx="33338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" name="Line 131"/>
          <p:cNvSpPr>
            <a:spLocks noChangeShapeType="1"/>
          </p:cNvSpPr>
          <p:nvPr/>
        </p:nvSpPr>
        <p:spPr bwMode="auto">
          <a:xfrm flipH="1">
            <a:off x="3432145" y="5113355"/>
            <a:ext cx="4763" cy="2873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4" name="Line 132"/>
          <p:cNvSpPr>
            <a:spLocks noChangeShapeType="1"/>
          </p:cNvSpPr>
          <p:nvPr/>
        </p:nvSpPr>
        <p:spPr bwMode="auto">
          <a:xfrm flipH="1" flipV="1">
            <a:off x="890558" y="5095892"/>
            <a:ext cx="2514600" cy="190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5" name="Text Box 133"/>
          <p:cNvSpPr txBox="1">
            <a:spLocks noChangeArrowheads="1"/>
          </p:cNvSpPr>
          <p:nvPr/>
        </p:nvSpPr>
        <p:spPr bwMode="auto">
          <a:xfrm>
            <a:off x="433358" y="3876692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>
                <a:effectLst/>
                <a:ea typeface="宋体" pitchFamily="2" charset="-122"/>
              </a:rPr>
              <a:t>p</a:t>
            </a:r>
            <a:r>
              <a:rPr lang="en-US" altLang="zh-CN" sz="2400" i="1" baseline="-25000">
                <a:effectLst/>
                <a:ea typeface="宋体" pitchFamily="2" charset="-122"/>
              </a:rPr>
              <a:t>b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76" name="Text Box 134"/>
          <p:cNvSpPr txBox="1">
            <a:spLocks noChangeArrowheads="1"/>
          </p:cNvSpPr>
          <p:nvPr/>
        </p:nvSpPr>
        <p:spPr bwMode="auto">
          <a:xfrm>
            <a:off x="433358" y="4714892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>
                <a:effectLst/>
                <a:ea typeface="宋体" pitchFamily="2" charset="-122"/>
              </a:rPr>
              <a:t>p</a:t>
            </a:r>
            <a:r>
              <a:rPr lang="en-US" altLang="zh-CN" sz="2400" i="1" baseline="-25000">
                <a:effectLst/>
                <a:ea typeface="宋体" pitchFamily="2" charset="-122"/>
              </a:rPr>
              <a:t>C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77" name="Text Box 135"/>
          <p:cNvSpPr txBox="1">
            <a:spLocks noChangeArrowheads="1"/>
          </p:cNvSpPr>
          <p:nvPr/>
        </p:nvSpPr>
        <p:spPr bwMode="auto">
          <a:xfrm>
            <a:off x="433358" y="4333892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>
                <a:effectLst/>
                <a:ea typeface="宋体" pitchFamily="2" charset="-122"/>
              </a:rPr>
              <a:t>p</a:t>
            </a:r>
            <a:r>
              <a:rPr lang="en-US" altLang="zh-CN" sz="2400" i="1" baseline="-25000">
                <a:effectLst/>
                <a:ea typeface="宋体" pitchFamily="2" charset="-122"/>
              </a:rPr>
              <a:t>d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78" name="Text Box 136"/>
          <p:cNvSpPr txBox="1">
            <a:spLocks noChangeArrowheads="1"/>
          </p:cNvSpPr>
          <p:nvPr/>
        </p:nvSpPr>
        <p:spPr bwMode="auto">
          <a:xfrm>
            <a:off x="2441545" y="5400692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>
                <a:effectLst/>
                <a:ea typeface="宋体" pitchFamily="2" charset="-122"/>
              </a:rPr>
              <a:t>V</a:t>
            </a:r>
            <a:r>
              <a:rPr lang="en-US" altLang="zh-CN" sz="2400" i="1" baseline="-25000">
                <a:effectLst/>
                <a:ea typeface="宋体" pitchFamily="2" charset="-122"/>
              </a:rPr>
              <a:t>b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79" name="Text Box 137"/>
          <p:cNvSpPr txBox="1">
            <a:spLocks noChangeArrowheads="1"/>
          </p:cNvSpPr>
          <p:nvPr/>
        </p:nvSpPr>
        <p:spPr bwMode="auto">
          <a:xfrm>
            <a:off x="3203545" y="5400692"/>
            <a:ext cx="49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>
                <a:effectLst/>
                <a:ea typeface="宋体" pitchFamily="2" charset="-122"/>
              </a:rPr>
              <a:t>V</a:t>
            </a:r>
            <a:r>
              <a:rPr lang="en-US" altLang="zh-CN" sz="2400" i="1" baseline="-25000">
                <a:effectLst/>
                <a:ea typeface="宋体" pitchFamily="2" charset="-122"/>
              </a:rPr>
              <a:t>c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80" name="Text Box 138"/>
          <p:cNvSpPr txBox="1">
            <a:spLocks noChangeArrowheads="1"/>
          </p:cNvSpPr>
          <p:nvPr/>
        </p:nvSpPr>
        <p:spPr bwMode="auto">
          <a:xfrm>
            <a:off x="1927195" y="5400692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 dirty="0" err="1">
                <a:effectLst/>
                <a:ea typeface="宋体" pitchFamily="2" charset="-122"/>
              </a:rPr>
              <a:t>V</a:t>
            </a:r>
            <a:r>
              <a:rPr lang="en-US" altLang="zh-CN" sz="2400" i="1" baseline="-25000" dirty="0" err="1">
                <a:effectLst/>
                <a:ea typeface="宋体" pitchFamily="2" charset="-122"/>
              </a:rPr>
              <a:t>d</a:t>
            </a:r>
            <a:endParaRPr lang="en-US" altLang="zh-CN" sz="2400" dirty="0">
              <a:effectLst/>
              <a:ea typeface="宋体" pitchFamily="2" charset="-122"/>
            </a:endParaRPr>
          </a:p>
        </p:txBody>
      </p:sp>
      <p:sp>
        <p:nvSpPr>
          <p:cNvPr id="81" name="Text Box 139"/>
          <p:cNvSpPr txBox="1">
            <a:spLocks noChangeArrowheads="1"/>
          </p:cNvSpPr>
          <p:nvPr/>
        </p:nvSpPr>
        <p:spPr bwMode="auto">
          <a:xfrm>
            <a:off x="2535208" y="3800492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i="1">
                <a:effectLst/>
                <a:ea typeface="宋体" pitchFamily="2" charset="-122"/>
              </a:rPr>
              <a:t>b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82" name="Text Box 140"/>
          <p:cNvSpPr txBox="1">
            <a:spLocks noChangeArrowheads="1"/>
          </p:cNvSpPr>
          <p:nvPr/>
        </p:nvSpPr>
        <p:spPr bwMode="auto">
          <a:xfrm>
            <a:off x="3405158" y="4638692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i="1">
                <a:effectLst/>
                <a:ea typeface="宋体" pitchFamily="2" charset="-122"/>
              </a:rPr>
              <a:t>c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83" name="Text Box 141"/>
          <p:cNvSpPr txBox="1">
            <a:spLocks noChangeArrowheads="1"/>
          </p:cNvSpPr>
          <p:nvPr/>
        </p:nvSpPr>
        <p:spPr bwMode="auto">
          <a:xfrm>
            <a:off x="2078008" y="4333892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i="1">
                <a:effectLst/>
                <a:ea typeface="宋体" pitchFamily="2" charset="-122"/>
              </a:rPr>
              <a:t>d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grpSp>
        <p:nvGrpSpPr>
          <p:cNvPr id="84" name="Group 142"/>
          <p:cNvGrpSpPr>
            <a:grpSpLocks/>
          </p:cNvGrpSpPr>
          <p:nvPr/>
        </p:nvGrpSpPr>
        <p:grpSpPr bwMode="auto">
          <a:xfrm>
            <a:off x="1804958" y="4729180"/>
            <a:ext cx="1039812" cy="595312"/>
            <a:chOff x="2225" y="3609"/>
            <a:chExt cx="655" cy="375"/>
          </a:xfrm>
        </p:grpSpPr>
        <p:sp>
          <p:nvSpPr>
            <p:cNvPr id="85" name="AutoShape 143"/>
            <p:cNvSpPr>
              <a:spLocks noChangeArrowheads="1"/>
            </p:cNvSpPr>
            <p:nvPr/>
          </p:nvSpPr>
          <p:spPr bwMode="auto">
            <a:xfrm rot="9303642" flipV="1">
              <a:off x="2448" y="3609"/>
              <a:ext cx="432" cy="183"/>
            </a:xfrm>
            <a:custGeom>
              <a:avLst/>
              <a:gdLst>
                <a:gd name="G0" fmla="+- 0 0 0"/>
                <a:gd name="G1" fmla="+- -10196157 0 0"/>
                <a:gd name="G2" fmla="+- 0 0 -10196157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10196157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0196157"/>
                <a:gd name="G36" fmla="sin G34 -10196157"/>
                <a:gd name="G37" fmla="+/ -10196157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3084 w 21600"/>
                <a:gd name="T5" fmla="*/ 244 h 21600"/>
                <a:gd name="T6" fmla="*/ 3424 w 21600"/>
                <a:gd name="T7" fmla="*/ 7451 h 21600"/>
                <a:gd name="T8" fmla="*/ 11942 w 21600"/>
                <a:gd name="T9" fmla="*/ 5522 h 21600"/>
                <a:gd name="T10" fmla="*/ 24300 w 21600"/>
                <a:gd name="T11" fmla="*/ 10800 h 21600"/>
                <a:gd name="T12" fmla="*/ 18900 w 21600"/>
                <a:gd name="T13" fmla="*/ 16200 h 21600"/>
                <a:gd name="T14" fmla="*/ 13500 w 21600"/>
                <a:gd name="T15" fmla="*/ 1080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8681" y="5399"/>
                    <a:pt x="6758" y="6638"/>
                    <a:pt x="5883" y="8567"/>
                  </a:cubicBezTo>
                  <a:lnTo>
                    <a:pt x="966" y="6335"/>
                  </a:lnTo>
                  <a:cubicBezTo>
                    <a:pt x="2717" y="2477"/>
                    <a:pt x="6563" y="-1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rgbClr val="DC00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6" name="Text Box 144"/>
            <p:cNvSpPr txBox="1">
              <a:spLocks noChangeArrowheads="1"/>
            </p:cNvSpPr>
            <p:nvPr/>
          </p:nvSpPr>
          <p:spPr bwMode="auto">
            <a:xfrm>
              <a:off x="2225" y="3696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Q</a:t>
              </a:r>
              <a:r>
                <a:rPr lang="en-US" altLang="zh-CN" sz="2400" baseline="-25000">
                  <a:effectLst/>
                  <a:ea typeface="宋体" pitchFamily="2" charset="-122"/>
                </a:rPr>
                <a:t>2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</p:grpSp>
      <p:grpSp>
        <p:nvGrpSpPr>
          <p:cNvPr id="87" name="Group 145"/>
          <p:cNvGrpSpPr>
            <a:grpSpLocks/>
          </p:cNvGrpSpPr>
          <p:nvPr/>
        </p:nvGrpSpPr>
        <p:grpSpPr bwMode="auto">
          <a:xfrm>
            <a:off x="2033558" y="3419492"/>
            <a:ext cx="750887" cy="757238"/>
            <a:chOff x="2496" y="2736"/>
            <a:chExt cx="473" cy="477"/>
          </a:xfrm>
        </p:grpSpPr>
        <p:sp>
          <p:nvSpPr>
            <p:cNvPr id="88" name="AutoShape 146"/>
            <p:cNvSpPr>
              <a:spLocks noChangeArrowheads="1"/>
            </p:cNvSpPr>
            <p:nvPr/>
          </p:nvSpPr>
          <p:spPr bwMode="auto">
            <a:xfrm rot="12670936" flipV="1">
              <a:off x="2496" y="2928"/>
              <a:ext cx="264" cy="285"/>
            </a:xfrm>
            <a:custGeom>
              <a:avLst/>
              <a:gdLst>
                <a:gd name="G0" fmla="+- 2611757 0 0"/>
                <a:gd name="G1" fmla="+- -7179277 0 0"/>
                <a:gd name="G2" fmla="+- 2611757 0 -7179277"/>
                <a:gd name="G3" fmla="+- 10800 0 0"/>
                <a:gd name="G4" fmla="+- 0 0 2611757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185 0 0"/>
                <a:gd name="G9" fmla="+- 0 0 -7179277"/>
                <a:gd name="G10" fmla="+- 5185 0 2700"/>
                <a:gd name="G11" fmla="cos G10 2611757"/>
                <a:gd name="G12" fmla="sin G10 2611757"/>
                <a:gd name="G13" fmla="cos 13500 2611757"/>
                <a:gd name="G14" fmla="sin 13500 2611757"/>
                <a:gd name="G15" fmla="+- G11 10800 0"/>
                <a:gd name="G16" fmla="+- G12 10800 0"/>
                <a:gd name="G17" fmla="+- G13 10800 0"/>
                <a:gd name="G18" fmla="+- G14 10800 0"/>
                <a:gd name="G19" fmla="*/ 5185 1 2"/>
                <a:gd name="G20" fmla="+- G19 5400 0"/>
                <a:gd name="G21" fmla="cos G20 2611757"/>
                <a:gd name="G22" fmla="sin G20 2611757"/>
                <a:gd name="G23" fmla="+- G21 10800 0"/>
                <a:gd name="G24" fmla="+- G12 G23 G22"/>
                <a:gd name="G25" fmla="+- G22 G23 G11"/>
                <a:gd name="G26" fmla="cos 10800 2611757"/>
                <a:gd name="G27" fmla="sin 10800 2611757"/>
                <a:gd name="G28" fmla="cos 5185 2611757"/>
                <a:gd name="G29" fmla="sin 5185 2611757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179277"/>
                <a:gd name="G36" fmla="sin G34 -7179277"/>
                <a:gd name="G37" fmla="+/ -7179277 2611757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185 G39"/>
                <a:gd name="G43" fmla="sin 5185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9663 w 21600"/>
                <a:gd name="T5" fmla="*/ 4628 h 21600"/>
                <a:gd name="T6" fmla="*/ 8125 w 21600"/>
                <a:gd name="T7" fmla="*/ 3267 h 21600"/>
                <a:gd name="T8" fmla="*/ 15055 w 21600"/>
                <a:gd name="T9" fmla="*/ 7837 h 21600"/>
                <a:gd name="T10" fmla="*/ 21163 w 21600"/>
                <a:gd name="T11" fmla="*/ 19450 h 21600"/>
                <a:gd name="T12" fmla="*/ 13407 w 21600"/>
                <a:gd name="T13" fmla="*/ 20150 h 21600"/>
                <a:gd name="T14" fmla="*/ 12707 w 21600"/>
                <a:gd name="T15" fmla="*/ 12392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4780" y="14122"/>
                  </a:moveTo>
                  <a:cubicBezTo>
                    <a:pt x="15558" y="13190"/>
                    <a:pt x="15985" y="12014"/>
                    <a:pt x="15985" y="10800"/>
                  </a:cubicBezTo>
                  <a:cubicBezTo>
                    <a:pt x="15985" y="7936"/>
                    <a:pt x="13663" y="5615"/>
                    <a:pt x="10800" y="5615"/>
                  </a:cubicBezTo>
                  <a:cubicBezTo>
                    <a:pt x="10208" y="5614"/>
                    <a:pt x="9622" y="5716"/>
                    <a:pt x="9065" y="5913"/>
                  </a:cubicBezTo>
                  <a:lnTo>
                    <a:pt x="7186" y="622"/>
                  </a:lnTo>
                  <a:cubicBezTo>
                    <a:pt x="8346" y="210"/>
                    <a:pt x="956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3329"/>
                    <a:pt x="20712" y="15778"/>
                    <a:pt x="19091" y="17720"/>
                  </a:cubicBezTo>
                  <a:lnTo>
                    <a:pt x="21163" y="19450"/>
                  </a:lnTo>
                  <a:lnTo>
                    <a:pt x="13407" y="20150"/>
                  </a:lnTo>
                  <a:lnTo>
                    <a:pt x="12707" y="12392"/>
                  </a:lnTo>
                  <a:lnTo>
                    <a:pt x="14780" y="14122"/>
                  </a:lnTo>
                  <a:close/>
                </a:path>
              </a:pathLst>
            </a:custGeom>
            <a:solidFill>
              <a:srgbClr val="DC00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" name="Text Box 147"/>
            <p:cNvSpPr txBox="1">
              <a:spLocks noChangeArrowheads="1"/>
            </p:cNvSpPr>
            <p:nvPr/>
          </p:nvSpPr>
          <p:spPr bwMode="auto">
            <a:xfrm>
              <a:off x="2640" y="2736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Q</a:t>
              </a:r>
              <a:r>
                <a:rPr lang="en-US" altLang="zh-CN" sz="2400" baseline="-25000">
                  <a:effectLst/>
                  <a:ea typeface="宋体" pitchFamily="2" charset="-122"/>
                </a:rPr>
                <a:t>1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0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C6FCAD-EBE1-406E-B998-3E941D3DBE90}" type="slidenum">
              <a:rPr lang="en-US" altLang="zh-CN"/>
              <a:pPr/>
              <a:t>15</a:t>
            </a:fld>
            <a:endParaRPr lang="en-US" altLang="zh-CN"/>
          </a:p>
        </p:txBody>
      </p:sp>
      <p:sp>
        <p:nvSpPr>
          <p:cNvPr id="272387" name="Text Box 3"/>
          <p:cNvSpPr txBox="1">
            <a:spLocks noChangeArrowheads="1"/>
          </p:cNvSpPr>
          <p:nvPr/>
        </p:nvSpPr>
        <p:spPr bwMode="auto">
          <a:xfrm>
            <a:off x="152400" y="76200"/>
            <a:ext cx="5775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altLang="zh-CN">
                <a:solidFill>
                  <a:schemeClr val="tx2"/>
                </a:solidFill>
                <a:effectLst/>
                <a:sym typeface="Symbol" pitchFamily="18" charset="2"/>
              </a:rPr>
              <a:t>3.2 </a:t>
            </a:r>
            <a:r>
              <a:rPr lang="zh-CN" altLang="en-US">
                <a:solidFill>
                  <a:schemeClr val="tx2"/>
                </a:solidFill>
                <a:effectLst/>
                <a:sym typeface="Symbol" pitchFamily="18" charset="2"/>
              </a:rPr>
              <a:t>理想气体的</a:t>
            </a:r>
            <a:r>
              <a:rPr lang="zh-CN" altLang="en-US">
                <a:solidFill>
                  <a:schemeClr val="tx2"/>
                </a:solidFill>
                <a:effectLst/>
              </a:rPr>
              <a:t>卡诺循环及效率</a:t>
            </a:r>
          </a:p>
        </p:txBody>
      </p:sp>
      <p:graphicFrame>
        <p:nvGraphicFramePr>
          <p:cNvPr id="272391" name="Object 7"/>
          <p:cNvGraphicFramePr>
            <a:graphicFrameLocks noChangeAspect="1"/>
          </p:cNvGraphicFramePr>
          <p:nvPr/>
        </p:nvGraphicFramePr>
        <p:xfrm>
          <a:off x="5786446" y="4254509"/>
          <a:ext cx="908050" cy="460375"/>
        </p:xfrm>
        <a:graphic>
          <a:graphicData uri="http://schemas.openxmlformats.org/presentationml/2006/ole">
            <p:oleObj spid="_x0000_s305154" name="公式" r:id="rId3" imgW="380880" imgH="203040" progId="Equation.3">
              <p:embed/>
            </p:oleObj>
          </a:graphicData>
        </a:graphic>
      </p:graphicFrame>
      <p:sp>
        <p:nvSpPr>
          <p:cNvPr id="51" name="矩形 50"/>
          <p:cNvSpPr/>
          <p:nvPr/>
        </p:nvSpPr>
        <p:spPr>
          <a:xfrm>
            <a:off x="4929222" y="2192246"/>
            <a:ext cx="4357686" cy="1682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i="1" dirty="0" err="1" smtClean="0">
                <a:effectLst/>
                <a:sym typeface="Symbol" pitchFamily="18" charset="2"/>
              </a:rPr>
              <a:t>da</a:t>
            </a:r>
            <a:r>
              <a:rPr lang="en-US" altLang="zh-CN" sz="2400" dirty="0" smtClean="0">
                <a:effectLst/>
                <a:latin typeface="Arial" charset="0"/>
              </a:rPr>
              <a:t> </a:t>
            </a:r>
            <a:r>
              <a:rPr lang="zh-CN" altLang="en-US" sz="2400" dirty="0" smtClean="0">
                <a:effectLst/>
                <a:latin typeface="Arial" charset="0"/>
              </a:rPr>
              <a:t>：</a:t>
            </a:r>
            <a:endParaRPr lang="en-US" altLang="zh-CN" sz="2400" dirty="0" smtClean="0">
              <a:effectLst/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effectLst/>
                <a:latin typeface="Arial" charset="0"/>
              </a:rPr>
              <a:t>绝热压缩，体积由</a:t>
            </a:r>
            <a:r>
              <a:rPr lang="en-US" altLang="zh-CN" sz="2400" dirty="0" err="1" smtClean="0">
                <a:effectLst/>
                <a:latin typeface="Arial" charset="0"/>
              </a:rPr>
              <a:t>V</a:t>
            </a:r>
            <a:r>
              <a:rPr lang="en-US" altLang="zh-CN" sz="2400" i="1" baseline="-25000" dirty="0" err="1" smtClean="0">
                <a:effectLst/>
              </a:rPr>
              <a:t>d</a:t>
            </a:r>
            <a:r>
              <a:rPr lang="zh-CN" altLang="en-US" sz="2400" dirty="0" smtClean="0">
                <a:effectLst/>
                <a:latin typeface="Arial" charset="0"/>
              </a:rPr>
              <a:t>变到</a:t>
            </a:r>
            <a:r>
              <a:rPr lang="en-US" altLang="zh-CN" sz="2400" dirty="0" err="1" smtClean="0">
                <a:effectLst/>
                <a:latin typeface="Arial" charset="0"/>
              </a:rPr>
              <a:t>V</a:t>
            </a:r>
            <a:r>
              <a:rPr lang="en-US" altLang="zh-CN" sz="2400" i="1" baseline="-25000" dirty="0" err="1" smtClean="0">
                <a:effectLst/>
              </a:rPr>
              <a:t>a</a:t>
            </a:r>
            <a:r>
              <a:rPr lang="zh-CN" altLang="en-US" sz="2400" dirty="0" smtClean="0">
                <a:effectLst/>
                <a:latin typeface="Arial" charset="0"/>
              </a:rPr>
              <a:t>，吸热为零。</a:t>
            </a:r>
            <a:endParaRPr lang="zh-CN" altLang="en-US" sz="2400" dirty="0">
              <a:effectLst/>
              <a:latin typeface="Arial" charset="0"/>
            </a:endParaRPr>
          </a:p>
        </p:txBody>
      </p:sp>
      <p:graphicFrame>
        <p:nvGraphicFramePr>
          <p:cNvPr id="47" name="Object 108"/>
          <p:cNvGraphicFramePr>
            <a:graphicFrameLocks noChangeAspect="1"/>
          </p:cNvGraphicFramePr>
          <p:nvPr/>
        </p:nvGraphicFramePr>
        <p:xfrm>
          <a:off x="1520795" y="3028967"/>
          <a:ext cx="1903413" cy="2143125"/>
        </p:xfrm>
        <a:graphic>
          <a:graphicData uri="http://schemas.openxmlformats.org/presentationml/2006/ole">
            <p:oleObj spid="_x0000_s305156" name="BMP 图象" r:id="rId4" imgW="1971522" imgH="2219313" progId="PBrush">
              <p:embed/>
            </p:oleObj>
          </a:graphicData>
        </a:graphic>
      </p:graphicFrame>
      <p:sp>
        <p:nvSpPr>
          <p:cNvPr id="48" name="Freeform 109"/>
          <p:cNvSpPr>
            <a:spLocks/>
          </p:cNvSpPr>
          <p:nvPr/>
        </p:nvSpPr>
        <p:spPr bwMode="auto">
          <a:xfrm>
            <a:off x="1423958" y="2581292"/>
            <a:ext cx="1828800" cy="175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2" y="816"/>
              </a:cxn>
              <a:cxn ang="0">
                <a:pos x="1152" y="1104"/>
              </a:cxn>
            </a:cxnLst>
            <a:rect l="0" t="0" r="r" b="b"/>
            <a:pathLst>
              <a:path w="1152" h="1104">
                <a:moveTo>
                  <a:pt x="0" y="0"/>
                </a:moveTo>
                <a:cubicBezTo>
                  <a:pt x="120" y="316"/>
                  <a:pt x="240" y="632"/>
                  <a:pt x="432" y="816"/>
                </a:cubicBezTo>
                <a:cubicBezTo>
                  <a:pt x="624" y="1000"/>
                  <a:pt x="888" y="1052"/>
                  <a:pt x="1152" y="1104"/>
                </a:cubicBezTo>
              </a:path>
            </a:pathLst>
          </a:custGeom>
          <a:noFill/>
          <a:ln w="38100" cmpd="sng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" name="Freeform 110"/>
          <p:cNvSpPr>
            <a:spLocks/>
          </p:cNvSpPr>
          <p:nvPr/>
        </p:nvSpPr>
        <p:spPr bwMode="auto">
          <a:xfrm>
            <a:off x="1119158" y="3152792"/>
            <a:ext cx="2743200" cy="2057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24" y="960"/>
              </a:cxn>
              <a:cxn ang="0">
                <a:pos x="1536" y="1296"/>
              </a:cxn>
            </a:cxnLst>
            <a:rect l="0" t="0" r="r" b="b"/>
            <a:pathLst>
              <a:path w="1536" h="1296">
                <a:moveTo>
                  <a:pt x="0" y="0"/>
                </a:moveTo>
                <a:cubicBezTo>
                  <a:pt x="184" y="372"/>
                  <a:pt x="368" y="744"/>
                  <a:pt x="624" y="960"/>
                </a:cubicBezTo>
                <a:cubicBezTo>
                  <a:pt x="880" y="1176"/>
                  <a:pt x="1376" y="1240"/>
                  <a:pt x="1536" y="1296"/>
                </a:cubicBezTo>
              </a:path>
            </a:pathLst>
          </a:custGeom>
          <a:noFill/>
          <a:ln w="38100" cmpd="sng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" name="Freeform 111"/>
          <p:cNvSpPr>
            <a:spLocks/>
          </p:cNvSpPr>
          <p:nvPr/>
        </p:nvSpPr>
        <p:spPr bwMode="auto">
          <a:xfrm>
            <a:off x="1500158" y="2428892"/>
            <a:ext cx="1600200" cy="289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1152"/>
              </a:cxn>
              <a:cxn ang="0">
                <a:pos x="1008" y="1680"/>
              </a:cxn>
            </a:cxnLst>
            <a:rect l="0" t="0" r="r" b="b"/>
            <a:pathLst>
              <a:path w="1008" h="1680">
                <a:moveTo>
                  <a:pt x="0" y="0"/>
                </a:moveTo>
                <a:cubicBezTo>
                  <a:pt x="84" y="436"/>
                  <a:pt x="168" y="872"/>
                  <a:pt x="336" y="1152"/>
                </a:cubicBezTo>
                <a:cubicBezTo>
                  <a:pt x="504" y="1432"/>
                  <a:pt x="756" y="1556"/>
                  <a:pt x="1008" y="1680"/>
                </a:cubicBezTo>
              </a:path>
            </a:pathLst>
          </a:custGeom>
          <a:noFill/>
          <a:ln w="38100" cmpd="sng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" name="Freeform 112"/>
          <p:cNvSpPr>
            <a:spLocks/>
          </p:cNvSpPr>
          <p:nvPr/>
        </p:nvSpPr>
        <p:spPr bwMode="auto">
          <a:xfrm>
            <a:off x="2262158" y="2962292"/>
            <a:ext cx="1600200" cy="2362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1152"/>
              </a:cxn>
              <a:cxn ang="0">
                <a:pos x="1008" y="1680"/>
              </a:cxn>
            </a:cxnLst>
            <a:rect l="0" t="0" r="r" b="b"/>
            <a:pathLst>
              <a:path w="1008" h="1680">
                <a:moveTo>
                  <a:pt x="0" y="0"/>
                </a:moveTo>
                <a:cubicBezTo>
                  <a:pt x="84" y="436"/>
                  <a:pt x="168" y="872"/>
                  <a:pt x="336" y="1152"/>
                </a:cubicBezTo>
                <a:cubicBezTo>
                  <a:pt x="504" y="1432"/>
                  <a:pt x="756" y="1556"/>
                  <a:pt x="1008" y="1680"/>
                </a:cubicBezTo>
              </a:path>
            </a:pathLst>
          </a:custGeom>
          <a:noFill/>
          <a:ln w="38100" cmpd="sng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" name="Text Box 113"/>
          <p:cNvSpPr txBox="1">
            <a:spLocks noChangeArrowheads="1"/>
          </p:cNvSpPr>
          <p:nvPr/>
        </p:nvSpPr>
        <p:spPr bwMode="auto">
          <a:xfrm>
            <a:off x="1500166" y="1571612"/>
            <a:ext cx="1905000" cy="5191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DC0000"/>
                </a:solidFill>
                <a:effectLst/>
                <a:latin typeface="Arial" charset="0"/>
              </a:rPr>
              <a:t>PV</a:t>
            </a:r>
            <a:r>
              <a:rPr lang="zh-CN" altLang="en-US" dirty="0">
                <a:solidFill>
                  <a:srgbClr val="DC0000"/>
                </a:solidFill>
                <a:effectLst/>
                <a:latin typeface="Arial" charset="0"/>
              </a:rPr>
              <a:t>图</a:t>
            </a:r>
          </a:p>
        </p:txBody>
      </p:sp>
      <p:sp>
        <p:nvSpPr>
          <p:cNvPr id="55" name="Line 114"/>
          <p:cNvSpPr>
            <a:spLocks noChangeShapeType="1"/>
          </p:cNvSpPr>
          <p:nvPr/>
        </p:nvSpPr>
        <p:spPr bwMode="auto">
          <a:xfrm flipH="1" flipV="1">
            <a:off x="890558" y="4162442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6" name="Group 115"/>
          <p:cNvGrpSpPr>
            <a:grpSpLocks/>
          </p:cNvGrpSpPr>
          <p:nvPr/>
        </p:nvGrpSpPr>
        <p:grpSpPr bwMode="auto">
          <a:xfrm>
            <a:off x="357158" y="2428892"/>
            <a:ext cx="4065587" cy="3300413"/>
            <a:chOff x="3686" y="576"/>
            <a:chExt cx="1815" cy="1449"/>
          </a:xfrm>
        </p:grpSpPr>
        <p:sp>
          <p:nvSpPr>
            <p:cNvPr id="57" name="Line 116"/>
            <p:cNvSpPr>
              <a:spLocks noChangeShapeType="1"/>
            </p:cNvSpPr>
            <p:nvPr/>
          </p:nvSpPr>
          <p:spPr bwMode="auto">
            <a:xfrm flipV="1">
              <a:off x="3936" y="624"/>
              <a:ext cx="0" cy="12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" name="Line 117"/>
            <p:cNvSpPr>
              <a:spLocks noChangeShapeType="1"/>
            </p:cNvSpPr>
            <p:nvPr/>
          </p:nvSpPr>
          <p:spPr bwMode="auto">
            <a:xfrm>
              <a:off x="3936" y="1872"/>
              <a:ext cx="13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9" name="Text Box 118"/>
            <p:cNvSpPr txBox="1">
              <a:spLocks noChangeArrowheads="1"/>
            </p:cNvSpPr>
            <p:nvPr/>
          </p:nvSpPr>
          <p:spPr bwMode="auto">
            <a:xfrm>
              <a:off x="3686" y="1696"/>
              <a:ext cx="1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altLang="zh-CN" sz="2400">
                <a:effectLst/>
                <a:ea typeface="宋体" pitchFamily="2" charset="-122"/>
              </a:endParaRPr>
            </a:p>
            <a:p>
              <a:pPr>
                <a:lnSpc>
                  <a:spcPct val="60000"/>
                </a:lnSpc>
              </a:pPr>
              <a:r>
                <a:rPr lang="en-US" altLang="zh-CN" sz="2400">
                  <a:effectLst/>
                  <a:ea typeface="宋体" pitchFamily="2" charset="-122"/>
                </a:rPr>
                <a:t>O</a:t>
              </a:r>
            </a:p>
          </p:txBody>
        </p:sp>
        <p:sp>
          <p:nvSpPr>
            <p:cNvPr id="60" name="Text Box 119"/>
            <p:cNvSpPr txBox="1">
              <a:spLocks noChangeArrowheads="1"/>
            </p:cNvSpPr>
            <p:nvPr/>
          </p:nvSpPr>
          <p:spPr bwMode="auto">
            <a:xfrm>
              <a:off x="3696" y="576"/>
              <a:ext cx="260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   p</a:t>
              </a:r>
            </a:p>
          </p:txBody>
        </p:sp>
        <p:sp>
          <p:nvSpPr>
            <p:cNvPr id="61" name="Text Box 120"/>
            <p:cNvSpPr txBox="1">
              <a:spLocks noChangeArrowheads="1"/>
            </p:cNvSpPr>
            <p:nvPr/>
          </p:nvSpPr>
          <p:spPr bwMode="auto">
            <a:xfrm>
              <a:off x="5184" y="1824"/>
              <a:ext cx="317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    V</a:t>
              </a:r>
            </a:p>
          </p:txBody>
        </p:sp>
      </p:grpSp>
      <p:sp>
        <p:nvSpPr>
          <p:cNvPr id="62" name="Line 121"/>
          <p:cNvSpPr>
            <a:spLocks noChangeShapeType="1"/>
          </p:cNvSpPr>
          <p:nvPr/>
        </p:nvSpPr>
        <p:spPr bwMode="auto">
          <a:xfrm flipH="1">
            <a:off x="1576358" y="3095642"/>
            <a:ext cx="23812" cy="2286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3" name="Text Box 122"/>
          <p:cNvSpPr txBox="1">
            <a:spLocks noChangeArrowheads="1"/>
          </p:cNvSpPr>
          <p:nvPr/>
        </p:nvSpPr>
        <p:spPr bwMode="auto">
          <a:xfrm>
            <a:off x="1357290" y="5338779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 i="1" dirty="0" err="1">
                <a:effectLst/>
                <a:ea typeface="宋体" pitchFamily="2" charset="-122"/>
              </a:rPr>
              <a:t>V</a:t>
            </a:r>
            <a:r>
              <a:rPr lang="en-US" altLang="zh-CN" i="1" baseline="-25000" dirty="0" err="1">
                <a:effectLst/>
                <a:ea typeface="宋体" pitchFamily="2" charset="-122"/>
              </a:rPr>
              <a:t>a</a:t>
            </a:r>
            <a:endParaRPr lang="en-US" altLang="zh-CN" sz="2400" i="1" dirty="0">
              <a:effectLst/>
              <a:ea typeface="宋体" pitchFamily="2" charset="-122"/>
            </a:endParaRPr>
          </a:p>
        </p:txBody>
      </p:sp>
      <p:sp>
        <p:nvSpPr>
          <p:cNvPr id="64" name="Line 123"/>
          <p:cNvSpPr>
            <a:spLocks noChangeShapeType="1"/>
          </p:cNvSpPr>
          <p:nvPr/>
        </p:nvSpPr>
        <p:spPr bwMode="auto">
          <a:xfrm flipH="1">
            <a:off x="2219295" y="4638692"/>
            <a:ext cx="4763" cy="719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5" name="Line 124"/>
          <p:cNvSpPr>
            <a:spLocks noChangeShapeType="1"/>
          </p:cNvSpPr>
          <p:nvPr/>
        </p:nvSpPr>
        <p:spPr bwMode="auto">
          <a:xfrm flipH="1">
            <a:off x="901670" y="3038492"/>
            <a:ext cx="6746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6" name="Line 125"/>
          <p:cNvSpPr>
            <a:spLocks noChangeShapeType="1"/>
          </p:cNvSpPr>
          <p:nvPr/>
        </p:nvSpPr>
        <p:spPr bwMode="auto">
          <a:xfrm flipH="1">
            <a:off x="890558" y="4676792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7" name="Text Box 126"/>
          <p:cNvSpPr txBox="1">
            <a:spLocks noChangeArrowheads="1"/>
          </p:cNvSpPr>
          <p:nvPr/>
        </p:nvSpPr>
        <p:spPr bwMode="auto">
          <a:xfrm>
            <a:off x="1576358" y="2733692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i="1">
                <a:effectLst/>
                <a:ea typeface="宋体" pitchFamily="2" charset="-122"/>
              </a:rPr>
              <a:t>a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68" name="Text Box 127"/>
          <p:cNvSpPr txBox="1">
            <a:spLocks noChangeArrowheads="1"/>
          </p:cNvSpPr>
          <p:nvPr/>
        </p:nvSpPr>
        <p:spPr bwMode="auto">
          <a:xfrm>
            <a:off x="452408" y="2809892"/>
            <a:ext cx="474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>
                <a:effectLst/>
                <a:ea typeface="宋体" pitchFamily="2" charset="-122"/>
              </a:rPr>
              <a:t>p</a:t>
            </a:r>
            <a:r>
              <a:rPr lang="en-US" altLang="zh-CN" i="1" baseline="-25000">
                <a:effectLst/>
                <a:ea typeface="宋体" pitchFamily="2" charset="-122"/>
              </a:rPr>
              <a:t>a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69" name="AutoShape 128"/>
          <p:cNvSpPr>
            <a:spLocks noChangeArrowheads="1"/>
          </p:cNvSpPr>
          <p:nvPr/>
        </p:nvSpPr>
        <p:spPr bwMode="auto">
          <a:xfrm>
            <a:off x="2643158" y="2505092"/>
            <a:ext cx="1295400" cy="457200"/>
          </a:xfrm>
          <a:prstGeom prst="wedgeRectCallout">
            <a:avLst>
              <a:gd name="adj1" fmla="val -68750"/>
              <a:gd name="adj2" fmla="val 153472"/>
            </a:avLst>
          </a:prstGeom>
          <a:solidFill>
            <a:srgbClr val="C9EAC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2400">
                <a:effectLst/>
                <a:ea typeface="宋体" pitchFamily="2" charset="-122"/>
              </a:rPr>
              <a:t>绝热线</a:t>
            </a:r>
          </a:p>
        </p:txBody>
      </p:sp>
      <p:sp>
        <p:nvSpPr>
          <p:cNvPr id="70" name="AutoShape 129"/>
          <p:cNvSpPr>
            <a:spLocks noChangeArrowheads="1"/>
          </p:cNvSpPr>
          <p:nvPr/>
        </p:nvSpPr>
        <p:spPr bwMode="auto">
          <a:xfrm>
            <a:off x="2947958" y="3343292"/>
            <a:ext cx="1143000" cy="457200"/>
          </a:xfrm>
          <a:prstGeom prst="wedgeRectCallout">
            <a:avLst>
              <a:gd name="adj1" fmla="val -37500"/>
              <a:gd name="adj2" fmla="val 155556"/>
            </a:avLst>
          </a:prstGeom>
          <a:solidFill>
            <a:srgbClr val="FDDF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2400">
                <a:effectLst/>
                <a:ea typeface="宋体" pitchFamily="2" charset="-122"/>
              </a:rPr>
              <a:t>等温线</a:t>
            </a:r>
          </a:p>
        </p:txBody>
      </p:sp>
      <p:sp>
        <p:nvSpPr>
          <p:cNvPr id="71" name="Line 130"/>
          <p:cNvSpPr>
            <a:spLocks noChangeShapeType="1"/>
          </p:cNvSpPr>
          <p:nvPr/>
        </p:nvSpPr>
        <p:spPr bwMode="auto">
          <a:xfrm>
            <a:off x="2590770" y="4105292"/>
            <a:ext cx="33338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2" name="Line 131"/>
          <p:cNvSpPr>
            <a:spLocks noChangeShapeType="1"/>
          </p:cNvSpPr>
          <p:nvPr/>
        </p:nvSpPr>
        <p:spPr bwMode="auto">
          <a:xfrm flipH="1">
            <a:off x="3432145" y="5113355"/>
            <a:ext cx="4763" cy="2873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" name="Line 132"/>
          <p:cNvSpPr>
            <a:spLocks noChangeShapeType="1"/>
          </p:cNvSpPr>
          <p:nvPr/>
        </p:nvSpPr>
        <p:spPr bwMode="auto">
          <a:xfrm flipH="1" flipV="1">
            <a:off x="890558" y="5095892"/>
            <a:ext cx="2514600" cy="190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4" name="Text Box 133"/>
          <p:cNvSpPr txBox="1">
            <a:spLocks noChangeArrowheads="1"/>
          </p:cNvSpPr>
          <p:nvPr/>
        </p:nvSpPr>
        <p:spPr bwMode="auto">
          <a:xfrm>
            <a:off x="433358" y="3876692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>
                <a:effectLst/>
                <a:ea typeface="宋体" pitchFamily="2" charset="-122"/>
              </a:rPr>
              <a:t>p</a:t>
            </a:r>
            <a:r>
              <a:rPr lang="en-US" altLang="zh-CN" sz="2400" i="1" baseline="-25000">
                <a:effectLst/>
                <a:ea typeface="宋体" pitchFamily="2" charset="-122"/>
              </a:rPr>
              <a:t>b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75" name="Text Box 134"/>
          <p:cNvSpPr txBox="1">
            <a:spLocks noChangeArrowheads="1"/>
          </p:cNvSpPr>
          <p:nvPr/>
        </p:nvSpPr>
        <p:spPr bwMode="auto">
          <a:xfrm>
            <a:off x="433358" y="4714892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>
                <a:effectLst/>
                <a:ea typeface="宋体" pitchFamily="2" charset="-122"/>
              </a:rPr>
              <a:t>p</a:t>
            </a:r>
            <a:r>
              <a:rPr lang="en-US" altLang="zh-CN" sz="2400" i="1" baseline="-25000">
                <a:effectLst/>
                <a:ea typeface="宋体" pitchFamily="2" charset="-122"/>
              </a:rPr>
              <a:t>C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76" name="Text Box 135"/>
          <p:cNvSpPr txBox="1">
            <a:spLocks noChangeArrowheads="1"/>
          </p:cNvSpPr>
          <p:nvPr/>
        </p:nvSpPr>
        <p:spPr bwMode="auto">
          <a:xfrm>
            <a:off x="433358" y="4333892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>
                <a:effectLst/>
                <a:ea typeface="宋体" pitchFamily="2" charset="-122"/>
              </a:rPr>
              <a:t>p</a:t>
            </a:r>
            <a:r>
              <a:rPr lang="en-US" altLang="zh-CN" sz="2400" i="1" baseline="-25000">
                <a:effectLst/>
                <a:ea typeface="宋体" pitchFamily="2" charset="-122"/>
              </a:rPr>
              <a:t>d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77" name="Text Box 136"/>
          <p:cNvSpPr txBox="1">
            <a:spLocks noChangeArrowheads="1"/>
          </p:cNvSpPr>
          <p:nvPr/>
        </p:nvSpPr>
        <p:spPr bwMode="auto">
          <a:xfrm>
            <a:off x="2441545" y="5400692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>
                <a:effectLst/>
                <a:ea typeface="宋体" pitchFamily="2" charset="-122"/>
              </a:rPr>
              <a:t>V</a:t>
            </a:r>
            <a:r>
              <a:rPr lang="en-US" altLang="zh-CN" sz="2400" i="1" baseline="-25000">
                <a:effectLst/>
                <a:ea typeface="宋体" pitchFamily="2" charset="-122"/>
              </a:rPr>
              <a:t>b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78" name="Text Box 137"/>
          <p:cNvSpPr txBox="1">
            <a:spLocks noChangeArrowheads="1"/>
          </p:cNvSpPr>
          <p:nvPr/>
        </p:nvSpPr>
        <p:spPr bwMode="auto">
          <a:xfrm>
            <a:off x="3203545" y="5400692"/>
            <a:ext cx="49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>
                <a:effectLst/>
                <a:ea typeface="宋体" pitchFamily="2" charset="-122"/>
              </a:rPr>
              <a:t>V</a:t>
            </a:r>
            <a:r>
              <a:rPr lang="en-US" altLang="zh-CN" sz="2400" i="1" baseline="-25000">
                <a:effectLst/>
                <a:ea typeface="宋体" pitchFamily="2" charset="-122"/>
              </a:rPr>
              <a:t>c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79" name="Text Box 138"/>
          <p:cNvSpPr txBox="1">
            <a:spLocks noChangeArrowheads="1"/>
          </p:cNvSpPr>
          <p:nvPr/>
        </p:nvSpPr>
        <p:spPr bwMode="auto">
          <a:xfrm>
            <a:off x="1927195" y="5400692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 dirty="0" err="1">
                <a:effectLst/>
                <a:ea typeface="宋体" pitchFamily="2" charset="-122"/>
              </a:rPr>
              <a:t>V</a:t>
            </a:r>
            <a:r>
              <a:rPr lang="en-US" altLang="zh-CN" sz="2400" i="1" baseline="-25000" dirty="0" err="1">
                <a:effectLst/>
                <a:ea typeface="宋体" pitchFamily="2" charset="-122"/>
              </a:rPr>
              <a:t>d</a:t>
            </a:r>
            <a:endParaRPr lang="en-US" altLang="zh-CN" sz="2400" dirty="0">
              <a:effectLst/>
              <a:ea typeface="宋体" pitchFamily="2" charset="-122"/>
            </a:endParaRPr>
          </a:p>
        </p:txBody>
      </p:sp>
      <p:sp>
        <p:nvSpPr>
          <p:cNvPr id="80" name="Text Box 139"/>
          <p:cNvSpPr txBox="1">
            <a:spLocks noChangeArrowheads="1"/>
          </p:cNvSpPr>
          <p:nvPr/>
        </p:nvSpPr>
        <p:spPr bwMode="auto">
          <a:xfrm>
            <a:off x="2535208" y="3800492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i="1">
                <a:effectLst/>
                <a:ea typeface="宋体" pitchFamily="2" charset="-122"/>
              </a:rPr>
              <a:t>b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81" name="Text Box 140"/>
          <p:cNvSpPr txBox="1">
            <a:spLocks noChangeArrowheads="1"/>
          </p:cNvSpPr>
          <p:nvPr/>
        </p:nvSpPr>
        <p:spPr bwMode="auto">
          <a:xfrm>
            <a:off x="3405158" y="4638692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i="1">
                <a:effectLst/>
                <a:ea typeface="宋体" pitchFamily="2" charset="-122"/>
              </a:rPr>
              <a:t>c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sp>
        <p:nvSpPr>
          <p:cNvPr id="82" name="Text Box 141"/>
          <p:cNvSpPr txBox="1">
            <a:spLocks noChangeArrowheads="1"/>
          </p:cNvSpPr>
          <p:nvPr/>
        </p:nvSpPr>
        <p:spPr bwMode="auto">
          <a:xfrm>
            <a:off x="2078008" y="4333892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i="1">
                <a:effectLst/>
                <a:ea typeface="宋体" pitchFamily="2" charset="-122"/>
              </a:rPr>
              <a:t>d</a:t>
            </a:r>
            <a:endParaRPr lang="en-US" altLang="zh-CN" sz="2400">
              <a:effectLst/>
              <a:ea typeface="宋体" pitchFamily="2" charset="-122"/>
            </a:endParaRPr>
          </a:p>
        </p:txBody>
      </p:sp>
      <p:grpSp>
        <p:nvGrpSpPr>
          <p:cNvPr id="83" name="Group 142"/>
          <p:cNvGrpSpPr>
            <a:grpSpLocks/>
          </p:cNvGrpSpPr>
          <p:nvPr/>
        </p:nvGrpSpPr>
        <p:grpSpPr bwMode="auto">
          <a:xfrm>
            <a:off x="1804958" y="4729180"/>
            <a:ext cx="1039812" cy="595312"/>
            <a:chOff x="2225" y="3609"/>
            <a:chExt cx="655" cy="375"/>
          </a:xfrm>
        </p:grpSpPr>
        <p:sp>
          <p:nvSpPr>
            <p:cNvPr id="84" name="AutoShape 143"/>
            <p:cNvSpPr>
              <a:spLocks noChangeArrowheads="1"/>
            </p:cNvSpPr>
            <p:nvPr/>
          </p:nvSpPr>
          <p:spPr bwMode="auto">
            <a:xfrm rot="9303642" flipV="1">
              <a:off x="2448" y="3609"/>
              <a:ext cx="432" cy="183"/>
            </a:xfrm>
            <a:custGeom>
              <a:avLst/>
              <a:gdLst>
                <a:gd name="G0" fmla="+- 0 0 0"/>
                <a:gd name="G1" fmla="+- -10196157 0 0"/>
                <a:gd name="G2" fmla="+- 0 0 -10196157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10196157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0196157"/>
                <a:gd name="G36" fmla="sin G34 -10196157"/>
                <a:gd name="G37" fmla="+/ -10196157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3084 w 21600"/>
                <a:gd name="T5" fmla="*/ 244 h 21600"/>
                <a:gd name="T6" fmla="*/ 3424 w 21600"/>
                <a:gd name="T7" fmla="*/ 7451 h 21600"/>
                <a:gd name="T8" fmla="*/ 11942 w 21600"/>
                <a:gd name="T9" fmla="*/ 5522 h 21600"/>
                <a:gd name="T10" fmla="*/ 24300 w 21600"/>
                <a:gd name="T11" fmla="*/ 10800 h 21600"/>
                <a:gd name="T12" fmla="*/ 18900 w 21600"/>
                <a:gd name="T13" fmla="*/ 16200 h 21600"/>
                <a:gd name="T14" fmla="*/ 13500 w 21600"/>
                <a:gd name="T15" fmla="*/ 1080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8681" y="5399"/>
                    <a:pt x="6758" y="6638"/>
                    <a:pt x="5883" y="8567"/>
                  </a:cubicBezTo>
                  <a:lnTo>
                    <a:pt x="966" y="6335"/>
                  </a:lnTo>
                  <a:cubicBezTo>
                    <a:pt x="2717" y="2477"/>
                    <a:pt x="6563" y="-1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rgbClr val="DC00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" name="Text Box 144"/>
            <p:cNvSpPr txBox="1">
              <a:spLocks noChangeArrowheads="1"/>
            </p:cNvSpPr>
            <p:nvPr/>
          </p:nvSpPr>
          <p:spPr bwMode="auto">
            <a:xfrm>
              <a:off x="2225" y="3696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Q</a:t>
              </a:r>
              <a:r>
                <a:rPr lang="en-US" altLang="zh-CN" sz="2400" baseline="-25000">
                  <a:effectLst/>
                  <a:ea typeface="宋体" pitchFamily="2" charset="-122"/>
                </a:rPr>
                <a:t>2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</p:grpSp>
      <p:grpSp>
        <p:nvGrpSpPr>
          <p:cNvPr id="86" name="Group 145"/>
          <p:cNvGrpSpPr>
            <a:grpSpLocks/>
          </p:cNvGrpSpPr>
          <p:nvPr/>
        </p:nvGrpSpPr>
        <p:grpSpPr bwMode="auto">
          <a:xfrm>
            <a:off x="2033558" y="3419492"/>
            <a:ext cx="750887" cy="757238"/>
            <a:chOff x="2496" y="2736"/>
            <a:chExt cx="473" cy="477"/>
          </a:xfrm>
        </p:grpSpPr>
        <p:sp>
          <p:nvSpPr>
            <p:cNvPr id="87" name="AutoShape 146"/>
            <p:cNvSpPr>
              <a:spLocks noChangeArrowheads="1"/>
            </p:cNvSpPr>
            <p:nvPr/>
          </p:nvSpPr>
          <p:spPr bwMode="auto">
            <a:xfrm rot="12670936" flipV="1">
              <a:off x="2496" y="2928"/>
              <a:ext cx="264" cy="285"/>
            </a:xfrm>
            <a:custGeom>
              <a:avLst/>
              <a:gdLst>
                <a:gd name="G0" fmla="+- 2611757 0 0"/>
                <a:gd name="G1" fmla="+- -7179277 0 0"/>
                <a:gd name="G2" fmla="+- 2611757 0 -7179277"/>
                <a:gd name="G3" fmla="+- 10800 0 0"/>
                <a:gd name="G4" fmla="+- 0 0 2611757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185 0 0"/>
                <a:gd name="G9" fmla="+- 0 0 -7179277"/>
                <a:gd name="G10" fmla="+- 5185 0 2700"/>
                <a:gd name="G11" fmla="cos G10 2611757"/>
                <a:gd name="G12" fmla="sin G10 2611757"/>
                <a:gd name="G13" fmla="cos 13500 2611757"/>
                <a:gd name="G14" fmla="sin 13500 2611757"/>
                <a:gd name="G15" fmla="+- G11 10800 0"/>
                <a:gd name="G16" fmla="+- G12 10800 0"/>
                <a:gd name="G17" fmla="+- G13 10800 0"/>
                <a:gd name="G18" fmla="+- G14 10800 0"/>
                <a:gd name="G19" fmla="*/ 5185 1 2"/>
                <a:gd name="G20" fmla="+- G19 5400 0"/>
                <a:gd name="G21" fmla="cos G20 2611757"/>
                <a:gd name="G22" fmla="sin G20 2611757"/>
                <a:gd name="G23" fmla="+- G21 10800 0"/>
                <a:gd name="G24" fmla="+- G12 G23 G22"/>
                <a:gd name="G25" fmla="+- G22 G23 G11"/>
                <a:gd name="G26" fmla="cos 10800 2611757"/>
                <a:gd name="G27" fmla="sin 10800 2611757"/>
                <a:gd name="G28" fmla="cos 5185 2611757"/>
                <a:gd name="G29" fmla="sin 5185 2611757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179277"/>
                <a:gd name="G36" fmla="sin G34 -7179277"/>
                <a:gd name="G37" fmla="+/ -7179277 2611757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185 G39"/>
                <a:gd name="G43" fmla="sin 5185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9663 w 21600"/>
                <a:gd name="T5" fmla="*/ 4628 h 21600"/>
                <a:gd name="T6" fmla="*/ 8125 w 21600"/>
                <a:gd name="T7" fmla="*/ 3267 h 21600"/>
                <a:gd name="T8" fmla="*/ 15055 w 21600"/>
                <a:gd name="T9" fmla="*/ 7837 h 21600"/>
                <a:gd name="T10" fmla="*/ 21163 w 21600"/>
                <a:gd name="T11" fmla="*/ 19450 h 21600"/>
                <a:gd name="T12" fmla="*/ 13407 w 21600"/>
                <a:gd name="T13" fmla="*/ 20150 h 21600"/>
                <a:gd name="T14" fmla="*/ 12707 w 21600"/>
                <a:gd name="T15" fmla="*/ 12392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4780" y="14122"/>
                  </a:moveTo>
                  <a:cubicBezTo>
                    <a:pt x="15558" y="13190"/>
                    <a:pt x="15985" y="12014"/>
                    <a:pt x="15985" y="10800"/>
                  </a:cubicBezTo>
                  <a:cubicBezTo>
                    <a:pt x="15985" y="7936"/>
                    <a:pt x="13663" y="5615"/>
                    <a:pt x="10800" y="5615"/>
                  </a:cubicBezTo>
                  <a:cubicBezTo>
                    <a:pt x="10208" y="5614"/>
                    <a:pt x="9622" y="5716"/>
                    <a:pt x="9065" y="5913"/>
                  </a:cubicBezTo>
                  <a:lnTo>
                    <a:pt x="7186" y="622"/>
                  </a:lnTo>
                  <a:cubicBezTo>
                    <a:pt x="8346" y="210"/>
                    <a:pt x="9568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3329"/>
                    <a:pt x="20712" y="15778"/>
                    <a:pt x="19091" y="17720"/>
                  </a:cubicBezTo>
                  <a:lnTo>
                    <a:pt x="21163" y="19450"/>
                  </a:lnTo>
                  <a:lnTo>
                    <a:pt x="13407" y="20150"/>
                  </a:lnTo>
                  <a:lnTo>
                    <a:pt x="12707" y="12392"/>
                  </a:lnTo>
                  <a:lnTo>
                    <a:pt x="14780" y="14122"/>
                  </a:lnTo>
                  <a:close/>
                </a:path>
              </a:pathLst>
            </a:custGeom>
            <a:solidFill>
              <a:srgbClr val="DC00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8" name="Text Box 147"/>
            <p:cNvSpPr txBox="1">
              <a:spLocks noChangeArrowheads="1"/>
            </p:cNvSpPr>
            <p:nvPr/>
          </p:nvSpPr>
          <p:spPr bwMode="auto">
            <a:xfrm>
              <a:off x="2640" y="2736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Q</a:t>
              </a:r>
              <a:r>
                <a:rPr lang="en-US" altLang="zh-CN" sz="2400" baseline="-25000">
                  <a:effectLst/>
                  <a:ea typeface="宋体" pitchFamily="2" charset="-122"/>
                </a:rPr>
                <a:t>1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7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39D542-AC05-4382-A815-9A327E196844}" type="slidenum">
              <a:rPr lang="en-US" altLang="zh-CN"/>
              <a:pPr/>
              <a:t>16</a:t>
            </a:fld>
            <a:endParaRPr lang="en-US" altLang="zh-CN"/>
          </a:p>
        </p:txBody>
      </p:sp>
      <p:sp>
        <p:nvSpPr>
          <p:cNvPr id="274438" name="Text Box 6"/>
          <p:cNvSpPr txBox="1">
            <a:spLocks noChangeArrowheads="1"/>
          </p:cNvSpPr>
          <p:nvPr/>
        </p:nvSpPr>
        <p:spPr bwMode="auto">
          <a:xfrm>
            <a:off x="990600" y="457200"/>
            <a:ext cx="3749675" cy="2593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effectLst/>
                <a:latin typeface="Arial" charset="0"/>
              </a:rPr>
              <a:t>在一次循环中</a:t>
            </a:r>
            <a:r>
              <a:rPr lang="zh-CN" altLang="en-US" dirty="0" smtClean="0">
                <a:effectLst/>
                <a:latin typeface="Arial" charset="0"/>
              </a:rPr>
              <a:t>，</a:t>
            </a:r>
            <a:endParaRPr lang="en-US" altLang="zh-CN" dirty="0" smtClean="0">
              <a:effectLst/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effectLst/>
                <a:latin typeface="Arial" charset="0"/>
              </a:rPr>
              <a:t>气体</a:t>
            </a:r>
            <a:r>
              <a:rPr lang="zh-CN" altLang="en-US" dirty="0">
                <a:effectLst/>
                <a:latin typeface="Arial" charset="0"/>
              </a:rPr>
              <a:t>对外作净功为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effectLst/>
                <a:latin typeface="Arial" charset="0"/>
              </a:rPr>
              <a:t>|</a:t>
            </a:r>
            <a:r>
              <a:rPr lang="en-US" altLang="zh-CN" dirty="0">
                <a:effectLst/>
                <a:latin typeface="Arial" charset="0"/>
              </a:rPr>
              <a:t>A|= Q</a:t>
            </a:r>
            <a:r>
              <a:rPr lang="en-US" altLang="zh-CN" baseline="-25000" dirty="0">
                <a:effectLst/>
                <a:latin typeface="Arial" charset="0"/>
              </a:rPr>
              <a:t>1</a:t>
            </a:r>
            <a:r>
              <a:rPr lang="en-US" altLang="zh-CN" dirty="0">
                <a:effectLst/>
                <a:latin typeface="Arial" charset="0"/>
              </a:rPr>
              <a:t>-Q</a:t>
            </a:r>
            <a:r>
              <a:rPr lang="en-US" altLang="zh-CN" baseline="-25000" dirty="0">
                <a:effectLst/>
                <a:latin typeface="Arial" charset="0"/>
              </a:rPr>
              <a:t>2                  </a:t>
            </a:r>
            <a:r>
              <a:rPr lang="zh-CN" altLang="en-US" dirty="0">
                <a:effectLst/>
                <a:latin typeface="Arial" charset="0"/>
              </a:rPr>
              <a:t>（</a:t>
            </a:r>
            <a:r>
              <a:rPr lang="zh-CN" altLang="en-US" baseline="-25000" dirty="0">
                <a:effectLst/>
                <a:latin typeface="Arial" charset="0"/>
              </a:rPr>
              <a:t> </a:t>
            </a:r>
            <a:r>
              <a:rPr lang="zh-CN" altLang="en-US" dirty="0">
                <a:effectLst/>
                <a:latin typeface="Arial" charset="0"/>
              </a:rPr>
              <a:t>参见能流图）  </a:t>
            </a:r>
            <a:endParaRPr lang="zh-CN" altLang="en-US" b="0" dirty="0">
              <a:effectLst/>
              <a:latin typeface="Arial" charset="0"/>
            </a:endParaRPr>
          </a:p>
        </p:txBody>
      </p:sp>
      <p:grpSp>
        <p:nvGrpSpPr>
          <p:cNvPr id="274466" name="Group 34"/>
          <p:cNvGrpSpPr>
            <a:grpSpLocks/>
          </p:cNvGrpSpPr>
          <p:nvPr/>
        </p:nvGrpSpPr>
        <p:grpSpPr bwMode="auto">
          <a:xfrm>
            <a:off x="5429256" y="795335"/>
            <a:ext cx="3048000" cy="2276475"/>
            <a:chOff x="3504" y="336"/>
            <a:chExt cx="1920" cy="1434"/>
          </a:xfrm>
        </p:grpSpPr>
        <p:sp>
          <p:nvSpPr>
            <p:cNvPr id="274454" name="Oval 22"/>
            <p:cNvSpPr>
              <a:spLocks noChangeArrowheads="1"/>
            </p:cNvSpPr>
            <p:nvPr/>
          </p:nvSpPr>
          <p:spPr bwMode="auto">
            <a:xfrm>
              <a:off x="4124" y="821"/>
              <a:ext cx="420" cy="419"/>
            </a:xfrm>
            <a:prstGeom prst="ellipse">
              <a:avLst/>
            </a:prstGeom>
            <a:gradFill rotWithShape="0">
              <a:gsLst>
                <a:gs pos="0">
                  <a:srgbClr val="99FF66">
                    <a:gamma/>
                    <a:tint val="0"/>
                    <a:invGamma/>
                  </a:srgbClr>
                </a:gs>
                <a:gs pos="100000">
                  <a:srgbClr val="99FF66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4455" name="AutoShape 23"/>
            <p:cNvSpPr>
              <a:spLocks noChangeArrowheads="1"/>
            </p:cNvSpPr>
            <p:nvPr/>
          </p:nvSpPr>
          <p:spPr bwMode="auto">
            <a:xfrm>
              <a:off x="4191" y="924"/>
              <a:ext cx="177" cy="546"/>
            </a:xfrm>
            <a:prstGeom prst="downArrow">
              <a:avLst>
                <a:gd name="adj1" fmla="val 50000"/>
                <a:gd name="adj2" fmla="val 77119"/>
              </a:avLst>
            </a:prstGeom>
            <a:solidFill>
              <a:srgbClr val="FFCC99"/>
            </a:solidFill>
            <a:ln w="19050">
              <a:solidFill>
                <a:srgbClr val="FF9966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274456" name="Text Box 24"/>
            <p:cNvSpPr txBox="1">
              <a:spLocks noChangeArrowheads="1"/>
            </p:cNvSpPr>
            <p:nvPr/>
          </p:nvSpPr>
          <p:spPr bwMode="auto">
            <a:xfrm>
              <a:off x="3504" y="336"/>
              <a:ext cx="1680" cy="300"/>
            </a:xfrm>
            <a:prstGeom prst="rect">
              <a:avLst/>
            </a:prstGeom>
            <a:noFill/>
            <a:ln w="19050">
              <a:solidFill>
                <a:srgbClr val="FF505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>
                  <a:effectLst/>
                </a:rPr>
                <a:t>高温恒温热源</a:t>
              </a:r>
            </a:p>
          </p:txBody>
        </p:sp>
        <p:graphicFrame>
          <p:nvGraphicFramePr>
            <p:cNvPr id="274457" name="Object 25"/>
            <p:cNvGraphicFramePr>
              <a:graphicFrameLocks noChangeAspect="1"/>
            </p:cNvGraphicFramePr>
            <p:nvPr/>
          </p:nvGraphicFramePr>
          <p:xfrm>
            <a:off x="4810" y="384"/>
            <a:ext cx="182" cy="292"/>
          </p:xfrm>
          <a:graphic>
            <a:graphicData uri="http://schemas.openxmlformats.org/presentationml/2006/ole">
              <p:oleObj spid="_x0000_s274457" name="公式" r:id="rId3" imgW="177480" imgH="253800" progId="Equation.3">
                <p:embed/>
              </p:oleObj>
            </a:graphicData>
          </a:graphic>
        </p:graphicFrame>
        <p:sp>
          <p:nvSpPr>
            <p:cNvPr id="274458" name="Text Box 26"/>
            <p:cNvSpPr txBox="1">
              <a:spLocks noChangeArrowheads="1"/>
            </p:cNvSpPr>
            <p:nvPr/>
          </p:nvSpPr>
          <p:spPr bwMode="auto">
            <a:xfrm>
              <a:off x="3552" y="1470"/>
              <a:ext cx="1510" cy="300"/>
            </a:xfrm>
            <a:prstGeom prst="rect">
              <a:avLst/>
            </a:prstGeom>
            <a:noFill/>
            <a:ln w="19050">
              <a:solidFill>
                <a:srgbClr val="FF99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>
                  <a:effectLst/>
                </a:rPr>
                <a:t>低温恒温热源</a:t>
              </a:r>
            </a:p>
          </p:txBody>
        </p:sp>
        <p:graphicFrame>
          <p:nvGraphicFramePr>
            <p:cNvPr id="274459" name="Object 27"/>
            <p:cNvGraphicFramePr>
              <a:graphicFrameLocks noChangeAspect="1"/>
            </p:cNvGraphicFramePr>
            <p:nvPr/>
          </p:nvGraphicFramePr>
          <p:xfrm>
            <a:off x="4800" y="1488"/>
            <a:ext cx="184" cy="258"/>
          </p:xfrm>
          <a:graphic>
            <a:graphicData uri="http://schemas.openxmlformats.org/presentationml/2006/ole">
              <p:oleObj spid="_x0000_s274459" name="公式" r:id="rId4" imgW="203040" imgH="253800" progId="Equation.3">
                <p:embed/>
              </p:oleObj>
            </a:graphicData>
          </a:graphic>
        </p:graphicFrame>
        <p:sp>
          <p:nvSpPr>
            <p:cNvPr id="274460" name="AutoShape 28"/>
            <p:cNvSpPr>
              <a:spLocks noChangeArrowheads="1"/>
            </p:cNvSpPr>
            <p:nvPr/>
          </p:nvSpPr>
          <p:spPr bwMode="auto">
            <a:xfrm rot="5400000">
              <a:off x="4294" y="785"/>
              <a:ext cx="425" cy="340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FFCCFF"/>
            </a:solidFill>
            <a:ln w="19050">
              <a:solidFill>
                <a:srgbClr val="FF33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4461" name="AutoShape 29"/>
            <p:cNvSpPr>
              <a:spLocks noChangeArrowheads="1"/>
            </p:cNvSpPr>
            <p:nvPr/>
          </p:nvSpPr>
          <p:spPr bwMode="auto">
            <a:xfrm>
              <a:off x="4124" y="642"/>
              <a:ext cx="441" cy="343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9999"/>
            </a:solidFill>
            <a:ln w="19050">
              <a:solidFill>
                <a:srgbClr val="FF5050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zh-CN" altLang="zh-CN" sz="2000" b="0">
                <a:solidFill>
                  <a:srgbClr val="FF5050"/>
                </a:solidFill>
                <a:effectLst/>
                <a:ea typeface="宋体" pitchFamily="2" charset="-122"/>
              </a:endParaRPr>
            </a:p>
          </p:txBody>
        </p:sp>
        <p:sp>
          <p:nvSpPr>
            <p:cNvPr id="274462" name="Text Box 30"/>
            <p:cNvSpPr txBox="1">
              <a:spLocks noChangeArrowheads="1"/>
            </p:cNvSpPr>
            <p:nvPr/>
          </p:nvSpPr>
          <p:spPr bwMode="auto">
            <a:xfrm>
              <a:off x="3648" y="768"/>
              <a:ext cx="3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/>
            <a:lstStyle/>
            <a:p>
              <a:pPr>
                <a:spcBef>
                  <a:spcPct val="50000"/>
                </a:spcBef>
              </a:pPr>
              <a:r>
                <a:rPr lang="zh-CN" altLang="en-US">
                  <a:solidFill>
                    <a:srgbClr val="008000"/>
                  </a:solidFill>
                  <a:effectLst/>
                </a:rPr>
                <a:t>热机</a:t>
              </a:r>
              <a:endParaRPr lang="zh-CN" altLang="en-US">
                <a:effectLst/>
              </a:endParaRPr>
            </a:p>
          </p:txBody>
        </p:sp>
        <p:graphicFrame>
          <p:nvGraphicFramePr>
            <p:cNvPr id="274463" name="Object 31"/>
            <p:cNvGraphicFramePr>
              <a:graphicFrameLocks noChangeAspect="1"/>
            </p:cNvGraphicFramePr>
            <p:nvPr/>
          </p:nvGraphicFramePr>
          <p:xfrm>
            <a:off x="4483" y="620"/>
            <a:ext cx="221" cy="292"/>
          </p:xfrm>
          <a:graphic>
            <a:graphicData uri="http://schemas.openxmlformats.org/presentationml/2006/ole">
              <p:oleObj spid="_x0000_s274463" name="公式" r:id="rId5" imgW="215640" imgH="253800" progId="Equation.3">
                <p:embed/>
              </p:oleObj>
            </a:graphicData>
          </a:graphic>
        </p:graphicFrame>
        <p:graphicFrame>
          <p:nvGraphicFramePr>
            <p:cNvPr id="274464" name="Object 32"/>
            <p:cNvGraphicFramePr>
              <a:graphicFrameLocks noChangeAspect="1"/>
            </p:cNvGraphicFramePr>
            <p:nvPr/>
          </p:nvGraphicFramePr>
          <p:xfrm>
            <a:off x="3947" y="1152"/>
            <a:ext cx="244" cy="289"/>
          </p:xfrm>
          <a:graphic>
            <a:graphicData uri="http://schemas.openxmlformats.org/presentationml/2006/ole">
              <p:oleObj spid="_x0000_s274464" name="公式" r:id="rId6" imgW="241200" imgH="253800" progId="Equation.3">
                <p:embed/>
              </p:oleObj>
            </a:graphicData>
          </a:graphic>
        </p:graphicFrame>
        <p:graphicFrame>
          <p:nvGraphicFramePr>
            <p:cNvPr id="274465" name="Object 33"/>
            <p:cNvGraphicFramePr>
              <a:graphicFrameLocks noChangeAspect="1"/>
            </p:cNvGraphicFramePr>
            <p:nvPr/>
          </p:nvGraphicFramePr>
          <p:xfrm>
            <a:off x="4701" y="924"/>
            <a:ext cx="723" cy="224"/>
          </p:xfrm>
          <a:graphic>
            <a:graphicData uri="http://schemas.openxmlformats.org/presentationml/2006/ole">
              <p:oleObj spid="_x0000_s274465" name="公式" r:id="rId7" imgW="914400" imgH="253800" progId="Equation.3">
                <p:embed/>
              </p:oleObj>
            </a:graphicData>
          </a:graphic>
        </p:graphicFrame>
      </p:grpSp>
      <p:sp>
        <p:nvSpPr>
          <p:cNvPr id="274471" name="Text Box 39"/>
          <p:cNvSpPr txBox="1">
            <a:spLocks noChangeArrowheads="1"/>
          </p:cNvSpPr>
          <p:nvPr/>
        </p:nvSpPr>
        <p:spPr bwMode="auto">
          <a:xfrm>
            <a:off x="571472" y="3357562"/>
            <a:ext cx="2097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dirty="0">
                <a:effectLst/>
              </a:rPr>
              <a:t>热机效率为</a:t>
            </a:r>
            <a:r>
              <a:rPr lang="en-US" altLang="zh-CN" dirty="0">
                <a:effectLst/>
              </a:rPr>
              <a:t>:</a:t>
            </a:r>
          </a:p>
        </p:txBody>
      </p:sp>
      <p:graphicFrame>
        <p:nvGraphicFramePr>
          <p:cNvPr id="274472" name="Object 40"/>
          <p:cNvGraphicFramePr>
            <a:graphicFrameLocks noChangeAspect="1"/>
          </p:cNvGraphicFramePr>
          <p:nvPr/>
        </p:nvGraphicFramePr>
        <p:xfrm>
          <a:off x="1030305" y="4162444"/>
          <a:ext cx="6042025" cy="1981200"/>
        </p:xfrm>
        <a:graphic>
          <a:graphicData uri="http://schemas.openxmlformats.org/presentationml/2006/ole">
            <p:oleObj spid="_x0000_s274472" name="公式" r:id="rId8" imgW="2514600" imgH="838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4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4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4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8" grpId="0" autoUpdateAnimBg="0"/>
      <p:bldP spid="27447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39D542-AC05-4382-A815-9A327E196844}" type="slidenum">
              <a:rPr lang="en-US" altLang="zh-CN"/>
              <a:pPr/>
              <a:t>17</a:t>
            </a:fld>
            <a:endParaRPr lang="en-US" altLang="zh-CN"/>
          </a:p>
        </p:txBody>
      </p:sp>
      <p:graphicFrame>
        <p:nvGraphicFramePr>
          <p:cNvPr id="274470" name="Object 38"/>
          <p:cNvGraphicFramePr>
            <a:graphicFrameLocks noChangeAspect="1"/>
          </p:cNvGraphicFramePr>
          <p:nvPr/>
        </p:nvGraphicFramePr>
        <p:xfrm>
          <a:off x="4897451" y="5626100"/>
          <a:ext cx="1674813" cy="960438"/>
        </p:xfrm>
        <a:graphic>
          <a:graphicData uri="http://schemas.openxmlformats.org/presentationml/2006/ole">
            <p:oleObj spid="_x0000_s307202" name="公式" r:id="rId3" imgW="774360" imgH="444240" progId="Equation.3">
              <p:embed/>
            </p:oleObj>
          </a:graphicData>
        </a:graphic>
      </p:graphicFrame>
      <p:sp>
        <p:nvSpPr>
          <p:cNvPr id="274471" name="Text Box 39"/>
          <p:cNvSpPr txBox="1">
            <a:spLocks noChangeArrowheads="1"/>
          </p:cNvSpPr>
          <p:nvPr/>
        </p:nvSpPr>
        <p:spPr bwMode="auto">
          <a:xfrm>
            <a:off x="428596" y="714356"/>
            <a:ext cx="2097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dirty="0">
                <a:effectLst/>
              </a:rPr>
              <a:t>热机效率为</a:t>
            </a:r>
            <a:r>
              <a:rPr lang="en-US" altLang="zh-CN" dirty="0">
                <a:effectLst/>
              </a:rPr>
              <a:t>:</a:t>
            </a:r>
          </a:p>
        </p:txBody>
      </p:sp>
      <p:graphicFrame>
        <p:nvGraphicFramePr>
          <p:cNvPr id="274472" name="Object 40"/>
          <p:cNvGraphicFramePr>
            <a:graphicFrameLocks noChangeAspect="1"/>
          </p:cNvGraphicFramePr>
          <p:nvPr/>
        </p:nvGraphicFramePr>
        <p:xfrm>
          <a:off x="2857488" y="0"/>
          <a:ext cx="6042025" cy="1981200"/>
        </p:xfrm>
        <a:graphic>
          <a:graphicData uri="http://schemas.openxmlformats.org/presentationml/2006/ole">
            <p:oleObj spid="_x0000_s307203" name="公式" r:id="rId4" imgW="2514600" imgH="838080" progId="Equation.3">
              <p:embed/>
            </p:oleObj>
          </a:graphicData>
        </a:graphic>
      </p:graphicFrame>
      <p:sp>
        <p:nvSpPr>
          <p:cNvPr id="274473" name="Text Box 41"/>
          <p:cNvSpPr txBox="1">
            <a:spLocks noChangeArrowheads="1"/>
          </p:cNvSpPr>
          <p:nvPr/>
        </p:nvSpPr>
        <p:spPr bwMode="auto">
          <a:xfrm>
            <a:off x="357158" y="1428736"/>
            <a:ext cx="236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dirty="0">
                <a:effectLst/>
              </a:rPr>
              <a:t>由绝热方程</a:t>
            </a:r>
          </a:p>
          <a:p>
            <a:r>
              <a:rPr lang="en-US" altLang="zh-CN" dirty="0">
                <a:effectLst/>
              </a:rPr>
              <a:t>b</a:t>
            </a:r>
            <a:r>
              <a:rPr lang="en-US" altLang="zh-CN" dirty="0">
                <a:effectLst/>
                <a:sym typeface="Symbol" pitchFamily="18" charset="2"/>
              </a:rPr>
              <a:t></a:t>
            </a:r>
            <a:r>
              <a:rPr lang="en-US" altLang="zh-CN" dirty="0">
                <a:effectLst/>
              </a:rPr>
              <a:t> c</a:t>
            </a:r>
            <a:r>
              <a:rPr lang="zh-CN" altLang="en-US" dirty="0">
                <a:effectLst/>
              </a:rPr>
              <a:t>、</a:t>
            </a:r>
            <a:r>
              <a:rPr lang="en-US" altLang="zh-CN" i="1" dirty="0">
                <a:effectLst/>
              </a:rPr>
              <a:t>d</a:t>
            </a:r>
            <a:r>
              <a:rPr lang="en-US" altLang="zh-CN" i="1" dirty="0">
                <a:effectLst/>
                <a:sym typeface="Symbol" pitchFamily="18" charset="2"/>
              </a:rPr>
              <a:t></a:t>
            </a:r>
            <a:r>
              <a:rPr lang="en-US" altLang="zh-CN" i="1" dirty="0">
                <a:effectLst/>
              </a:rPr>
              <a:t> a</a:t>
            </a:r>
            <a:endParaRPr lang="en-US" altLang="zh-CN" dirty="0">
              <a:effectLst/>
            </a:endParaRPr>
          </a:p>
        </p:txBody>
      </p:sp>
      <p:graphicFrame>
        <p:nvGraphicFramePr>
          <p:cNvPr id="274474" name="Object 42"/>
          <p:cNvGraphicFramePr>
            <a:graphicFrameLocks noChangeAspect="1"/>
          </p:cNvGraphicFramePr>
          <p:nvPr/>
        </p:nvGraphicFramePr>
        <p:xfrm>
          <a:off x="428596" y="2643182"/>
          <a:ext cx="2536825" cy="649288"/>
        </p:xfrm>
        <a:graphic>
          <a:graphicData uri="http://schemas.openxmlformats.org/presentationml/2006/ole">
            <p:oleObj spid="_x0000_s307204" name="公式" r:id="rId5" imgW="990360" imgH="253800" progId="Equation.3">
              <p:embed/>
            </p:oleObj>
          </a:graphicData>
        </a:graphic>
      </p:graphicFrame>
      <p:graphicFrame>
        <p:nvGraphicFramePr>
          <p:cNvPr id="274475" name="Object 43"/>
          <p:cNvGraphicFramePr>
            <a:graphicFrameLocks noChangeAspect="1"/>
          </p:cNvGraphicFramePr>
          <p:nvPr/>
        </p:nvGraphicFramePr>
        <p:xfrm>
          <a:off x="428596" y="3429000"/>
          <a:ext cx="2128844" cy="573077"/>
        </p:xfrm>
        <a:graphic>
          <a:graphicData uri="http://schemas.openxmlformats.org/presentationml/2006/ole">
            <p:oleObj spid="_x0000_s307205" name="公式" r:id="rId6" imgW="1002960" imgH="253800" progId="Equation.3">
              <p:embed/>
            </p:oleObj>
          </a:graphicData>
        </a:graphic>
      </p:graphicFrame>
      <p:graphicFrame>
        <p:nvGraphicFramePr>
          <p:cNvPr id="274476" name="Object 44"/>
          <p:cNvGraphicFramePr>
            <a:graphicFrameLocks noChangeAspect="1"/>
          </p:cNvGraphicFramePr>
          <p:nvPr/>
        </p:nvGraphicFramePr>
        <p:xfrm>
          <a:off x="428596" y="4214818"/>
          <a:ext cx="1806575" cy="827088"/>
        </p:xfrm>
        <a:graphic>
          <a:graphicData uri="http://schemas.openxmlformats.org/presentationml/2006/ole">
            <p:oleObj spid="_x0000_s307206" name="公式" r:id="rId7" imgW="965160" imgH="444240" progId="Equation.3">
              <p:embed/>
            </p:oleObj>
          </a:graphicData>
        </a:graphic>
      </p:graphicFrame>
      <p:sp>
        <p:nvSpPr>
          <p:cNvPr id="274477" name="AutoShape 45"/>
          <p:cNvSpPr>
            <a:spLocks noChangeArrowheads="1"/>
          </p:cNvSpPr>
          <p:nvPr/>
        </p:nvSpPr>
        <p:spPr bwMode="auto">
          <a:xfrm>
            <a:off x="304800" y="5334000"/>
            <a:ext cx="3505200" cy="1219200"/>
          </a:xfrm>
          <a:prstGeom prst="cloudCallout">
            <a:avLst>
              <a:gd name="adj1" fmla="val 69384"/>
              <a:gd name="adj2" fmla="val 4296"/>
            </a:avLst>
          </a:prstGeom>
          <a:solidFill>
            <a:srgbClr val="CCFFCC"/>
          </a:solidFill>
          <a:ln w="9525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2400">
                <a:solidFill>
                  <a:srgbClr val="DC0000"/>
                </a:solidFill>
                <a:effectLst/>
                <a:ea typeface="宋体" pitchFamily="2" charset="-122"/>
              </a:rPr>
              <a:t>理想气体卡诺循环</a:t>
            </a:r>
          </a:p>
          <a:p>
            <a:pPr algn="ctr"/>
            <a:r>
              <a:rPr lang="zh-CN" altLang="en-US" sz="2400">
                <a:solidFill>
                  <a:srgbClr val="DC0000"/>
                </a:solidFill>
                <a:effectLst/>
                <a:ea typeface="宋体" pitchFamily="2" charset="-122"/>
              </a:rPr>
              <a:t>的效率只与两热</a:t>
            </a:r>
          </a:p>
          <a:p>
            <a:pPr algn="ctr"/>
            <a:r>
              <a:rPr lang="zh-CN" altLang="en-US" sz="2400">
                <a:solidFill>
                  <a:srgbClr val="DC0000"/>
                </a:solidFill>
                <a:effectLst/>
                <a:ea typeface="宋体" pitchFamily="2" charset="-122"/>
              </a:rPr>
              <a:t>源的温度有关</a:t>
            </a:r>
            <a:endParaRPr lang="zh-CN" altLang="en-US" sz="2400" b="0">
              <a:solidFill>
                <a:srgbClr val="DC0000"/>
              </a:solidFill>
              <a:effectLst/>
              <a:ea typeface="宋体" pitchFamily="2" charset="-122"/>
            </a:endParaRPr>
          </a:p>
        </p:txBody>
      </p:sp>
      <p:grpSp>
        <p:nvGrpSpPr>
          <p:cNvPr id="64" name="组合 63"/>
          <p:cNvGrpSpPr/>
          <p:nvPr/>
        </p:nvGrpSpPr>
        <p:grpSpPr>
          <a:xfrm>
            <a:off x="4292627" y="1928802"/>
            <a:ext cx="4065587" cy="3429000"/>
            <a:chOff x="4292627" y="2214554"/>
            <a:chExt cx="4065587" cy="3429000"/>
          </a:xfrm>
        </p:grpSpPr>
        <p:graphicFrame>
          <p:nvGraphicFramePr>
            <p:cNvPr id="25" name="Object 108"/>
            <p:cNvGraphicFramePr>
              <a:graphicFrameLocks noChangeAspect="1"/>
            </p:cNvGraphicFramePr>
            <p:nvPr/>
          </p:nvGraphicFramePr>
          <p:xfrm>
            <a:off x="5456264" y="2814629"/>
            <a:ext cx="1903413" cy="2143125"/>
          </p:xfrm>
          <a:graphic>
            <a:graphicData uri="http://schemas.openxmlformats.org/presentationml/2006/ole">
              <p:oleObj spid="_x0000_s307212" name="BMP 图象" r:id="rId8" imgW="1971522" imgH="2219313" progId="PBrush">
                <p:embed/>
              </p:oleObj>
            </a:graphicData>
          </a:graphic>
        </p:graphicFrame>
        <p:sp>
          <p:nvSpPr>
            <p:cNvPr id="26" name="Freeform 109"/>
            <p:cNvSpPr>
              <a:spLocks/>
            </p:cNvSpPr>
            <p:nvPr/>
          </p:nvSpPr>
          <p:spPr bwMode="auto">
            <a:xfrm>
              <a:off x="5359427" y="2366954"/>
              <a:ext cx="1828800" cy="1752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816"/>
                </a:cxn>
                <a:cxn ang="0">
                  <a:pos x="1152" y="1104"/>
                </a:cxn>
              </a:cxnLst>
              <a:rect l="0" t="0" r="r" b="b"/>
              <a:pathLst>
                <a:path w="1152" h="1104">
                  <a:moveTo>
                    <a:pt x="0" y="0"/>
                  </a:moveTo>
                  <a:cubicBezTo>
                    <a:pt x="120" y="316"/>
                    <a:pt x="240" y="632"/>
                    <a:pt x="432" y="816"/>
                  </a:cubicBezTo>
                  <a:cubicBezTo>
                    <a:pt x="624" y="1000"/>
                    <a:pt x="888" y="1052"/>
                    <a:pt x="1152" y="1104"/>
                  </a:cubicBezTo>
                </a:path>
              </a:pathLst>
            </a:custGeom>
            <a:noFill/>
            <a:ln w="38100" cmpd="sng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Freeform 110"/>
            <p:cNvSpPr>
              <a:spLocks/>
            </p:cNvSpPr>
            <p:nvPr/>
          </p:nvSpPr>
          <p:spPr bwMode="auto">
            <a:xfrm>
              <a:off x="5054627" y="2938454"/>
              <a:ext cx="2743200" cy="2057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4" y="960"/>
                </a:cxn>
                <a:cxn ang="0">
                  <a:pos x="1536" y="1296"/>
                </a:cxn>
              </a:cxnLst>
              <a:rect l="0" t="0" r="r" b="b"/>
              <a:pathLst>
                <a:path w="1536" h="1296">
                  <a:moveTo>
                    <a:pt x="0" y="0"/>
                  </a:moveTo>
                  <a:cubicBezTo>
                    <a:pt x="184" y="372"/>
                    <a:pt x="368" y="744"/>
                    <a:pt x="624" y="960"/>
                  </a:cubicBezTo>
                  <a:cubicBezTo>
                    <a:pt x="880" y="1176"/>
                    <a:pt x="1376" y="1240"/>
                    <a:pt x="1536" y="1296"/>
                  </a:cubicBezTo>
                </a:path>
              </a:pathLst>
            </a:custGeom>
            <a:noFill/>
            <a:ln w="38100" cmpd="sng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Freeform 111"/>
            <p:cNvSpPr>
              <a:spLocks/>
            </p:cNvSpPr>
            <p:nvPr/>
          </p:nvSpPr>
          <p:spPr bwMode="auto">
            <a:xfrm>
              <a:off x="5435627" y="2214554"/>
              <a:ext cx="1600200" cy="2895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1152"/>
                </a:cxn>
                <a:cxn ang="0">
                  <a:pos x="1008" y="1680"/>
                </a:cxn>
              </a:cxnLst>
              <a:rect l="0" t="0" r="r" b="b"/>
              <a:pathLst>
                <a:path w="1008" h="1680">
                  <a:moveTo>
                    <a:pt x="0" y="0"/>
                  </a:moveTo>
                  <a:cubicBezTo>
                    <a:pt x="84" y="436"/>
                    <a:pt x="168" y="872"/>
                    <a:pt x="336" y="1152"/>
                  </a:cubicBezTo>
                  <a:cubicBezTo>
                    <a:pt x="504" y="1432"/>
                    <a:pt x="756" y="1556"/>
                    <a:pt x="1008" y="1680"/>
                  </a:cubicBezTo>
                </a:path>
              </a:pathLst>
            </a:custGeom>
            <a:noFill/>
            <a:ln w="38100" cmpd="sng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Freeform 112"/>
            <p:cNvSpPr>
              <a:spLocks/>
            </p:cNvSpPr>
            <p:nvPr/>
          </p:nvSpPr>
          <p:spPr bwMode="auto">
            <a:xfrm>
              <a:off x="6197627" y="2747954"/>
              <a:ext cx="1600200" cy="2362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1152"/>
                </a:cxn>
                <a:cxn ang="0">
                  <a:pos x="1008" y="1680"/>
                </a:cxn>
              </a:cxnLst>
              <a:rect l="0" t="0" r="r" b="b"/>
              <a:pathLst>
                <a:path w="1008" h="1680">
                  <a:moveTo>
                    <a:pt x="0" y="0"/>
                  </a:moveTo>
                  <a:cubicBezTo>
                    <a:pt x="84" y="436"/>
                    <a:pt x="168" y="872"/>
                    <a:pt x="336" y="1152"/>
                  </a:cubicBezTo>
                  <a:cubicBezTo>
                    <a:pt x="504" y="1432"/>
                    <a:pt x="756" y="1556"/>
                    <a:pt x="1008" y="1680"/>
                  </a:cubicBezTo>
                </a:path>
              </a:pathLst>
            </a:custGeom>
            <a:noFill/>
            <a:ln w="38100" cmpd="sng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" name="Line 114"/>
            <p:cNvSpPr>
              <a:spLocks noChangeShapeType="1"/>
            </p:cNvSpPr>
            <p:nvPr/>
          </p:nvSpPr>
          <p:spPr bwMode="auto">
            <a:xfrm flipH="1" flipV="1">
              <a:off x="4826027" y="3948104"/>
              <a:ext cx="1752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1" name="Group 115"/>
            <p:cNvGrpSpPr>
              <a:grpSpLocks/>
            </p:cNvGrpSpPr>
            <p:nvPr/>
          </p:nvGrpSpPr>
          <p:grpSpPr bwMode="auto">
            <a:xfrm>
              <a:off x="4292627" y="2214554"/>
              <a:ext cx="4065587" cy="3300413"/>
              <a:chOff x="3686" y="576"/>
              <a:chExt cx="1815" cy="1449"/>
            </a:xfrm>
          </p:grpSpPr>
          <p:sp>
            <p:nvSpPr>
              <p:cNvPr id="32" name="Line 116"/>
              <p:cNvSpPr>
                <a:spLocks noChangeShapeType="1"/>
              </p:cNvSpPr>
              <p:nvPr/>
            </p:nvSpPr>
            <p:spPr bwMode="auto">
              <a:xfrm flipV="1">
                <a:off x="3936" y="624"/>
                <a:ext cx="0" cy="12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" name="Line 117"/>
              <p:cNvSpPr>
                <a:spLocks noChangeShapeType="1"/>
              </p:cNvSpPr>
              <p:nvPr/>
            </p:nvSpPr>
            <p:spPr bwMode="auto">
              <a:xfrm>
                <a:off x="3936" y="1872"/>
                <a:ext cx="13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4" name="Text Box 118"/>
              <p:cNvSpPr txBox="1">
                <a:spLocks noChangeArrowheads="1"/>
              </p:cNvSpPr>
              <p:nvPr/>
            </p:nvSpPr>
            <p:spPr bwMode="auto">
              <a:xfrm>
                <a:off x="3686" y="1696"/>
                <a:ext cx="188" cy="2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altLang="zh-CN" sz="2400">
                  <a:effectLst/>
                  <a:ea typeface="宋体" pitchFamily="2" charset="-122"/>
                </a:endParaRPr>
              </a:p>
              <a:p>
                <a:pPr>
                  <a:lnSpc>
                    <a:spcPct val="60000"/>
                  </a:lnSpc>
                </a:pPr>
                <a:r>
                  <a:rPr lang="en-US" altLang="zh-CN" sz="2400">
                    <a:effectLst/>
                    <a:ea typeface="宋体" pitchFamily="2" charset="-122"/>
                  </a:rPr>
                  <a:t>O</a:t>
                </a:r>
              </a:p>
            </p:txBody>
          </p:sp>
          <p:sp>
            <p:nvSpPr>
              <p:cNvPr id="35" name="Text Box 119"/>
              <p:cNvSpPr txBox="1">
                <a:spLocks noChangeArrowheads="1"/>
              </p:cNvSpPr>
              <p:nvPr/>
            </p:nvSpPr>
            <p:spPr bwMode="auto">
              <a:xfrm>
                <a:off x="3696" y="576"/>
                <a:ext cx="260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sz="2400">
                    <a:effectLst/>
                    <a:ea typeface="宋体" pitchFamily="2" charset="-122"/>
                  </a:rPr>
                  <a:t>   p</a:t>
                </a:r>
              </a:p>
            </p:txBody>
          </p:sp>
          <p:sp>
            <p:nvSpPr>
              <p:cNvPr id="36" name="Text Box 120"/>
              <p:cNvSpPr txBox="1">
                <a:spLocks noChangeArrowheads="1"/>
              </p:cNvSpPr>
              <p:nvPr/>
            </p:nvSpPr>
            <p:spPr bwMode="auto">
              <a:xfrm>
                <a:off x="5184" y="1824"/>
                <a:ext cx="317" cy="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sz="2400">
                    <a:effectLst/>
                    <a:ea typeface="宋体" pitchFamily="2" charset="-122"/>
                  </a:rPr>
                  <a:t>    V</a:t>
                </a:r>
              </a:p>
            </p:txBody>
          </p:sp>
        </p:grpSp>
        <p:sp>
          <p:nvSpPr>
            <p:cNvPr id="37" name="Line 121"/>
            <p:cNvSpPr>
              <a:spLocks noChangeShapeType="1"/>
            </p:cNvSpPr>
            <p:nvPr/>
          </p:nvSpPr>
          <p:spPr bwMode="auto">
            <a:xfrm flipH="1">
              <a:off x="5511827" y="2881304"/>
              <a:ext cx="23812" cy="2286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Text Box 122"/>
            <p:cNvSpPr txBox="1">
              <a:spLocks noChangeArrowheads="1"/>
            </p:cNvSpPr>
            <p:nvPr/>
          </p:nvSpPr>
          <p:spPr bwMode="auto">
            <a:xfrm>
              <a:off x="5292759" y="5124441"/>
              <a:ext cx="6096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400" i="1" dirty="0" err="1">
                  <a:effectLst/>
                  <a:ea typeface="宋体" pitchFamily="2" charset="-122"/>
                </a:rPr>
                <a:t>V</a:t>
              </a:r>
              <a:r>
                <a:rPr lang="en-US" altLang="zh-CN" i="1" baseline="-25000" dirty="0" err="1">
                  <a:effectLst/>
                  <a:ea typeface="宋体" pitchFamily="2" charset="-122"/>
                </a:rPr>
                <a:t>a</a:t>
              </a:r>
              <a:endParaRPr lang="en-US" altLang="zh-CN" sz="2400" i="1" dirty="0">
                <a:effectLst/>
                <a:ea typeface="宋体" pitchFamily="2" charset="-122"/>
              </a:endParaRPr>
            </a:p>
          </p:txBody>
        </p:sp>
        <p:sp>
          <p:nvSpPr>
            <p:cNvPr id="39" name="Line 123"/>
            <p:cNvSpPr>
              <a:spLocks noChangeShapeType="1"/>
            </p:cNvSpPr>
            <p:nvPr/>
          </p:nvSpPr>
          <p:spPr bwMode="auto">
            <a:xfrm flipH="1">
              <a:off x="6154764" y="4424354"/>
              <a:ext cx="4763" cy="719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Line 124"/>
            <p:cNvSpPr>
              <a:spLocks noChangeShapeType="1"/>
            </p:cNvSpPr>
            <p:nvPr/>
          </p:nvSpPr>
          <p:spPr bwMode="auto">
            <a:xfrm flipH="1">
              <a:off x="4837139" y="2824154"/>
              <a:ext cx="6746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Line 125"/>
            <p:cNvSpPr>
              <a:spLocks noChangeShapeType="1"/>
            </p:cNvSpPr>
            <p:nvPr/>
          </p:nvSpPr>
          <p:spPr bwMode="auto">
            <a:xfrm flipH="1">
              <a:off x="4826027" y="4462454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Text Box 126"/>
            <p:cNvSpPr txBox="1">
              <a:spLocks noChangeArrowheads="1"/>
            </p:cNvSpPr>
            <p:nvPr/>
          </p:nvSpPr>
          <p:spPr bwMode="auto">
            <a:xfrm>
              <a:off x="5511827" y="2519354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 i="1">
                  <a:effectLst/>
                  <a:ea typeface="宋体" pitchFamily="2" charset="-122"/>
                </a:rPr>
                <a:t>a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  <p:sp>
          <p:nvSpPr>
            <p:cNvPr id="43" name="Text Box 127"/>
            <p:cNvSpPr txBox="1">
              <a:spLocks noChangeArrowheads="1"/>
            </p:cNvSpPr>
            <p:nvPr/>
          </p:nvSpPr>
          <p:spPr bwMode="auto">
            <a:xfrm>
              <a:off x="4387877" y="2595554"/>
              <a:ext cx="474662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p</a:t>
              </a:r>
              <a:r>
                <a:rPr lang="en-US" altLang="zh-CN" i="1" baseline="-25000">
                  <a:effectLst/>
                  <a:ea typeface="宋体" pitchFamily="2" charset="-122"/>
                </a:rPr>
                <a:t>a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  <p:sp>
          <p:nvSpPr>
            <p:cNvPr id="44" name="AutoShape 128"/>
            <p:cNvSpPr>
              <a:spLocks noChangeArrowheads="1"/>
            </p:cNvSpPr>
            <p:nvPr/>
          </p:nvSpPr>
          <p:spPr bwMode="auto">
            <a:xfrm>
              <a:off x="6578627" y="2290754"/>
              <a:ext cx="1295400" cy="457200"/>
            </a:xfrm>
            <a:prstGeom prst="wedgeRectCallout">
              <a:avLst>
                <a:gd name="adj1" fmla="val -68750"/>
                <a:gd name="adj2" fmla="val 153472"/>
              </a:avLst>
            </a:prstGeom>
            <a:solidFill>
              <a:srgbClr val="C9EAC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zh-CN" altLang="en-US" sz="2400">
                  <a:effectLst/>
                  <a:ea typeface="宋体" pitchFamily="2" charset="-122"/>
                </a:rPr>
                <a:t>绝热线</a:t>
              </a:r>
            </a:p>
          </p:txBody>
        </p:sp>
        <p:sp>
          <p:nvSpPr>
            <p:cNvPr id="45" name="AutoShape 129"/>
            <p:cNvSpPr>
              <a:spLocks noChangeArrowheads="1"/>
            </p:cNvSpPr>
            <p:nvPr/>
          </p:nvSpPr>
          <p:spPr bwMode="auto">
            <a:xfrm>
              <a:off x="6883427" y="3128954"/>
              <a:ext cx="1143000" cy="457200"/>
            </a:xfrm>
            <a:prstGeom prst="wedgeRectCallout">
              <a:avLst>
                <a:gd name="adj1" fmla="val -37500"/>
                <a:gd name="adj2" fmla="val 155556"/>
              </a:avLst>
            </a:prstGeom>
            <a:solidFill>
              <a:srgbClr val="FDDF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zh-CN" altLang="en-US" sz="2400">
                  <a:effectLst/>
                  <a:ea typeface="宋体" pitchFamily="2" charset="-122"/>
                </a:rPr>
                <a:t>等温线</a:t>
              </a:r>
            </a:p>
          </p:txBody>
        </p:sp>
        <p:sp>
          <p:nvSpPr>
            <p:cNvPr id="46" name="Line 130"/>
            <p:cNvSpPr>
              <a:spLocks noChangeShapeType="1"/>
            </p:cNvSpPr>
            <p:nvPr/>
          </p:nvSpPr>
          <p:spPr bwMode="auto">
            <a:xfrm>
              <a:off x="6526239" y="3890954"/>
              <a:ext cx="33338" cy="1295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Line 131"/>
            <p:cNvSpPr>
              <a:spLocks noChangeShapeType="1"/>
            </p:cNvSpPr>
            <p:nvPr/>
          </p:nvSpPr>
          <p:spPr bwMode="auto">
            <a:xfrm flipH="1">
              <a:off x="7367614" y="4899017"/>
              <a:ext cx="4763" cy="2873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Line 132"/>
            <p:cNvSpPr>
              <a:spLocks noChangeShapeType="1"/>
            </p:cNvSpPr>
            <p:nvPr/>
          </p:nvSpPr>
          <p:spPr bwMode="auto">
            <a:xfrm flipH="1" flipV="1">
              <a:off x="4826027" y="4881554"/>
              <a:ext cx="2514600" cy="19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" name="Text Box 133"/>
            <p:cNvSpPr txBox="1">
              <a:spLocks noChangeArrowheads="1"/>
            </p:cNvSpPr>
            <p:nvPr/>
          </p:nvSpPr>
          <p:spPr bwMode="auto">
            <a:xfrm>
              <a:off x="4368827" y="3662354"/>
              <a:ext cx="45561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p</a:t>
              </a:r>
              <a:r>
                <a:rPr lang="en-US" altLang="zh-CN" sz="2400" i="1" baseline="-25000">
                  <a:effectLst/>
                  <a:ea typeface="宋体" pitchFamily="2" charset="-122"/>
                </a:rPr>
                <a:t>b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  <p:sp>
          <p:nvSpPr>
            <p:cNvPr id="50" name="Text Box 134"/>
            <p:cNvSpPr txBox="1">
              <a:spLocks noChangeArrowheads="1"/>
            </p:cNvSpPr>
            <p:nvPr/>
          </p:nvSpPr>
          <p:spPr bwMode="auto">
            <a:xfrm>
              <a:off x="4368827" y="4500554"/>
              <a:ext cx="4889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p</a:t>
              </a:r>
              <a:r>
                <a:rPr lang="en-US" altLang="zh-CN" sz="2400" i="1" baseline="-25000">
                  <a:effectLst/>
                  <a:ea typeface="宋体" pitchFamily="2" charset="-122"/>
                </a:rPr>
                <a:t>C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  <p:sp>
          <p:nvSpPr>
            <p:cNvPr id="51" name="Text Box 135"/>
            <p:cNvSpPr txBox="1">
              <a:spLocks noChangeArrowheads="1"/>
            </p:cNvSpPr>
            <p:nvPr/>
          </p:nvSpPr>
          <p:spPr bwMode="auto">
            <a:xfrm>
              <a:off x="4368827" y="4119554"/>
              <a:ext cx="45561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p</a:t>
              </a:r>
              <a:r>
                <a:rPr lang="en-US" altLang="zh-CN" sz="2400" i="1" baseline="-25000">
                  <a:effectLst/>
                  <a:ea typeface="宋体" pitchFamily="2" charset="-122"/>
                </a:rPr>
                <a:t>d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  <p:sp>
          <p:nvSpPr>
            <p:cNvPr id="52" name="Text Box 136"/>
            <p:cNvSpPr txBox="1">
              <a:spLocks noChangeArrowheads="1"/>
            </p:cNvSpPr>
            <p:nvPr/>
          </p:nvSpPr>
          <p:spPr bwMode="auto">
            <a:xfrm>
              <a:off x="6377014" y="5186354"/>
              <a:ext cx="5064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V</a:t>
              </a:r>
              <a:r>
                <a:rPr lang="en-US" altLang="zh-CN" sz="2400" i="1" baseline="-25000">
                  <a:effectLst/>
                  <a:ea typeface="宋体" pitchFamily="2" charset="-122"/>
                </a:rPr>
                <a:t>b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  <p:sp>
          <p:nvSpPr>
            <p:cNvPr id="53" name="Text Box 137"/>
            <p:cNvSpPr txBox="1">
              <a:spLocks noChangeArrowheads="1"/>
            </p:cNvSpPr>
            <p:nvPr/>
          </p:nvSpPr>
          <p:spPr bwMode="auto">
            <a:xfrm>
              <a:off x="7139014" y="5186354"/>
              <a:ext cx="4953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V</a:t>
              </a:r>
              <a:r>
                <a:rPr lang="en-US" altLang="zh-CN" sz="2400" i="1" baseline="-25000">
                  <a:effectLst/>
                  <a:ea typeface="宋体" pitchFamily="2" charset="-122"/>
                </a:rPr>
                <a:t>c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  <p:sp>
          <p:nvSpPr>
            <p:cNvPr id="54" name="Text Box 138"/>
            <p:cNvSpPr txBox="1">
              <a:spLocks noChangeArrowheads="1"/>
            </p:cNvSpPr>
            <p:nvPr/>
          </p:nvSpPr>
          <p:spPr bwMode="auto">
            <a:xfrm>
              <a:off x="5862664" y="5186354"/>
              <a:ext cx="5064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400" dirty="0" err="1">
                  <a:effectLst/>
                  <a:ea typeface="宋体" pitchFamily="2" charset="-122"/>
                </a:rPr>
                <a:t>V</a:t>
              </a:r>
              <a:r>
                <a:rPr lang="en-US" altLang="zh-CN" sz="2400" i="1" baseline="-25000" dirty="0" err="1">
                  <a:effectLst/>
                  <a:ea typeface="宋体" pitchFamily="2" charset="-122"/>
                </a:rPr>
                <a:t>d</a:t>
              </a:r>
              <a:endParaRPr lang="en-US" altLang="zh-CN" sz="2400" dirty="0">
                <a:effectLst/>
                <a:ea typeface="宋体" pitchFamily="2" charset="-122"/>
              </a:endParaRPr>
            </a:p>
          </p:txBody>
        </p:sp>
        <p:sp>
          <p:nvSpPr>
            <p:cNvPr id="55" name="Text Box 139"/>
            <p:cNvSpPr txBox="1">
              <a:spLocks noChangeArrowheads="1"/>
            </p:cNvSpPr>
            <p:nvPr/>
          </p:nvSpPr>
          <p:spPr bwMode="auto">
            <a:xfrm>
              <a:off x="6470677" y="3586154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 i="1">
                  <a:effectLst/>
                  <a:ea typeface="宋体" pitchFamily="2" charset="-122"/>
                </a:rPr>
                <a:t>b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  <p:sp>
          <p:nvSpPr>
            <p:cNvPr id="56" name="Text Box 140"/>
            <p:cNvSpPr txBox="1">
              <a:spLocks noChangeArrowheads="1"/>
            </p:cNvSpPr>
            <p:nvPr/>
          </p:nvSpPr>
          <p:spPr bwMode="auto">
            <a:xfrm>
              <a:off x="7340627" y="4424354"/>
              <a:ext cx="31908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 i="1">
                  <a:effectLst/>
                  <a:ea typeface="宋体" pitchFamily="2" charset="-122"/>
                </a:rPr>
                <a:t>c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  <p:sp>
          <p:nvSpPr>
            <p:cNvPr id="57" name="Text Box 141"/>
            <p:cNvSpPr txBox="1">
              <a:spLocks noChangeArrowheads="1"/>
            </p:cNvSpPr>
            <p:nvPr/>
          </p:nvSpPr>
          <p:spPr bwMode="auto">
            <a:xfrm>
              <a:off x="6013477" y="4119554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 i="1">
                  <a:effectLst/>
                  <a:ea typeface="宋体" pitchFamily="2" charset="-122"/>
                </a:rPr>
                <a:t>d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  <p:grpSp>
          <p:nvGrpSpPr>
            <p:cNvPr id="58" name="Group 142"/>
            <p:cNvGrpSpPr>
              <a:grpSpLocks/>
            </p:cNvGrpSpPr>
            <p:nvPr/>
          </p:nvGrpSpPr>
          <p:grpSpPr bwMode="auto">
            <a:xfrm>
              <a:off x="5740427" y="4514842"/>
              <a:ext cx="1039812" cy="595312"/>
              <a:chOff x="2225" y="3609"/>
              <a:chExt cx="655" cy="375"/>
            </a:xfrm>
          </p:grpSpPr>
          <p:sp>
            <p:nvSpPr>
              <p:cNvPr id="59" name="AutoShape 143"/>
              <p:cNvSpPr>
                <a:spLocks noChangeArrowheads="1"/>
              </p:cNvSpPr>
              <p:nvPr/>
            </p:nvSpPr>
            <p:spPr bwMode="auto">
              <a:xfrm rot="9303642" flipV="1">
                <a:off x="2448" y="3609"/>
                <a:ext cx="432" cy="183"/>
              </a:xfrm>
              <a:custGeom>
                <a:avLst/>
                <a:gdLst>
                  <a:gd name="G0" fmla="+- 0 0 0"/>
                  <a:gd name="G1" fmla="+- -10196157 0 0"/>
                  <a:gd name="G2" fmla="+- 0 0 -10196157"/>
                  <a:gd name="G3" fmla="+- 10800 0 0"/>
                  <a:gd name="G4" fmla="+- 0 0 0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5400 0 0"/>
                  <a:gd name="G9" fmla="+- 0 0 -10196157"/>
                  <a:gd name="G10" fmla="+- 5400 0 2700"/>
                  <a:gd name="G11" fmla="cos G10 0"/>
                  <a:gd name="G12" fmla="sin G10 0"/>
                  <a:gd name="G13" fmla="cos 13500 0"/>
                  <a:gd name="G14" fmla="sin 13500 0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5400 1 2"/>
                  <a:gd name="G20" fmla="+- G19 5400 0"/>
                  <a:gd name="G21" fmla="cos G20 0"/>
                  <a:gd name="G22" fmla="sin G20 0"/>
                  <a:gd name="G23" fmla="+- G21 10800 0"/>
                  <a:gd name="G24" fmla="+- G12 G23 G22"/>
                  <a:gd name="G25" fmla="+- G22 G23 G11"/>
                  <a:gd name="G26" fmla="cos 10800 0"/>
                  <a:gd name="G27" fmla="sin 10800 0"/>
                  <a:gd name="G28" fmla="cos 5400 0"/>
                  <a:gd name="G29" fmla="sin 5400 0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10196157"/>
                  <a:gd name="G36" fmla="sin G34 -10196157"/>
                  <a:gd name="G37" fmla="+/ -10196157 0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5400 G39"/>
                  <a:gd name="G43" fmla="sin 54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3084 w 21600"/>
                  <a:gd name="T5" fmla="*/ 244 h 21600"/>
                  <a:gd name="T6" fmla="*/ 3424 w 21600"/>
                  <a:gd name="T7" fmla="*/ 7451 h 21600"/>
                  <a:gd name="T8" fmla="*/ 11942 w 21600"/>
                  <a:gd name="T9" fmla="*/ 5522 h 21600"/>
                  <a:gd name="T10" fmla="*/ 24300 w 21600"/>
                  <a:gd name="T11" fmla="*/ 10800 h 21600"/>
                  <a:gd name="T12" fmla="*/ 18900 w 21600"/>
                  <a:gd name="T13" fmla="*/ 16200 h 21600"/>
                  <a:gd name="T14" fmla="*/ 13500 w 21600"/>
                  <a:gd name="T15" fmla="*/ 10800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6200" y="10800"/>
                    </a:moveTo>
                    <a:cubicBezTo>
                      <a:pt x="16200" y="7817"/>
                      <a:pt x="13782" y="5400"/>
                      <a:pt x="10800" y="5400"/>
                    </a:cubicBezTo>
                    <a:cubicBezTo>
                      <a:pt x="8681" y="5399"/>
                      <a:pt x="6758" y="6638"/>
                      <a:pt x="5883" y="8567"/>
                    </a:cubicBezTo>
                    <a:lnTo>
                      <a:pt x="966" y="6335"/>
                    </a:lnTo>
                    <a:cubicBezTo>
                      <a:pt x="2717" y="2477"/>
                      <a:pt x="6563" y="-1"/>
                      <a:pt x="10800" y="0"/>
                    </a:cubicBezTo>
                    <a:cubicBezTo>
                      <a:pt x="16764" y="0"/>
                      <a:pt x="21599" y="4835"/>
                      <a:pt x="21600" y="10799"/>
                    </a:cubicBezTo>
                    <a:lnTo>
                      <a:pt x="21600" y="10800"/>
                    </a:lnTo>
                    <a:lnTo>
                      <a:pt x="24300" y="10800"/>
                    </a:lnTo>
                    <a:lnTo>
                      <a:pt x="18900" y="16200"/>
                    </a:lnTo>
                    <a:lnTo>
                      <a:pt x="13500" y="10800"/>
                    </a:lnTo>
                    <a:lnTo>
                      <a:pt x="16200" y="10800"/>
                    </a:lnTo>
                    <a:close/>
                  </a:path>
                </a:pathLst>
              </a:custGeom>
              <a:solidFill>
                <a:srgbClr val="DC0000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0" name="Text Box 144"/>
              <p:cNvSpPr txBox="1">
                <a:spLocks noChangeArrowheads="1"/>
              </p:cNvSpPr>
              <p:nvPr/>
            </p:nvSpPr>
            <p:spPr bwMode="auto">
              <a:xfrm>
                <a:off x="2225" y="3696"/>
                <a:ext cx="32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sz="2400">
                    <a:effectLst/>
                    <a:ea typeface="宋体" pitchFamily="2" charset="-122"/>
                  </a:rPr>
                  <a:t>Q</a:t>
                </a:r>
                <a:r>
                  <a:rPr lang="en-US" altLang="zh-CN" sz="2400" baseline="-25000">
                    <a:effectLst/>
                    <a:ea typeface="宋体" pitchFamily="2" charset="-122"/>
                  </a:rPr>
                  <a:t>2</a:t>
                </a:r>
                <a:endParaRPr lang="en-US" altLang="zh-CN" sz="2400">
                  <a:effectLst/>
                  <a:ea typeface="宋体" pitchFamily="2" charset="-122"/>
                </a:endParaRPr>
              </a:p>
            </p:txBody>
          </p:sp>
        </p:grpSp>
        <p:grpSp>
          <p:nvGrpSpPr>
            <p:cNvPr id="61" name="Group 145"/>
            <p:cNvGrpSpPr>
              <a:grpSpLocks/>
            </p:cNvGrpSpPr>
            <p:nvPr/>
          </p:nvGrpSpPr>
          <p:grpSpPr bwMode="auto">
            <a:xfrm>
              <a:off x="5969027" y="3205154"/>
              <a:ext cx="750887" cy="757238"/>
              <a:chOff x="2496" y="2736"/>
              <a:chExt cx="473" cy="477"/>
            </a:xfrm>
          </p:grpSpPr>
          <p:sp>
            <p:nvSpPr>
              <p:cNvPr id="62" name="AutoShape 146"/>
              <p:cNvSpPr>
                <a:spLocks noChangeArrowheads="1"/>
              </p:cNvSpPr>
              <p:nvPr/>
            </p:nvSpPr>
            <p:spPr bwMode="auto">
              <a:xfrm rot="12670936" flipV="1">
                <a:off x="2496" y="2928"/>
                <a:ext cx="264" cy="285"/>
              </a:xfrm>
              <a:custGeom>
                <a:avLst/>
                <a:gdLst>
                  <a:gd name="G0" fmla="+- 2611757 0 0"/>
                  <a:gd name="G1" fmla="+- -7179277 0 0"/>
                  <a:gd name="G2" fmla="+- 2611757 0 -7179277"/>
                  <a:gd name="G3" fmla="+- 10800 0 0"/>
                  <a:gd name="G4" fmla="+- 0 0 2611757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5185 0 0"/>
                  <a:gd name="G9" fmla="+- 0 0 -7179277"/>
                  <a:gd name="G10" fmla="+- 5185 0 2700"/>
                  <a:gd name="G11" fmla="cos G10 2611757"/>
                  <a:gd name="G12" fmla="sin G10 2611757"/>
                  <a:gd name="G13" fmla="cos 13500 2611757"/>
                  <a:gd name="G14" fmla="sin 13500 2611757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5185 1 2"/>
                  <a:gd name="G20" fmla="+- G19 5400 0"/>
                  <a:gd name="G21" fmla="cos G20 2611757"/>
                  <a:gd name="G22" fmla="sin G20 2611757"/>
                  <a:gd name="G23" fmla="+- G21 10800 0"/>
                  <a:gd name="G24" fmla="+- G12 G23 G22"/>
                  <a:gd name="G25" fmla="+- G22 G23 G11"/>
                  <a:gd name="G26" fmla="cos 10800 2611757"/>
                  <a:gd name="G27" fmla="sin 10800 2611757"/>
                  <a:gd name="G28" fmla="cos 5185 2611757"/>
                  <a:gd name="G29" fmla="sin 5185 2611757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7179277"/>
                  <a:gd name="G36" fmla="sin G34 -7179277"/>
                  <a:gd name="G37" fmla="+/ -7179277 2611757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5185 G39"/>
                  <a:gd name="G43" fmla="sin 5185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9663 w 21600"/>
                  <a:gd name="T5" fmla="*/ 4628 h 21600"/>
                  <a:gd name="T6" fmla="*/ 8125 w 21600"/>
                  <a:gd name="T7" fmla="*/ 3267 h 21600"/>
                  <a:gd name="T8" fmla="*/ 15055 w 21600"/>
                  <a:gd name="T9" fmla="*/ 7837 h 21600"/>
                  <a:gd name="T10" fmla="*/ 21163 w 21600"/>
                  <a:gd name="T11" fmla="*/ 19450 h 21600"/>
                  <a:gd name="T12" fmla="*/ 13407 w 21600"/>
                  <a:gd name="T13" fmla="*/ 20150 h 21600"/>
                  <a:gd name="T14" fmla="*/ 12707 w 21600"/>
                  <a:gd name="T15" fmla="*/ 12392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4780" y="14122"/>
                    </a:moveTo>
                    <a:cubicBezTo>
                      <a:pt x="15558" y="13190"/>
                      <a:pt x="15985" y="12014"/>
                      <a:pt x="15985" y="10800"/>
                    </a:cubicBezTo>
                    <a:cubicBezTo>
                      <a:pt x="15985" y="7936"/>
                      <a:pt x="13663" y="5615"/>
                      <a:pt x="10800" y="5615"/>
                    </a:cubicBezTo>
                    <a:cubicBezTo>
                      <a:pt x="10208" y="5614"/>
                      <a:pt x="9622" y="5716"/>
                      <a:pt x="9065" y="5913"/>
                    </a:cubicBezTo>
                    <a:lnTo>
                      <a:pt x="7186" y="622"/>
                    </a:lnTo>
                    <a:cubicBezTo>
                      <a:pt x="8346" y="210"/>
                      <a:pt x="9568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3329"/>
                      <a:pt x="20712" y="15778"/>
                      <a:pt x="19091" y="17720"/>
                    </a:cubicBezTo>
                    <a:lnTo>
                      <a:pt x="21163" y="19450"/>
                    </a:lnTo>
                    <a:lnTo>
                      <a:pt x="13407" y="20150"/>
                    </a:lnTo>
                    <a:lnTo>
                      <a:pt x="12707" y="12392"/>
                    </a:lnTo>
                    <a:lnTo>
                      <a:pt x="14780" y="14122"/>
                    </a:lnTo>
                    <a:close/>
                  </a:path>
                </a:pathLst>
              </a:custGeom>
              <a:solidFill>
                <a:srgbClr val="DC0000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3" name="Text Box 147"/>
              <p:cNvSpPr txBox="1">
                <a:spLocks noChangeArrowheads="1"/>
              </p:cNvSpPr>
              <p:nvPr/>
            </p:nvSpPr>
            <p:spPr bwMode="auto">
              <a:xfrm>
                <a:off x="2640" y="2736"/>
                <a:ext cx="32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sz="2400">
                    <a:effectLst/>
                    <a:ea typeface="宋体" pitchFamily="2" charset="-122"/>
                  </a:rPr>
                  <a:t>Q</a:t>
                </a:r>
                <a:r>
                  <a:rPr lang="en-US" altLang="zh-CN" sz="2400" baseline="-25000">
                    <a:effectLst/>
                    <a:ea typeface="宋体" pitchFamily="2" charset="-122"/>
                  </a:rPr>
                  <a:t>1</a:t>
                </a:r>
                <a:endParaRPr lang="en-US" altLang="zh-CN" sz="2400">
                  <a:effectLst/>
                  <a:ea typeface="宋体" pitchFamily="2" charset="-122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74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4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4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4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4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4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73" grpId="0" autoUpdateAnimBg="0"/>
      <p:bldP spid="274477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82C957-0F5E-44BE-A4B2-29A11873C76F}" type="slidenum">
              <a:rPr lang="en-US" altLang="zh-CN"/>
              <a:pPr/>
              <a:t>18</a:t>
            </a:fld>
            <a:endParaRPr lang="en-US" altLang="zh-CN"/>
          </a:p>
        </p:txBody>
      </p:sp>
      <p:sp>
        <p:nvSpPr>
          <p:cNvPr id="276482" name="Text Box 2"/>
          <p:cNvSpPr txBox="1">
            <a:spLocks noChangeArrowheads="1"/>
          </p:cNvSpPr>
          <p:nvPr/>
        </p:nvSpPr>
        <p:spPr bwMode="auto">
          <a:xfrm>
            <a:off x="442913" y="304800"/>
            <a:ext cx="8229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009900"/>
              </a:buClr>
              <a:buFont typeface="Wingdings" pitchFamily="2" charset="2"/>
              <a:buChar char="&amp;"/>
            </a:pPr>
            <a:r>
              <a:rPr lang="en-US" altLang="zh-CN">
                <a:effectLst/>
                <a:latin typeface="楷体_GB2312" pitchFamily="49" charset="-122"/>
              </a:rPr>
              <a:t>  </a:t>
            </a:r>
            <a:r>
              <a:rPr lang="zh-CN" altLang="en-US">
                <a:effectLst/>
                <a:latin typeface="楷体_GB2312" pitchFamily="49" charset="-122"/>
              </a:rPr>
              <a:t>后面将证明在同样两个温度</a:t>
            </a:r>
            <a:r>
              <a:rPr lang="en-US" altLang="zh-CN">
                <a:effectLst/>
                <a:latin typeface="楷体_GB2312" pitchFamily="49" charset="-122"/>
              </a:rPr>
              <a:t>T</a:t>
            </a:r>
            <a:r>
              <a:rPr lang="en-US" altLang="zh-CN" baseline="-25000">
                <a:effectLst/>
                <a:latin typeface="楷体_GB2312" pitchFamily="49" charset="-122"/>
              </a:rPr>
              <a:t>1</a:t>
            </a:r>
            <a:r>
              <a:rPr lang="zh-CN" altLang="en-US">
                <a:effectLst/>
                <a:latin typeface="楷体_GB2312" pitchFamily="49" charset="-122"/>
              </a:rPr>
              <a:t>和</a:t>
            </a:r>
            <a:r>
              <a:rPr lang="en-US" altLang="zh-CN">
                <a:effectLst/>
                <a:latin typeface="楷体_GB2312" pitchFamily="49" charset="-122"/>
              </a:rPr>
              <a:t>T</a:t>
            </a:r>
            <a:r>
              <a:rPr lang="en-US" altLang="zh-CN" baseline="-25000">
                <a:effectLst/>
                <a:latin typeface="楷体_GB2312" pitchFamily="49" charset="-122"/>
              </a:rPr>
              <a:t>2</a:t>
            </a:r>
            <a:r>
              <a:rPr lang="zh-CN" altLang="en-US">
                <a:effectLst/>
                <a:latin typeface="楷体_GB2312" pitchFamily="49" charset="-122"/>
              </a:rPr>
              <a:t>之间工作 </a:t>
            </a:r>
          </a:p>
          <a:p>
            <a:pPr>
              <a:buClr>
                <a:srgbClr val="009900"/>
              </a:buClr>
              <a:buFont typeface="Wingdings" pitchFamily="2" charset="2"/>
              <a:buNone/>
            </a:pPr>
            <a:r>
              <a:rPr lang="zh-CN" altLang="en-US">
                <a:effectLst/>
                <a:latin typeface="楷体_GB2312" pitchFamily="49" charset="-122"/>
              </a:rPr>
              <a:t>的各种工质的卡诺循环的效率都由上式给定，而</a:t>
            </a:r>
          </a:p>
          <a:p>
            <a:pPr>
              <a:buClr>
                <a:srgbClr val="009900"/>
              </a:buClr>
              <a:buFont typeface="Wingdings" pitchFamily="2" charset="2"/>
              <a:buNone/>
            </a:pPr>
            <a:r>
              <a:rPr lang="zh-CN" altLang="en-US">
                <a:effectLst/>
                <a:latin typeface="楷体_GB2312" pitchFamily="49" charset="-122"/>
              </a:rPr>
              <a:t>且是实际热机可能效率的最大值。</a:t>
            </a:r>
            <a:endParaRPr lang="zh-CN" altLang="en-US" b="0">
              <a:effectLst/>
              <a:latin typeface="楷体_GB2312" pitchFamily="49" charset="-122"/>
            </a:endParaRPr>
          </a:p>
        </p:txBody>
      </p:sp>
      <p:graphicFrame>
        <p:nvGraphicFramePr>
          <p:cNvPr id="276495" name="Object 15"/>
          <p:cNvGraphicFramePr>
            <a:graphicFrameLocks noChangeAspect="1"/>
          </p:cNvGraphicFramePr>
          <p:nvPr/>
        </p:nvGraphicFramePr>
        <p:xfrm>
          <a:off x="5257800" y="3351213"/>
          <a:ext cx="1544638" cy="458787"/>
        </p:xfrm>
        <a:graphic>
          <a:graphicData uri="http://schemas.openxmlformats.org/presentationml/2006/ole">
            <p:oleObj spid="_x0000_s276495" name="公式" r:id="rId3" imgW="914400" imgH="253800" progId="Equation.3">
              <p:embed/>
            </p:oleObj>
          </a:graphicData>
        </a:graphic>
      </p:graphicFrame>
      <p:grpSp>
        <p:nvGrpSpPr>
          <p:cNvPr id="276552" name="Group 72"/>
          <p:cNvGrpSpPr>
            <a:grpSpLocks/>
          </p:cNvGrpSpPr>
          <p:nvPr/>
        </p:nvGrpSpPr>
        <p:grpSpPr bwMode="auto">
          <a:xfrm>
            <a:off x="5688013" y="1776413"/>
            <a:ext cx="3151187" cy="2643187"/>
            <a:chOff x="3583" y="960"/>
            <a:chExt cx="1985" cy="1665"/>
          </a:xfrm>
        </p:grpSpPr>
        <p:sp>
          <p:nvSpPr>
            <p:cNvPr id="276487" name="Text Box 7"/>
            <p:cNvSpPr txBox="1">
              <a:spLocks noChangeArrowheads="1"/>
            </p:cNvSpPr>
            <p:nvPr/>
          </p:nvSpPr>
          <p:spPr bwMode="auto">
            <a:xfrm>
              <a:off x="3583" y="960"/>
              <a:ext cx="1697" cy="339"/>
            </a:xfrm>
            <a:prstGeom prst="rect">
              <a:avLst/>
            </a:prstGeom>
            <a:noFill/>
            <a:ln w="19050">
              <a:solidFill>
                <a:srgbClr val="FF505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>
                  <a:effectLst/>
                </a:rPr>
                <a:t>高温恒温热源</a:t>
              </a:r>
            </a:p>
          </p:txBody>
        </p:sp>
        <p:graphicFrame>
          <p:nvGraphicFramePr>
            <p:cNvPr id="276490" name="Object 10"/>
            <p:cNvGraphicFramePr>
              <a:graphicFrameLocks noChangeAspect="1"/>
            </p:cNvGraphicFramePr>
            <p:nvPr/>
          </p:nvGraphicFramePr>
          <p:xfrm>
            <a:off x="5005" y="1019"/>
            <a:ext cx="196" cy="302"/>
          </p:xfrm>
          <a:graphic>
            <a:graphicData uri="http://schemas.openxmlformats.org/presentationml/2006/ole">
              <p:oleObj spid="_x0000_s276490" name="公式" r:id="rId4" imgW="177480" imgH="253800" progId="Equation.3">
                <p:embed/>
              </p:oleObj>
            </a:graphicData>
          </a:graphic>
        </p:graphicFrame>
        <p:sp>
          <p:nvSpPr>
            <p:cNvPr id="276491" name="Text Box 11"/>
            <p:cNvSpPr txBox="1">
              <a:spLocks noChangeArrowheads="1"/>
            </p:cNvSpPr>
            <p:nvPr/>
          </p:nvSpPr>
          <p:spPr bwMode="auto">
            <a:xfrm>
              <a:off x="3613" y="2286"/>
              <a:ext cx="1667" cy="339"/>
            </a:xfrm>
            <a:prstGeom prst="rect">
              <a:avLst/>
            </a:prstGeom>
            <a:noFill/>
            <a:ln w="19050">
              <a:solidFill>
                <a:srgbClr val="FF99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>
                  <a:effectLst/>
                </a:rPr>
                <a:t>低温恒温热源</a:t>
              </a:r>
            </a:p>
          </p:txBody>
        </p:sp>
        <p:graphicFrame>
          <p:nvGraphicFramePr>
            <p:cNvPr id="276492" name="Object 12"/>
            <p:cNvGraphicFramePr>
              <a:graphicFrameLocks noChangeAspect="1"/>
            </p:cNvGraphicFramePr>
            <p:nvPr/>
          </p:nvGraphicFramePr>
          <p:xfrm>
            <a:off x="5018" y="2325"/>
            <a:ext cx="199" cy="267"/>
          </p:xfrm>
          <a:graphic>
            <a:graphicData uri="http://schemas.openxmlformats.org/presentationml/2006/ole">
              <p:oleObj spid="_x0000_s276492" name="公式" r:id="rId5" imgW="203040" imgH="253800" progId="Equation.3">
                <p:embed/>
              </p:oleObj>
            </a:graphicData>
          </a:graphic>
        </p:graphicFrame>
        <p:sp>
          <p:nvSpPr>
            <p:cNvPr id="276486" name="Text Box 6"/>
            <p:cNvSpPr txBox="1">
              <a:spLocks noChangeArrowheads="1"/>
            </p:cNvSpPr>
            <p:nvPr/>
          </p:nvSpPr>
          <p:spPr bwMode="auto">
            <a:xfrm>
              <a:off x="4247" y="1311"/>
              <a:ext cx="270" cy="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>
                  <a:solidFill>
                    <a:srgbClr val="008000"/>
                  </a:solidFill>
                  <a:effectLst/>
                </a:rPr>
                <a:t>热机</a:t>
              </a:r>
              <a:endParaRPr lang="zh-CN" altLang="en-US" sz="1600">
                <a:effectLst/>
              </a:endParaRPr>
            </a:p>
          </p:txBody>
        </p:sp>
        <p:sp>
          <p:nvSpPr>
            <p:cNvPr id="276488" name="Oval 8"/>
            <p:cNvSpPr>
              <a:spLocks noChangeArrowheads="1"/>
            </p:cNvSpPr>
            <p:nvPr/>
          </p:nvSpPr>
          <p:spPr bwMode="auto">
            <a:xfrm>
              <a:off x="4186" y="1552"/>
              <a:ext cx="469" cy="470"/>
            </a:xfrm>
            <a:prstGeom prst="ellipse">
              <a:avLst/>
            </a:prstGeom>
            <a:gradFill rotWithShape="0">
              <a:gsLst>
                <a:gs pos="0">
                  <a:srgbClr val="99FF66">
                    <a:gamma/>
                    <a:tint val="0"/>
                    <a:invGamma/>
                  </a:srgbClr>
                </a:gs>
                <a:gs pos="100000">
                  <a:srgbClr val="99FF66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489" name="AutoShape 9"/>
            <p:cNvSpPr>
              <a:spLocks noChangeArrowheads="1"/>
            </p:cNvSpPr>
            <p:nvPr/>
          </p:nvSpPr>
          <p:spPr bwMode="auto">
            <a:xfrm flipV="1">
              <a:off x="4186" y="1300"/>
              <a:ext cx="492" cy="576"/>
            </a:xfrm>
            <a:prstGeom prst="downArrow">
              <a:avLst>
                <a:gd name="adj1" fmla="val 50000"/>
                <a:gd name="adj2" fmla="val 29268"/>
              </a:avLst>
            </a:prstGeom>
            <a:solidFill>
              <a:srgbClr val="FF9999"/>
            </a:solidFill>
            <a:ln w="19050">
              <a:solidFill>
                <a:srgbClr val="FF5050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zh-CN" altLang="zh-CN" sz="2000" b="0">
                <a:solidFill>
                  <a:srgbClr val="FF5050"/>
                </a:solidFill>
                <a:effectLst/>
                <a:ea typeface="宋体" pitchFamily="2" charset="-122"/>
              </a:endParaRPr>
            </a:p>
          </p:txBody>
        </p:sp>
        <p:graphicFrame>
          <p:nvGraphicFramePr>
            <p:cNvPr id="276493" name="Object 13"/>
            <p:cNvGraphicFramePr>
              <a:graphicFrameLocks noChangeAspect="1"/>
            </p:cNvGraphicFramePr>
            <p:nvPr/>
          </p:nvGraphicFramePr>
          <p:xfrm>
            <a:off x="4694" y="1409"/>
            <a:ext cx="874" cy="272"/>
          </p:xfrm>
          <a:graphic>
            <a:graphicData uri="http://schemas.openxmlformats.org/presentationml/2006/ole">
              <p:oleObj spid="_x0000_s276493" name="公式" r:id="rId6" imgW="914400" imgH="253800" progId="Equation.3">
                <p:embed/>
              </p:oleObj>
            </a:graphicData>
          </a:graphic>
        </p:graphicFrame>
        <p:graphicFrame>
          <p:nvGraphicFramePr>
            <p:cNvPr id="276494" name="Object 14"/>
            <p:cNvGraphicFramePr>
              <a:graphicFrameLocks noChangeAspect="1"/>
            </p:cNvGraphicFramePr>
            <p:nvPr/>
          </p:nvGraphicFramePr>
          <p:xfrm>
            <a:off x="4583" y="1945"/>
            <a:ext cx="253" cy="300"/>
          </p:xfrm>
          <a:graphic>
            <a:graphicData uri="http://schemas.openxmlformats.org/presentationml/2006/ole">
              <p:oleObj spid="_x0000_s276494" name="公式" r:id="rId7" imgW="241200" imgH="253800" progId="Equation.3">
                <p:embed/>
              </p:oleObj>
            </a:graphicData>
          </a:graphic>
        </p:graphicFrame>
        <p:sp>
          <p:nvSpPr>
            <p:cNvPr id="276496" name="AutoShape 16"/>
            <p:cNvSpPr>
              <a:spLocks noChangeArrowheads="1"/>
            </p:cNvSpPr>
            <p:nvPr/>
          </p:nvSpPr>
          <p:spPr bwMode="auto">
            <a:xfrm rot="5401353" flipV="1">
              <a:off x="4119" y="1634"/>
              <a:ext cx="287" cy="435"/>
            </a:xfrm>
            <a:prstGeom prst="downArrow">
              <a:avLst>
                <a:gd name="adj1" fmla="val 60519"/>
                <a:gd name="adj2" fmla="val 47997"/>
              </a:avLst>
            </a:prstGeom>
            <a:solidFill>
              <a:srgbClr val="FFCCFF"/>
            </a:solidFill>
            <a:ln w="19050">
              <a:solidFill>
                <a:srgbClr val="FF3399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276497" name="AutoShape 17"/>
            <p:cNvSpPr>
              <a:spLocks noChangeArrowheads="1"/>
            </p:cNvSpPr>
            <p:nvPr/>
          </p:nvSpPr>
          <p:spPr bwMode="auto">
            <a:xfrm flipV="1">
              <a:off x="4424" y="1708"/>
              <a:ext cx="197" cy="572"/>
            </a:xfrm>
            <a:prstGeom prst="downArrow">
              <a:avLst>
                <a:gd name="adj1" fmla="val 50000"/>
                <a:gd name="adj2" fmla="val 72589"/>
              </a:avLst>
            </a:prstGeom>
            <a:solidFill>
              <a:srgbClr val="FFCC99"/>
            </a:solidFill>
            <a:ln w="19050">
              <a:solidFill>
                <a:srgbClr val="FF9966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/>
            </a:p>
          </p:txBody>
        </p:sp>
      </p:grpSp>
      <p:sp>
        <p:nvSpPr>
          <p:cNvPr id="276501" name="Text Box 21"/>
          <p:cNvSpPr txBox="1">
            <a:spLocks noChangeArrowheads="1"/>
          </p:cNvSpPr>
          <p:nvPr/>
        </p:nvSpPr>
        <p:spPr bwMode="auto">
          <a:xfrm>
            <a:off x="457200" y="1828800"/>
            <a:ext cx="4953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009900"/>
              </a:buClr>
              <a:buFont typeface="Wingdings" pitchFamily="2" charset="2"/>
              <a:buChar char="&amp;"/>
            </a:pPr>
            <a:r>
              <a:rPr lang="en-US" altLang="zh-CN">
                <a:effectLst/>
              </a:rPr>
              <a:t>   </a:t>
            </a:r>
            <a:r>
              <a:rPr lang="zh-CN" altLang="en-US">
                <a:effectLst/>
              </a:rPr>
              <a:t>逆向循环反映了制冷机的工作原理，</a:t>
            </a:r>
            <a:r>
              <a:rPr lang="zh-CN" altLang="en-US">
                <a:effectLst/>
                <a:latin typeface="Arial" charset="0"/>
              </a:rPr>
              <a:t>循环方向</a:t>
            </a:r>
            <a:r>
              <a:rPr lang="en-US" altLang="zh-CN" i="1">
                <a:effectLst/>
              </a:rPr>
              <a:t>a</a:t>
            </a:r>
            <a:r>
              <a:rPr lang="en-US" altLang="zh-CN" i="1">
                <a:effectLst/>
                <a:sym typeface="Symbol" pitchFamily="18" charset="2"/>
              </a:rPr>
              <a:t></a:t>
            </a:r>
            <a:r>
              <a:rPr lang="en-US" altLang="zh-CN">
                <a:effectLst/>
                <a:latin typeface="Arial" charset="0"/>
              </a:rPr>
              <a:t> </a:t>
            </a:r>
            <a:r>
              <a:rPr lang="en-US" altLang="zh-CN" i="1">
                <a:effectLst/>
              </a:rPr>
              <a:t>d </a:t>
            </a:r>
            <a:r>
              <a:rPr lang="en-US" altLang="zh-CN" i="1">
                <a:effectLst/>
                <a:sym typeface="Symbol" pitchFamily="18" charset="2"/>
              </a:rPr>
              <a:t></a:t>
            </a:r>
            <a:r>
              <a:rPr lang="en-US" altLang="zh-CN" i="1">
                <a:effectLst/>
              </a:rPr>
              <a:t> c </a:t>
            </a:r>
            <a:r>
              <a:rPr lang="en-US" altLang="zh-CN" i="1">
                <a:effectLst/>
                <a:sym typeface="Symbol" pitchFamily="18" charset="2"/>
              </a:rPr>
              <a:t></a:t>
            </a:r>
            <a:r>
              <a:rPr lang="en-US" altLang="zh-CN" i="1">
                <a:effectLst/>
              </a:rPr>
              <a:t> b</a:t>
            </a:r>
            <a:r>
              <a:rPr lang="zh-CN" altLang="en-US" i="1">
                <a:effectLst/>
              </a:rPr>
              <a:t>；</a:t>
            </a:r>
            <a:r>
              <a:rPr lang="zh-CN" altLang="en-US">
                <a:effectLst/>
              </a:rPr>
              <a:t>其能流图如右图所示。</a:t>
            </a:r>
            <a:r>
              <a:rPr lang="zh-CN" altLang="en-US">
                <a:effectLst/>
                <a:latin typeface="楷体_GB2312" pitchFamily="49" charset="-122"/>
              </a:rPr>
              <a:t> </a:t>
            </a:r>
          </a:p>
        </p:txBody>
      </p:sp>
      <p:graphicFrame>
        <p:nvGraphicFramePr>
          <p:cNvPr id="276503" name="Object 23"/>
          <p:cNvGraphicFramePr>
            <a:graphicFrameLocks noChangeAspect="1"/>
          </p:cNvGraphicFramePr>
          <p:nvPr/>
        </p:nvGraphicFramePr>
        <p:xfrm>
          <a:off x="5454650" y="5245100"/>
          <a:ext cx="2808288" cy="941388"/>
        </p:xfrm>
        <a:graphic>
          <a:graphicData uri="http://schemas.openxmlformats.org/presentationml/2006/ole">
            <p:oleObj spid="_x0000_s276503" name="公式" r:id="rId8" imgW="1117440" imgH="444240" progId="Equation.3">
              <p:embed/>
            </p:oleObj>
          </a:graphicData>
        </a:graphic>
      </p:graphicFrame>
      <p:grpSp>
        <p:nvGrpSpPr>
          <p:cNvPr id="276553" name="Group 73"/>
          <p:cNvGrpSpPr>
            <a:grpSpLocks/>
          </p:cNvGrpSpPr>
          <p:nvPr/>
        </p:nvGrpSpPr>
        <p:grpSpPr bwMode="auto">
          <a:xfrm>
            <a:off x="803275" y="3332163"/>
            <a:ext cx="3775075" cy="3171825"/>
            <a:chOff x="502" y="2116"/>
            <a:chExt cx="2378" cy="1998"/>
          </a:xfrm>
        </p:grpSpPr>
        <p:graphicFrame>
          <p:nvGraphicFramePr>
            <p:cNvPr id="276554" name="Object 74"/>
            <p:cNvGraphicFramePr>
              <a:graphicFrameLocks noChangeAspect="1"/>
            </p:cNvGraphicFramePr>
            <p:nvPr/>
          </p:nvGraphicFramePr>
          <p:xfrm>
            <a:off x="1274" y="3816"/>
            <a:ext cx="239" cy="289"/>
          </p:xfrm>
          <a:graphic>
            <a:graphicData uri="http://schemas.openxmlformats.org/presentationml/2006/ole">
              <p:oleObj spid="_x0000_s276554" name="公式" r:id="rId9" imgW="203040" imgH="279360" progId="Equation.3">
                <p:embed/>
              </p:oleObj>
            </a:graphicData>
          </a:graphic>
        </p:graphicFrame>
        <p:graphicFrame>
          <p:nvGraphicFramePr>
            <p:cNvPr id="276555" name="Object 75"/>
            <p:cNvGraphicFramePr>
              <a:graphicFrameLocks noChangeAspect="1"/>
            </p:cNvGraphicFramePr>
            <p:nvPr/>
          </p:nvGraphicFramePr>
          <p:xfrm>
            <a:off x="1728" y="3816"/>
            <a:ext cx="239" cy="289"/>
          </p:xfrm>
          <a:graphic>
            <a:graphicData uri="http://schemas.openxmlformats.org/presentationml/2006/ole">
              <p:oleObj spid="_x0000_s276555" name="公式" r:id="rId10" imgW="203040" imgH="279360" progId="Equation.3">
                <p:embed/>
              </p:oleObj>
            </a:graphicData>
          </a:graphic>
        </p:graphicFrame>
        <p:graphicFrame>
          <p:nvGraphicFramePr>
            <p:cNvPr id="276556" name="Object 76"/>
            <p:cNvGraphicFramePr>
              <a:graphicFrameLocks noChangeAspect="1"/>
            </p:cNvGraphicFramePr>
            <p:nvPr/>
          </p:nvGraphicFramePr>
          <p:xfrm>
            <a:off x="1967" y="3816"/>
            <a:ext cx="225" cy="289"/>
          </p:xfrm>
          <a:graphic>
            <a:graphicData uri="http://schemas.openxmlformats.org/presentationml/2006/ole">
              <p:oleObj spid="_x0000_s276556" name="公式" r:id="rId11" imgW="190440" imgH="279360" progId="Equation.3">
                <p:embed/>
              </p:oleObj>
            </a:graphicData>
          </a:graphic>
        </p:graphicFrame>
        <p:graphicFrame>
          <p:nvGraphicFramePr>
            <p:cNvPr id="276557" name="Object 77"/>
            <p:cNvGraphicFramePr>
              <a:graphicFrameLocks noChangeAspect="1"/>
            </p:cNvGraphicFramePr>
            <p:nvPr/>
          </p:nvGraphicFramePr>
          <p:xfrm>
            <a:off x="2362" y="3842"/>
            <a:ext cx="259" cy="272"/>
          </p:xfrm>
          <a:graphic>
            <a:graphicData uri="http://schemas.openxmlformats.org/presentationml/2006/ole">
              <p:oleObj spid="_x0000_s276557" name="公式" r:id="rId12" imgW="190440" imgH="228600" progId="Equation.3">
                <p:embed/>
              </p:oleObj>
            </a:graphicData>
          </a:graphic>
        </p:graphicFrame>
        <p:graphicFrame>
          <p:nvGraphicFramePr>
            <p:cNvPr id="276558" name="Object 78"/>
            <p:cNvGraphicFramePr>
              <a:graphicFrameLocks noChangeAspect="1"/>
            </p:cNvGraphicFramePr>
            <p:nvPr/>
          </p:nvGraphicFramePr>
          <p:xfrm>
            <a:off x="606" y="2116"/>
            <a:ext cx="236" cy="222"/>
          </p:xfrm>
          <a:graphic>
            <a:graphicData uri="http://schemas.openxmlformats.org/presentationml/2006/ole">
              <p:oleObj spid="_x0000_s276558" name="公式" r:id="rId13" imgW="177480" imgH="190440" progId="Equation.3">
                <p:embed/>
              </p:oleObj>
            </a:graphicData>
          </a:graphic>
        </p:graphicFrame>
        <p:sp>
          <p:nvSpPr>
            <p:cNvPr id="276559" name="Freeform 79"/>
            <p:cNvSpPr>
              <a:spLocks/>
            </p:cNvSpPr>
            <p:nvPr/>
          </p:nvSpPr>
          <p:spPr bwMode="auto">
            <a:xfrm>
              <a:off x="777" y="2233"/>
              <a:ext cx="2026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15"/>
                </a:cxn>
                <a:cxn ang="0">
                  <a:pos x="786" y="615"/>
                </a:cxn>
              </a:cxnLst>
              <a:rect l="0" t="0" r="r" b="b"/>
              <a:pathLst>
                <a:path w="786" h="615">
                  <a:moveTo>
                    <a:pt x="0" y="0"/>
                  </a:moveTo>
                  <a:lnTo>
                    <a:pt x="0" y="615"/>
                  </a:lnTo>
                  <a:lnTo>
                    <a:pt x="786" y="615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stealth" w="sm" len="med"/>
              <a:tailEnd type="stealth" w="sm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60" name="Freeform 80"/>
            <p:cNvSpPr>
              <a:spLocks/>
            </p:cNvSpPr>
            <p:nvPr/>
          </p:nvSpPr>
          <p:spPr bwMode="auto">
            <a:xfrm>
              <a:off x="1274" y="2331"/>
              <a:ext cx="1210" cy="10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2" y="258"/>
                </a:cxn>
                <a:cxn ang="0">
                  <a:pos x="294" y="492"/>
                </a:cxn>
                <a:cxn ang="0">
                  <a:pos x="456" y="618"/>
                </a:cxn>
                <a:cxn ang="0">
                  <a:pos x="774" y="744"/>
                </a:cxn>
              </a:cxnLst>
              <a:rect l="0" t="0" r="r" b="b"/>
              <a:pathLst>
                <a:path w="774" h="744">
                  <a:moveTo>
                    <a:pt x="0" y="0"/>
                  </a:moveTo>
                  <a:cubicBezTo>
                    <a:pt x="17" y="43"/>
                    <a:pt x="53" y="176"/>
                    <a:pt x="102" y="258"/>
                  </a:cubicBezTo>
                  <a:cubicBezTo>
                    <a:pt x="151" y="340"/>
                    <a:pt x="235" y="432"/>
                    <a:pt x="294" y="492"/>
                  </a:cubicBezTo>
                  <a:cubicBezTo>
                    <a:pt x="353" y="552"/>
                    <a:pt x="376" y="576"/>
                    <a:pt x="456" y="618"/>
                  </a:cubicBezTo>
                  <a:cubicBezTo>
                    <a:pt x="536" y="660"/>
                    <a:pt x="708" y="718"/>
                    <a:pt x="774" y="744"/>
                  </a:cubicBezTo>
                </a:path>
              </a:pathLst>
            </a:custGeom>
            <a:noFill/>
            <a:ln w="28575" cap="flat" cmpd="sng">
              <a:solidFill>
                <a:srgbClr val="9900CC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61" name="Freeform 81"/>
            <p:cNvSpPr>
              <a:spLocks/>
            </p:cNvSpPr>
            <p:nvPr/>
          </p:nvSpPr>
          <p:spPr bwMode="auto">
            <a:xfrm>
              <a:off x="1373" y="2342"/>
              <a:ext cx="988" cy="1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88"/>
                </a:cxn>
                <a:cxn ang="0">
                  <a:pos x="62" y="422"/>
                </a:cxn>
                <a:cxn ang="0">
                  <a:pos x="196" y="704"/>
                </a:cxn>
                <a:cxn ang="0">
                  <a:pos x="346" y="852"/>
                </a:cxn>
                <a:cxn ang="0">
                  <a:pos x="472" y="954"/>
                </a:cxn>
                <a:cxn ang="0">
                  <a:pos x="632" y="1038"/>
                </a:cxn>
              </a:cxnLst>
              <a:rect l="0" t="0" r="r" b="b"/>
              <a:pathLst>
                <a:path w="632" h="1038">
                  <a:moveTo>
                    <a:pt x="0" y="0"/>
                  </a:moveTo>
                  <a:cubicBezTo>
                    <a:pt x="2" y="15"/>
                    <a:pt x="0" y="18"/>
                    <a:pt x="10" y="88"/>
                  </a:cubicBezTo>
                  <a:cubicBezTo>
                    <a:pt x="20" y="158"/>
                    <a:pt x="31" y="319"/>
                    <a:pt x="62" y="422"/>
                  </a:cubicBezTo>
                  <a:cubicBezTo>
                    <a:pt x="93" y="525"/>
                    <a:pt x="149" y="632"/>
                    <a:pt x="196" y="704"/>
                  </a:cubicBezTo>
                  <a:cubicBezTo>
                    <a:pt x="243" y="776"/>
                    <a:pt x="300" y="810"/>
                    <a:pt x="346" y="852"/>
                  </a:cubicBezTo>
                  <a:cubicBezTo>
                    <a:pt x="392" y="894"/>
                    <a:pt x="424" y="923"/>
                    <a:pt x="472" y="954"/>
                  </a:cubicBezTo>
                  <a:cubicBezTo>
                    <a:pt x="520" y="985"/>
                    <a:pt x="599" y="1021"/>
                    <a:pt x="632" y="1038"/>
                  </a:cubicBezTo>
                </a:path>
              </a:pathLst>
            </a:custGeom>
            <a:noFill/>
            <a:ln w="28575" cap="flat" cmpd="sng">
              <a:solidFill>
                <a:srgbClr val="0080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62" name="Freeform 82"/>
            <p:cNvSpPr>
              <a:spLocks/>
            </p:cNvSpPr>
            <p:nvPr/>
          </p:nvSpPr>
          <p:spPr bwMode="auto">
            <a:xfrm>
              <a:off x="1678" y="2446"/>
              <a:ext cx="942" cy="12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270"/>
                </a:cxn>
                <a:cxn ang="0">
                  <a:pos x="199" y="534"/>
                </a:cxn>
                <a:cxn ang="0">
                  <a:pos x="345" y="724"/>
                </a:cxn>
                <a:cxn ang="0">
                  <a:pos x="487" y="856"/>
                </a:cxn>
                <a:cxn ang="0">
                  <a:pos x="603" y="936"/>
                </a:cxn>
              </a:cxnLst>
              <a:rect l="0" t="0" r="r" b="b"/>
              <a:pathLst>
                <a:path w="603" h="936">
                  <a:moveTo>
                    <a:pt x="0" y="0"/>
                  </a:moveTo>
                  <a:cubicBezTo>
                    <a:pt x="11" y="45"/>
                    <a:pt x="34" y="181"/>
                    <a:pt x="67" y="270"/>
                  </a:cubicBezTo>
                  <a:cubicBezTo>
                    <a:pt x="100" y="359"/>
                    <a:pt x="153" y="458"/>
                    <a:pt x="199" y="534"/>
                  </a:cubicBezTo>
                  <a:cubicBezTo>
                    <a:pt x="245" y="610"/>
                    <a:pt x="297" y="670"/>
                    <a:pt x="345" y="724"/>
                  </a:cubicBezTo>
                  <a:cubicBezTo>
                    <a:pt x="393" y="778"/>
                    <a:pt x="444" y="821"/>
                    <a:pt x="487" y="856"/>
                  </a:cubicBezTo>
                  <a:cubicBezTo>
                    <a:pt x="530" y="891"/>
                    <a:pt x="579" y="919"/>
                    <a:pt x="603" y="936"/>
                  </a:cubicBezTo>
                </a:path>
              </a:pathLst>
            </a:custGeom>
            <a:noFill/>
            <a:ln w="28575" cap="flat" cmpd="sng">
              <a:solidFill>
                <a:srgbClr val="0080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63" name="Freeform 83"/>
            <p:cNvSpPr>
              <a:spLocks/>
            </p:cNvSpPr>
            <p:nvPr/>
          </p:nvSpPr>
          <p:spPr bwMode="auto">
            <a:xfrm>
              <a:off x="1914" y="3505"/>
              <a:ext cx="538" cy="1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2"/>
                </a:cxn>
                <a:cxn ang="0">
                  <a:pos x="232" y="72"/>
                </a:cxn>
                <a:cxn ang="0">
                  <a:pos x="344" y="86"/>
                </a:cxn>
              </a:cxnLst>
              <a:rect l="0" t="0" r="r" b="b"/>
              <a:pathLst>
                <a:path w="344" h="86">
                  <a:moveTo>
                    <a:pt x="0" y="0"/>
                  </a:moveTo>
                  <a:cubicBezTo>
                    <a:pt x="16" y="6"/>
                    <a:pt x="58" y="20"/>
                    <a:pt x="96" y="32"/>
                  </a:cubicBezTo>
                  <a:cubicBezTo>
                    <a:pt x="134" y="44"/>
                    <a:pt x="191" y="63"/>
                    <a:pt x="232" y="72"/>
                  </a:cubicBezTo>
                  <a:cubicBezTo>
                    <a:pt x="273" y="81"/>
                    <a:pt x="321" y="83"/>
                    <a:pt x="344" y="86"/>
                  </a:cubicBezTo>
                </a:path>
              </a:pathLst>
            </a:custGeom>
            <a:noFill/>
            <a:ln w="38100" cap="flat" cmpd="sng">
              <a:solidFill>
                <a:srgbClr val="9900C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64" name="Line 84"/>
            <p:cNvSpPr>
              <a:spLocks noChangeShapeType="1"/>
            </p:cNvSpPr>
            <p:nvPr/>
          </p:nvSpPr>
          <p:spPr bwMode="auto">
            <a:xfrm>
              <a:off x="777" y="2635"/>
              <a:ext cx="6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65" name="Freeform 85"/>
            <p:cNvSpPr>
              <a:spLocks/>
            </p:cNvSpPr>
            <p:nvPr/>
          </p:nvSpPr>
          <p:spPr bwMode="auto">
            <a:xfrm>
              <a:off x="787" y="3160"/>
              <a:ext cx="1191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2" y="6"/>
                </a:cxn>
              </a:cxnLst>
              <a:rect l="0" t="0" r="r" b="b"/>
              <a:pathLst>
                <a:path w="762" h="6">
                  <a:moveTo>
                    <a:pt x="0" y="0"/>
                  </a:moveTo>
                  <a:lnTo>
                    <a:pt x="762" y="6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66" name="Freeform 86"/>
            <p:cNvSpPr>
              <a:spLocks/>
            </p:cNvSpPr>
            <p:nvPr/>
          </p:nvSpPr>
          <p:spPr bwMode="auto">
            <a:xfrm>
              <a:off x="787" y="3496"/>
              <a:ext cx="1144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2" y="6"/>
                </a:cxn>
              </a:cxnLst>
              <a:rect l="0" t="0" r="r" b="b"/>
              <a:pathLst>
                <a:path w="732" h="6">
                  <a:moveTo>
                    <a:pt x="0" y="0"/>
                  </a:moveTo>
                  <a:lnTo>
                    <a:pt x="732" y="6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67" name="Freeform 87"/>
            <p:cNvSpPr>
              <a:spLocks/>
            </p:cNvSpPr>
            <p:nvPr/>
          </p:nvSpPr>
          <p:spPr bwMode="auto">
            <a:xfrm>
              <a:off x="777" y="3611"/>
              <a:ext cx="166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62" y="0"/>
                </a:cxn>
              </a:cxnLst>
              <a:rect l="0" t="0" r="r" b="b"/>
              <a:pathLst>
                <a:path w="1062" h="1">
                  <a:moveTo>
                    <a:pt x="0" y="0"/>
                  </a:moveTo>
                  <a:lnTo>
                    <a:pt x="1062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68" name="Freeform 88"/>
            <p:cNvSpPr>
              <a:spLocks/>
            </p:cNvSpPr>
            <p:nvPr/>
          </p:nvSpPr>
          <p:spPr bwMode="auto">
            <a:xfrm>
              <a:off x="2447" y="3611"/>
              <a:ext cx="1" cy="2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0"/>
                </a:cxn>
              </a:cxnLst>
              <a:rect l="0" t="0" r="r" b="b"/>
              <a:pathLst>
                <a:path w="1" h="150">
                  <a:moveTo>
                    <a:pt x="0" y="0"/>
                  </a:moveTo>
                  <a:lnTo>
                    <a:pt x="0" y="15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69" name="Freeform 89"/>
            <p:cNvSpPr>
              <a:spLocks/>
            </p:cNvSpPr>
            <p:nvPr/>
          </p:nvSpPr>
          <p:spPr bwMode="auto">
            <a:xfrm>
              <a:off x="1922" y="3531"/>
              <a:ext cx="1" cy="3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34"/>
                </a:cxn>
              </a:cxnLst>
              <a:rect l="0" t="0" r="r" b="b"/>
              <a:pathLst>
                <a:path w="1" h="234">
                  <a:moveTo>
                    <a:pt x="0" y="0"/>
                  </a:moveTo>
                  <a:lnTo>
                    <a:pt x="0" y="234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70" name="Freeform 90"/>
            <p:cNvSpPr>
              <a:spLocks/>
            </p:cNvSpPr>
            <p:nvPr/>
          </p:nvSpPr>
          <p:spPr bwMode="auto">
            <a:xfrm>
              <a:off x="1997" y="3186"/>
              <a:ext cx="1" cy="6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74"/>
                </a:cxn>
                <a:cxn ang="0">
                  <a:pos x="0" y="474"/>
                </a:cxn>
                <a:cxn ang="0">
                  <a:pos x="0" y="486"/>
                </a:cxn>
              </a:cxnLst>
              <a:rect l="0" t="0" r="r" b="b"/>
              <a:pathLst>
                <a:path w="1" h="486">
                  <a:moveTo>
                    <a:pt x="0" y="0"/>
                  </a:moveTo>
                  <a:lnTo>
                    <a:pt x="0" y="474"/>
                  </a:lnTo>
                  <a:lnTo>
                    <a:pt x="0" y="474"/>
                  </a:lnTo>
                  <a:lnTo>
                    <a:pt x="0" y="486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71" name="Freeform 91"/>
            <p:cNvSpPr>
              <a:spLocks/>
            </p:cNvSpPr>
            <p:nvPr/>
          </p:nvSpPr>
          <p:spPr bwMode="auto">
            <a:xfrm>
              <a:off x="1406" y="2627"/>
              <a:ext cx="1" cy="11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76"/>
                </a:cxn>
              </a:cxnLst>
              <a:rect l="0" t="0" r="r" b="b"/>
              <a:pathLst>
                <a:path w="1" h="876">
                  <a:moveTo>
                    <a:pt x="0" y="0"/>
                  </a:moveTo>
                  <a:lnTo>
                    <a:pt x="0" y="876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72" name="Freeform 92"/>
            <p:cNvSpPr>
              <a:spLocks/>
            </p:cNvSpPr>
            <p:nvPr/>
          </p:nvSpPr>
          <p:spPr bwMode="auto">
            <a:xfrm>
              <a:off x="1443" y="2691"/>
              <a:ext cx="999" cy="909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93" y="141"/>
                </a:cxn>
                <a:cxn ang="0">
                  <a:pos x="177" y="245"/>
                </a:cxn>
                <a:cxn ang="0">
                  <a:pos x="283" y="329"/>
                </a:cxn>
                <a:cxn ang="0">
                  <a:pos x="337" y="361"/>
                </a:cxn>
                <a:cxn ang="0">
                  <a:pos x="420" y="477"/>
                </a:cxn>
                <a:cxn ang="0">
                  <a:pos x="510" y="573"/>
                </a:cxn>
                <a:cxn ang="0">
                  <a:pos x="607" y="663"/>
                </a:cxn>
                <a:cxn ang="0">
                  <a:pos x="319" y="583"/>
                </a:cxn>
                <a:cxn ang="0">
                  <a:pos x="177" y="465"/>
                </a:cxn>
                <a:cxn ang="0">
                  <a:pos x="81" y="301"/>
                </a:cxn>
                <a:cxn ang="0">
                  <a:pos x="0" y="27"/>
                </a:cxn>
              </a:cxnLst>
              <a:rect l="0" t="0" r="r" b="b"/>
              <a:pathLst>
                <a:path w="639" h="665">
                  <a:moveTo>
                    <a:pt x="0" y="27"/>
                  </a:moveTo>
                  <a:cubicBezTo>
                    <a:pt x="2" y="0"/>
                    <a:pt x="63" y="105"/>
                    <a:pt x="93" y="141"/>
                  </a:cubicBezTo>
                  <a:cubicBezTo>
                    <a:pt x="123" y="177"/>
                    <a:pt x="145" y="214"/>
                    <a:pt x="177" y="245"/>
                  </a:cubicBezTo>
                  <a:cubicBezTo>
                    <a:pt x="209" y="276"/>
                    <a:pt x="256" y="310"/>
                    <a:pt x="283" y="329"/>
                  </a:cubicBezTo>
                  <a:cubicBezTo>
                    <a:pt x="310" y="348"/>
                    <a:pt x="314" y="336"/>
                    <a:pt x="337" y="361"/>
                  </a:cubicBezTo>
                  <a:cubicBezTo>
                    <a:pt x="360" y="386"/>
                    <a:pt x="391" y="442"/>
                    <a:pt x="420" y="477"/>
                  </a:cubicBezTo>
                  <a:cubicBezTo>
                    <a:pt x="449" y="512"/>
                    <a:pt x="479" y="542"/>
                    <a:pt x="510" y="573"/>
                  </a:cubicBezTo>
                  <a:cubicBezTo>
                    <a:pt x="541" y="604"/>
                    <a:pt x="639" y="661"/>
                    <a:pt x="607" y="663"/>
                  </a:cubicBezTo>
                  <a:cubicBezTo>
                    <a:pt x="575" y="665"/>
                    <a:pt x="391" y="616"/>
                    <a:pt x="319" y="583"/>
                  </a:cubicBezTo>
                  <a:cubicBezTo>
                    <a:pt x="247" y="550"/>
                    <a:pt x="217" y="512"/>
                    <a:pt x="177" y="465"/>
                  </a:cubicBezTo>
                  <a:cubicBezTo>
                    <a:pt x="137" y="418"/>
                    <a:pt x="111" y="374"/>
                    <a:pt x="81" y="301"/>
                  </a:cubicBezTo>
                  <a:cubicBezTo>
                    <a:pt x="51" y="228"/>
                    <a:pt x="17" y="84"/>
                    <a:pt x="0" y="27"/>
                  </a:cubicBezTo>
                  <a:close/>
                </a:path>
              </a:pathLst>
            </a:custGeom>
            <a:solidFill>
              <a:srgbClr val="CCFF99">
                <a:alpha val="50000"/>
              </a:srgbClr>
            </a:solidFill>
            <a:ln w="9525">
              <a:solidFill>
                <a:srgbClr val="CCFF99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76573" name="Object 93"/>
            <p:cNvGraphicFramePr>
              <a:graphicFrameLocks noChangeAspect="1"/>
            </p:cNvGraphicFramePr>
            <p:nvPr/>
          </p:nvGraphicFramePr>
          <p:xfrm>
            <a:off x="1378" y="2496"/>
            <a:ext cx="193" cy="183"/>
          </p:xfrm>
          <a:graphic>
            <a:graphicData uri="http://schemas.openxmlformats.org/presentationml/2006/ole">
              <p:oleObj spid="_x0000_s276573" name="公式" r:id="rId14" imgW="152280" imgH="164880" progId="Equation.3">
                <p:embed/>
              </p:oleObj>
            </a:graphicData>
          </a:graphic>
        </p:graphicFrame>
        <p:graphicFrame>
          <p:nvGraphicFramePr>
            <p:cNvPr id="276574" name="Object 94"/>
            <p:cNvGraphicFramePr>
              <a:graphicFrameLocks noChangeAspect="1"/>
            </p:cNvGraphicFramePr>
            <p:nvPr/>
          </p:nvGraphicFramePr>
          <p:xfrm>
            <a:off x="1978" y="3001"/>
            <a:ext cx="152" cy="204"/>
          </p:xfrm>
          <a:graphic>
            <a:graphicData uri="http://schemas.openxmlformats.org/presentationml/2006/ole">
              <p:oleObj spid="_x0000_s276574" name="公式" r:id="rId15" imgW="139680" imgH="215640" progId="Equation.3">
                <p:embed/>
              </p:oleObj>
            </a:graphicData>
          </a:graphic>
        </p:graphicFrame>
        <p:graphicFrame>
          <p:nvGraphicFramePr>
            <p:cNvPr id="276575" name="Object 95"/>
            <p:cNvGraphicFramePr>
              <a:graphicFrameLocks noChangeAspect="1"/>
            </p:cNvGraphicFramePr>
            <p:nvPr/>
          </p:nvGraphicFramePr>
          <p:xfrm>
            <a:off x="2428" y="3481"/>
            <a:ext cx="188" cy="192"/>
          </p:xfrm>
          <a:graphic>
            <a:graphicData uri="http://schemas.openxmlformats.org/presentationml/2006/ole">
              <p:oleObj spid="_x0000_s276575" name="公式" r:id="rId16" imgW="139680" imgH="164880" progId="Equation.3">
                <p:embed/>
              </p:oleObj>
            </a:graphicData>
          </a:graphic>
        </p:graphicFrame>
        <p:graphicFrame>
          <p:nvGraphicFramePr>
            <p:cNvPr id="276576" name="Object 96"/>
            <p:cNvGraphicFramePr>
              <a:graphicFrameLocks noChangeAspect="1"/>
            </p:cNvGraphicFramePr>
            <p:nvPr/>
          </p:nvGraphicFramePr>
          <p:xfrm>
            <a:off x="1712" y="3469"/>
            <a:ext cx="209" cy="240"/>
          </p:xfrm>
          <a:graphic>
            <a:graphicData uri="http://schemas.openxmlformats.org/presentationml/2006/ole">
              <p:oleObj spid="_x0000_s276576" name="公式" r:id="rId17" imgW="164880" imgH="215640" progId="Equation.3">
                <p:embed/>
              </p:oleObj>
            </a:graphicData>
          </a:graphic>
        </p:graphicFrame>
        <p:graphicFrame>
          <p:nvGraphicFramePr>
            <p:cNvPr id="276577" name="Object 97"/>
            <p:cNvGraphicFramePr>
              <a:graphicFrameLocks noChangeAspect="1"/>
            </p:cNvGraphicFramePr>
            <p:nvPr/>
          </p:nvGraphicFramePr>
          <p:xfrm>
            <a:off x="1678" y="3152"/>
            <a:ext cx="208" cy="197"/>
          </p:xfrm>
          <a:graphic>
            <a:graphicData uri="http://schemas.openxmlformats.org/presentationml/2006/ole">
              <p:oleObj spid="_x0000_s276577" name="公式" r:id="rId18" imgW="177480" imgH="190440" progId="Equation.3">
                <p:embed/>
              </p:oleObj>
            </a:graphicData>
          </a:graphic>
        </p:graphicFrame>
        <p:sp>
          <p:nvSpPr>
            <p:cNvPr id="276578" name="Freeform 98"/>
            <p:cNvSpPr>
              <a:spLocks/>
            </p:cNvSpPr>
            <p:nvPr/>
          </p:nvSpPr>
          <p:spPr bwMode="auto">
            <a:xfrm>
              <a:off x="1619" y="2905"/>
              <a:ext cx="147" cy="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4" y="100"/>
                </a:cxn>
              </a:cxnLst>
              <a:rect l="0" t="0" r="r" b="b"/>
              <a:pathLst>
                <a:path w="94" h="100">
                  <a:moveTo>
                    <a:pt x="0" y="0"/>
                  </a:moveTo>
                  <a:lnTo>
                    <a:pt x="94" y="100"/>
                  </a:lnTo>
                </a:path>
              </a:pathLst>
            </a:custGeom>
            <a:noFill/>
            <a:ln w="38100" cmpd="sng">
              <a:solidFill>
                <a:srgbClr val="9900CC"/>
              </a:solidFill>
              <a:round/>
              <a:headEnd type="stealth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79" name="Freeform 99"/>
            <p:cNvSpPr>
              <a:spLocks/>
            </p:cNvSpPr>
            <p:nvPr/>
          </p:nvSpPr>
          <p:spPr bwMode="auto">
            <a:xfrm>
              <a:off x="2111" y="3565"/>
              <a:ext cx="179" cy="33"/>
            </a:xfrm>
            <a:custGeom>
              <a:avLst/>
              <a:gdLst/>
              <a:ahLst/>
              <a:cxnLst>
                <a:cxn ang="0">
                  <a:pos x="114" y="24"/>
                </a:cxn>
                <a:cxn ang="0">
                  <a:pos x="0" y="0"/>
                </a:cxn>
              </a:cxnLst>
              <a:rect l="0" t="0" r="r" b="b"/>
              <a:pathLst>
                <a:path w="114" h="24">
                  <a:moveTo>
                    <a:pt x="114" y="24"/>
                  </a:move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9900CC"/>
              </a:solidFill>
              <a:round/>
              <a:headEnd type="stealth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80" name="Freeform 100"/>
            <p:cNvSpPr>
              <a:spLocks/>
            </p:cNvSpPr>
            <p:nvPr/>
          </p:nvSpPr>
          <p:spPr bwMode="auto">
            <a:xfrm>
              <a:off x="1507" y="2973"/>
              <a:ext cx="160" cy="319"/>
            </a:xfrm>
            <a:custGeom>
              <a:avLst/>
              <a:gdLst/>
              <a:ahLst/>
              <a:cxnLst>
                <a:cxn ang="0">
                  <a:pos x="160" y="319"/>
                </a:cxn>
                <a:cxn ang="0">
                  <a:pos x="0" y="0"/>
                </a:cxn>
              </a:cxnLst>
              <a:rect l="0" t="0" r="r" b="b"/>
              <a:pathLst>
                <a:path w="160" h="319">
                  <a:moveTo>
                    <a:pt x="160" y="319"/>
                  </a:moveTo>
                  <a:lnTo>
                    <a:pt x="0" y="0"/>
                  </a:lnTo>
                </a:path>
              </a:pathLst>
            </a:custGeom>
            <a:noFill/>
            <a:ln w="41275" cmpd="sng">
              <a:solidFill>
                <a:srgbClr val="008000"/>
              </a:solidFill>
              <a:round/>
              <a:headEnd type="stealth" w="lg" len="lg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81" name="Freeform 101"/>
            <p:cNvSpPr>
              <a:spLocks/>
            </p:cNvSpPr>
            <p:nvPr/>
          </p:nvSpPr>
          <p:spPr bwMode="auto">
            <a:xfrm>
              <a:off x="2105" y="3330"/>
              <a:ext cx="188" cy="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8" y="163"/>
                </a:cxn>
              </a:cxnLst>
              <a:rect l="0" t="0" r="r" b="b"/>
              <a:pathLst>
                <a:path w="188" h="163">
                  <a:moveTo>
                    <a:pt x="0" y="0"/>
                  </a:moveTo>
                  <a:lnTo>
                    <a:pt x="188" y="163"/>
                  </a:lnTo>
                </a:path>
              </a:pathLst>
            </a:custGeom>
            <a:noFill/>
            <a:ln w="38100" cmpd="sng">
              <a:solidFill>
                <a:srgbClr val="008000"/>
              </a:solidFill>
              <a:round/>
              <a:headEnd type="stealth" w="lg" len="lg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76582" name="Object 102"/>
            <p:cNvGraphicFramePr>
              <a:graphicFrameLocks noChangeAspect="1"/>
            </p:cNvGraphicFramePr>
            <p:nvPr/>
          </p:nvGraphicFramePr>
          <p:xfrm>
            <a:off x="564" y="2521"/>
            <a:ext cx="225" cy="253"/>
          </p:xfrm>
          <a:graphic>
            <a:graphicData uri="http://schemas.openxmlformats.org/presentationml/2006/ole">
              <p:oleObj spid="_x0000_s276582" name="公式" r:id="rId19" imgW="177480" imgH="228600" progId="Equation.3">
                <p:embed/>
              </p:oleObj>
            </a:graphicData>
          </a:graphic>
        </p:graphicFrame>
        <p:graphicFrame>
          <p:nvGraphicFramePr>
            <p:cNvPr id="276583" name="Object 103"/>
            <p:cNvGraphicFramePr>
              <a:graphicFrameLocks noChangeAspect="1"/>
            </p:cNvGraphicFramePr>
            <p:nvPr/>
          </p:nvGraphicFramePr>
          <p:xfrm>
            <a:off x="542" y="3001"/>
            <a:ext cx="251" cy="290"/>
          </p:xfrm>
          <a:graphic>
            <a:graphicData uri="http://schemas.openxmlformats.org/presentationml/2006/ole">
              <p:oleObj spid="_x0000_s276583" name="公式" r:id="rId20" imgW="190440" imgH="253800" progId="Equation.3">
                <p:embed/>
              </p:oleObj>
            </a:graphicData>
          </a:graphic>
        </p:graphicFrame>
        <p:graphicFrame>
          <p:nvGraphicFramePr>
            <p:cNvPr id="276584" name="Object 104"/>
            <p:cNvGraphicFramePr>
              <a:graphicFrameLocks noChangeAspect="1"/>
            </p:cNvGraphicFramePr>
            <p:nvPr/>
          </p:nvGraphicFramePr>
          <p:xfrm>
            <a:off x="519" y="3554"/>
            <a:ext cx="268" cy="280"/>
          </p:xfrm>
          <a:graphic>
            <a:graphicData uri="http://schemas.openxmlformats.org/presentationml/2006/ole">
              <p:oleObj spid="_x0000_s276584" name="公式" r:id="rId21" imgW="190440" imgH="228600" progId="Equation.3">
                <p:embed/>
              </p:oleObj>
            </a:graphicData>
          </a:graphic>
        </p:graphicFrame>
        <p:graphicFrame>
          <p:nvGraphicFramePr>
            <p:cNvPr id="276585" name="Object 105"/>
            <p:cNvGraphicFramePr>
              <a:graphicFrameLocks noChangeAspect="1"/>
            </p:cNvGraphicFramePr>
            <p:nvPr/>
          </p:nvGraphicFramePr>
          <p:xfrm>
            <a:off x="502" y="3254"/>
            <a:ext cx="271" cy="308"/>
          </p:xfrm>
          <a:graphic>
            <a:graphicData uri="http://schemas.openxmlformats.org/presentationml/2006/ole">
              <p:oleObj spid="_x0000_s276585" name="公式" r:id="rId22" imgW="177480" imgH="228600" progId="Equation.3">
                <p:embed/>
              </p:oleObj>
            </a:graphicData>
          </a:graphic>
        </p:graphicFrame>
        <p:graphicFrame>
          <p:nvGraphicFramePr>
            <p:cNvPr id="276586" name="Object 106"/>
            <p:cNvGraphicFramePr>
              <a:graphicFrameLocks noChangeAspect="1"/>
            </p:cNvGraphicFramePr>
            <p:nvPr/>
          </p:nvGraphicFramePr>
          <p:xfrm>
            <a:off x="2286" y="3090"/>
            <a:ext cx="194" cy="259"/>
          </p:xfrm>
          <a:graphic>
            <a:graphicData uri="http://schemas.openxmlformats.org/presentationml/2006/ole">
              <p:oleObj spid="_x0000_s276586" name="公式" r:id="rId23" imgW="177480" imgH="253800" progId="Equation.3">
                <p:embed/>
              </p:oleObj>
            </a:graphicData>
          </a:graphic>
        </p:graphicFrame>
        <p:graphicFrame>
          <p:nvGraphicFramePr>
            <p:cNvPr id="276587" name="Object 107"/>
            <p:cNvGraphicFramePr>
              <a:graphicFrameLocks noChangeAspect="1"/>
            </p:cNvGraphicFramePr>
            <p:nvPr/>
          </p:nvGraphicFramePr>
          <p:xfrm>
            <a:off x="2588" y="3377"/>
            <a:ext cx="231" cy="288"/>
          </p:xfrm>
          <a:graphic>
            <a:graphicData uri="http://schemas.openxmlformats.org/presentationml/2006/ole">
              <p:oleObj spid="_x0000_s276587" name="公式" r:id="rId24" imgW="203040" imgH="253800" progId="Equation.3">
                <p:embed/>
              </p:oleObj>
            </a:graphicData>
          </a:graphic>
        </p:graphicFrame>
        <p:sp>
          <p:nvSpPr>
            <p:cNvPr id="276588" name="Freeform 108"/>
            <p:cNvSpPr>
              <a:spLocks/>
            </p:cNvSpPr>
            <p:nvPr/>
          </p:nvSpPr>
          <p:spPr bwMode="auto">
            <a:xfrm>
              <a:off x="1027" y="2377"/>
              <a:ext cx="1613" cy="12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0" y="372"/>
                </a:cxn>
                <a:cxn ang="0">
                  <a:pos x="246" y="630"/>
                </a:cxn>
                <a:cxn ang="0">
                  <a:pos x="552" y="822"/>
                </a:cxn>
                <a:cxn ang="0">
                  <a:pos x="871" y="906"/>
                </a:cxn>
                <a:cxn ang="0">
                  <a:pos x="1032" y="912"/>
                </a:cxn>
              </a:cxnLst>
              <a:rect l="0" t="0" r="r" b="b"/>
              <a:pathLst>
                <a:path w="1032" h="921">
                  <a:moveTo>
                    <a:pt x="0" y="0"/>
                  </a:moveTo>
                  <a:cubicBezTo>
                    <a:pt x="16" y="62"/>
                    <a:pt x="49" y="267"/>
                    <a:pt x="90" y="372"/>
                  </a:cubicBezTo>
                  <a:cubicBezTo>
                    <a:pt x="131" y="477"/>
                    <a:pt x="169" y="555"/>
                    <a:pt x="246" y="630"/>
                  </a:cubicBezTo>
                  <a:cubicBezTo>
                    <a:pt x="323" y="705"/>
                    <a:pt x="448" y="776"/>
                    <a:pt x="552" y="822"/>
                  </a:cubicBezTo>
                  <a:cubicBezTo>
                    <a:pt x="656" y="868"/>
                    <a:pt x="791" y="891"/>
                    <a:pt x="871" y="906"/>
                  </a:cubicBezTo>
                  <a:cubicBezTo>
                    <a:pt x="951" y="921"/>
                    <a:pt x="999" y="911"/>
                    <a:pt x="1032" y="912"/>
                  </a:cubicBezTo>
                </a:path>
              </a:pathLst>
            </a:custGeom>
            <a:noFill/>
            <a:ln w="28575" cap="flat" cmpd="sng">
              <a:solidFill>
                <a:srgbClr val="9900CC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89" name="Freeform 109"/>
            <p:cNvSpPr>
              <a:spLocks/>
            </p:cNvSpPr>
            <p:nvPr/>
          </p:nvSpPr>
          <p:spPr bwMode="auto">
            <a:xfrm>
              <a:off x="1401" y="2638"/>
              <a:ext cx="607" cy="5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" y="104"/>
                </a:cxn>
                <a:cxn ang="0">
                  <a:pos x="188" y="250"/>
                </a:cxn>
                <a:cxn ang="0">
                  <a:pos x="316" y="364"/>
                </a:cxn>
                <a:cxn ang="0">
                  <a:pos x="388" y="406"/>
                </a:cxn>
              </a:cxnLst>
              <a:rect l="0" t="0" r="r" b="b"/>
              <a:pathLst>
                <a:path w="388" h="406">
                  <a:moveTo>
                    <a:pt x="0" y="0"/>
                  </a:moveTo>
                  <a:cubicBezTo>
                    <a:pt x="11" y="17"/>
                    <a:pt x="37" y="62"/>
                    <a:pt x="68" y="104"/>
                  </a:cubicBezTo>
                  <a:cubicBezTo>
                    <a:pt x="99" y="146"/>
                    <a:pt x="147" y="207"/>
                    <a:pt x="188" y="250"/>
                  </a:cubicBezTo>
                  <a:cubicBezTo>
                    <a:pt x="229" y="293"/>
                    <a:pt x="283" y="338"/>
                    <a:pt x="316" y="364"/>
                  </a:cubicBezTo>
                  <a:cubicBezTo>
                    <a:pt x="349" y="390"/>
                    <a:pt x="373" y="397"/>
                    <a:pt x="388" y="406"/>
                  </a:cubicBezTo>
                </a:path>
              </a:pathLst>
            </a:custGeom>
            <a:noFill/>
            <a:ln w="38100" cap="flat" cmpd="sng">
              <a:solidFill>
                <a:srgbClr val="9900C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90" name="Freeform 110"/>
            <p:cNvSpPr>
              <a:spLocks/>
            </p:cNvSpPr>
            <p:nvPr/>
          </p:nvSpPr>
          <p:spPr bwMode="auto">
            <a:xfrm>
              <a:off x="1421" y="2669"/>
              <a:ext cx="510" cy="8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250"/>
                </a:cxn>
                <a:cxn ang="0">
                  <a:pos x="166" y="484"/>
                </a:cxn>
                <a:cxn ang="0">
                  <a:pos x="326" y="642"/>
                </a:cxn>
              </a:cxnLst>
              <a:rect l="0" t="0" r="r" b="b"/>
              <a:pathLst>
                <a:path w="326" h="642">
                  <a:moveTo>
                    <a:pt x="0" y="0"/>
                  </a:moveTo>
                  <a:cubicBezTo>
                    <a:pt x="9" y="42"/>
                    <a:pt x="24" y="169"/>
                    <a:pt x="52" y="250"/>
                  </a:cubicBezTo>
                  <a:cubicBezTo>
                    <a:pt x="80" y="331"/>
                    <a:pt x="120" y="419"/>
                    <a:pt x="166" y="484"/>
                  </a:cubicBezTo>
                  <a:cubicBezTo>
                    <a:pt x="212" y="549"/>
                    <a:pt x="293" y="609"/>
                    <a:pt x="326" y="642"/>
                  </a:cubicBezTo>
                </a:path>
              </a:pathLst>
            </a:custGeom>
            <a:noFill/>
            <a:ln w="38100" cap="flat" cmpd="sng">
              <a:solidFill>
                <a:srgbClr val="00800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91" name="Freeform 111"/>
            <p:cNvSpPr>
              <a:spLocks/>
            </p:cNvSpPr>
            <p:nvPr/>
          </p:nvSpPr>
          <p:spPr bwMode="auto">
            <a:xfrm>
              <a:off x="1985" y="3168"/>
              <a:ext cx="469" cy="4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" y="122"/>
                </a:cxn>
                <a:cxn ang="0">
                  <a:pos x="170" y="220"/>
                </a:cxn>
                <a:cxn ang="0">
                  <a:pos x="300" y="334"/>
                </a:cxn>
              </a:cxnLst>
              <a:rect l="0" t="0" r="r" b="b"/>
              <a:pathLst>
                <a:path w="300" h="334">
                  <a:moveTo>
                    <a:pt x="0" y="0"/>
                  </a:moveTo>
                  <a:cubicBezTo>
                    <a:pt x="14" y="20"/>
                    <a:pt x="56" y="85"/>
                    <a:pt x="84" y="122"/>
                  </a:cubicBezTo>
                  <a:cubicBezTo>
                    <a:pt x="112" y="159"/>
                    <a:pt x="134" y="185"/>
                    <a:pt x="170" y="220"/>
                  </a:cubicBezTo>
                  <a:cubicBezTo>
                    <a:pt x="206" y="255"/>
                    <a:pt x="278" y="315"/>
                    <a:pt x="300" y="334"/>
                  </a:cubicBezTo>
                </a:path>
              </a:pathLst>
            </a:custGeom>
            <a:noFill/>
            <a:ln w="38100" cap="flat" cmpd="sng">
              <a:solidFill>
                <a:srgbClr val="00800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76592" name="Object 112"/>
            <p:cNvGraphicFramePr>
              <a:graphicFrameLocks noChangeAspect="1"/>
            </p:cNvGraphicFramePr>
            <p:nvPr/>
          </p:nvGraphicFramePr>
          <p:xfrm>
            <a:off x="2675" y="3865"/>
            <a:ext cx="205" cy="210"/>
          </p:xfrm>
          <a:graphic>
            <a:graphicData uri="http://schemas.openxmlformats.org/presentationml/2006/ole">
              <p:oleObj spid="_x0000_s276592" name="公式" r:id="rId25" imgW="152280" imgH="177480" progId="Equation.3">
                <p:embed/>
              </p:oleObj>
            </a:graphicData>
          </a:graphic>
        </p:graphicFrame>
      </p:grpSp>
      <p:grpSp>
        <p:nvGrpSpPr>
          <p:cNvPr id="276593" name="Group 113"/>
          <p:cNvGrpSpPr>
            <a:grpSpLocks/>
          </p:cNvGrpSpPr>
          <p:nvPr/>
        </p:nvGrpSpPr>
        <p:grpSpPr bwMode="auto">
          <a:xfrm>
            <a:off x="2743200" y="4419600"/>
            <a:ext cx="752475" cy="539750"/>
            <a:chOff x="3888" y="816"/>
            <a:chExt cx="474" cy="340"/>
          </a:xfrm>
        </p:grpSpPr>
        <p:sp>
          <p:nvSpPr>
            <p:cNvPr id="276594" name="Freeform 114"/>
            <p:cNvSpPr>
              <a:spLocks/>
            </p:cNvSpPr>
            <p:nvPr/>
          </p:nvSpPr>
          <p:spPr bwMode="auto">
            <a:xfrm>
              <a:off x="3888" y="926"/>
              <a:ext cx="270" cy="230"/>
            </a:xfrm>
            <a:custGeom>
              <a:avLst/>
              <a:gdLst/>
              <a:ahLst/>
              <a:cxnLst>
                <a:cxn ang="0">
                  <a:pos x="270" y="0"/>
                </a:cxn>
                <a:cxn ang="0">
                  <a:pos x="112" y="32"/>
                </a:cxn>
                <a:cxn ang="0">
                  <a:pos x="18" y="106"/>
                </a:cxn>
                <a:cxn ang="0">
                  <a:pos x="2" y="230"/>
                </a:cxn>
              </a:cxnLst>
              <a:rect l="0" t="0" r="r" b="b"/>
              <a:pathLst>
                <a:path w="270" h="230">
                  <a:moveTo>
                    <a:pt x="270" y="0"/>
                  </a:moveTo>
                  <a:cubicBezTo>
                    <a:pt x="244" y="5"/>
                    <a:pt x="154" y="14"/>
                    <a:pt x="112" y="32"/>
                  </a:cubicBezTo>
                  <a:cubicBezTo>
                    <a:pt x="70" y="50"/>
                    <a:pt x="36" y="73"/>
                    <a:pt x="18" y="106"/>
                  </a:cubicBezTo>
                  <a:cubicBezTo>
                    <a:pt x="0" y="139"/>
                    <a:pt x="5" y="204"/>
                    <a:pt x="2" y="230"/>
                  </a:cubicBezTo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olid"/>
              <a:round/>
              <a:headEnd type="stealth" w="lg" len="lg"/>
              <a:tailEnd type="none" w="sm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76595" name="Object 115"/>
            <p:cNvGraphicFramePr>
              <a:graphicFrameLocks noChangeAspect="1"/>
            </p:cNvGraphicFramePr>
            <p:nvPr/>
          </p:nvGraphicFramePr>
          <p:xfrm>
            <a:off x="4158" y="816"/>
            <a:ext cx="204" cy="240"/>
          </p:xfrm>
          <a:graphic>
            <a:graphicData uri="http://schemas.openxmlformats.org/presentationml/2006/ole">
              <p:oleObj spid="_x0000_s276595" name="公式" r:id="rId26" imgW="215640" imgH="253800" progId="Equation.3">
                <p:embed/>
              </p:oleObj>
            </a:graphicData>
          </a:graphic>
        </p:graphicFrame>
      </p:grpSp>
      <p:grpSp>
        <p:nvGrpSpPr>
          <p:cNvPr id="276596" name="Group 116"/>
          <p:cNvGrpSpPr>
            <a:grpSpLocks/>
          </p:cNvGrpSpPr>
          <p:nvPr/>
        </p:nvGrpSpPr>
        <p:grpSpPr bwMode="auto">
          <a:xfrm>
            <a:off x="3200400" y="5257800"/>
            <a:ext cx="514350" cy="990600"/>
            <a:chOff x="4254" y="1536"/>
            <a:chExt cx="324" cy="624"/>
          </a:xfrm>
        </p:grpSpPr>
        <p:sp>
          <p:nvSpPr>
            <p:cNvPr id="276597" name="Freeform 117"/>
            <p:cNvSpPr>
              <a:spLocks/>
            </p:cNvSpPr>
            <p:nvPr/>
          </p:nvSpPr>
          <p:spPr bwMode="auto">
            <a:xfrm>
              <a:off x="4254" y="1536"/>
              <a:ext cx="141" cy="414"/>
            </a:xfrm>
            <a:custGeom>
              <a:avLst/>
              <a:gdLst/>
              <a:ahLst/>
              <a:cxnLst>
                <a:cxn ang="0">
                  <a:pos x="141" y="414"/>
                </a:cxn>
                <a:cxn ang="0">
                  <a:pos x="50" y="319"/>
                </a:cxn>
                <a:cxn ang="0">
                  <a:pos x="3" y="183"/>
                </a:cxn>
                <a:cxn ang="0">
                  <a:pos x="31" y="0"/>
                </a:cxn>
              </a:cxnLst>
              <a:rect l="0" t="0" r="r" b="b"/>
              <a:pathLst>
                <a:path w="141" h="414">
                  <a:moveTo>
                    <a:pt x="141" y="414"/>
                  </a:moveTo>
                  <a:cubicBezTo>
                    <a:pt x="125" y="396"/>
                    <a:pt x="74" y="357"/>
                    <a:pt x="50" y="319"/>
                  </a:cubicBezTo>
                  <a:cubicBezTo>
                    <a:pt x="27" y="280"/>
                    <a:pt x="6" y="236"/>
                    <a:pt x="3" y="183"/>
                  </a:cubicBezTo>
                  <a:cubicBezTo>
                    <a:pt x="0" y="130"/>
                    <a:pt x="25" y="38"/>
                    <a:pt x="31" y="0"/>
                  </a:cubicBezTo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76598" name="Object 118"/>
            <p:cNvGraphicFramePr>
              <a:graphicFrameLocks noChangeAspect="1"/>
            </p:cNvGraphicFramePr>
            <p:nvPr/>
          </p:nvGraphicFramePr>
          <p:xfrm>
            <a:off x="4350" y="1920"/>
            <a:ext cx="228" cy="240"/>
          </p:xfrm>
          <a:graphic>
            <a:graphicData uri="http://schemas.openxmlformats.org/presentationml/2006/ole">
              <p:oleObj spid="_x0000_s276598" name="公式" r:id="rId27" imgW="241200" imgH="253800" progId="Equation.3">
                <p:embed/>
              </p:oleObj>
            </a:graphicData>
          </a:graphic>
        </p:graphicFrame>
      </p:grpSp>
      <p:sp>
        <p:nvSpPr>
          <p:cNvPr id="276600" name="Text Box 120"/>
          <p:cNvSpPr txBox="1">
            <a:spLocks noChangeArrowheads="1"/>
          </p:cNvSpPr>
          <p:nvPr/>
        </p:nvSpPr>
        <p:spPr bwMode="auto">
          <a:xfrm>
            <a:off x="5257800" y="4572000"/>
            <a:ext cx="29718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effectLst/>
                <a:latin typeface="Arial" charset="0"/>
              </a:rPr>
              <a:t>致冷系数</a:t>
            </a:r>
            <a:r>
              <a:rPr lang="en-US" altLang="zh-CN">
                <a:effectLst/>
                <a:latin typeface="Arial" charset="0"/>
              </a:rPr>
              <a:t>:</a:t>
            </a:r>
            <a:r>
              <a:rPr lang="zh-CN" altLang="en-US">
                <a:effectLst/>
                <a:latin typeface="Arial" charset="0"/>
              </a:rPr>
              <a:t>定义为</a:t>
            </a:r>
            <a:endParaRPr lang="zh-CN" altLang="en-US" i="1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6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6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6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6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76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6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2" grpId="0" autoUpdateAnimBg="0"/>
      <p:bldP spid="276501" grpId="0" autoUpdateAnimBg="0"/>
      <p:bldP spid="27660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3A0A7B-9088-45E2-A7AD-0AAE0A85CD98}" type="slidenum">
              <a:rPr lang="en-US" altLang="zh-CN"/>
              <a:pPr/>
              <a:t>19</a:t>
            </a:fld>
            <a:endParaRPr lang="en-US" altLang="zh-CN"/>
          </a:p>
        </p:txBody>
      </p:sp>
      <p:graphicFrame>
        <p:nvGraphicFramePr>
          <p:cNvPr id="278530" name="Object 2"/>
          <p:cNvGraphicFramePr>
            <a:graphicFrameLocks noChangeAspect="1"/>
          </p:cNvGraphicFramePr>
          <p:nvPr/>
        </p:nvGraphicFramePr>
        <p:xfrm>
          <a:off x="1033463" y="212725"/>
          <a:ext cx="2971800" cy="1098550"/>
        </p:xfrm>
        <a:graphic>
          <a:graphicData uri="http://schemas.openxmlformats.org/presentationml/2006/ole">
            <p:oleObj spid="_x0000_s278530" name="公式" r:id="rId3" imgW="1117440" imgH="444240" progId="Equation.3">
              <p:embed/>
            </p:oleObj>
          </a:graphicData>
        </a:graphic>
      </p:graphicFrame>
      <p:graphicFrame>
        <p:nvGraphicFramePr>
          <p:cNvPr id="278534" name="Object 6"/>
          <p:cNvGraphicFramePr>
            <a:graphicFrameLocks noChangeAspect="1"/>
          </p:cNvGraphicFramePr>
          <p:nvPr/>
        </p:nvGraphicFramePr>
        <p:xfrm>
          <a:off x="5453063" y="136525"/>
          <a:ext cx="1893887" cy="1177925"/>
        </p:xfrm>
        <a:graphic>
          <a:graphicData uri="http://schemas.openxmlformats.org/presentationml/2006/ole">
            <p:oleObj spid="_x0000_s278534" name="公式" r:id="rId4" imgW="711000" imgH="444240" progId="Equation.3">
              <p:embed/>
            </p:oleObj>
          </a:graphicData>
        </a:graphic>
      </p:graphicFrame>
      <p:sp>
        <p:nvSpPr>
          <p:cNvPr id="278535" name="Text Box 7"/>
          <p:cNvSpPr txBox="1">
            <a:spLocks noChangeArrowheads="1"/>
          </p:cNvSpPr>
          <p:nvPr/>
        </p:nvSpPr>
        <p:spPr bwMode="auto">
          <a:xfrm>
            <a:off x="5105400" y="1219200"/>
            <a:ext cx="37719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effectLst/>
              </a:rPr>
              <a:t>这是在</a:t>
            </a:r>
            <a:r>
              <a:rPr lang="en-US" altLang="zh-CN">
                <a:effectLst/>
              </a:rPr>
              <a:t>T</a:t>
            </a:r>
            <a:r>
              <a:rPr lang="en-US" altLang="zh-CN" baseline="-25000">
                <a:effectLst/>
              </a:rPr>
              <a:t>1</a:t>
            </a:r>
            <a:r>
              <a:rPr lang="zh-CN" altLang="en-US">
                <a:effectLst/>
              </a:rPr>
              <a:t>和</a:t>
            </a:r>
            <a:r>
              <a:rPr lang="en-US" altLang="zh-CN">
                <a:effectLst/>
              </a:rPr>
              <a:t>T</a:t>
            </a:r>
            <a:r>
              <a:rPr lang="en-US" altLang="zh-CN" baseline="-25000">
                <a:effectLst/>
              </a:rPr>
              <a:t>2</a:t>
            </a:r>
            <a:r>
              <a:rPr lang="zh-CN" altLang="en-US">
                <a:effectLst/>
              </a:rPr>
              <a:t>两温度间</a:t>
            </a:r>
          </a:p>
          <a:p>
            <a:r>
              <a:rPr lang="zh-CN" altLang="en-US">
                <a:effectLst/>
              </a:rPr>
              <a:t>工作的各种制冷机的制</a:t>
            </a:r>
          </a:p>
          <a:p>
            <a:r>
              <a:rPr lang="zh-CN" altLang="en-US">
                <a:effectLst/>
              </a:rPr>
              <a:t>冷系数的最大值</a:t>
            </a:r>
          </a:p>
        </p:txBody>
      </p:sp>
      <p:sp>
        <p:nvSpPr>
          <p:cNvPr id="278536" name="AutoShape 8"/>
          <p:cNvSpPr>
            <a:spLocks noChangeArrowheads="1"/>
          </p:cNvSpPr>
          <p:nvPr/>
        </p:nvSpPr>
        <p:spPr bwMode="auto">
          <a:xfrm>
            <a:off x="4114800" y="685800"/>
            <a:ext cx="1066800" cy="228600"/>
          </a:xfrm>
          <a:prstGeom prst="rightArrow">
            <a:avLst>
              <a:gd name="adj1" fmla="val 50000"/>
              <a:gd name="adj2" fmla="val 116667"/>
            </a:avLst>
          </a:prstGeom>
          <a:solidFill>
            <a:srgbClr val="FF6600"/>
          </a:solidFill>
          <a:ln w="317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8585" name="Text Box 57"/>
          <p:cNvSpPr txBox="1">
            <a:spLocks noChangeArrowheads="1"/>
          </p:cNvSpPr>
          <p:nvPr/>
        </p:nvSpPr>
        <p:spPr bwMode="auto">
          <a:xfrm>
            <a:off x="304800" y="1676400"/>
            <a:ext cx="441960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>
                <a:effectLst/>
                <a:latin typeface="楷体_GB2312" pitchFamily="49" charset="-122"/>
              </a:rPr>
              <a:t>工质把从低温热源吸收的</a:t>
            </a:r>
          </a:p>
          <a:p>
            <a:r>
              <a:rPr lang="zh-CN" altLang="en-US">
                <a:effectLst/>
                <a:latin typeface="楷体_GB2312" pitchFamily="49" charset="-122"/>
              </a:rPr>
              <a:t>热量和外界对它所作的功</a:t>
            </a:r>
          </a:p>
          <a:p>
            <a:r>
              <a:rPr lang="zh-CN" altLang="en-US">
                <a:effectLst/>
                <a:latin typeface="楷体_GB2312" pitchFamily="49" charset="-122"/>
              </a:rPr>
              <a:t>以热量的形式传给高温热</a:t>
            </a:r>
          </a:p>
          <a:p>
            <a:r>
              <a:rPr lang="zh-CN" altLang="en-US">
                <a:effectLst/>
                <a:latin typeface="楷体_GB2312" pitchFamily="49" charset="-122"/>
              </a:rPr>
              <a:t>源，其结果可使低温热源</a:t>
            </a:r>
          </a:p>
          <a:p>
            <a:r>
              <a:rPr lang="zh-CN" altLang="en-US">
                <a:effectLst/>
                <a:latin typeface="楷体_GB2312" pitchFamily="49" charset="-122"/>
              </a:rPr>
              <a:t>的温度更低，达到制冷的</a:t>
            </a:r>
          </a:p>
          <a:p>
            <a:r>
              <a:rPr lang="zh-CN" altLang="en-US">
                <a:effectLst/>
                <a:latin typeface="楷体_GB2312" pitchFamily="49" charset="-122"/>
              </a:rPr>
              <a:t>目的。吸热越多，外界作</a:t>
            </a:r>
          </a:p>
          <a:p>
            <a:r>
              <a:rPr lang="zh-CN" altLang="en-US">
                <a:effectLst/>
                <a:latin typeface="楷体_GB2312" pitchFamily="49" charset="-122"/>
              </a:rPr>
              <a:t>功越少，表明制冷机效能</a:t>
            </a:r>
          </a:p>
          <a:p>
            <a:r>
              <a:rPr lang="zh-CN" altLang="en-US">
                <a:effectLst/>
                <a:latin typeface="楷体_GB2312" pitchFamily="49" charset="-122"/>
              </a:rPr>
              <a:t>越好。用制冷系数</a:t>
            </a:r>
            <a:r>
              <a:rPr lang="zh-CN" altLang="en-US" sz="3200" i="1">
                <a:effectLst/>
                <a:latin typeface="楷体_GB2312" pitchFamily="49" charset="-122"/>
                <a:sym typeface="Symbol" pitchFamily="18" charset="2"/>
              </a:rPr>
              <a:t></a:t>
            </a:r>
            <a:r>
              <a:rPr lang="zh-CN" altLang="en-US" sz="3200" i="1">
                <a:effectLst/>
                <a:latin typeface="楷体_GB2312" pitchFamily="49" charset="-122"/>
              </a:rPr>
              <a:t> </a:t>
            </a:r>
            <a:r>
              <a:rPr lang="zh-CN" altLang="en-US">
                <a:effectLst/>
                <a:latin typeface="楷体_GB2312" pitchFamily="49" charset="-122"/>
              </a:rPr>
              <a:t>表示</a:t>
            </a:r>
          </a:p>
        </p:txBody>
      </p:sp>
      <p:sp>
        <p:nvSpPr>
          <p:cNvPr id="278586" name="Text Box 58"/>
          <p:cNvSpPr txBox="1">
            <a:spLocks noChangeArrowheads="1"/>
          </p:cNvSpPr>
          <p:nvPr/>
        </p:nvSpPr>
        <p:spPr bwMode="auto">
          <a:xfrm>
            <a:off x="914400" y="5715000"/>
            <a:ext cx="3375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effectLst/>
              </a:rPr>
              <a:t>[</a:t>
            </a:r>
            <a:r>
              <a:rPr lang="zh-CN" altLang="en-US">
                <a:effectLst/>
              </a:rPr>
              <a:t>实例</a:t>
            </a:r>
            <a:r>
              <a:rPr lang="en-US" altLang="zh-CN">
                <a:effectLst/>
              </a:rPr>
              <a:t>]    </a:t>
            </a:r>
            <a:r>
              <a:rPr lang="zh-CN" altLang="en-US">
                <a:effectLst/>
              </a:rPr>
              <a:t>冰箱     热泵</a:t>
            </a:r>
          </a:p>
        </p:txBody>
      </p:sp>
      <p:grpSp>
        <p:nvGrpSpPr>
          <p:cNvPr id="278587" name="Group 59"/>
          <p:cNvGrpSpPr>
            <a:grpSpLocks/>
          </p:cNvGrpSpPr>
          <p:nvPr/>
        </p:nvGrpSpPr>
        <p:grpSpPr bwMode="auto">
          <a:xfrm>
            <a:off x="4800600" y="2743200"/>
            <a:ext cx="3775075" cy="3171825"/>
            <a:chOff x="502" y="2116"/>
            <a:chExt cx="2378" cy="1998"/>
          </a:xfrm>
        </p:grpSpPr>
        <p:graphicFrame>
          <p:nvGraphicFramePr>
            <p:cNvPr id="278588" name="Object 60"/>
            <p:cNvGraphicFramePr>
              <a:graphicFrameLocks noChangeAspect="1"/>
            </p:cNvGraphicFramePr>
            <p:nvPr/>
          </p:nvGraphicFramePr>
          <p:xfrm>
            <a:off x="1274" y="3816"/>
            <a:ext cx="239" cy="289"/>
          </p:xfrm>
          <a:graphic>
            <a:graphicData uri="http://schemas.openxmlformats.org/presentationml/2006/ole">
              <p:oleObj spid="_x0000_s278588" name="公式" r:id="rId5" imgW="203040" imgH="279360" progId="Equation.3">
                <p:embed/>
              </p:oleObj>
            </a:graphicData>
          </a:graphic>
        </p:graphicFrame>
        <p:graphicFrame>
          <p:nvGraphicFramePr>
            <p:cNvPr id="278589" name="Object 61"/>
            <p:cNvGraphicFramePr>
              <a:graphicFrameLocks noChangeAspect="1"/>
            </p:cNvGraphicFramePr>
            <p:nvPr/>
          </p:nvGraphicFramePr>
          <p:xfrm>
            <a:off x="1728" y="3816"/>
            <a:ext cx="239" cy="289"/>
          </p:xfrm>
          <a:graphic>
            <a:graphicData uri="http://schemas.openxmlformats.org/presentationml/2006/ole">
              <p:oleObj spid="_x0000_s278589" name="公式" r:id="rId6" imgW="203040" imgH="279360" progId="Equation.3">
                <p:embed/>
              </p:oleObj>
            </a:graphicData>
          </a:graphic>
        </p:graphicFrame>
        <p:graphicFrame>
          <p:nvGraphicFramePr>
            <p:cNvPr id="278590" name="Object 62"/>
            <p:cNvGraphicFramePr>
              <a:graphicFrameLocks noChangeAspect="1"/>
            </p:cNvGraphicFramePr>
            <p:nvPr/>
          </p:nvGraphicFramePr>
          <p:xfrm>
            <a:off x="1967" y="3816"/>
            <a:ext cx="225" cy="289"/>
          </p:xfrm>
          <a:graphic>
            <a:graphicData uri="http://schemas.openxmlformats.org/presentationml/2006/ole">
              <p:oleObj spid="_x0000_s278590" name="公式" r:id="rId7" imgW="190440" imgH="279360" progId="Equation.3">
                <p:embed/>
              </p:oleObj>
            </a:graphicData>
          </a:graphic>
        </p:graphicFrame>
        <p:graphicFrame>
          <p:nvGraphicFramePr>
            <p:cNvPr id="278591" name="Object 63"/>
            <p:cNvGraphicFramePr>
              <a:graphicFrameLocks noChangeAspect="1"/>
            </p:cNvGraphicFramePr>
            <p:nvPr/>
          </p:nvGraphicFramePr>
          <p:xfrm>
            <a:off x="2362" y="3842"/>
            <a:ext cx="259" cy="272"/>
          </p:xfrm>
          <a:graphic>
            <a:graphicData uri="http://schemas.openxmlformats.org/presentationml/2006/ole">
              <p:oleObj spid="_x0000_s278591" name="公式" r:id="rId8" imgW="190440" imgH="228600" progId="Equation.3">
                <p:embed/>
              </p:oleObj>
            </a:graphicData>
          </a:graphic>
        </p:graphicFrame>
        <p:graphicFrame>
          <p:nvGraphicFramePr>
            <p:cNvPr id="278592" name="Object 64"/>
            <p:cNvGraphicFramePr>
              <a:graphicFrameLocks noChangeAspect="1"/>
            </p:cNvGraphicFramePr>
            <p:nvPr/>
          </p:nvGraphicFramePr>
          <p:xfrm>
            <a:off x="606" y="2116"/>
            <a:ext cx="236" cy="222"/>
          </p:xfrm>
          <a:graphic>
            <a:graphicData uri="http://schemas.openxmlformats.org/presentationml/2006/ole">
              <p:oleObj spid="_x0000_s278592" name="公式" r:id="rId9" imgW="177480" imgH="190440" progId="Equation.3">
                <p:embed/>
              </p:oleObj>
            </a:graphicData>
          </a:graphic>
        </p:graphicFrame>
        <p:sp>
          <p:nvSpPr>
            <p:cNvPr id="278593" name="Freeform 65"/>
            <p:cNvSpPr>
              <a:spLocks/>
            </p:cNvSpPr>
            <p:nvPr/>
          </p:nvSpPr>
          <p:spPr bwMode="auto">
            <a:xfrm>
              <a:off x="777" y="2233"/>
              <a:ext cx="2026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15"/>
                </a:cxn>
                <a:cxn ang="0">
                  <a:pos x="786" y="615"/>
                </a:cxn>
              </a:cxnLst>
              <a:rect l="0" t="0" r="r" b="b"/>
              <a:pathLst>
                <a:path w="786" h="615">
                  <a:moveTo>
                    <a:pt x="0" y="0"/>
                  </a:moveTo>
                  <a:lnTo>
                    <a:pt x="0" y="615"/>
                  </a:lnTo>
                  <a:lnTo>
                    <a:pt x="786" y="615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stealth" w="sm" len="med"/>
              <a:tailEnd type="stealth" w="sm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8594" name="Freeform 66"/>
            <p:cNvSpPr>
              <a:spLocks/>
            </p:cNvSpPr>
            <p:nvPr/>
          </p:nvSpPr>
          <p:spPr bwMode="auto">
            <a:xfrm>
              <a:off x="1274" y="2331"/>
              <a:ext cx="1210" cy="10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2" y="258"/>
                </a:cxn>
                <a:cxn ang="0">
                  <a:pos x="294" y="492"/>
                </a:cxn>
                <a:cxn ang="0">
                  <a:pos x="456" y="618"/>
                </a:cxn>
                <a:cxn ang="0">
                  <a:pos x="774" y="744"/>
                </a:cxn>
              </a:cxnLst>
              <a:rect l="0" t="0" r="r" b="b"/>
              <a:pathLst>
                <a:path w="774" h="744">
                  <a:moveTo>
                    <a:pt x="0" y="0"/>
                  </a:moveTo>
                  <a:cubicBezTo>
                    <a:pt x="17" y="43"/>
                    <a:pt x="53" y="176"/>
                    <a:pt x="102" y="258"/>
                  </a:cubicBezTo>
                  <a:cubicBezTo>
                    <a:pt x="151" y="340"/>
                    <a:pt x="235" y="432"/>
                    <a:pt x="294" y="492"/>
                  </a:cubicBezTo>
                  <a:cubicBezTo>
                    <a:pt x="353" y="552"/>
                    <a:pt x="376" y="576"/>
                    <a:pt x="456" y="618"/>
                  </a:cubicBezTo>
                  <a:cubicBezTo>
                    <a:pt x="536" y="660"/>
                    <a:pt x="708" y="718"/>
                    <a:pt x="774" y="744"/>
                  </a:cubicBezTo>
                </a:path>
              </a:pathLst>
            </a:custGeom>
            <a:noFill/>
            <a:ln w="28575" cap="flat" cmpd="sng">
              <a:solidFill>
                <a:srgbClr val="9900CC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8595" name="Freeform 67"/>
            <p:cNvSpPr>
              <a:spLocks/>
            </p:cNvSpPr>
            <p:nvPr/>
          </p:nvSpPr>
          <p:spPr bwMode="auto">
            <a:xfrm>
              <a:off x="1373" y="2342"/>
              <a:ext cx="988" cy="1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88"/>
                </a:cxn>
                <a:cxn ang="0">
                  <a:pos x="62" y="422"/>
                </a:cxn>
                <a:cxn ang="0">
                  <a:pos x="196" y="704"/>
                </a:cxn>
                <a:cxn ang="0">
                  <a:pos x="346" y="852"/>
                </a:cxn>
                <a:cxn ang="0">
                  <a:pos x="472" y="954"/>
                </a:cxn>
                <a:cxn ang="0">
                  <a:pos x="632" y="1038"/>
                </a:cxn>
              </a:cxnLst>
              <a:rect l="0" t="0" r="r" b="b"/>
              <a:pathLst>
                <a:path w="632" h="1038">
                  <a:moveTo>
                    <a:pt x="0" y="0"/>
                  </a:moveTo>
                  <a:cubicBezTo>
                    <a:pt x="2" y="15"/>
                    <a:pt x="0" y="18"/>
                    <a:pt x="10" y="88"/>
                  </a:cubicBezTo>
                  <a:cubicBezTo>
                    <a:pt x="20" y="158"/>
                    <a:pt x="31" y="319"/>
                    <a:pt x="62" y="422"/>
                  </a:cubicBezTo>
                  <a:cubicBezTo>
                    <a:pt x="93" y="525"/>
                    <a:pt x="149" y="632"/>
                    <a:pt x="196" y="704"/>
                  </a:cubicBezTo>
                  <a:cubicBezTo>
                    <a:pt x="243" y="776"/>
                    <a:pt x="300" y="810"/>
                    <a:pt x="346" y="852"/>
                  </a:cubicBezTo>
                  <a:cubicBezTo>
                    <a:pt x="392" y="894"/>
                    <a:pt x="424" y="923"/>
                    <a:pt x="472" y="954"/>
                  </a:cubicBezTo>
                  <a:cubicBezTo>
                    <a:pt x="520" y="985"/>
                    <a:pt x="599" y="1021"/>
                    <a:pt x="632" y="1038"/>
                  </a:cubicBezTo>
                </a:path>
              </a:pathLst>
            </a:custGeom>
            <a:noFill/>
            <a:ln w="28575" cap="flat" cmpd="sng">
              <a:solidFill>
                <a:srgbClr val="0080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8596" name="Freeform 68"/>
            <p:cNvSpPr>
              <a:spLocks/>
            </p:cNvSpPr>
            <p:nvPr/>
          </p:nvSpPr>
          <p:spPr bwMode="auto">
            <a:xfrm>
              <a:off x="1678" y="2446"/>
              <a:ext cx="942" cy="12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270"/>
                </a:cxn>
                <a:cxn ang="0">
                  <a:pos x="199" y="534"/>
                </a:cxn>
                <a:cxn ang="0">
                  <a:pos x="345" y="724"/>
                </a:cxn>
                <a:cxn ang="0">
                  <a:pos x="487" y="856"/>
                </a:cxn>
                <a:cxn ang="0">
                  <a:pos x="603" y="936"/>
                </a:cxn>
              </a:cxnLst>
              <a:rect l="0" t="0" r="r" b="b"/>
              <a:pathLst>
                <a:path w="603" h="936">
                  <a:moveTo>
                    <a:pt x="0" y="0"/>
                  </a:moveTo>
                  <a:cubicBezTo>
                    <a:pt x="11" y="45"/>
                    <a:pt x="34" y="181"/>
                    <a:pt x="67" y="270"/>
                  </a:cubicBezTo>
                  <a:cubicBezTo>
                    <a:pt x="100" y="359"/>
                    <a:pt x="153" y="458"/>
                    <a:pt x="199" y="534"/>
                  </a:cubicBezTo>
                  <a:cubicBezTo>
                    <a:pt x="245" y="610"/>
                    <a:pt x="297" y="670"/>
                    <a:pt x="345" y="724"/>
                  </a:cubicBezTo>
                  <a:cubicBezTo>
                    <a:pt x="393" y="778"/>
                    <a:pt x="444" y="821"/>
                    <a:pt x="487" y="856"/>
                  </a:cubicBezTo>
                  <a:cubicBezTo>
                    <a:pt x="530" y="891"/>
                    <a:pt x="579" y="919"/>
                    <a:pt x="603" y="936"/>
                  </a:cubicBezTo>
                </a:path>
              </a:pathLst>
            </a:custGeom>
            <a:noFill/>
            <a:ln w="28575" cap="flat" cmpd="sng">
              <a:solidFill>
                <a:srgbClr val="0080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8597" name="Freeform 69"/>
            <p:cNvSpPr>
              <a:spLocks/>
            </p:cNvSpPr>
            <p:nvPr/>
          </p:nvSpPr>
          <p:spPr bwMode="auto">
            <a:xfrm>
              <a:off x="1914" y="3505"/>
              <a:ext cx="538" cy="1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32"/>
                </a:cxn>
                <a:cxn ang="0">
                  <a:pos x="232" y="72"/>
                </a:cxn>
                <a:cxn ang="0">
                  <a:pos x="344" y="86"/>
                </a:cxn>
              </a:cxnLst>
              <a:rect l="0" t="0" r="r" b="b"/>
              <a:pathLst>
                <a:path w="344" h="86">
                  <a:moveTo>
                    <a:pt x="0" y="0"/>
                  </a:moveTo>
                  <a:cubicBezTo>
                    <a:pt x="16" y="6"/>
                    <a:pt x="58" y="20"/>
                    <a:pt x="96" y="32"/>
                  </a:cubicBezTo>
                  <a:cubicBezTo>
                    <a:pt x="134" y="44"/>
                    <a:pt x="191" y="63"/>
                    <a:pt x="232" y="72"/>
                  </a:cubicBezTo>
                  <a:cubicBezTo>
                    <a:pt x="273" y="81"/>
                    <a:pt x="321" y="83"/>
                    <a:pt x="344" y="86"/>
                  </a:cubicBezTo>
                </a:path>
              </a:pathLst>
            </a:custGeom>
            <a:noFill/>
            <a:ln w="38100" cap="flat" cmpd="sng">
              <a:solidFill>
                <a:srgbClr val="9900C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8598" name="Line 70"/>
            <p:cNvSpPr>
              <a:spLocks noChangeShapeType="1"/>
            </p:cNvSpPr>
            <p:nvPr/>
          </p:nvSpPr>
          <p:spPr bwMode="auto">
            <a:xfrm>
              <a:off x="777" y="2635"/>
              <a:ext cx="6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8599" name="Freeform 71"/>
            <p:cNvSpPr>
              <a:spLocks/>
            </p:cNvSpPr>
            <p:nvPr/>
          </p:nvSpPr>
          <p:spPr bwMode="auto">
            <a:xfrm>
              <a:off x="787" y="3160"/>
              <a:ext cx="1191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2" y="6"/>
                </a:cxn>
              </a:cxnLst>
              <a:rect l="0" t="0" r="r" b="b"/>
              <a:pathLst>
                <a:path w="762" h="6">
                  <a:moveTo>
                    <a:pt x="0" y="0"/>
                  </a:moveTo>
                  <a:lnTo>
                    <a:pt x="762" y="6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8600" name="Freeform 72"/>
            <p:cNvSpPr>
              <a:spLocks/>
            </p:cNvSpPr>
            <p:nvPr/>
          </p:nvSpPr>
          <p:spPr bwMode="auto">
            <a:xfrm>
              <a:off x="787" y="3496"/>
              <a:ext cx="1144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2" y="6"/>
                </a:cxn>
              </a:cxnLst>
              <a:rect l="0" t="0" r="r" b="b"/>
              <a:pathLst>
                <a:path w="732" h="6">
                  <a:moveTo>
                    <a:pt x="0" y="0"/>
                  </a:moveTo>
                  <a:lnTo>
                    <a:pt x="732" y="6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8601" name="Freeform 73"/>
            <p:cNvSpPr>
              <a:spLocks/>
            </p:cNvSpPr>
            <p:nvPr/>
          </p:nvSpPr>
          <p:spPr bwMode="auto">
            <a:xfrm>
              <a:off x="777" y="3611"/>
              <a:ext cx="166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62" y="0"/>
                </a:cxn>
              </a:cxnLst>
              <a:rect l="0" t="0" r="r" b="b"/>
              <a:pathLst>
                <a:path w="1062" h="1">
                  <a:moveTo>
                    <a:pt x="0" y="0"/>
                  </a:moveTo>
                  <a:lnTo>
                    <a:pt x="1062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8602" name="Freeform 74"/>
            <p:cNvSpPr>
              <a:spLocks/>
            </p:cNvSpPr>
            <p:nvPr/>
          </p:nvSpPr>
          <p:spPr bwMode="auto">
            <a:xfrm>
              <a:off x="2447" y="3611"/>
              <a:ext cx="1" cy="2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0"/>
                </a:cxn>
              </a:cxnLst>
              <a:rect l="0" t="0" r="r" b="b"/>
              <a:pathLst>
                <a:path w="1" h="150">
                  <a:moveTo>
                    <a:pt x="0" y="0"/>
                  </a:moveTo>
                  <a:lnTo>
                    <a:pt x="0" y="15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8603" name="Freeform 75"/>
            <p:cNvSpPr>
              <a:spLocks/>
            </p:cNvSpPr>
            <p:nvPr/>
          </p:nvSpPr>
          <p:spPr bwMode="auto">
            <a:xfrm>
              <a:off x="1922" y="3531"/>
              <a:ext cx="1" cy="3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34"/>
                </a:cxn>
              </a:cxnLst>
              <a:rect l="0" t="0" r="r" b="b"/>
              <a:pathLst>
                <a:path w="1" h="234">
                  <a:moveTo>
                    <a:pt x="0" y="0"/>
                  </a:moveTo>
                  <a:lnTo>
                    <a:pt x="0" y="234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8604" name="Freeform 76"/>
            <p:cNvSpPr>
              <a:spLocks/>
            </p:cNvSpPr>
            <p:nvPr/>
          </p:nvSpPr>
          <p:spPr bwMode="auto">
            <a:xfrm>
              <a:off x="1997" y="3186"/>
              <a:ext cx="1" cy="6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74"/>
                </a:cxn>
                <a:cxn ang="0">
                  <a:pos x="0" y="474"/>
                </a:cxn>
                <a:cxn ang="0">
                  <a:pos x="0" y="486"/>
                </a:cxn>
              </a:cxnLst>
              <a:rect l="0" t="0" r="r" b="b"/>
              <a:pathLst>
                <a:path w="1" h="486">
                  <a:moveTo>
                    <a:pt x="0" y="0"/>
                  </a:moveTo>
                  <a:lnTo>
                    <a:pt x="0" y="474"/>
                  </a:lnTo>
                  <a:lnTo>
                    <a:pt x="0" y="474"/>
                  </a:lnTo>
                  <a:lnTo>
                    <a:pt x="0" y="486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8605" name="Freeform 77"/>
            <p:cNvSpPr>
              <a:spLocks/>
            </p:cNvSpPr>
            <p:nvPr/>
          </p:nvSpPr>
          <p:spPr bwMode="auto">
            <a:xfrm>
              <a:off x="1406" y="2627"/>
              <a:ext cx="1" cy="11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76"/>
                </a:cxn>
              </a:cxnLst>
              <a:rect l="0" t="0" r="r" b="b"/>
              <a:pathLst>
                <a:path w="1" h="876">
                  <a:moveTo>
                    <a:pt x="0" y="0"/>
                  </a:moveTo>
                  <a:lnTo>
                    <a:pt x="0" y="876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8606" name="Freeform 78"/>
            <p:cNvSpPr>
              <a:spLocks/>
            </p:cNvSpPr>
            <p:nvPr/>
          </p:nvSpPr>
          <p:spPr bwMode="auto">
            <a:xfrm>
              <a:off x="1443" y="2691"/>
              <a:ext cx="999" cy="909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93" y="141"/>
                </a:cxn>
                <a:cxn ang="0">
                  <a:pos x="177" y="245"/>
                </a:cxn>
                <a:cxn ang="0">
                  <a:pos x="283" y="329"/>
                </a:cxn>
                <a:cxn ang="0">
                  <a:pos x="337" y="361"/>
                </a:cxn>
                <a:cxn ang="0">
                  <a:pos x="420" y="477"/>
                </a:cxn>
                <a:cxn ang="0">
                  <a:pos x="510" y="573"/>
                </a:cxn>
                <a:cxn ang="0">
                  <a:pos x="607" y="663"/>
                </a:cxn>
                <a:cxn ang="0">
                  <a:pos x="319" y="583"/>
                </a:cxn>
                <a:cxn ang="0">
                  <a:pos x="177" y="465"/>
                </a:cxn>
                <a:cxn ang="0">
                  <a:pos x="81" y="301"/>
                </a:cxn>
                <a:cxn ang="0">
                  <a:pos x="0" y="27"/>
                </a:cxn>
              </a:cxnLst>
              <a:rect l="0" t="0" r="r" b="b"/>
              <a:pathLst>
                <a:path w="639" h="665">
                  <a:moveTo>
                    <a:pt x="0" y="27"/>
                  </a:moveTo>
                  <a:cubicBezTo>
                    <a:pt x="2" y="0"/>
                    <a:pt x="63" y="105"/>
                    <a:pt x="93" y="141"/>
                  </a:cubicBezTo>
                  <a:cubicBezTo>
                    <a:pt x="123" y="177"/>
                    <a:pt x="145" y="214"/>
                    <a:pt x="177" y="245"/>
                  </a:cubicBezTo>
                  <a:cubicBezTo>
                    <a:pt x="209" y="276"/>
                    <a:pt x="256" y="310"/>
                    <a:pt x="283" y="329"/>
                  </a:cubicBezTo>
                  <a:cubicBezTo>
                    <a:pt x="310" y="348"/>
                    <a:pt x="314" y="336"/>
                    <a:pt x="337" y="361"/>
                  </a:cubicBezTo>
                  <a:cubicBezTo>
                    <a:pt x="360" y="386"/>
                    <a:pt x="391" y="442"/>
                    <a:pt x="420" y="477"/>
                  </a:cubicBezTo>
                  <a:cubicBezTo>
                    <a:pt x="449" y="512"/>
                    <a:pt x="479" y="542"/>
                    <a:pt x="510" y="573"/>
                  </a:cubicBezTo>
                  <a:cubicBezTo>
                    <a:pt x="541" y="604"/>
                    <a:pt x="639" y="661"/>
                    <a:pt x="607" y="663"/>
                  </a:cubicBezTo>
                  <a:cubicBezTo>
                    <a:pt x="575" y="665"/>
                    <a:pt x="391" y="616"/>
                    <a:pt x="319" y="583"/>
                  </a:cubicBezTo>
                  <a:cubicBezTo>
                    <a:pt x="247" y="550"/>
                    <a:pt x="217" y="512"/>
                    <a:pt x="177" y="465"/>
                  </a:cubicBezTo>
                  <a:cubicBezTo>
                    <a:pt x="137" y="418"/>
                    <a:pt x="111" y="374"/>
                    <a:pt x="81" y="301"/>
                  </a:cubicBezTo>
                  <a:cubicBezTo>
                    <a:pt x="51" y="228"/>
                    <a:pt x="17" y="84"/>
                    <a:pt x="0" y="27"/>
                  </a:cubicBezTo>
                  <a:close/>
                </a:path>
              </a:pathLst>
            </a:custGeom>
            <a:solidFill>
              <a:srgbClr val="CCFF99">
                <a:alpha val="50000"/>
              </a:srgbClr>
            </a:solidFill>
            <a:ln w="9525">
              <a:solidFill>
                <a:srgbClr val="CCFF99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78607" name="Object 79"/>
            <p:cNvGraphicFramePr>
              <a:graphicFrameLocks noChangeAspect="1"/>
            </p:cNvGraphicFramePr>
            <p:nvPr/>
          </p:nvGraphicFramePr>
          <p:xfrm>
            <a:off x="1378" y="2496"/>
            <a:ext cx="193" cy="183"/>
          </p:xfrm>
          <a:graphic>
            <a:graphicData uri="http://schemas.openxmlformats.org/presentationml/2006/ole">
              <p:oleObj spid="_x0000_s278607" name="公式" r:id="rId10" imgW="152280" imgH="164880" progId="Equation.3">
                <p:embed/>
              </p:oleObj>
            </a:graphicData>
          </a:graphic>
        </p:graphicFrame>
        <p:graphicFrame>
          <p:nvGraphicFramePr>
            <p:cNvPr id="278608" name="Object 80"/>
            <p:cNvGraphicFramePr>
              <a:graphicFrameLocks noChangeAspect="1"/>
            </p:cNvGraphicFramePr>
            <p:nvPr/>
          </p:nvGraphicFramePr>
          <p:xfrm>
            <a:off x="1978" y="3001"/>
            <a:ext cx="152" cy="204"/>
          </p:xfrm>
          <a:graphic>
            <a:graphicData uri="http://schemas.openxmlformats.org/presentationml/2006/ole">
              <p:oleObj spid="_x0000_s278608" name="公式" r:id="rId11" imgW="139680" imgH="215640" progId="Equation.3">
                <p:embed/>
              </p:oleObj>
            </a:graphicData>
          </a:graphic>
        </p:graphicFrame>
        <p:graphicFrame>
          <p:nvGraphicFramePr>
            <p:cNvPr id="278609" name="Object 81"/>
            <p:cNvGraphicFramePr>
              <a:graphicFrameLocks noChangeAspect="1"/>
            </p:cNvGraphicFramePr>
            <p:nvPr/>
          </p:nvGraphicFramePr>
          <p:xfrm>
            <a:off x="2428" y="3481"/>
            <a:ext cx="188" cy="192"/>
          </p:xfrm>
          <a:graphic>
            <a:graphicData uri="http://schemas.openxmlformats.org/presentationml/2006/ole">
              <p:oleObj spid="_x0000_s278609" name="公式" r:id="rId12" imgW="139680" imgH="164880" progId="Equation.3">
                <p:embed/>
              </p:oleObj>
            </a:graphicData>
          </a:graphic>
        </p:graphicFrame>
        <p:graphicFrame>
          <p:nvGraphicFramePr>
            <p:cNvPr id="278610" name="Object 82"/>
            <p:cNvGraphicFramePr>
              <a:graphicFrameLocks noChangeAspect="1"/>
            </p:cNvGraphicFramePr>
            <p:nvPr/>
          </p:nvGraphicFramePr>
          <p:xfrm>
            <a:off x="1712" y="3469"/>
            <a:ext cx="209" cy="240"/>
          </p:xfrm>
          <a:graphic>
            <a:graphicData uri="http://schemas.openxmlformats.org/presentationml/2006/ole">
              <p:oleObj spid="_x0000_s278610" name="公式" r:id="rId13" imgW="164880" imgH="215640" progId="Equation.3">
                <p:embed/>
              </p:oleObj>
            </a:graphicData>
          </a:graphic>
        </p:graphicFrame>
        <p:graphicFrame>
          <p:nvGraphicFramePr>
            <p:cNvPr id="278611" name="Object 83"/>
            <p:cNvGraphicFramePr>
              <a:graphicFrameLocks noChangeAspect="1"/>
            </p:cNvGraphicFramePr>
            <p:nvPr/>
          </p:nvGraphicFramePr>
          <p:xfrm>
            <a:off x="1678" y="3152"/>
            <a:ext cx="208" cy="197"/>
          </p:xfrm>
          <a:graphic>
            <a:graphicData uri="http://schemas.openxmlformats.org/presentationml/2006/ole">
              <p:oleObj spid="_x0000_s278611" name="公式" r:id="rId14" imgW="177480" imgH="190440" progId="Equation.3">
                <p:embed/>
              </p:oleObj>
            </a:graphicData>
          </a:graphic>
        </p:graphicFrame>
        <p:sp>
          <p:nvSpPr>
            <p:cNvPr id="278612" name="Freeform 84"/>
            <p:cNvSpPr>
              <a:spLocks/>
            </p:cNvSpPr>
            <p:nvPr/>
          </p:nvSpPr>
          <p:spPr bwMode="auto">
            <a:xfrm>
              <a:off x="1619" y="2905"/>
              <a:ext cx="147" cy="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4" y="100"/>
                </a:cxn>
              </a:cxnLst>
              <a:rect l="0" t="0" r="r" b="b"/>
              <a:pathLst>
                <a:path w="94" h="100">
                  <a:moveTo>
                    <a:pt x="0" y="0"/>
                  </a:moveTo>
                  <a:lnTo>
                    <a:pt x="94" y="100"/>
                  </a:lnTo>
                </a:path>
              </a:pathLst>
            </a:custGeom>
            <a:noFill/>
            <a:ln w="38100" cmpd="sng">
              <a:solidFill>
                <a:srgbClr val="9900CC"/>
              </a:solidFill>
              <a:round/>
              <a:headEnd type="stealth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8613" name="Freeform 85"/>
            <p:cNvSpPr>
              <a:spLocks/>
            </p:cNvSpPr>
            <p:nvPr/>
          </p:nvSpPr>
          <p:spPr bwMode="auto">
            <a:xfrm>
              <a:off x="2111" y="3565"/>
              <a:ext cx="179" cy="33"/>
            </a:xfrm>
            <a:custGeom>
              <a:avLst/>
              <a:gdLst/>
              <a:ahLst/>
              <a:cxnLst>
                <a:cxn ang="0">
                  <a:pos x="114" y="24"/>
                </a:cxn>
                <a:cxn ang="0">
                  <a:pos x="0" y="0"/>
                </a:cxn>
              </a:cxnLst>
              <a:rect l="0" t="0" r="r" b="b"/>
              <a:pathLst>
                <a:path w="114" h="24">
                  <a:moveTo>
                    <a:pt x="114" y="24"/>
                  </a:move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9900CC"/>
              </a:solidFill>
              <a:round/>
              <a:headEnd type="stealth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8614" name="Freeform 86"/>
            <p:cNvSpPr>
              <a:spLocks/>
            </p:cNvSpPr>
            <p:nvPr/>
          </p:nvSpPr>
          <p:spPr bwMode="auto">
            <a:xfrm>
              <a:off x="1507" y="2973"/>
              <a:ext cx="160" cy="319"/>
            </a:xfrm>
            <a:custGeom>
              <a:avLst/>
              <a:gdLst/>
              <a:ahLst/>
              <a:cxnLst>
                <a:cxn ang="0">
                  <a:pos x="160" y="319"/>
                </a:cxn>
                <a:cxn ang="0">
                  <a:pos x="0" y="0"/>
                </a:cxn>
              </a:cxnLst>
              <a:rect l="0" t="0" r="r" b="b"/>
              <a:pathLst>
                <a:path w="160" h="319">
                  <a:moveTo>
                    <a:pt x="160" y="319"/>
                  </a:moveTo>
                  <a:lnTo>
                    <a:pt x="0" y="0"/>
                  </a:lnTo>
                </a:path>
              </a:pathLst>
            </a:custGeom>
            <a:noFill/>
            <a:ln w="41275" cmpd="sng">
              <a:solidFill>
                <a:srgbClr val="008000"/>
              </a:solidFill>
              <a:round/>
              <a:headEnd type="stealth" w="lg" len="lg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8615" name="Freeform 87"/>
            <p:cNvSpPr>
              <a:spLocks/>
            </p:cNvSpPr>
            <p:nvPr/>
          </p:nvSpPr>
          <p:spPr bwMode="auto">
            <a:xfrm>
              <a:off x="2105" y="3330"/>
              <a:ext cx="188" cy="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8" y="163"/>
                </a:cxn>
              </a:cxnLst>
              <a:rect l="0" t="0" r="r" b="b"/>
              <a:pathLst>
                <a:path w="188" h="163">
                  <a:moveTo>
                    <a:pt x="0" y="0"/>
                  </a:moveTo>
                  <a:lnTo>
                    <a:pt x="188" y="163"/>
                  </a:lnTo>
                </a:path>
              </a:pathLst>
            </a:custGeom>
            <a:noFill/>
            <a:ln w="38100" cmpd="sng">
              <a:solidFill>
                <a:srgbClr val="008000"/>
              </a:solidFill>
              <a:round/>
              <a:headEnd type="stealth" w="lg" len="lg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78616" name="Object 88"/>
            <p:cNvGraphicFramePr>
              <a:graphicFrameLocks noChangeAspect="1"/>
            </p:cNvGraphicFramePr>
            <p:nvPr/>
          </p:nvGraphicFramePr>
          <p:xfrm>
            <a:off x="564" y="2521"/>
            <a:ext cx="225" cy="253"/>
          </p:xfrm>
          <a:graphic>
            <a:graphicData uri="http://schemas.openxmlformats.org/presentationml/2006/ole">
              <p:oleObj spid="_x0000_s278616" name="公式" r:id="rId15" imgW="177480" imgH="228600" progId="Equation.3">
                <p:embed/>
              </p:oleObj>
            </a:graphicData>
          </a:graphic>
        </p:graphicFrame>
        <p:graphicFrame>
          <p:nvGraphicFramePr>
            <p:cNvPr id="278617" name="Object 89"/>
            <p:cNvGraphicFramePr>
              <a:graphicFrameLocks noChangeAspect="1"/>
            </p:cNvGraphicFramePr>
            <p:nvPr/>
          </p:nvGraphicFramePr>
          <p:xfrm>
            <a:off x="542" y="3001"/>
            <a:ext cx="251" cy="290"/>
          </p:xfrm>
          <a:graphic>
            <a:graphicData uri="http://schemas.openxmlformats.org/presentationml/2006/ole">
              <p:oleObj spid="_x0000_s278617" name="公式" r:id="rId16" imgW="190440" imgH="253800" progId="Equation.3">
                <p:embed/>
              </p:oleObj>
            </a:graphicData>
          </a:graphic>
        </p:graphicFrame>
        <p:graphicFrame>
          <p:nvGraphicFramePr>
            <p:cNvPr id="278618" name="Object 90"/>
            <p:cNvGraphicFramePr>
              <a:graphicFrameLocks noChangeAspect="1"/>
            </p:cNvGraphicFramePr>
            <p:nvPr/>
          </p:nvGraphicFramePr>
          <p:xfrm>
            <a:off x="519" y="3554"/>
            <a:ext cx="268" cy="280"/>
          </p:xfrm>
          <a:graphic>
            <a:graphicData uri="http://schemas.openxmlformats.org/presentationml/2006/ole">
              <p:oleObj spid="_x0000_s278618" name="公式" r:id="rId17" imgW="190440" imgH="228600" progId="Equation.3">
                <p:embed/>
              </p:oleObj>
            </a:graphicData>
          </a:graphic>
        </p:graphicFrame>
        <p:graphicFrame>
          <p:nvGraphicFramePr>
            <p:cNvPr id="278619" name="Object 91"/>
            <p:cNvGraphicFramePr>
              <a:graphicFrameLocks noChangeAspect="1"/>
            </p:cNvGraphicFramePr>
            <p:nvPr/>
          </p:nvGraphicFramePr>
          <p:xfrm>
            <a:off x="502" y="3254"/>
            <a:ext cx="271" cy="308"/>
          </p:xfrm>
          <a:graphic>
            <a:graphicData uri="http://schemas.openxmlformats.org/presentationml/2006/ole">
              <p:oleObj spid="_x0000_s278619" name="公式" r:id="rId18" imgW="177480" imgH="228600" progId="Equation.3">
                <p:embed/>
              </p:oleObj>
            </a:graphicData>
          </a:graphic>
        </p:graphicFrame>
        <p:graphicFrame>
          <p:nvGraphicFramePr>
            <p:cNvPr id="278620" name="Object 92"/>
            <p:cNvGraphicFramePr>
              <a:graphicFrameLocks noChangeAspect="1"/>
            </p:cNvGraphicFramePr>
            <p:nvPr/>
          </p:nvGraphicFramePr>
          <p:xfrm>
            <a:off x="2286" y="3090"/>
            <a:ext cx="194" cy="259"/>
          </p:xfrm>
          <a:graphic>
            <a:graphicData uri="http://schemas.openxmlformats.org/presentationml/2006/ole">
              <p:oleObj spid="_x0000_s278620" name="公式" r:id="rId19" imgW="177480" imgH="253800" progId="Equation.3">
                <p:embed/>
              </p:oleObj>
            </a:graphicData>
          </a:graphic>
        </p:graphicFrame>
        <p:graphicFrame>
          <p:nvGraphicFramePr>
            <p:cNvPr id="278621" name="Object 93"/>
            <p:cNvGraphicFramePr>
              <a:graphicFrameLocks noChangeAspect="1"/>
            </p:cNvGraphicFramePr>
            <p:nvPr/>
          </p:nvGraphicFramePr>
          <p:xfrm>
            <a:off x="2588" y="3377"/>
            <a:ext cx="231" cy="288"/>
          </p:xfrm>
          <a:graphic>
            <a:graphicData uri="http://schemas.openxmlformats.org/presentationml/2006/ole">
              <p:oleObj spid="_x0000_s278621" name="公式" r:id="rId20" imgW="203040" imgH="253800" progId="Equation.3">
                <p:embed/>
              </p:oleObj>
            </a:graphicData>
          </a:graphic>
        </p:graphicFrame>
        <p:sp>
          <p:nvSpPr>
            <p:cNvPr id="278622" name="Freeform 94"/>
            <p:cNvSpPr>
              <a:spLocks/>
            </p:cNvSpPr>
            <p:nvPr/>
          </p:nvSpPr>
          <p:spPr bwMode="auto">
            <a:xfrm>
              <a:off x="1027" y="2377"/>
              <a:ext cx="1613" cy="12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0" y="372"/>
                </a:cxn>
                <a:cxn ang="0">
                  <a:pos x="246" y="630"/>
                </a:cxn>
                <a:cxn ang="0">
                  <a:pos x="552" y="822"/>
                </a:cxn>
                <a:cxn ang="0">
                  <a:pos x="871" y="906"/>
                </a:cxn>
                <a:cxn ang="0">
                  <a:pos x="1032" y="912"/>
                </a:cxn>
              </a:cxnLst>
              <a:rect l="0" t="0" r="r" b="b"/>
              <a:pathLst>
                <a:path w="1032" h="921">
                  <a:moveTo>
                    <a:pt x="0" y="0"/>
                  </a:moveTo>
                  <a:cubicBezTo>
                    <a:pt x="16" y="62"/>
                    <a:pt x="49" y="267"/>
                    <a:pt x="90" y="372"/>
                  </a:cubicBezTo>
                  <a:cubicBezTo>
                    <a:pt x="131" y="477"/>
                    <a:pt x="169" y="555"/>
                    <a:pt x="246" y="630"/>
                  </a:cubicBezTo>
                  <a:cubicBezTo>
                    <a:pt x="323" y="705"/>
                    <a:pt x="448" y="776"/>
                    <a:pt x="552" y="822"/>
                  </a:cubicBezTo>
                  <a:cubicBezTo>
                    <a:pt x="656" y="868"/>
                    <a:pt x="791" y="891"/>
                    <a:pt x="871" y="906"/>
                  </a:cubicBezTo>
                  <a:cubicBezTo>
                    <a:pt x="951" y="921"/>
                    <a:pt x="999" y="911"/>
                    <a:pt x="1032" y="912"/>
                  </a:cubicBezTo>
                </a:path>
              </a:pathLst>
            </a:custGeom>
            <a:noFill/>
            <a:ln w="28575" cap="flat" cmpd="sng">
              <a:solidFill>
                <a:srgbClr val="9900CC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8623" name="Freeform 95"/>
            <p:cNvSpPr>
              <a:spLocks/>
            </p:cNvSpPr>
            <p:nvPr/>
          </p:nvSpPr>
          <p:spPr bwMode="auto">
            <a:xfrm>
              <a:off x="1401" y="2638"/>
              <a:ext cx="607" cy="5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" y="104"/>
                </a:cxn>
                <a:cxn ang="0">
                  <a:pos x="188" y="250"/>
                </a:cxn>
                <a:cxn ang="0">
                  <a:pos x="316" y="364"/>
                </a:cxn>
                <a:cxn ang="0">
                  <a:pos x="388" y="406"/>
                </a:cxn>
              </a:cxnLst>
              <a:rect l="0" t="0" r="r" b="b"/>
              <a:pathLst>
                <a:path w="388" h="406">
                  <a:moveTo>
                    <a:pt x="0" y="0"/>
                  </a:moveTo>
                  <a:cubicBezTo>
                    <a:pt x="11" y="17"/>
                    <a:pt x="37" y="62"/>
                    <a:pt x="68" y="104"/>
                  </a:cubicBezTo>
                  <a:cubicBezTo>
                    <a:pt x="99" y="146"/>
                    <a:pt x="147" y="207"/>
                    <a:pt x="188" y="250"/>
                  </a:cubicBezTo>
                  <a:cubicBezTo>
                    <a:pt x="229" y="293"/>
                    <a:pt x="283" y="338"/>
                    <a:pt x="316" y="364"/>
                  </a:cubicBezTo>
                  <a:cubicBezTo>
                    <a:pt x="349" y="390"/>
                    <a:pt x="373" y="397"/>
                    <a:pt x="388" y="406"/>
                  </a:cubicBezTo>
                </a:path>
              </a:pathLst>
            </a:custGeom>
            <a:noFill/>
            <a:ln w="38100" cap="flat" cmpd="sng">
              <a:solidFill>
                <a:srgbClr val="9900C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8624" name="Freeform 96"/>
            <p:cNvSpPr>
              <a:spLocks/>
            </p:cNvSpPr>
            <p:nvPr/>
          </p:nvSpPr>
          <p:spPr bwMode="auto">
            <a:xfrm>
              <a:off x="1421" y="2669"/>
              <a:ext cx="510" cy="8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250"/>
                </a:cxn>
                <a:cxn ang="0">
                  <a:pos x="166" y="484"/>
                </a:cxn>
                <a:cxn ang="0">
                  <a:pos x="326" y="642"/>
                </a:cxn>
              </a:cxnLst>
              <a:rect l="0" t="0" r="r" b="b"/>
              <a:pathLst>
                <a:path w="326" h="642">
                  <a:moveTo>
                    <a:pt x="0" y="0"/>
                  </a:moveTo>
                  <a:cubicBezTo>
                    <a:pt x="9" y="42"/>
                    <a:pt x="24" y="169"/>
                    <a:pt x="52" y="250"/>
                  </a:cubicBezTo>
                  <a:cubicBezTo>
                    <a:pt x="80" y="331"/>
                    <a:pt x="120" y="419"/>
                    <a:pt x="166" y="484"/>
                  </a:cubicBezTo>
                  <a:cubicBezTo>
                    <a:pt x="212" y="549"/>
                    <a:pt x="293" y="609"/>
                    <a:pt x="326" y="642"/>
                  </a:cubicBezTo>
                </a:path>
              </a:pathLst>
            </a:custGeom>
            <a:noFill/>
            <a:ln w="38100" cap="flat" cmpd="sng">
              <a:solidFill>
                <a:srgbClr val="00800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8625" name="Freeform 97"/>
            <p:cNvSpPr>
              <a:spLocks/>
            </p:cNvSpPr>
            <p:nvPr/>
          </p:nvSpPr>
          <p:spPr bwMode="auto">
            <a:xfrm>
              <a:off x="1985" y="3168"/>
              <a:ext cx="469" cy="4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" y="122"/>
                </a:cxn>
                <a:cxn ang="0">
                  <a:pos x="170" y="220"/>
                </a:cxn>
                <a:cxn ang="0">
                  <a:pos x="300" y="334"/>
                </a:cxn>
              </a:cxnLst>
              <a:rect l="0" t="0" r="r" b="b"/>
              <a:pathLst>
                <a:path w="300" h="334">
                  <a:moveTo>
                    <a:pt x="0" y="0"/>
                  </a:moveTo>
                  <a:cubicBezTo>
                    <a:pt x="14" y="20"/>
                    <a:pt x="56" y="85"/>
                    <a:pt x="84" y="122"/>
                  </a:cubicBezTo>
                  <a:cubicBezTo>
                    <a:pt x="112" y="159"/>
                    <a:pt x="134" y="185"/>
                    <a:pt x="170" y="220"/>
                  </a:cubicBezTo>
                  <a:cubicBezTo>
                    <a:pt x="206" y="255"/>
                    <a:pt x="278" y="315"/>
                    <a:pt x="300" y="334"/>
                  </a:cubicBezTo>
                </a:path>
              </a:pathLst>
            </a:custGeom>
            <a:noFill/>
            <a:ln w="38100" cap="flat" cmpd="sng">
              <a:solidFill>
                <a:srgbClr val="00800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78626" name="Object 98"/>
            <p:cNvGraphicFramePr>
              <a:graphicFrameLocks noChangeAspect="1"/>
            </p:cNvGraphicFramePr>
            <p:nvPr/>
          </p:nvGraphicFramePr>
          <p:xfrm>
            <a:off x="2675" y="3865"/>
            <a:ext cx="205" cy="210"/>
          </p:xfrm>
          <a:graphic>
            <a:graphicData uri="http://schemas.openxmlformats.org/presentationml/2006/ole">
              <p:oleObj spid="_x0000_s278626" name="公式" r:id="rId21" imgW="152280" imgH="177480" progId="Equation.3">
                <p:embed/>
              </p:oleObj>
            </a:graphicData>
          </a:graphic>
        </p:graphicFrame>
      </p:grpSp>
      <p:grpSp>
        <p:nvGrpSpPr>
          <p:cNvPr id="278627" name="Group 99"/>
          <p:cNvGrpSpPr>
            <a:grpSpLocks/>
          </p:cNvGrpSpPr>
          <p:nvPr/>
        </p:nvGrpSpPr>
        <p:grpSpPr bwMode="auto">
          <a:xfrm>
            <a:off x="6629400" y="3581400"/>
            <a:ext cx="752475" cy="539750"/>
            <a:chOff x="3888" y="816"/>
            <a:chExt cx="474" cy="340"/>
          </a:xfrm>
        </p:grpSpPr>
        <p:sp>
          <p:nvSpPr>
            <p:cNvPr id="278628" name="Freeform 100"/>
            <p:cNvSpPr>
              <a:spLocks/>
            </p:cNvSpPr>
            <p:nvPr/>
          </p:nvSpPr>
          <p:spPr bwMode="auto">
            <a:xfrm>
              <a:off x="3888" y="926"/>
              <a:ext cx="270" cy="230"/>
            </a:xfrm>
            <a:custGeom>
              <a:avLst/>
              <a:gdLst/>
              <a:ahLst/>
              <a:cxnLst>
                <a:cxn ang="0">
                  <a:pos x="270" y="0"/>
                </a:cxn>
                <a:cxn ang="0">
                  <a:pos x="112" y="32"/>
                </a:cxn>
                <a:cxn ang="0">
                  <a:pos x="18" y="106"/>
                </a:cxn>
                <a:cxn ang="0">
                  <a:pos x="2" y="230"/>
                </a:cxn>
              </a:cxnLst>
              <a:rect l="0" t="0" r="r" b="b"/>
              <a:pathLst>
                <a:path w="270" h="230">
                  <a:moveTo>
                    <a:pt x="270" y="0"/>
                  </a:moveTo>
                  <a:cubicBezTo>
                    <a:pt x="244" y="5"/>
                    <a:pt x="154" y="14"/>
                    <a:pt x="112" y="32"/>
                  </a:cubicBezTo>
                  <a:cubicBezTo>
                    <a:pt x="70" y="50"/>
                    <a:pt x="36" y="73"/>
                    <a:pt x="18" y="106"/>
                  </a:cubicBezTo>
                  <a:cubicBezTo>
                    <a:pt x="0" y="139"/>
                    <a:pt x="5" y="204"/>
                    <a:pt x="2" y="230"/>
                  </a:cubicBezTo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olid"/>
              <a:round/>
              <a:headEnd type="stealth" w="lg" len="lg"/>
              <a:tailEnd type="none" w="sm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78629" name="Object 101"/>
            <p:cNvGraphicFramePr>
              <a:graphicFrameLocks noChangeAspect="1"/>
            </p:cNvGraphicFramePr>
            <p:nvPr/>
          </p:nvGraphicFramePr>
          <p:xfrm>
            <a:off x="4158" y="816"/>
            <a:ext cx="204" cy="240"/>
          </p:xfrm>
          <a:graphic>
            <a:graphicData uri="http://schemas.openxmlformats.org/presentationml/2006/ole">
              <p:oleObj spid="_x0000_s278629" name="公式" r:id="rId22" imgW="215640" imgH="253800" progId="Equation.3">
                <p:embed/>
              </p:oleObj>
            </a:graphicData>
          </a:graphic>
        </p:graphicFrame>
      </p:grpSp>
      <p:grpSp>
        <p:nvGrpSpPr>
          <p:cNvPr id="278630" name="Group 102"/>
          <p:cNvGrpSpPr>
            <a:grpSpLocks/>
          </p:cNvGrpSpPr>
          <p:nvPr/>
        </p:nvGrpSpPr>
        <p:grpSpPr bwMode="auto">
          <a:xfrm>
            <a:off x="7086600" y="4648200"/>
            <a:ext cx="514350" cy="990600"/>
            <a:chOff x="4254" y="1536"/>
            <a:chExt cx="324" cy="624"/>
          </a:xfrm>
        </p:grpSpPr>
        <p:sp>
          <p:nvSpPr>
            <p:cNvPr id="278631" name="Freeform 103"/>
            <p:cNvSpPr>
              <a:spLocks/>
            </p:cNvSpPr>
            <p:nvPr/>
          </p:nvSpPr>
          <p:spPr bwMode="auto">
            <a:xfrm>
              <a:off x="4254" y="1536"/>
              <a:ext cx="141" cy="414"/>
            </a:xfrm>
            <a:custGeom>
              <a:avLst/>
              <a:gdLst/>
              <a:ahLst/>
              <a:cxnLst>
                <a:cxn ang="0">
                  <a:pos x="141" y="414"/>
                </a:cxn>
                <a:cxn ang="0">
                  <a:pos x="50" y="319"/>
                </a:cxn>
                <a:cxn ang="0">
                  <a:pos x="3" y="183"/>
                </a:cxn>
                <a:cxn ang="0">
                  <a:pos x="31" y="0"/>
                </a:cxn>
              </a:cxnLst>
              <a:rect l="0" t="0" r="r" b="b"/>
              <a:pathLst>
                <a:path w="141" h="414">
                  <a:moveTo>
                    <a:pt x="141" y="414"/>
                  </a:moveTo>
                  <a:cubicBezTo>
                    <a:pt x="125" y="396"/>
                    <a:pt x="74" y="357"/>
                    <a:pt x="50" y="319"/>
                  </a:cubicBezTo>
                  <a:cubicBezTo>
                    <a:pt x="27" y="280"/>
                    <a:pt x="6" y="236"/>
                    <a:pt x="3" y="183"/>
                  </a:cubicBezTo>
                  <a:cubicBezTo>
                    <a:pt x="0" y="130"/>
                    <a:pt x="25" y="38"/>
                    <a:pt x="31" y="0"/>
                  </a:cubicBezTo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olid"/>
              <a:round/>
              <a:headEnd type="none" w="med" len="med"/>
              <a:tailEnd type="stealth" w="med" len="lg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78632" name="Object 104"/>
            <p:cNvGraphicFramePr>
              <a:graphicFrameLocks noChangeAspect="1"/>
            </p:cNvGraphicFramePr>
            <p:nvPr/>
          </p:nvGraphicFramePr>
          <p:xfrm>
            <a:off x="4350" y="1920"/>
            <a:ext cx="228" cy="240"/>
          </p:xfrm>
          <a:graphic>
            <a:graphicData uri="http://schemas.openxmlformats.org/presentationml/2006/ole">
              <p:oleObj spid="_x0000_s278632" name="公式" r:id="rId23" imgW="241200" imgH="2538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8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8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8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8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78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8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85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85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785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785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785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785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785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78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5" grpId="0" autoUpdateAnimBg="0"/>
      <p:bldP spid="278536" grpId="0" animBg="1"/>
      <p:bldP spid="278585" grpId="0" build="p" autoUpdateAnimBg="0"/>
      <p:bldP spid="27858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2043A9-367C-4B2F-B5DA-46A966B63AF2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60101" name="Freeform 5" descr="横虚线"/>
          <p:cNvSpPr>
            <a:spLocks/>
          </p:cNvSpPr>
          <p:nvPr/>
        </p:nvSpPr>
        <p:spPr bwMode="auto">
          <a:xfrm>
            <a:off x="5257800" y="3535363"/>
            <a:ext cx="3505200" cy="259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144"/>
              </a:cxn>
              <a:cxn ang="0">
                <a:pos x="144" y="1488"/>
              </a:cxn>
              <a:cxn ang="0">
                <a:pos x="192" y="1584"/>
              </a:cxn>
              <a:cxn ang="0">
                <a:pos x="288" y="1632"/>
              </a:cxn>
              <a:cxn ang="0">
                <a:pos x="1584" y="1632"/>
              </a:cxn>
              <a:cxn ang="0">
                <a:pos x="1680" y="1584"/>
              </a:cxn>
              <a:cxn ang="0">
                <a:pos x="1728" y="1488"/>
              </a:cxn>
              <a:cxn ang="0">
                <a:pos x="1728" y="144"/>
              </a:cxn>
              <a:cxn ang="0">
                <a:pos x="1824" y="0"/>
              </a:cxn>
              <a:cxn ang="0">
                <a:pos x="1728" y="144"/>
              </a:cxn>
              <a:cxn ang="0">
                <a:pos x="144" y="144"/>
              </a:cxn>
              <a:cxn ang="0">
                <a:pos x="0" y="0"/>
              </a:cxn>
            </a:cxnLst>
            <a:rect l="0" t="0" r="r" b="b"/>
            <a:pathLst>
              <a:path w="1824" h="1632">
                <a:moveTo>
                  <a:pt x="0" y="0"/>
                </a:moveTo>
                <a:lnTo>
                  <a:pt x="144" y="144"/>
                </a:lnTo>
                <a:lnTo>
                  <a:pt x="144" y="1488"/>
                </a:lnTo>
                <a:lnTo>
                  <a:pt x="192" y="1584"/>
                </a:lnTo>
                <a:lnTo>
                  <a:pt x="288" y="1632"/>
                </a:lnTo>
                <a:lnTo>
                  <a:pt x="1584" y="1632"/>
                </a:lnTo>
                <a:lnTo>
                  <a:pt x="1680" y="1584"/>
                </a:lnTo>
                <a:lnTo>
                  <a:pt x="1728" y="1488"/>
                </a:lnTo>
                <a:lnTo>
                  <a:pt x="1728" y="144"/>
                </a:lnTo>
                <a:lnTo>
                  <a:pt x="1824" y="0"/>
                </a:lnTo>
                <a:lnTo>
                  <a:pt x="1728" y="144"/>
                </a:lnTo>
                <a:lnTo>
                  <a:pt x="144" y="144"/>
                </a:lnTo>
                <a:lnTo>
                  <a:pt x="0" y="0"/>
                </a:lnTo>
                <a:close/>
              </a:path>
            </a:pathLst>
          </a:custGeom>
          <a:pattFill prst="dashHorz">
            <a:fgClr>
              <a:schemeClr val="tx1"/>
            </a:fgClr>
            <a:bgClr>
              <a:srgbClr val="0000FF"/>
            </a:bgClr>
          </a:pattFill>
          <a:ln w="38100" cmpd="sng">
            <a:solidFill>
              <a:schemeClr val="accent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0102" name="Freeform 6"/>
          <p:cNvSpPr>
            <a:spLocks/>
          </p:cNvSpPr>
          <p:nvPr/>
        </p:nvSpPr>
        <p:spPr bwMode="auto">
          <a:xfrm>
            <a:off x="5715000" y="4221163"/>
            <a:ext cx="2667000" cy="17526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240" y="288"/>
              </a:cxn>
              <a:cxn ang="0">
                <a:pos x="0" y="384"/>
              </a:cxn>
              <a:cxn ang="0">
                <a:pos x="0" y="1104"/>
              </a:cxn>
              <a:cxn ang="0">
                <a:pos x="624" y="1104"/>
              </a:cxn>
              <a:cxn ang="0">
                <a:pos x="624" y="384"/>
              </a:cxn>
              <a:cxn ang="0">
                <a:pos x="384" y="288"/>
              </a:cxn>
              <a:cxn ang="0">
                <a:pos x="384" y="96"/>
              </a:cxn>
              <a:cxn ang="0">
                <a:pos x="1296" y="96"/>
              </a:cxn>
              <a:cxn ang="0">
                <a:pos x="1296" y="288"/>
              </a:cxn>
              <a:cxn ang="0">
                <a:pos x="1008" y="384"/>
              </a:cxn>
              <a:cxn ang="0">
                <a:pos x="1008" y="1104"/>
              </a:cxn>
              <a:cxn ang="0">
                <a:pos x="1680" y="1104"/>
              </a:cxn>
              <a:cxn ang="0">
                <a:pos x="1680" y="384"/>
              </a:cxn>
              <a:cxn ang="0">
                <a:pos x="1440" y="288"/>
              </a:cxn>
              <a:cxn ang="0">
                <a:pos x="1440" y="0"/>
              </a:cxn>
              <a:cxn ang="0">
                <a:pos x="240" y="0"/>
              </a:cxn>
            </a:cxnLst>
            <a:rect l="0" t="0" r="r" b="b"/>
            <a:pathLst>
              <a:path w="1680" h="1104">
                <a:moveTo>
                  <a:pt x="240" y="0"/>
                </a:moveTo>
                <a:lnTo>
                  <a:pt x="240" y="288"/>
                </a:lnTo>
                <a:lnTo>
                  <a:pt x="0" y="384"/>
                </a:lnTo>
                <a:lnTo>
                  <a:pt x="0" y="1104"/>
                </a:lnTo>
                <a:lnTo>
                  <a:pt x="624" y="1104"/>
                </a:lnTo>
                <a:lnTo>
                  <a:pt x="624" y="384"/>
                </a:lnTo>
                <a:lnTo>
                  <a:pt x="384" y="288"/>
                </a:lnTo>
                <a:lnTo>
                  <a:pt x="384" y="96"/>
                </a:lnTo>
                <a:lnTo>
                  <a:pt x="1296" y="96"/>
                </a:lnTo>
                <a:lnTo>
                  <a:pt x="1296" y="288"/>
                </a:lnTo>
                <a:lnTo>
                  <a:pt x="1008" y="384"/>
                </a:lnTo>
                <a:lnTo>
                  <a:pt x="1008" y="1104"/>
                </a:lnTo>
                <a:lnTo>
                  <a:pt x="1680" y="1104"/>
                </a:lnTo>
                <a:lnTo>
                  <a:pt x="1680" y="384"/>
                </a:lnTo>
                <a:lnTo>
                  <a:pt x="1440" y="288"/>
                </a:lnTo>
                <a:lnTo>
                  <a:pt x="1440" y="0"/>
                </a:lnTo>
                <a:lnTo>
                  <a:pt x="240" y="0"/>
                </a:lnTo>
                <a:close/>
              </a:path>
            </a:pathLst>
          </a:custGeom>
          <a:solidFill>
            <a:srgbClr val="FFFFFF"/>
          </a:solidFill>
          <a:ln w="38100" cmpd="sng">
            <a:solidFill>
              <a:schemeClr val="accent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0103" name="Freeform 7" descr="大纸屑"/>
          <p:cNvSpPr>
            <a:spLocks/>
          </p:cNvSpPr>
          <p:nvPr/>
        </p:nvSpPr>
        <p:spPr bwMode="auto">
          <a:xfrm>
            <a:off x="5715000" y="4221163"/>
            <a:ext cx="1219200" cy="1752600"/>
          </a:xfrm>
          <a:custGeom>
            <a:avLst/>
            <a:gdLst/>
            <a:ahLst/>
            <a:cxnLst>
              <a:cxn ang="0">
                <a:pos x="768" y="0"/>
              </a:cxn>
              <a:cxn ang="0">
                <a:pos x="768" y="96"/>
              </a:cxn>
              <a:cxn ang="0">
                <a:pos x="384" y="96"/>
              </a:cxn>
              <a:cxn ang="0">
                <a:pos x="384" y="288"/>
              </a:cxn>
              <a:cxn ang="0">
                <a:pos x="624" y="384"/>
              </a:cxn>
              <a:cxn ang="0">
                <a:pos x="624" y="1104"/>
              </a:cxn>
              <a:cxn ang="0">
                <a:pos x="0" y="1104"/>
              </a:cxn>
              <a:cxn ang="0">
                <a:pos x="0" y="384"/>
              </a:cxn>
              <a:cxn ang="0">
                <a:pos x="240" y="288"/>
              </a:cxn>
              <a:cxn ang="0">
                <a:pos x="240" y="0"/>
              </a:cxn>
              <a:cxn ang="0">
                <a:pos x="768" y="0"/>
              </a:cxn>
            </a:cxnLst>
            <a:rect l="0" t="0" r="r" b="b"/>
            <a:pathLst>
              <a:path w="768" h="1104">
                <a:moveTo>
                  <a:pt x="768" y="0"/>
                </a:moveTo>
                <a:lnTo>
                  <a:pt x="768" y="96"/>
                </a:lnTo>
                <a:lnTo>
                  <a:pt x="384" y="96"/>
                </a:lnTo>
                <a:lnTo>
                  <a:pt x="384" y="288"/>
                </a:lnTo>
                <a:lnTo>
                  <a:pt x="624" y="384"/>
                </a:lnTo>
                <a:lnTo>
                  <a:pt x="624" y="1104"/>
                </a:lnTo>
                <a:lnTo>
                  <a:pt x="0" y="1104"/>
                </a:lnTo>
                <a:lnTo>
                  <a:pt x="0" y="384"/>
                </a:lnTo>
                <a:lnTo>
                  <a:pt x="240" y="288"/>
                </a:lnTo>
                <a:lnTo>
                  <a:pt x="240" y="0"/>
                </a:lnTo>
                <a:lnTo>
                  <a:pt x="768" y="0"/>
                </a:lnTo>
                <a:close/>
              </a:path>
            </a:pathLst>
          </a:custGeom>
          <a:pattFill prst="lgConfetti">
            <a:fgClr>
              <a:schemeClr val="tx1"/>
            </a:fgClr>
            <a:bgClr>
              <a:srgbClr val="0099FF"/>
            </a:bgClr>
          </a:pattFill>
          <a:ln w="9525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0104" name="Freeform 8"/>
          <p:cNvSpPr>
            <a:spLocks/>
          </p:cNvSpPr>
          <p:nvPr/>
        </p:nvSpPr>
        <p:spPr bwMode="auto">
          <a:xfrm>
            <a:off x="6705600" y="3916363"/>
            <a:ext cx="533400" cy="533400"/>
          </a:xfrm>
          <a:custGeom>
            <a:avLst/>
            <a:gdLst/>
            <a:ahLst/>
            <a:cxnLst>
              <a:cxn ang="0">
                <a:pos x="96" y="96"/>
              </a:cxn>
              <a:cxn ang="0">
                <a:pos x="0" y="96"/>
              </a:cxn>
              <a:cxn ang="0">
                <a:pos x="0" y="0"/>
              </a:cxn>
              <a:cxn ang="0">
                <a:pos x="336" y="0"/>
              </a:cxn>
              <a:cxn ang="0">
                <a:pos x="336" y="96"/>
              </a:cxn>
              <a:cxn ang="0">
                <a:pos x="240" y="96"/>
              </a:cxn>
              <a:cxn ang="0">
                <a:pos x="240" y="336"/>
              </a:cxn>
              <a:cxn ang="0">
                <a:pos x="96" y="336"/>
              </a:cxn>
              <a:cxn ang="0">
                <a:pos x="96" y="96"/>
              </a:cxn>
            </a:cxnLst>
            <a:rect l="0" t="0" r="r" b="b"/>
            <a:pathLst>
              <a:path w="336" h="336">
                <a:moveTo>
                  <a:pt x="96" y="96"/>
                </a:moveTo>
                <a:lnTo>
                  <a:pt x="0" y="96"/>
                </a:lnTo>
                <a:lnTo>
                  <a:pt x="0" y="0"/>
                </a:lnTo>
                <a:lnTo>
                  <a:pt x="336" y="0"/>
                </a:lnTo>
                <a:lnTo>
                  <a:pt x="336" y="96"/>
                </a:lnTo>
                <a:lnTo>
                  <a:pt x="240" y="96"/>
                </a:lnTo>
                <a:lnTo>
                  <a:pt x="240" y="336"/>
                </a:lnTo>
                <a:lnTo>
                  <a:pt x="96" y="336"/>
                </a:lnTo>
                <a:lnTo>
                  <a:pt x="96" y="96"/>
                </a:lnTo>
                <a:close/>
              </a:path>
            </a:pathLst>
          </a:custGeom>
          <a:solidFill>
            <a:srgbClr val="CCCC00"/>
          </a:solidFill>
          <a:ln w="9525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0105" name="Oval 9"/>
          <p:cNvSpPr>
            <a:spLocks noChangeArrowheads="1"/>
          </p:cNvSpPr>
          <p:nvPr/>
        </p:nvSpPr>
        <p:spPr bwMode="auto">
          <a:xfrm>
            <a:off x="6705600" y="4144963"/>
            <a:ext cx="533400" cy="381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0106" name="Text Box 10"/>
          <p:cNvSpPr txBox="1">
            <a:spLocks noChangeArrowheads="1"/>
          </p:cNvSpPr>
          <p:nvPr/>
        </p:nvSpPr>
        <p:spPr bwMode="auto">
          <a:xfrm>
            <a:off x="5727700" y="5059363"/>
            <a:ext cx="901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zh-CN" altLang="en-US">
                <a:solidFill>
                  <a:srgbClr val="FFFF00"/>
                </a:solidFill>
                <a:effectLst/>
              </a:rPr>
              <a:t>气体</a:t>
            </a:r>
            <a:endParaRPr lang="zh-CN" altLang="en-US">
              <a:solidFill>
                <a:schemeClr val="bg2"/>
              </a:solidFill>
              <a:effectLst/>
            </a:endParaRPr>
          </a:p>
        </p:txBody>
      </p:sp>
      <p:sp>
        <p:nvSpPr>
          <p:cNvPr id="260107" name="Text Box 11"/>
          <p:cNvSpPr txBox="1">
            <a:spLocks noChangeArrowheads="1"/>
          </p:cNvSpPr>
          <p:nvPr/>
        </p:nvSpPr>
        <p:spPr bwMode="auto">
          <a:xfrm>
            <a:off x="7391400" y="5059363"/>
            <a:ext cx="901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zh-CN" altLang="en-US">
                <a:solidFill>
                  <a:srgbClr val="FF9900"/>
                </a:solidFill>
                <a:effectLst/>
              </a:rPr>
              <a:t>真空</a:t>
            </a:r>
            <a:endParaRPr lang="zh-CN" altLang="en-US">
              <a:solidFill>
                <a:schemeClr val="bg1"/>
              </a:solidFill>
              <a:effectLst/>
            </a:endParaRPr>
          </a:p>
        </p:txBody>
      </p:sp>
      <p:sp>
        <p:nvSpPr>
          <p:cNvPr id="260108" name="Text Box 12"/>
          <p:cNvSpPr txBox="1">
            <a:spLocks noChangeArrowheads="1"/>
          </p:cNvSpPr>
          <p:nvPr/>
        </p:nvSpPr>
        <p:spPr bwMode="auto">
          <a:xfrm>
            <a:off x="5791200" y="5897563"/>
            <a:ext cx="765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altLang="zh-CN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endParaRPr lang="en-US" altLang="zh-CN">
              <a:solidFill>
                <a:schemeClr val="bg1"/>
              </a:solidFill>
              <a:effectLst/>
            </a:endParaRPr>
          </a:p>
        </p:txBody>
      </p:sp>
      <p:sp>
        <p:nvSpPr>
          <p:cNvPr id="260109" name="Text Box 13"/>
          <p:cNvSpPr txBox="1">
            <a:spLocks noChangeArrowheads="1"/>
          </p:cNvSpPr>
          <p:nvPr/>
        </p:nvSpPr>
        <p:spPr bwMode="auto">
          <a:xfrm>
            <a:off x="7696200" y="5897563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altLang="zh-CN" sz="3200" i="1"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  <a:endParaRPr lang="en-US" altLang="zh-CN">
              <a:solidFill>
                <a:schemeClr val="bg1"/>
              </a:solidFill>
              <a:effectLst/>
            </a:endParaRPr>
          </a:p>
        </p:txBody>
      </p:sp>
      <p:sp>
        <p:nvSpPr>
          <p:cNvPr id="260110" name="Text Box 14"/>
          <p:cNvSpPr txBox="1">
            <a:spLocks noChangeArrowheads="1"/>
          </p:cNvSpPr>
          <p:nvPr/>
        </p:nvSpPr>
        <p:spPr bwMode="auto">
          <a:xfrm>
            <a:off x="6561138" y="35052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algn="ctr"/>
            <a:r>
              <a:rPr lang="en-US" altLang="zh-CN">
                <a:effectLst/>
              </a:rPr>
              <a:t>C</a:t>
            </a:r>
          </a:p>
        </p:txBody>
      </p:sp>
      <p:grpSp>
        <p:nvGrpSpPr>
          <p:cNvPr id="260111" name="Group 15"/>
          <p:cNvGrpSpPr>
            <a:grpSpLocks/>
          </p:cNvGrpSpPr>
          <p:nvPr/>
        </p:nvGrpSpPr>
        <p:grpSpPr bwMode="auto">
          <a:xfrm>
            <a:off x="8305800" y="1935163"/>
            <a:ext cx="76200" cy="2819400"/>
            <a:chOff x="5136" y="1152"/>
            <a:chExt cx="48" cy="1776"/>
          </a:xfrm>
        </p:grpSpPr>
        <p:grpSp>
          <p:nvGrpSpPr>
            <p:cNvPr id="260112" name="Group 16"/>
            <p:cNvGrpSpPr>
              <a:grpSpLocks/>
            </p:cNvGrpSpPr>
            <p:nvPr/>
          </p:nvGrpSpPr>
          <p:grpSpPr bwMode="auto">
            <a:xfrm>
              <a:off x="5136" y="1152"/>
              <a:ext cx="48" cy="1776"/>
              <a:chOff x="5376" y="1536"/>
              <a:chExt cx="48" cy="1776"/>
            </a:xfrm>
          </p:grpSpPr>
          <p:sp>
            <p:nvSpPr>
              <p:cNvPr id="260113" name="Rectangle 17"/>
              <p:cNvSpPr>
                <a:spLocks noChangeArrowheads="1"/>
              </p:cNvSpPr>
              <p:nvPr/>
            </p:nvSpPr>
            <p:spPr bwMode="auto">
              <a:xfrm>
                <a:off x="5376" y="1536"/>
                <a:ext cx="48" cy="1680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0114" name="Rectangle 18"/>
              <p:cNvSpPr>
                <a:spLocks noChangeArrowheads="1"/>
              </p:cNvSpPr>
              <p:nvPr/>
            </p:nvSpPr>
            <p:spPr bwMode="auto">
              <a:xfrm>
                <a:off x="5376" y="3216"/>
                <a:ext cx="48" cy="96"/>
              </a:xfrm>
              <a:prstGeom prst="rect">
                <a:avLst/>
              </a:prstGeom>
              <a:solidFill>
                <a:schemeClr val="hlink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zh-CN" altLang="zh-CN">
                  <a:solidFill>
                    <a:schemeClr val="hlink"/>
                  </a:solidFill>
                  <a:effectLst/>
                </a:endParaRPr>
              </a:p>
            </p:txBody>
          </p:sp>
        </p:grpSp>
        <p:sp>
          <p:nvSpPr>
            <p:cNvPr id="260115" name="Line 19"/>
            <p:cNvSpPr>
              <a:spLocks noChangeShapeType="1"/>
            </p:cNvSpPr>
            <p:nvPr/>
          </p:nvSpPr>
          <p:spPr bwMode="auto">
            <a:xfrm flipV="1">
              <a:off x="5136" y="1920"/>
              <a:ext cx="0" cy="100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60116" name="Rectangle 20"/>
          <p:cNvSpPr>
            <a:spLocks noChangeArrowheads="1"/>
          </p:cNvSpPr>
          <p:nvPr/>
        </p:nvSpPr>
        <p:spPr bwMode="auto">
          <a:xfrm>
            <a:off x="304800" y="1752600"/>
            <a:ext cx="754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>
                <a:effectLst/>
              </a:rPr>
              <a:t>1845</a:t>
            </a:r>
            <a:r>
              <a:rPr lang="zh-CN" altLang="en-US">
                <a:effectLst/>
              </a:rPr>
              <a:t>年焦耳用自由膨胀实验研究了气体的内能。</a:t>
            </a:r>
          </a:p>
        </p:txBody>
      </p:sp>
      <p:sp>
        <p:nvSpPr>
          <p:cNvPr id="260117" name="Rectangle 21"/>
          <p:cNvSpPr>
            <a:spLocks noChangeArrowheads="1"/>
          </p:cNvSpPr>
          <p:nvPr/>
        </p:nvSpPr>
        <p:spPr bwMode="auto">
          <a:xfrm>
            <a:off x="649288" y="5745163"/>
            <a:ext cx="2695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zh-CN" altLang="en-US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实验结果表明：</a:t>
            </a:r>
            <a:endParaRPr lang="zh-CN" altLang="en-US" sz="2400" b="0">
              <a:effectLst/>
              <a:ea typeface="宋体" pitchFamily="2" charset="-122"/>
            </a:endParaRPr>
          </a:p>
        </p:txBody>
      </p:sp>
      <p:sp>
        <p:nvSpPr>
          <p:cNvPr id="260118" name="Rectangle 22"/>
          <p:cNvSpPr>
            <a:spLocks noChangeArrowheads="1"/>
          </p:cNvSpPr>
          <p:nvPr/>
        </p:nvSpPr>
        <p:spPr bwMode="auto">
          <a:xfrm>
            <a:off x="2971800" y="5897563"/>
            <a:ext cx="19573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zh-CN" altLang="en-US" sz="3200" u="sng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水温不变</a:t>
            </a:r>
            <a:r>
              <a:rPr lang="en-US" altLang="zh-CN" sz="3200" u="sng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</a:t>
            </a:r>
            <a:endParaRPr lang="en-US" altLang="zh-CN" sz="2400" b="0">
              <a:solidFill>
                <a:srgbClr val="FF66FF"/>
              </a:solidFill>
              <a:effectLst/>
              <a:ea typeface="宋体" pitchFamily="2" charset="-122"/>
            </a:endParaRPr>
          </a:p>
        </p:txBody>
      </p:sp>
      <p:sp>
        <p:nvSpPr>
          <p:cNvPr id="260124" name="Text Box 28"/>
          <p:cNvSpPr txBox="1">
            <a:spLocks noChangeArrowheads="1"/>
          </p:cNvSpPr>
          <p:nvPr/>
        </p:nvSpPr>
        <p:spPr bwMode="auto">
          <a:xfrm>
            <a:off x="304800" y="325438"/>
            <a:ext cx="8001000" cy="588962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CCFF">
                  <a:gamma/>
                  <a:shade val="58039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zh-CN" altLang="zh-CN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sym typeface="Symbol" pitchFamily="18" charset="2"/>
              </a:rPr>
              <a:t></a:t>
            </a:r>
            <a:r>
              <a:rPr lang="en-US" altLang="zh-CN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sym typeface="Symbol" pitchFamily="18" charset="2"/>
              </a:rPr>
              <a:t> </a:t>
            </a:r>
            <a:r>
              <a:rPr lang="zh-CN" altLang="zh-CN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</a:rPr>
              <a:t>焦耳-汤姆孙实验</a:t>
            </a:r>
            <a:r>
              <a:rPr lang="zh-CN" alt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</a:rPr>
              <a:t>  </a:t>
            </a:r>
            <a:r>
              <a:rPr lang="zh-CN" altLang="zh-CN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</a:rPr>
              <a:t>真实气体的内能</a:t>
            </a:r>
            <a:endParaRPr lang="zh-CN" altLang="en-US" sz="3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楷体_GB2312" pitchFamily="49" charset="-122"/>
            </a:endParaRPr>
          </a:p>
        </p:txBody>
      </p:sp>
      <p:sp>
        <p:nvSpPr>
          <p:cNvPr id="260125" name="Rectangle 29"/>
          <p:cNvSpPr>
            <a:spLocks noChangeArrowheads="1"/>
          </p:cNvSpPr>
          <p:nvPr/>
        </p:nvSpPr>
        <p:spPr bwMode="auto">
          <a:xfrm>
            <a:off x="304800" y="2438400"/>
            <a:ext cx="52070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>
                <a:effectLst/>
              </a:rPr>
              <a:t>右图为其实验装置的示意图。</a:t>
            </a:r>
          </a:p>
          <a:p>
            <a:r>
              <a:rPr lang="zh-CN" altLang="en-US">
                <a:effectLst/>
              </a:rPr>
              <a:t>容器</a:t>
            </a:r>
            <a:r>
              <a:rPr lang="en-US" altLang="zh-CN">
                <a:effectLst/>
              </a:rPr>
              <a:t>A</a:t>
            </a:r>
            <a:r>
              <a:rPr lang="zh-CN" altLang="en-US">
                <a:effectLst/>
              </a:rPr>
              <a:t>充满气体，容器</a:t>
            </a:r>
            <a:r>
              <a:rPr lang="en-US" altLang="zh-CN">
                <a:effectLst/>
              </a:rPr>
              <a:t>B</a:t>
            </a:r>
            <a:r>
              <a:rPr lang="zh-CN" altLang="en-US">
                <a:effectLst/>
              </a:rPr>
              <a:t>为真</a:t>
            </a:r>
          </a:p>
          <a:p>
            <a:r>
              <a:rPr lang="zh-CN" altLang="en-US">
                <a:effectLst/>
              </a:rPr>
              <a:t>空。</a:t>
            </a:r>
            <a:r>
              <a:rPr lang="en-US" altLang="zh-CN">
                <a:effectLst/>
              </a:rPr>
              <a:t>AB</a:t>
            </a:r>
            <a:r>
              <a:rPr lang="zh-CN" altLang="en-US">
                <a:effectLst/>
              </a:rPr>
              <a:t>相连处用一活门</a:t>
            </a:r>
            <a:r>
              <a:rPr lang="en-US" altLang="zh-CN">
                <a:effectLst/>
              </a:rPr>
              <a:t>C</a:t>
            </a:r>
            <a:r>
              <a:rPr lang="zh-CN" altLang="en-US">
                <a:effectLst/>
              </a:rPr>
              <a:t>隔</a:t>
            </a:r>
          </a:p>
          <a:p>
            <a:r>
              <a:rPr lang="zh-CN" altLang="en-US">
                <a:effectLst/>
              </a:rPr>
              <a:t>开，将它们全部浸在水中。</a:t>
            </a:r>
          </a:p>
          <a:p>
            <a:r>
              <a:rPr lang="zh-CN" altLang="en-US">
                <a:effectLst/>
              </a:rPr>
              <a:t>将活门打开后，气体将自由</a:t>
            </a:r>
          </a:p>
          <a:p>
            <a:r>
              <a:rPr lang="zh-CN" altLang="en-US">
                <a:effectLst/>
              </a:rPr>
              <a:t>膨胀并充满 </a:t>
            </a:r>
            <a:r>
              <a:rPr lang="en-US" altLang="zh-CN">
                <a:effectLst/>
              </a:rPr>
              <a:t>A</a:t>
            </a:r>
            <a:r>
              <a:rPr lang="zh-CN" altLang="en-US">
                <a:effectLst/>
              </a:rPr>
              <a:t>和</a:t>
            </a:r>
            <a:r>
              <a:rPr lang="en-US" altLang="zh-CN">
                <a:effectLst/>
              </a:rPr>
              <a:t>B </a:t>
            </a:r>
            <a:r>
              <a:rPr lang="zh-CN" altLang="en-US">
                <a:effectLst/>
              </a:rPr>
              <a:t>。焦耳测</a:t>
            </a:r>
          </a:p>
          <a:p>
            <a:r>
              <a:rPr lang="zh-CN" altLang="en-US">
                <a:effectLst/>
              </a:rPr>
              <a:t>量了自由膨胀前后水温的变化。</a:t>
            </a:r>
          </a:p>
        </p:txBody>
      </p:sp>
      <p:sp>
        <p:nvSpPr>
          <p:cNvPr id="260127" name="Rectangle 31"/>
          <p:cNvSpPr>
            <a:spLocks noChangeArrowheads="1"/>
          </p:cNvSpPr>
          <p:nvPr/>
        </p:nvSpPr>
        <p:spPr bwMode="auto">
          <a:xfrm>
            <a:off x="457200" y="1020763"/>
            <a:ext cx="2667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altLang="zh-CN" i="1" u="sng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zh-CN" altLang="en-US" i="1" u="sng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焦耳实验 </a:t>
            </a:r>
            <a:endParaRPr lang="zh-CN" altLang="en-US" b="0">
              <a:effectLst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601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601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2601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2601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601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601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2601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2601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2601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2601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0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0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0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0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9" dur="500"/>
                                        <p:tgtEl>
                                          <p:spTgt spid="26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01" grpId="0" animBg="1"/>
      <p:bldP spid="260102" grpId="0" animBg="1"/>
      <p:bldP spid="260103" grpId="0" animBg="1"/>
      <p:bldP spid="260104" grpId="0" animBg="1"/>
      <p:bldP spid="260105" grpId="0" animBg="1"/>
      <p:bldP spid="260106" grpId="0" autoUpdateAnimBg="0"/>
      <p:bldP spid="260107" grpId="0" autoUpdateAnimBg="0"/>
      <p:bldP spid="260108" grpId="0" autoUpdateAnimBg="0"/>
      <p:bldP spid="260109" grpId="0" autoUpdateAnimBg="0"/>
      <p:bldP spid="260110" grpId="0" autoUpdateAnimBg="0"/>
      <p:bldP spid="260116" grpId="0" autoUpdateAnimBg="0"/>
      <p:bldP spid="260117" grpId="0" autoUpdateAnimBg="0"/>
      <p:bldP spid="260118" grpId="0" autoUpdateAnimBg="0"/>
      <p:bldP spid="260124" grpId="0" animBg="1" autoUpdateAnimBg="0"/>
      <p:bldP spid="260125" grpId="0" autoUpdateAnimBg="0"/>
      <p:bldP spid="26012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A42409-EF25-4EED-A1A8-5EC0E423135E}" type="slidenum">
              <a:rPr lang="en-US" altLang="zh-CN"/>
              <a:pPr/>
              <a:t>20</a:t>
            </a:fld>
            <a:endParaRPr lang="en-US" altLang="zh-CN"/>
          </a:p>
        </p:txBody>
      </p:sp>
      <p:sp>
        <p:nvSpPr>
          <p:cNvPr id="283653" name="Text Box 5"/>
          <p:cNvSpPr txBox="1">
            <a:spLocks noChangeArrowheads="1"/>
          </p:cNvSpPr>
          <p:nvPr/>
        </p:nvSpPr>
        <p:spPr bwMode="auto">
          <a:xfrm>
            <a:off x="762000" y="1066800"/>
            <a:ext cx="36576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effectLst/>
                <a:latin typeface="Arial" charset="0"/>
              </a:rPr>
              <a:t>卡诺致冷机致冷系数</a:t>
            </a:r>
            <a:endParaRPr lang="zh-CN" altLang="en-US" i="1">
              <a:effectLst/>
            </a:endParaRPr>
          </a:p>
        </p:txBody>
      </p:sp>
      <p:graphicFrame>
        <p:nvGraphicFramePr>
          <p:cNvPr id="283654" name="Object 6"/>
          <p:cNvGraphicFramePr>
            <a:graphicFrameLocks noChangeAspect="1"/>
          </p:cNvGraphicFramePr>
          <p:nvPr/>
        </p:nvGraphicFramePr>
        <p:xfrm>
          <a:off x="2560638" y="1585913"/>
          <a:ext cx="1733550" cy="985837"/>
        </p:xfrm>
        <a:graphic>
          <a:graphicData uri="http://schemas.openxmlformats.org/presentationml/2006/ole">
            <p:oleObj spid="_x0000_s283654" name="公式" r:id="rId4" imgW="711000" imgH="444240" progId="Equation.3">
              <p:embed/>
            </p:oleObj>
          </a:graphicData>
        </a:graphic>
      </p:graphicFrame>
      <p:grpSp>
        <p:nvGrpSpPr>
          <p:cNvPr id="283655" name="Group 7"/>
          <p:cNvGrpSpPr>
            <a:grpSpLocks/>
          </p:cNvGrpSpPr>
          <p:nvPr/>
        </p:nvGrpSpPr>
        <p:grpSpPr bwMode="auto">
          <a:xfrm>
            <a:off x="1965325" y="3932238"/>
            <a:ext cx="3933825" cy="2362200"/>
            <a:chOff x="1488" y="2496"/>
            <a:chExt cx="2478" cy="1488"/>
          </a:xfrm>
        </p:grpSpPr>
        <p:sp>
          <p:nvSpPr>
            <p:cNvPr id="283656" name="Oval 8" descr="深色上对角线"/>
            <p:cNvSpPr>
              <a:spLocks noChangeArrowheads="1"/>
            </p:cNvSpPr>
            <p:nvPr/>
          </p:nvSpPr>
          <p:spPr bwMode="auto">
            <a:xfrm>
              <a:off x="2496" y="2496"/>
              <a:ext cx="480" cy="624"/>
            </a:xfrm>
            <a:prstGeom prst="ellipse">
              <a:avLst/>
            </a:prstGeom>
            <a:pattFill prst="dkUpDiag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3657" name="Oval 9" descr="沙滩"/>
            <p:cNvSpPr>
              <a:spLocks noChangeArrowheads="1"/>
            </p:cNvSpPr>
            <p:nvPr/>
          </p:nvSpPr>
          <p:spPr bwMode="auto">
            <a:xfrm rot="5400000">
              <a:off x="2592" y="3456"/>
              <a:ext cx="432" cy="624"/>
            </a:xfrm>
            <a:prstGeom prst="ellipse">
              <a:avLst/>
            </a:prstGeom>
            <a:blipFill dpi="0" rotWithShape="0">
              <a:blip r:embed="rId5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83658" name="Object 10"/>
            <p:cNvGraphicFramePr>
              <a:graphicFrameLocks noChangeAspect="1"/>
            </p:cNvGraphicFramePr>
            <p:nvPr/>
          </p:nvGraphicFramePr>
          <p:xfrm>
            <a:off x="2928" y="2754"/>
            <a:ext cx="1038" cy="1086"/>
          </p:xfrm>
          <a:graphic>
            <a:graphicData uri="http://schemas.openxmlformats.org/presentationml/2006/ole">
              <p:oleObj spid="_x0000_s283658" name="BMP 图象" r:id="rId6" imgW="1647643" imgH="1724195" progId="PBrush">
                <p:embed/>
              </p:oleObj>
            </a:graphicData>
          </a:graphic>
        </p:graphicFrame>
        <p:graphicFrame>
          <p:nvGraphicFramePr>
            <p:cNvPr id="283659" name="Object 11"/>
            <p:cNvGraphicFramePr>
              <a:graphicFrameLocks noChangeAspect="1"/>
            </p:cNvGraphicFramePr>
            <p:nvPr/>
          </p:nvGraphicFramePr>
          <p:xfrm>
            <a:off x="1488" y="2784"/>
            <a:ext cx="990" cy="1056"/>
          </p:xfrm>
          <a:graphic>
            <a:graphicData uri="http://schemas.openxmlformats.org/presentationml/2006/ole">
              <p:oleObj spid="_x0000_s283659" name="BMP 图象" r:id="rId7" imgW="1571705" imgH="1676495" progId="PBrush">
                <p:embed/>
              </p:oleObj>
            </a:graphicData>
          </a:graphic>
        </p:graphicFrame>
      </p:grpSp>
      <p:sp>
        <p:nvSpPr>
          <p:cNvPr id="283660" name="Text Box 12"/>
          <p:cNvSpPr txBox="1">
            <a:spLocks noChangeArrowheads="1"/>
          </p:cNvSpPr>
          <p:nvPr/>
        </p:nvSpPr>
        <p:spPr bwMode="auto">
          <a:xfrm>
            <a:off x="3336925" y="3505200"/>
            <a:ext cx="12192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effectLst/>
                <a:latin typeface="Arial" charset="0"/>
              </a:rPr>
              <a:t>压缩机</a:t>
            </a:r>
            <a:endParaRPr lang="zh-CN" altLang="en-US" i="1">
              <a:effectLst/>
            </a:endParaRPr>
          </a:p>
        </p:txBody>
      </p:sp>
      <p:sp>
        <p:nvSpPr>
          <p:cNvPr id="283661" name="Text Box 13"/>
          <p:cNvSpPr txBox="1">
            <a:spLocks noChangeArrowheads="1"/>
          </p:cNvSpPr>
          <p:nvPr/>
        </p:nvSpPr>
        <p:spPr bwMode="auto">
          <a:xfrm>
            <a:off x="1524000" y="4541838"/>
            <a:ext cx="549275" cy="1447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eaVert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effectLst/>
                <a:latin typeface="Arial" charset="0"/>
              </a:rPr>
              <a:t>低温吸热</a:t>
            </a:r>
            <a:endParaRPr lang="zh-CN" altLang="en-US" i="1">
              <a:effectLst/>
            </a:endParaRPr>
          </a:p>
        </p:txBody>
      </p:sp>
      <p:sp>
        <p:nvSpPr>
          <p:cNvPr id="283662" name="Text Box 14"/>
          <p:cNvSpPr txBox="1">
            <a:spLocks noChangeArrowheads="1"/>
          </p:cNvSpPr>
          <p:nvPr/>
        </p:nvSpPr>
        <p:spPr bwMode="auto">
          <a:xfrm>
            <a:off x="5851525" y="4465638"/>
            <a:ext cx="549275" cy="1447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eaVert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effectLst/>
                <a:latin typeface="Arial" charset="0"/>
              </a:rPr>
              <a:t>高温放热</a:t>
            </a:r>
            <a:endParaRPr lang="zh-CN" altLang="en-US" i="1">
              <a:effectLst/>
            </a:endParaRPr>
          </a:p>
        </p:txBody>
      </p:sp>
      <p:sp>
        <p:nvSpPr>
          <p:cNvPr id="283663" name="Text Box 15"/>
          <p:cNvSpPr txBox="1">
            <a:spLocks noChangeArrowheads="1"/>
          </p:cNvSpPr>
          <p:nvPr/>
        </p:nvSpPr>
        <p:spPr bwMode="auto">
          <a:xfrm>
            <a:off x="4403725" y="5989638"/>
            <a:ext cx="19050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effectLst/>
                <a:latin typeface="Arial" charset="0"/>
              </a:rPr>
              <a:t>高压液体</a:t>
            </a:r>
            <a:endParaRPr lang="zh-CN" altLang="en-US" i="1">
              <a:effectLst/>
            </a:endParaRPr>
          </a:p>
        </p:txBody>
      </p:sp>
      <p:sp>
        <p:nvSpPr>
          <p:cNvPr id="283664" name="Text Box 16"/>
          <p:cNvSpPr txBox="1">
            <a:spLocks noChangeArrowheads="1"/>
          </p:cNvSpPr>
          <p:nvPr/>
        </p:nvSpPr>
        <p:spPr bwMode="auto">
          <a:xfrm>
            <a:off x="4403725" y="3856038"/>
            <a:ext cx="19050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effectLst/>
                <a:latin typeface="Arial" charset="0"/>
              </a:rPr>
              <a:t>高压气体</a:t>
            </a:r>
            <a:endParaRPr lang="zh-CN" altLang="en-US" i="1">
              <a:effectLst/>
            </a:endParaRPr>
          </a:p>
        </p:txBody>
      </p:sp>
      <p:sp>
        <p:nvSpPr>
          <p:cNvPr id="283665" name="Text Box 17"/>
          <p:cNvSpPr txBox="1">
            <a:spLocks noChangeArrowheads="1"/>
          </p:cNvSpPr>
          <p:nvPr/>
        </p:nvSpPr>
        <p:spPr bwMode="auto">
          <a:xfrm>
            <a:off x="3336925" y="5227638"/>
            <a:ext cx="14478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effectLst/>
                <a:latin typeface="Arial" charset="0"/>
              </a:rPr>
              <a:t>节流过程</a:t>
            </a:r>
            <a:endParaRPr lang="zh-CN" altLang="en-US" i="1">
              <a:effectLst/>
            </a:endParaRPr>
          </a:p>
        </p:txBody>
      </p:sp>
      <p:grpSp>
        <p:nvGrpSpPr>
          <p:cNvPr id="283666" name="Group 18"/>
          <p:cNvGrpSpPr>
            <a:grpSpLocks/>
          </p:cNvGrpSpPr>
          <p:nvPr/>
        </p:nvGrpSpPr>
        <p:grpSpPr bwMode="auto">
          <a:xfrm>
            <a:off x="5638800" y="381000"/>
            <a:ext cx="3170238" cy="3111500"/>
            <a:chOff x="3552" y="240"/>
            <a:chExt cx="1997" cy="1960"/>
          </a:xfrm>
        </p:grpSpPr>
        <p:graphicFrame>
          <p:nvGraphicFramePr>
            <p:cNvPr id="283667" name="Object 19"/>
            <p:cNvGraphicFramePr>
              <a:graphicFrameLocks noChangeAspect="1"/>
            </p:cNvGraphicFramePr>
            <p:nvPr/>
          </p:nvGraphicFramePr>
          <p:xfrm>
            <a:off x="3905" y="401"/>
            <a:ext cx="1564" cy="1425"/>
          </p:xfrm>
          <a:graphic>
            <a:graphicData uri="http://schemas.openxmlformats.org/presentationml/2006/ole">
              <p:oleObj spid="_x0000_s283667" name="BMP 图象" r:id="rId8" imgW="2619604" imgH="2533696" progId="PBrush">
                <p:embed/>
              </p:oleObj>
            </a:graphicData>
          </a:graphic>
        </p:graphicFrame>
        <p:sp>
          <p:nvSpPr>
            <p:cNvPr id="283668" name="Line 20"/>
            <p:cNvSpPr>
              <a:spLocks noChangeShapeType="1"/>
            </p:cNvSpPr>
            <p:nvPr/>
          </p:nvSpPr>
          <p:spPr bwMode="auto">
            <a:xfrm flipH="1">
              <a:off x="3828" y="1237"/>
              <a:ext cx="9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83669" name="Group 21"/>
            <p:cNvGrpSpPr>
              <a:grpSpLocks/>
            </p:cNvGrpSpPr>
            <p:nvPr/>
          </p:nvGrpSpPr>
          <p:grpSpPr bwMode="auto">
            <a:xfrm>
              <a:off x="3552" y="240"/>
              <a:ext cx="1997" cy="1889"/>
              <a:chOff x="3686" y="576"/>
              <a:chExt cx="1830" cy="1475"/>
            </a:xfrm>
          </p:grpSpPr>
          <p:sp>
            <p:nvSpPr>
              <p:cNvPr id="283670" name="Line 22"/>
              <p:cNvSpPr>
                <a:spLocks noChangeShapeType="1"/>
              </p:cNvSpPr>
              <p:nvPr/>
            </p:nvSpPr>
            <p:spPr bwMode="auto">
              <a:xfrm flipV="1">
                <a:off x="3936" y="624"/>
                <a:ext cx="0" cy="12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3671" name="Line 23"/>
              <p:cNvSpPr>
                <a:spLocks noChangeShapeType="1"/>
              </p:cNvSpPr>
              <p:nvPr/>
            </p:nvSpPr>
            <p:spPr bwMode="auto">
              <a:xfrm>
                <a:off x="3936" y="1872"/>
                <a:ext cx="13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3672" name="Text Box 24"/>
              <p:cNvSpPr txBox="1">
                <a:spLocks noChangeArrowheads="1"/>
              </p:cNvSpPr>
              <p:nvPr/>
            </p:nvSpPr>
            <p:spPr bwMode="auto">
              <a:xfrm>
                <a:off x="3686" y="1694"/>
                <a:ext cx="243" cy="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altLang="zh-CN" sz="2400">
                  <a:effectLst/>
                  <a:ea typeface="宋体" pitchFamily="2" charset="-122"/>
                </a:endParaRPr>
              </a:p>
              <a:p>
                <a:pPr>
                  <a:lnSpc>
                    <a:spcPct val="60000"/>
                  </a:lnSpc>
                </a:pPr>
                <a:r>
                  <a:rPr lang="en-US" altLang="zh-CN" sz="2400">
                    <a:effectLst/>
                    <a:ea typeface="宋体" pitchFamily="2" charset="-122"/>
                  </a:rPr>
                  <a:t>O</a:t>
                </a:r>
              </a:p>
            </p:txBody>
          </p:sp>
          <p:sp>
            <p:nvSpPr>
              <p:cNvPr id="283673" name="Text Box 25"/>
              <p:cNvSpPr txBox="1">
                <a:spLocks noChangeArrowheads="1"/>
              </p:cNvSpPr>
              <p:nvPr/>
            </p:nvSpPr>
            <p:spPr bwMode="auto">
              <a:xfrm>
                <a:off x="3696" y="576"/>
                <a:ext cx="204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sz="2400">
                    <a:effectLst/>
                    <a:ea typeface="宋体" pitchFamily="2" charset="-122"/>
                  </a:rPr>
                  <a:t>p</a:t>
                </a:r>
              </a:p>
            </p:txBody>
          </p:sp>
          <p:sp>
            <p:nvSpPr>
              <p:cNvPr id="283674" name="Text Box 26"/>
              <p:cNvSpPr txBox="1">
                <a:spLocks noChangeArrowheads="1"/>
              </p:cNvSpPr>
              <p:nvPr/>
            </p:nvSpPr>
            <p:spPr bwMode="auto">
              <a:xfrm>
                <a:off x="5194" y="1826"/>
                <a:ext cx="322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sz="2400">
                    <a:effectLst/>
                    <a:ea typeface="宋体" pitchFamily="2" charset="-122"/>
                  </a:rPr>
                  <a:t>  V</a:t>
                </a:r>
              </a:p>
            </p:txBody>
          </p:sp>
        </p:grpSp>
        <p:sp>
          <p:nvSpPr>
            <p:cNvPr id="283675" name="Line 27"/>
            <p:cNvSpPr>
              <a:spLocks noChangeShapeType="1"/>
            </p:cNvSpPr>
            <p:nvPr/>
          </p:nvSpPr>
          <p:spPr bwMode="auto">
            <a:xfrm flipH="1">
              <a:off x="4280" y="615"/>
              <a:ext cx="14" cy="1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3676" name="Text Box 28"/>
            <p:cNvSpPr txBox="1">
              <a:spLocks noChangeArrowheads="1"/>
            </p:cNvSpPr>
            <p:nvPr/>
          </p:nvSpPr>
          <p:spPr bwMode="auto">
            <a:xfrm>
              <a:off x="4144" y="1912"/>
              <a:ext cx="3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V</a:t>
              </a:r>
              <a:r>
                <a:rPr lang="en-US" altLang="zh-CN" i="1" baseline="-25000">
                  <a:effectLst/>
                  <a:ea typeface="宋体" pitchFamily="2" charset="-122"/>
                </a:rPr>
                <a:t>a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  <p:sp>
          <p:nvSpPr>
            <p:cNvPr id="283677" name="Line 29"/>
            <p:cNvSpPr>
              <a:spLocks noChangeShapeType="1"/>
            </p:cNvSpPr>
            <p:nvPr/>
          </p:nvSpPr>
          <p:spPr bwMode="auto">
            <a:xfrm flipH="1">
              <a:off x="4644" y="1483"/>
              <a:ext cx="3" cy="4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3678" name="Line 30"/>
            <p:cNvSpPr>
              <a:spLocks noChangeShapeType="1"/>
            </p:cNvSpPr>
            <p:nvPr/>
          </p:nvSpPr>
          <p:spPr bwMode="auto">
            <a:xfrm flipH="1">
              <a:off x="3828" y="583"/>
              <a:ext cx="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3679" name="Line 31"/>
            <p:cNvSpPr>
              <a:spLocks noChangeShapeType="1"/>
            </p:cNvSpPr>
            <p:nvPr/>
          </p:nvSpPr>
          <p:spPr bwMode="auto">
            <a:xfrm flipH="1">
              <a:off x="3828" y="1504"/>
              <a:ext cx="8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3680" name="Text Box 32"/>
            <p:cNvSpPr txBox="1">
              <a:spLocks noChangeArrowheads="1"/>
            </p:cNvSpPr>
            <p:nvPr/>
          </p:nvSpPr>
          <p:spPr bwMode="auto">
            <a:xfrm>
              <a:off x="4280" y="411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 i="1">
                  <a:effectLst/>
                  <a:ea typeface="宋体" pitchFamily="2" charset="-122"/>
                </a:rPr>
                <a:t>a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  <p:sp>
          <p:nvSpPr>
            <p:cNvPr id="283681" name="Text Box 33"/>
            <p:cNvSpPr txBox="1">
              <a:spLocks noChangeArrowheads="1"/>
            </p:cNvSpPr>
            <p:nvPr/>
          </p:nvSpPr>
          <p:spPr bwMode="auto">
            <a:xfrm>
              <a:off x="3552" y="454"/>
              <a:ext cx="3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p</a:t>
              </a:r>
              <a:r>
                <a:rPr lang="en-US" altLang="zh-CN" i="1" baseline="-25000">
                  <a:effectLst/>
                  <a:ea typeface="宋体" pitchFamily="2" charset="-122"/>
                </a:rPr>
                <a:t>a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  <p:sp>
          <p:nvSpPr>
            <p:cNvPr id="283682" name="Line 34"/>
            <p:cNvSpPr>
              <a:spLocks noChangeShapeType="1"/>
            </p:cNvSpPr>
            <p:nvPr/>
          </p:nvSpPr>
          <p:spPr bwMode="auto">
            <a:xfrm>
              <a:off x="4761" y="1226"/>
              <a:ext cx="20" cy="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3683" name="Line 35"/>
            <p:cNvSpPr>
              <a:spLocks noChangeShapeType="1"/>
            </p:cNvSpPr>
            <p:nvPr/>
          </p:nvSpPr>
          <p:spPr bwMode="auto">
            <a:xfrm flipH="1">
              <a:off x="5145" y="1654"/>
              <a:ext cx="3" cy="2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3684" name="Line 36"/>
            <p:cNvSpPr>
              <a:spLocks noChangeShapeType="1"/>
            </p:cNvSpPr>
            <p:nvPr/>
          </p:nvSpPr>
          <p:spPr bwMode="auto">
            <a:xfrm flipH="1">
              <a:off x="3828" y="1687"/>
              <a:ext cx="13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3685" name="Text Box 37"/>
            <p:cNvSpPr txBox="1">
              <a:spLocks noChangeArrowheads="1"/>
            </p:cNvSpPr>
            <p:nvPr/>
          </p:nvSpPr>
          <p:spPr bwMode="auto">
            <a:xfrm>
              <a:off x="3552" y="1054"/>
              <a:ext cx="2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p</a:t>
              </a:r>
              <a:r>
                <a:rPr lang="en-US" altLang="zh-CN" sz="2400" i="1" baseline="-25000">
                  <a:effectLst/>
                  <a:ea typeface="宋体" pitchFamily="2" charset="-122"/>
                </a:rPr>
                <a:t>b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  <p:sp>
          <p:nvSpPr>
            <p:cNvPr id="283686" name="Text Box 38"/>
            <p:cNvSpPr txBox="1">
              <a:spLocks noChangeArrowheads="1"/>
            </p:cNvSpPr>
            <p:nvPr/>
          </p:nvSpPr>
          <p:spPr bwMode="auto">
            <a:xfrm>
              <a:off x="3559" y="1539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p</a:t>
              </a:r>
              <a:r>
                <a:rPr lang="en-US" altLang="zh-CN" sz="2400" i="1" baseline="-25000">
                  <a:effectLst/>
                  <a:ea typeface="宋体" pitchFamily="2" charset="-122"/>
                </a:rPr>
                <a:t>C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  <p:sp>
          <p:nvSpPr>
            <p:cNvPr id="283687" name="Text Box 39"/>
            <p:cNvSpPr txBox="1">
              <a:spLocks noChangeArrowheads="1"/>
            </p:cNvSpPr>
            <p:nvPr/>
          </p:nvSpPr>
          <p:spPr bwMode="auto">
            <a:xfrm>
              <a:off x="3552" y="1312"/>
              <a:ext cx="3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p</a:t>
              </a:r>
              <a:r>
                <a:rPr lang="en-US" altLang="zh-CN" i="1" baseline="-25000">
                  <a:effectLst/>
                  <a:ea typeface="宋体" pitchFamily="2" charset="-122"/>
                </a:rPr>
                <a:t>d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  <p:sp>
          <p:nvSpPr>
            <p:cNvPr id="283688" name="Text Box 40"/>
            <p:cNvSpPr txBox="1">
              <a:spLocks noChangeArrowheads="1"/>
            </p:cNvSpPr>
            <p:nvPr/>
          </p:nvSpPr>
          <p:spPr bwMode="auto">
            <a:xfrm>
              <a:off x="4672" y="1912"/>
              <a:ext cx="3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V</a:t>
              </a:r>
              <a:r>
                <a:rPr lang="en-US" altLang="zh-CN" sz="2400" baseline="-25000">
                  <a:effectLst/>
                  <a:ea typeface="宋体" pitchFamily="2" charset="-122"/>
                </a:rPr>
                <a:t>b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  <p:sp>
          <p:nvSpPr>
            <p:cNvPr id="283689" name="Text Box 41"/>
            <p:cNvSpPr txBox="1">
              <a:spLocks noChangeArrowheads="1"/>
            </p:cNvSpPr>
            <p:nvPr/>
          </p:nvSpPr>
          <p:spPr bwMode="auto">
            <a:xfrm>
              <a:off x="4963" y="1912"/>
              <a:ext cx="3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V</a:t>
              </a:r>
              <a:r>
                <a:rPr lang="en-US" altLang="zh-CN" sz="2400" i="1" baseline="-25000">
                  <a:effectLst/>
                  <a:ea typeface="宋体" pitchFamily="2" charset="-122"/>
                </a:rPr>
                <a:t>C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  <p:sp>
          <p:nvSpPr>
            <p:cNvPr id="283690" name="Text Box 42"/>
            <p:cNvSpPr txBox="1">
              <a:spLocks noChangeArrowheads="1"/>
            </p:cNvSpPr>
            <p:nvPr/>
          </p:nvSpPr>
          <p:spPr bwMode="auto">
            <a:xfrm>
              <a:off x="4490" y="1912"/>
              <a:ext cx="3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V</a:t>
              </a:r>
              <a:r>
                <a:rPr lang="en-US" altLang="zh-CN" sz="2400" i="1" baseline="-25000">
                  <a:effectLst/>
                  <a:ea typeface="宋体" pitchFamily="2" charset="-122"/>
                </a:rPr>
                <a:t>d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  <p:sp>
          <p:nvSpPr>
            <p:cNvPr id="283691" name="Text Box 43"/>
            <p:cNvSpPr txBox="1">
              <a:spLocks noChangeArrowheads="1"/>
            </p:cNvSpPr>
            <p:nvPr/>
          </p:nvSpPr>
          <p:spPr bwMode="auto">
            <a:xfrm>
              <a:off x="4781" y="1097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 i="1">
                  <a:effectLst/>
                  <a:ea typeface="宋体" pitchFamily="2" charset="-122"/>
                </a:rPr>
                <a:t>b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  <p:sp>
          <p:nvSpPr>
            <p:cNvPr id="283692" name="Text Box 44"/>
            <p:cNvSpPr txBox="1">
              <a:spLocks noChangeArrowheads="1"/>
            </p:cNvSpPr>
            <p:nvPr/>
          </p:nvSpPr>
          <p:spPr bwMode="auto">
            <a:xfrm>
              <a:off x="5137" y="1483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 i="1">
                  <a:effectLst/>
                  <a:ea typeface="宋体" pitchFamily="2" charset="-122"/>
                </a:rPr>
                <a:t>c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  <p:sp>
          <p:nvSpPr>
            <p:cNvPr id="283693" name="Text Box 45"/>
            <p:cNvSpPr txBox="1">
              <a:spLocks noChangeArrowheads="1"/>
            </p:cNvSpPr>
            <p:nvPr/>
          </p:nvSpPr>
          <p:spPr bwMode="auto">
            <a:xfrm>
              <a:off x="4580" y="131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 i="1">
                  <a:effectLst/>
                  <a:ea typeface="宋体" pitchFamily="2" charset="-122"/>
                </a:rPr>
                <a:t>d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  <p:grpSp>
          <p:nvGrpSpPr>
            <p:cNvPr id="283694" name="Group 46"/>
            <p:cNvGrpSpPr>
              <a:grpSpLocks/>
            </p:cNvGrpSpPr>
            <p:nvPr/>
          </p:nvGrpSpPr>
          <p:grpSpPr bwMode="auto">
            <a:xfrm>
              <a:off x="4272" y="1296"/>
              <a:ext cx="528" cy="576"/>
              <a:chOff x="4272" y="1296"/>
              <a:chExt cx="528" cy="576"/>
            </a:xfrm>
          </p:grpSpPr>
          <p:sp>
            <p:nvSpPr>
              <p:cNvPr id="283695" name="Text Box 47"/>
              <p:cNvSpPr txBox="1">
                <a:spLocks noChangeArrowheads="1"/>
              </p:cNvSpPr>
              <p:nvPr/>
            </p:nvSpPr>
            <p:spPr bwMode="auto">
              <a:xfrm>
                <a:off x="4272" y="1584"/>
                <a:ext cx="32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sz="2400">
                    <a:effectLst/>
                    <a:ea typeface="宋体" pitchFamily="2" charset="-122"/>
                  </a:rPr>
                  <a:t>Q</a:t>
                </a:r>
                <a:r>
                  <a:rPr lang="en-US" altLang="zh-CN" sz="2400" baseline="-25000">
                    <a:effectLst/>
                    <a:ea typeface="宋体" pitchFamily="2" charset="-122"/>
                  </a:rPr>
                  <a:t>2</a:t>
                </a:r>
                <a:endParaRPr lang="en-US" altLang="zh-CN" sz="2400">
                  <a:effectLst/>
                  <a:ea typeface="宋体" pitchFamily="2" charset="-122"/>
                </a:endParaRPr>
              </a:p>
            </p:txBody>
          </p:sp>
          <p:sp>
            <p:nvSpPr>
              <p:cNvPr id="283696" name="AutoShape 48"/>
              <p:cNvSpPr>
                <a:spLocks noChangeArrowheads="1"/>
              </p:cNvSpPr>
              <p:nvPr/>
            </p:nvSpPr>
            <p:spPr bwMode="auto">
              <a:xfrm rot="12670936" flipH="1">
                <a:off x="4464" y="1296"/>
                <a:ext cx="336" cy="477"/>
              </a:xfrm>
              <a:custGeom>
                <a:avLst/>
                <a:gdLst>
                  <a:gd name="G0" fmla="+- 1902471 0 0"/>
                  <a:gd name="G1" fmla="+- -4741764 0 0"/>
                  <a:gd name="G2" fmla="+- 1902471 0 -4741764"/>
                  <a:gd name="G3" fmla="+- 10800 0 0"/>
                  <a:gd name="G4" fmla="+- 0 0 1902471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6625 0 0"/>
                  <a:gd name="G9" fmla="+- 0 0 -4741764"/>
                  <a:gd name="G10" fmla="+- 6625 0 2700"/>
                  <a:gd name="G11" fmla="cos G10 1902471"/>
                  <a:gd name="G12" fmla="sin G10 1902471"/>
                  <a:gd name="G13" fmla="cos 13500 1902471"/>
                  <a:gd name="G14" fmla="sin 13500 1902471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6625 1 2"/>
                  <a:gd name="G20" fmla="+- G19 5400 0"/>
                  <a:gd name="G21" fmla="cos G20 1902471"/>
                  <a:gd name="G22" fmla="sin G20 1902471"/>
                  <a:gd name="G23" fmla="+- G21 10800 0"/>
                  <a:gd name="G24" fmla="+- G12 G23 G22"/>
                  <a:gd name="G25" fmla="+- G22 G23 G11"/>
                  <a:gd name="G26" fmla="cos 10800 1902471"/>
                  <a:gd name="G27" fmla="sin 10800 1902471"/>
                  <a:gd name="G28" fmla="cos 6625 1902471"/>
                  <a:gd name="G29" fmla="sin 6625 1902471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4741764"/>
                  <a:gd name="G36" fmla="sin G34 -4741764"/>
                  <a:gd name="G37" fmla="+/ -4741764 1902471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6625 G39"/>
                  <a:gd name="G43" fmla="sin 6625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20837 w 21600"/>
                  <a:gd name="T5" fmla="*/ 6813 h 21600"/>
                  <a:gd name="T6" fmla="*/ 13441 w 21600"/>
                  <a:gd name="T7" fmla="*/ 2496 h 21600"/>
                  <a:gd name="T8" fmla="*/ 16957 w 21600"/>
                  <a:gd name="T9" fmla="*/ 8354 h 21600"/>
                  <a:gd name="T10" fmla="*/ 22604 w 21600"/>
                  <a:gd name="T11" fmla="*/ 17350 h 21600"/>
                  <a:gd name="T12" fmla="*/ 16094 w 21600"/>
                  <a:gd name="T13" fmla="*/ 19215 h 21600"/>
                  <a:gd name="T14" fmla="*/ 14231 w 21600"/>
                  <a:gd name="T15" fmla="*/ 1270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6592" y="14014"/>
                    </a:moveTo>
                    <a:cubicBezTo>
                      <a:pt x="17138" y="13031"/>
                      <a:pt x="17425" y="11924"/>
                      <a:pt x="17425" y="10800"/>
                    </a:cubicBezTo>
                    <a:cubicBezTo>
                      <a:pt x="17425" y="7914"/>
                      <a:pt x="15557" y="5361"/>
                      <a:pt x="12808" y="4486"/>
                    </a:cubicBezTo>
                    <a:lnTo>
                      <a:pt x="14073" y="508"/>
                    </a:lnTo>
                    <a:cubicBezTo>
                      <a:pt x="18556" y="1933"/>
                      <a:pt x="21600" y="6096"/>
                      <a:pt x="21600" y="10800"/>
                    </a:cubicBezTo>
                    <a:cubicBezTo>
                      <a:pt x="21600" y="12633"/>
                      <a:pt x="21133" y="14437"/>
                      <a:pt x="20243" y="16040"/>
                    </a:cubicBezTo>
                    <a:lnTo>
                      <a:pt x="22604" y="17350"/>
                    </a:lnTo>
                    <a:lnTo>
                      <a:pt x="16094" y="19215"/>
                    </a:lnTo>
                    <a:lnTo>
                      <a:pt x="14231" y="12704"/>
                    </a:lnTo>
                    <a:lnTo>
                      <a:pt x="16592" y="14014"/>
                    </a:lnTo>
                    <a:close/>
                  </a:path>
                </a:pathLst>
              </a:custGeom>
              <a:solidFill>
                <a:srgbClr val="DC0000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83697" name="Group 49"/>
            <p:cNvGrpSpPr>
              <a:grpSpLocks/>
            </p:cNvGrpSpPr>
            <p:nvPr/>
          </p:nvGrpSpPr>
          <p:grpSpPr bwMode="auto">
            <a:xfrm>
              <a:off x="4464" y="624"/>
              <a:ext cx="665" cy="471"/>
              <a:chOff x="4416" y="624"/>
              <a:chExt cx="665" cy="471"/>
            </a:xfrm>
          </p:grpSpPr>
          <p:sp>
            <p:nvSpPr>
              <p:cNvPr id="283698" name="AutoShape 50"/>
              <p:cNvSpPr>
                <a:spLocks noChangeArrowheads="1"/>
              </p:cNvSpPr>
              <p:nvPr/>
            </p:nvSpPr>
            <p:spPr bwMode="auto">
              <a:xfrm rot="9303642" flipH="1">
                <a:off x="4416" y="912"/>
                <a:ext cx="432" cy="183"/>
              </a:xfrm>
              <a:custGeom>
                <a:avLst/>
                <a:gdLst>
                  <a:gd name="G0" fmla="+- 0 0 0"/>
                  <a:gd name="G1" fmla="+- -10196157 0 0"/>
                  <a:gd name="G2" fmla="+- 0 0 -10196157"/>
                  <a:gd name="G3" fmla="+- 10800 0 0"/>
                  <a:gd name="G4" fmla="+- 0 0 0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5400 0 0"/>
                  <a:gd name="G9" fmla="+- 0 0 -10196157"/>
                  <a:gd name="G10" fmla="+- 5400 0 2700"/>
                  <a:gd name="G11" fmla="cos G10 0"/>
                  <a:gd name="G12" fmla="sin G10 0"/>
                  <a:gd name="G13" fmla="cos 13500 0"/>
                  <a:gd name="G14" fmla="sin 13500 0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5400 1 2"/>
                  <a:gd name="G20" fmla="+- G19 5400 0"/>
                  <a:gd name="G21" fmla="cos G20 0"/>
                  <a:gd name="G22" fmla="sin G20 0"/>
                  <a:gd name="G23" fmla="+- G21 10800 0"/>
                  <a:gd name="G24" fmla="+- G12 G23 G22"/>
                  <a:gd name="G25" fmla="+- G22 G23 G11"/>
                  <a:gd name="G26" fmla="cos 10800 0"/>
                  <a:gd name="G27" fmla="sin 10800 0"/>
                  <a:gd name="G28" fmla="cos 5400 0"/>
                  <a:gd name="G29" fmla="sin 5400 0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10196157"/>
                  <a:gd name="G36" fmla="sin G34 -10196157"/>
                  <a:gd name="G37" fmla="+/ -10196157 0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5400 G39"/>
                  <a:gd name="G43" fmla="sin 54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3084 w 21600"/>
                  <a:gd name="T5" fmla="*/ 244 h 21600"/>
                  <a:gd name="T6" fmla="*/ 3424 w 21600"/>
                  <a:gd name="T7" fmla="*/ 7451 h 21600"/>
                  <a:gd name="T8" fmla="*/ 11942 w 21600"/>
                  <a:gd name="T9" fmla="*/ 5522 h 21600"/>
                  <a:gd name="T10" fmla="*/ 24300 w 21600"/>
                  <a:gd name="T11" fmla="*/ 10800 h 21600"/>
                  <a:gd name="T12" fmla="*/ 18900 w 21600"/>
                  <a:gd name="T13" fmla="*/ 16200 h 21600"/>
                  <a:gd name="T14" fmla="*/ 13500 w 21600"/>
                  <a:gd name="T15" fmla="*/ 10800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6200" y="10800"/>
                    </a:moveTo>
                    <a:cubicBezTo>
                      <a:pt x="16200" y="7817"/>
                      <a:pt x="13782" y="5400"/>
                      <a:pt x="10800" y="5400"/>
                    </a:cubicBezTo>
                    <a:cubicBezTo>
                      <a:pt x="8681" y="5399"/>
                      <a:pt x="6758" y="6638"/>
                      <a:pt x="5883" y="8567"/>
                    </a:cubicBezTo>
                    <a:lnTo>
                      <a:pt x="966" y="6335"/>
                    </a:lnTo>
                    <a:cubicBezTo>
                      <a:pt x="2717" y="2477"/>
                      <a:pt x="6563" y="-1"/>
                      <a:pt x="10800" y="0"/>
                    </a:cubicBezTo>
                    <a:cubicBezTo>
                      <a:pt x="16764" y="0"/>
                      <a:pt x="21599" y="4835"/>
                      <a:pt x="21600" y="10799"/>
                    </a:cubicBezTo>
                    <a:lnTo>
                      <a:pt x="21600" y="10800"/>
                    </a:lnTo>
                    <a:lnTo>
                      <a:pt x="24300" y="10800"/>
                    </a:lnTo>
                    <a:lnTo>
                      <a:pt x="18900" y="16200"/>
                    </a:lnTo>
                    <a:lnTo>
                      <a:pt x="13500" y="10800"/>
                    </a:lnTo>
                    <a:lnTo>
                      <a:pt x="16200" y="10800"/>
                    </a:lnTo>
                    <a:close/>
                  </a:path>
                </a:pathLst>
              </a:custGeom>
              <a:solidFill>
                <a:srgbClr val="DC0000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3699" name="Text Box 51"/>
              <p:cNvSpPr txBox="1">
                <a:spLocks noChangeArrowheads="1"/>
              </p:cNvSpPr>
              <p:nvPr/>
            </p:nvSpPr>
            <p:spPr bwMode="auto">
              <a:xfrm>
                <a:off x="4752" y="624"/>
                <a:ext cx="32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sz="2400">
                    <a:effectLst/>
                    <a:ea typeface="宋体" pitchFamily="2" charset="-122"/>
                  </a:rPr>
                  <a:t>Q</a:t>
                </a:r>
                <a:r>
                  <a:rPr lang="en-US" altLang="zh-CN" sz="2400" baseline="-25000">
                    <a:effectLst/>
                    <a:ea typeface="宋体" pitchFamily="2" charset="-122"/>
                  </a:rPr>
                  <a:t>1</a:t>
                </a:r>
                <a:endParaRPr lang="en-US" altLang="zh-CN" sz="2400">
                  <a:effectLst/>
                  <a:ea typeface="宋体" pitchFamily="2" charset="-122"/>
                </a:endParaRPr>
              </a:p>
            </p:txBody>
          </p:sp>
        </p:grpSp>
        <p:sp>
          <p:nvSpPr>
            <p:cNvPr id="283700" name="Line 52"/>
            <p:cNvSpPr>
              <a:spLocks noChangeShapeType="1"/>
            </p:cNvSpPr>
            <p:nvPr/>
          </p:nvSpPr>
          <p:spPr bwMode="auto">
            <a:xfrm>
              <a:off x="4398" y="1008"/>
              <a:ext cx="144" cy="384"/>
            </a:xfrm>
            <a:prstGeom prst="line">
              <a:avLst/>
            </a:prstGeom>
            <a:noFill/>
            <a:ln w="28575">
              <a:solidFill>
                <a:srgbClr val="66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3701" name="Line 53"/>
            <p:cNvSpPr>
              <a:spLocks noChangeShapeType="1"/>
            </p:cNvSpPr>
            <p:nvPr/>
          </p:nvSpPr>
          <p:spPr bwMode="auto">
            <a:xfrm>
              <a:off x="4704" y="1548"/>
              <a:ext cx="240" cy="96"/>
            </a:xfrm>
            <a:prstGeom prst="line">
              <a:avLst/>
            </a:prstGeom>
            <a:noFill/>
            <a:ln w="28575">
              <a:solidFill>
                <a:srgbClr val="FF6565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3702" name="Line 54"/>
            <p:cNvSpPr>
              <a:spLocks noChangeShapeType="1"/>
            </p:cNvSpPr>
            <p:nvPr/>
          </p:nvSpPr>
          <p:spPr bwMode="auto">
            <a:xfrm flipH="1" flipV="1">
              <a:off x="4806" y="1344"/>
              <a:ext cx="192" cy="240"/>
            </a:xfrm>
            <a:prstGeom prst="line">
              <a:avLst/>
            </a:prstGeom>
            <a:noFill/>
            <a:ln w="28575">
              <a:solidFill>
                <a:srgbClr val="66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3703" name="Line 55"/>
            <p:cNvSpPr>
              <a:spLocks noChangeShapeType="1"/>
            </p:cNvSpPr>
            <p:nvPr/>
          </p:nvSpPr>
          <p:spPr bwMode="auto">
            <a:xfrm flipH="1" flipV="1">
              <a:off x="4368" y="768"/>
              <a:ext cx="192" cy="288"/>
            </a:xfrm>
            <a:prstGeom prst="line">
              <a:avLst/>
            </a:prstGeom>
            <a:noFill/>
            <a:ln w="28575">
              <a:solidFill>
                <a:srgbClr val="FF6565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3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3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3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3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3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83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9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83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3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3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83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83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3" grpId="0" autoUpdateAnimBg="0"/>
      <p:bldP spid="283660" grpId="0" autoUpdateAnimBg="0"/>
      <p:bldP spid="283661" grpId="0" autoUpdateAnimBg="0"/>
      <p:bldP spid="283662" grpId="0" autoUpdateAnimBg="0"/>
      <p:bldP spid="283663" grpId="0" autoUpdateAnimBg="0"/>
      <p:bldP spid="283664" grpId="0" autoUpdateAnimBg="0"/>
      <p:bldP spid="28366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E1ED87-2048-4BDD-B873-C675834CF9AA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261122" name="Rectangle 1026"/>
          <p:cNvSpPr>
            <a:spLocks noChangeArrowheads="1"/>
          </p:cNvSpPr>
          <p:nvPr/>
        </p:nvSpPr>
        <p:spPr bwMode="auto">
          <a:xfrm>
            <a:off x="457200" y="381000"/>
            <a:ext cx="1412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zh-CN" altLang="en-US" sz="3200" i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说明：</a:t>
            </a:r>
            <a:endParaRPr lang="zh-CN" altLang="en-US" sz="2400" b="0">
              <a:effectLst/>
              <a:ea typeface="宋体" pitchFamily="2" charset="-122"/>
            </a:endParaRPr>
          </a:p>
        </p:txBody>
      </p:sp>
      <p:sp>
        <p:nvSpPr>
          <p:cNvPr id="261124" name="Rectangle 1028"/>
          <p:cNvSpPr>
            <a:spLocks noChangeArrowheads="1"/>
          </p:cNvSpPr>
          <p:nvPr/>
        </p:nvSpPr>
        <p:spPr bwMode="auto">
          <a:xfrm>
            <a:off x="685800" y="2514600"/>
            <a:ext cx="79819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400">
                <a:effectLst/>
              </a:rPr>
              <a:t>（诚然，在膨胀过程中，后进到容器</a:t>
            </a:r>
            <a:r>
              <a:rPr lang="en-US" altLang="zh-CN" sz="2400">
                <a:effectLst/>
              </a:rPr>
              <a:t>B</a:t>
            </a:r>
            <a:r>
              <a:rPr lang="zh-CN" altLang="en-US" sz="2400">
                <a:effectLst/>
              </a:rPr>
              <a:t>的气体将对先进入</a:t>
            </a:r>
            <a:r>
              <a:rPr lang="en-US" altLang="zh-CN" sz="2400">
                <a:effectLst/>
              </a:rPr>
              <a:t>B</a:t>
            </a:r>
          </a:p>
          <a:p>
            <a:r>
              <a:rPr lang="zh-CN" altLang="en-US" sz="2400">
                <a:effectLst/>
              </a:rPr>
              <a:t>的气体作功，但此功是气体系统内部各部分之间进行的，</a:t>
            </a:r>
          </a:p>
          <a:p>
            <a:r>
              <a:rPr lang="zh-CN" altLang="en-US" sz="2400">
                <a:effectLst/>
              </a:rPr>
              <a:t>不是外界对气体系统所作的功。）</a:t>
            </a:r>
            <a:endParaRPr lang="zh-CN" altLang="en-US" sz="2400" b="0">
              <a:effectLst/>
              <a:ea typeface="宋体" pitchFamily="2" charset="-122"/>
            </a:endParaRPr>
          </a:p>
        </p:txBody>
      </p:sp>
      <p:sp>
        <p:nvSpPr>
          <p:cNvPr id="261128" name="Rectangle 1032"/>
          <p:cNvSpPr>
            <a:spLocks noChangeArrowheads="1"/>
          </p:cNvSpPr>
          <p:nvPr/>
        </p:nvSpPr>
        <p:spPr bwMode="auto">
          <a:xfrm>
            <a:off x="76200" y="3733800"/>
            <a:ext cx="4803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zh-CN" altLang="en-US" sz="2400" i="1">
                <a:effectLst>
                  <a:outerShdw blurRad="38100" dist="38100" dir="2700000" algn="tl">
                    <a:srgbClr val="FFFFFF"/>
                  </a:outerShdw>
                </a:effectLst>
              </a:rPr>
              <a:t>把热力学第一定律应用于此过程：</a:t>
            </a:r>
            <a:endParaRPr lang="zh-CN" altLang="en-US" sz="2400" b="0">
              <a:effectLst/>
              <a:ea typeface="宋体" pitchFamily="2" charset="-122"/>
            </a:endParaRPr>
          </a:p>
        </p:txBody>
      </p:sp>
      <p:grpSp>
        <p:nvGrpSpPr>
          <p:cNvPr id="261135" name="Group 1039"/>
          <p:cNvGrpSpPr>
            <a:grpSpLocks/>
          </p:cNvGrpSpPr>
          <p:nvPr/>
        </p:nvGrpSpPr>
        <p:grpSpPr bwMode="auto">
          <a:xfrm>
            <a:off x="1066800" y="4267200"/>
            <a:ext cx="5510213" cy="1143000"/>
            <a:chOff x="672" y="2688"/>
            <a:chExt cx="3471" cy="720"/>
          </a:xfrm>
        </p:grpSpPr>
        <p:sp>
          <p:nvSpPr>
            <p:cNvPr id="261129" name="Rectangle 1033"/>
            <p:cNvSpPr>
              <a:spLocks noChangeArrowheads="1"/>
            </p:cNvSpPr>
            <p:nvPr/>
          </p:nvSpPr>
          <p:spPr bwMode="auto">
            <a:xfrm>
              <a:off x="1426" y="2688"/>
              <a:ext cx="18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altLang="zh-CN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Q=0    A=0</a:t>
              </a:r>
              <a:endParaRPr lang="en-US" altLang="zh-CN" sz="2400" b="0">
                <a:effectLst/>
                <a:ea typeface="宋体" pitchFamily="2" charset="-122"/>
              </a:endParaRPr>
            </a:p>
          </p:txBody>
        </p:sp>
        <p:sp>
          <p:nvSpPr>
            <p:cNvPr id="261130" name="Rectangle 1034"/>
            <p:cNvSpPr>
              <a:spLocks noChangeArrowheads="1"/>
            </p:cNvSpPr>
            <p:nvPr/>
          </p:nvSpPr>
          <p:spPr bwMode="auto">
            <a:xfrm>
              <a:off x="672" y="2717"/>
              <a:ext cx="56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zh-CN" altLang="en-US">
                  <a:solidFill>
                    <a:srgbClr val="FF6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因为</a:t>
              </a:r>
              <a:endParaRPr lang="zh-CN" altLang="en-US" sz="2400" b="0">
                <a:effectLst/>
                <a:ea typeface="宋体" pitchFamily="2" charset="-122"/>
              </a:endParaRPr>
            </a:p>
          </p:txBody>
        </p:sp>
        <p:sp>
          <p:nvSpPr>
            <p:cNvPr id="261131" name="Rectangle 1035"/>
            <p:cNvSpPr>
              <a:spLocks noChangeArrowheads="1"/>
            </p:cNvSpPr>
            <p:nvPr/>
          </p:nvSpPr>
          <p:spPr bwMode="auto">
            <a:xfrm>
              <a:off x="672" y="3053"/>
              <a:ext cx="56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zh-CN" altLang="en-US">
                  <a:solidFill>
                    <a:srgbClr val="FF6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所以</a:t>
              </a:r>
              <a:endParaRPr lang="zh-CN" altLang="en-US" sz="2400" b="0">
                <a:effectLst/>
                <a:ea typeface="宋体" pitchFamily="2" charset="-122"/>
              </a:endParaRPr>
            </a:p>
          </p:txBody>
        </p:sp>
        <p:sp>
          <p:nvSpPr>
            <p:cNvPr id="261132" name="Rectangle 1036"/>
            <p:cNvSpPr>
              <a:spLocks noChangeArrowheads="1"/>
            </p:cNvSpPr>
            <p:nvPr/>
          </p:nvSpPr>
          <p:spPr bwMode="auto">
            <a:xfrm>
              <a:off x="1810" y="3101"/>
              <a:ext cx="157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2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D</a:t>
              </a:r>
              <a:endParaRPr lang="en-US" altLang="zh-CN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61133" name="Text Box 1037"/>
            <p:cNvSpPr txBox="1">
              <a:spLocks noChangeArrowheads="1"/>
            </p:cNvSpPr>
            <p:nvPr/>
          </p:nvSpPr>
          <p:spPr bwMode="auto">
            <a:xfrm>
              <a:off x="1860" y="3081"/>
              <a:ext cx="228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>
              <a:spAutoFit/>
            </a:bodyPr>
            <a:lstStyle/>
            <a:p>
              <a:r>
                <a:rPr lang="zh-CN" altLang="zh-CN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altLang="zh-CN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U=0  </a:t>
              </a:r>
              <a:r>
                <a:rPr lang="zh-CN" altLang="en-US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即  </a:t>
              </a:r>
              <a:r>
                <a:rPr lang="en-US" altLang="zh-CN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U(T,V)=</a:t>
              </a:r>
              <a:r>
                <a:rPr lang="zh-CN" altLang="en-US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恒量</a:t>
              </a:r>
              <a:endParaRPr lang="zh-CN" altLang="en-US">
                <a:solidFill>
                  <a:schemeClr val="accent2"/>
                </a:solidFill>
                <a:effectLst/>
              </a:endParaRPr>
            </a:p>
          </p:txBody>
        </p:sp>
      </p:grpSp>
      <p:sp>
        <p:nvSpPr>
          <p:cNvPr id="261134" name="Rectangle 1038"/>
          <p:cNvSpPr>
            <a:spLocks noChangeArrowheads="1"/>
          </p:cNvSpPr>
          <p:nvPr/>
        </p:nvSpPr>
        <p:spPr bwMode="auto">
          <a:xfrm>
            <a:off x="1219200" y="5653088"/>
            <a:ext cx="7448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zh-CN" altLang="en-US">
                <a:effectLst/>
              </a:rPr>
              <a:t>即 </a:t>
            </a:r>
            <a:r>
              <a:rPr lang="zh-CN" altLang="en-US">
                <a:solidFill>
                  <a:schemeClr val="accent2"/>
                </a:solidFill>
                <a:effectLst/>
              </a:rPr>
              <a:t>气体绝热自由膨胀过程</a:t>
            </a:r>
            <a:r>
              <a:rPr lang="zh-CN" altLang="en-US">
                <a:effectLst/>
              </a:rPr>
              <a:t>是一个</a:t>
            </a:r>
            <a:r>
              <a:rPr lang="zh-CN" altLang="en-US">
                <a:solidFill>
                  <a:srgbClr val="FF3300"/>
                </a:solidFill>
                <a:effectLst/>
              </a:rPr>
              <a:t>等内能过程。</a:t>
            </a:r>
            <a:endParaRPr lang="zh-CN" altLang="en-US" sz="2400" b="0">
              <a:effectLst/>
              <a:ea typeface="宋体" pitchFamily="2" charset="-122"/>
            </a:endParaRPr>
          </a:p>
        </p:txBody>
      </p:sp>
      <p:sp>
        <p:nvSpPr>
          <p:cNvPr id="261138" name="Text Box 1042"/>
          <p:cNvSpPr txBox="1">
            <a:spLocks noChangeArrowheads="1"/>
          </p:cNvSpPr>
          <p:nvPr/>
        </p:nvSpPr>
        <p:spPr bwMode="auto">
          <a:xfrm>
            <a:off x="1660525" y="228600"/>
            <a:ext cx="68484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b="0">
                <a:solidFill>
                  <a:srgbClr val="00FF00"/>
                </a:solidFill>
                <a:effectLst/>
              </a:rPr>
              <a:t>*</a:t>
            </a:r>
            <a:r>
              <a:rPr lang="zh-CN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膨胀前后气体的温度没有改变。</a:t>
            </a:r>
          </a:p>
          <a:p>
            <a:r>
              <a:rPr lang="zh-CN" altLang="en-US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zh-CN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水和气体没有发生热交换。</a:t>
            </a:r>
            <a:r>
              <a:rPr lang="en-US" altLang="zh-CN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Q=0</a:t>
            </a:r>
            <a:r>
              <a:rPr lang="en-US" altLang="zh-CN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zh-CN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，即气体</a:t>
            </a:r>
          </a:p>
          <a:p>
            <a:r>
              <a:rPr lang="zh-CN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  的自由膨胀是绝热过程。气体向真空自由</a:t>
            </a:r>
          </a:p>
          <a:p>
            <a:r>
              <a:rPr lang="zh-CN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  膨胀过程中不受外界阻力，所以外界不对</a:t>
            </a:r>
          </a:p>
          <a:p>
            <a:r>
              <a:rPr lang="zh-CN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  气体作功，即气体对外界不作功</a:t>
            </a:r>
            <a:r>
              <a:rPr lang="en-US" altLang="zh-CN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A=0</a:t>
            </a:r>
            <a:r>
              <a:rPr lang="zh-CN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1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1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1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1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61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1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61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2" grpId="0" autoUpdateAnimBg="0"/>
      <p:bldP spid="261124" grpId="0" build="p" autoUpdateAnimBg="0"/>
      <p:bldP spid="261128" grpId="0" autoUpdateAnimBg="0"/>
      <p:bldP spid="261134" grpId="0" autoUpdateAnimBg="0"/>
      <p:bldP spid="26113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4315F1-B3F3-4070-B1D5-713F7A52E124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266242" name="Rectangle 2"/>
          <p:cNvSpPr>
            <a:spLocks noChangeArrowheads="1"/>
          </p:cNvSpPr>
          <p:nvPr/>
        </p:nvSpPr>
        <p:spPr bwMode="auto">
          <a:xfrm>
            <a:off x="2051050" y="2362200"/>
            <a:ext cx="1758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zh-CN" altLang="en-US" sz="2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体积改变，</a:t>
            </a:r>
            <a:endParaRPr lang="zh-CN" altLang="en-US" sz="2400">
              <a:solidFill>
                <a:schemeClr val="accent2"/>
              </a:solidFill>
              <a:effectLst/>
            </a:endParaRPr>
          </a:p>
          <a:p>
            <a:r>
              <a:rPr lang="zh-CN" altLang="en-US" sz="2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内能不变</a:t>
            </a:r>
            <a:endParaRPr lang="zh-CN" altLang="en-US">
              <a:effectLst/>
            </a:endParaRPr>
          </a:p>
        </p:txBody>
      </p:sp>
      <p:sp>
        <p:nvSpPr>
          <p:cNvPr id="266243" name="Rectangle 3"/>
          <p:cNvSpPr>
            <a:spLocks noChangeArrowheads="1"/>
          </p:cNvSpPr>
          <p:nvPr/>
        </p:nvSpPr>
        <p:spPr bwMode="auto">
          <a:xfrm>
            <a:off x="381000" y="2362200"/>
            <a:ext cx="1724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体积改变，</a:t>
            </a:r>
          </a:p>
          <a:p>
            <a:r>
              <a:rPr lang="zh-CN" altLang="en-US" sz="2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温度不变</a:t>
            </a:r>
            <a:endParaRPr lang="zh-CN" altLang="en-US" sz="2400" b="0">
              <a:effectLst/>
              <a:ea typeface="宋体" pitchFamily="2" charset="-122"/>
            </a:endParaRPr>
          </a:p>
        </p:txBody>
      </p:sp>
      <p:sp>
        <p:nvSpPr>
          <p:cNvPr id="266244" name="Text Box 4"/>
          <p:cNvSpPr txBox="1">
            <a:spLocks noChangeArrowheads="1"/>
          </p:cNvSpPr>
          <p:nvPr/>
        </p:nvSpPr>
        <p:spPr bwMode="auto">
          <a:xfrm>
            <a:off x="1143000" y="457200"/>
            <a:ext cx="1828800" cy="955675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ffectLst>
            <a:prstShdw prst="shdw17" dist="17961" dir="2700000">
              <a:srgbClr val="FF9900">
                <a:gamma/>
                <a:shade val="60000"/>
                <a:invGamma/>
              </a:srgbClr>
            </a:prstShdw>
          </a:effectLst>
        </p:spPr>
        <p:txBody>
          <a:bodyPr anchor="ctr">
            <a:spAutoFit/>
          </a:bodyPr>
          <a:lstStyle/>
          <a:p>
            <a:pPr algn="ctr"/>
            <a:r>
              <a:rPr lang="zh-CN" altLang="en-US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焦耳实</a:t>
            </a:r>
          </a:p>
          <a:p>
            <a:pPr algn="ctr"/>
            <a:r>
              <a:rPr lang="zh-CN" altLang="en-US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验结果</a:t>
            </a:r>
            <a:endParaRPr lang="zh-CN" altLang="en-US">
              <a:solidFill>
                <a:schemeClr val="bg1"/>
              </a:solidFill>
              <a:effectLst/>
            </a:endParaRPr>
          </a:p>
        </p:txBody>
      </p:sp>
      <p:sp>
        <p:nvSpPr>
          <p:cNvPr id="266245" name="AutoShape 5"/>
          <p:cNvSpPr>
            <a:spLocks noChangeArrowheads="1"/>
          </p:cNvSpPr>
          <p:nvPr/>
        </p:nvSpPr>
        <p:spPr bwMode="auto">
          <a:xfrm rot="5400000">
            <a:off x="883443" y="1783557"/>
            <a:ext cx="976313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00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246" name="AutoShape 6"/>
          <p:cNvSpPr>
            <a:spLocks noChangeArrowheads="1"/>
          </p:cNvSpPr>
          <p:nvPr/>
        </p:nvSpPr>
        <p:spPr bwMode="auto">
          <a:xfrm rot="5400000">
            <a:off x="2331243" y="1783557"/>
            <a:ext cx="976313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00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247" name="Rectangle 7"/>
          <p:cNvSpPr>
            <a:spLocks noChangeArrowheads="1"/>
          </p:cNvSpPr>
          <p:nvPr/>
        </p:nvSpPr>
        <p:spPr bwMode="auto">
          <a:xfrm>
            <a:off x="1066800" y="4419600"/>
            <a:ext cx="2057400" cy="1800225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r>
              <a:rPr lang="zh-CN" alt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气体的内能</a:t>
            </a:r>
          </a:p>
          <a:p>
            <a:r>
              <a:rPr lang="zh-CN" alt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只是温度的</a:t>
            </a:r>
          </a:p>
          <a:p>
            <a:r>
              <a:rPr lang="zh-CN" alt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函数，与体</a:t>
            </a:r>
          </a:p>
          <a:p>
            <a:r>
              <a:rPr lang="zh-CN" alt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积无关。</a:t>
            </a:r>
            <a:endParaRPr lang="zh-CN" altLang="en-US" sz="2400" b="0">
              <a:solidFill>
                <a:schemeClr val="tx2"/>
              </a:solidFill>
              <a:effectLst/>
              <a:ea typeface="宋体" pitchFamily="2" charset="-122"/>
            </a:endParaRPr>
          </a:p>
        </p:txBody>
      </p:sp>
      <p:sp>
        <p:nvSpPr>
          <p:cNvPr id="266248" name="Rectangle 8"/>
          <p:cNvSpPr>
            <a:spLocks noChangeArrowheads="1"/>
          </p:cNvSpPr>
          <p:nvPr/>
        </p:nvSpPr>
        <p:spPr bwMode="auto">
          <a:xfrm rot="5400000">
            <a:off x="1981200" y="2590800"/>
            <a:ext cx="60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10000" b="0">
                <a:solidFill>
                  <a:srgbClr val="FF00FF"/>
                </a:solidFill>
                <a:effectLst/>
                <a:latin typeface="Symbol" pitchFamily="18" charset="2"/>
              </a:rPr>
              <a:t>}</a:t>
            </a:r>
            <a:endParaRPr lang="en-US" altLang="zh-CN">
              <a:solidFill>
                <a:schemeClr val="bg1"/>
              </a:solidFill>
              <a:effectLst/>
            </a:endParaRPr>
          </a:p>
        </p:txBody>
      </p:sp>
      <p:sp>
        <p:nvSpPr>
          <p:cNvPr id="266249" name="AutoShape 9"/>
          <p:cNvSpPr>
            <a:spLocks noChangeArrowheads="1"/>
          </p:cNvSpPr>
          <p:nvPr/>
        </p:nvSpPr>
        <p:spPr bwMode="auto">
          <a:xfrm rot="5400000">
            <a:off x="1600994" y="3779044"/>
            <a:ext cx="976312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00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66250" name="Group 10"/>
          <p:cNvGrpSpPr>
            <a:grpSpLocks/>
          </p:cNvGrpSpPr>
          <p:nvPr/>
        </p:nvGrpSpPr>
        <p:grpSpPr bwMode="auto">
          <a:xfrm>
            <a:off x="3651250" y="833438"/>
            <a:ext cx="5645150" cy="5643562"/>
            <a:chOff x="1584" y="765"/>
            <a:chExt cx="3556" cy="3555"/>
          </a:xfrm>
        </p:grpSpPr>
        <p:grpSp>
          <p:nvGrpSpPr>
            <p:cNvPr id="266251" name="Group 11"/>
            <p:cNvGrpSpPr>
              <a:grpSpLocks/>
            </p:cNvGrpSpPr>
            <p:nvPr/>
          </p:nvGrpSpPr>
          <p:grpSpPr bwMode="auto">
            <a:xfrm>
              <a:off x="1824" y="765"/>
              <a:ext cx="3316" cy="3555"/>
              <a:chOff x="1872" y="765"/>
              <a:chExt cx="3316" cy="3555"/>
            </a:xfrm>
          </p:grpSpPr>
          <p:sp>
            <p:nvSpPr>
              <p:cNvPr id="266252" name="Text Box 12"/>
              <p:cNvSpPr txBox="1">
                <a:spLocks noChangeArrowheads="1"/>
              </p:cNvSpPr>
              <p:nvPr/>
            </p:nvSpPr>
            <p:spPr bwMode="auto">
              <a:xfrm>
                <a:off x="1872" y="765"/>
                <a:ext cx="3316" cy="35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altLang="zh-CN">
                    <a:effectLst/>
                  </a:rPr>
                  <a:t>U=U(T,V)</a:t>
                </a:r>
              </a:p>
              <a:p>
                <a:endParaRPr lang="en-US" altLang="zh-CN">
                  <a:effectLst/>
                </a:endParaRPr>
              </a:p>
              <a:p>
                <a:r>
                  <a:rPr lang="en-US" altLang="zh-CN">
                    <a:effectLst/>
                  </a:rPr>
                  <a:t>dU=(        )</a:t>
                </a:r>
                <a:r>
                  <a:rPr lang="en-US" altLang="zh-CN" baseline="-30000">
                    <a:effectLst/>
                  </a:rPr>
                  <a:t>V</a:t>
                </a:r>
                <a:r>
                  <a:rPr lang="en-US" altLang="zh-CN">
                    <a:effectLst/>
                  </a:rPr>
                  <a:t>dT+(        )</a:t>
                </a:r>
                <a:r>
                  <a:rPr lang="en-US" altLang="zh-CN" baseline="-30000">
                    <a:effectLst/>
                  </a:rPr>
                  <a:t>T</a:t>
                </a:r>
                <a:r>
                  <a:rPr lang="en-US" altLang="zh-CN">
                    <a:effectLst/>
                  </a:rPr>
                  <a:t>dV</a:t>
                </a:r>
              </a:p>
              <a:p>
                <a:endParaRPr lang="en-US" altLang="zh-CN">
                  <a:effectLst/>
                </a:endParaRPr>
              </a:p>
              <a:p>
                <a:r>
                  <a:rPr lang="en-US" altLang="zh-CN">
                    <a:effectLst/>
                  </a:rPr>
                  <a:t>dT=0  (</a:t>
                </a:r>
                <a:r>
                  <a:rPr lang="zh-CN" altLang="zh-CN">
                    <a:effectLst/>
                  </a:rPr>
                  <a:t>焦耳实验结果）</a:t>
                </a:r>
              </a:p>
              <a:p>
                <a:endParaRPr lang="zh-CN" altLang="zh-CN">
                  <a:effectLst/>
                </a:endParaRPr>
              </a:p>
              <a:p>
                <a:r>
                  <a:rPr lang="en-US" altLang="zh-CN">
                    <a:effectLst/>
                  </a:rPr>
                  <a:t>dU=(       )</a:t>
                </a:r>
                <a:r>
                  <a:rPr lang="en-US" altLang="zh-CN" baseline="-30000">
                    <a:effectLst/>
                  </a:rPr>
                  <a:t>T</a:t>
                </a:r>
                <a:r>
                  <a:rPr lang="en-US" altLang="zh-CN">
                    <a:effectLst/>
                  </a:rPr>
                  <a:t>dV</a:t>
                </a:r>
              </a:p>
              <a:p>
                <a:endParaRPr lang="en-US" altLang="zh-CN">
                  <a:effectLst/>
                </a:endParaRPr>
              </a:p>
              <a:p>
                <a:r>
                  <a:rPr lang="en-US" altLang="zh-CN">
                    <a:effectLst/>
                  </a:rPr>
                  <a:t>dU=0  (</a:t>
                </a:r>
                <a:r>
                  <a:rPr lang="zh-CN" altLang="zh-CN">
                    <a:effectLst/>
                  </a:rPr>
                  <a:t>自由膨胀前后内能不变）</a:t>
                </a:r>
              </a:p>
              <a:p>
                <a:r>
                  <a:rPr lang="zh-CN" altLang="zh-CN">
                    <a:effectLst/>
                  </a:rPr>
                  <a:t>           且</a:t>
                </a:r>
                <a:r>
                  <a:rPr lang="en-US" altLang="zh-CN">
                    <a:effectLst/>
                  </a:rPr>
                  <a:t>dV    0</a:t>
                </a:r>
              </a:p>
              <a:p>
                <a:endParaRPr lang="en-US" altLang="zh-CN">
                  <a:effectLst/>
                </a:endParaRPr>
              </a:p>
              <a:p>
                <a:r>
                  <a:rPr lang="en-US" altLang="zh-CN">
                    <a:effectLst/>
                  </a:rPr>
                  <a:t>(        )</a:t>
                </a:r>
                <a:r>
                  <a:rPr lang="en-US" altLang="zh-CN" baseline="-30000">
                    <a:effectLst/>
                  </a:rPr>
                  <a:t>T</a:t>
                </a:r>
                <a:r>
                  <a:rPr lang="en-US" altLang="zh-CN">
                    <a:effectLst/>
                  </a:rPr>
                  <a:t>=0</a:t>
                </a:r>
              </a:p>
              <a:p>
                <a:endParaRPr lang="zh-CN" altLang="zh-CN">
                  <a:effectLst/>
                </a:endParaRPr>
              </a:p>
            </p:txBody>
          </p:sp>
          <p:grpSp>
            <p:nvGrpSpPr>
              <p:cNvPr id="266253" name="Group 13"/>
              <p:cNvGrpSpPr>
                <a:grpSpLocks/>
              </p:cNvGrpSpPr>
              <p:nvPr/>
            </p:nvGrpSpPr>
            <p:grpSpPr bwMode="auto">
              <a:xfrm>
                <a:off x="2448" y="1243"/>
                <a:ext cx="528" cy="595"/>
                <a:chOff x="1680" y="1296"/>
                <a:chExt cx="528" cy="595"/>
              </a:xfrm>
            </p:grpSpPr>
            <p:grpSp>
              <p:nvGrpSpPr>
                <p:cNvPr id="266254" name="Group 14"/>
                <p:cNvGrpSpPr>
                  <a:grpSpLocks/>
                </p:cNvGrpSpPr>
                <p:nvPr/>
              </p:nvGrpSpPr>
              <p:grpSpPr bwMode="auto">
                <a:xfrm>
                  <a:off x="1680" y="1296"/>
                  <a:ext cx="528" cy="595"/>
                  <a:chOff x="4133" y="570"/>
                  <a:chExt cx="871" cy="1696"/>
                </a:xfrm>
              </p:grpSpPr>
              <p:sp>
                <p:nvSpPr>
                  <p:cNvPr id="266255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4133" y="1404"/>
                    <a:ext cx="871" cy="1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66256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4489" y="1488"/>
                    <a:ext cx="456" cy="778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>
                        <a:effectLst/>
                      </a:rPr>
                      <a:t>T</a:t>
                    </a:r>
                  </a:p>
                </p:txBody>
              </p:sp>
              <p:sp>
                <p:nvSpPr>
                  <p:cNvPr id="266257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4456" y="638"/>
                    <a:ext cx="535" cy="779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>
                        <a:effectLst/>
                      </a:rPr>
                      <a:t>U</a:t>
                    </a:r>
                  </a:p>
                </p:txBody>
              </p:sp>
              <p:sp>
                <p:nvSpPr>
                  <p:cNvPr id="266258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4192" y="1414"/>
                    <a:ext cx="190" cy="778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CN">
                        <a:effectLst/>
                        <a:latin typeface="Symbol" pitchFamily="18" charset="2"/>
                      </a:rPr>
                      <a:t>¶</a:t>
                    </a:r>
                    <a:endParaRPr lang="en-US" altLang="zh-CN">
                      <a:effectLst/>
                    </a:endParaRPr>
                  </a:p>
                </p:txBody>
              </p:sp>
              <p:sp>
                <p:nvSpPr>
                  <p:cNvPr id="266259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4164" y="570"/>
                    <a:ext cx="190" cy="778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CN">
                        <a:effectLst/>
                        <a:latin typeface="Symbol" pitchFamily="18" charset="2"/>
                      </a:rPr>
                      <a:t>¶</a:t>
                    </a:r>
                    <a:endParaRPr lang="en-US" altLang="zh-CN">
                      <a:effectLst/>
                    </a:endParaRPr>
                  </a:p>
                </p:txBody>
              </p:sp>
            </p:grpSp>
            <p:sp>
              <p:nvSpPr>
                <p:cNvPr id="266260" name="Line 20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66261" name="Group 21"/>
              <p:cNvGrpSpPr>
                <a:grpSpLocks/>
              </p:cNvGrpSpPr>
              <p:nvPr/>
            </p:nvGrpSpPr>
            <p:grpSpPr bwMode="auto">
              <a:xfrm>
                <a:off x="3600" y="1195"/>
                <a:ext cx="528" cy="595"/>
                <a:chOff x="1680" y="1296"/>
                <a:chExt cx="528" cy="595"/>
              </a:xfrm>
            </p:grpSpPr>
            <p:grpSp>
              <p:nvGrpSpPr>
                <p:cNvPr id="266262" name="Group 22"/>
                <p:cNvGrpSpPr>
                  <a:grpSpLocks/>
                </p:cNvGrpSpPr>
                <p:nvPr/>
              </p:nvGrpSpPr>
              <p:grpSpPr bwMode="auto">
                <a:xfrm>
                  <a:off x="1680" y="1296"/>
                  <a:ext cx="528" cy="595"/>
                  <a:chOff x="4133" y="570"/>
                  <a:chExt cx="871" cy="1696"/>
                </a:xfrm>
              </p:grpSpPr>
              <p:sp>
                <p:nvSpPr>
                  <p:cNvPr id="266263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4133" y="1404"/>
                    <a:ext cx="871" cy="1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66264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4489" y="1488"/>
                    <a:ext cx="456" cy="778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>
                        <a:effectLst/>
                      </a:rPr>
                      <a:t>V</a:t>
                    </a:r>
                  </a:p>
                </p:txBody>
              </p:sp>
              <p:sp>
                <p:nvSpPr>
                  <p:cNvPr id="266265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4456" y="638"/>
                    <a:ext cx="535" cy="779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>
                        <a:effectLst/>
                      </a:rPr>
                      <a:t>U</a:t>
                    </a:r>
                  </a:p>
                </p:txBody>
              </p:sp>
              <p:sp>
                <p:nvSpPr>
                  <p:cNvPr id="266266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4192" y="1414"/>
                    <a:ext cx="190" cy="778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CN">
                        <a:effectLst/>
                        <a:latin typeface="Symbol" pitchFamily="18" charset="2"/>
                      </a:rPr>
                      <a:t>¶</a:t>
                    </a:r>
                    <a:endParaRPr lang="en-US" altLang="zh-CN">
                      <a:effectLst/>
                    </a:endParaRPr>
                  </a:p>
                </p:txBody>
              </p:sp>
              <p:sp>
                <p:nvSpPr>
                  <p:cNvPr id="26626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4164" y="570"/>
                    <a:ext cx="190" cy="778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CN">
                        <a:effectLst/>
                        <a:latin typeface="Symbol" pitchFamily="18" charset="2"/>
                      </a:rPr>
                      <a:t>¶</a:t>
                    </a:r>
                    <a:endParaRPr lang="en-US" altLang="zh-CN">
                      <a:effectLst/>
                    </a:endParaRPr>
                  </a:p>
                </p:txBody>
              </p:sp>
            </p:grpSp>
            <p:sp>
              <p:nvSpPr>
                <p:cNvPr id="266268" name="Line 28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66269" name="Group 29"/>
              <p:cNvGrpSpPr>
                <a:grpSpLocks/>
              </p:cNvGrpSpPr>
              <p:nvPr/>
            </p:nvGrpSpPr>
            <p:grpSpPr bwMode="auto">
              <a:xfrm>
                <a:off x="2400" y="2251"/>
                <a:ext cx="528" cy="595"/>
                <a:chOff x="1680" y="1296"/>
                <a:chExt cx="528" cy="595"/>
              </a:xfrm>
            </p:grpSpPr>
            <p:grpSp>
              <p:nvGrpSpPr>
                <p:cNvPr id="266270" name="Group 30"/>
                <p:cNvGrpSpPr>
                  <a:grpSpLocks/>
                </p:cNvGrpSpPr>
                <p:nvPr/>
              </p:nvGrpSpPr>
              <p:grpSpPr bwMode="auto">
                <a:xfrm>
                  <a:off x="1680" y="1296"/>
                  <a:ext cx="528" cy="595"/>
                  <a:chOff x="4133" y="570"/>
                  <a:chExt cx="871" cy="1696"/>
                </a:xfrm>
              </p:grpSpPr>
              <p:sp>
                <p:nvSpPr>
                  <p:cNvPr id="266271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4133" y="1404"/>
                    <a:ext cx="871" cy="1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66272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4489" y="1488"/>
                    <a:ext cx="456" cy="778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>
                        <a:effectLst/>
                      </a:rPr>
                      <a:t>V</a:t>
                    </a:r>
                  </a:p>
                </p:txBody>
              </p:sp>
              <p:sp>
                <p:nvSpPr>
                  <p:cNvPr id="266273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4456" y="638"/>
                    <a:ext cx="535" cy="779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>
                        <a:effectLst/>
                      </a:rPr>
                      <a:t>U</a:t>
                    </a:r>
                  </a:p>
                </p:txBody>
              </p:sp>
              <p:sp>
                <p:nvSpPr>
                  <p:cNvPr id="266274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192" y="1414"/>
                    <a:ext cx="190" cy="778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CN">
                        <a:effectLst/>
                        <a:latin typeface="Symbol" pitchFamily="18" charset="2"/>
                      </a:rPr>
                      <a:t>¶</a:t>
                    </a:r>
                    <a:endParaRPr lang="en-US" altLang="zh-CN">
                      <a:effectLst/>
                    </a:endParaRPr>
                  </a:p>
                </p:txBody>
              </p:sp>
              <p:sp>
                <p:nvSpPr>
                  <p:cNvPr id="266275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4164" y="570"/>
                    <a:ext cx="190" cy="778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CN">
                        <a:effectLst/>
                        <a:latin typeface="Symbol" pitchFamily="18" charset="2"/>
                      </a:rPr>
                      <a:t>¶</a:t>
                    </a:r>
                    <a:endParaRPr lang="en-US" altLang="zh-CN">
                      <a:effectLst/>
                    </a:endParaRPr>
                  </a:p>
                </p:txBody>
              </p:sp>
            </p:grpSp>
            <p:sp>
              <p:nvSpPr>
                <p:cNvPr id="266276" name="Line 36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66277" name="Group 37"/>
              <p:cNvGrpSpPr>
                <a:grpSpLocks/>
              </p:cNvGrpSpPr>
              <p:nvPr/>
            </p:nvGrpSpPr>
            <p:grpSpPr bwMode="auto">
              <a:xfrm>
                <a:off x="2016" y="3595"/>
                <a:ext cx="528" cy="595"/>
                <a:chOff x="1680" y="1296"/>
                <a:chExt cx="528" cy="595"/>
              </a:xfrm>
            </p:grpSpPr>
            <p:grpSp>
              <p:nvGrpSpPr>
                <p:cNvPr id="266278" name="Group 38"/>
                <p:cNvGrpSpPr>
                  <a:grpSpLocks/>
                </p:cNvGrpSpPr>
                <p:nvPr/>
              </p:nvGrpSpPr>
              <p:grpSpPr bwMode="auto">
                <a:xfrm>
                  <a:off x="1680" y="1296"/>
                  <a:ext cx="528" cy="595"/>
                  <a:chOff x="4133" y="570"/>
                  <a:chExt cx="871" cy="1696"/>
                </a:xfrm>
              </p:grpSpPr>
              <p:sp>
                <p:nvSpPr>
                  <p:cNvPr id="266279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4133" y="1404"/>
                    <a:ext cx="871" cy="1"/>
                  </a:xfrm>
                  <a:prstGeom prst="line">
                    <a:avLst/>
                  </a:prstGeom>
                  <a:noFill/>
                  <a:ln w="635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6628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4489" y="1488"/>
                    <a:ext cx="456" cy="778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>
                        <a:effectLst/>
                      </a:rPr>
                      <a:t>V</a:t>
                    </a:r>
                  </a:p>
                </p:txBody>
              </p:sp>
              <p:sp>
                <p:nvSpPr>
                  <p:cNvPr id="26628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4456" y="638"/>
                    <a:ext cx="535" cy="779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lIns="0" tIns="0" rIns="0" bIns="0">
                    <a:spAutoFit/>
                  </a:bodyPr>
                  <a:lstStyle/>
                  <a:p>
                    <a:r>
                      <a:rPr lang="en-US" altLang="zh-CN">
                        <a:effectLst/>
                      </a:rPr>
                      <a:t>U</a:t>
                    </a:r>
                  </a:p>
                </p:txBody>
              </p:sp>
              <p:sp>
                <p:nvSpPr>
                  <p:cNvPr id="266282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4192" y="1414"/>
                    <a:ext cx="190" cy="778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CN">
                        <a:effectLst/>
                        <a:latin typeface="Symbol" pitchFamily="18" charset="2"/>
                      </a:rPr>
                      <a:t>¶</a:t>
                    </a:r>
                    <a:endParaRPr lang="en-US" altLang="zh-CN">
                      <a:effectLst/>
                    </a:endParaRPr>
                  </a:p>
                </p:txBody>
              </p:sp>
              <p:sp>
                <p:nvSpPr>
                  <p:cNvPr id="266283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4164" y="570"/>
                    <a:ext cx="190" cy="778"/>
                  </a:xfrm>
                  <a:prstGeom prst="rect">
                    <a:avLst/>
                  </a:prstGeom>
                  <a:noFill/>
                  <a:ln w="63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CN">
                        <a:effectLst/>
                        <a:latin typeface="Symbol" pitchFamily="18" charset="2"/>
                      </a:rPr>
                      <a:t>¶</a:t>
                    </a:r>
                    <a:endParaRPr lang="en-US" altLang="zh-CN">
                      <a:effectLst/>
                    </a:endParaRPr>
                  </a:p>
                </p:txBody>
              </p:sp>
            </p:grpSp>
            <p:sp>
              <p:nvSpPr>
                <p:cNvPr id="266284" name="Line 44"/>
                <p:cNvSpPr>
                  <a:spLocks noChangeShapeType="1"/>
                </p:cNvSpPr>
                <p:nvPr/>
              </p:nvSpPr>
              <p:spPr bwMode="auto">
                <a:xfrm>
                  <a:off x="1680" y="1584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266285" name="Rectangle 45"/>
              <p:cNvSpPr>
                <a:spLocks noChangeArrowheads="1"/>
              </p:cNvSpPr>
              <p:nvPr/>
            </p:nvSpPr>
            <p:spPr bwMode="auto">
              <a:xfrm>
                <a:off x="3072" y="3163"/>
                <a:ext cx="402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3200">
                    <a:effectLst/>
                    <a:latin typeface="Symbol" pitchFamily="18" charset="2"/>
                  </a:rPr>
                  <a:t>¹</a:t>
                </a:r>
                <a:endParaRPr lang="en-US" altLang="zh-CN">
                  <a:solidFill>
                    <a:schemeClr val="bg1"/>
                  </a:solidFill>
                  <a:effectLst/>
                </a:endParaRPr>
              </a:p>
            </p:txBody>
          </p:sp>
        </p:grpSp>
        <p:sp>
          <p:nvSpPr>
            <p:cNvPr id="266286" name="Rectangle 46"/>
            <p:cNvSpPr>
              <a:spLocks noChangeArrowheads="1"/>
            </p:cNvSpPr>
            <p:nvPr/>
          </p:nvSpPr>
          <p:spPr bwMode="auto">
            <a:xfrm>
              <a:off x="1632" y="1795"/>
              <a:ext cx="26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800" b="0">
                  <a:effectLst/>
                  <a:latin typeface="MT Extra" pitchFamily="18" charset="2"/>
                </a:rPr>
                <a:t>Q</a:t>
              </a:r>
              <a:endParaRPr lang="en-US" altLang="zh-CN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66287" name="Rectangle 47"/>
            <p:cNvSpPr>
              <a:spLocks noChangeArrowheads="1"/>
            </p:cNvSpPr>
            <p:nvPr/>
          </p:nvSpPr>
          <p:spPr bwMode="auto">
            <a:xfrm>
              <a:off x="1584" y="2832"/>
              <a:ext cx="378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zh-CN" sz="3800" b="0">
                  <a:effectLst/>
                  <a:latin typeface="MT Extra" pitchFamily="18" charset="2"/>
                </a:rPr>
                <a:t>Q</a:t>
              </a:r>
            </a:p>
          </p:txBody>
        </p:sp>
        <p:sp>
          <p:nvSpPr>
            <p:cNvPr id="266288" name="Rectangle 48"/>
            <p:cNvSpPr>
              <a:spLocks noChangeArrowheads="1"/>
            </p:cNvSpPr>
            <p:nvPr/>
          </p:nvSpPr>
          <p:spPr bwMode="auto">
            <a:xfrm>
              <a:off x="1632" y="2304"/>
              <a:ext cx="269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900" b="0">
                  <a:effectLst/>
                  <a:latin typeface="Symbol" pitchFamily="18" charset="2"/>
                </a:rPr>
                <a:t>\</a:t>
              </a:r>
              <a:endParaRPr lang="en-US" altLang="zh-CN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66289" name="Rectangle 49"/>
            <p:cNvSpPr>
              <a:spLocks noChangeArrowheads="1"/>
            </p:cNvSpPr>
            <p:nvPr/>
          </p:nvSpPr>
          <p:spPr bwMode="auto">
            <a:xfrm>
              <a:off x="1632" y="3696"/>
              <a:ext cx="269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900" b="0">
                  <a:effectLst/>
                  <a:latin typeface="Symbol" pitchFamily="18" charset="2"/>
                </a:rPr>
                <a:t>\</a:t>
              </a:r>
              <a:endParaRPr lang="en-US" altLang="zh-CN">
                <a:solidFill>
                  <a:schemeClr val="bg1"/>
                </a:solidFill>
                <a:effectLst/>
              </a:endParaRPr>
            </a:p>
          </p:txBody>
        </p:sp>
      </p:grpSp>
      <p:sp>
        <p:nvSpPr>
          <p:cNvPr id="266290" name="Text Box 50"/>
          <p:cNvSpPr txBox="1">
            <a:spLocks noChangeArrowheads="1"/>
          </p:cNvSpPr>
          <p:nvPr/>
        </p:nvSpPr>
        <p:spPr bwMode="auto">
          <a:xfrm>
            <a:off x="4022725" y="319088"/>
            <a:ext cx="233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effectLst/>
              </a:rPr>
              <a:t>数学表达式：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6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266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66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6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6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6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6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2" grpId="0" autoUpdateAnimBg="0"/>
      <p:bldP spid="266243" grpId="0" autoUpdateAnimBg="0"/>
      <p:bldP spid="266244" grpId="0" animBg="1" autoUpdateAnimBg="0"/>
      <p:bldP spid="266245" grpId="0" animBg="1"/>
      <p:bldP spid="266246" grpId="0" animBg="1"/>
      <p:bldP spid="266247" grpId="0" animBg="1" autoUpdateAnimBg="0"/>
      <p:bldP spid="266248" grpId="0" autoUpdateAnimBg="0"/>
      <p:bldP spid="266249" grpId="0" animBg="1"/>
      <p:bldP spid="26629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CF94D5-8C58-4317-8E58-B67C503D7DF3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265218" name="Rectangle 2"/>
          <p:cNvSpPr>
            <a:spLocks noChangeArrowheads="1"/>
          </p:cNvSpPr>
          <p:nvPr/>
        </p:nvSpPr>
        <p:spPr bwMode="auto">
          <a:xfrm>
            <a:off x="685800" y="228600"/>
            <a:ext cx="533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zh-CN" altLang="en-US" sz="3200" b="0" i="1" u="sng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焦耳实验的结果是否正确</a:t>
            </a:r>
            <a:r>
              <a:rPr lang="zh-CN" altLang="en-US" sz="4800">
                <a:solidFill>
                  <a:srgbClr val="FF3399"/>
                </a:solidFill>
                <a:effectLst/>
              </a:rPr>
              <a:t>？</a:t>
            </a:r>
          </a:p>
        </p:txBody>
      </p:sp>
      <p:sp>
        <p:nvSpPr>
          <p:cNvPr id="265219" name="Rectangle 3"/>
          <p:cNvSpPr>
            <a:spLocks noChangeArrowheads="1"/>
          </p:cNvSpPr>
          <p:nvPr/>
        </p:nvSpPr>
        <p:spPr bwMode="auto">
          <a:xfrm>
            <a:off x="990600" y="1219200"/>
            <a:ext cx="771842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effectLst/>
              </a:rPr>
              <a:t>        </a:t>
            </a:r>
            <a:r>
              <a:rPr lang="zh-CN" altLang="en-US">
                <a:effectLst/>
              </a:rPr>
              <a:t>事实上，焦耳的实验并不精确，原因是水</a:t>
            </a:r>
          </a:p>
          <a:p>
            <a:r>
              <a:rPr lang="zh-CN" altLang="en-US">
                <a:effectLst/>
              </a:rPr>
              <a:t>的热容比气体要大上千倍，气体膨胀前后即使</a:t>
            </a:r>
          </a:p>
          <a:p>
            <a:r>
              <a:rPr lang="zh-CN" altLang="en-US">
                <a:effectLst/>
              </a:rPr>
              <a:t>会有微小的温度变化，也不足以引起水的温度</a:t>
            </a:r>
          </a:p>
          <a:p>
            <a:r>
              <a:rPr lang="zh-CN" altLang="en-US">
                <a:effectLst/>
              </a:rPr>
              <a:t>发生可观察的变化，焦耳无法检测到水温变化。</a:t>
            </a:r>
          </a:p>
          <a:p>
            <a:r>
              <a:rPr lang="zh-CN" altLang="en-US">
                <a:effectLst/>
              </a:rPr>
              <a:t>后来，在</a:t>
            </a:r>
            <a:r>
              <a:rPr lang="en-US" altLang="zh-CN">
                <a:effectLst/>
              </a:rPr>
              <a:t>1852</a:t>
            </a:r>
            <a:r>
              <a:rPr lang="zh-CN" altLang="en-US">
                <a:effectLst/>
              </a:rPr>
              <a:t>年焦耳和汤姆逊做了节流过程实</a:t>
            </a:r>
          </a:p>
          <a:p>
            <a:r>
              <a:rPr lang="zh-CN" altLang="en-US">
                <a:effectLst/>
              </a:rPr>
              <a:t>验，才较好的测得气体的内能。</a:t>
            </a:r>
          </a:p>
        </p:txBody>
      </p:sp>
      <p:sp>
        <p:nvSpPr>
          <p:cNvPr id="265220" name="Rectangle 4"/>
          <p:cNvSpPr>
            <a:spLocks noChangeArrowheads="1"/>
          </p:cNvSpPr>
          <p:nvPr/>
        </p:nvSpPr>
        <p:spPr bwMode="auto">
          <a:xfrm>
            <a:off x="914400" y="4648200"/>
            <a:ext cx="72961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effectLst/>
              </a:rPr>
              <a:t>       </a:t>
            </a:r>
            <a:r>
              <a:rPr lang="zh-CN" altLang="en-US">
                <a:solidFill>
                  <a:srgbClr val="003300"/>
                </a:solidFill>
                <a:effectLst/>
              </a:rPr>
              <a:t>焦耳的结果只适用于理想气体</a:t>
            </a:r>
            <a:r>
              <a:rPr lang="zh-CN" altLang="en-US">
                <a:effectLst/>
              </a:rPr>
              <a:t> 。只有在实</a:t>
            </a:r>
          </a:p>
          <a:p>
            <a:r>
              <a:rPr lang="zh-CN" altLang="en-US">
                <a:effectLst/>
              </a:rPr>
              <a:t>际气体密度趋于零的极限情形下，气体的内能</a:t>
            </a:r>
          </a:p>
          <a:p>
            <a:r>
              <a:rPr lang="zh-CN" altLang="en-US">
                <a:effectLst/>
              </a:rPr>
              <a:t>才只是温度的函数而与体积无关。</a:t>
            </a:r>
          </a:p>
        </p:txBody>
      </p:sp>
      <p:grpSp>
        <p:nvGrpSpPr>
          <p:cNvPr id="265221" name="Group 5"/>
          <p:cNvGrpSpPr>
            <a:grpSpLocks/>
          </p:cNvGrpSpPr>
          <p:nvPr/>
        </p:nvGrpSpPr>
        <p:grpSpPr bwMode="auto">
          <a:xfrm>
            <a:off x="685800" y="3886200"/>
            <a:ext cx="7772400" cy="579438"/>
            <a:chOff x="432" y="3024"/>
            <a:chExt cx="4896" cy="365"/>
          </a:xfrm>
        </p:grpSpPr>
        <p:sp>
          <p:nvSpPr>
            <p:cNvPr id="265222" name="Rectangle 6"/>
            <p:cNvSpPr>
              <a:spLocks noChangeArrowheads="1"/>
            </p:cNvSpPr>
            <p:nvPr/>
          </p:nvSpPr>
          <p:spPr bwMode="auto">
            <a:xfrm>
              <a:off x="432" y="3024"/>
              <a:ext cx="489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buClr>
                  <a:schemeClr val="accent2"/>
                </a:buClr>
                <a:buSzPct val="80000"/>
                <a:buFont typeface="Wingdings" pitchFamily="2" charset="2"/>
                <a:buChar char="l"/>
              </a:pPr>
              <a:r>
                <a:rPr lang="zh-CN" altLang="en-US" sz="3200" i="1" u="sng">
                  <a:solidFill>
                    <a:srgbClr val="CC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焦耳定律            </a:t>
              </a:r>
              <a:r>
                <a:rPr lang="en-US" altLang="zh-CN" sz="3200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U=U(T)</a:t>
              </a:r>
              <a:r>
                <a:rPr lang="zh-CN" altLang="zh-CN" sz="3200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或（          ）</a:t>
              </a:r>
              <a:r>
                <a:rPr lang="en-US" altLang="zh-CN" sz="3200" i="1" baseline="-2500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T</a:t>
              </a:r>
              <a:r>
                <a:rPr lang="en-US" altLang="zh-CN" sz="3200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=o</a:t>
              </a:r>
              <a:r>
                <a:rPr lang="en-US" altLang="zh-CN" sz="3200" i="1" u="sng">
                  <a:solidFill>
                    <a:srgbClr val="CC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</a:t>
              </a:r>
              <a:endParaRPr lang="en-US" altLang="zh-CN" sz="2400" b="0">
                <a:effectLst/>
                <a:ea typeface="宋体" pitchFamily="2" charset="-122"/>
              </a:endParaRPr>
            </a:p>
          </p:txBody>
        </p:sp>
        <p:sp>
          <p:nvSpPr>
            <p:cNvPr id="265223" name="Rectangle 7"/>
            <p:cNvSpPr>
              <a:spLocks noChangeArrowheads="1"/>
            </p:cNvSpPr>
            <p:nvPr/>
          </p:nvSpPr>
          <p:spPr bwMode="auto">
            <a:xfrm>
              <a:off x="4320" y="3072"/>
              <a:ext cx="303" cy="273"/>
            </a:xfrm>
            <a:prstGeom prst="rect">
              <a:avLst/>
            </a:prstGeom>
            <a:noFill/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V</a:t>
              </a:r>
              <a:endParaRPr lang="en-US" altLang="zh-CN">
                <a:effectLst/>
              </a:endParaRPr>
            </a:p>
          </p:txBody>
        </p:sp>
        <p:sp>
          <p:nvSpPr>
            <p:cNvPr id="265224" name="Rectangle 8"/>
            <p:cNvSpPr>
              <a:spLocks noChangeArrowheads="1"/>
            </p:cNvSpPr>
            <p:nvPr/>
          </p:nvSpPr>
          <p:spPr bwMode="auto">
            <a:xfrm>
              <a:off x="3936" y="3072"/>
              <a:ext cx="354" cy="287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U/</a:t>
              </a:r>
              <a:endParaRPr lang="en-US" altLang="zh-CN">
                <a:effectLst/>
              </a:endParaRPr>
            </a:p>
          </p:txBody>
        </p:sp>
        <p:sp>
          <p:nvSpPr>
            <p:cNvPr id="265225" name="Rectangle 9"/>
            <p:cNvSpPr>
              <a:spLocks noChangeArrowheads="1"/>
            </p:cNvSpPr>
            <p:nvPr/>
          </p:nvSpPr>
          <p:spPr bwMode="auto">
            <a:xfrm>
              <a:off x="4176" y="3072"/>
              <a:ext cx="115" cy="273"/>
            </a:xfrm>
            <a:prstGeom prst="rect">
              <a:avLst/>
            </a:prstGeom>
            <a:noFill/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FFFFFF"/>
                    </a:outerShdw>
                  </a:effectLst>
                  <a:latin typeface="Symbol" pitchFamily="18" charset="2"/>
                </a:rPr>
                <a:t>¶</a:t>
              </a:r>
              <a:endParaRPr lang="en-US" altLang="zh-CN">
                <a:effectLst/>
              </a:endParaRPr>
            </a:p>
          </p:txBody>
        </p:sp>
        <p:sp>
          <p:nvSpPr>
            <p:cNvPr id="265226" name="Rectangle 10"/>
            <p:cNvSpPr>
              <a:spLocks noChangeArrowheads="1"/>
            </p:cNvSpPr>
            <p:nvPr/>
          </p:nvSpPr>
          <p:spPr bwMode="auto">
            <a:xfrm>
              <a:off x="3792" y="3072"/>
              <a:ext cx="115" cy="273"/>
            </a:xfrm>
            <a:prstGeom prst="rect">
              <a:avLst/>
            </a:prstGeom>
            <a:noFill/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FFFFFF"/>
                    </a:outerShdw>
                  </a:effectLst>
                  <a:latin typeface="Symbol" pitchFamily="18" charset="2"/>
                </a:rPr>
                <a:t>¶</a:t>
              </a:r>
              <a:endParaRPr lang="en-US" altLang="zh-CN">
                <a:effectLst/>
              </a:endParaRPr>
            </a:p>
          </p:txBody>
        </p:sp>
      </p:grpSp>
      <p:sp>
        <p:nvSpPr>
          <p:cNvPr id="265231" name="Rectangle 15"/>
          <p:cNvSpPr>
            <a:spLocks noChangeArrowheads="1"/>
          </p:cNvSpPr>
          <p:nvPr/>
        </p:nvSpPr>
        <p:spPr bwMode="auto">
          <a:xfrm>
            <a:off x="1905000" y="6110288"/>
            <a:ext cx="4184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>
                <a:solidFill>
                  <a:srgbClr val="003300"/>
                </a:solidFill>
                <a:effectLst/>
              </a:rPr>
              <a:t>理想气体 没有节流效应</a:t>
            </a:r>
            <a:r>
              <a:rPr lang="zh-CN" altLang="en-US">
                <a:effectLst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5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6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5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65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65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8" grpId="0" build="p" autoUpdateAnimBg="0"/>
      <p:bldP spid="265219" grpId="0" build="p" autoUpdateAnimBg="0"/>
      <p:bldP spid="265220" grpId="0" autoUpdateAnimBg="0"/>
      <p:bldP spid="26523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3A9466-2B96-4090-9F07-66F0AB7E503F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254979" name="Text Box 1027"/>
          <p:cNvSpPr txBox="1">
            <a:spLocks noChangeArrowheads="1"/>
          </p:cNvSpPr>
          <p:nvPr/>
        </p:nvSpPr>
        <p:spPr bwMode="auto">
          <a:xfrm>
            <a:off x="381000" y="381000"/>
            <a:ext cx="7162800" cy="588963"/>
          </a:xfrm>
          <a:prstGeom prst="rect">
            <a:avLst/>
          </a:prstGeom>
          <a:solidFill>
            <a:schemeClr val="hlink"/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66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sym typeface="Symbol" pitchFamily="18" charset="2"/>
              </a:rPr>
              <a:t> </a:t>
            </a:r>
            <a:r>
              <a:rPr lang="zh-CN" altLang="en-US" sz="3200">
                <a:effectLst>
                  <a:outerShdw blurRad="38100" dist="38100" dir="2700000" algn="tl">
                    <a:srgbClr val="FFFFFF"/>
                  </a:outerShdw>
                </a:effectLst>
                <a:latin typeface="楷体_GB2312" pitchFamily="49" charset="-122"/>
              </a:rPr>
              <a:t>焦耳</a:t>
            </a:r>
            <a:r>
              <a:rPr lang="en-US" altLang="zh-CN" sz="3200">
                <a:effectLst>
                  <a:outerShdw blurRad="38100" dist="38100" dir="2700000" algn="tl">
                    <a:srgbClr val="FFFFFF"/>
                  </a:outerShdw>
                </a:effectLst>
                <a:latin typeface="楷体_GB2312" pitchFamily="49" charset="-122"/>
              </a:rPr>
              <a:t>-</a:t>
            </a:r>
            <a:r>
              <a:rPr lang="zh-CN" altLang="en-US" sz="3200">
                <a:effectLst>
                  <a:outerShdw blurRad="38100" dist="38100" dir="2700000" algn="tl">
                    <a:srgbClr val="FFFFFF"/>
                  </a:outerShdw>
                </a:effectLst>
                <a:latin typeface="楷体_GB2312" pitchFamily="49" charset="-122"/>
              </a:rPr>
              <a:t>汤姆孙</a:t>
            </a:r>
            <a:r>
              <a:rPr lang="en-US" altLang="zh-CN" sz="3200">
                <a:effectLst>
                  <a:outerShdw blurRad="38100" dist="38100" dir="2700000" algn="tl">
                    <a:srgbClr val="FFFFFF"/>
                  </a:outerShdw>
                </a:effectLst>
                <a:latin typeface="楷体_GB2312" pitchFamily="49" charset="-122"/>
              </a:rPr>
              <a:t>(Joule-Thomson) </a:t>
            </a:r>
            <a:r>
              <a:rPr lang="zh-CN" altLang="en-US" sz="3200">
                <a:effectLst>
                  <a:outerShdw blurRad="38100" dist="38100" dir="2700000" algn="tl">
                    <a:srgbClr val="FFFFFF"/>
                  </a:outerShdw>
                </a:effectLst>
                <a:latin typeface="楷体_GB2312" pitchFamily="49" charset="-122"/>
              </a:rPr>
              <a:t>实验</a:t>
            </a:r>
          </a:p>
        </p:txBody>
      </p:sp>
      <p:sp>
        <p:nvSpPr>
          <p:cNvPr id="254980" name="Text Box 1028"/>
          <p:cNvSpPr txBox="1">
            <a:spLocks noChangeArrowheads="1"/>
          </p:cNvSpPr>
          <p:nvPr/>
        </p:nvSpPr>
        <p:spPr bwMode="auto">
          <a:xfrm>
            <a:off x="0" y="2224088"/>
            <a:ext cx="5562600" cy="5191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DC0000"/>
                </a:solidFill>
                <a:effectLst/>
                <a:latin typeface="Arial" charset="0"/>
              </a:rPr>
              <a:t>焦耳</a:t>
            </a:r>
            <a:r>
              <a:rPr lang="en-US" altLang="zh-CN">
                <a:solidFill>
                  <a:srgbClr val="DC0000"/>
                </a:solidFill>
                <a:effectLst/>
                <a:latin typeface="Arial" charset="0"/>
              </a:rPr>
              <a:t>-</a:t>
            </a:r>
            <a:r>
              <a:rPr lang="zh-CN" altLang="en-US">
                <a:solidFill>
                  <a:srgbClr val="DC0000"/>
                </a:solidFill>
                <a:effectLst/>
                <a:latin typeface="Arial" charset="0"/>
              </a:rPr>
              <a:t>汤姆孙过程</a:t>
            </a:r>
            <a:r>
              <a:rPr lang="en-US" altLang="zh-CN">
                <a:effectLst/>
                <a:latin typeface="Arial" charset="0"/>
              </a:rPr>
              <a:t>(</a:t>
            </a:r>
            <a:r>
              <a:rPr lang="zh-CN" altLang="en-US">
                <a:effectLst/>
                <a:latin typeface="Arial" charset="0"/>
              </a:rPr>
              <a:t>绝热节流过程</a:t>
            </a:r>
            <a:r>
              <a:rPr lang="en-US" altLang="zh-CN">
                <a:effectLst/>
                <a:latin typeface="Arial" charset="0"/>
              </a:rPr>
              <a:t>),</a:t>
            </a:r>
          </a:p>
        </p:txBody>
      </p:sp>
      <p:grpSp>
        <p:nvGrpSpPr>
          <p:cNvPr id="254981" name="Group 1029"/>
          <p:cNvGrpSpPr>
            <a:grpSpLocks/>
          </p:cNvGrpSpPr>
          <p:nvPr/>
        </p:nvGrpSpPr>
        <p:grpSpPr bwMode="auto">
          <a:xfrm>
            <a:off x="5257800" y="1219200"/>
            <a:ext cx="3810000" cy="2438400"/>
            <a:chOff x="3168" y="1440"/>
            <a:chExt cx="2400" cy="1536"/>
          </a:xfrm>
        </p:grpSpPr>
        <p:sp>
          <p:nvSpPr>
            <p:cNvPr id="254982" name="Line 1030"/>
            <p:cNvSpPr>
              <a:spLocks noChangeShapeType="1"/>
            </p:cNvSpPr>
            <p:nvPr/>
          </p:nvSpPr>
          <p:spPr bwMode="auto">
            <a:xfrm flipV="1">
              <a:off x="5568" y="203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4983" name="Rectangle 1031"/>
            <p:cNvSpPr>
              <a:spLocks noChangeArrowheads="1"/>
            </p:cNvSpPr>
            <p:nvPr/>
          </p:nvSpPr>
          <p:spPr bwMode="auto">
            <a:xfrm>
              <a:off x="3552" y="2070"/>
              <a:ext cx="47" cy="456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4984" name="Rectangle 1032"/>
            <p:cNvSpPr>
              <a:spLocks noChangeArrowheads="1"/>
            </p:cNvSpPr>
            <p:nvPr/>
          </p:nvSpPr>
          <p:spPr bwMode="auto">
            <a:xfrm>
              <a:off x="3168" y="2010"/>
              <a:ext cx="2400" cy="47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4985" name="Rectangle 1033"/>
            <p:cNvSpPr>
              <a:spLocks noChangeArrowheads="1"/>
            </p:cNvSpPr>
            <p:nvPr/>
          </p:nvSpPr>
          <p:spPr bwMode="auto">
            <a:xfrm>
              <a:off x="3168" y="2539"/>
              <a:ext cx="2400" cy="47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4986" name="Rectangle 1034" descr="再生纸"/>
            <p:cNvSpPr>
              <a:spLocks noChangeArrowheads="1"/>
            </p:cNvSpPr>
            <p:nvPr/>
          </p:nvSpPr>
          <p:spPr bwMode="auto">
            <a:xfrm>
              <a:off x="3624" y="2082"/>
              <a:ext cx="1080" cy="43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zh-CN" sz="2400">
                <a:effectLst/>
                <a:ea typeface="宋体" pitchFamily="2" charset="-122"/>
              </a:endParaRPr>
            </a:p>
            <a:p>
              <a:pPr algn="ctr"/>
              <a:endParaRPr lang="en-US" altLang="zh-CN" sz="2400">
                <a:effectLst/>
                <a:ea typeface="宋体" pitchFamily="2" charset="-122"/>
              </a:endParaRPr>
            </a:p>
          </p:txBody>
        </p:sp>
        <p:sp>
          <p:nvSpPr>
            <p:cNvPr id="254987" name="Rectangle 1035" descr="编织物"/>
            <p:cNvSpPr>
              <a:spLocks noChangeArrowheads="1"/>
            </p:cNvSpPr>
            <p:nvPr/>
          </p:nvSpPr>
          <p:spPr bwMode="auto">
            <a:xfrm>
              <a:off x="3168" y="1818"/>
              <a:ext cx="2400" cy="192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4988" name="Rectangle 1036" descr="编织物"/>
            <p:cNvSpPr>
              <a:spLocks noChangeArrowheads="1"/>
            </p:cNvSpPr>
            <p:nvPr/>
          </p:nvSpPr>
          <p:spPr bwMode="auto">
            <a:xfrm>
              <a:off x="3168" y="2592"/>
              <a:ext cx="2400" cy="192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4989" name="Rectangle 1037" descr="沙滩"/>
            <p:cNvSpPr>
              <a:spLocks noChangeArrowheads="1"/>
            </p:cNvSpPr>
            <p:nvPr/>
          </p:nvSpPr>
          <p:spPr bwMode="auto">
            <a:xfrm>
              <a:off x="4224" y="2058"/>
              <a:ext cx="240" cy="480"/>
            </a:xfrm>
            <a:prstGeom prst="rect">
              <a:avLst/>
            </a:prstGeom>
            <a:blipFill dpi="0" rotWithShape="0">
              <a:blip r:embed="rId5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4990" name="Rectangle 1038"/>
            <p:cNvSpPr>
              <a:spLocks noChangeArrowheads="1"/>
            </p:cNvSpPr>
            <p:nvPr/>
          </p:nvSpPr>
          <p:spPr bwMode="auto">
            <a:xfrm>
              <a:off x="4705" y="2070"/>
              <a:ext cx="47" cy="456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4991" name="Line 1039"/>
            <p:cNvSpPr>
              <a:spLocks noChangeShapeType="1"/>
            </p:cNvSpPr>
            <p:nvPr/>
          </p:nvSpPr>
          <p:spPr bwMode="auto">
            <a:xfrm flipV="1">
              <a:off x="3168" y="203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4992" name="Rectangle 1040"/>
            <p:cNvSpPr>
              <a:spLocks noChangeArrowheads="1"/>
            </p:cNvSpPr>
            <p:nvPr/>
          </p:nvSpPr>
          <p:spPr bwMode="auto">
            <a:xfrm>
              <a:off x="5185" y="2070"/>
              <a:ext cx="47" cy="456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4993" name="Rectangle 1041"/>
            <p:cNvSpPr>
              <a:spLocks noChangeArrowheads="1"/>
            </p:cNvSpPr>
            <p:nvPr/>
          </p:nvSpPr>
          <p:spPr bwMode="auto">
            <a:xfrm>
              <a:off x="3792" y="2070"/>
              <a:ext cx="47" cy="456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54994" name="Group 1042"/>
            <p:cNvGrpSpPr>
              <a:grpSpLocks/>
            </p:cNvGrpSpPr>
            <p:nvPr/>
          </p:nvGrpSpPr>
          <p:grpSpPr bwMode="auto">
            <a:xfrm>
              <a:off x="3984" y="1536"/>
              <a:ext cx="48" cy="714"/>
              <a:chOff x="2664" y="1878"/>
              <a:chExt cx="144" cy="954"/>
            </a:xfrm>
          </p:grpSpPr>
          <p:sp>
            <p:nvSpPr>
              <p:cNvPr id="254995" name="Oval 1043"/>
              <p:cNvSpPr>
                <a:spLocks noChangeArrowheads="1"/>
              </p:cNvSpPr>
              <p:nvPr/>
            </p:nvSpPr>
            <p:spPr bwMode="auto">
              <a:xfrm>
                <a:off x="2688" y="1878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rgbClr val="FF6565">
                      <a:gamma/>
                      <a:tint val="0"/>
                      <a:invGamma/>
                    </a:srgbClr>
                  </a:gs>
                  <a:gs pos="100000">
                    <a:srgbClr val="FF6565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4996" name="Rectangle 1044" descr="浅色横线"/>
              <p:cNvSpPr>
                <a:spLocks noChangeArrowheads="1"/>
              </p:cNvSpPr>
              <p:nvPr/>
            </p:nvSpPr>
            <p:spPr bwMode="auto">
              <a:xfrm>
                <a:off x="2712" y="1968"/>
                <a:ext cx="47" cy="672"/>
              </a:xfrm>
              <a:prstGeom prst="rect">
                <a:avLst/>
              </a:prstGeom>
              <a:pattFill prst="ltHorz">
                <a:fgClr>
                  <a:srgbClr val="FF6565"/>
                </a:fgClr>
                <a:bgClr>
                  <a:srgbClr val="FFFCFC"/>
                </a:bgClr>
              </a:pattFill>
              <a:ln w="9525">
                <a:solidFill>
                  <a:srgbClr val="FF656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4997" name="Oval 1045"/>
              <p:cNvSpPr>
                <a:spLocks noChangeArrowheads="1"/>
              </p:cNvSpPr>
              <p:nvPr/>
            </p:nvSpPr>
            <p:spPr bwMode="auto">
              <a:xfrm>
                <a:off x="2664" y="2640"/>
                <a:ext cx="144" cy="192"/>
              </a:xfrm>
              <a:prstGeom prst="ellipse">
                <a:avLst/>
              </a:prstGeom>
              <a:gradFill rotWithShape="0">
                <a:gsLst>
                  <a:gs pos="0">
                    <a:srgbClr val="FF6565">
                      <a:gamma/>
                      <a:tint val="45490"/>
                      <a:invGamma/>
                    </a:srgbClr>
                  </a:gs>
                  <a:gs pos="100000">
                    <a:srgbClr val="FF656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54998" name="Group 1046"/>
            <p:cNvGrpSpPr>
              <a:grpSpLocks/>
            </p:cNvGrpSpPr>
            <p:nvPr/>
          </p:nvGrpSpPr>
          <p:grpSpPr bwMode="auto">
            <a:xfrm>
              <a:off x="4512" y="1536"/>
              <a:ext cx="48" cy="720"/>
              <a:chOff x="2664" y="1878"/>
              <a:chExt cx="144" cy="954"/>
            </a:xfrm>
          </p:grpSpPr>
          <p:sp>
            <p:nvSpPr>
              <p:cNvPr id="254999" name="Oval 1047"/>
              <p:cNvSpPr>
                <a:spLocks noChangeArrowheads="1"/>
              </p:cNvSpPr>
              <p:nvPr/>
            </p:nvSpPr>
            <p:spPr bwMode="auto">
              <a:xfrm>
                <a:off x="2688" y="1878"/>
                <a:ext cx="96" cy="96"/>
              </a:xfrm>
              <a:prstGeom prst="ellipse">
                <a:avLst/>
              </a:prstGeom>
              <a:gradFill rotWithShape="0">
                <a:gsLst>
                  <a:gs pos="0">
                    <a:srgbClr val="FF6565">
                      <a:gamma/>
                      <a:tint val="0"/>
                      <a:invGamma/>
                    </a:srgbClr>
                  </a:gs>
                  <a:gs pos="100000">
                    <a:srgbClr val="FF6565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5000" name="Rectangle 1048" descr="浅色横线"/>
              <p:cNvSpPr>
                <a:spLocks noChangeArrowheads="1"/>
              </p:cNvSpPr>
              <p:nvPr/>
            </p:nvSpPr>
            <p:spPr bwMode="auto">
              <a:xfrm>
                <a:off x="2712" y="1968"/>
                <a:ext cx="47" cy="672"/>
              </a:xfrm>
              <a:prstGeom prst="rect">
                <a:avLst/>
              </a:prstGeom>
              <a:pattFill prst="ltHorz">
                <a:fgClr>
                  <a:srgbClr val="FF6565"/>
                </a:fgClr>
                <a:bgClr>
                  <a:srgbClr val="FFFCFC"/>
                </a:bgClr>
              </a:pattFill>
              <a:ln w="9525">
                <a:solidFill>
                  <a:srgbClr val="FF656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5001" name="Oval 1049"/>
              <p:cNvSpPr>
                <a:spLocks noChangeArrowheads="1"/>
              </p:cNvSpPr>
              <p:nvPr/>
            </p:nvSpPr>
            <p:spPr bwMode="auto">
              <a:xfrm>
                <a:off x="2664" y="2640"/>
                <a:ext cx="144" cy="192"/>
              </a:xfrm>
              <a:prstGeom prst="ellipse">
                <a:avLst/>
              </a:prstGeom>
              <a:gradFill rotWithShape="0">
                <a:gsLst>
                  <a:gs pos="0">
                    <a:srgbClr val="FF6565">
                      <a:gamma/>
                      <a:tint val="45490"/>
                      <a:invGamma/>
                    </a:srgbClr>
                  </a:gs>
                  <a:gs pos="100000">
                    <a:srgbClr val="FF656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55002" name="Line 1050"/>
            <p:cNvSpPr>
              <a:spLocks noChangeShapeType="1"/>
            </p:cNvSpPr>
            <p:nvPr/>
          </p:nvSpPr>
          <p:spPr bwMode="auto">
            <a:xfrm>
              <a:off x="3360" y="2160"/>
              <a:ext cx="192" cy="0"/>
            </a:xfrm>
            <a:prstGeom prst="line">
              <a:avLst/>
            </a:prstGeom>
            <a:noFill/>
            <a:ln w="9525">
              <a:solidFill>
                <a:srgbClr val="DC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03" name="Line 1051"/>
            <p:cNvSpPr>
              <a:spLocks noChangeShapeType="1"/>
            </p:cNvSpPr>
            <p:nvPr/>
          </p:nvSpPr>
          <p:spPr bwMode="auto">
            <a:xfrm>
              <a:off x="3360" y="2304"/>
              <a:ext cx="192" cy="0"/>
            </a:xfrm>
            <a:prstGeom prst="line">
              <a:avLst/>
            </a:prstGeom>
            <a:noFill/>
            <a:ln w="9525">
              <a:solidFill>
                <a:srgbClr val="DC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04" name="Line 1052"/>
            <p:cNvSpPr>
              <a:spLocks noChangeShapeType="1"/>
            </p:cNvSpPr>
            <p:nvPr/>
          </p:nvSpPr>
          <p:spPr bwMode="auto">
            <a:xfrm>
              <a:off x="3360" y="2448"/>
              <a:ext cx="192" cy="0"/>
            </a:xfrm>
            <a:prstGeom prst="line">
              <a:avLst/>
            </a:prstGeom>
            <a:noFill/>
            <a:ln w="9525">
              <a:solidFill>
                <a:srgbClr val="DC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05" name="Line 1053"/>
            <p:cNvSpPr>
              <a:spLocks noChangeShapeType="1"/>
            </p:cNvSpPr>
            <p:nvPr/>
          </p:nvSpPr>
          <p:spPr bwMode="auto">
            <a:xfrm flipH="1">
              <a:off x="4752" y="2160"/>
              <a:ext cx="192" cy="0"/>
            </a:xfrm>
            <a:prstGeom prst="line">
              <a:avLst/>
            </a:prstGeom>
            <a:noFill/>
            <a:ln w="9525">
              <a:solidFill>
                <a:srgbClr val="DC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06" name="Line 1054"/>
            <p:cNvSpPr>
              <a:spLocks noChangeShapeType="1"/>
            </p:cNvSpPr>
            <p:nvPr/>
          </p:nvSpPr>
          <p:spPr bwMode="auto">
            <a:xfrm flipH="1">
              <a:off x="4752" y="2304"/>
              <a:ext cx="192" cy="0"/>
            </a:xfrm>
            <a:prstGeom prst="line">
              <a:avLst/>
            </a:prstGeom>
            <a:noFill/>
            <a:ln w="9525">
              <a:solidFill>
                <a:srgbClr val="DC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07" name="Line 1055"/>
            <p:cNvSpPr>
              <a:spLocks noChangeShapeType="1"/>
            </p:cNvSpPr>
            <p:nvPr/>
          </p:nvSpPr>
          <p:spPr bwMode="auto">
            <a:xfrm flipH="1">
              <a:off x="4752" y="2448"/>
              <a:ext cx="192" cy="0"/>
            </a:xfrm>
            <a:prstGeom prst="line">
              <a:avLst/>
            </a:prstGeom>
            <a:noFill/>
            <a:ln w="9525">
              <a:solidFill>
                <a:srgbClr val="DC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08" name="Line 1056"/>
            <p:cNvSpPr>
              <a:spLocks noChangeShapeType="1"/>
            </p:cNvSpPr>
            <p:nvPr/>
          </p:nvSpPr>
          <p:spPr bwMode="auto">
            <a:xfrm>
              <a:off x="3402" y="2832"/>
              <a:ext cx="192" cy="0"/>
            </a:xfrm>
            <a:prstGeom prst="line">
              <a:avLst/>
            </a:prstGeom>
            <a:noFill/>
            <a:ln w="9525">
              <a:solidFill>
                <a:srgbClr val="DC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09" name="Line 1057"/>
            <p:cNvSpPr>
              <a:spLocks noChangeShapeType="1"/>
            </p:cNvSpPr>
            <p:nvPr/>
          </p:nvSpPr>
          <p:spPr bwMode="auto">
            <a:xfrm flipH="1">
              <a:off x="3840" y="2832"/>
              <a:ext cx="192" cy="0"/>
            </a:xfrm>
            <a:prstGeom prst="line">
              <a:avLst/>
            </a:prstGeom>
            <a:noFill/>
            <a:ln w="9525">
              <a:solidFill>
                <a:srgbClr val="DC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10" name="Line 1058"/>
            <p:cNvSpPr>
              <a:spLocks noChangeShapeType="1"/>
            </p:cNvSpPr>
            <p:nvPr/>
          </p:nvSpPr>
          <p:spPr bwMode="auto">
            <a:xfrm>
              <a:off x="5088" y="2832"/>
              <a:ext cx="144" cy="0"/>
            </a:xfrm>
            <a:prstGeom prst="line">
              <a:avLst/>
            </a:prstGeom>
            <a:noFill/>
            <a:ln w="9525">
              <a:solidFill>
                <a:srgbClr val="DC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11" name="Line 1059"/>
            <p:cNvSpPr>
              <a:spLocks noChangeShapeType="1"/>
            </p:cNvSpPr>
            <p:nvPr/>
          </p:nvSpPr>
          <p:spPr bwMode="auto">
            <a:xfrm flipH="1">
              <a:off x="4752" y="2832"/>
              <a:ext cx="144" cy="0"/>
            </a:xfrm>
            <a:prstGeom prst="line">
              <a:avLst/>
            </a:prstGeom>
            <a:noFill/>
            <a:ln w="9525">
              <a:solidFill>
                <a:srgbClr val="DC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12" name="Line 1060"/>
            <p:cNvSpPr>
              <a:spLocks noChangeShapeType="1"/>
            </p:cNvSpPr>
            <p:nvPr/>
          </p:nvSpPr>
          <p:spPr bwMode="auto">
            <a:xfrm>
              <a:off x="3600" y="2496"/>
              <a:ext cx="0" cy="384"/>
            </a:xfrm>
            <a:prstGeom prst="line">
              <a:avLst/>
            </a:prstGeom>
            <a:noFill/>
            <a:ln w="9525">
              <a:solidFill>
                <a:srgbClr val="337A2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13" name="Line 1061"/>
            <p:cNvSpPr>
              <a:spLocks noChangeShapeType="1"/>
            </p:cNvSpPr>
            <p:nvPr/>
          </p:nvSpPr>
          <p:spPr bwMode="auto">
            <a:xfrm>
              <a:off x="3840" y="2496"/>
              <a:ext cx="0" cy="384"/>
            </a:xfrm>
            <a:prstGeom prst="line">
              <a:avLst/>
            </a:prstGeom>
            <a:noFill/>
            <a:ln w="9525">
              <a:solidFill>
                <a:srgbClr val="337A2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14" name="Line 1062"/>
            <p:cNvSpPr>
              <a:spLocks noChangeShapeType="1"/>
            </p:cNvSpPr>
            <p:nvPr/>
          </p:nvSpPr>
          <p:spPr bwMode="auto">
            <a:xfrm>
              <a:off x="4752" y="2496"/>
              <a:ext cx="0" cy="384"/>
            </a:xfrm>
            <a:prstGeom prst="line">
              <a:avLst/>
            </a:prstGeom>
            <a:noFill/>
            <a:ln w="9525">
              <a:solidFill>
                <a:srgbClr val="337A2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15" name="Line 1063"/>
            <p:cNvSpPr>
              <a:spLocks noChangeShapeType="1"/>
            </p:cNvSpPr>
            <p:nvPr/>
          </p:nvSpPr>
          <p:spPr bwMode="auto">
            <a:xfrm>
              <a:off x="5232" y="2496"/>
              <a:ext cx="0" cy="384"/>
            </a:xfrm>
            <a:prstGeom prst="line">
              <a:avLst/>
            </a:prstGeom>
            <a:noFill/>
            <a:ln w="9525">
              <a:solidFill>
                <a:srgbClr val="337A2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16" name="Text Box 1064"/>
            <p:cNvSpPr txBox="1">
              <a:spLocks noChangeArrowheads="1"/>
            </p:cNvSpPr>
            <p:nvPr/>
          </p:nvSpPr>
          <p:spPr bwMode="auto">
            <a:xfrm>
              <a:off x="3590" y="2666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x</a:t>
              </a:r>
              <a:r>
                <a:rPr lang="en-US" altLang="zh-CN" sz="2400" baseline="-25000">
                  <a:effectLst/>
                  <a:ea typeface="宋体" pitchFamily="2" charset="-122"/>
                </a:rPr>
                <a:t>1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  <p:sp>
          <p:nvSpPr>
            <p:cNvPr id="255017" name="Text Box 1065"/>
            <p:cNvSpPr txBox="1">
              <a:spLocks noChangeArrowheads="1"/>
            </p:cNvSpPr>
            <p:nvPr/>
          </p:nvSpPr>
          <p:spPr bwMode="auto">
            <a:xfrm>
              <a:off x="4848" y="2688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x</a:t>
              </a:r>
              <a:r>
                <a:rPr lang="en-US" altLang="zh-CN" sz="2400" baseline="-25000">
                  <a:effectLst/>
                  <a:ea typeface="宋体" pitchFamily="2" charset="-122"/>
                </a:rPr>
                <a:t>2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  <p:sp>
          <p:nvSpPr>
            <p:cNvPr id="255018" name="Text Box 1066"/>
            <p:cNvSpPr txBox="1">
              <a:spLocks noChangeArrowheads="1"/>
            </p:cNvSpPr>
            <p:nvPr/>
          </p:nvSpPr>
          <p:spPr bwMode="auto">
            <a:xfrm>
              <a:off x="3984" y="1440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T</a:t>
              </a:r>
              <a:r>
                <a:rPr lang="en-US" altLang="zh-CN" sz="2400" baseline="-25000">
                  <a:effectLst/>
                  <a:ea typeface="宋体" pitchFamily="2" charset="-122"/>
                </a:rPr>
                <a:t>1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  <p:sp>
          <p:nvSpPr>
            <p:cNvPr id="255019" name="Text Box 1067"/>
            <p:cNvSpPr txBox="1">
              <a:spLocks noChangeArrowheads="1"/>
            </p:cNvSpPr>
            <p:nvPr/>
          </p:nvSpPr>
          <p:spPr bwMode="auto">
            <a:xfrm>
              <a:off x="4272" y="1440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T</a:t>
              </a:r>
              <a:r>
                <a:rPr lang="en-US" altLang="zh-CN" sz="2400" baseline="-25000">
                  <a:effectLst/>
                  <a:ea typeface="宋体" pitchFamily="2" charset="-122"/>
                </a:rPr>
                <a:t>2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  <p:sp>
          <p:nvSpPr>
            <p:cNvPr id="255020" name="Text Box 1068"/>
            <p:cNvSpPr txBox="1">
              <a:spLocks noChangeArrowheads="1"/>
            </p:cNvSpPr>
            <p:nvPr/>
          </p:nvSpPr>
          <p:spPr bwMode="auto">
            <a:xfrm>
              <a:off x="3168" y="2160"/>
              <a:ext cx="2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F</a:t>
              </a:r>
              <a:r>
                <a:rPr lang="en-US" altLang="zh-CN" sz="2400" baseline="-25000">
                  <a:effectLst/>
                  <a:ea typeface="宋体" pitchFamily="2" charset="-122"/>
                </a:rPr>
                <a:t>1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  <p:sp>
          <p:nvSpPr>
            <p:cNvPr id="255021" name="Text Box 1069"/>
            <p:cNvSpPr txBox="1">
              <a:spLocks noChangeArrowheads="1"/>
            </p:cNvSpPr>
            <p:nvPr/>
          </p:nvSpPr>
          <p:spPr bwMode="auto">
            <a:xfrm>
              <a:off x="4897" y="2160"/>
              <a:ext cx="2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F</a:t>
              </a:r>
              <a:r>
                <a:rPr lang="en-US" altLang="zh-CN" sz="2400" baseline="-25000">
                  <a:effectLst/>
                  <a:ea typeface="宋体" pitchFamily="2" charset="-122"/>
                </a:rPr>
                <a:t>2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  <p:sp>
          <p:nvSpPr>
            <p:cNvPr id="255022" name="Text Box 1070"/>
            <p:cNvSpPr txBox="1">
              <a:spLocks noChangeArrowheads="1"/>
            </p:cNvSpPr>
            <p:nvPr/>
          </p:nvSpPr>
          <p:spPr bwMode="auto">
            <a:xfrm>
              <a:off x="3793" y="2160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p</a:t>
              </a:r>
              <a:r>
                <a:rPr lang="en-US" altLang="zh-CN" sz="2400" baseline="-25000">
                  <a:effectLst/>
                  <a:ea typeface="宋体" pitchFamily="2" charset="-122"/>
                </a:rPr>
                <a:t>1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  <p:sp>
          <p:nvSpPr>
            <p:cNvPr id="255023" name="Text Box 1071"/>
            <p:cNvSpPr txBox="1">
              <a:spLocks noChangeArrowheads="1"/>
            </p:cNvSpPr>
            <p:nvPr/>
          </p:nvSpPr>
          <p:spPr bwMode="auto">
            <a:xfrm>
              <a:off x="4428" y="2160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p</a:t>
              </a:r>
              <a:r>
                <a:rPr lang="en-US" altLang="zh-CN" sz="2400" baseline="-25000">
                  <a:effectLst/>
                  <a:ea typeface="宋体" pitchFamily="2" charset="-122"/>
                </a:rPr>
                <a:t>2</a:t>
              </a:r>
              <a:endParaRPr lang="en-US" altLang="zh-CN" sz="2400">
                <a:effectLst/>
                <a:ea typeface="宋体" pitchFamily="2" charset="-122"/>
              </a:endParaRPr>
            </a:p>
          </p:txBody>
        </p:sp>
        <p:sp>
          <p:nvSpPr>
            <p:cNvPr id="255024" name="Text Box 1072"/>
            <p:cNvSpPr txBox="1">
              <a:spLocks noChangeArrowheads="1"/>
            </p:cNvSpPr>
            <p:nvPr/>
          </p:nvSpPr>
          <p:spPr bwMode="auto">
            <a:xfrm>
              <a:off x="3456" y="1578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A</a:t>
              </a:r>
            </a:p>
          </p:txBody>
        </p:sp>
        <p:sp>
          <p:nvSpPr>
            <p:cNvPr id="255025" name="Text Box 1073"/>
            <p:cNvSpPr txBox="1">
              <a:spLocks noChangeArrowheads="1"/>
            </p:cNvSpPr>
            <p:nvPr/>
          </p:nvSpPr>
          <p:spPr bwMode="auto">
            <a:xfrm>
              <a:off x="3705" y="1578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A'</a:t>
              </a:r>
            </a:p>
          </p:txBody>
        </p:sp>
        <p:sp>
          <p:nvSpPr>
            <p:cNvPr id="255026" name="Text Box 1074"/>
            <p:cNvSpPr txBox="1">
              <a:spLocks noChangeArrowheads="1"/>
            </p:cNvSpPr>
            <p:nvPr/>
          </p:nvSpPr>
          <p:spPr bwMode="auto">
            <a:xfrm>
              <a:off x="5070" y="1584"/>
              <a:ext cx="2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B'</a:t>
              </a:r>
            </a:p>
          </p:txBody>
        </p:sp>
        <p:sp>
          <p:nvSpPr>
            <p:cNvPr id="255027" name="Text Box 1075"/>
            <p:cNvSpPr txBox="1">
              <a:spLocks noChangeArrowheads="1"/>
            </p:cNvSpPr>
            <p:nvPr/>
          </p:nvSpPr>
          <p:spPr bwMode="auto">
            <a:xfrm>
              <a:off x="4608" y="1584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ffectLst/>
                  <a:ea typeface="宋体" pitchFamily="2" charset="-122"/>
                </a:rPr>
                <a:t>B</a:t>
              </a:r>
            </a:p>
          </p:txBody>
        </p:sp>
        <p:sp>
          <p:nvSpPr>
            <p:cNvPr id="255028" name="Text Box 1076"/>
            <p:cNvSpPr txBox="1">
              <a:spLocks noChangeArrowheads="1"/>
            </p:cNvSpPr>
            <p:nvPr/>
          </p:nvSpPr>
          <p:spPr bwMode="auto">
            <a:xfrm>
              <a:off x="4204" y="2016"/>
              <a:ext cx="308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>
              <a:spAutoFit/>
            </a:bodyPr>
            <a:lstStyle/>
            <a:p>
              <a:r>
                <a:rPr lang="zh-CN" altLang="en-US" sz="2000">
                  <a:solidFill>
                    <a:srgbClr val="00FFFF"/>
                  </a:solidFill>
                  <a:effectLst/>
                  <a:ea typeface="宋体" pitchFamily="2" charset="-122"/>
                </a:rPr>
                <a:t>多孔塞</a:t>
              </a:r>
              <a:endParaRPr lang="zh-CN" altLang="en-US" sz="2400">
                <a:solidFill>
                  <a:schemeClr val="bg1"/>
                </a:solidFill>
                <a:effectLst/>
                <a:ea typeface="宋体" pitchFamily="2" charset="-122"/>
              </a:endParaRPr>
            </a:p>
          </p:txBody>
        </p:sp>
      </p:grpSp>
      <p:sp>
        <p:nvSpPr>
          <p:cNvPr id="255029" name="Text Box 1077"/>
          <p:cNvSpPr txBox="1">
            <a:spLocks noChangeArrowheads="1"/>
          </p:cNvSpPr>
          <p:nvPr/>
        </p:nvSpPr>
        <p:spPr bwMode="auto">
          <a:xfrm>
            <a:off x="228600" y="4419600"/>
            <a:ext cx="32766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DC0000"/>
                </a:solidFill>
                <a:effectLst/>
                <a:latin typeface="Arial" charset="0"/>
              </a:rPr>
              <a:t>焦耳</a:t>
            </a:r>
            <a:r>
              <a:rPr lang="en-US" altLang="zh-CN">
                <a:solidFill>
                  <a:srgbClr val="DC0000"/>
                </a:solidFill>
                <a:effectLst/>
                <a:latin typeface="Arial" charset="0"/>
              </a:rPr>
              <a:t>-</a:t>
            </a:r>
            <a:r>
              <a:rPr lang="zh-CN" altLang="en-US">
                <a:solidFill>
                  <a:srgbClr val="DC0000"/>
                </a:solidFill>
                <a:effectLst/>
                <a:latin typeface="Arial" charset="0"/>
              </a:rPr>
              <a:t>汤姆孙效应</a:t>
            </a:r>
            <a:endParaRPr lang="zh-CN" altLang="en-US">
              <a:effectLst/>
              <a:latin typeface="Arial" charset="0"/>
            </a:endParaRPr>
          </a:p>
        </p:txBody>
      </p:sp>
      <p:sp>
        <p:nvSpPr>
          <p:cNvPr id="255030" name="Text Box 1078"/>
          <p:cNvSpPr txBox="1">
            <a:spLocks noChangeArrowheads="1"/>
          </p:cNvSpPr>
          <p:nvPr/>
        </p:nvSpPr>
        <p:spPr bwMode="auto">
          <a:xfrm>
            <a:off x="2590800" y="5957888"/>
            <a:ext cx="1981200" cy="5191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effectLst/>
                <a:latin typeface="Arial" charset="0"/>
              </a:rPr>
              <a:t>反转温度</a:t>
            </a:r>
          </a:p>
        </p:txBody>
      </p:sp>
      <p:sp>
        <p:nvSpPr>
          <p:cNvPr id="255034" name="Text Box 1082"/>
          <p:cNvSpPr txBox="1">
            <a:spLocks noChangeArrowheads="1"/>
          </p:cNvSpPr>
          <p:nvPr/>
        </p:nvSpPr>
        <p:spPr bwMode="auto">
          <a:xfrm>
            <a:off x="304800" y="1187450"/>
            <a:ext cx="41306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effectLst/>
              </a:rPr>
              <a:t>多孔塞使气体维持恒定的</a:t>
            </a:r>
          </a:p>
          <a:p>
            <a:r>
              <a:rPr lang="zh-CN" altLang="en-US">
                <a:effectLst/>
              </a:rPr>
              <a:t>压差且形成稳定的流动。</a:t>
            </a:r>
          </a:p>
        </p:txBody>
      </p:sp>
      <p:sp>
        <p:nvSpPr>
          <p:cNvPr id="255035" name="Text Box 1083"/>
          <p:cNvSpPr txBox="1">
            <a:spLocks noChangeArrowheads="1"/>
          </p:cNvSpPr>
          <p:nvPr/>
        </p:nvSpPr>
        <p:spPr bwMode="auto">
          <a:xfrm>
            <a:off x="76200" y="2711450"/>
            <a:ext cx="55657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effectLst/>
              </a:rPr>
              <a:t>结论是：气体经过绝热节流</a:t>
            </a:r>
          </a:p>
          <a:p>
            <a:r>
              <a:rPr lang="zh-CN" altLang="en-US">
                <a:effectLst/>
              </a:rPr>
              <a:t>过程后一般会有温差，但焓不变。</a:t>
            </a:r>
          </a:p>
        </p:txBody>
      </p:sp>
      <p:graphicFrame>
        <p:nvGraphicFramePr>
          <p:cNvPr id="292864" name="Object 1024"/>
          <p:cNvGraphicFramePr>
            <a:graphicFrameLocks noChangeAspect="1"/>
          </p:cNvGraphicFramePr>
          <p:nvPr/>
        </p:nvGraphicFramePr>
        <p:xfrm>
          <a:off x="1489075" y="3692525"/>
          <a:ext cx="2355850" cy="650875"/>
        </p:xfrm>
        <a:graphic>
          <a:graphicData uri="http://schemas.openxmlformats.org/presentationml/2006/ole">
            <p:oleObj spid="_x0000_s292864" name="公式" r:id="rId6" imgW="850680" imgH="291960" progId="Equation.3">
              <p:embed/>
            </p:oleObj>
          </a:graphicData>
        </a:graphic>
      </p:graphicFrame>
      <p:sp>
        <p:nvSpPr>
          <p:cNvPr id="255038" name="AutoShape 1086"/>
          <p:cNvSpPr>
            <a:spLocks noChangeArrowheads="1"/>
          </p:cNvSpPr>
          <p:nvPr/>
        </p:nvSpPr>
        <p:spPr bwMode="auto">
          <a:xfrm>
            <a:off x="152400" y="3733800"/>
            <a:ext cx="990600" cy="609600"/>
          </a:xfrm>
          <a:prstGeom prst="wedgeEllipseCallout">
            <a:avLst>
              <a:gd name="adj1" fmla="val 90704"/>
              <a:gd name="adj2" fmla="val 10417"/>
            </a:avLst>
          </a:prstGeom>
          <a:solidFill>
            <a:srgbClr val="666699"/>
          </a:solidFill>
          <a:ln w="3810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>
                <a:solidFill>
                  <a:srgbClr val="FFFF00"/>
                </a:solidFill>
                <a:effectLst/>
              </a:rPr>
              <a:t>焓</a:t>
            </a:r>
            <a:endParaRPr lang="zh-CN" altLang="en-US">
              <a:effectLst/>
            </a:endParaRPr>
          </a:p>
        </p:txBody>
      </p:sp>
      <p:grpSp>
        <p:nvGrpSpPr>
          <p:cNvPr id="255075" name="Group 1123"/>
          <p:cNvGrpSpPr>
            <a:grpSpLocks/>
          </p:cNvGrpSpPr>
          <p:nvPr/>
        </p:nvGrpSpPr>
        <p:grpSpPr bwMode="auto">
          <a:xfrm>
            <a:off x="4632325" y="3657600"/>
            <a:ext cx="4054475" cy="2590800"/>
            <a:chOff x="2784" y="2448"/>
            <a:chExt cx="2554" cy="1632"/>
          </a:xfrm>
        </p:grpSpPr>
        <p:sp>
          <p:nvSpPr>
            <p:cNvPr id="255039" name="Line 1087"/>
            <p:cNvSpPr>
              <a:spLocks noChangeShapeType="1"/>
            </p:cNvSpPr>
            <p:nvPr/>
          </p:nvSpPr>
          <p:spPr bwMode="auto">
            <a:xfrm flipV="1">
              <a:off x="3216" y="2761"/>
              <a:ext cx="0" cy="1056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 type="arrow" w="sm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40" name="Freeform 1088"/>
            <p:cNvSpPr>
              <a:spLocks/>
            </p:cNvSpPr>
            <p:nvPr/>
          </p:nvSpPr>
          <p:spPr bwMode="auto">
            <a:xfrm>
              <a:off x="3216" y="2743"/>
              <a:ext cx="1749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49" y="5"/>
                </a:cxn>
              </a:cxnLst>
              <a:rect l="0" t="0" r="r" b="b"/>
              <a:pathLst>
                <a:path w="1749" h="5">
                  <a:moveTo>
                    <a:pt x="0" y="0"/>
                  </a:moveTo>
                  <a:lnTo>
                    <a:pt x="1749" y="5"/>
                  </a:ln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 type="none" w="med" len="med"/>
              <a:tailEnd type="none" w="sm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41" name="Freeform 1089"/>
            <p:cNvSpPr>
              <a:spLocks/>
            </p:cNvSpPr>
            <p:nvPr/>
          </p:nvSpPr>
          <p:spPr bwMode="auto">
            <a:xfrm>
              <a:off x="3213" y="2889"/>
              <a:ext cx="1454" cy="844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614" y="107"/>
                </a:cxn>
                <a:cxn ang="0">
                  <a:pos x="1094" y="267"/>
                </a:cxn>
                <a:cxn ang="0">
                  <a:pos x="1347" y="387"/>
                </a:cxn>
                <a:cxn ang="0">
                  <a:pos x="1280" y="653"/>
                </a:cxn>
                <a:cxn ang="0">
                  <a:pos x="600" y="813"/>
                </a:cxn>
                <a:cxn ang="0">
                  <a:pos x="0" y="840"/>
                </a:cxn>
              </a:cxnLst>
              <a:rect l="0" t="0" r="r" b="b"/>
              <a:pathLst>
                <a:path w="1454" h="844">
                  <a:moveTo>
                    <a:pt x="74" y="0"/>
                  </a:moveTo>
                  <a:cubicBezTo>
                    <a:pt x="164" y="18"/>
                    <a:pt x="444" y="62"/>
                    <a:pt x="614" y="107"/>
                  </a:cubicBezTo>
                  <a:cubicBezTo>
                    <a:pt x="784" y="152"/>
                    <a:pt x="972" y="220"/>
                    <a:pt x="1094" y="267"/>
                  </a:cubicBezTo>
                  <a:cubicBezTo>
                    <a:pt x="1216" y="314"/>
                    <a:pt x="1240" y="320"/>
                    <a:pt x="1347" y="387"/>
                  </a:cubicBezTo>
                  <a:cubicBezTo>
                    <a:pt x="1454" y="454"/>
                    <a:pt x="1404" y="582"/>
                    <a:pt x="1280" y="653"/>
                  </a:cubicBezTo>
                  <a:cubicBezTo>
                    <a:pt x="1156" y="724"/>
                    <a:pt x="813" y="782"/>
                    <a:pt x="600" y="813"/>
                  </a:cubicBezTo>
                  <a:cubicBezTo>
                    <a:pt x="387" y="844"/>
                    <a:pt x="125" y="834"/>
                    <a:pt x="0" y="8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43" name="Freeform 1091"/>
            <p:cNvSpPr>
              <a:spLocks/>
            </p:cNvSpPr>
            <p:nvPr/>
          </p:nvSpPr>
          <p:spPr bwMode="auto">
            <a:xfrm>
              <a:off x="3216" y="3817"/>
              <a:ext cx="1749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49" y="5"/>
                </a:cxn>
              </a:cxnLst>
              <a:rect l="0" t="0" r="r" b="b"/>
              <a:pathLst>
                <a:path w="1749" h="5">
                  <a:moveTo>
                    <a:pt x="0" y="0"/>
                  </a:moveTo>
                  <a:lnTo>
                    <a:pt x="1749" y="5"/>
                  </a:lnTo>
                </a:path>
              </a:pathLst>
            </a:custGeom>
            <a:noFill/>
            <a:ln w="41275">
              <a:solidFill>
                <a:schemeClr val="tx1"/>
              </a:solidFill>
              <a:round/>
              <a:headEnd type="none" w="med" len="med"/>
              <a:tailEnd type="arrow" w="sm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44" name="Line 1092"/>
            <p:cNvSpPr>
              <a:spLocks noChangeShapeType="1"/>
            </p:cNvSpPr>
            <p:nvPr/>
          </p:nvSpPr>
          <p:spPr bwMode="auto">
            <a:xfrm flipV="1">
              <a:off x="4944" y="2752"/>
              <a:ext cx="0" cy="10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sm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45" name="Text Box 1093"/>
            <p:cNvSpPr txBox="1">
              <a:spLocks noChangeArrowheads="1"/>
            </p:cNvSpPr>
            <p:nvPr/>
          </p:nvSpPr>
          <p:spPr bwMode="auto">
            <a:xfrm>
              <a:off x="3398" y="3202"/>
              <a:ext cx="79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>
                  <a:effectLst/>
                </a:rPr>
                <a:t>致冷区</a:t>
              </a:r>
            </a:p>
          </p:txBody>
        </p:sp>
        <p:sp>
          <p:nvSpPr>
            <p:cNvPr id="255046" name="Text Box 1094"/>
            <p:cNvSpPr txBox="1">
              <a:spLocks noChangeArrowheads="1"/>
            </p:cNvSpPr>
            <p:nvPr/>
          </p:nvSpPr>
          <p:spPr bwMode="auto">
            <a:xfrm>
              <a:off x="4128" y="2761"/>
              <a:ext cx="79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CN" altLang="en-US">
                  <a:effectLst/>
                </a:rPr>
                <a:t>致温区</a:t>
              </a:r>
            </a:p>
          </p:txBody>
        </p:sp>
        <p:sp>
          <p:nvSpPr>
            <p:cNvPr id="255047" name="Oval 1095"/>
            <p:cNvSpPr>
              <a:spLocks noChangeArrowheads="1"/>
            </p:cNvSpPr>
            <p:nvPr/>
          </p:nvSpPr>
          <p:spPr bwMode="auto">
            <a:xfrm>
              <a:off x="3552" y="2918"/>
              <a:ext cx="48" cy="48"/>
            </a:xfrm>
            <a:prstGeom prst="ellipse">
              <a:avLst/>
            </a:prstGeom>
            <a:noFill/>
            <a:ln w="412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48" name="Oval 1096"/>
            <p:cNvSpPr>
              <a:spLocks noChangeArrowheads="1"/>
            </p:cNvSpPr>
            <p:nvPr/>
          </p:nvSpPr>
          <p:spPr bwMode="auto">
            <a:xfrm>
              <a:off x="3792" y="2975"/>
              <a:ext cx="48" cy="48"/>
            </a:xfrm>
            <a:prstGeom prst="ellipse">
              <a:avLst/>
            </a:prstGeom>
            <a:noFill/>
            <a:ln w="412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49" name="Oval 1097"/>
            <p:cNvSpPr>
              <a:spLocks noChangeArrowheads="1"/>
            </p:cNvSpPr>
            <p:nvPr/>
          </p:nvSpPr>
          <p:spPr bwMode="auto">
            <a:xfrm>
              <a:off x="3984" y="3027"/>
              <a:ext cx="48" cy="48"/>
            </a:xfrm>
            <a:prstGeom prst="ellipse">
              <a:avLst/>
            </a:prstGeom>
            <a:noFill/>
            <a:ln w="412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50" name="Oval 1098"/>
            <p:cNvSpPr>
              <a:spLocks noChangeArrowheads="1"/>
            </p:cNvSpPr>
            <p:nvPr/>
          </p:nvSpPr>
          <p:spPr bwMode="auto">
            <a:xfrm>
              <a:off x="4237" y="3123"/>
              <a:ext cx="48" cy="48"/>
            </a:xfrm>
            <a:prstGeom prst="ellipse">
              <a:avLst/>
            </a:prstGeom>
            <a:noFill/>
            <a:ln w="412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51" name="Oval 1099"/>
            <p:cNvSpPr>
              <a:spLocks noChangeArrowheads="1"/>
            </p:cNvSpPr>
            <p:nvPr/>
          </p:nvSpPr>
          <p:spPr bwMode="auto">
            <a:xfrm>
              <a:off x="4464" y="3219"/>
              <a:ext cx="48" cy="48"/>
            </a:xfrm>
            <a:prstGeom prst="ellipse">
              <a:avLst/>
            </a:prstGeom>
            <a:noFill/>
            <a:ln w="412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52" name="Oval 1100"/>
            <p:cNvSpPr>
              <a:spLocks noChangeArrowheads="1"/>
            </p:cNvSpPr>
            <p:nvPr/>
          </p:nvSpPr>
          <p:spPr bwMode="auto">
            <a:xfrm>
              <a:off x="4595" y="3359"/>
              <a:ext cx="48" cy="48"/>
            </a:xfrm>
            <a:prstGeom prst="ellipse">
              <a:avLst/>
            </a:prstGeom>
            <a:noFill/>
            <a:ln w="412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53" name="Oval 1101"/>
            <p:cNvSpPr>
              <a:spLocks noChangeArrowheads="1"/>
            </p:cNvSpPr>
            <p:nvPr/>
          </p:nvSpPr>
          <p:spPr bwMode="auto">
            <a:xfrm>
              <a:off x="4530" y="3481"/>
              <a:ext cx="48" cy="48"/>
            </a:xfrm>
            <a:prstGeom prst="ellipse">
              <a:avLst/>
            </a:prstGeom>
            <a:noFill/>
            <a:ln w="412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54" name="Oval 1102"/>
            <p:cNvSpPr>
              <a:spLocks noChangeArrowheads="1"/>
            </p:cNvSpPr>
            <p:nvPr/>
          </p:nvSpPr>
          <p:spPr bwMode="auto">
            <a:xfrm>
              <a:off x="4368" y="3573"/>
              <a:ext cx="48" cy="48"/>
            </a:xfrm>
            <a:prstGeom prst="ellipse">
              <a:avLst/>
            </a:prstGeom>
            <a:noFill/>
            <a:ln w="412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55" name="Oval 1103"/>
            <p:cNvSpPr>
              <a:spLocks noChangeArrowheads="1"/>
            </p:cNvSpPr>
            <p:nvPr/>
          </p:nvSpPr>
          <p:spPr bwMode="auto">
            <a:xfrm>
              <a:off x="4176" y="3625"/>
              <a:ext cx="48" cy="48"/>
            </a:xfrm>
            <a:prstGeom prst="ellipse">
              <a:avLst/>
            </a:prstGeom>
            <a:noFill/>
            <a:ln w="412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56" name="Oval 1104"/>
            <p:cNvSpPr>
              <a:spLocks noChangeArrowheads="1"/>
            </p:cNvSpPr>
            <p:nvPr/>
          </p:nvSpPr>
          <p:spPr bwMode="auto">
            <a:xfrm>
              <a:off x="3984" y="3656"/>
              <a:ext cx="48" cy="48"/>
            </a:xfrm>
            <a:prstGeom prst="ellipse">
              <a:avLst/>
            </a:prstGeom>
            <a:noFill/>
            <a:ln w="412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57" name="Oval 1105"/>
            <p:cNvSpPr>
              <a:spLocks noChangeArrowheads="1"/>
            </p:cNvSpPr>
            <p:nvPr/>
          </p:nvSpPr>
          <p:spPr bwMode="auto">
            <a:xfrm>
              <a:off x="3792" y="3695"/>
              <a:ext cx="48" cy="48"/>
            </a:xfrm>
            <a:prstGeom prst="ellipse">
              <a:avLst/>
            </a:prstGeom>
            <a:noFill/>
            <a:ln w="412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58" name="Oval 1106"/>
            <p:cNvSpPr>
              <a:spLocks noChangeArrowheads="1"/>
            </p:cNvSpPr>
            <p:nvPr/>
          </p:nvSpPr>
          <p:spPr bwMode="auto">
            <a:xfrm>
              <a:off x="3552" y="3700"/>
              <a:ext cx="48" cy="48"/>
            </a:xfrm>
            <a:prstGeom prst="ellipse">
              <a:avLst/>
            </a:prstGeom>
            <a:noFill/>
            <a:ln w="412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59" name="Oval 1107"/>
            <p:cNvSpPr>
              <a:spLocks noChangeArrowheads="1"/>
            </p:cNvSpPr>
            <p:nvPr/>
          </p:nvSpPr>
          <p:spPr bwMode="auto">
            <a:xfrm>
              <a:off x="3360" y="3703"/>
              <a:ext cx="48" cy="48"/>
            </a:xfrm>
            <a:prstGeom prst="ellipse">
              <a:avLst/>
            </a:prstGeom>
            <a:noFill/>
            <a:ln w="412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61" name="Line 1109"/>
            <p:cNvSpPr>
              <a:spLocks noChangeShapeType="1"/>
            </p:cNvSpPr>
            <p:nvPr/>
          </p:nvSpPr>
          <p:spPr bwMode="auto">
            <a:xfrm>
              <a:off x="3989" y="3769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62" name="Line 1110"/>
            <p:cNvSpPr>
              <a:spLocks noChangeShapeType="1"/>
            </p:cNvSpPr>
            <p:nvPr/>
          </p:nvSpPr>
          <p:spPr bwMode="auto">
            <a:xfrm>
              <a:off x="3155" y="3145"/>
              <a:ext cx="1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63" name="Line 1111"/>
            <p:cNvSpPr>
              <a:spLocks noChangeShapeType="1"/>
            </p:cNvSpPr>
            <p:nvPr/>
          </p:nvSpPr>
          <p:spPr bwMode="auto">
            <a:xfrm>
              <a:off x="3168" y="3481"/>
              <a:ext cx="1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64" name="Text Box 1112"/>
            <p:cNvSpPr txBox="1">
              <a:spLocks noChangeArrowheads="1"/>
            </p:cNvSpPr>
            <p:nvPr/>
          </p:nvSpPr>
          <p:spPr bwMode="auto">
            <a:xfrm>
              <a:off x="2784" y="2648"/>
              <a:ext cx="42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ffectLst/>
                </a:rPr>
                <a:t>t</a:t>
              </a:r>
              <a:r>
                <a:rPr lang="en-US" altLang="zh-CN" baseline="30000">
                  <a:effectLst/>
                </a:rPr>
                <a:t>o</a:t>
              </a:r>
              <a:r>
                <a:rPr lang="en-US" altLang="zh-CN">
                  <a:effectLst/>
                </a:rPr>
                <a:t>C</a:t>
              </a:r>
            </a:p>
          </p:txBody>
        </p:sp>
        <p:sp>
          <p:nvSpPr>
            <p:cNvPr id="255065" name="Text Box 1113"/>
            <p:cNvSpPr txBox="1">
              <a:spLocks noChangeArrowheads="1"/>
            </p:cNvSpPr>
            <p:nvPr/>
          </p:nvSpPr>
          <p:spPr bwMode="auto">
            <a:xfrm>
              <a:off x="2852" y="3045"/>
              <a:ext cx="3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>
                  <a:effectLst/>
                </a:rPr>
                <a:t>200</a:t>
              </a:r>
            </a:p>
          </p:txBody>
        </p:sp>
        <p:sp>
          <p:nvSpPr>
            <p:cNvPr id="255066" name="Text Box 1114"/>
            <p:cNvSpPr txBox="1">
              <a:spLocks noChangeArrowheads="1"/>
            </p:cNvSpPr>
            <p:nvPr/>
          </p:nvSpPr>
          <p:spPr bwMode="auto">
            <a:xfrm>
              <a:off x="2810" y="3703"/>
              <a:ext cx="4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>
                  <a:effectLst/>
                </a:rPr>
                <a:t>-200</a:t>
              </a:r>
            </a:p>
          </p:txBody>
        </p:sp>
        <p:sp>
          <p:nvSpPr>
            <p:cNvPr id="255067" name="Text Box 1115"/>
            <p:cNvSpPr txBox="1">
              <a:spLocks noChangeArrowheads="1"/>
            </p:cNvSpPr>
            <p:nvPr/>
          </p:nvSpPr>
          <p:spPr bwMode="auto">
            <a:xfrm>
              <a:off x="2972" y="3375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>
                  <a:effectLst/>
                </a:rPr>
                <a:t>0</a:t>
              </a:r>
            </a:p>
          </p:txBody>
        </p:sp>
        <p:sp>
          <p:nvSpPr>
            <p:cNvPr id="255068" name="Text Box 1116"/>
            <p:cNvSpPr txBox="1">
              <a:spLocks noChangeArrowheads="1"/>
            </p:cNvSpPr>
            <p:nvPr/>
          </p:nvSpPr>
          <p:spPr bwMode="auto">
            <a:xfrm>
              <a:off x="3849" y="3830"/>
              <a:ext cx="3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>
                  <a:effectLst/>
                </a:rPr>
                <a:t>200</a:t>
              </a:r>
            </a:p>
          </p:txBody>
        </p:sp>
        <p:sp>
          <p:nvSpPr>
            <p:cNvPr id="255069" name="Text Box 1117"/>
            <p:cNvSpPr txBox="1">
              <a:spLocks noChangeArrowheads="1"/>
            </p:cNvSpPr>
            <p:nvPr/>
          </p:nvSpPr>
          <p:spPr bwMode="auto">
            <a:xfrm>
              <a:off x="3129" y="3829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>
                  <a:effectLst/>
                </a:rPr>
                <a:t>0</a:t>
              </a:r>
            </a:p>
          </p:txBody>
        </p:sp>
        <p:sp>
          <p:nvSpPr>
            <p:cNvPr id="255070" name="Text Box 1118"/>
            <p:cNvSpPr txBox="1">
              <a:spLocks noChangeArrowheads="1"/>
            </p:cNvSpPr>
            <p:nvPr/>
          </p:nvSpPr>
          <p:spPr bwMode="auto">
            <a:xfrm>
              <a:off x="4588" y="3817"/>
              <a:ext cx="3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000">
                  <a:effectLst/>
                </a:rPr>
                <a:t>400</a:t>
              </a:r>
            </a:p>
          </p:txBody>
        </p:sp>
        <p:sp>
          <p:nvSpPr>
            <p:cNvPr id="255071" name="Line 1119"/>
            <p:cNvSpPr>
              <a:spLocks noChangeShapeType="1"/>
            </p:cNvSpPr>
            <p:nvPr/>
          </p:nvSpPr>
          <p:spPr bwMode="auto">
            <a:xfrm>
              <a:off x="4734" y="3769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5072" name="Text Box 1120"/>
            <p:cNvSpPr txBox="1">
              <a:spLocks noChangeArrowheads="1"/>
            </p:cNvSpPr>
            <p:nvPr/>
          </p:nvSpPr>
          <p:spPr bwMode="auto">
            <a:xfrm>
              <a:off x="4848" y="3721"/>
              <a:ext cx="4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ffectLst/>
                </a:rPr>
                <a:t>atm</a:t>
              </a:r>
            </a:p>
          </p:txBody>
        </p:sp>
        <p:sp>
          <p:nvSpPr>
            <p:cNvPr id="255074" name="Text Box 1122"/>
            <p:cNvSpPr txBox="1">
              <a:spLocks noChangeArrowheads="1"/>
            </p:cNvSpPr>
            <p:nvPr/>
          </p:nvSpPr>
          <p:spPr bwMode="auto">
            <a:xfrm>
              <a:off x="3216" y="2448"/>
              <a:ext cx="17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r>
                <a:rPr lang="en-US" altLang="zh-CN" sz="2400">
                  <a:effectLst/>
                </a:rPr>
                <a:t>N</a:t>
              </a:r>
              <a:r>
                <a:rPr lang="en-US" altLang="zh-CN" sz="2400" baseline="-25000">
                  <a:effectLst/>
                </a:rPr>
                <a:t>2</a:t>
              </a:r>
              <a:r>
                <a:rPr lang="zh-CN" altLang="zh-CN" sz="2400">
                  <a:effectLst/>
                </a:rPr>
                <a:t>的温度转换曲线</a:t>
              </a:r>
              <a:endParaRPr lang="zh-CN" altLang="en-US" sz="2400">
                <a:effectLst/>
              </a:endParaRPr>
            </a:p>
          </p:txBody>
        </p:sp>
      </p:grpSp>
      <p:graphicFrame>
        <p:nvGraphicFramePr>
          <p:cNvPr id="292865" name="Object 1025"/>
          <p:cNvGraphicFramePr>
            <a:graphicFrameLocks noChangeAspect="1"/>
          </p:cNvGraphicFramePr>
          <p:nvPr/>
        </p:nvGraphicFramePr>
        <p:xfrm>
          <a:off x="914400" y="4724400"/>
          <a:ext cx="3038475" cy="838200"/>
        </p:xfrm>
        <a:graphic>
          <a:graphicData uri="http://schemas.openxmlformats.org/presentationml/2006/ole">
            <p:oleObj spid="_x0000_s292865" name="公式" r:id="rId7" imgW="1218960" imgH="393480" progId="Equation.3">
              <p:embed/>
            </p:oleObj>
          </a:graphicData>
        </a:graphic>
      </p:graphicFrame>
      <p:sp>
        <p:nvSpPr>
          <p:cNvPr id="255078" name="Text Box 1126"/>
          <p:cNvSpPr txBox="1">
            <a:spLocks noChangeArrowheads="1"/>
          </p:cNvSpPr>
          <p:nvPr/>
        </p:nvSpPr>
        <p:spPr bwMode="auto">
          <a:xfrm>
            <a:off x="365125" y="5556250"/>
            <a:ext cx="202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>
                <a:effectLst/>
                <a:sym typeface="Symbol" pitchFamily="18" charset="2"/>
              </a:rPr>
              <a:t></a:t>
            </a:r>
            <a:r>
              <a:rPr lang="en-US" altLang="zh-CN">
                <a:effectLst/>
              </a:rPr>
              <a:t>&gt;0</a:t>
            </a:r>
            <a:r>
              <a:rPr lang="zh-CN" altLang="en-US" sz="2400">
                <a:effectLst/>
              </a:rPr>
              <a:t>致冷效应</a:t>
            </a:r>
            <a:endParaRPr lang="zh-CN" altLang="en-US">
              <a:effectLst/>
            </a:endParaRPr>
          </a:p>
        </p:txBody>
      </p:sp>
      <p:sp>
        <p:nvSpPr>
          <p:cNvPr id="255079" name="Text Box 1127"/>
          <p:cNvSpPr txBox="1">
            <a:spLocks noChangeArrowheads="1"/>
          </p:cNvSpPr>
          <p:nvPr/>
        </p:nvSpPr>
        <p:spPr bwMode="auto">
          <a:xfrm>
            <a:off x="381000" y="6096000"/>
            <a:ext cx="202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>
                <a:effectLst/>
                <a:sym typeface="Symbol" pitchFamily="18" charset="2"/>
              </a:rPr>
              <a:t></a:t>
            </a:r>
            <a:r>
              <a:rPr lang="en-US" altLang="zh-CN">
                <a:effectLst/>
              </a:rPr>
              <a:t>&lt;0</a:t>
            </a:r>
            <a:r>
              <a:rPr lang="zh-CN" altLang="en-US" sz="2400">
                <a:effectLst/>
              </a:rPr>
              <a:t>致温效应</a:t>
            </a:r>
            <a:endParaRPr lang="zh-CN" altLang="en-US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4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54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5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4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5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2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5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5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2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5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5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5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animBg="1" autoUpdateAnimBg="0"/>
      <p:bldP spid="254980" grpId="0" autoUpdateAnimBg="0"/>
      <p:bldP spid="255029" grpId="0" autoUpdateAnimBg="0"/>
      <p:bldP spid="255030" grpId="0" autoUpdateAnimBg="0"/>
      <p:bldP spid="255034" grpId="0" autoUpdateAnimBg="0"/>
      <p:bldP spid="255035" grpId="0" autoUpdateAnimBg="0"/>
      <p:bldP spid="255038" grpId="0" animBg="1" autoUpdateAnimBg="0"/>
      <p:bldP spid="255078" grpId="0" autoUpdateAnimBg="0"/>
      <p:bldP spid="25507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EDE9B0-CBCC-4583-A34B-01DF138866AB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268290" name="Text Box 2"/>
          <p:cNvSpPr txBox="1">
            <a:spLocks noChangeArrowheads="1"/>
          </p:cNvSpPr>
          <p:nvPr/>
        </p:nvSpPr>
        <p:spPr bwMode="auto">
          <a:xfrm>
            <a:off x="533400" y="242888"/>
            <a:ext cx="3886200" cy="588962"/>
          </a:xfrm>
          <a:prstGeom prst="rect">
            <a:avLst/>
          </a:prstGeom>
          <a:solidFill>
            <a:schemeClr val="hlink"/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66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sym typeface="Symbol" pitchFamily="18" charset="2"/>
              </a:rPr>
              <a:t></a:t>
            </a:r>
            <a:r>
              <a:rPr lang="en-US" altLang="zh-CN" sz="3200">
                <a:effectLst>
                  <a:outerShdw blurRad="38100" dist="38100" dir="2700000" algn="tl">
                    <a:srgbClr val="FFFFFF"/>
                  </a:outerShdw>
                </a:effectLst>
                <a:latin typeface="楷体_GB2312" pitchFamily="49" charset="-122"/>
              </a:rPr>
              <a:t> </a:t>
            </a:r>
            <a:r>
              <a:rPr lang="zh-CN" altLang="en-US" sz="3200">
                <a:effectLst>
                  <a:outerShdw blurRad="38100" dist="38100" dir="2700000" algn="tl">
                    <a:srgbClr val="FFFFFF"/>
                  </a:outerShdw>
                </a:effectLst>
                <a:latin typeface="楷体_GB2312" pitchFamily="49" charset="-122"/>
              </a:rPr>
              <a:t>真实气体的内能</a:t>
            </a:r>
          </a:p>
        </p:txBody>
      </p:sp>
      <p:sp>
        <p:nvSpPr>
          <p:cNvPr id="268292" name="Text Box 4"/>
          <p:cNvSpPr txBox="1">
            <a:spLocks noChangeArrowheads="1"/>
          </p:cNvSpPr>
          <p:nvPr/>
        </p:nvSpPr>
        <p:spPr bwMode="auto">
          <a:xfrm>
            <a:off x="457200" y="3505200"/>
            <a:ext cx="83820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effectLst/>
                <a:latin typeface="Arial" charset="0"/>
              </a:rPr>
              <a:t>真实气体内能中应含有来自分子间相互作用的势能</a:t>
            </a:r>
            <a:r>
              <a:rPr lang="en-US" altLang="zh-CN">
                <a:effectLst/>
                <a:latin typeface="Arial" charset="0"/>
              </a:rPr>
              <a:t>.</a:t>
            </a:r>
          </a:p>
        </p:txBody>
      </p:sp>
      <p:sp>
        <p:nvSpPr>
          <p:cNvPr id="268293" name="Text Box 5"/>
          <p:cNvSpPr txBox="1">
            <a:spLocks noChangeArrowheads="1"/>
          </p:cNvSpPr>
          <p:nvPr/>
        </p:nvSpPr>
        <p:spPr bwMode="auto">
          <a:xfrm>
            <a:off x="369888" y="1600200"/>
            <a:ext cx="83169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ffectLst/>
                <a:sym typeface="Symbol" pitchFamily="18" charset="2"/>
              </a:rPr>
              <a:t>0</a:t>
            </a:r>
            <a:r>
              <a:rPr lang="zh-CN" altLang="en-US">
                <a:effectLst/>
                <a:sym typeface="Symbol" pitchFamily="18" charset="2"/>
              </a:rPr>
              <a:t>说明</a:t>
            </a:r>
            <a:r>
              <a:rPr lang="zh-CN" altLang="en-US">
                <a:solidFill>
                  <a:srgbClr val="FF0000"/>
                </a:solidFill>
                <a:effectLst/>
                <a:sym typeface="Symbol" pitchFamily="18" charset="2"/>
              </a:rPr>
              <a:t>内能</a:t>
            </a:r>
            <a:r>
              <a:rPr lang="zh-CN" altLang="en-US">
                <a:effectLst/>
                <a:sym typeface="Symbol" pitchFamily="18" charset="2"/>
              </a:rPr>
              <a:t>不仅与</a:t>
            </a:r>
            <a:r>
              <a:rPr lang="zh-CN" altLang="en-US">
                <a:solidFill>
                  <a:srgbClr val="FF0000"/>
                </a:solidFill>
                <a:effectLst/>
                <a:sym typeface="Symbol" pitchFamily="18" charset="2"/>
              </a:rPr>
              <a:t>温度</a:t>
            </a:r>
            <a:r>
              <a:rPr lang="zh-CN" altLang="en-US">
                <a:effectLst/>
                <a:sym typeface="Symbol" pitchFamily="18" charset="2"/>
              </a:rPr>
              <a:t>有关，而且也与</a:t>
            </a:r>
            <a:r>
              <a:rPr lang="zh-CN" altLang="en-US">
                <a:solidFill>
                  <a:srgbClr val="FF0000"/>
                </a:solidFill>
                <a:effectLst/>
                <a:sym typeface="Symbol" pitchFamily="18" charset="2"/>
              </a:rPr>
              <a:t>体积</a:t>
            </a:r>
            <a:r>
              <a:rPr lang="zh-CN" altLang="en-US">
                <a:effectLst/>
                <a:sym typeface="Symbol" pitchFamily="18" charset="2"/>
              </a:rPr>
              <a:t>有关。</a:t>
            </a:r>
          </a:p>
          <a:p>
            <a:r>
              <a:rPr lang="zh-CN" altLang="en-US">
                <a:effectLst/>
                <a:latin typeface="Arial" charset="0"/>
              </a:rPr>
              <a:t>真实气体的焦耳汤姆孙效应说明分子间存在有相互</a:t>
            </a:r>
          </a:p>
          <a:p>
            <a:r>
              <a:rPr lang="zh-CN" altLang="en-US">
                <a:effectLst/>
                <a:latin typeface="Arial" charset="0"/>
              </a:rPr>
              <a:t>作用</a:t>
            </a:r>
            <a:r>
              <a:rPr lang="zh-CN" altLang="en-US">
                <a:effectLst/>
                <a:sym typeface="Symbol" pitchFamily="18" charset="2"/>
              </a:rPr>
              <a:t>力，相互作用势能与分子间距离有关。体积变</a:t>
            </a:r>
          </a:p>
          <a:p>
            <a:r>
              <a:rPr lang="zh-CN" altLang="en-US">
                <a:effectLst/>
                <a:sym typeface="Symbol" pitchFamily="18" charset="2"/>
              </a:rPr>
              <a:t>化时反映分子间势能的贡献部分也就变化。</a:t>
            </a:r>
          </a:p>
        </p:txBody>
      </p:sp>
      <p:sp>
        <p:nvSpPr>
          <p:cNvPr id="268295" name="Text Box 7"/>
          <p:cNvSpPr txBox="1">
            <a:spLocks noChangeArrowheads="1"/>
          </p:cNvSpPr>
          <p:nvPr/>
        </p:nvSpPr>
        <p:spPr bwMode="auto">
          <a:xfrm>
            <a:off x="457200" y="990600"/>
            <a:ext cx="6978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effectLst/>
              </a:rPr>
              <a:t>对于理想气体，分子间无相互作用能 </a:t>
            </a:r>
            <a:r>
              <a:rPr lang="zh-CN" altLang="en-US">
                <a:solidFill>
                  <a:srgbClr val="FF0000"/>
                </a:solidFill>
                <a:effectLst/>
                <a:sym typeface="Symbol" pitchFamily="18" charset="2"/>
              </a:rPr>
              <a:t></a:t>
            </a:r>
            <a:r>
              <a:rPr lang="en-US" altLang="zh-CN">
                <a:solidFill>
                  <a:srgbClr val="FF0000"/>
                </a:solidFill>
                <a:effectLst/>
                <a:sym typeface="Symbol" pitchFamily="18" charset="2"/>
              </a:rPr>
              <a:t>=0</a:t>
            </a:r>
            <a:r>
              <a:rPr lang="zh-CN" altLang="en-US">
                <a:effectLst/>
                <a:sym typeface="Symbol" pitchFamily="18" charset="2"/>
              </a:rPr>
              <a:t>。</a:t>
            </a:r>
            <a:endParaRPr lang="zh-CN" altLang="en-US">
              <a:solidFill>
                <a:srgbClr val="FF6565"/>
              </a:solidFill>
              <a:effectLst/>
              <a:sym typeface="Symbol" pitchFamily="18" charset="2"/>
            </a:endParaRPr>
          </a:p>
        </p:txBody>
      </p:sp>
      <p:sp>
        <p:nvSpPr>
          <p:cNvPr id="268296" name="Text Box 8"/>
          <p:cNvSpPr txBox="1">
            <a:spLocks noChangeArrowheads="1"/>
          </p:cNvSpPr>
          <p:nvPr/>
        </p:nvSpPr>
        <p:spPr bwMode="auto">
          <a:xfrm>
            <a:off x="381000" y="4114800"/>
            <a:ext cx="84328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effectLst/>
              </a:rPr>
              <a:t>探索真实气体内能有无分子间势能的问题，结果导</a:t>
            </a:r>
          </a:p>
          <a:p>
            <a:r>
              <a:rPr lang="zh-CN" altLang="en-US">
                <a:effectLst/>
              </a:rPr>
              <a:t>致了一个实际应用</a:t>
            </a:r>
            <a:r>
              <a:rPr lang="en-US" altLang="zh-CN">
                <a:effectLst/>
              </a:rPr>
              <a:t>—</a:t>
            </a:r>
            <a:r>
              <a:rPr lang="zh-CN" altLang="en-US">
                <a:solidFill>
                  <a:srgbClr val="DC0000"/>
                </a:solidFill>
                <a:effectLst/>
              </a:rPr>
              <a:t>节流致冷效应</a:t>
            </a:r>
            <a:r>
              <a:rPr lang="zh-CN" altLang="en-US">
                <a:effectLst/>
              </a:rPr>
              <a:t>可以使气体降温、</a:t>
            </a:r>
          </a:p>
          <a:p>
            <a:r>
              <a:rPr lang="zh-CN" altLang="en-US">
                <a:effectLst/>
              </a:rPr>
              <a:t>液化，这是目前低温工程中重要手段之一。例如高</a:t>
            </a:r>
          </a:p>
          <a:p>
            <a:r>
              <a:rPr lang="zh-CN" altLang="en-US">
                <a:effectLst/>
              </a:rPr>
              <a:t>压</a:t>
            </a:r>
            <a:r>
              <a:rPr lang="en-US" altLang="zh-CN">
                <a:effectLst/>
              </a:rPr>
              <a:t>CO</a:t>
            </a:r>
            <a:r>
              <a:rPr lang="en-US" altLang="zh-CN" baseline="-25000">
                <a:effectLst/>
              </a:rPr>
              <a:t>2</a:t>
            </a:r>
            <a:r>
              <a:rPr lang="en-US" altLang="zh-CN">
                <a:effectLst/>
              </a:rPr>
              <a:t> (30 atm) </a:t>
            </a:r>
            <a:r>
              <a:rPr lang="zh-CN" altLang="en-US">
                <a:effectLst/>
              </a:rPr>
              <a:t>从钢瓶的阀口喷向阀上的布袋中，</a:t>
            </a:r>
          </a:p>
          <a:p>
            <a:r>
              <a:rPr lang="zh-CN" altLang="en-US">
                <a:effectLst/>
              </a:rPr>
              <a:t>因节流膨胀温度从室温降到</a:t>
            </a:r>
            <a:r>
              <a:rPr lang="en-US" altLang="zh-CN">
                <a:effectLst/>
              </a:rPr>
              <a:t>-78</a:t>
            </a:r>
            <a:r>
              <a:rPr lang="en-US" altLang="zh-CN" baseline="30000">
                <a:effectLst/>
              </a:rPr>
              <a:t>o</a:t>
            </a:r>
            <a:r>
              <a:rPr lang="en-US" altLang="zh-CN">
                <a:effectLst/>
              </a:rPr>
              <a:t>C</a:t>
            </a:r>
            <a:r>
              <a:rPr lang="zh-CN" altLang="en-US">
                <a:effectLst/>
              </a:rPr>
              <a:t>形成干冰。</a:t>
            </a:r>
          </a:p>
        </p:txBody>
      </p:sp>
      <p:sp>
        <p:nvSpPr>
          <p:cNvPr id="268298" name="AutoShape 10"/>
          <p:cNvSpPr>
            <a:spLocks noChangeArrowheads="1"/>
          </p:cNvSpPr>
          <p:nvPr/>
        </p:nvSpPr>
        <p:spPr bwMode="auto">
          <a:xfrm>
            <a:off x="6629400" y="152400"/>
            <a:ext cx="2057400" cy="990600"/>
          </a:xfrm>
          <a:prstGeom prst="cloudCallout">
            <a:avLst>
              <a:gd name="adj1" fmla="val -127315"/>
              <a:gd name="adj2" fmla="val 17148"/>
            </a:avLst>
          </a:prstGeom>
          <a:solidFill>
            <a:schemeClr val="bg1"/>
          </a:solidFill>
          <a:ln w="4127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i="1">
                <a:solidFill>
                  <a:srgbClr val="FF0000"/>
                </a:solidFill>
                <a:effectLst/>
              </a:rPr>
              <a:t>U(T,V)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68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8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8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8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8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8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8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8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8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8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68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68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0" grpId="0" animBg="1" autoUpdateAnimBg="0"/>
      <p:bldP spid="268292" grpId="0" autoUpdateAnimBg="0"/>
      <p:bldP spid="268293" grpId="0" build="p" autoUpdateAnimBg="0"/>
      <p:bldP spid="268295" grpId="0" autoUpdateAnimBg="0"/>
      <p:bldP spid="268296" grpId="0" build="p" autoUpdateAnimBg="0"/>
      <p:bldP spid="26829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9520E2-3797-4ECE-A4F3-8F60060A6BB3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287746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FFFFFF"/>
                  </a:outerShdw>
                </a:effectLst>
                <a:latin typeface="黑体" pitchFamily="2" charset="-122"/>
              </a:rPr>
              <a:t>例题</a:t>
            </a:r>
            <a:r>
              <a:rPr lang="en-US" altLang="zh-CN">
                <a:effectLst>
                  <a:outerShdw blurRad="38100" dist="38100" dir="2700000" algn="tl">
                    <a:srgbClr val="FFFFFF"/>
                  </a:outerShdw>
                </a:effectLst>
                <a:latin typeface="黑体" pitchFamily="2" charset="-122"/>
              </a:rPr>
              <a:t>3 </a:t>
            </a:r>
            <a:r>
              <a:rPr lang="zh-CN" altLang="en-US">
                <a:effectLst>
                  <a:outerShdw blurRad="38100" dist="38100" dir="2700000" algn="tl">
                    <a:srgbClr val="FFFFFF"/>
                  </a:outerShdw>
                </a:effectLst>
                <a:latin typeface="黑体" pitchFamily="2" charset="-122"/>
              </a:rPr>
              <a:t>求大气垂直温差</a:t>
            </a:r>
            <a:endParaRPr lang="zh-CN" altLang="en-US">
              <a:effectLst/>
              <a:latin typeface="楷体_GB2312" pitchFamily="49" charset="-122"/>
            </a:endParaRPr>
          </a:p>
        </p:txBody>
      </p:sp>
      <p:sp>
        <p:nvSpPr>
          <p:cNvPr id="287747" name="Text Box 3"/>
          <p:cNvSpPr txBox="1">
            <a:spLocks noChangeArrowheads="1"/>
          </p:cNvSpPr>
          <p:nvPr/>
        </p:nvSpPr>
        <p:spPr bwMode="auto">
          <a:xfrm>
            <a:off x="381000" y="8382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大气垂直方向的对流进行的比较缓慢，可近似看作</a:t>
            </a:r>
          </a:p>
          <a:p>
            <a:r>
              <a:rPr lang="zh-CN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准静态过程。另外，干燥的空气导热能力很差，因</a:t>
            </a:r>
          </a:p>
          <a:p>
            <a:r>
              <a:rPr lang="zh-CN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此该准静态对流过程可当作是</a:t>
            </a:r>
            <a:r>
              <a:rPr lang="zh-CN" altLang="en-US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绝热过程</a:t>
            </a:r>
            <a:r>
              <a:rPr lang="zh-CN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来处理。</a:t>
            </a:r>
          </a:p>
        </p:txBody>
      </p:sp>
      <p:sp>
        <p:nvSpPr>
          <p:cNvPr id="287749" name="Text Box 5"/>
          <p:cNvSpPr txBox="1">
            <a:spLocks noChangeArrowheads="1"/>
          </p:cNvSpPr>
          <p:nvPr/>
        </p:nvSpPr>
        <p:spPr bwMode="auto">
          <a:xfrm>
            <a:off x="304800" y="2362200"/>
            <a:ext cx="5541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作用在单位面积上的上下压强差：</a:t>
            </a:r>
          </a:p>
        </p:txBody>
      </p:sp>
      <p:grpSp>
        <p:nvGrpSpPr>
          <p:cNvPr id="287765" name="Group 21"/>
          <p:cNvGrpSpPr>
            <a:grpSpLocks/>
          </p:cNvGrpSpPr>
          <p:nvPr/>
        </p:nvGrpSpPr>
        <p:grpSpPr bwMode="auto">
          <a:xfrm>
            <a:off x="6324600" y="2362200"/>
            <a:ext cx="2590800" cy="1858963"/>
            <a:chOff x="3696" y="1757"/>
            <a:chExt cx="1632" cy="1171"/>
          </a:xfrm>
        </p:grpSpPr>
        <p:sp>
          <p:nvSpPr>
            <p:cNvPr id="287752" name="Rectangle 8"/>
            <p:cNvSpPr>
              <a:spLocks noChangeArrowheads="1"/>
            </p:cNvSpPr>
            <p:nvPr/>
          </p:nvSpPr>
          <p:spPr bwMode="auto">
            <a:xfrm>
              <a:off x="3696" y="2194"/>
              <a:ext cx="1296" cy="24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7753" name="Line 9"/>
            <p:cNvSpPr>
              <a:spLocks noChangeShapeType="1"/>
            </p:cNvSpPr>
            <p:nvPr/>
          </p:nvSpPr>
          <p:spPr bwMode="auto">
            <a:xfrm>
              <a:off x="5040" y="219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754" name="Line 10"/>
            <p:cNvSpPr>
              <a:spLocks noChangeShapeType="1"/>
            </p:cNvSpPr>
            <p:nvPr/>
          </p:nvSpPr>
          <p:spPr bwMode="auto">
            <a:xfrm>
              <a:off x="5040" y="2434"/>
              <a:ext cx="28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287755" name="Object 11"/>
            <p:cNvGraphicFramePr>
              <a:graphicFrameLocks noChangeAspect="1"/>
            </p:cNvGraphicFramePr>
            <p:nvPr/>
          </p:nvGraphicFramePr>
          <p:xfrm>
            <a:off x="4032" y="2482"/>
            <a:ext cx="222" cy="206"/>
          </p:xfrm>
          <a:graphic>
            <a:graphicData uri="http://schemas.openxmlformats.org/presentationml/2006/ole">
              <p:oleObj spid="_x0000_s287755" name="Equation" r:id="rId3" imgW="152280" imgH="164880" progId="Equation.3">
                <p:embed/>
              </p:oleObj>
            </a:graphicData>
          </a:graphic>
        </p:graphicFrame>
        <p:graphicFrame>
          <p:nvGraphicFramePr>
            <p:cNvPr id="287756" name="Object 12"/>
            <p:cNvGraphicFramePr>
              <a:graphicFrameLocks noChangeAspect="1"/>
            </p:cNvGraphicFramePr>
            <p:nvPr/>
          </p:nvGraphicFramePr>
          <p:xfrm>
            <a:off x="3936" y="1906"/>
            <a:ext cx="528" cy="222"/>
          </p:xfrm>
          <a:graphic>
            <a:graphicData uri="http://schemas.openxmlformats.org/presentationml/2006/ole">
              <p:oleObj spid="_x0000_s287756" name="Equation" r:id="rId4" imgW="469800" imgH="177480" progId="Equation.3">
                <p:embed/>
              </p:oleObj>
            </a:graphicData>
          </a:graphic>
        </p:graphicFrame>
        <p:graphicFrame>
          <p:nvGraphicFramePr>
            <p:cNvPr id="287757" name="Object 13"/>
            <p:cNvGraphicFramePr>
              <a:graphicFrameLocks noChangeAspect="1"/>
            </p:cNvGraphicFramePr>
            <p:nvPr/>
          </p:nvGraphicFramePr>
          <p:xfrm>
            <a:off x="5040" y="2194"/>
            <a:ext cx="278" cy="222"/>
          </p:xfrm>
          <a:graphic>
            <a:graphicData uri="http://schemas.openxmlformats.org/presentationml/2006/ole">
              <p:oleObj spid="_x0000_s287757" name="Equation" r:id="rId5" imgW="190440" imgH="177480" progId="Equation.3">
                <p:embed/>
              </p:oleObj>
            </a:graphicData>
          </a:graphic>
        </p:graphicFrame>
        <p:sp>
          <p:nvSpPr>
            <p:cNvPr id="287758" name="Line 14"/>
            <p:cNvSpPr>
              <a:spLocks noChangeShapeType="1"/>
            </p:cNvSpPr>
            <p:nvPr/>
          </p:nvSpPr>
          <p:spPr bwMode="auto">
            <a:xfrm>
              <a:off x="5136" y="195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759" name="Line 15"/>
            <p:cNvSpPr>
              <a:spLocks noChangeShapeType="1"/>
            </p:cNvSpPr>
            <p:nvPr/>
          </p:nvSpPr>
          <p:spPr bwMode="auto">
            <a:xfrm flipV="1">
              <a:off x="5136" y="246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760" name="Freeform 16"/>
            <p:cNvSpPr>
              <a:spLocks/>
            </p:cNvSpPr>
            <p:nvPr/>
          </p:nvSpPr>
          <p:spPr bwMode="auto">
            <a:xfrm>
              <a:off x="3883" y="2434"/>
              <a:ext cx="5" cy="429"/>
            </a:xfrm>
            <a:custGeom>
              <a:avLst/>
              <a:gdLst/>
              <a:ahLst/>
              <a:cxnLst>
                <a:cxn ang="0">
                  <a:pos x="0" y="429"/>
                </a:cxn>
                <a:cxn ang="0">
                  <a:pos x="5" y="0"/>
                </a:cxn>
              </a:cxnLst>
              <a:rect l="0" t="0" r="r" b="b"/>
              <a:pathLst>
                <a:path w="5" h="429">
                  <a:moveTo>
                    <a:pt x="0" y="429"/>
                  </a:moveTo>
                  <a:lnTo>
                    <a:pt x="5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761" name="Freeform 17"/>
            <p:cNvSpPr>
              <a:spLocks/>
            </p:cNvSpPr>
            <p:nvPr/>
          </p:nvSpPr>
          <p:spPr bwMode="auto">
            <a:xfrm>
              <a:off x="3883" y="1757"/>
              <a:ext cx="5" cy="4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423"/>
                </a:cxn>
              </a:cxnLst>
              <a:rect l="0" t="0" r="r" b="b"/>
              <a:pathLst>
                <a:path w="5" h="423">
                  <a:moveTo>
                    <a:pt x="0" y="0"/>
                  </a:moveTo>
                  <a:lnTo>
                    <a:pt x="5" y="423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762" name="Freeform 18"/>
            <p:cNvSpPr>
              <a:spLocks/>
            </p:cNvSpPr>
            <p:nvPr/>
          </p:nvSpPr>
          <p:spPr bwMode="auto">
            <a:xfrm flipV="1">
              <a:off x="4347" y="2326"/>
              <a:ext cx="4" cy="513"/>
            </a:xfrm>
            <a:custGeom>
              <a:avLst/>
              <a:gdLst/>
              <a:ahLst/>
              <a:cxnLst>
                <a:cxn ang="0">
                  <a:pos x="4" y="513"/>
                </a:cxn>
                <a:cxn ang="0">
                  <a:pos x="0" y="0"/>
                </a:cxn>
              </a:cxnLst>
              <a:rect l="0" t="0" r="r" b="b"/>
              <a:pathLst>
                <a:path w="4" h="513">
                  <a:moveTo>
                    <a:pt x="4" y="513"/>
                  </a:move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000099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287763" name="Object 19"/>
            <p:cNvGraphicFramePr>
              <a:graphicFrameLocks noChangeAspect="1"/>
            </p:cNvGraphicFramePr>
            <p:nvPr/>
          </p:nvGraphicFramePr>
          <p:xfrm>
            <a:off x="4351" y="2722"/>
            <a:ext cx="334" cy="206"/>
          </p:xfrm>
          <a:graphic>
            <a:graphicData uri="http://schemas.openxmlformats.org/presentationml/2006/ole">
              <p:oleObj spid="_x0000_s287763" name="Equation" r:id="rId6" imgW="228600" imgH="164880" progId="Equation.3">
                <p:embed/>
              </p:oleObj>
            </a:graphicData>
          </a:graphic>
        </p:graphicFrame>
        <p:graphicFrame>
          <p:nvGraphicFramePr>
            <p:cNvPr id="287764" name="Object 20"/>
            <p:cNvGraphicFramePr>
              <a:graphicFrameLocks noChangeAspect="1"/>
            </p:cNvGraphicFramePr>
            <p:nvPr/>
          </p:nvGraphicFramePr>
          <p:xfrm>
            <a:off x="4464" y="2242"/>
            <a:ext cx="308" cy="211"/>
          </p:xfrm>
          <a:graphic>
            <a:graphicData uri="http://schemas.openxmlformats.org/presentationml/2006/ole">
              <p:oleObj spid="_x0000_s287764" name="Equation" r:id="rId7" imgW="228600" imgH="177480" progId="Equation.3">
                <p:embed/>
              </p:oleObj>
            </a:graphicData>
          </a:graphic>
        </p:graphicFrame>
      </p:grpSp>
      <p:graphicFrame>
        <p:nvGraphicFramePr>
          <p:cNvPr id="287770" name="Object 26"/>
          <p:cNvGraphicFramePr>
            <a:graphicFrameLocks noChangeAspect="1"/>
          </p:cNvGraphicFramePr>
          <p:nvPr/>
        </p:nvGraphicFramePr>
        <p:xfrm>
          <a:off x="304800" y="3124200"/>
          <a:ext cx="2012950" cy="463550"/>
        </p:xfrm>
        <a:graphic>
          <a:graphicData uri="http://schemas.openxmlformats.org/presentationml/2006/ole">
            <p:oleObj spid="_x0000_s287770" name="Equation" r:id="rId8" imgW="787320" imgH="203040" progId="Equation.3">
              <p:embed/>
            </p:oleObj>
          </a:graphicData>
        </a:graphic>
      </p:graphicFrame>
      <p:graphicFrame>
        <p:nvGraphicFramePr>
          <p:cNvPr id="287780" name="Object 36"/>
          <p:cNvGraphicFramePr>
            <a:graphicFrameLocks noChangeAspect="1"/>
          </p:cNvGraphicFramePr>
          <p:nvPr/>
        </p:nvGraphicFramePr>
        <p:xfrm>
          <a:off x="2784475" y="3124200"/>
          <a:ext cx="1720850" cy="457200"/>
        </p:xfrm>
        <a:graphic>
          <a:graphicData uri="http://schemas.openxmlformats.org/presentationml/2006/ole">
            <p:oleObj spid="_x0000_s287780" name="Equation" r:id="rId9" imgW="927000" imgH="215640" progId="Equation.3">
              <p:embed/>
            </p:oleObj>
          </a:graphicData>
        </a:graphic>
      </p:graphicFrame>
      <p:graphicFrame>
        <p:nvGraphicFramePr>
          <p:cNvPr id="287781" name="Object 37"/>
          <p:cNvGraphicFramePr>
            <a:graphicFrameLocks noChangeAspect="1"/>
          </p:cNvGraphicFramePr>
          <p:nvPr/>
        </p:nvGraphicFramePr>
        <p:xfrm>
          <a:off x="4779963" y="3200400"/>
          <a:ext cx="1338262" cy="352425"/>
        </p:xfrm>
        <a:graphic>
          <a:graphicData uri="http://schemas.openxmlformats.org/presentationml/2006/ole">
            <p:oleObj spid="_x0000_s287781" name="Equation" r:id="rId10" imgW="799920" imgH="177480" progId="Equation.3">
              <p:embed/>
            </p:oleObj>
          </a:graphicData>
        </a:graphic>
      </p:graphicFrame>
      <p:grpSp>
        <p:nvGrpSpPr>
          <p:cNvPr id="287784" name="Group 40"/>
          <p:cNvGrpSpPr>
            <a:grpSpLocks/>
          </p:cNvGrpSpPr>
          <p:nvPr/>
        </p:nvGrpSpPr>
        <p:grpSpPr bwMode="auto">
          <a:xfrm>
            <a:off x="228600" y="3886200"/>
            <a:ext cx="2900363" cy="519113"/>
            <a:chOff x="288" y="2698"/>
            <a:chExt cx="1827" cy="327"/>
          </a:xfrm>
        </p:grpSpPr>
        <p:sp>
          <p:nvSpPr>
            <p:cNvPr id="287782" name="Text Box 38"/>
            <p:cNvSpPr txBox="1">
              <a:spLocks noChangeArrowheads="1"/>
            </p:cNvSpPr>
            <p:nvPr/>
          </p:nvSpPr>
          <p:spPr bwMode="auto">
            <a:xfrm>
              <a:off x="288" y="2698"/>
              <a:ext cx="18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ffectLst>
                    <a:outerShdw blurRad="38100" dist="38100" dir="2700000" algn="tl">
                      <a:srgbClr val="FFFFFF"/>
                    </a:outerShdw>
                  </a:effectLst>
                  <a:sym typeface="Symbol" pitchFamily="18" charset="2"/>
                </a:rPr>
                <a:t></a:t>
              </a:r>
              <a:r>
                <a:rPr lang="zh-CN" altLang="en-US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是平均摩尔质量</a:t>
              </a:r>
            </a:p>
          </p:txBody>
        </p:sp>
        <p:sp>
          <p:nvSpPr>
            <p:cNvPr id="287783" name="Line 39"/>
            <p:cNvSpPr>
              <a:spLocks noChangeShapeType="1"/>
            </p:cNvSpPr>
            <p:nvPr/>
          </p:nvSpPr>
          <p:spPr bwMode="auto">
            <a:xfrm>
              <a:off x="336" y="2784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aphicFrame>
        <p:nvGraphicFramePr>
          <p:cNvPr id="287785" name="Object 41"/>
          <p:cNvGraphicFramePr>
            <a:graphicFrameLocks noChangeAspect="1"/>
          </p:cNvGraphicFramePr>
          <p:nvPr/>
        </p:nvGraphicFramePr>
        <p:xfrm>
          <a:off x="3340100" y="3721100"/>
          <a:ext cx="2984500" cy="806450"/>
        </p:xfrm>
        <a:graphic>
          <a:graphicData uri="http://schemas.openxmlformats.org/presentationml/2006/ole">
            <p:oleObj spid="_x0000_s287785" name="Equation" r:id="rId11" imgW="1434960" imgH="406080" progId="Equation.3">
              <p:embed/>
            </p:oleObj>
          </a:graphicData>
        </a:graphic>
      </p:graphicFrame>
      <p:graphicFrame>
        <p:nvGraphicFramePr>
          <p:cNvPr id="287786" name="Object 42"/>
          <p:cNvGraphicFramePr>
            <a:graphicFrameLocks noChangeAspect="1"/>
          </p:cNvGraphicFramePr>
          <p:nvPr/>
        </p:nvGraphicFramePr>
        <p:xfrm>
          <a:off x="203200" y="4814888"/>
          <a:ext cx="2416175" cy="490537"/>
        </p:xfrm>
        <a:graphic>
          <a:graphicData uri="http://schemas.openxmlformats.org/presentationml/2006/ole">
            <p:oleObj spid="_x0000_s287786" name="Equation" r:id="rId12" imgW="1130040" imgH="215640" progId="Equation.3">
              <p:embed/>
            </p:oleObj>
          </a:graphicData>
        </a:graphic>
      </p:graphicFrame>
      <p:graphicFrame>
        <p:nvGraphicFramePr>
          <p:cNvPr id="287787" name="Object 43"/>
          <p:cNvGraphicFramePr>
            <a:graphicFrameLocks noChangeAspect="1"/>
          </p:cNvGraphicFramePr>
          <p:nvPr/>
        </p:nvGraphicFramePr>
        <p:xfrm>
          <a:off x="3105150" y="4679950"/>
          <a:ext cx="1485900" cy="882650"/>
        </p:xfrm>
        <a:graphic>
          <a:graphicData uri="http://schemas.openxmlformats.org/presentationml/2006/ole">
            <p:oleObj spid="_x0000_s287787" name="Equation" r:id="rId13" imgW="1002960" imgH="419040" progId="Equation.3">
              <p:embed/>
            </p:oleObj>
          </a:graphicData>
        </a:graphic>
      </p:graphicFrame>
      <p:graphicFrame>
        <p:nvGraphicFramePr>
          <p:cNvPr id="287788" name="Object 44"/>
          <p:cNvGraphicFramePr>
            <a:graphicFrameLocks noChangeAspect="1"/>
          </p:cNvGraphicFramePr>
          <p:nvPr/>
        </p:nvGraphicFramePr>
        <p:xfrm>
          <a:off x="5384800" y="4648200"/>
          <a:ext cx="3582988" cy="871538"/>
        </p:xfrm>
        <a:graphic>
          <a:graphicData uri="http://schemas.openxmlformats.org/presentationml/2006/ole">
            <p:oleObj spid="_x0000_s287788" name="Equation" r:id="rId14" imgW="1815840" imgH="419040" progId="Equation.3">
              <p:embed/>
            </p:oleObj>
          </a:graphicData>
        </a:graphic>
      </p:graphicFrame>
      <p:graphicFrame>
        <p:nvGraphicFramePr>
          <p:cNvPr id="287790" name="Object 46"/>
          <p:cNvGraphicFramePr>
            <a:graphicFrameLocks noChangeAspect="1"/>
          </p:cNvGraphicFramePr>
          <p:nvPr/>
        </p:nvGraphicFramePr>
        <p:xfrm>
          <a:off x="419100" y="5715000"/>
          <a:ext cx="4248150" cy="882650"/>
        </p:xfrm>
        <a:graphic>
          <a:graphicData uri="http://schemas.openxmlformats.org/presentationml/2006/ole">
            <p:oleObj spid="_x0000_s287790" name="Equation" r:id="rId15" imgW="2082600" imgH="419040" progId="Equation.3">
              <p:embed/>
            </p:oleObj>
          </a:graphicData>
        </a:graphic>
      </p:graphicFrame>
      <p:sp>
        <p:nvSpPr>
          <p:cNvPr id="287791" name="Text Box 47"/>
          <p:cNvSpPr txBox="1">
            <a:spLocks noChangeArrowheads="1"/>
          </p:cNvSpPr>
          <p:nvPr/>
        </p:nvSpPr>
        <p:spPr bwMode="auto">
          <a:xfrm>
            <a:off x="5164138" y="5791200"/>
            <a:ext cx="28368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大气每上升一公里</a:t>
            </a:r>
          </a:p>
          <a:p>
            <a:r>
              <a:rPr lang="zh-CN" alt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温度绝热地递减</a:t>
            </a:r>
            <a:r>
              <a:rPr lang="en-US" altLang="zh-CN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  <a:r>
              <a:rPr lang="en-US" altLang="zh-CN" sz="2400" i="1">
                <a:effectLst>
                  <a:outerShdw blurRad="38100" dist="38100" dir="2700000" algn="tl">
                    <a:srgbClr val="FFFFFF"/>
                  </a:outerShdw>
                </a:effectLst>
              </a:rPr>
              <a:t>K</a:t>
            </a:r>
          </a:p>
        </p:txBody>
      </p:sp>
      <p:sp>
        <p:nvSpPr>
          <p:cNvPr id="287793" name="AutoShape 49"/>
          <p:cNvSpPr>
            <a:spLocks noChangeArrowheads="1"/>
          </p:cNvSpPr>
          <p:nvPr/>
        </p:nvSpPr>
        <p:spPr bwMode="auto">
          <a:xfrm rot="2126939">
            <a:off x="4953000" y="4495800"/>
            <a:ext cx="784225" cy="233363"/>
          </a:xfrm>
          <a:prstGeom prst="rightArrow">
            <a:avLst>
              <a:gd name="adj1" fmla="val 25398"/>
              <a:gd name="adj2" fmla="val 150368"/>
            </a:avLst>
          </a:prstGeom>
          <a:solidFill>
            <a:srgbClr val="FF0000"/>
          </a:solidFill>
          <a:ln w="317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7794" name="AutoShape 50"/>
          <p:cNvSpPr>
            <a:spLocks noChangeArrowheads="1"/>
          </p:cNvSpPr>
          <p:nvPr/>
        </p:nvSpPr>
        <p:spPr bwMode="auto">
          <a:xfrm>
            <a:off x="2438400" y="5257800"/>
            <a:ext cx="609600" cy="76200"/>
          </a:xfrm>
          <a:prstGeom prst="rightArrow">
            <a:avLst>
              <a:gd name="adj1" fmla="val 50000"/>
              <a:gd name="adj2" fmla="val 200000"/>
            </a:avLst>
          </a:prstGeom>
          <a:solidFill>
            <a:srgbClr val="00808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7795" name="AutoShape 51"/>
          <p:cNvSpPr>
            <a:spLocks noChangeArrowheads="1"/>
          </p:cNvSpPr>
          <p:nvPr/>
        </p:nvSpPr>
        <p:spPr bwMode="auto">
          <a:xfrm>
            <a:off x="4724400" y="5181600"/>
            <a:ext cx="609600" cy="76200"/>
          </a:xfrm>
          <a:prstGeom prst="rightArrow">
            <a:avLst>
              <a:gd name="adj1" fmla="val 50000"/>
              <a:gd name="adj2" fmla="val 200000"/>
            </a:avLst>
          </a:prstGeom>
          <a:solidFill>
            <a:srgbClr val="FF00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7796" name="AutoShape 5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590800" y="4876800"/>
            <a:ext cx="304800" cy="304800"/>
          </a:xfrm>
          <a:prstGeom prst="flowChartMerge">
            <a:avLst/>
          </a:prstGeom>
          <a:solidFill>
            <a:srgbClr val="FF99CC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7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7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7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7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7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7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87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87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87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87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87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87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87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87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6" grpId="0" autoUpdateAnimBg="0"/>
      <p:bldP spid="287747" grpId="0" autoUpdateAnimBg="0"/>
      <p:bldP spid="287749" grpId="0" autoUpdateAnimBg="0"/>
      <p:bldP spid="287791" grpId="0" autoUpdateAnimBg="0"/>
      <p:bldP spid="287793" grpId="0" animBg="1"/>
      <p:bldP spid="287794" grpId="0" animBg="1"/>
      <p:bldP spid="287795" grpId="0" animBg="1"/>
      <p:bldP spid="28779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1AEF8D-25F8-4342-8608-8F231F565746}" type="slidenum">
              <a:rPr lang="en-US" altLang="zh-CN"/>
              <a:pPr/>
              <a:t>9</a:t>
            </a:fld>
            <a:endParaRPr lang="en-US" altLang="zh-CN"/>
          </a:p>
        </p:txBody>
      </p:sp>
      <p:graphicFrame>
        <p:nvGraphicFramePr>
          <p:cNvPr id="288770" name="Object 2"/>
          <p:cNvGraphicFramePr>
            <a:graphicFrameLocks noChangeAspect="1"/>
          </p:cNvGraphicFramePr>
          <p:nvPr/>
        </p:nvGraphicFramePr>
        <p:xfrm>
          <a:off x="2514600" y="838200"/>
          <a:ext cx="3430588" cy="533400"/>
        </p:xfrm>
        <a:graphic>
          <a:graphicData uri="http://schemas.openxmlformats.org/presentationml/2006/ole">
            <p:oleObj spid="_x0000_s288770" name="Equation" r:id="rId3" imgW="1130040" imgH="215640" progId="Equation.3">
              <p:embed/>
            </p:oleObj>
          </a:graphicData>
        </a:graphic>
      </p:graphicFrame>
      <p:graphicFrame>
        <p:nvGraphicFramePr>
          <p:cNvPr id="288771" name="Object 3"/>
          <p:cNvGraphicFramePr>
            <a:graphicFrameLocks noChangeAspect="1"/>
          </p:cNvGraphicFramePr>
          <p:nvPr/>
        </p:nvGraphicFramePr>
        <p:xfrm>
          <a:off x="1371600" y="2209800"/>
          <a:ext cx="5532438" cy="531813"/>
        </p:xfrm>
        <a:graphic>
          <a:graphicData uri="http://schemas.openxmlformats.org/presentationml/2006/ole">
            <p:oleObj spid="_x0000_s288771" name="Equation" r:id="rId4" imgW="2222280" imgH="228600" progId="Equation.3">
              <p:embed/>
            </p:oleObj>
          </a:graphicData>
        </a:graphic>
      </p:graphicFrame>
      <p:graphicFrame>
        <p:nvGraphicFramePr>
          <p:cNvPr id="288773" name="Object 5"/>
          <p:cNvGraphicFramePr>
            <a:graphicFrameLocks noChangeAspect="1"/>
          </p:cNvGraphicFramePr>
          <p:nvPr/>
        </p:nvGraphicFramePr>
        <p:xfrm>
          <a:off x="1676400" y="3352800"/>
          <a:ext cx="4892675" cy="1035050"/>
        </p:xfrm>
        <a:graphic>
          <a:graphicData uri="http://schemas.openxmlformats.org/presentationml/2006/ole">
            <p:oleObj spid="_x0000_s288773" name="Equation" r:id="rId5" imgW="1485720" imgH="444240" progId="Equation.3">
              <p:embed/>
            </p:oleObj>
          </a:graphicData>
        </a:graphic>
      </p:graphicFrame>
      <p:graphicFrame>
        <p:nvGraphicFramePr>
          <p:cNvPr id="288774" name="Object 6"/>
          <p:cNvGraphicFramePr>
            <a:graphicFrameLocks noChangeAspect="1"/>
          </p:cNvGraphicFramePr>
          <p:nvPr/>
        </p:nvGraphicFramePr>
        <p:xfrm>
          <a:off x="2590800" y="5029200"/>
          <a:ext cx="3305175" cy="976313"/>
        </p:xfrm>
        <a:graphic>
          <a:graphicData uri="http://schemas.openxmlformats.org/presentationml/2006/ole">
            <p:oleObj spid="_x0000_s288774" name="Equation" r:id="rId6" imgW="1002960" imgH="419040" progId="Equation.3">
              <p:embed/>
            </p:oleObj>
          </a:graphicData>
        </a:graphic>
      </p:graphicFrame>
      <p:sp>
        <p:nvSpPr>
          <p:cNvPr id="288775" name="AutoShape 7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flipV="1">
            <a:off x="7696200" y="6096000"/>
            <a:ext cx="304800" cy="304800"/>
          </a:xfrm>
          <a:prstGeom prst="flowChartMerge">
            <a:avLst/>
          </a:prstGeom>
          <a:solidFill>
            <a:srgbClr val="FF99CC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8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8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8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8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5" grpId="0" animBg="1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楷体_GB2312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2285</TotalTime>
  <Words>1600</Words>
  <Application>Microsoft PowerPoint</Application>
  <PresentationFormat>全屏显示(4:3)</PresentationFormat>
  <Paragraphs>384</Paragraphs>
  <Slides>20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20</vt:i4>
      </vt:variant>
    </vt:vector>
  </HeadingPairs>
  <TitlesOfParts>
    <vt:vector size="25" baseType="lpstr">
      <vt:lpstr>默认设计模板</vt:lpstr>
      <vt:lpstr>剪辑</vt:lpstr>
      <vt:lpstr>公式</vt:lpstr>
      <vt:lpstr>Equation</vt:lpstr>
      <vt:lpstr>BMP 图象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没有幻灯片标题</dc:title>
  <dc:creator>mhy</dc:creator>
  <cp:lastModifiedBy>dell</cp:lastModifiedBy>
  <cp:revision>129</cp:revision>
  <dcterms:created xsi:type="dcterms:W3CDTF">1999-05-22T07:52:24Z</dcterms:created>
  <dcterms:modified xsi:type="dcterms:W3CDTF">2015-05-19T01:38:22Z</dcterms:modified>
</cp:coreProperties>
</file>