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315" r:id="rId2"/>
    <p:sldId id="297" r:id="rId3"/>
    <p:sldId id="274" r:id="rId4"/>
    <p:sldId id="340" r:id="rId5"/>
    <p:sldId id="275" r:id="rId6"/>
    <p:sldId id="276" r:id="rId7"/>
    <p:sldId id="317" r:id="rId8"/>
    <p:sldId id="335" r:id="rId9"/>
    <p:sldId id="337" r:id="rId10"/>
    <p:sldId id="324" r:id="rId11"/>
    <p:sldId id="316" r:id="rId12"/>
    <p:sldId id="318" r:id="rId13"/>
    <p:sldId id="321" r:id="rId14"/>
    <p:sldId id="334" r:id="rId15"/>
    <p:sldId id="341" r:id="rId16"/>
    <p:sldId id="322" r:id="rId17"/>
    <p:sldId id="338" r:id="rId18"/>
    <p:sldId id="326" r:id="rId19"/>
    <p:sldId id="327" r:id="rId20"/>
    <p:sldId id="328" r:id="rId21"/>
    <p:sldId id="329" r:id="rId22"/>
    <p:sldId id="277" r:id="rId23"/>
    <p:sldId id="278" r:id="rId24"/>
    <p:sldId id="279" r:id="rId25"/>
    <p:sldId id="280" r:id="rId26"/>
    <p:sldId id="313" r:id="rId27"/>
    <p:sldId id="295" r:id="rId28"/>
    <p:sldId id="330" r:id="rId29"/>
    <p:sldId id="332" r:id="rId30"/>
    <p:sldId id="339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0066"/>
    <a:srgbClr val="006600"/>
    <a:srgbClr val="969696"/>
    <a:srgbClr val="FFCC99"/>
    <a:srgbClr val="CC0000"/>
    <a:srgbClr val="0000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1" autoAdjust="0"/>
    <p:restoredTop sz="93881" autoAdjust="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1.wmf"/><Relationship Id="rId1" Type="http://schemas.openxmlformats.org/officeDocument/2006/relationships/image" Target="../media/image70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2" Type="http://schemas.openxmlformats.org/officeDocument/2006/relationships/image" Target="../media/image84.wmf"/><Relationship Id="rId16" Type="http://schemas.openxmlformats.org/officeDocument/2006/relationships/image" Target="../media/image98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5" Type="http://schemas.openxmlformats.org/officeDocument/2006/relationships/image" Target="../media/image9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Relationship Id="rId14" Type="http://schemas.openxmlformats.org/officeDocument/2006/relationships/image" Target="../media/image9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fld id="{D4DC8C03-B161-461B-BEF4-33DBD57E22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ecial:BookSources/978019857064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5DBAB-4638-4842-95B2-092019A33BF3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都是平衡态统计规律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94881-82C7-42B5-8383-FF44A5A6B40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所以，分布表示某坐标附近的概率密度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7E20B-0259-489F-8F43-E3144965BD3D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由此，求不出来</a:t>
            </a:r>
            <a:r>
              <a:rPr lang="en-US" altLang="zh-CN"/>
              <a:t>; ling,</a:t>
            </a:r>
            <a:r>
              <a:rPr lang="zh-CN" altLang="en-US"/>
              <a:t>可以令为</a:t>
            </a:r>
            <a:r>
              <a:rPr lang="en-US" altLang="zh-CN"/>
              <a:t>4</a:t>
            </a:r>
            <a:r>
              <a:rPr lang="zh-CN" altLang="en-US"/>
              <a:t>次方；所以？</a:t>
            </a:r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FA01C-BFD8-4851-A8BE-B4C713DAEEAC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r>
              <a:rPr lang="en-US" altLang="zh-CN"/>
              <a:t>Cercignani, Carlo (1998). </a:t>
            </a:r>
            <a:r>
              <a:rPr lang="en-US" altLang="zh-CN" i="1"/>
              <a:t>Ludwig Boltzmann: The Man Who Trusted Atoms</a:t>
            </a:r>
            <a:r>
              <a:rPr lang="en-US" altLang="zh-CN"/>
              <a:t>. Oxford University Press. </a:t>
            </a:r>
            <a:r>
              <a:rPr lang="en-US" altLang="zh-CN">
                <a:hlinkClick r:id="rId3"/>
              </a:rPr>
              <a:t>ISBN 9780198570646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6589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6589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89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6589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6589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589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89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589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59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65901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6590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6590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6590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C92F15-C494-4FCE-AA95-68A366BA809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BA0B3-C17D-47DD-941F-669E0036342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A16D-D6DF-4FE6-A728-DE4054126F4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67647-558B-44CE-B2FB-AA02B60DE6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902BF-DC17-4B6F-8737-386CDD2D80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18342-6741-41B7-8584-37487EEB73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97B92-4549-4318-B279-B542F4FC23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96F29-EE29-4F3C-8BC6-D2F57BC7FB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96CDD-1788-490E-BDAF-B5762A41853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9894C-5DFE-4C8C-A64C-9D34E7E5EE5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6B9B0-8B2C-4F44-B463-11AC053940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ltGray">
          <a:xfrm>
            <a:off x="417513" y="9144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ltGray">
          <a:xfrm>
            <a:off x="800100" y="914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ltGray">
          <a:xfrm>
            <a:off x="541338" y="133667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ltGray">
          <a:xfrm>
            <a:off x="911225" y="1336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ltGray">
          <a:xfrm>
            <a:off x="127000" y="1263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64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164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164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44BD640-2688-459B-8BB8-BE800102BAB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64878" name="AutoShape 1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8636000" y="6461125"/>
            <a:ext cx="244475" cy="244475"/>
          </a:xfrm>
          <a:prstGeom prst="actionButtonBackPrevious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79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888413" y="6461125"/>
            <a:ext cx="244475" cy="244475"/>
          </a:xfrm>
          <a:prstGeom prst="actionButtonForwardNex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81" name="Line 17"/>
          <p:cNvSpPr>
            <a:spLocks noChangeShapeType="1"/>
          </p:cNvSpPr>
          <p:nvPr userDrawn="1"/>
        </p:nvSpPr>
        <p:spPr bwMode="auto">
          <a:xfrm>
            <a:off x="762000" y="685800"/>
            <a:ext cx="0" cy="1066800"/>
          </a:xfrm>
          <a:prstGeom prst="line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64882" name="Rectangle 18"/>
          <p:cNvSpPr>
            <a:spLocks noChangeArrowheads="1"/>
          </p:cNvSpPr>
          <p:nvPr userDrawn="1"/>
        </p:nvSpPr>
        <p:spPr bwMode="gray">
          <a:xfrm>
            <a:off x="442913" y="1447800"/>
            <a:ext cx="8226425" cy="3175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rgbClr val="969696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18" Type="http://schemas.openxmlformats.org/officeDocument/2006/relationships/oleObject" Target="../embeddings/oleObject9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9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2.bin"/><Relationship Id="rId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0E4B1-DCA4-45EB-A157-3F301FAF7EB9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362" name="Text Box 1026"/>
          <p:cNvSpPr txBox="1">
            <a:spLocks noChangeArrowheads="1"/>
          </p:cNvSpPr>
          <p:nvPr/>
        </p:nvSpPr>
        <p:spPr bwMode="auto">
          <a:xfrm>
            <a:off x="1203325" y="933450"/>
            <a:ext cx="576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4.1  </a:t>
            </a: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统计分布律与分布函数的概念</a:t>
            </a:r>
          </a:p>
        </p:txBody>
      </p:sp>
      <p:sp>
        <p:nvSpPr>
          <p:cNvPr id="143364" name="Text Box 1028"/>
          <p:cNvSpPr txBox="1">
            <a:spLocks noChangeArrowheads="1"/>
          </p:cNvSpPr>
          <p:nvPr/>
        </p:nvSpPr>
        <p:spPr bwMode="auto">
          <a:xfrm>
            <a:off x="2041525" y="1314450"/>
            <a:ext cx="512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</a:rPr>
              <a:t>分布函数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366" name="Text Box 1030"/>
          <p:cNvSpPr txBox="1">
            <a:spLocks noChangeArrowheads="1"/>
          </p:cNvSpPr>
          <p:nvPr/>
        </p:nvSpPr>
        <p:spPr bwMode="auto">
          <a:xfrm>
            <a:off x="1981200" y="352425"/>
            <a:ext cx="421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§4</a:t>
            </a:r>
            <a:r>
              <a:rPr lang="en-US" altLang="zh-CN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玻尔兹曼分布律</a:t>
            </a:r>
          </a:p>
        </p:txBody>
      </p:sp>
      <p:sp>
        <p:nvSpPr>
          <p:cNvPr id="143371" name="Text Box 1035"/>
          <p:cNvSpPr txBox="1">
            <a:spLocks noChangeArrowheads="1"/>
          </p:cNvSpPr>
          <p:nvPr/>
        </p:nvSpPr>
        <p:spPr bwMode="auto">
          <a:xfrm>
            <a:off x="1203325" y="1771650"/>
            <a:ext cx="501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4.2  </a:t>
            </a: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玻尔兹曼分子数密度分布</a:t>
            </a:r>
          </a:p>
        </p:txBody>
      </p:sp>
      <p:sp>
        <p:nvSpPr>
          <p:cNvPr id="143376" name="Text Box 1040"/>
          <p:cNvSpPr txBox="1">
            <a:spLocks noChangeArrowheads="1"/>
          </p:cNvSpPr>
          <p:nvPr/>
        </p:nvSpPr>
        <p:spPr bwMode="auto">
          <a:xfrm>
            <a:off x="2060575" y="2166938"/>
            <a:ext cx="6124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等温大气压强公式（高度计原理）</a:t>
            </a:r>
          </a:p>
        </p:txBody>
      </p:sp>
      <p:sp>
        <p:nvSpPr>
          <p:cNvPr id="143377" name="Text Box 1041"/>
          <p:cNvSpPr txBox="1">
            <a:spLocks noChangeArrowheads="1"/>
          </p:cNvSpPr>
          <p:nvPr/>
        </p:nvSpPr>
        <p:spPr bwMode="auto">
          <a:xfrm>
            <a:off x="2078038" y="2667000"/>
            <a:ext cx="3856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玻尔兹曼密度分布律</a:t>
            </a:r>
          </a:p>
        </p:txBody>
      </p:sp>
      <p:sp>
        <p:nvSpPr>
          <p:cNvPr id="143378" name="Text Box 1042"/>
          <p:cNvSpPr txBox="1">
            <a:spLocks noChangeArrowheads="1"/>
          </p:cNvSpPr>
          <p:nvPr/>
        </p:nvSpPr>
        <p:spPr bwMode="auto">
          <a:xfrm>
            <a:off x="2843213" y="3633788"/>
            <a:ext cx="411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§5  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麦克斯韦速度分布律</a:t>
            </a:r>
          </a:p>
        </p:txBody>
      </p:sp>
      <p:sp>
        <p:nvSpPr>
          <p:cNvPr id="143379" name="Text Box 1043"/>
          <p:cNvSpPr txBox="1">
            <a:spLocks noChangeArrowheads="1"/>
          </p:cNvSpPr>
          <p:nvPr/>
        </p:nvSpPr>
        <p:spPr bwMode="auto">
          <a:xfrm>
            <a:off x="1346200" y="4572000"/>
            <a:ext cx="4021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5.2  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麦克斯韦速率分布律</a:t>
            </a:r>
          </a:p>
        </p:txBody>
      </p:sp>
      <p:grpSp>
        <p:nvGrpSpPr>
          <p:cNvPr id="143393" name="Group 1057"/>
          <p:cNvGrpSpPr>
            <a:grpSpLocks/>
          </p:cNvGrpSpPr>
          <p:nvPr/>
        </p:nvGrpSpPr>
        <p:grpSpPr bwMode="auto">
          <a:xfrm>
            <a:off x="469900" y="4953000"/>
            <a:ext cx="9804400" cy="598488"/>
            <a:chOff x="296" y="3120"/>
            <a:chExt cx="6176" cy="377"/>
          </a:xfrm>
        </p:grpSpPr>
        <p:sp>
          <p:nvSpPr>
            <p:cNvPr id="143381" name="Rectangle 1045"/>
            <p:cNvSpPr>
              <a:spLocks noChangeArrowheads="1"/>
            </p:cNvSpPr>
            <p:nvPr/>
          </p:nvSpPr>
          <p:spPr bwMode="auto">
            <a:xfrm>
              <a:off x="296" y="3169"/>
              <a:ext cx="61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spcAft>
                  <a:spcPct val="20000"/>
                </a:spcAft>
                <a:buClr>
                  <a:srgbClr val="FF9900"/>
                </a:buClr>
                <a:buFont typeface="Wingdings" pitchFamily="2" charset="2"/>
                <a:buChar char="&amp;"/>
              </a:pP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平均速率    和方均根速率        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, </a:t>
              </a: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最可几速率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3200" b="1" i="1" baseline="-25000">
                  <a:latin typeface="Times New Roman" pitchFamily="18" charset="0"/>
                  <a:ea typeface="楷体_GB2312" pitchFamily="49" charset="-122"/>
                </a:rPr>
                <a:t>p</a:t>
              </a:r>
            </a:p>
          </p:txBody>
        </p:sp>
        <p:graphicFrame>
          <p:nvGraphicFramePr>
            <p:cNvPr id="143382" name="Object 1046"/>
            <p:cNvGraphicFramePr>
              <a:graphicFrameLocks noChangeAspect="1"/>
            </p:cNvGraphicFramePr>
            <p:nvPr/>
          </p:nvGraphicFramePr>
          <p:xfrm>
            <a:off x="1824" y="3230"/>
            <a:ext cx="254" cy="234"/>
          </p:xfrm>
          <a:graphic>
            <a:graphicData uri="http://schemas.openxmlformats.org/presentationml/2006/ole">
              <p:oleObj spid="_x0000_s143382" name="公式" r:id="rId4" imgW="126720" imgH="164880" progId="Equation.3">
                <p:embed/>
              </p:oleObj>
            </a:graphicData>
          </a:graphic>
        </p:graphicFrame>
        <p:graphicFrame>
          <p:nvGraphicFramePr>
            <p:cNvPr id="143383" name="Object 1047"/>
            <p:cNvGraphicFramePr>
              <a:graphicFrameLocks noChangeAspect="1"/>
            </p:cNvGraphicFramePr>
            <p:nvPr/>
          </p:nvGraphicFramePr>
          <p:xfrm>
            <a:off x="3360" y="3120"/>
            <a:ext cx="576" cy="377"/>
          </p:xfrm>
          <a:graphic>
            <a:graphicData uri="http://schemas.openxmlformats.org/presentationml/2006/ole">
              <p:oleObj spid="_x0000_s143383" name="公式" r:id="rId5" imgW="317160" imgH="279360" progId="Equation.3">
                <p:embed/>
              </p:oleObj>
            </a:graphicData>
          </a:graphic>
        </p:graphicFrame>
      </p:grpSp>
      <p:sp>
        <p:nvSpPr>
          <p:cNvPr id="143385" name="Text Box 1049"/>
          <p:cNvSpPr txBox="1">
            <a:spLocks noChangeArrowheads="1"/>
          </p:cNvSpPr>
          <p:nvPr/>
        </p:nvSpPr>
        <p:spPr bwMode="auto">
          <a:xfrm>
            <a:off x="2084388" y="3124200"/>
            <a:ext cx="4716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玻尔兹曼分子按能量分布律</a:t>
            </a:r>
          </a:p>
        </p:txBody>
      </p:sp>
      <p:sp>
        <p:nvSpPr>
          <p:cNvPr id="143386" name="Text Box 1050"/>
          <p:cNvSpPr txBox="1">
            <a:spLocks noChangeArrowheads="1"/>
          </p:cNvSpPr>
          <p:nvPr/>
        </p:nvSpPr>
        <p:spPr bwMode="auto">
          <a:xfrm>
            <a:off x="1373188" y="5715000"/>
            <a:ext cx="464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5.3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麦克斯韦速度分量分布律</a:t>
            </a:r>
          </a:p>
        </p:txBody>
      </p:sp>
      <p:sp>
        <p:nvSpPr>
          <p:cNvPr id="143387" name="Text Box 1051"/>
          <p:cNvSpPr txBox="1">
            <a:spLocks noChangeArrowheads="1"/>
          </p:cNvSpPr>
          <p:nvPr/>
        </p:nvSpPr>
        <p:spPr bwMode="auto">
          <a:xfrm>
            <a:off x="1312863" y="4071938"/>
            <a:ext cx="4021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5.1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麦克斯韦速度分布律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4" grpId="0" autoUpdateAnimBg="0"/>
      <p:bldP spid="143366" grpId="0" autoUpdateAnimBg="0"/>
      <p:bldP spid="143371" grpId="0" autoUpdateAnimBg="0"/>
      <p:bldP spid="143376" grpId="0" autoUpdateAnimBg="0"/>
      <p:bldP spid="143377" grpId="0" autoUpdateAnimBg="0"/>
      <p:bldP spid="143378" grpId="0" autoUpdateAnimBg="0"/>
      <p:bldP spid="143379" grpId="0" autoUpdateAnimBg="0"/>
      <p:bldP spid="143385" grpId="0" autoUpdateAnimBg="0"/>
      <p:bldP spid="143386" grpId="0" autoUpdateAnimBg="0"/>
      <p:bldP spid="14338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CFA9-34EB-4DA8-B2EE-9E32944960CB}" type="slidenum">
              <a:rPr lang="en-US" altLang="zh-CN"/>
              <a:pPr/>
              <a:t>10</a:t>
            </a:fld>
            <a:endParaRPr lang="en-US" altLang="zh-CN"/>
          </a:p>
        </p:txBody>
      </p:sp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7162800" y="3124200"/>
            <a:ext cx="990600" cy="3200400"/>
            <a:chOff x="4752" y="2016"/>
            <a:chExt cx="624" cy="2016"/>
          </a:xfrm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4752" y="2016"/>
              <a:ext cx="624" cy="201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0" name="Oval 4"/>
            <p:cNvSpPr>
              <a:spLocks noChangeArrowheads="1"/>
            </p:cNvSpPr>
            <p:nvPr/>
          </p:nvSpPr>
          <p:spPr bwMode="auto">
            <a:xfrm>
              <a:off x="5328" y="38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1" name="Oval 5"/>
            <p:cNvSpPr>
              <a:spLocks noChangeArrowheads="1"/>
            </p:cNvSpPr>
            <p:nvPr/>
          </p:nvSpPr>
          <p:spPr bwMode="auto">
            <a:xfrm>
              <a:off x="4944" y="369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2" name="Oval 6"/>
            <p:cNvSpPr>
              <a:spLocks noChangeArrowheads="1"/>
            </p:cNvSpPr>
            <p:nvPr/>
          </p:nvSpPr>
          <p:spPr bwMode="auto">
            <a:xfrm>
              <a:off x="5040" y="374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3" name="Oval 7"/>
            <p:cNvSpPr>
              <a:spLocks noChangeArrowheads="1"/>
            </p:cNvSpPr>
            <p:nvPr/>
          </p:nvSpPr>
          <p:spPr bwMode="auto">
            <a:xfrm>
              <a:off x="5088" y="388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4" name="Oval 8"/>
            <p:cNvSpPr>
              <a:spLocks noChangeArrowheads="1"/>
            </p:cNvSpPr>
            <p:nvPr/>
          </p:nvSpPr>
          <p:spPr bwMode="auto">
            <a:xfrm>
              <a:off x="4896" y="398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5" name="Oval 9"/>
            <p:cNvSpPr>
              <a:spLocks noChangeArrowheads="1"/>
            </p:cNvSpPr>
            <p:nvPr/>
          </p:nvSpPr>
          <p:spPr bwMode="auto">
            <a:xfrm>
              <a:off x="5088" y="398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6" name="Oval 10"/>
            <p:cNvSpPr>
              <a:spLocks noChangeArrowheads="1"/>
            </p:cNvSpPr>
            <p:nvPr/>
          </p:nvSpPr>
          <p:spPr bwMode="auto">
            <a:xfrm>
              <a:off x="5139" y="3915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7" name="Oval 11"/>
            <p:cNvSpPr>
              <a:spLocks noChangeArrowheads="1"/>
            </p:cNvSpPr>
            <p:nvPr/>
          </p:nvSpPr>
          <p:spPr bwMode="auto">
            <a:xfrm>
              <a:off x="4800" y="388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8" name="Oval 12"/>
            <p:cNvSpPr>
              <a:spLocks noChangeArrowheads="1"/>
            </p:cNvSpPr>
            <p:nvPr/>
          </p:nvSpPr>
          <p:spPr bwMode="auto">
            <a:xfrm>
              <a:off x="5136" y="374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4992" y="38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0" name="Oval 14"/>
            <p:cNvSpPr>
              <a:spLocks noChangeArrowheads="1"/>
            </p:cNvSpPr>
            <p:nvPr/>
          </p:nvSpPr>
          <p:spPr bwMode="auto">
            <a:xfrm>
              <a:off x="4944" y="379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1" name="Oval 15"/>
            <p:cNvSpPr>
              <a:spLocks noChangeArrowheads="1"/>
            </p:cNvSpPr>
            <p:nvPr/>
          </p:nvSpPr>
          <p:spPr bwMode="auto">
            <a:xfrm>
              <a:off x="5232" y="379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2" name="Oval 16"/>
            <p:cNvSpPr>
              <a:spLocks noChangeArrowheads="1"/>
            </p:cNvSpPr>
            <p:nvPr/>
          </p:nvSpPr>
          <p:spPr bwMode="auto">
            <a:xfrm flipH="1" flipV="1">
              <a:off x="4992" y="393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3" name="Oval 17"/>
            <p:cNvSpPr>
              <a:spLocks noChangeArrowheads="1"/>
            </p:cNvSpPr>
            <p:nvPr/>
          </p:nvSpPr>
          <p:spPr bwMode="auto">
            <a:xfrm flipH="1" flipV="1">
              <a:off x="5259" y="391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4" name="Oval 18"/>
            <p:cNvSpPr>
              <a:spLocks noChangeArrowheads="1"/>
            </p:cNvSpPr>
            <p:nvPr/>
          </p:nvSpPr>
          <p:spPr bwMode="auto">
            <a:xfrm>
              <a:off x="4848" y="38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5" name="Oval 19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6" name="Oval 20"/>
            <p:cNvSpPr>
              <a:spLocks noChangeArrowheads="1"/>
            </p:cNvSpPr>
            <p:nvPr/>
          </p:nvSpPr>
          <p:spPr bwMode="auto">
            <a:xfrm>
              <a:off x="4800" y="369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7" name="Oval 21"/>
            <p:cNvSpPr>
              <a:spLocks noChangeArrowheads="1"/>
            </p:cNvSpPr>
            <p:nvPr/>
          </p:nvSpPr>
          <p:spPr bwMode="auto">
            <a:xfrm>
              <a:off x="4944" y="360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8" name="Oval 22"/>
            <p:cNvSpPr>
              <a:spLocks noChangeArrowheads="1"/>
            </p:cNvSpPr>
            <p:nvPr/>
          </p:nvSpPr>
          <p:spPr bwMode="auto">
            <a:xfrm>
              <a:off x="5136" y="360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599" name="Oval 23"/>
            <p:cNvSpPr>
              <a:spLocks noChangeArrowheads="1"/>
            </p:cNvSpPr>
            <p:nvPr/>
          </p:nvSpPr>
          <p:spPr bwMode="auto">
            <a:xfrm>
              <a:off x="5280" y="369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0" name="Oval 24"/>
            <p:cNvSpPr>
              <a:spLocks noChangeArrowheads="1"/>
            </p:cNvSpPr>
            <p:nvPr/>
          </p:nvSpPr>
          <p:spPr bwMode="auto">
            <a:xfrm>
              <a:off x="5280" y="360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1" name="Oval 25"/>
            <p:cNvSpPr>
              <a:spLocks noChangeArrowheads="1"/>
            </p:cNvSpPr>
            <p:nvPr/>
          </p:nvSpPr>
          <p:spPr bwMode="auto">
            <a:xfrm>
              <a:off x="5088" y="364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2" name="Oval 26"/>
            <p:cNvSpPr>
              <a:spLocks noChangeArrowheads="1"/>
            </p:cNvSpPr>
            <p:nvPr/>
          </p:nvSpPr>
          <p:spPr bwMode="auto">
            <a:xfrm>
              <a:off x="4848" y="345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3" name="Oval 27"/>
            <p:cNvSpPr>
              <a:spLocks noChangeArrowheads="1"/>
            </p:cNvSpPr>
            <p:nvPr/>
          </p:nvSpPr>
          <p:spPr bwMode="auto">
            <a:xfrm>
              <a:off x="4992" y="350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4" name="Oval 28"/>
            <p:cNvSpPr>
              <a:spLocks noChangeArrowheads="1"/>
            </p:cNvSpPr>
            <p:nvPr/>
          </p:nvSpPr>
          <p:spPr bwMode="auto">
            <a:xfrm>
              <a:off x="5184" y="345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5" name="Oval 29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6" name="Oval 30"/>
            <p:cNvSpPr>
              <a:spLocks noChangeArrowheads="1"/>
            </p:cNvSpPr>
            <p:nvPr/>
          </p:nvSpPr>
          <p:spPr bwMode="auto">
            <a:xfrm>
              <a:off x="5184" y="355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7" name="Oval 31"/>
            <p:cNvSpPr>
              <a:spLocks noChangeArrowheads="1"/>
            </p:cNvSpPr>
            <p:nvPr/>
          </p:nvSpPr>
          <p:spPr bwMode="auto">
            <a:xfrm>
              <a:off x="4800" y="326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8" name="Oval 32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09" name="Oval 33"/>
            <p:cNvSpPr>
              <a:spLocks noChangeArrowheads="1"/>
            </p:cNvSpPr>
            <p:nvPr/>
          </p:nvSpPr>
          <p:spPr bwMode="auto">
            <a:xfrm>
              <a:off x="4752" y="360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0" name="Oval 34"/>
            <p:cNvSpPr>
              <a:spLocks noChangeArrowheads="1"/>
            </p:cNvSpPr>
            <p:nvPr/>
          </p:nvSpPr>
          <p:spPr bwMode="auto">
            <a:xfrm>
              <a:off x="5088" y="316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1" name="Oval 35"/>
            <p:cNvSpPr>
              <a:spLocks noChangeArrowheads="1"/>
            </p:cNvSpPr>
            <p:nvPr/>
          </p:nvSpPr>
          <p:spPr bwMode="auto">
            <a:xfrm>
              <a:off x="5040" y="288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2" name="Oval 36"/>
            <p:cNvSpPr>
              <a:spLocks noChangeArrowheads="1"/>
            </p:cNvSpPr>
            <p:nvPr/>
          </p:nvSpPr>
          <p:spPr bwMode="auto">
            <a:xfrm>
              <a:off x="4896" y="288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3" name="Oval 37"/>
            <p:cNvSpPr>
              <a:spLocks noChangeArrowheads="1"/>
            </p:cNvSpPr>
            <p:nvPr/>
          </p:nvSpPr>
          <p:spPr bwMode="auto">
            <a:xfrm>
              <a:off x="4896" y="302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4" name="Oval 38"/>
            <p:cNvSpPr>
              <a:spLocks noChangeArrowheads="1"/>
            </p:cNvSpPr>
            <p:nvPr/>
          </p:nvSpPr>
          <p:spPr bwMode="auto">
            <a:xfrm>
              <a:off x="5232" y="312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5" name="Oval 39"/>
            <p:cNvSpPr>
              <a:spLocks noChangeArrowheads="1"/>
            </p:cNvSpPr>
            <p:nvPr/>
          </p:nvSpPr>
          <p:spPr bwMode="auto">
            <a:xfrm>
              <a:off x="5088" y="307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6" name="Oval 40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7" name="Oval 41"/>
            <p:cNvSpPr>
              <a:spLocks noChangeArrowheads="1"/>
            </p:cNvSpPr>
            <p:nvPr/>
          </p:nvSpPr>
          <p:spPr bwMode="auto">
            <a:xfrm>
              <a:off x="5184" y="364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8" name="Oval 42"/>
            <p:cNvSpPr>
              <a:spLocks noChangeArrowheads="1"/>
            </p:cNvSpPr>
            <p:nvPr/>
          </p:nvSpPr>
          <p:spPr bwMode="auto">
            <a:xfrm>
              <a:off x="5184" y="398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19" name="Oval 43"/>
            <p:cNvSpPr>
              <a:spLocks noChangeArrowheads="1"/>
            </p:cNvSpPr>
            <p:nvPr/>
          </p:nvSpPr>
          <p:spPr bwMode="auto">
            <a:xfrm>
              <a:off x="5280" y="398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0" name="Oval 44"/>
            <p:cNvSpPr>
              <a:spLocks noChangeArrowheads="1"/>
            </p:cNvSpPr>
            <p:nvPr/>
          </p:nvSpPr>
          <p:spPr bwMode="auto">
            <a:xfrm>
              <a:off x="4800" y="398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1" name="Oval 45"/>
            <p:cNvSpPr>
              <a:spLocks noChangeArrowheads="1"/>
            </p:cNvSpPr>
            <p:nvPr/>
          </p:nvSpPr>
          <p:spPr bwMode="auto">
            <a:xfrm>
              <a:off x="4896" y="388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2" name="Oval 46"/>
            <p:cNvSpPr>
              <a:spLocks noChangeArrowheads="1"/>
            </p:cNvSpPr>
            <p:nvPr/>
          </p:nvSpPr>
          <p:spPr bwMode="auto">
            <a:xfrm>
              <a:off x="4752" y="379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3" name="Oval 47"/>
            <p:cNvSpPr>
              <a:spLocks noChangeArrowheads="1"/>
            </p:cNvSpPr>
            <p:nvPr/>
          </p:nvSpPr>
          <p:spPr bwMode="auto">
            <a:xfrm>
              <a:off x="4848" y="336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4" name="Oval 48"/>
            <p:cNvSpPr>
              <a:spLocks noChangeArrowheads="1"/>
            </p:cNvSpPr>
            <p:nvPr/>
          </p:nvSpPr>
          <p:spPr bwMode="auto">
            <a:xfrm>
              <a:off x="4896" y="3552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5" name="Oval 49"/>
            <p:cNvSpPr>
              <a:spLocks noChangeArrowheads="1"/>
            </p:cNvSpPr>
            <p:nvPr/>
          </p:nvSpPr>
          <p:spPr bwMode="auto">
            <a:xfrm>
              <a:off x="5232" y="326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6" name="Oval 50"/>
            <p:cNvSpPr>
              <a:spLocks noChangeArrowheads="1"/>
            </p:cNvSpPr>
            <p:nvPr/>
          </p:nvSpPr>
          <p:spPr bwMode="auto">
            <a:xfrm flipH="1">
              <a:off x="4992" y="26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7" name="Oval 51"/>
            <p:cNvSpPr>
              <a:spLocks noChangeArrowheads="1"/>
            </p:cNvSpPr>
            <p:nvPr/>
          </p:nvSpPr>
          <p:spPr bwMode="auto">
            <a:xfrm flipH="1">
              <a:off x="4848" y="249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8" name="Oval 52"/>
            <p:cNvSpPr>
              <a:spLocks noChangeArrowheads="1"/>
            </p:cNvSpPr>
            <p:nvPr/>
          </p:nvSpPr>
          <p:spPr bwMode="auto">
            <a:xfrm flipH="1">
              <a:off x="5136" y="249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29" name="Oval 53"/>
            <p:cNvSpPr>
              <a:spLocks noChangeArrowheads="1"/>
            </p:cNvSpPr>
            <p:nvPr/>
          </p:nvSpPr>
          <p:spPr bwMode="auto">
            <a:xfrm flipH="1">
              <a:off x="4944" y="2304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0" name="Oval 54"/>
            <p:cNvSpPr>
              <a:spLocks noChangeArrowheads="1"/>
            </p:cNvSpPr>
            <p:nvPr/>
          </p:nvSpPr>
          <p:spPr bwMode="auto">
            <a:xfrm flipH="1">
              <a:off x="5184" y="2208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1" name="Oval 55"/>
            <p:cNvSpPr>
              <a:spLocks noChangeArrowheads="1"/>
            </p:cNvSpPr>
            <p:nvPr/>
          </p:nvSpPr>
          <p:spPr bwMode="auto">
            <a:xfrm flipH="1">
              <a:off x="4896" y="201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2" name="Oval 56"/>
            <p:cNvSpPr>
              <a:spLocks noChangeArrowheads="1"/>
            </p:cNvSpPr>
            <p:nvPr/>
          </p:nvSpPr>
          <p:spPr bwMode="auto">
            <a:xfrm>
              <a:off x="5232" y="26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3" name="Oval 57"/>
            <p:cNvSpPr>
              <a:spLocks noChangeArrowheads="1"/>
            </p:cNvSpPr>
            <p:nvPr/>
          </p:nvSpPr>
          <p:spPr bwMode="auto">
            <a:xfrm>
              <a:off x="5088" y="3456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4" name="Oval 58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9966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2705" name="Group 129"/>
          <p:cNvGrpSpPr>
            <a:grpSpLocks/>
          </p:cNvGrpSpPr>
          <p:nvPr/>
        </p:nvGrpSpPr>
        <p:grpSpPr bwMode="auto">
          <a:xfrm>
            <a:off x="2311400" y="4368800"/>
            <a:ext cx="1371600" cy="1524000"/>
            <a:chOff x="1456" y="2752"/>
            <a:chExt cx="864" cy="960"/>
          </a:xfrm>
        </p:grpSpPr>
        <p:sp>
          <p:nvSpPr>
            <p:cNvPr id="152636" name="Freeform 60"/>
            <p:cNvSpPr>
              <a:spLocks/>
            </p:cNvSpPr>
            <p:nvPr/>
          </p:nvSpPr>
          <p:spPr bwMode="auto">
            <a:xfrm>
              <a:off x="1456" y="2752"/>
              <a:ext cx="86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768"/>
                </a:cxn>
                <a:cxn ang="0">
                  <a:pos x="864" y="960"/>
                </a:cxn>
              </a:cxnLst>
              <a:rect l="0" t="0" r="r" b="b"/>
              <a:pathLst>
                <a:path w="864" h="960">
                  <a:moveTo>
                    <a:pt x="0" y="0"/>
                  </a:moveTo>
                  <a:cubicBezTo>
                    <a:pt x="48" y="304"/>
                    <a:pt x="96" y="608"/>
                    <a:pt x="240" y="768"/>
                  </a:cubicBezTo>
                  <a:cubicBezTo>
                    <a:pt x="384" y="928"/>
                    <a:pt x="624" y="944"/>
                    <a:pt x="864" y="960"/>
                  </a:cubicBezTo>
                </a:path>
              </a:pathLst>
            </a:custGeom>
            <a:noFill/>
            <a:ln w="38100" cmpd="sng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37" name="Text Box 61"/>
            <p:cNvSpPr txBox="1">
              <a:spLocks noChangeArrowheads="1"/>
            </p:cNvSpPr>
            <p:nvPr/>
          </p:nvSpPr>
          <p:spPr bwMode="auto">
            <a:xfrm>
              <a:off x="1590" y="323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itchFamily="18" charset="0"/>
                </a:rPr>
                <a:t>O</a:t>
              </a:r>
              <a:r>
                <a:rPr lang="en-US" altLang="zh-CN" b="1" baseline="-25000">
                  <a:latin typeface="Times New Roman" pitchFamily="18" charset="0"/>
                </a:rPr>
                <a:t>2</a:t>
              </a:r>
              <a:endParaRPr lang="en-US" altLang="zh-CN" b="1">
                <a:latin typeface="Times New Roman" pitchFamily="18" charset="0"/>
              </a:endParaRPr>
            </a:p>
          </p:txBody>
        </p:sp>
      </p:grpSp>
      <p:grpSp>
        <p:nvGrpSpPr>
          <p:cNvPr id="152704" name="Group 128"/>
          <p:cNvGrpSpPr>
            <a:grpSpLocks/>
          </p:cNvGrpSpPr>
          <p:nvPr/>
        </p:nvGrpSpPr>
        <p:grpSpPr bwMode="auto">
          <a:xfrm>
            <a:off x="2324100" y="4419600"/>
            <a:ext cx="1676400" cy="838200"/>
            <a:chOff x="1464" y="2784"/>
            <a:chExt cx="1056" cy="528"/>
          </a:xfrm>
        </p:grpSpPr>
        <p:sp>
          <p:nvSpPr>
            <p:cNvPr id="152639" name="Freeform 63"/>
            <p:cNvSpPr>
              <a:spLocks/>
            </p:cNvSpPr>
            <p:nvPr/>
          </p:nvSpPr>
          <p:spPr bwMode="auto">
            <a:xfrm>
              <a:off x="1464" y="2784"/>
              <a:ext cx="1056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384"/>
                </a:cxn>
                <a:cxn ang="0">
                  <a:pos x="1056" y="528"/>
                </a:cxn>
              </a:cxnLst>
              <a:rect l="0" t="0" r="r" b="b"/>
              <a:pathLst>
                <a:path w="1056" h="528">
                  <a:moveTo>
                    <a:pt x="0" y="0"/>
                  </a:moveTo>
                  <a:cubicBezTo>
                    <a:pt x="176" y="148"/>
                    <a:pt x="352" y="296"/>
                    <a:pt x="528" y="384"/>
                  </a:cubicBezTo>
                  <a:cubicBezTo>
                    <a:pt x="704" y="472"/>
                    <a:pt x="880" y="500"/>
                    <a:pt x="1056" y="528"/>
                  </a:cubicBezTo>
                </a:path>
              </a:pathLst>
            </a:custGeom>
            <a:noFill/>
            <a:ln w="38100" cmpd="sng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40" name="Text Box 64"/>
            <p:cNvSpPr txBox="1">
              <a:spLocks noChangeArrowheads="1"/>
            </p:cNvSpPr>
            <p:nvPr/>
          </p:nvSpPr>
          <p:spPr bwMode="auto">
            <a:xfrm>
              <a:off x="1944" y="2928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itchFamily="18" charset="0"/>
                </a:rPr>
                <a:t>H</a:t>
              </a:r>
              <a:r>
                <a:rPr lang="en-US" altLang="zh-CN" b="1" baseline="-25000">
                  <a:latin typeface="Times New Roman" pitchFamily="18" charset="0"/>
                </a:rPr>
                <a:t>2</a:t>
              </a:r>
              <a:endParaRPr lang="en-US" altLang="zh-CN" b="1">
                <a:latin typeface="Times New Roman" pitchFamily="18" charset="0"/>
              </a:endParaRPr>
            </a:p>
          </p:txBody>
        </p:sp>
      </p:grpSp>
      <p:sp>
        <p:nvSpPr>
          <p:cNvPr id="152641" name="Text Box 65"/>
          <p:cNvSpPr txBox="1">
            <a:spLocks noChangeArrowheads="1"/>
          </p:cNvSpPr>
          <p:nvPr/>
        </p:nvSpPr>
        <p:spPr bwMode="auto">
          <a:xfrm>
            <a:off x="762000" y="1628775"/>
            <a:ext cx="8077200" cy="519113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热运动使分子趋于均匀分布而重力使之位于低处。 </a:t>
            </a:r>
          </a:p>
        </p:txBody>
      </p:sp>
      <p:sp>
        <p:nvSpPr>
          <p:cNvPr id="152642" name="Text Box 66"/>
          <p:cNvSpPr txBox="1">
            <a:spLocks noChangeArrowheads="1"/>
          </p:cNvSpPr>
          <p:nvPr/>
        </p:nvSpPr>
        <p:spPr bwMode="auto">
          <a:xfrm>
            <a:off x="685800" y="2101850"/>
            <a:ext cx="8077200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在重力加速度可以认为不变的范围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取地面为势能零点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分布在高度为</a:t>
            </a: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h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的地方单位体积内的分子数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? </a:t>
            </a:r>
          </a:p>
        </p:txBody>
      </p:sp>
      <p:grpSp>
        <p:nvGrpSpPr>
          <p:cNvPr id="152677" name="Group 101"/>
          <p:cNvGrpSpPr>
            <a:grpSpLocks/>
          </p:cNvGrpSpPr>
          <p:nvPr/>
        </p:nvGrpSpPr>
        <p:grpSpPr bwMode="auto">
          <a:xfrm>
            <a:off x="1104900" y="838200"/>
            <a:ext cx="7315200" cy="546100"/>
            <a:chOff x="696" y="528"/>
            <a:chExt cx="4608" cy="344"/>
          </a:xfrm>
        </p:grpSpPr>
        <p:graphicFrame>
          <p:nvGraphicFramePr>
            <p:cNvPr id="186368" name="Object 0"/>
            <p:cNvGraphicFramePr>
              <a:graphicFrameLocks noChangeAspect="1"/>
            </p:cNvGraphicFramePr>
            <p:nvPr/>
          </p:nvGraphicFramePr>
          <p:xfrm>
            <a:off x="3730" y="528"/>
            <a:ext cx="1016" cy="344"/>
          </p:xfrm>
          <a:graphic>
            <a:graphicData uri="http://schemas.openxmlformats.org/presentationml/2006/ole">
              <p:oleObj spid="_x0000_s186368" name="公式" r:id="rId3" imgW="634680" imgH="215640" progId="Equation.3">
                <p:embed/>
              </p:oleObj>
            </a:graphicData>
          </a:graphic>
        </p:graphicFrame>
        <p:sp>
          <p:nvSpPr>
            <p:cNvPr id="152645" name="Rectangle 69"/>
            <p:cNvSpPr>
              <a:spLocks noChangeArrowheads="1"/>
            </p:cNvSpPr>
            <p:nvPr/>
          </p:nvSpPr>
          <p:spPr bwMode="auto">
            <a:xfrm>
              <a:off x="696" y="536"/>
              <a:ext cx="4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重力场中粒子按高度的分布（         ）</a:t>
              </a:r>
            </a:p>
          </p:txBody>
        </p:sp>
      </p:grpSp>
      <p:sp>
        <p:nvSpPr>
          <p:cNvPr id="152673" name="Text Box 97"/>
          <p:cNvSpPr txBox="1">
            <a:spLocks noChangeArrowheads="1"/>
          </p:cNvSpPr>
          <p:nvPr/>
        </p:nvSpPr>
        <p:spPr bwMode="auto">
          <a:xfrm>
            <a:off x="1066800" y="228600"/>
            <a:ext cx="4735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4.2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玻尔兹曼分子数密度分布</a:t>
            </a:r>
          </a:p>
        </p:txBody>
      </p:sp>
      <p:grpSp>
        <p:nvGrpSpPr>
          <p:cNvPr id="152678" name="Group 102"/>
          <p:cNvGrpSpPr>
            <a:grpSpLocks/>
          </p:cNvGrpSpPr>
          <p:nvPr/>
        </p:nvGrpSpPr>
        <p:grpSpPr bwMode="auto">
          <a:xfrm>
            <a:off x="1447800" y="3632200"/>
            <a:ext cx="3648075" cy="2819400"/>
            <a:chOff x="912" y="2208"/>
            <a:chExt cx="2298" cy="1776"/>
          </a:xfrm>
        </p:grpSpPr>
        <p:sp>
          <p:nvSpPr>
            <p:cNvPr id="152679" name="Text Box 103"/>
            <p:cNvSpPr txBox="1">
              <a:spLocks noChangeArrowheads="1"/>
            </p:cNvSpPr>
            <p:nvPr/>
          </p:nvSpPr>
          <p:spPr bwMode="auto">
            <a:xfrm flipV="1">
              <a:off x="912" y="2208"/>
              <a:ext cx="46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 </a:t>
              </a:r>
              <a:r>
                <a:rPr lang="en-US" altLang="zh-CN" i="1" u="sng">
                  <a:latin typeface="Times New Roman" pitchFamily="18" charset="0"/>
                </a:rPr>
                <a:t>n</a:t>
              </a:r>
              <a:r>
                <a:rPr lang="en-US" altLang="zh-CN" u="sng">
                  <a:latin typeface="Times New Roman" pitchFamily="18" charset="0"/>
                </a:rPr>
                <a:t>(v)</a:t>
              </a:r>
              <a:endParaRPr lang="en-US" altLang="zh-CN" i="1">
                <a:latin typeface="Times New Roman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  n</a:t>
              </a:r>
              <a:r>
                <a:rPr lang="en-US" altLang="zh-CN" sz="1400" i="1" baseline="-25000">
                  <a:latin typeface="Times New Roman" pitchFamily="18" charset="0"/>
                </a:rPr>
                <a:t>0</a:t>
              </a:r>
              <a:r>
                <a:rPr lang="en-US" altLang="zh-CN" i="1">
                  <a:latin typeface="Times New Roman" pitchFamily="18" charset="0"/>
                </a:rPr>
                <a:t> </a:t>
              </a:r>
              <a:endParaRPr lang="en-US" altLang="zh-CN">
                <a:latin typeface="Times New Roman" pitchFamily="18" charset="0"/>
              </a:endParaRPr>
            </a:p>
          </p:txBody>
        </p:sp>
        <p:sp>
          <p:nvSpPr>
            <p:cNvPr id="152680" name="Line 104"/>
            <p:cNvSpPr>
              <a:spLocks noChangeShapeType="1"/>
            </p:cNvSpPr>
            <p:nvPr/>
          </p:nvSpPr>
          <p:spPr bwMode="auto">
            <a:xfrm flipV="1">
              <a:off x="1421" y="3648"/>
              <a:ext cx="1296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1" name="Line 105"/>
            <p:cNvSpPr>
              <a:spLocks noChangeShapeType="1"/>
            </p:cNvSpPr>
            <p:nvPr/>
          </p:nvSpPr>
          <p:spPr bwMode="auto">
            <a:xfrm flipV="1">
              <a:off x="1421" y="2559"/>
              <a:ext cx="0" cy="1104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2" name="Text Box 106"/>
            <p:cNvSpPr txBox="1">
              <a:spLocks noChangeArrowheads="1"/>
            </p:cNvSpPr>
            <p:nvPr/>
          </p:nvSpPr>
          <p:spPr bwMode="auto">
            <a:xfrm>
              <a:off x="2659" y="3657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itchFamily="18" charset="0"/>
                </a:rPr>
                <a:t>h/km</a:t>
              </a:r>
              <a:endParaRPr lang="en-US" altLang="zh-CN">
                <a:latin typeface="Times New Roman" pitchFamily="18" charset="0"/>
              </a:endParaRPr>
            </a:p>
          </p:txBody>
        </p:sp>
        <p:sp>
          <p:nvSpPr>
            <p:cNvPr id="152683" name="Text Box 107"/>
            <p:cNvSpPr txBox="1">
              <a:spLocks noChangeArrowheads="1"/>
            </p:cNvSpPr>
            <p:nvPr/>
          </p:nvSpPr>
          <p:spPr bwMode="auto">
            <a:xfrm>
              <a:off x="1229" y="359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52684" name="AutoShape 108"/>
            <p:cNvSpPr>
              <a:spLocks noChangeArrowheads="1"/>
            </p:cNvSpPr>
            <p:nvPr/>
          </p:nvSpPr>
          <p:spPr bwMode="auto">
            <a:xfrm>
              <a:off x="1397" y="2427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5" name="AutoShape 109"/>
            <p:cNvSpPr>
              <a:spLocks noChangeArrowheads="1"/>
            </p:cNvSpPr>
            <p:nvPr/>
          </p:nvSpPr>
          <p:spPr bwMode="auto">
            <a:xfrm rot="5400000">
              <a:off x="2765" y="3575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6" name="Line 110"/>
            <p:cNvSpPr>
              <a:spLocks noChangeShapeType="1"/>
            </p:cNvSpPr>
            <p:nvPr/>
          </p:nvSpPr>
          <p:spPr bwMode="auto">
            <a:xfrm>
              <a:off x="1325" y="3456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7" name="Line 111"/>
            <p:cNvSpPr>
              <a:spLocks noChangeShapeType="1"/>
            </p:cNvSpPr>
            <p:nvPr/>
          </p:nvSpPr>
          <p:spPr bwMode="auto">
            <a:xfrm>
              <a:off x="1325" y="3264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8" name="Line 112"/>
            <p:cNvSpPr>
              <a:spLocks noChangeShapeType="1"/>
            </p:cNvSpPr>
            <p:nvPr/>
          </p:nvSpPr>
          <p:spPr bwMode="auto">
            <a:xfrm>
              <a:off x="1325" y="3072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89" name="Line 113"/>
            <p:cNvSpPr>
              <a:spLocks noChangeShapeType="1"/>
            </p:cNvSpPr>
            <p:nvPr/>
          </p:nvSpPr>
          <p:spPr bwMode="auto">
            <a:xfrm rot="5400000">
              <a:off x="1613" y="3672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0" name="Line 114"/>
            <p:cNvSpPr>
              <a:spLocks noChangeShapeType="1"/>
            </p:cNvSpPr>
            <p:nvPr/>
          </p:nvSpPr>
          <p:spPr bwMode="auto">
            <a:xfrm>
              <a:off x="1325" y="2880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1" name="Line 115"/>
            <p:cNvSpPr>
              <a:spLocks noChangeShapeType="1"/>
            </p:cNvSpPr>
            <p:nvPr/>
          </p:nvSpPr>
          <p:spPr bwMode="auto">
            <a:xfrm>
              <a:off x="1325" y="2688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2" name="Line 116"/>
            <p:cNvSpPr>
              <a:spLocks noChangeShapeType="1"/>
            </p:cNvSpPr>
            <p:nvPr/>
          </p:nvSpPr>
          <p:spPr bwMode="auto">
            <a:xfrm rot="5400000">
              <a:off x="1895" y="3672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3" name="Line 117"/>
            <p:cNvSpPr>
              <a:spLocks noChangeShapeType="1"/>
            </p:cNvSpPr>
            <p:nvPr/>
          </p:nvSpPr>
          <p:spPr bwMode="auto">
            <a:xfrm rot="5400000">
              <a:off x="2183" y="3672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4" name="Line 118"/>
            <p:cNvSpPr>
              <a:spLocks noChangeShapeType="1"/>
            </p:cNvSpPr>
            <p:nvPr/>
          </p:nvSpPr>
          <p:spPr bwMode="auto">
            <a:xfrm rot="5400000">
              <a:off x="2465" y="3672"/>
              <a:ext cx="144" cy="0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2695" name="Text Box 119"/>
            <p:cNvSpPr txBox="1">
              <a:spLocks noChangeArrowheads="1"/>
            </p:cNvSpPr>
            <p:nvPr/>
          </p:nvSpPr>
          <p:spPr bwMode="auto">
            <a:xfrm>
              <a:off x="989" y="3312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0.2</a:t>
              </a:r>
            </a:p>
          </p:txBody>
        </p:sp>
        <p:sp>
          <p:nvSpPr>
            <p:cNvPr id="152696" name="Text Box 120"/>
            <p:cNvSpPr txBox="1">
              <a:spLocks noChangeArrowheads="1"/>
            </p:cNvSpPr>
            <p:nvPr/>
          </p:nvSpPr>
          <p:spPr bwMode="auto">
            <a:xfrm>
              <a:off x="989" y="3120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0.4</a:t>
              </a:r>
            </a:p>
          </p:txBody>
        </p:sp>
        <p:sp>
          <p:nvSpPr>
            <p:cNvPr id="152697" name="Text Box 121"/>
            <p:cNvSpPr txBox="1">
              <a:spLocks noChangeArrowheads="1"/>
            </p:cNvSpPr>
            <p:nvPr/>
          </p:nvSpPr>
          <p:spPr bwMode="auto">
            <a:xfrm>
              <a:off x="989" y="292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0.6</a:t>
              </a:r>
            </a:p>
          </p:txBody>
        </p:sp>
        <p:sp>
          <p:nvSpPr>
            <p:cNvPr id="152698" name="Text Box 122"/>
            <p:cNvSpPr txBox="1">
              <a:spLocks noChangeArrowheads="1"/>
            </p:cNvSpPr>
            <p:nvPr/>
          </p:nvSpPr>
          <p:spPr bwMode="auto">
            <a:xfrm>
              <a:off x="989" y="2736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0.8</a:t>
              </a:r>
            </a:p>
          </p:txBody>
        </p:sp>
        <p:sp>
          <p:nvSpPr>
            <p:cNvPr id="152699" name="Text Box 123"/>
            <p:cNvSpPr txBox="1">
              <a:spLocks noChangeArrowheads="1"/>
            </p:cNvSpPr>
            <p:nvPr/>
          </p:nvSpPr>
          <p:spPr bwMode="auto">
            <a:xfrm>
              <a:off x="989" y="2544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1.0</a:t>
              </a:r>
            </a:p>
          </p:txBody>
        </p:sp>
        <p:sp>
          <p:nvSpPr>
            <p:cNvPr id="152700" name="Text Box 124"/>
            <p:cNvSpPr txBox="1">
              <a:spLocks noChangeArrowheads="1"/>
            </p:cNvSpPr>
            <p:nvPr/>
          </p:nvSpPr>
          <p:spPr bwMode="auto">
            <a:xfrm>
              <a:off x="1517" y="36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2701" name="Text Box 125"/>
            <p:cNvSpPr txBox="1">
              <a:spLocks noChangeArrowheads="1"/>
            </p:cNvSpPr>
            <p:nvPr/>
          </p:nvSpPr>
          <p:spPr bwMode="auto">
            <a:xfrm>
              <a:off x="1806" y="36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2702" name="Text Box 126"/>
            <p:cNvSpPr txBox="1">
              <a:spLocks noChangeArrowheads="1"/>
            </p:cNvSpPr>
            <p:nvPr/>
          </p:nvSpPr>
          <p:spPr bwMode="auto">
            <a:xfrm>
              <a:off x="2121" y="36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52703" name="Text Box 127"/>
            <p:cNvSpPr txBox="1">
              <a:spLocks noChangeArrowheads="1"/>
            </p:cNvSpPr>
            <p:nvPr/>
          </p:nvSpPr>
          <p:spPr bwMode="auto">
            <a:xfrm>
              <a:off x="2381" y="36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80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41" grpId="0" animBg="1" autoUpdateAnimBg="0"/>
      <p:bldP spid="152642" grpId="0" autoUpdateAnimBg="0"/>
      <p:bldP spid="1526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574B-96EA-4715-82DB-7F964C7E995C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等温大气压强公式（高度计原理）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990600" y="990600"/>
            <a:ext cx="571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假设：大气为理想气体</a:t>
            </a: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不同高度处温度相等</a:t>
            </a:r>
          </a:p>
        </p:txBody>
      </p:sp>
      <p:graphicFrame>
        <p:nvGraphicFramePr>
          <p:cNvPr id="144412" name="Object 28"/>
          <p:cNvGraphicFramePr>
            <a:graphicFrameLocks noChangeAspect="1"/>
          </p:cNvGraphicFramePr>
          <p:nvPr/>
        </p:nvGraphicFramePr>
        <p:xfrm>
          <a:off x="1927225" y="3581400"/>
          <a:ext cx="3613150" cy="509588"/>
        </p:xfrm>
        <a:graphic>
          <a:graphicData uri="http://schemas.openxmlformats.org/presentationml/2006/ole">
            <p:oleObj spid="_x0000_s144412" name="Equation" r:id="rId3" imgW="1269720" imgH="203040" progId="Equation.3">
              <p:embed/>
            </p:oleObj>
          </a:graphicData>
        </a:graphic>
      </p:graphicFrame>
      <p:grpSp>
        <p:nvGrpSpPr>
          <p:cNvPr id="144421" name="Group 37"/>
          <p:cNvGrpSpPr>
            <a:grpSpLocks/>
          </p:cNvGrpSpPr>
          <p:nvPr/>
        </p:nvGrpSpPr>
        <p:grpSpPr bwMode="auto">
          <a:xfrm>
            <a:off x="6248400" y="1135063"/>
            <a:ext cx="2590800" cy="1858962"/>
            <a:chOff x="3936" y="715"/>
            <a:chExt cx="1632" cy="1171"/>
          </a:xfrm>
        </p:grpSpPr>
        <p:sp>
          <p:nvSpPr>
            <p:cNvPr id="144398" name="Rectangle 14"/>
            <p:cNvSpPr>
              <a:spLocks noChangeArrowheads="1"/>
            </p:cNvSpPr>
            <p:nvPr/>
          </p:nvSpPr>
          <p:spPr bwMode="auto">
            <a:xfrm>
              <a:off x="3936" y="1152"/>
              <a:ext cx="1296" cy="240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399" name="Line 15"/>
            <p:cNvSpPr>
              <a:spLocks noChangeShapeType="1"/>
            </p:cNvSpPr>
            <p:nvPr/>
          </p:nvSpPr>
          <p:spPr bwMode="auto">
            <a:xfrm>
              <a:off x="5280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0" name="Line 16"/>
            <p:cNvSpPr>
              <a:spLocks noChangeShapeType="1"/>
            </p:cNvSpPr>
            <p:nvPr/>
          </p:nvSpPr>
          <p:spPr bwMode="auto">
            <a:xfrm>
              <a:off x="5280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4401" name="Object 17"/>
            <p:cNvGraphicFramePr>
              <a:graphicFrameLocks noChangeAspect="1"/>
            </p:cNvGraphicFramePr>
            <p:nvPr/>
          </p:nvGraphicFramePr>
          <p:xfrm>
            <a:off x="4263" y="1440"/>
            <a:ext cx="241" cy="206"/>
          </p:xfrm>
          <a:graphic>
            <a:graphicData uri="http://schemas.openxmlformats.org/presentationml/2006/ole">
              <p:oleObj spid="_x0000_s144401" name="Equation" r:id="rId4" imgW="164880" imgH="164880" progId="Equation.3">
                <p:embed/>
              </p:oleObj>
            </a:graphicData>
          </a:graphic>
        </p:graphicFrame>
        <p:graphicFrame>
          <p:nvGraphicFramePr>
            <p:cNvPr id="144402" name="Object 18"/>
            <p:cNvGraphicFramePr>
              <a:graphicFrameLocks noChangeAspect="1"/>
            </p:cNvGraphicFramePr>
            <p:nvPr/>
          </p:nvGraphicFramePr>
          <p:xfrm>
            <a:off x="4176" y="864"/>
            <a:ext cx="528" cy="222"/>
          </p:xfrm>
          <a:graphic>
            <a:graphicData uri="http://schemas.openxmlformats.org/presentationml/2006/ole">
              <p:oleObj spid="_x0000_s144402" name="Equation" r:id="rId5" imgW="469800" imgH="177480" progId="Equation.3">
                <p:embed/>
              </p:oleObj>
            </a:graphicData>
          </a:graphic>
        </p:graphicFrame>
        <p:graphicFrame>
          <p:nvGraphicFramePr>
            <p:cNvPr id="144403" name="Object 19"/>
            <p:cNvGraphicFramePr>
              <a:graphicFrameLocks noChangeAspect="1"/>
            </p:cNvGraphicFramePr>
            <p:nvPr/>
          </p:nvGraphicFramePr>
          <p:xfrm>
            <a:off x="5280" y="1152"/>
            <a:ext cx="278" cy="222"/>
          </p:xfrm>
          <a:graphic>
            <a:graphicData uri="http://schemas.openxmlformats.org/presentationml/2006/ole">
              <p:oleObj spid="_x0000_s144403" name="Equation" r:id="rId6" imgW="190440" imgH="177480" progId="Equation.3">
                <p:embed/>
              </p:oleObj>
            </a:graphicData>
          </a:graphic>
        </p:graphicFrame>
        <p:sp>
          <p:nvSpPr>
            <p:cNvPr id="144405" name="Line 21"/>
            <p:cNvSpPr>
              <a:spLocks noChangeShapeType="1"/>
            </p:cNvSpPr>
            <p:nvPr/>
          </p:nvSpPr>
          <p:spPr bwMode="auto">
            <a:xfrm>
              <a:off x="5376" y="9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6" name="Line 22"/>
            <p:cNvSpPr>
              <a:spLocks noChangeShapeType="1"/>
            </p:cNvSpPr>
            <p:nvPr/>
          </p:nvSpPr>
          <p:spPr bwMode="auto">
            <a:xfrm flipV="1">
              <a:off x="5376" y="142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7" name="Freeform 23"/>
            <p:cNvSpPr>
              <a:spLocks/>
            </p:cNvSpPr>
            <p:nvPr/>
          </p:nvSpPr>
          <p:spPr bwMode="auto">
            <a:xfrm>
              <a:off x="4123" y="1392"/>
              <a:ext cx="1" cy="429"/>
            </a:xfrm>
            <a:custGeom>
              <a:avLst/>
              <a:gdLst/>
              <a:ahLst/>
              <a:cxnLst>
                <a:cxn ang="0">
                  <a:pos x="0" y="429"/>
                </a:cxn>
                <a:cxn ang="0">
                  <a:pos x="5" y="0"/>
                </a:cxn>
              </a:cxnLst>
              <a:rect l="0" t="0" r="r" b="b"/>
              <a:pathLst>
                <a:path w="5" h="429">
                  <a:moveTo>
                    <a:pt x="0" y="429"/>
                  </a:moveTo>
                  <a:lnTo>
                    <a:pt x="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8" name="Freeform 24"/>
            <p:cNvSpPr>
              <a:spLocks/>
            </p:cNvSpPr>
            <p:nvPr/>
          </p:nvSpPr>
          <p:spPr bwMode="auto">
            <a:xfrm>
              <a:off x="4123" y="715"/>
              <a:ext cx="1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23"/>
                </a:cxn>
              </a:cxnLst>
              <a:rect l="0" t="0" r="r" b="b"/>
              <a:pathLst>
                <a:path w="5" h="423">
                  <a:moveTo>
                    <a:pt x="0" y="0"/>
                  </a:moveTo>
                  <a:lnTo>
                    <a:pt x="5" y="42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09" name="Freeform 25"/>
            <p:cNvSpPr>
              <a:spLocks/>
            </p:cNvSpPr>
            <p:nvPr/>
          </p:nvSpPr>
          <p:spPr bwMode="auto">
            <a:xfrm flipV="1">
              <a:off x="4587" y="1359"/>
              <a:ext cx="4" cy="513"/>
            </a:xfrm>
            <a:custGeom>
              <a:avLst/>
              <a:gdLst/>
              <a:ahLst/>
              <a:cxnLst>
                <a:cxn ang="0">
                  <a:pos x="4" y="513"/>
                </a:cxn>
                <a:cxn ang="0">
                  <a:pos x="0" y="0"/>
                </a:cxn>
              </a:cxnLst>
              <a:rect l="0" t="0" r="r" b="b"/>
              <a:pathLst>
                <a:path w="4" h="513">
                  <a:moveTo>
                    <a:pt x="4" y="51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4410" name="Object 26"/>
            <p:cNvGraphicFramePr>
              <a:graphicFrameLocks noChangeAspect="1"/>
            </p:cNvGraphicFramePr>
            <p:nvPr/>
          </p:nvGraphicFramePr>
          <p:xfrm>
            <a:off x="4656" y="1680"/>
            <a:ext cx="204" cy="206"/>
          </p:xfrm>
          <a:graphic>
            <a:graphicData uri="http://schemas.openxmlformats.org/presentationml/2006/ole">
              <p:oleObj spid="_x0000_s144410" name="Equation" r:id="rId7" imgW="139680" imgH="164880" progId="Equation.3">
                <p:embed/>
              </p:oleObj>
            </a:graphicData>
          </a:graphic>
        </p:graphicFrame>
      </p:grpSp>
      <p:graphicFrame>
        <p:nvGraphicFramePr>
          <p:cNvPr id="144413" name="Object 29"/>
          <p:cNvGraphicFramePr>
            <a:graphicFrameLocks noChangeAspect="1"/>
          </p:cNvGraphicFramePr>
          <p:nvPr/>
        </p:nvGraphicFramePr>
        <p:xfrm>
          <a:off x="7086600" y="1874838"/>
          <a:ext cx="488950" cy="334962"/>
        </p:xfrm>
        <a:graphic>
          <a:graphicData uri="http://schemas.openxmlformats.org/presentationml/2006/ole">
            <p:oleObj spid="_x0000_s144413" name="Equation" r:id="rId8" imgW="228600" imgH="177480" progId="Equation.3">
              <p:embed/>
            </p:oleObj>
          </a:graphicData>
        </a:graphic>
      </p:graphicFrame>
      <p:sp>
        <p:nvSpPr>
          <p:cNvPr id="144414" name="Text Box 30"/>
          <p:cNvSpPr txBox="1">
            <a:spLocks noChangeArrowheads="1"/>
          </p:cNvSpPr>
          <p:nvPr/>
        </p:nvSpPr>
        <p:spPr bwMode="auto">
          <a:xfrm>
            <a:off x="228600" y="2057400"/>
            <a:ext cx="5562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设分子质量为</a:t>
            </a: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，单位体积的分子数为</a:t>
            </a: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n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。如图所示的体元内分子受上下端面的压力差与其自身重力相平衡</a:t>
            </a:r>
          </a:p>
        </p:txBody>
      </p:sp>
      <p:graphicFrame>
        <p:nvGraphicFramePr>
          <p:cNvPr id="144415" name="Object 31"/>
          <p:cNvGraphicFramePr>
            <a:graphicFrameLocks noChangeAspect="1"/>
          </p:cNvGraphicFramePr>
          <p:nvPr/>
        </p:nvGraphicFramePr>
        <p:xfrm>
          <a:off x="6289675" y="3340100"/>
          <a:ext cx="2238375" cy="865188"/>
        </p:xfrm>
        <a:graphic>
          <a:graphicData uri="http://schemas.openxmlformats.org/presentationml/2006/ole">
            <p:oleObj spid="_x0000_s144415" name="Equation" r:id="rId9" imgW="787320" imgH="406080" progId="Equation.3">
              <p:embed/>
            </p:oleObj>
          </a:graphicData>
        </a:graphic>
      </p:graphicFrame>
      <p:sp>
        <p:nvSpPr>
          <p:cNvPr id="144416" name="Text Box 32"/>
          <p:cNvSpPr txBox="1">
            <a:spLocks noChangeArrowheads="1"/>
          </p:cNvSpPr>
          <p:nvPr/>
        </p:nvSpPr>
        <p:spPr bwMode="auto">
          <a:xfrm>
            <a:off x="0" y="4114800"/>
            <a:ext cx="45720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按公式 </a:t>
            </a:r>
            <a:r>
              <a:rPr lang="en-US" altLang="zh-CN" sz="3200" b="1" i="1">
                <a:latin typeface="Times New Roman" pitchFamily="18" charset="0"/>
                <a:ea typeface="楷体_GB2312" pitchFamily="49" charset="-122"/>
              </a:rPr>
              <a:t>P=nkT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可知</a:t>
            </a:r>
          </a:p>
        </p:txBody>
      </p:sp>
      <p:graphicFrame>
        <p:nvGraphicFramePr>
          <p:cNvPr id="144417" name="Object 33"/>
          <p:cNvGraphicFramePr>
            <a:graphicFrameLocks noChangeAspect="1"/>
          </p:cNvGraphicFramePr>
          <p:nvPr/>
        </p:nvGraphicFramePr>
        <p:xfrm>
          <a:off x="6096000" y="4343400"/>
          <a:ext cx="2274888" cy="865188"/>
        </p:xfrm>
        <a:graphic>
          <a:graphicData uri="http://schemas.openxmlformats.org/presentationml/2006/ole">
            <p:oleObj spid="_x0000_s144417" name="Equation" r:id="rId10" imgW="799920" imgH="406080" progId="Equation.3">
              <p:embed/>
            </p:oleObj>
          </a:graphicData>
        </a:graphic>
      </p:graphicFrame>
      <p:graphicFrame>
        <p:nvGraphicFramePr>
          <p:cNvPr id="144418" name="Object 34"/>
          <p:cNvGraphicFramePr>
            <a:graphicFrameLocks noChangeAspect="1"/>
          </p:cNvGraphicFramePr>
          <p:nvPr/>
        </p:nvGraphicFramePr>
        <p:xfrm>
          <a:off x="4572000" y="5562600"/>
          <a:ext cx="3810000" cy="792163"/>
        </p:xfrm>
        <a:graphic>
          <a:graphicData uri="http://schemas.openxmlformats.org/presentationml/2006/ole">
            <p:oleObj spid="_x0000_s144418" name="Equation" r:id="rId11" imgW="1168200" imgH="241200" progId="Equation.3">
              <p:embed/>
            </p:oleObj>
          </a:graphicData>
        </a:graphic>
      </p:graphicFrame>
      <p:sp>
        <p:nvSpPr>
          <p:cNvPr id="144419" name="Text Box 35"/>
          <p:cNvSpPr txBox="1">
            <a:spLocks noChangeArrowheads="1"/>
          </p:cNvSpPr>
          <p:nvPr/>
        </p:nvSpPr>
        <p:spPr bwMode="auto">
          <a:xfrm>
            <a:off x="136525" y="5181600"/>
            <a:ext cx="6111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等温气体在重力场中，分</a:t>
            </a: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子数密度随高度的分布律</a:t>
            </a:r>
          </a:p>
          <a:p>
            <a:r>
              <a:rPr lang="zh-CN" altLang="en-US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lang="en-US" altLang="zh-CN" sz="2800" b="1" baseline="-2500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z=0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处的分子数密度</a:t>
            </a:r>
          </a:p>
        </p:txBody>
      </p:sp>
      <p:graphicFrame>
        <p:nvGraphicFramePr>
          <p:cNvPr id="144422" name="Object 38"/>
          <p:cNvGraphicFramePr>
            <a:graphicFrameLocks noChangeAspect="1"/>
          </p:cNvGraphicFramePr>
          <p:nvPr/>
        </p:nvGraphicFramePr>
        <p:xfrm>
          <a:off x="3962400" y="4419600"/>
          <a:ext cx="1697038" cy="865188"/>
        </p:xfrm>
        <a:graphic>
          <a:graphicData uri="http://schemas.openxmlformats.org/presentationml/2006/ole">
            <p:oleObj spid="_x0000_s144422" name="Equation" r:id="rId12" imgW="5968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90" grpId="0" autoUpdateAnimBg="0"/>
      <p:bldP spid="144414" grpId="0" autoUpdateAnimBg="0"/>
      <p:bldP spid="144416" grpId="0" autoUpdateAnimBg="0"/>
      <p:bldP spid="1444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E7DF-C8C8-42E8-8D8A-D210490B11D9}" type="slidenum">
              <a:rPr lang="en-US" altLang="zh-CN"/>
              <a:pPr/>
              <a:t>12</a:t>
            </a:fld>
            <a:endParaRPr lang="en-US" altLang="zh-CN"/>
          </a:p>
        </p:txBody>
      </p:sp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1600200" y="2057400"/>
          <a:ext cx="2828925" cy="755650"/>
        </p:xfrm>
        <a:graphic>
          <a:graphicData uri="http://schemas.openxmlformats.org/presentationml/2006/ole">
            <p:oleObj spid="_x0000_s146437" name="Equation" r:id="rId3" imgW="901440" imgH="241200" progId="Equation.3">
              <p:embed/>
            </p:oleObj>
          </a:graphicData>
        </a:graphic>
      </p:graphicFrame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990600" y="3070225"/>
            <a:ext cx="6256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每升高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10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米，大气压强降低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133</a:t>
            </a:r>
            <a:r>
              <a:rPr lang="en-US" altLang="zh-CN" sz="2800" i="1">
                <a:latin typeface="Times New Roman" pitchFamily="18" charset="0"/>
                <a:ea typeface="楷体_GB2312" pitchFamily="49" charset="-122"/>
              </a:rPr>
              <a:t>Pa</a:t>
            </a:r>
            <a:r>
              <a:rPr lang="zh-CN" altLang="en-US" sz="2800" i="1">
                <a:latin typeface="Times New Roman" pitchFamily="18" charset="0"/>
                <a:ea typeface="楷体_GB2312" pitchFamily="49" charset="-122"/>
              </a:rPr>
              <a:t>。</a:t>
            </a:r>
            <a:endParaRPr lang="zh-CN" altLang="en-US" sz="2800" b="1" i="1">
              <a:latin typeface="Times New Roman" pitchFamily="18" charset="0"/>
              <a:ea typeface="楷体_GB2312" pitchFamily="49" charset="-122"/>
            </a:endParaRP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近似符合实际，可粗略估计高度变化。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1143000" y="14620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可得</a:t>
            </a:r>
            <a:r>
              <a:rPr lang="en-US" altLang="zh-CN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5105400" y="1676400"/>
            <a:ext cx="4038600" cy="1116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称为气压公式，适用于高度变化不大的条件下</a:t>
            </a:r>
          </a:p>
          <a:p>
            <a:pPr>
              <a:lnSpc>
                <a:spcPct val="80000"/>
              </a:lnSpc>
            </a:pP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P</a:t>
            </a:r>
            <a:r>
              <a:rPr lang="en-US" altLang="zh-CN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0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是</a:t>
            </a: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z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=0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处的压强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  <a:sym typeface="Symbol" pitchFamily="18" charset="2"/>
            </a:endParaRP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81000" y="4419600"/>
            <a:ext cx="68580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登山时，利用气压计算高度可用以下公式</a:t>
            </a:r>
          </a:p>
        </p:txBody>
      </p:sp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2857500" y="5164138"/>
          <a:ext cx="2630488" cy="1168400"/>
        </p:xfrm>
        <a:graphic>
          <a:graphicData uri="http://schemas.openxmlformats.org/presentationml/2006/ole">
            <p:oleObj spid="_x0000_s146443" name="Equation" r:id="rId4" imgW="863280" imgH="431640" progId="Equation.3">
              <p:embed/>
            </p:oleObj>
          </a:graphicData>
        </a:graphic>
      </p:graphicFrame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1447800" y="381000"/>
          <a:ext cx="5791200" cy="738188"/>
        </p:xfrm>
        <a:graphic>
          <a:graphicData uri="http://schemas.openxmlformats.org/presentationml/2006/ole">
            <p:oleObj spid="_x0000_s146446" name="Equation" r:id="rId5" imgW="1790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autoUpdateAnimBg="0"/>
      <p:bldP spid="146440" grpId="0" autoUpdateAnimBg="0"/>
      <p:bldP spid="146441" grpId="0" autoUpdateAnimBg="0"/>
      <p:bldP spid="1464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ADB7F-AA44-4335-96DB-FE864116D2DC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3386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u="sng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玻尔兹曼的推广</a:t>
            </a:r>
            <a:endParaRPr lang="zh-CN" alt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1295400" y="882650"/>
            <a:ext cx="7620000" cy="1373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热平衡气体在重力场中气体密度分布随高度变化，即密度分布是不均匀的，依赖于分子所在力场的性质。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3200400" y="2667000"/>
            <a:ext cx="3048000" cy="519113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用</a:t>
            </a:r>
            <a:r>
              <a:rPr lang="en-US" altLang="zh-CN" sz="2800" b="1" i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U</a:t>
            </a:r>
            <a:r>
              <a:rPr lang="en-US" altLang="zh-CN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(</a:t>
            </a:r>
            <a:r>
              <a:rPr lang="en-US" altLang="zh-CN" sz="2800" b="1" i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r</a:t>
            </a:r>
            <a:r>
              <a:rPr lang="en-US" altLang="zh-CN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) </a:t>
            </a:r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代替</a:t>
            </a:r>
            <a:r>
              <a:rPr lang="en-US" altLang="zh-CN" sz="2800" b="1" i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mgh</a:t>
            </a:r>
            <a:r>
              <a:rPr lang="zh-CN" altLang="en-US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　  </a:t>
            </a:r>
          </a:p>
        </p:txBody>
      </p:sp>
      <p:sp>
        <p:nvSpPr>
          <p:cNvPr id="149512" name="AutoShape 8"/>
          <p:cNvSpPr>
            <a:spLocks noChangeArrowheads="1"/>
          </p:cNvSpPr>
          <p:nvPr/>
        </p:nvSpPr>
        <p:spPr bwMode="auto">
          <a:xfrm>
            <a:off x="4191000" y="1828800"/>
            <a:ext cx="685800" cy="914400"/>
          </a:xfrm>
          <a:prstGeom prst="downArrow">
            <a:avLst>
              <a:gd name="adj1" fmla="val 32407"/>
              <a:gd name="adj2" fmla="val 65969"/>
            </a:avLst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381000" y="3314700"/>
            <a:ext cx="5270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玻尔兹曼密度分布律</a:t>
            </a:r>
          </a:p>
        </p:txBody>
      </p:sp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495300" y="4572000"/>
          <a:ext cx="3124200" cy="684213"/>
        </p:xfrm>
        <a:graphic>
          <a:graphicData uri="http://schemas.openxmlformats.org/presentationml/2006/ole">
            <p:oleObj spid="_x0000_s149514" name="Equation" r:id="rId3" imgW="1041120" imgH="241200" progId="Equation.3">
              <p:embed/>
            </p:oleObj>
          </a:graphicData>
        </a:graphic>
      </p:graphicFrame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914400" y="3886200"/>
            <a:ext cx="7545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将重力场势能推广到任意势场，</a:t>
            </a: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U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( </a:t>
            </a: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r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)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中，有</a:t>
            </a:r>
            <a:endParaRPr lang="zh-CN" altLang="en-US" sz="2800" b="1">
              <a:solidFill>
                <a:schemeClr val="bg1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9516" name="Object 12"/>
          <p:cNvGraphicFramePr>
            <a:graphicFrameLocks noChangeAspect="1"/>
          </p:cNvGraphicFramePr>
          <p:nvPr/>
        </p:nvGraphicFramePr>
        <p:xfrm>
          <a:off x="5067300" y="4648200"/>
          <a:ext cx="3238500" cy="684213"/>
        </p:xfrm>
        <a:graphic>
          <a:graphicData uri="http://schemas.openxmlformats.org/presentationml/2006/ole">
            <p:oleObj spid="_x0000_s149516" name="Equation" r:id="rId4" imgW="1079280" imgH="241200" progId="Equation.3">
              <p:embed/>
            </p:oleObj>
          </a:graphicData>
        </a:graphic>
      </p:graphicFrame>
      <p:sp>
        <p:nvSpPr>
          <p:cNvPr id="149517" name="AutoShape 13"/>
          <p:cNvSpPr>
            <a:spLocks noChangeArrowheads="1"/>
          </p:cNvSpPr>
          <p:nvPr/>
        </p:nvSpPr>
        <p:spPr bwMode="auto">
          <a:xfrm>
            <a:off x="3886200" y="49530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152400" y="5562600"/>
            <a:ext cx="7588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它描述了热平衡态下分子数密度在任意势场</a:t>
            </a:r>
          </a:p>
          <a:p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U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( </a:t>
            </a:r>
            <a:r>
              <a:rPr lang="en-US" altLang="zh-CN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r 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)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中，按位置的分布规律。如高速离心机</a:t>
            </a:r>
            <a:endParaRPr lang="zh-CN" altLang="en-US" sz="2800" b="1">
              <a:solidFill>
                <a:schemeClr val="bg1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9523" name="Object 19"/>
          <p:cNvGraphicFramePr>
            <a:graphicFrameLocks noChangeAspect="1"/>
          </p:cNvGraphicFramePr>
          <p:nvPr/>
        </p:nvGraphicFramePr>
        <p:xfrm>
          <a:off x="7273925" y="5562600"/>
          <a:ext cx="1870075" cy="685800"/>
        </p:xfrm>
        <a:graphic>
          <a:graphicData uri="http://schemas.openxmlformats.org/presentationml/2006/ole">
            <p:oleObj spid="_x0000_s149523" name="Equation" r:id="rId5" imgW="1155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animBg="1" autoUpdateAnimBg="0"/>
      <p:bldP spid="149509" grpId="0" animBg="1" autoUpdateAnimBg="0"/>
      <p:bldP spid="149512" grpId="0" animBg="1"/>
      <p:bldP spid="149513" grpId="0" autoUpdateAnimBg="0"/>
      <p:bldP spid="149515" grpId="0" autoUpdateAnimBg="0"/>
      <p:bldP spid="149517" grpId="0" animBg="1"/>
      <p:bldP spid="1495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7024-066C-41D9-ACEF-EB83F3EE4FF0}" type="slidenum">
              <a:rPr lang="en-US" altLang="zh-CN"/>
              <a:pPr/>
              <a:t>14</a:t>
            </a:fld>
            <a:endParaRPr lang="en-US" altLang="zh-CN"/>
          </a:p>
        </p:txBody>
      </p:sp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2209800" y="2062163"/>
          <a:ext cx="3352800" cy="757237"/>
        </p:xfrm>
        <a:graphic>
          <a:graphicData uri="http://schemas.openxmlformats.org/presentationml/2006/ole">
            <p:oleObj spid="_x0000_s169986" name="公式" r:id="rId3" imgW="1117440" imgH="266400" progId="Equation.3">
              <p:embed/>
            </p:oleObj>
          </a:graphicData>
        </a:graphic>
      </p:graphicFrame>
      <p:graphicFrame>
        <p:nvGraphicFramePr>
          <p:cNvPr id="169987" name="Object 3"/>
          <p:cNvGraphicFramePr>
            <a:graphicFrameLocks noChangeAspect="1"/>
          </p:cNvGraphicFramePr>
          <p:nvPr/>
        </p:nvGraphicFramePr>
        <p:xfrm>
          <a:off x="2209800" y="2824163"/>
          <a:ext cx="3429000" cy="757237"/>
        </p:xfrm>
        <a:graphic>
          <a:graphicData uri="http://schemas.openxmlformats.org/presentationml/2006/ole">
            <p:oleObj spid="_x0000_s169987" name="公式" r:id="rId4" imgW="1143000" imgH="266400" progId="Equation.3">
              <p:embed/>
            </p:oleObj>
          </a:graphicData>
        </a:graphic>
      </p:graphicFrame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101725" y="228600"/>
            <a:ext cx="8042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如高速旋转的系统，每个分子要受到惯性离心力，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其势能为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685800" y="3519488"/>
            <a:ext cx="7631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n</a:t>
            </a:r>
            <a:r>
              <a:rPr lang="en-US" altLang="zh-CN" sz="2800" b="1" baseline="-2500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0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和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P</a:t>
            </a:r>
            <a:r>
              <a:rPr lang="en-US" altLang="zh-CN" sz="2800" b="1" baseline="-2500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0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分别为轴心处粒子的数密度和压强。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457200" y="4235450"/>
            <a:ext cx="7685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上式表明，随着半径的增加，回旋系统的粒子数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和压强均已半径平方的指数增加。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381000" y="5256213"/>
            <a:ext cx="80422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如台风、龙卷风，其周边外沿的压强比中心风眼处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压强高得多，凡经外沿扫过的地方均产生极强的破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坏力，但在风眼内却往往是风和日丽，一片平静。</a:t>
            </a:r>
          </a:p>
        </p:txBody>
      </p:sp>
      <p:graphicFrame>
        <p:nvGraphicFramePr>
          <p:cNvPr id="169992" name="Object 8"/>
          <p:cNvGraphicFramePr>
            <a:graphicFrameLocks noChangeAspect="1"/>
          </p:cNvGraphicFramePr>
          <p:nvPr/>
        </p:nvGraphicFramePr>
        <p:xfrm>
          <a:off x="3048000" y="685800"/>
          <a:ext cx="1870075" cy="685800"/>
        </p:xfrm>
        <a:graphic>
          <a:graphicData uri="http://schemas.openxmlformats.org/presentationml/2006/ole">
            <p:oleObj spid="_x0000_s169992" name="Equation" r:id="rId5" imgW="1155600" imgH="393480" progId="Equation.3">
              <p:embed/>
            </p:oleObj>
          </a:graphicData>
        </a:graphic>
      </p:graphicFrame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143000" y="1538288"/>
            <a:ext cx="782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分子数密度和压强在该势场中沿径向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r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的分布为：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utoUpdateAnimBg="0"/>
      <p:bldP spid="169989" grpId="0" autoUpdateAnimBg="0"/>
      <p:bldP spid="169990" grpId="0" autoUpdateAnimBg="0"/>
      <p:bldP spid="169991" grpId="0" autoUpdateAnimBg="0"/>
      <p:bldP spid="16999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90C7-E983-4DA1-8AD3-98EAE9D93297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/>
              <a:t>台风眼</a:t>
            </a:r>
          </a:p>
        </p:txBody>
      </p:sp>
      <p:pic>
        <p:nvPicPr>
          <p:cNvPr id="181253" name="Picture 5" descr="4b32cf3c_5756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075" y="1600200"/>
            <a:ext cx="5657850" cy="452596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4A7-6628-4F2B-B505-8A3C8BBA8530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7902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上式给出，在温度为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的热平衡态中，任何系统的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微观粒子数密度按状态的分布规律。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2743200" y="2057400"/>
          <a:ext cx="3838575" cy="720725"/>
        </p:xfrm>
        <a:graphic>
          <a:graphicData uri="http://schemas.openxmlformats.org/presentationml/2006/ole">
            <p:oleObj spid="_x0000_s150535" name="Equation" r:id="rId3" imgW="939600" imgH="228600" progId="Equation.3">
              <p:embed/>
            </p:oleObj>
          </a:graphicData>
        </a:graphic>
      </p:graphicFrame>
      <p:grpSp>
        <p:nvGrpSpPr>
          <p:cNvPr id="150551" name="Group 23"/>
          <p:cNvGrpSpPr>
            <a:grpSpLocks/>
          </p:cNvGrpSpPr>
          <p:nvPr/>
        </p:nvGrpSpPr>
        <p:grpSpPr bwMode="auto">
          <a:xfrm>
            <a:off x="3419475" y="1196975"/>
            <a:ext cx="4114800" cy="617538"/>
            <a:chOff x="2160" y="768"/>
            <a:chExt cx="2592" cy="389"/>
          </a:xfrm>
        </p:grpSpPr>
        <p:sp>
          <p:nvSpPr>
            <p:cNvPr id="150537" name="Rectangle 9"/>
            <p:cNvSpPr>
              <a:spLocks noChangeArrowheads="1"/>
            </p:cNvSpPr>
            <p:nvPr/>
          </p:nvSpPr>
          <p:spPr bwMode="auto">
            <a:xfrm>
              <a:off x="2160" y="799"/>
              <a:ext cx="2592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用　　               代替　  </a:t>
              </a:r>
            </a:p>
          </p:txBody>
        </p:sp>
        <p:graphicFrame>
          <p:nvGraphicFramePr>
            <p:cNvPr id="150538" name="Object 10"/>
            <p:cNvGraphicFramePr>
              <a:graphicFrameLocks noChangeAspect="1"/>
            </p:cNvGraphicFramePr>
            <p:nvPr/>
          </p:nvGraphicFramePr>
          <p:xfrm>
            <a:off x="2534" y="788"/>
            <a:ext cx="1212" cy="348"/>
          </p:xfrm>
          <a:graphic>
            <a:graphicData uri="http://schemas.openxmlformats.org/presentationml/2006/ole">
              <p:oleObj spid="_x0000_s150538" name="公式" r:id="rId4" imgW="749160" imgH="215640" progId="Equation.3">
                <p:embed/>
              </p:oleObj>
            </a:graphicData>
          </a:graphic>
        </p:graphicFrame>
        <p:graphicFrame>
          <p:nvGraphicFramePr>
            <p:cNvPr id="150539" name="Object 11"/>
            <p:cNvGraphicFramePr>
              <a:graphicFrameLocks noChangeAspect="1"/>
            </p:cNvGraphicFramePr>
            <p:nvPr/>
          </p:nvGraphicFramePr>
          <p:xfrm>
            <a:off x="4292" y="768"/>
            <a:ext cx="285" cy="389"/>
          </p:xfrm>
          <a:graphic>
            <a:graphicData uri="http://schemas.openxmlformats.org/presentationml/2006/ole">
              <p:oleObj spid="_x0000_s150539" name="Equation" r:id="rId5" imgW="177480" imgH="241200" progId="Equation.3">
                <p:embed/>
              </p:oleObj>
            </a:graphicData>
          </a:graphic>
        </p:graphicFrame>
      </p:grp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914400" y="381000"/>
            <a:ext cx="547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玻尔兹曼分子按能量分布律</a:t>
            </a:r>
          </a:p>
        </p:txBody>
      </p:sp>
      <p:graphicFrame>
        <p:nvGraphicFramePr>
          <p:cNvPr id="150541" name="Object 13"/>
          <p:cNvGraphicFramePr>
            <a:graphicFrameLocks noChangeAspect="1"/>
          </p:cNvGraphicFramePr>
          <p:nvPr/>
        </p:nvGraphicFramePr>
        <p:xfrm>
          <a:off x="1371600" y="1219200"/>
          <a:ext cx="1616075" cy="617538"/>
        </p:xfrm>
        <a:graphic>
          <a:graphicData uri="http://schemas.openxmlformats.org/presentationml/2006/ole">
            <p:oleObj spid="_x0000_s150541" name="Equation" r:id="rId6" imgW="634680" imgH="241200" progId="Equation.3">
              <p:embed/>
            </p:oleObj>
          </a:graphicData>
        </a:graphic>
      </p:graphicFrame>
      <p:grpSp>
        <p:nvGrpSpPr>
          <p:cNvPr id="150553" name="Group 25"/>
          <p:cNvGrpSpPr>
            <a:grpSpLocks/>
          </p:cNvGrpSpPr>
          <p:nvPr/>
        </p:nvGrpSpPr>
        <p:grpSpPr bwMode="auto">
          <a:xfrm>
            <a:off x="349250" y="3962400"/>
            <a:ext cx="8756650" cy="1373188"/>
            <a:chOff x="220" y="2688"/>
            <a:chExt cx="5516" cy="865"/>
          </a:xfrm>
        </p:grpSpPr>
        <p:sp>
          <p:nvSpPr>
            <p:cNvPr id="150543" name="Text Box 15"/>
            <p:cNvSpPr txBox="1">
              <a:spLocks noChangeArrowheads="1"/>
            </p:cNvSpPr>
            <p:nvPr/>
          </p:nvSpPr>
          <p:spPr bwMode="auto">
            <a:xfrm>
              <a:off x="220" y="2688"/>
              <a:ext cx="551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它指出在某一状态间隔的粒子数与粒子的总能量有关，</a:t>
              </a:r>
            </a:p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而且与              成正比。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这个结论称为玻尔兹曼能量</a:t>
              </a:r>
            </a:p>
            <a:p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分布律，</a:t>
              </a: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称            为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玻尔兹曼因子。</a:t>
              </a:r>
            </a:p>
          </p:txBody>
        </p:sp>
        <p:graphicFrame>
          <p:nvGraphicFramePr>
            <p:cNvPr id="150544" name="Object 16"/>
            <p:cNvGraphicFramePr>
              <a:graphicFrameLocks noChangeAspect="1"/>
            </p:cNvGraphicFramePr>
            <p:nvPr/>
          </p:nvGraphicFramePr>
          <p:xfrm>
            <a:off x="1012" y="2990"/>
            <a:ext cx="726" cy="324"/>
          </p:xfrm>
          <a:graphic>
            <a:graphicData uri="http://schemas.openxmlformats.org/presentationml/2006/ole">
              <p:oleObj spid="_x0000_s150544" name="Equation" r:id="rId7" imgW="380880" imgH="203040" progId="Equation.3">
                <p:embed/>
              </p:oleObj>
            </a:graphicData>
          </a:graphic>
        </p:graphicFrame>
        <p:graphicFrame>
          <p:nvGraphicFramePr>
            <p:cNvPr id="150545" name="Object 17"/>
            <p:cNvGraphicFramePr>
              <a:graphicFrameLocks noChangeAspect="1"/>
            </p:cNvGraphicFramePr>
            <p:nvPr/>
          </p:nvGraphicFramePr>
          <p:xfrm>
            <a:off x="1385" y="3216"/>
            <a:ext cx="727" cy="324"/>
          </p:xfrm>
          <a:graphic>
            <a:graphicData uri="http://schemas.openxmlformats.org/presentationml/2006/ole">
              <p:oleObj spid="_x0000_s150545" name="Equation" r:id="rId8" imgW="380880" imgH="203040" progId="Equation.3">
                <p:embed/>
              </p:oleObj>
            </a:graphicData>
          </a:graphic>
        </p:graphicFrame>
      </p:grp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990600" y="5486400"/>
            <a:ext cx="616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粒子数密度是指单位相空间的粒子数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0554" name="Text Box 26"/>
          <p:cNvSpPr txBox="1">
            <a:spLocks noChangeArrowheads="1"/>
          </p:cNvSpPr>
          <p:nvPr/>
        </p:nvSpPr>
        <p:spPr bwMode="auto">
          <a:xfrm>
            <a:off x="2209800" y="6019800"/>
            <a:ext cx="589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因为考虑动能就与速度空间也有关了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utoUpdateAnimBg="0"/>
      <p:bldP spid="150540" grpId="0" autoUpdateAnimBg="0"/>
      <p:bldP spid="150550" grpId="0" autoUpdateAnimBg="0"/>
      <p:bldP spid="15055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17513"/>
            <a:ext cx="7643813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>
                <a:ea typeface="楷体_GB2312" pitchFamily="49" charset="-122"/>
              </a:rPr>
              <a:t>玻尔兹曼</a:t>
            </a:r>
            <a:r>
              <a:rPr lang="en-US" altLang="zh-CN">
                <a:latin typeface="Comic Sans MS" pitchFamily="66" charset="0"/>
              </a:rPr>
              <a:t>(Ludwig Boltzmann)</a:t>
            </a:r>
          </a:p>
        </p:txBody>
      </p:sp>
      <p:pic>
        <p:nvPicPr>
          <p:cNvPr id="174085" name="Picture 5" descr="Ludwig_s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9075" y="5516563"/>
            <a:ext cx="3449638" cy="841375"/>
          </a:xfrm>
          <a:prstGeom prst="rect">
            <a:avLst/>
          </a:prstGeom>
          <a:noFill/>
        </p:spPr>
      </p:pic>
      <p:pic>
        <p:nvPicPr>
          <p:cNvPr id="174086" name="Picture 6" descr="Boltzman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482725"/>
            <a:ext cx="3295650" cy="4033838"/>
          </a:xfrm>
          <a:prstGeom prst="rect">
            <a:avLst/>
          </a:prstGeom>
          <a:noFill/>
        </p:spPr>
      </p:pic>
      <p:grpSp>
        <p:nvGrpSpPr>
          <p:cNvPr id="174089" name="Group 9"/>
          <p:cNvGrpSpPr>
            <a:grpSpLocks/>
          </p:cNvGrpSpPr>
          <p:nvPr/>
        </p:nvGrpSpPr>
        <p:grpSpPr bwMode="auto">
          <a:xfrm>
            <a:off x="107950" y="6153150"/>
            <a:ext cx="5461000" cy="660400"/>
            <a:chOff x="665" y="3793"/>
            <a:chExt cx="3440" cy="416"/>
          </a:xfrm>
        </p:grpSpPr>
        <p:sp>
          <p:nvSpPr>
            <p:cNvPr id="174084" name="Text Box 4"/>
            <p:cNvSpPr txBox="1">
              <a:spLocks noChangeArrowheads="1"/>
            </p:cNvSpPr>
            <p:nvPr/>
          </p:nvSpPr>
          <p:spPr bwMode="auto">
            <a:xfrm>
              <a:off x="665" y="3793"/>
              <a:ext cx="2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altLang="zh-CN" sz="1800">
                  <a:latin typeface="Arial" charset="0"/>
                </a:rPr>
                <a:t>http://en.wikipedia.org/wiki/Boltzmann</a:t>
              </a:r>
            </a:p>
          </p:txBody>
        </p:sp>
        <p:sp>
          <p:nvSpPr>
            <p:cNvPr id="174087" name="Text Box 7"/>
            <p:cNvSpPr txBox="1">
              <a:spLocks noChangeArrowheads="1"/>
            </p:cNvSpPr>
            <p:nvPr/>
          </p:nvSpPr>
          <p:spPr bwMode="auto">
            <a:xfrm>
              <a:off x="665" y="3978"/>
              <a:ext cx="3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altLang="zh-CN" sz="1800">
                  <a:latin typeface="Arial" charset="0"/>
                </a:rPr>
                <a:t>http://baike.baidu.com/view/302096.htm?func=retitle</a:t>
              </a:r>
            </a:p>
          </p:txBody>
        </p:sp>
      </p:grp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755650" y="1670050"/>
            <a:ext cx="38369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路德维希</a:t>
            </a:r>
            <a:r>
              <a:rPr lang="en-US" altLang="zh-CN" sz="3200">
                <a:latin typeface="Times New Roman"/>
                <a:ea typeface="楷体_GB2312" pitchFamily="49" charset="-122"/>
              </a:rPr>
              <a:t>·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玻尔兹曼（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1844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～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1906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）是奥地利最伟大的物理学家之一，在气体的分子运动理论、统计力学和热力学方面做出了卓越的贡献。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84DB0-6E04-43D1-A6D8-975E80599D30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828800" y="30163"/>
            <a:ext cx="4670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itchFamily="18" charset="0"/>
                <a:ea typeface="楷体_GB2312" pitchFamily="49" charset="-122"/>
              </a:rPr>
              <a:t>§5  </a:t>
            </a:r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麦克斯韦速度分布律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1096963" y="700088"/>
            <a:ext cx="3932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5.1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麦克斯韦速度分布律</a:t>
            </a: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3021013" y="2173288"/>
          <a:ext cx="3786187" cy="679450"/>
        </p:xfrm>
        <a:graphic>
          <a:graphicData uri="http://schemas.openxmlformats.org/presentationml/2006/ole">
            <p:oleObj spid="_x0000_s154628" name="Equation" r:id="rId3" imgW="927000" imgH="215640" progId="Equation.DSMT4">
              <p:embed/>
            </p:oleObj>
          </a:graphicData>
        </a:graphic>
      </p:graphicFrame>
      <p:grpSp>
        <p:nvGrpSpPr>
          <p:cNvPr id="154642" name="Group 18"/>
          <p:cNvGrpSpPr>
            <a:grpSpLocks/>
          </p:cNvGrpSpPr>
          <p:nvPr/>
        </p:nvGrpSpPr>
        <p:grpSpPr bwMode="auto">
          <a:xfrm>
            <a:off x="403225" y="2819400"/>
            <a:ext cx="8399463" cy="1384300"/>
            <a:chOff x="254" y="1776"/>
            <a:chExt cx="5291" cy="872"/>
          </a:xfrm>
        </p:grpSpPr>
        <p:sp>
          <p:nvSpPr>
            <p:cNvPr id="154630" name="Text Box 6"/>
            <p:cNvSpPr txBox="1">
              <a:spLocks noChangeArrowheads="1"/>
            </p:cNvSpPr>
            <p:nvPr/>
          </p:nvSpPr>
          <p:spPr bwMode="auto">
            <a:xfrm>
              <a:off x="254" y="1776"/>
              <a:ext cx="5291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在无外加势场的平衡态下，气体分子之间的相互作用</a:t>
              </a:r>
            </a:p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又可忽略时，分子在</a:t>
              </a:r>
              <a:r>
                <a:rPr lang="zh-CN" altLang="en-US" sz="2800" b="1" u="sng">
                  <a:latin typeface="Times New Roman" pitchFamily="18" charset="0"/>
                  <a:ea typeface="楷体_GB2312" pitchFamily="49" charset="-122"/>
                </a:rPr>
                <a:t>空间的分布是均匀</a:t>
              </a: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的，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玻尔兹曼</a:t>
              </a:r>
            </a:p>
            <a:p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因子仅剩下动能项</a:t>
              </a:r>
            </a:p>
          </p:txBody>
        </p:sp>
        <p:graphicFrame>
          <p:nvGraphicFramePr>
            <p:cNvPr id="154632" name="Object 8"/>
            <p:cNvGraphicFramePr>
              <a:graphicFrameLocks noChangeAspect="1"/>
            </p:cNvGraphicFramePr>
            <p:nvPr/>
          </p:nvGraphicFramePr>
          <p:xfrm>
            <a:off x="2160" y="2304"/>
            <a:ext cx="823" cy="344"/>
          </p:xfrm>
          <a:graphic>
            <a:graphicData uri="http://schemas.openxmlformats.org/presentationml/2006/ole">
              <p:oleObj spid="_x0000_s154632" name="Equation" r:id="rId4" imgW="431640" imgH="215640" progId="Equation.3">
                <p:embed/>
              </p:oleObj>
            </a:graphicData>
          </a:graphic>
        </p:graphicFrame>
      </p:grp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1116013" y="1219200"/>
            <a:ext cx="7418387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上节我们得到，温度为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的热平衡态中，任何系统的微观分子数密度按状态的分布规律：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304800" y="4267200"/>
            <a:ext cx="86106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速度分量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在区间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~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+d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zh-CN" altLang="en-US" sz="2800" b="1" i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在区间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~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+d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zh-CN" altLang="en-US" sz="2800" b="1" i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在区间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~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+d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内的分子数占总分子数的比率为：</a:t>
            </a:r>
          </a:p>
        </p:txBody>
      </p:sp>
      <p:graphicFrame>
        <p:nvGraphicFramePr>
          <p:cNvPr id="154639" name="Object 15"/>
          <p:cNvGraphicFramePr>
            <a:graphicFrameLocks noChangeAspect="1"/>
          </p:cNvGraphicFramePr>
          <p:nvPr/>
        </p:nvGraphicFramePr>
        <p:xfrm>
          <a:off x="1071563" y="5410200"/>
          <a:ext cx="6762750" cy="1143000"/>
        </p:xfrm>
        <a:graphic>
          <a:graphicData uri="http://schemas.openxmlformats.org/presentationml/2006/ole">
            <p:oleObj spid="_x0000_s154639" name="Equation" r:id="rId5" imgW="2387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  <p:bldP spid="154633" grpId="0" animBg="1" autoUpdateAnimBg="0"/>
      <p:bldP spid="15463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6D62-3DFC-4537-B272-666E39D68A32}" type="slidenum">
              <a:rPr lang="en-US" altLang="zh-CN"/>
              <a:pPr/>
              <a:t>19</a:t>
            </a:fld>
            <a:endParaRPr lang="en-US" altLang="zh-CN"/>
          </a:p>
        </p:txBody>
      </p:sp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777875" y="2362200"/>
          <a:ext cx="7589838" cy="990600"/>
        </p:xfrm>
        <a:graphic>
          <a:graphicData uri="http://schemas.openxmlformats.org/presentationml/2006/ole">
            <p:oleObj spid="_x0000_s155651" name="Equation" r:id="rId3" imgW="3085920" imgH="469800" progId="Equation.3">
              <p:embed/>
            </p:oleObj>
          </a:graphicData>
        </a:graphic>
      </p:graphicFrame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762000" y="2286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为</a:t>
            </a:r>
            <a:r>
              <a:rPr lang="zh-CN" altLang="en-US" sz="2800" b="1" u="sng">
                <a:latin typeface="Times New Roman" pitchFamily="18" charset="0"/>
                <a:ea typeface="楷体_GB2312" pitchFamily="49" charset="-122"/>
              </a:rPr>
              <a:t>速度空间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的一个体积元</a:t>
            </a:r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2220913" y="762000"/>
          <a:ext cx="4713287" cy="990600"/>
        </p:xfrm>
        <a:graphic>
          <a:graphicData uri="http://schemas.openxmlformats.org/presentationml/2006/ole">
            <p:oleObj spid="_x0000_s155653" name="Equation" r:id="rId4" imgW="1663560" imgH="431640" progId="Equation.3">
              <p:embed/>
            </p:oleObj>
          </a:graphicData>
        </a:graphic>
      </p:graphicFrame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685800" y="1690688"/>
            <a:ext cx="617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下面我们计算归一化常数</a:t>
            </a:r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2878138" y="3352800"/>
          <a:ext cx="5527675" cy="990600"/>
        </p:xfrm>
        <a:graphic>
          <a:graphicData uri="http://schemas.openxmlformats.org/presentationml/2006/ole">
            <p:oleObj spid="_x0000_s155656" name="Equation" r:id="rId5" imgW="2247840" imgH="469800" progId="Equation.3">
              <p:embed/>
            </p:oleObj>
          </a:graphicData>
        </a:graphic>
      </p:graphicFrame>
      <p:graphicFrame>
        <p:nvGraphicFramePr>
          <p:cNvPr id="155657" name="Object 9"/>
          <p:cNvGraphicFramePr>
            <a:graphicFrameLocks noChangeAspect="1"/>
          </p:cNvGraphicFramePr>
          <p:nvPr/>
        </p:nvGraphicFramePr>
        <p:xfrm>
          <a:off x="4311650" y="4343400"/>
          <a:ext cx="2717800" cy="830263"/>
        </p:xfrm>
        <a:graphic>
          <a:graphicData uri="http://schemas.openxmlformats.org/presentationml/2006/ole">
            <p:oleObj spid="_x0000_s155657" name="Equation" r:id="rId6" imgW="1104840" imgH="393480" progId="Equation.3">
              <p:embed/>
            </p:oleObj>
          </a:graphicData>
        </a:graphic>
      </p:graphicFrame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628650" y="5203825"/>
          <a:ext cx="7761288" cy="1273175"/>
        </p:xfrm>
        <a:graphic>
          <a:graphicData uri="http://schemas.openxmlformats.org/presentationml/2006/ole">
            <p:oleObj spid="_x0000_s155658" name="Equation" r:id="rId7" imgW="2616120" imgH="520560" progId="Equation.3">
              <p:embed/>
            </p:oleObj>
          </a:graphicData>
        </a:graphic>
      </p:graphicFrame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0" y="49530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麦克斯韦速度分布函数：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  <p:bldP spid="155654" grpId="0" autoUpdateAnimBg="0"/>
      <p:bldP spid="1556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E97E5-BBC5-4A97-B6B3-0C92290713F3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20835" name="Text Box 3075"/>
          <p:cNvSpPr txBox="1">
            <a:spLocks noChangeArrowheads="1"/>
          </p:cNvSpPr>
          <p:nvPr/>
        </p:nvSpPr>
        <p:spPr bwMode="auto">
          <a:xfrm>
            <a:off x="593725" y="1673225"/>
            <a:ext cx="8245475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9900"/>
              </a:buClr>
              <a:buFont typeface="Wingdings" pitchFamily="2" charset="2"/>
              <a:buNone/>
            </a:pPr>
            <a:r>
              <a:rPr lang="en-US" altLang="zh-CN" sz="4000" b="1">
                <a:latin typeface="Times New Roman" pitchFamily="18" charset="0"/>
                <a:ea typeface="楷体_GB2312" pitchFamily="49" charset="-122"/>
              </a:rPr>
              <a:t>     </a:t>
            </a:r>
            <a:r>
              <a:rPr lang="en-US" altLang="zh-CN" sz="40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统计规律性：偶然中的必然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分子运动论从物质微观结构出发，研究大量分子组成的系统的热性质。其中个别分子的运动（在动力学支配下）是无规则的，存在着极大的偶然性。但是，总体上却存在着确定的规律性。（例：理想气体压强）　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人们把这种支配大量粒子综合性质和集体行为的规律性称为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统计规律性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120836" name="Text Box 3076"/>
          <p:cNvSpPr txBox="1">
            <a:spLocks noChangeArrowheads="1"/>
          </p:cNvSpPr>
          <p:nvPr/>
        </p:nvSpPr>
        <p:spPr bwMode="auto">
          <a:xfrm>
            <a:off x="2057400" y="573405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伽尔顿板－说明统计规律的演示实验</a:t>
            </a:r>
            <a:endParaRPr lang="zh-CN" altLang="en-US">
              <a:latin typeface="Times New Roman" pitchFamily="18" charset="0"/>
            </a:endParaRPr>
          </a:p>
        </p:txBody>
      </p:sp>
      <p:sp>
        <p:nvSpPr>
          <p:cNvPr id="120841" name="Text Box 3081"/>
          <p:cNvSpPr txBox="1">
            <a:spLocks noChangeArrowheads="1"/>
          </p:cNvSpPr>
          <p:nvPr/>
        </p:nvSpPr>
        <p:spPr bwMode="auto">
          <a:xfrm>
            <a:off x="1752600" y="22860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§4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玻尔兹曼分布律</a:t>
            </a:r>
          </a:p>
        </p:txBody>
      </p:sp>
      <p:sp>
        <p:nvSpPr>
          <p:cNvPr id="120842" name="Text Box 3082"/>
          <p:cNvSpPr txBox="1">
            <a:spLocks noChangeArrowheads="1"/>
          </p:cNvSpPr>
          <p:nvPr/>
        </p:nvSpPr>
        <p:spPr bwMode="auto">
          <a:xfrm>
            <a:off x="1219200" y="914400"/>
            <a:ext cx="5429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4.1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统计分布律与分布函数的概念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  <p:bldP spid="120836" grpId="0" autoUpdateAnimBg="0"/>
      <p:bldP spid="120841" grpId="0" autoUpdateAnimBg="0"/>
      <p:bldP spid="12084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85B9-5B4D-4600-B946-0B9F64451FD8}" type="slidenum">
              <a:rPr lang="en-US" altLang="zh-CN"/>
              <a:pPr/>
              <a:t>20</a:t>
            </a:fld>
            <a:endParaRPr lang="en-US" altLang="zh-CN"/>
          </a:p>
        </p:txBody>
      </p:sp>
      <p:grpSp>
        <p:nvGrpSpPr>
          <p:cNvPr id="156689" name="Group 17"/>
          <p:cNvGrpSpPr>
            <a:grpSpLocks/>
          </p:cNvGrpSpPr>
          <p:nvPr/>
        </p:nvGrpSpPr>
        <p:grpSpPr bwMode="auto">
          <a:xfrm>
            <a:off x="914400" y="561975"/>
            <a:ext cx="7543800" cy="1800225"/>
            <a:chOff x="576" y="354"/>
            <a:chExt cx="4752" cy="1134"/>
          </a:xfrm>
        </p:grpSpPr>
        <p:sp>
          <p:nvSpPr>
            <p:cNvPr id="156675" name="Rectangle 3"/>
            <p:cNvSpPr>
              <a:spLocks noChangeArrowheads="1"/>
            </p:cNvSpPr>
            <p:nvPr/>
          </p:nvSpPr>
          <p:spPr bwMode="auto">
            <a:xfrm>
              <a:off x="576" y="354"/>
              <a:ext cx="4752" cy="1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＊速度空间的概念 </a:t>
              </a:r>
            </a:p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        表示分子的速度以其分量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zh-CN" altLang="en-US" sz="2800" b="1" i="1">
                  <a:latin typeface="Times New Roman" pitchFamily="18" charset="0"/>
                  <a:ea typeface="楷体_GB2312" pitchFamily="49" charset="-122"/>
                </a:rPr>
                <a:t>、 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>
                  <a:latin typeface="Times New Roman" pitchFamily="18" charset="0"/>
                  <a:ea typeface="楷体_GB2312" pitchFamily="49" charset="-122"/>
                </a:rPr>
                <a:t>y</a:t>
              </a:r>
              <a:r>
                <a:rPr lang="zh-CN" altLang="en-US" sz="2800" b="1" i="1">
                  <a:latin typeface="Times New Roman" pitchFamily="18" charset="0"/>
                  <a:ea typeface="楷体_GB2312" pitchFamily="49" charset="-122"/>
                </a:rPr>
                <a:t>、</a:t>
              </a: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 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>
                  <a:latin typeface="Times New Roman" pitchFamily="18" charset="0"/>
                  <a:ea typeface="楷体_GB2312" pitchFamily="49" charset="-122"/>
                </a:rPr>
                <a:t>z</a:t>
              </a:r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为轴</a:t>
              </a:r>
            </a:p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可构成一直角坐标系，由此坐标系所确定的空间为速度空间。 </a:t>
              </a:r>
            </a:p>
          </p:txBody>
        </p:sp>
        <p:graphicFrame>
          <p:nvGraphicFramePr>
            <p:cNvPr id="156676" name="Object 4"/>
            <p:cNvGraphicFramePr>
              <a:graphicFrameLocks noChangeAspect="1"/>
            </p:cNvGraphicFramePr>
            <p:nvPr/>
          </p:nvGraphicFramePr>
          <p:xfrm>
            <a:off x="864" y="639"/>
            <a:ext cx="215" cy="302"/>
          </p:xfrm>
          <a:graphic>
            <a:graphicData uri="http://schemas.openxmlformats.org/presentationml/2006/ole">
              <p:oleObj spid="_x0000_s156676" name="公式" r:id="rId3" imgW="126720" imgH="177480" progId="Equation.3">
                <p:embed/>
              </p:oleObj>
            </a:graphicData>
          </a:graphic>
        </p:graphicFrame>
      </p:grp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914400" y="50292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＊麦克斯韦速度分布律指明了分子代表点在速度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空间体积元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中的分布情况。意味着是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在全位置空间中讨论速度分布。</a:t>
            </a:r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914400" y="31242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＊力学里把位置和速度合起来称作“运动状态”，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或称为“相”。把位置空间和速度空间合起来称 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 作“相空间”。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utoUpdateAnimBg="0"/>
      <p:bldP spid="15668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9E56-91F4-467E-AF0B-7477FE21A768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143000" y="9144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＊可由麦氏速度分布律推出</a:t>
            </a:r>
            <a:r>
              <a:rPr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麦氏速率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分布律。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685800" y="1600200"/>
          <a:ext cx="7926388" cy="1133475"/>
        </p:xfrm>
        <a:graphic>
          <a:graphicData uri="http://schemas.openxmlformats.org/presentationml/2006/ole">
            <p:oleObj spid="_x0000_s158724" name="公式" r:id="rId3" imgW="2971800" imgH="431640" progId="Equation.3">
              <p:embed/>
            </p:oleObj>
          </a:graphicData>
        </a:graphic>
      </p:graphicFrame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685800" y="228600"/>
            <a:ext cx="3932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5.2 </a:t>
            </a:r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麦克斯韦速率分布律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6613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单位速度空间的粒子数与总分子数的比为</a:t>
            </a:r>
          </a:p>
        </p:txBody>
      </p:sp>
      <p:graphicFrame>
        <p:nvGraphicFramePr>
          <p:cNvPr id="158730" name="Object 10"/>
          <p:cNvGraphicFramePr>
            <a:graphicFrameLocks noChangeAspect="1"/>
          </p:cNvGraphicFramePr>
          <p:nvPr/>
        </p:nvGraphicFramePr>
        <p:xfrm>
          <a:off x="917575" y="3505200"/>
          <a:ext cx="7385050" cy="1138238"/>
        </p:xfrm>
        <a:graphic>
          <a:graphicData uri="http://schemas.openxmlformats.org/presentationml/2006/ole">
            <p:oleObj spid="_x0000_s158730" name="Equation" r:id="rId4" imgW="2590560" imgH="482400" progId="Equation.3">
              <p:embed/>
            </p:oleObj>
          </a:graphicData>
        </a:graphic>
      </p:graphicFrame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228600" y="4876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上式右方仅与速率有关</a:t>
            </a:r>
            <a:r>
              <a:rPr lang="en-US" altLang="zh-CN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.</a:t>
            </a:r>
            <a:r>
              <a:rPr lang="zh-CN" altLang="en-US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与速度方向无关</a:t>
            </a:r>
            <a:r>
              <a:rPr lang="en-US" altLang="zh-CN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.</a:t>
            </a:r>
            <a:r>
              <a:rPr lang="zh-CN" altLang="en-US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具有各向同性的特点</a:t>
            </a:r>
            <a:r>
              <a:rPr lang="en-US" altLang="zh-CN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58733" name="Object 13"/>
          <p:cNvGraphicFramePr>
            <a:graphicFrameLocks noChangeAspect="1"/>
          </p:cNvGraphicFramePr>
          <p:nvPr/>
        </p:nvGraphicFramePr>
        <p:xfrm>
          <a:off x="3733800" y="6096000"/>
          <a:ext cx="1655763" cy="471488"/>
        </p:xfrm>
        <a:graphic>
          <a:graphicData uri="http://schemas.openxmlformats.org/presentationml/2006/ole">
            <p:oleObj spid="_x0000_s158733" name="Equation" r:id="rId5" imgW="583920" imgH="203040" progId="Equation.3">
              <p:embed/>
            </p:oleObj>
          </a:graphicData>
        </a:graphic>
      </p:graphicFrame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533400" y="5500688"/>
            <a:ext cx="7462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分布在任一速率</a:t>
            </a:r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 ~ </a:t>
            </a:r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 +d</a:t>
            </a:r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区间的体积是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8" grpId="0" autoUpdateAnimBg="0"/>
      <p:bldP spid="158729" grpId="0" autoUpdateAnimBg="0"/>
      <p:bldP spid="158732" grpId="0" autoUpdateAnimBg="0"/>
      <p:bldP spid="1587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5D46-6AD4-4316-ACD4-92EF0A78EBFD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5334000" y="3648075"/>
            <a:ext cx="3276600" cy="762000"/>
          </a:xfrm>
          <a:prstGeom prst="wedgeEllipseCallout">
            <a:avLst>
              <a:gd name="adj1" fmla="val -66569"/>
              <a:gd name="adj2" fmla="val 127292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>
                <a:latin typeface="Times New Roman" pitchFamily="18" charset="0"/>
                <a:ea typeface="仿宋_GB2312" pitchFamily="49" charset="-122"/>
              </a:rPr>
              <a:t>麦克斯韦速率分布函数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447800" y="531813"/>
            <a:ext cx="73723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结论：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在平衡态下，当气体分子间的相互作用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可以忽略时，分布在任一速率区间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~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+d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分子数占总分子数的比率为</a:t>
            </a:r>
          </a:p>
        </p:txBody>
      </p:sp>
      <p:graphicFrame>
        <p:nvGraphicFramePr>
          <p:cNvPr id="187392" name="Object 1024"/>
          <p:cNvGraphicFramePr>
            <a:graphicFrameLocks noChangeAspect="1"/>
          </p:cNvGraphicFramePr>
          <p:nvPr/>
        </p:nvGraphicFramePr>
        <p:xfrm>
          <a:off x="1389063" y="2286000"/>
          <a:ext cx="6477000" cy="1001713"/>
        </p:xfrm>
        <a:graphic>
          <a:graphicData uri="http://schemas.openxmlformats.org/presentationml/2006/ole">
            <p:oleObj spid="_x0000_s187392" name="Equation" r:id="rId3" imgW="2286000" imgH="431640" progId="Equation.3">
              <p:embed/>
            </p:oleObj>
          </a:graphicData>
        </a:graphic>
      </p:graphicFrame>
      <p:graphicFrame>
        <p:nvGraphicFramePr>
          <p:cNvPr id="187393" name="Object 1025"/>
          <p:cNvGraphicFramePr>
            <a:graphicFrameLocks noChangeAspect="1"/>
          </p:cNvGraphicFramePr>
          <p:nvPr/>
        </p:nvGraphicFramePr>
        <p:xfrm>
          <a:off x="1465263" y="5110163"/>
          <a:ext cx="5670550" cy="1123950"/>
        </p:xfrm>
        <a:graphic>
          <a:graphicData uri="http://schemas.openxmlformats.org/presentationml/2006/ole">
            <p:oleObj spid="_x0000_s187393" name="Equation" r:id="rId4" imgW="2019240" imgH="520560" progId="Equation.3">
              <p:embed/>
            </p:oleObj>
          </a:graphicData>
        </a:graphic>
      </p:graphicFrame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81000" y="3952875"/>
            <a:ext cx="411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根据分布函数的定义可得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 autoUpdateAnimBg="0"/>
      <p:bldP spid="47114" grpId="0" autoUpdateAnimBg="0"/>
      <p:bldP spid="4712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87AD-1CCA-4149-A38E-CB20FBB2CAB2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514985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曲线下面宽度为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的小窄条面积等于分布在此速率区间内的分子数占总分子数的比率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dN</a:t>
            </a:r>
            <a:r>
              <a:rPr lang="en-US" altLang="zh-CN" sz="2800" b="1" baseline="-25000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/N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-144463" y="395288"/>
            <a:ext cx="510540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Clr>
                <a:srgbClr val="FF9900"/>
              </a:buClr>
              <a:buFont typeface="Wingdings" pitchFamily="2" charset="2"/>
              <a:buChar char="&amp;"/>
            </a:pPr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麦克斯韦速率分布曲线</a:t>
            </a:r>
            <a:endParaRPr lang="zh-CN" alt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2286000" y="1752600"/>
            <a:ext cx="2438400" cy="609600"/>
          </a:xfrm>
          <a:prstGeom prst="wedgeEllipseCallout">
            <a:avLst>
              <a:gd name="adj1" fmla="val -43491"/>
              <a:gd name="adj2" fmla="val 141148"/>
            </a:avLst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b="1">
                <a:solidFill>
                  <a:srgbClr val="006600"/>
                </a:solidFill>
                <a:latin typeface="Times New Roman" pitchFamily="18" charset="0"/>
              </a:rPr>
              <a:t>面积</a:t>
            </a:r>
            <a:r>
              <a:rPr lang="en-US" altLang="zh-CN" sz="2000" b="1">
                <a:solidFill>
                  <a:srgbClr val="006600"/>
                </a:solidFill>
                <a:latin typeface="Times New Roman" pitchFamily="18" charset="0"/>
              </a:rPr>
              <a:t>=</a:t>
            </a:r>
            <a:r>
              <a:rPr lang="en-US" altLang="zh-CN" sz="2000" b="1" i="1">
                <a:solidFill>
                  <a:srgbClr val="006600"/>
                </a:solidFill>
                <a:latin typeface="Times New Roman" pitchFamily="18" charset="0"/>
              </a:rPr>
              <a:t>f </a:t>
            </a:r>
            <a:r>
              <a:rPr lang="en-US" altLang="zh-CN" sz="2000" b="1">
                <a:solidFill>
                  <a:srgbClr val="006600"/>
                </a:solidFill>
                <a:latin typeface="Times New Roman" pitchFamily="18" charset="0"/>
              </a:rPr>
              <a:t>(v)</a:t>
            </a:r>
            <a:r>
              <a:rPr lang="en-US" altLang="zh-CN" sz="2000" b="1" i="1">
                <a:solidFill>
                  <a:srgbClr val="006600"/>
                </a:solidFill>
                <a:latin typeface="Times New Roman" pitchFamily="18" charset="0"/>
              </a:rPr>
              <a:t>d</a:t>
            </a:r>
            <a:r>
              <a:rPr lang="en-US" altLang="zh-CN" sz="2000" b="1">
                <a:solidFill>
                  <a:srgbClr val="006600"/>
                </a:solidFill>
                <a:latin typeface="Times New Roman" pitchFamily="18" charset="0"/>
              </a:rPr>
              <a:t> v = </a:t>
            </a:r>
            <a:r>
              <a:rPr lang="en-US" altLang="zh-CN" sz="2000" b="1" i="1">
                <a:solidFill>
                  <a:srgbClr val="006600"/>
                </a:solidFill>
                <a:latin typeface="Times New Roman" pitchFamily="18" charset="0"/>
              </a:rPr>
              <a:t>dN</a:t>
            </a:r>
            <a:r>
              <a:rPr lang="en-US" altLang="zh-CN" sz="2000" b="1" baseline="-25000">
                <a:solidFill>
                  <a:srgbClr val="006600"/>
                </a:solidFill>
                <a:latin typeface="Times New Roman" pitchFamily="18" charset="0"/>
              </a:rPr>
              <a:t>v</a:t>
            </a:r>
            <a:r>
              <a:rPr lang="en-US" altLang="zh-CN" sz="2000" b="1">
                <a:solidFill>
                  <a:srgbClr val="006600"/>
                </a:solidFill>
                <a:latin typeface="Times New Roman" pitchFamily="18" charset="0"/>
              </a:rPr>
              <a:t>/</a:t>
            </a:r>
            <a:r>
              <a:rPr lang="en-US" altLang="zh-CN" sz="2000" b="1" i="1">
                <a:solidFill>
                  <a:srgbClr val="0066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436813" y="2938463"/>
            <a:ext cx="76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2185988" y="3711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v</a:t>
            </a: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2417763" y="3738563"/>
            <a:ext cx="865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b="1" i="1">
                <a:solidFill>
                  <a:srgbClr val="006600"/>
                </a:solidFill>
                <a:latin typeface="Times New Roman" pitchFamily="18" charset="0"/>
              </a:rPr>
              <a:t>+d</a:t>
            </a:r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v</a:t>
            </a:r>
          </a:p>
        </p:txBody>
      </p:sp>
      <p:sp>
        <p:nvSpPr>
          <p:cNvPr id="48190" name="Line 62"/>
          <p:cNvSpPr>
            <a:spLocks noChangeShapeType="1"/>
          </p:cNvSpPr>
          <p:nvPr/>
        </p:nvSpPr>
        <p:spPr bwMode="auto">
          <a:xfrm>
            <a:off x="2144713" y="2633663"/>
            <a:ext cx="0" cy="121920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905000" y="3800475"/>
            <a:ext cx="533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solidFill>
                  <a:srgbClr val="0066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48192" name="Freeform 64"/>
          <p:cNvSpPr>
            <a:spLocks/>
          </p:cNvSpPr>
          <p:nvPr/>
        </p:nvSpPr>
        <p:spPr bwMode="auto">
          <a:xfrm>
            <a:off x="1543050" y="2557463"/>
            <a:ext cx="2201863" cy="1317625"/>
          </a:xfrm>
          <a:custGeom>
            <a:avLst/>
            <a:gdLst/>
            <a:ahLst/>
            <a:cxnLst>
              <a:cxn ang="0">
                <a:pos x="0" y="830"/>
              </a:cxn>
              <a:cxn ang="0">
                <a:pos x="174" y="377"/>
              </a:cxn>
              <a:cxn ang="0">
                <a:pos x="355" y="38"/>
              </a:cxn>
              <a:cxn ang="0">
                <a:pos x="534" y="150"/>
              </a:cxn>
              <a:cxn ang="0">
                <a:pos x="827" y="537"/>
              </a:cxn>
              <a:cxn ang="0">
                <a:pos x="1200" y="710"/>
              </a:cxn>
              <a:cxn ang="0">
                <a:pos x="1387" y="750"/>
              </a:cxn>
            </a:cxnLst>
            <a:rect l="0" t="0" r="r" b="b"/>
            <a:pathLst>
              <a:path w="1387" h="830">
                <a:moveTo>
                  <a:pt x="0" y="830"/>
                </a:moveTo>
                <a:cubicBezTo>
                  <a:pt x="29" y="755"/>
                  <a:pt x="115" y="509"/>
                  <a:pt x="174" y="377"/>
                </a:cubicBezTo>
                <a:cubicBezTo>
                  <a:pt x="233" y="245"/>
                  <a:pt x="295" y="76"/>
                  <a:pt x="355" y="38"/>
                </a:cubicBezTo>
                <a:cubicBezTo>
                  <a:pt x="415" y="0"/>
                  <a:pt x="456" y="67"/>
                  <a:pt x="534" y="150"/>
                </a:cubicBezTo>
                <a:cubicBezTo>
                  <a:pt x="612" y="233"/>
                  <a:pt x="716" y="444"/>
                  <a:pt x="827" y="537"/>
                </a:cubicBezTo>
                <a:cubicBezTo>
                  <a:pt x="938" y="630"/>
                  <a:pt x="1107" y="674"/>
                  <a:pt x="1200" y="710"/>
                </a:cubicBezTo>
                <a:cubicBezTo>
                  <a:pt x="1293" y="746"/>
                  <a:pt x="1348" y="742"/>
                  <a:pt x="1387" y="750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224" name="Text Box 96"/>
          <p:cNvSpPr txBox="1">
            <a:spLocks noChangeArrowheads="1"/>
          </p:cNvSpPr>
          <p:nvPr/>
        </p:nvSpPr>
        <p:spPr bwMode="auto">
          <a:xfrm>
            <a:off x="914400" y="4532313"/>
            <a:ext cx="39624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最可几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概然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速率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p</a:t>
            </a:r>
          </a:p>
        </p:txBody>
      </p:sp>
      <p:sp>
        <p:nvSpPr>
          <p:cNvPr id="48225" name="Text Box 97"/>
          <p:cNvSpPr txBox="1">
            <a:spLocks noChangeArrowheads="1"/>
          </p:cNvSpPr>
          <p:nvPr/>
        </p:nvSpPr>
        <p:spPr bwMode="auto">
          <a:xfrm>
            <a:off x="4114800" y="1066800"/>
            <a:ext cx="47244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不同温度下的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速率分布曲线</a:t>
            </a:r>
          </a:p>
        </p:txBody>
      </p:sp>
      <p:grpSp>
        <p:nvGrpSpPr>
          <p:cNvPr id="48228" name="Group 100"/>
          <p:cNvGrpSpPr>
            <a:grpSpLocks/>
          </p:cNvGrpSpPr>
          <p:nvPr/>
        </p:nvGrpSpPr>
        <p:grpSpPr bwMode="auto">
          <a:xfrm>
            <a:off x="5424488" y="2127250"/>
            <a:ext cx="2057400" cy="1654175"/>
            <a:chOff x="747" y="1391"/>
            <a:chExt cx="1296" cy="1042"/>
          </a:xfrm>
        </p:grpSpPr>
        <p:sp>
          <p:nvSpPr>
            <p:cNvPr id="48229" name="Freeform 101"/>
            <p:cNvSpPr>
              <a:spLocks/>
            </p:cNvSpPr>
            <p:nvPr/>
          </p:nvSpPr>
          <p:spPr bwMode="auto">
            <a:xfrm>
              <a:off x="747" y="1537"/>
              <a:ext cx="1296" cy="896"/>
            </a:xfrm>
            <a:custGeom>
              <a:avLst/>
              <a:gdLst/>
              <a:ahLst/>
              <a:cxnLst>
                <a:cxn ang="0">
                  <a:pos x="0" y="896"/>
                </a:cxn>
                <a:cxn ang="0">
                  <a:pos x="96" y="368"/>
                </a:cxn>
                <a:cxn ang="0">
                  <a:pos x="240" y="32"/>
                </a:cxn>
                <a:cxn ang="0">
                  <a:pos x="336" y="176"/>
                </a:cxn>
                <a:cxn ang="0">
                  <a:pos x="480" y="608"/>
                </a:cxn>
                <a:cxn ang="0">
                  <a:pos x="864" y="848"/>
                </a:cxn>
                <a:cxn ang="0">
                  <a:pos x="1296" y="896"/>
                </a:cxn>
              </a:cxnLst>
              <a:rect l="0" t="0" r="r" b="b"/>
              <a:pathLst>
                <a:path w="1296" h="896">
                  <a:moveTo>
                    <a:pt x="0" y="896"/>
                  </a:moveTo>
                  <a:cubicBezTo>
                    <a:pt x="28" y="704"/>
                    <a:pt x="56" y="512"/>
                    <a:pt x="96" y="368"/>
                  </a:cubicBezTo>
                  <a:cubicBezTo>
                    <a:pt x="136" y="224"/>
                    <a:pt x="200" y="64"/>
                    <a:pt x="240" y="32"/>
                  </a:cubicBezTo>
                  <a:cubicBezTo>
                    <a:pt x="280" y="0"/>
                    <a:pt x="296" y="80"/>
                    <a:pt x="336" y="176"/>
                  </a:cubicBezTo>
                  <a:cubicBezTo>
                    <a:pt x="376" y="272"/>
                    <a:pt x="392" y="496"/>
                    <a:pt x="480" y="608"/>
                  </a:cubicBezTo>
                  <a:cubicBezTo>
                    <a:pt x="568" y="720"/>
                    <a:pt x="728" y="800"/>
                    <a:pt x="864" y="848"/>
                  </a:cubicBezTo>
                  <a:cubicBezTo>
                    <a:pt x="1000" y="896"/>
                    <a:pt x="1224" y="888"/>
                    <a:pt x="1296" y="896"/>
                  </a:cubicBezTo>
                </a:path>
              </a:pathLst>
            </a:custGeom>
            <a:noFill/>
            <a:ln w="38100" cmpd="sng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30" name="Text Box 102"/>
            <p:cNvSpPr txBox="1">
              <a:spLocks noChangeArrowheads="1"/>
            </p:cNvSpPr>
            <p:nvPr/>
          </p:nvSpPr>
          <p:spPr bwMode="auto">
            <a:xfrm>
              <a:off x="995" y="1391"/>
              <a:ext cx="4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6600"/>
                  </a:solidFill>
                  <a:latin typeface="Times New Roman" pitchFamily="18" charset="0"/>
                </a:rPr>
                <a:t>73K</a:t>
              </a:r>
            </a:p>
          </p:txBody>
        </p:sp>
      </p:grpSp>
      <p:grpSp>
        <p:nvGrpSpPr>
          <p:cNvPr id="48231" name="Group 103"/>
          <p:cNvGrpSpPr>
            <a:grpSpLocks/>
          </p:cNvGrpSpPr>
          <p:nvPr/>
        </p:nvGrpSpPr>
        <p:grpSpPr bwMode="auto">
          <a:xfrm>
            <a:off x="5424488" y="2965450"/>
            <a:ext cx="2667000" cy="857250"/>
            <a:chOff x="759" y="1929"/>
            <a:chExt cx="1680" cy="540"/>
          </a:xfrm>
        </p:grpSpPr>
        <p:sp>
          <p:nvSpPr>
            <p:cNvPr id="48232" name="Freeform 104"/>
            <p:cNvSpPr>
              <a:spLocks/>
            </p:cNvSpPr>
            <p:nvPr/>
          </p:nvSpPr>
          <p:spPr bwMode="auto">
            <a:xfrm>
              <a:off x="759" y="2037"/>
              <a:ext cx="1680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144" y="336"/>
                </a:cxn>
                <a:cxn ang="0">
                  <a:pos x="384" y="144"/>
                </a:cxn>
                <a:cxn ang="0">
                  <a:pos x="768" y="0"/>
                </a:cxn>
                <a:cxn ang="0">
                  <a:pos x="1104" y="144"/>
                </a:cxn>
                <a:cxn ang="0">
                  <a:pos x="1440" y="288"/>
                </a:cxn>
                <a:cxn ang="0">
                  <a:pos x="1680" y="336"/>
                </a:cxn>
              </a:cxnLst>
              <a:rect l="0" t="0" r="r" b="b"/>
              <a:pathLst>
                <a:path w="1680" h="432">
                  <a:moveTo>
                    <a:pt x="0" y="432"/>
                  </a:moveTo>
                  <a:cubicBezTo>
                    <a:pt x="40" y="408"/>
                    <a:pt x="80" y="384"/>
                    <a:pt x="144" y="336"/>
                  </a:cubicBezTo>
                  <a:cubicBezTo>
                    <a:pt x="208" y="288"/>
                    <a:pt x="280" y="200"/>
                    <a:pt x="384" y="144"/>
                  </a:cubicBezTo>
                  <a:cubicBezTo>
                    <a:pt x="488" y="88"/>
                    <a:pt x="648" y="0"/>
                    <a:pt x="768" y="0"/>
                  </a:cubicBezTo>
                  <a:cubicBezTo>
                    <a:pt x="888" y="0"/>
                    <a:pt x="992" y="96"/>
                    <a:pt x="1104" y="144"/>
                  </a:cubicBezTo>
                  <a:cubicBezTo>
                    <a:pt x="1216" y="192"/>
                    <a:pt x="1344" y="256"/>
                    <a:pt x="1440" y="288"/>
                  </a:cubicBezTo>
                  <a:cubicBezTo>
                    <a:pt x="1536" y="320"/>
                    <a:pt x="1608" y="328"/>
                    <a:pt x="1680" y="33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33" name="Text Box 105"/>
            <p:cNvSpPr txBox="1">
              <a:spLocks noChangeArrowheads="1"/>
            </p:cNvSpPr>
            <p:nvPr/>
          </p:nvSpPr>
          <p:spPr bwMode="auto">
            <a:xfrm>
              <a:off x="1749" y="1929"/>
              <a:ext cx="6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6600"/>
                  </a:solidFill>
                  <a:latin typeface="Times New Roman" pitchFamily="18" charset="0"/>
                </a:rPr>
                <a:t>1273K</a:t>
              </a:r>
            </a:p>
          </p:txBody>
        </p:sp>
      </p:grpSp>
      <p:grpSp>
        <p:nvGrpSpPr>
          <p:cNvPr id="48234" name="Group 106"/>
          <p:cNvGrpSpPr>
            <a:grpSpLocks/>
          </p:cNvGrpSpPr>
          <p:nvPr/>
        </p:nvGrpSpPr>
        <p:grpSpPr bwMode="auto">
          <a:xfrm>
            <a:off x="5424488" y="2584450"/>
            <a:ext cx="2457450" cy="1198563"/>
            <a:chOff x="771" y="1732"/>
            <a:chExt cx="1548" cy="755"/>
          </a:xfrm>
        </p:grpSpPr>
        <p:sp>
          <p:nvSpPr>
            <p:cNvPr id="48235" name="Freeform 107"/>
            <p:cNvSpPr>
              <a:spLocks/>
            </p:cNvSpPr>
            <p:nvPr/>
          </p:nvSpPr>
          <p:spPr bwMode="auto">
            <a:xfrm>
              <a:off x="771" y="1845"/>
              <a:ext cx="1548" cy="642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96" y="336"/>
                </a:cxn>
                <a:cxn ang="0">
                  <a:pos x="240" y="144"/>
                </a:cxn>
                <a:cxn ang="0">
                  <a:pos x="432" y="0"/>
                </a:cxn>
                <a:cxn ang="0">
                  <a:pos x="624" y="144"/>
                </a:cxn>
                <a:cxn ang="0">
                  <a:pos x="816" y="336"/>
                </a:cxn>
                <a:cxn ang="0">
                  <a:pos x="1104" y="432"/>
                </a:cxn>
                <a:cxn ang="0">
                  <a:pos x="1536" y="528"/>
                </a:cxn>
              </a:cxnLst>
              <a:rect l="0" t="0" r="r" b="b"/>
              <a:pathLst>
                <a:path w="1536" h="576">
                  <a:moveTo>
                    <a:pt x="0" y="576"/>
                  </a:moveTo>
                  <a:cubicBezTo>
                    <a:pt x="28" y="492"/>
                    <a:pt x="56" y="408"/>
                    <a:pt x="96" y="336"/>
                  </a:cubicBezTo>
                  <a:cubicBezTo>
                    <a:pt x="136" y="264"/>
                    <a:pt x="184" y="200"/>
                    <a:pt x="240" y="144"/>
                  </a:cubicBezTo>
                  <a:cubicBezTo>
                    <a:pt x="296" y="88"/>
                    <a:pt x="368" y="0"/>
                    <a:pt x="432" y="0"/>
                  </a:cubicBezTo>
                  <a:cubicBezTo>
                    <a:pt x="496" y="0"/>
                    <a:pt x="560" y="88"/>
                    <a:pt x="624" y="144"/>
                  </a:cubicBezTo>
                  <a:cubicBezTo>
                    <a:pt x="688" y="200"/>
                    <a:pt x="736" y="288"/>
                    <a:pt x="816" y="336"/>
                  </a:cubicBezTo>
                  <a:cubicBezTo>
                    <a:pt x="896" y="384"/>
                    <a:pt x="984" y="400"/>
                    <a:pt x="1104" y="432"/>
                  </a:cubicBezTo>
                  <a:cubicBezTo>
                    <a:pt x="1224" y="464"/>
                    <a:pt x="1464" y="512"/>
                    <a:pt x="1536" y="528"/>
                  </a:cubicBezTo>
                </a:path>
              </a:pathLst>
            </a:custGeom>
            <a:noFill/>
            <a:ln w="38100" cmpd="sng">
              <a:solidFill>
                <a:srgbClr val="FFA28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36" name="Text Box 108"/>
            <p:cNvSpPr txBox="1">
              <a:spLocks noChangeArrowheads="1"/>
            </p:cNvSpPr>
            <p:nvPr/>
          </p:nvSpPr>
          <p:spPr bwMode="auto">
            <a:xfrm>
              <a:off x="1287" y="1732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006600"/>
                  </a:solidFill>
                  <a:latin typeface="Times New Roman" pitchFamily="18" charset="0"/>
                </a:rPr>
                <a:t>273K</a:t>
              </a:r>
              <a:endParaRPr lang="en-US" altLang="zh-CN" b="1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8256" name="Group 128"/>
          <p:cNvGrpSpPr>
            <a:grpSpLocks/>
          </p:cNvGrpSpPr>
          <p:nvPr/>
        </p:nvGrpSpPr>
        <p:grpSpPr bwMode="auto">
          <a:xfrm>
            <a:off x="5065713" y="3686175"/>
            <a:ext cx="3711575" cy="519113"/>
            <a:chOff x="3191" y="2322"/>
            <a:chExt cx="2338" cy="327"/>
          </a:xfrm>
        </p:grpSpPr>
        <p:sp>
          <p:nvSpPr>
            <p:cNvPr id="48238" name="Line 110"/>
            <p:cNvSpPr>
              <a:spLocks noChangeShapeType="1"/>
            </p:cNvSpPr>
            <p:nvPr/>
          </p:nvSpPr>
          <p:spPr bwMode="auto">
            <a:xfrm>
              <a:off x="3390" y="2410"/>
              <a:ext cx="1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39" name="Text Box 111"/>
            <p:cNvSpPr txBox="1">
              <a:spLocks noChangeArrowheads="1"/>
            </p:cNvSpPr>
            <p:nvPr/>
          </p:nvSpPr>
          <p:spPr bwMode="auto">
            <a:xfrm>
              <a:off x="5301" y="2322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6600"/>
                  </a:solidFill>
                  <a:latin typeface="Times New Roman" pitchFamily="18" charset="0"/>
                  <a:ea typeface="楷体_GB2312" pitchFamily="49" charset="-122"/>
                </a:rPr>
                <a:t>v</a:t>
              </a:r>
            </a:p>
          </p:txBody>
        </p:sp>
        <p:sp>
          <p:nvSpPr>
            <p:cNvPr id="48240" name="Text Box 112"/>
            <p:cNvSpPr txBox="1">
              <a:spLocks noChangeArrowheads="1"/>
            </p:cNvSpPr>
            <p:nvPr/>
          </p:nvSpPr>
          <p:spPr bwMode="auto">
            <a:xfrm>
              <a:off x="3191" y="235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66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48255" name="Group 127"/>
          <p:cNvGrpSpPr>
            <a:grpSpLocks/>
          </p:cNvGrpSpPr>
          <p:nvPr/>
        </p:nvGrpSpPr>
        <p:grpSpPr bwMode="auto">
          <a:xfrm>
            <a:off x="4738688" y="2051050"/>
            <a:ext cx="838200" cy="1801813"/>
            <a:chOff x="2985" y="1292"/>
            <a:chExt cx="528" cy="1135"/>
          </a:xfrm>
        </p:grpSpPr>
        <p:sp>
          <p:nvSpPr>
            <p:cNvPr id="48243" name="Line 115"/>
            <p:cNvSpPr>
              <a:spLocks noChangeShapeType="1"/>
            </p:cNvSpPr>
            <p:nvPr/>
          </p:nvSpPr>
          <p:spPr bwMode="auto">
            <a:xfrm flipV="1">
              <a:off x="3404" y="1500"/>
              <a:ext cx="0" cy="9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45" name="Text Box 117"/>
            <p:cNvSpPr txBox="1">
              <a:spLocks noChangeArrowheads="1"/>
            </p:cNvSpPr>
            <p:nvPr/>
          </p:nvSpPr>
          <p:spPr bwMode="auto">
            <a:xfrm>
              <a:off x="2985" y="129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b="1" i="1">
                  <a:solidFill>
                    <a:srgbClr val="006600"/>
                  </a:solidFill>
                  <a:latin typeface="Times New Roman" pitchFamily="18" charset="0"/>
                </a:rPr>
                <a:t>f</a:t>
              </a:r>
              <a:r>
                <a:rPr lang="en-US" altLang="zh-CN" b="1">
                  <a:solidFill>
                    <a:srgbClr val="006600"/>
                  </a:solidFill>
                  <a:latin typeface="Times New Roman" pitchFamily="18" charset="0"/>
                </a:rPr>
                <a:t>(</a:t>
              </a:r>
              <a:r>
                <a:rPr lang="en-US" altLang="zh-CN" sz="2800" b="1">
                  <a:solidFill>
                    <a:srgbClr val="006600"/>
                  </a:solidFill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b="1">
                  <a:solidFill>
                    <a:srgbClr val="006600"/>
                  </a:solidFill>
                  <a:latin typeface="Times New Roman" pitchFamily="18" charset="0"/>
                </a:rPr>
                <a:t>)</a:t>
              </a:r>
              <a:endParaRPr lang="en-US" altLang="zh-CN" b="1" i="1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8257" name="Group 129"/>
          <p:cNvGrpSpPr>
            <a:grpSpLocks/>
          </p:cNvGrpSpPr>
          <p:nvPr/>
        </p:nvGrpSpPr>
        <p:grpSpPr bwMode="auto">
          <a:xfrm>
            <a:off x="954088" y="1836738"/>
            <a:ext cx="2932112" cy="2547937"/>
            <a:chOff x="598" y="1157"/>
            <a:chExt cx="1847" cy="1605"/>
          </a:xfrm>
        </p:grpSpPr>
        <p:sp>
          <p:nvSpPr>
            <p:cNvPr id="48258" name="Line 130"/>
            <p:cNvSpPr>
              <a:spLocks noChangeShapeType="1"/>
            </p:cNvSpPr>
            <p:nvPr/>
          </p:nvSpPr>
          <p:spPr bwMode="auto">
            <a:xfrm>
              <a:off x="957" y="2441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59" name="Line 131"/>
            <p:cNvSpPr>
              <a:spLocks noChangeShapeType="1"/>
            </p:cNvSpPr>
            <p:nvPr/>
          </p:nvSpPr>
          <p:spPr bwMode="auto">
            <a:xfrm flipV="1">
              <a:off x="957" y="1337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60" name="Text Box 132"/>
            <p:cNvSpPr txBox="1">
              <a:spLocks noChangeArrowheads="1"/>
            </p:cNvSpPr>
            <p:nvPr/>
          </p:nvSpPr>
          <p:spPr bwMode="auto">
            <a:xfrm>
              <a:off x="2195" y="243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</a:p>
          </p:txBody>
        </p:sp>
        <p:sp>
          <p:nvSpPr>
            <p:cNvPr id="48261" name="Text Box 133"/>
            <p:cNvSpPr txBox="1">
              <a:spLocks noChangeArrowheads="1"/>
            </p:cNvSpPr>
            <p:nvPr/>
          </p:nvSpPr>
          <p:spPr bwMode="auto">
            <a:xfrm>
              <a:off x="765" y="237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itchFamily="18" charset="0"/>
                </a:rPr>
                <a:t>O</a:t>
              </a:r>
              <a:endParaRPr lang="en-US" altLang="zh-CN">
                <a:latin typeface="Times New Roman" pitchFamily="18" charset="0"/>
              </a:endParaRPr>
            </a:p>
          </p:txBody>
        </p:sp>
        <p:sp>
          <p:nvSpPr>
            <p:cNvPr id="48262" name="AutoShape 134"/>
            <p:cNvSpPr>
              <a:spLocks noChangeArrowheads="1"/>
            </p:cNvSpPr>
            <p:nvPr/>
          </p:nvSpPr>
          <p:spPr bwMode="auto">
            <a:xfrm>
              <a:off x="933" y="1205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263" name="Text Box 135"/>
            <p:cNvSpPr txBox="1">
              <a:spLocks noChangeArrowheads="1"/>
            </p:cNvSpPr>
            <p:nvPr/>
          </p:nvSpPr>
          <p:spPr bwMode="auto">
            <a:xfrm>
              <a:off x="598" y="1157"/>
              <a:ext cx="479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"/>
                </a:spcBef>
              </a:pPr>
              <a:r>
                <a:rPr lang="en-US" altLang="zh-CN" b="1" i="1">
                  <a:latin typeface="Times New Roman" pitchFamily="18" charset="0"/>
                </a:rPr>
                <a:t>f</a:t>
              </a:r>
              <a:r>
                <a:rPr lang="en-US" altLang="zh-CN" b="1">
                  <a:latin typeface="Times New Roman" pitchFamily="18" charset="0"/>
                </a:rPr>
                <a:t>(</a:t>
              </a: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b="1">
                  <a:latin typeface="Times New Roman" pitchFamily="18" charset="0"/>
                </a:rPr>
                <a:t>)</a:t>
              </a:r>
              <a:endParaRPr lang="en-US" altLang="zh-CN" b="1" i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42" grpId="0" animBg="1" autoUpdateAnimBg="0"/>
      <p:bldP spid="48180" grpId="0" animBg="1"/>
      <p:bldP spid="48181" grpId="0" autoUpdateAnimBg="0"/>
      <p:bldP spid="48182" grpId="0" autoUpdateAnimBg="0"/>
      <p:bldP spid="48190" grpId="0" animBg="1"/>
      <p:bldP spid="48191" grpId="0" autoUpdateAnimBg="0"/>
      <p:bldP spid="48192" grpId="0" animBg="1"/>
      <p:bldP spid="48224" grpId="0" autoUpdateAnimBg="0"/>
      <p:bldP spid="4822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0533-E829-4025-960B-37BA5F982E4E}" type="slidenum">
              <a:rPr lang="en-US" altLang="zh-CN"/>
              <a:pPr/>
              <a:t>24</a:t>
            </a:fld>
            <a:endParaRPr lang="en-US" altLang="zh-CN"/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424113" y="3352800"/>
          <a:ext cx="2797175" cy="1158875"/>
        </p:xfrm>
        <a:graphic>
          <a:graphicData uri="http://schemas.openxmlformats.org/presentationml/2006/ole">
            <p:oleObj spid="_x0000_s49158" name="公式" r:id="rId3" imgW="1282680" imgH="533160" progId="Equation.3">
              <p:embed/>
            </p:oleObj>
          </a:graphicData>
        </a:graphic>
      </p:graphicFrame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0" y="5530850"/>
            <a:ext cx="72659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Clr>
                <a:schemeClr val="accent1"/>
              </a:buClr>
              <a:buFontTx/>
              <a:buChar char="&amp;"/>
            </a:pP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p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随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升高而增大，随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m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增大而减小。</a:t>
            </a:r>
          </a:p>
          <a:p>
            <a:pPr lvl="1">
              <a:buClr>
                <a:schemeClr val="accent1"/>
              </a:buClr>
              <a:buFontTx/>
              <a:buChar char="&amp;"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可讨论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和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m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对速率分布的影响。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0" y="4572000"/>
            <a:ext cx="3276600" cy="533400"/>
          </a:xfrm>
          <a:prstGeom prst="wedgeEllipseCallout">
            <a:avLst>
              <a:gd name="adj1" fmla="val 2083"/>
              <a:gd name="adj2" fmla="val -178569"/>
            </a:avLst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0000CC"/>
                </a:solidFill>
                <a:latin typeface="Times New Roman" pitchFamily="18" charset="0"/>
              </a:rPr>
              <a:t>用于讨论分子速率分布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609600" y="228600"/>
            <a:ext cx="8245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Clr>
                <a:srgbClr val="FF9900"/>
              </a:buClr>
              <a:buFont typeface="Wingdings" pitchFamily="2" charset="2"/>
              <a:buChar char="&amp;"/>
            </a:pPr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最可几速率－与 </a:t>
            </a:r>
            <a:r>
              <a:rPr lang="en-US" altLang="zh-CN" sz="2800" b="1" i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f</a:t>
            </a:r>
            <a:r>
              <a:rPr lang="en-US" altLang="zh-CN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(v)</a:t>
            </a:r>
            <a:r>
              <a:rPr lang="zh-CN" altLang="en-US" sz="2800" b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极大值对应的速率。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676275" y="762000"/>
            <a:ext cx="8467725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/>
            <a:r>
              <a:rPr lang="zh-CN" altLang="en-US" sz="2800" b="1" u="sng">
                <a:latin typeface="Times New Roman" pitchFamily="18" charset="0"/>
                <a:ea typeface="楷体_GB2312" pitchFamily="49" charset="-122"/>
              </a:rPr>
              <a:t>物理意义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：若把整个速率范围划分为许多相等的</a:t>
            </a:r>
          </a:p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小区间，则分布在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P</a:t>
            </a:r>
            <a:r>
              <a:rPr lang="zh-CN" altLang="zh-CN" sz="2800" b="1">
                <a:latin typeface="Times New Roman" pitchFamily="18" charset="0"/>
                <a:ea typeface="楷体_GB2312" pitchFamily="49" charset="-122"/>
              </a:rPr>
              <a:t>所在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区间的分子数比率最大。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381000" y="3138488"/>
            <a:ext cx="184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当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=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p</a:t>
            </a:r>
            <a:r>
              <a:rPr lang="zh-CN" altLang="zh-CN" sz="2800" b="1">
                <a:latin typeface="Times New Roman" pitchFamily="18" charset="0"/>
                <a:ea typeface="楷体_GB2312" pitchFamily="49" charset="-122"/>
              </a:rPr>
              <a:t>时</a:t>
            </a:r>
            <a:endParaRPr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49233" name="Group 81"/>
          <p:cNvGrpSpPr>
            <a:grpSpLocks/>
          </p:cNvGrpSpPr>
          <p:nvPr/>
        </p:nvGrpSpPr>
        <p:grpSpPr bwMode="auto">
          <a:xfrm>
            <a:off x="533400" y="1939925"/>
            <a:ext cx="2305050" cy="971550"/>
            <a:chOff x="336" y="1222"/>
            <a:chExt cx="1452" cy="612"/>
          </a:xfrm>
        </p:grpSpPr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660" y="1222"/>
            <a:ext cx="1128" cy="612"/>
          </p:xfrm>
          <a:graphic>
            <a:graphicData uri="http://schemas.openxmlformats.org/presentationml/2006/ole">
              <p:oleObj spid="_x0000_s49156" name="公式" r:id="rId4" imgW="647640" imgH="406080" progId="Equation.3">
                <p:embed/>
              </p:oleObj>
            </a:graphicData>
          </a:graphic>
        </p:graphicFrame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336" y="1327"/>
              <a:ext cx="3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当</a:t>
              </a:r>
            </a:p>
          </p:txBody>
        </p:sp>
      </p:grpSp>
      <p:grpSp>
        <p:nvGrpSpPr>
          <p:cNvPr id="49234" name="Group 82"/>
          <p:cNvGrpSpPr>
            <a:grpSpLocks/>
          </p:cNvGrpSpPr>
          <p:nvPr/>
        </p:nvGrpSpPr>
        <p:grpSpPr bwMode="auto">
          <a:xfrm>
            <a:off x="3124200" y="1676400"/>
            <a:ext cx="3783013" cy="1036638"/>
            <a:chOff x="1968" y="1056"/>
            <a:chExt cx="2383" cy="653"/>
          </a:xfrm>
        </p:grpSpPr>
        <p:graphicFrame>
          <p:nvGraphicFramePr>
            <p:cNvPr id="49157" name="Object 5" descr="下对角虚线"/>
            <p:cNvGraphicFramePr>
              <a:graphicFrameLocks noChangeAspect="1"/>
            </p:cNvGraphicFramePr>
            <p:nvPr/>
          </p:nvGraphicFramePr>
          <p:xfrm>
            <a:off x="2777" y="1056"/>
            <a:ext cx="1574" cy="653"/>
          </p:xfrm>
          <a:graphic>
            <a:graphicData uri="http://schemas.openxmlformats.org/presentationml/2006/ole">
              <p:oleObj spid="_x0000_s49157" name="公式" r:id="rId5" imgW="1384200" imgH="469800" progId="Equation.3">
                <p:embed/>
              </p:oleObj>
            </a:graphicData>
          </a:graphic>
        </p:graphicFrame>
        <p:sp>
          <p:nvSpPr>
            <p:cNvPr id="49189" name="Text Box 37"/>
            <p:cNvSpPr txBox="1">
              <a:spLocks noChangeArrowheads="1"/>
            </p:cNvSpPr>
            <p:nvPr/>
          </p:nvSpPr>
          <p:spPr bwMode="auto">
            <a:xfrm>
              <a:off x="1968" y="1248"/>
              <a:ext cx="7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itchFamily="18" charset="0"/>
                  <a:ea typeface="楷体_GB2312" pitchFamily="49" charset="-122"/>
                </a:rPr>
                <a:t>解得：</a:t>
              </a:r>
            </a:p>
          </p:txBody>
        </p:sp>
      </p:grpSp>
      <p:grpSp>
        <p:nvGrpSpPr>
          <p:cNvPr id="49224" name="Group 72"/>
          <p:cNvGrpSpPr>
            <a:grpSpLocks/>
          </p:cNvGrpSpPr>
          <p:nvPr/>
        </p:nvGrpSpPr>
        <p:grpSpPr bwMode="auto">
          <a:xfrm>
            <a:off x="6999288" y="3962400"/>
            <a:ext cx="555625" cy="1404938"/>
            <a:chOff x="4409" y="2496"/>
            <a:chExt cx="350" cy="885"/>
          </a:xfrm>
        </p:grpSpPr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>
              <a:off x="4496" y="2496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9193" name="Object 41"/>
            <p:cNvGraphicFramePr>
              <a:graphicFrameLocks noChangeAspect="1"/>
            </p:cNvGraphicFramePr>
            <p:nvPr/>
          </p:nvGraphicFramePr>
          <p:xfrm>
            <a:off x="4409" y="3072"/>
            <a:ext cx="350" cy="309"/>
          </p:xfrm>
          <a:graphic>
            <a:graphicData uri="http://schemas.openxmlformats.org/presentationml/2006/ole">
              <p:oleObj spid="_x0000_s49193" name="公式" r:id="rId6" imgW="317160" imgH="279360" progId="Equation.3">
                <p:embed/>
              </p:oleObj>
            </a:graphicData>
          </a:graphic>
        </p:graphicFrame>
      </p:grpSp>
      <p:grpSp>
        <p:nvGrpSpPr>
          <p:cNvPr id="49226" name="Group 74"/>
          <p:cNvGrpSpPr>
            <a:grpSpLocks/>
          </p:cNvGrpSpPr>
          <p:nvPr/>
        </p:nvGrpSpPr>
        <p:grpSpPr bwMode="auto">
          <a:xfrm>
            <a:off x="6477000" y="3540125"/>
            <a:ext cx="482600" cy="1724025"/>
            <a:chOff x="4080" y="2230"/>
            <a:chExt cx="304" cy="1086"/>
          </a:xfrm>
        </p:grpSpPr>
        <p:sp>
          <p:nvSpPr>
            <p:cNvPr id="49195" name="Line 43"/>
            <p:cNvSpPr>
              <a:spLocks noChangeShapeType="1"/>
            </p:cNvSpPr>
            <p:nvPr/>
          </p:nvSpPr>
          <p:spPr bwMode="auto">
            <a:xfrm>
              <a:off x="4256" y="2230"/>
              <a:ext cx="0" cy="91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96" name="Text Box 44"/>
            <p:cNvSpPr txBox="1">
              <a:spLocks noChangeArrowheads="1"/>
            </p:cNvSpPr>
            <p:nvPr/>
          </p:nvSpPr>
          <p:spPr bwMode="auto">
            <a:xfrm>
              <a:off x="4080" y="2989"/>
              <a:ext cx="3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CC"/>
                  </a:solidFill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>
                  <a:solidFill>
                    <a:srgbClr val="0000CC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49225" name="Group 73"/>
          <p:cNvGrpSpPr>
            <a:grpSpLocks/>
          </p:cNvGrpSpPr>
          <p:nvPr/>
        </p:nvGrpSpPr>
        <p:grpSpPr bwMode="auto">
          <a:xfrm>
            <a:off x="6829425" y="3649663"/>
            <a:ext cx="228600" cy="1641475"/>
            <a:chOff x="4302" y="2299"/>
            <a:chExt cx="144" cy="1034"/>
          </a:xfrm>
        </p:grpSpPr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4369" y="2299"/>
              <a:ext cx="0" cy="7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9199" name="Object 47"/>
            <p:cNvGraphicFramePr>
              <a:graphicFrameLocks noChangeAspect="1"/>
            </p:cNvGraphicFramePr>
            <p:nvPr/>
          </p:nvGraphicFramePr>
          <p:xfrm>
            <a:off x="4302" y="3109"/>
            <a:ext cx="144" cy="224"/>
          </p:xfrm>
          <a:graphic>
            <a:graphicData uri="http://schemas.openxmlformats.org/presentationml/2006/ole">
              <p:oleObj spid="_x0000_s49199" name="公式" r:id="rId7" imgW="126720" imgH="164880" progId="Equation.3">
                <p:embed/>
              </p:oleObj>
            </a:graphicData>
          </a:graphic>
        </p:graphicFrame>
      </p:grpSp>
      <p:sp>
        <p:nvSpPr>
          <p:cNvPr id="49208" name="Freeform 56"/>
          <p:cNvSpPr>
            <a:spLocks/>
          </p:cNvSpPr>
          <p:nvPr/>
        </p:nvSpPr>
        <p:spPr bwMode="auto">
          <a:xfrm>
            <a:off x="6130925" y="3471863"/>
            <a:ext cx="2330450" cy="1304925"/>
          </a:xfrm>
          <a:custGeom>
            <a:avLst/>
            <a:gdLst/>
            <a:ahLst/>
            <a:cxnLst>
              <a:cxn ang="0">
                <a:pos x="0" y="822"/>
              </a:cxn>
              <a:cxn ang="0">
                <a:pos x="138" y="432"/>
              </a:cxn>
              <a:cxn ang="0">
                <a:pos x="390" y="48"/>
              </a:cxn>
              <a:cxn ang="0">
                <a:pos x="804" y="558"/>
              </a:cxn>
              <a:cxn ang="0">
                <a:pos x="1468" y="795"/>
              </a:cxn>
            </a:cxnLst>
            <a:rect l="0" t="0" r="r" b="b"/>
            <a:pathLst>
              <a:path w="1468" h="822">
                <a:moveTo>
                  <a:pt x="0" y="822"/>
                </a:moveTo>
                <a:cubicBezTo>
                  <a:pt x="30" y="754"/>
                  <a:pt x="90" y="594"/>
                  <a:pt x="138" y="432"/>
                </a:cubicBezTo>
                <a:cubicBezTo>
                  <a:pt x="186" y="270"/>
                  <a:pt x="279" y="27"/>
                  <a:pt x="390" y="48"/>
                </a:cubicBezTo>
                <a:cubicBezTo>
                  <a:pt x="504" y="0"/>
                  <a:pt x="624" y="434"/>
                  <a:pt x="804" y="558"/>
                </a:cubicBezTo>
                <a:cubicBezTo>
                  <a:pt x="984" y="682"/>
                  <a:pt x="1330" y="746"/>
                  <a:pt x="1468" y="795"/>
                </a:cubicBezTo>
              </a:path>
            </a:pathLst>
          </a:custGeom>
          <a:noFill/>
          <a:ln w="38100" cmpd="sng">
            <a:solidFill>
              <a:srgbClr val="0000CC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9227" name="Group 75"/>
          <p:cNvGrpSpPr>
            <a:grpSpLocks/>
          </p:cNvGrpSpPr>
          <p:nvPr/>
        </p:nvGrpSpPr>
        <p:grpSpPr bwMode="auto">
          <a:xfrm>
            <a:off x="5461000" y="2351088"/>
            <a:ext cx="3048000" cy="2970212"/>
            <a:chOff x="3456" y="1537"/>
            <a:chExt cx="1920" cy="1871"/>
          </a:xfrm>
        </p:grpSpPr>
        <p:sp>
          <p:nvSpPr>
            <p:cNvPr id="49228" name="Line 76"/>
            <p:cNvSpPr>
              <a:spLocks noChangeShapeType="1"/>
            </p:cNvSpPr>
            <p:nvPr/>
          </p:nvSpPr>
          <p:spPr bwMode="auto">
            <a:xfrm>
              <a:off x="3854" y="3087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229" name="Line 77"/>
            <p:cNvSpPr>
              <a:spLocks noChangeShapeType="1"/>
            </p:cNvSpPr>
            <p:nvPr/>
          </p:nvSpPr>
          <p:spPr bwMode="auto">
            <a:xfrm flipV="1">
              <a:off x="3854" y="1995"/>
              <a:ext cx="0" cy="10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230" name="Text Box 78"/>
            <p:cNvSpPr txBox="1">
              <a:spLocks noChangeArrowheads="1"/>
            </p:cNvSpPr>
            <p:nvPr/>
          </p:nvSpPr>
          <p:spPr bwMode="auto">
            <a:xfrm>
              <a:off x="5092" y="3081"/>
              <a:ext cx="2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9231" name="Text Box 79"/>
            <p:cNvSpPr txBox="1">
              <a:spLocks noChangeArrowheads="1"/>
            </p:cNvSpPr>
            <p:nvPr/>
          </p:nvSpPr>
          <p:spPr bwMode="auto">
            <a:xfrm flipV="1">
              <a:off x="3456" y="1537"/>
              <a:ext cx="346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latin typeface="Times New Roman" pitchFamily="18" charset="0"/>
                </a:rPr>
                <a:t>   f </a:t>
              </a:r>
              <a:r>
                <a:rPr lang="en-US" altLang="zh-CN" b="1">
                  <a:latin typeface="Times New Roman" pitchFamily="18" charset="0"/>
                </a:rPr>
                <a:t>(v)</a:t>
              </a:r>
            </a:p>
          </p:txBody>
        </p:sp>
        <p:sp>
          <p:nvSpPr>
            <p:cNvPr id="49232" name="Text Box 80"/>
            <p:cNvSpPr txBox="1">
              <a:spLocks noChangeArrowheads="1"/>
            </p:cNvSpPr>
            <p:nvPr/>
          </p:nvSpPr>
          <p:spPr bwMode="auto">
            <a:xfrm>
              <a:off x="3662" y="3023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itchFamily="18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utoUpdateAnimBg="0"/>
      <p:bldP spid="49162" grpId="0" animBg="1" autoUpdateAnimBg="0"/>
      <p:bldP spid="49182" grpId="0" autoUpdateAnimBg="0"/>
      <p:bldP spid="49183" grpId="0" animBg="1" autoUpdateAnimBg="0"/>
      <p:bldP spid="49184" grpId="0" autoUpdateAnimBg="0"/>
      <p:bldP spid="4920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C1B4-8C0D-4AD7-AA13-9B92929482B9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6629400" y="5181600"/>
            <a:ext cx="1974850" cy="609600"/>
          </a:xfrm>
          <a:prstGeom prst="wedgeEllipseCallout">
            <a:avLst>
              <a:gd name="adj1" fmla="val -76204"/>
              <a:gd name="adj2" fmla="val -11640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计算平动能</a:t>
            </a:r>
            <a:endParaRPr lang="zh-CN" altLang="en-US" b="1">
              <a:solidFill>
                <a:srgbClr val="FF3300"/>
              </a:solidFill>
              <a:latin typeface="Times New Roman" pitchFamily="18" charset="0"/>
              <a:ea typeface="隶书" pitchFamily="49" charset="-122"/>
            </a:endParaRPr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1447800" y="838200"/>
          <a:ext cx="5851525" cy="1020763"/>
        </p:xfrm>
        <a:graphic>
          <a:graphicData uri="http://schemas.openxmlformats.org/presentationml/2006/ole">
            <p:oleObj spid="_x0000_s50185" name="公式" r:id="rId3" imgW="2489040" imgH="457200" progId="Equation.3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623888" y="1905000"/>
          <a:ext cx="3055937" cy="1066800"/>
        </p:xfrm>
        <a:graphic>
          <a:graphicData uri="http://schemas.openxmlformats.org/presentationml/2006/ole">
            <p:oleObj spid="_x0000_s50186" name="公式" r:id="rId4" imgW="1282680" imgH="469800" progId="Equation.3">
              <p:embed/>
            </p:oleObj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1541463" y="4100513"/>
          <a:ext cx="1508125" cy="965200"/>
        </p:xfrm>
        <a:graphic>
          <a:graphicData uri="http://schemas.openxmlformats.org/presentationml/2006/ole">
            <p:oleObj spid="_x0000_s50188" name="公式" r:id="rId5" imgW="634680" imgH="406080" progId="Equation.3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3894138" y="4114800"/>
          <a:ext cx="3400425" cy="1006475"/>
        </p:xfrm>
        <a:graphic>
          <a:graphicData uri="http://schemas.openxmlformats.org/presentationml/2006/ole">
            <p:oleObj spid="_x0000_s50189" name="公式" r:id="rId6" imgW="1587240" imgH="469800" progId="Equation.3">
              <p:embed/>
            </p:oleObj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1219200" y="5715000"/>
          <a:ext cx="3590925" cy="762000"/>
        </p:xfrm>
        <a:graphic>
          <a:graphicData uri="http://schemas.openxmlformats.org/presentationml/2006/ole">
            <p:oleObj spid="_x0000_s50190" name="公式" r:id="rId7" imgW="1371600" imgH="330120" progId="Equation.3">
              <p:embed/>
            </p:oleObj>
          </a:graphicData>
        </a:graphic>
      </p:graphicFrame>
      <p:grpSp>
        <p:nvGrpSpPr>
          <p:cNvPr id="50206" name="Group 30"/>
          <p:cNvGrpSpPr>
            <a:grpSpLocks/>
          </p:cNvGrpSpPr>
          <p:nvPr/>
        </p:nvGrpSpPr>
        <p:grpSpPr bwMode="auto">
          <a:xfrm>
            <a:off x="0" y="177800"/>
            <a:ext cx="5556250" cy="598488"/>
            <a:chOff x="0" y="112"/>
            <a:chExt cx="3500" cy="377"/>
          </a:xfrm>
        </p:grpSpPr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0" y="158"/>
              <a:ext cx="31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lvl="1">
                <a:buClr>
                  <a:srgbClr val="FF9900"/>
                </a:buClr>
                <a:buFont typeface="Wingdings" pitchFamily="2" charset="2"/>
                <a:buChar char="&amp;"/>
              </a:pPr>
              <a:r>
                <a:rPr lang="zh-CN" altLang="en-US" sz="2800" b="1">
                  <a:solidFill>
                    <a:srgbClr val="006600"/>
                  </a:solidFill>
                  <a:latin typeface="Times New Roman" pitchFamily="18" charset="0"/>
                  <a:ea typeface="楷体_GB2312" pitchFamily="49" charset="-122"/>
                </a:rPr>
                <a:t>平均速率    和方均根速率</a:t>
              </a:r>
            </a:p>
          </p:txBody>
        </p:sp>
        <p:grpSp>
          <p:nvGrpSpPr>
            <p:cNvPr id="50204" name="Group 28"/>
            <p:cNvGrpSpPr>
              <a:grpSpLocks/>
            </p:cNvGrpSpPr>
            <p:nvPr/>
          </p:nvGrpSpPr>
          <p:grpSpPr bwMode="auto">
            <a:xfrm>
              <a:off x="1536" y="112"/>
              <a:ext cx="1964" cy="377"/>
              <a:chOff x="1536" y="112"/>
              <a:chExt cx="1964" cy="377"/>
            </a:xfrm>
          </p:grpSpPr>
          <p:graphicFrame>
            <p:nvGraphicFramePr>
              <p:cNvPr id="50191" name="Object 15"/>
              <p:cNvGraphicFramePr>
                <a:graphicFrameLocks noChangeAspect="1"/>
              </p:cNvGraphicFramePr>
              <p:nvPr/>
            </p:nvGraphicFramePr>
            <p:xfrm>
              <a:off x="1536" y="180"/>
              <a:ext cx="202" cy="252"/>
            </p:xfrm>
            <a:graphic>
              <a:graphicData uri="http://schemas.openxmlformats.org/presentationml/2006/ole">
                <p:oleObj spid="_x0000_s50191" name="公式" r:id="rId8" imgW="126720" imgH="164880" progId="Equation.3">
                  <p:embed/>
                </p:oleObj>
              </a:graphicData>
            </a:graphic>
          </p:graphicFrame>
          <p:graphicFrame>
            <p:nvGraphicFramePr>
              <p:cNvPr id="50192" name="Object 16"/>
              <p:cNvGraphicFramePr>
                <a:graphicFrameLocks noChangeAspect="1"/>
              </p:cNvGraphicFramePr>
              <p:nvPr/>
            </p:nvGraphicFramePr>
            <p:xfrm>
              <a:off x="3074" y="112"/>
              <a:ext cx="426" cy="377"/>
            </p:xfrm>
            <a:graphic>
              <a:graphicData uri="http://schemas.openxmlformats.org/presentationml/2006/ole">
                <p:oleObj spid="_x0000_s50192" name="公式" r:id="rId9" imgW="317160" imgH="279360" progId="Equation.3">
                  <p:embed/>
                </p:oleObj>
              </a:graphicData>
            </a:graphic>
          </p:graphicFrame>
        </p:grpSp>
      </p:grp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810000" y="1905000"/>
            <a:ext cx="5181600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一般用于计算分子运动的平均距离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；</a:t>
            </a:r>
            <a:r>
              <a:rPr lang="zh-CN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同理，方均根速率</a:t>
            </a:r>
          </a:p>
        </p:txBody>
      </p:sp>
      <p:graphicFrame>
        <p:nvGraphicFramePr>
          <p:cNvPr id="50197" name="Object 21"/>
          <p:cNvGraphicFramePr>
            <a:graphicFrameLocks noChangeAspect="1"/>
          </p:cNvGraphicFramePr>
          <p:nvPr/>
        </p:nvGraphicFramePr>
        <p:xfrm>
          <a:off x="296863" y="2925763"/>
          <a:ext cx="8499475" cy="1189037"/>
        </p:xfrm>
        <a:graphic>
          <a:graphicData uri="http://schemas.openxmlformats.org/presentationml/2006/ole">
            <p:oleObj spid="_x0000_s50197" name="Equation" r:id="rId10" imgW="3187440" imgH="495000" progId="Equation.3">
              <p:embed/>
            </p:oleObj>
          </a:graphicData>
        </a:graphic>
      </p:graphicFrame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228600" y="5119688"/>
            <a:ext cx="57150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Symbol" pitchFamily="18" charset="2"/>
              </a:rPr>
              <a:t>方均根速率用来计算分子平均动能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5029200" y="5867400"/>
            <a:ext cx="3886200" cy="528638"/>
          </a:xfrm>
          <a:prstGeom prst="rect">
            <a:avLst/>
          </a:prstGeom>
          <a:solidFill>
            <a:srgbClr val="FFCC99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  <a:ea typeface="黑体" pitchFamily="2" charset="-122"/>
              </a:rPr>
              <a:t>速率分布函数和平均值</a:t>
            </a:r>
            <a:endParaRPr lang="zh-CN" altLang="en-US" sz="2800" b="1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>
            <a:off x="7239000" y="228600"/>
            <a:ext cx="1905000" cy="609600"/>
          </a:xfrm>
          <a:prstGeom prst="wedgeEllipseCallout">
            <a:avLst>
              <a:gd name="adj1" fmla="val -89083"/>
              <a:gd name="adj2" fmla="val 7448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研究碰撞</a:t>
            </a:r>
            <a:endParaRPr lang="zh-CN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 autoUpdateAnimBg="0"/>
      <p:bldP spid="50195" grpId="0" autoUpdateAnimBg="0"/>
      <p:bldP spid="50198" grpId="0" autoUpdateAnimBg="0"/>
      <p:bldP spid="50200" grpId="0" animBg="1" autoUpdateAnimBg="0"/>
      <p:bldP spid="5020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EFF3-3E99-45E5-A560-86CD678889B6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141314" name="Text Box 1026"/>
          <p:cNvSpPr txBox="1">
            <a:spLocks noChangeArrowheads="1"/>
          </p:cNvSpPr>
          <p:nvPr/>
        </p:nvSpPr>
        <p:spPr bwMode="auto">
          <a:xfrm>
            <a:off x="1012825" y="153988"/>
            <a:ext cx="7015163" cy="94615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例题：设</a:t>
            </a:r>
            <a:r>
              <a:rPr lang="en-US" altLang="zh-CN" sz="2800" b="1" i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N</a:t>
            </a:r>
            <a:r>
              <a:rPr lang="zh-CN" altLang="en-US" sz="2800" b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个粒子系统的速率在</a:t>
            </a:r>
            <a:r>
              <a:rPr lang="en-US" altLang="zh-CN" sz="2800" b="1" i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u </a:t>
            </a:r>
            <a:r>
              <a:rPr lang="en-US" altLang="zh-CN" sz="2800" b="1" i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</a:t>
            </a:r>
            <a:r>
              <a:rPr lang="en-US" altLang="zh-CN" sz="2800" b="1" i="1" dirty="0" err="1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u+du</a:t>
            </a:r>
            <a:endParaRPr lang="en-US" altLang="zh-CN" sz="2800" b="1" dirty="0">
              <a:solidFill>
                <a:srgbClr val="006600"/>
              </a:solidFill>
              <a:latin typeface="Times New Roman" pitchFamily="18" charset="0"/>
              <a:ea typeface="楷体_GB2312" pitchFamily="49" charset="-122"/>
            </a:endParaRPr>
          </a:p>
          <a:p>
            <a:r>
              <a:rPr lang="zh-CN" altLang="en-US" sz="2800" b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内的分子数为：</a:t>
            </a:r>
          </a:p>
        </p:txBody>
      </p:sp>
      <p:graphicFrame>
        <p:nvGraphicFramePr>
          <p:cNvPr id="188416" name="Object 1024"/>
          <p:cNvGraphicFramePr>
            <a:graphicFrameLocks noChangeAspect="1"/>
          </p:cNvGraphicFramePr>
          <p:nvPr/>
        </p:nvGraphicFramePr>
        <p:xfrm>
          <a:off x="3627438" y="685800"/>
          <a:ext cx="3992562" cy="457200"/>
        </p:xfrm>
        <a:graphic>
          <a:graphicData uri="http://schemas.openxmlformats.org/presentationml/2006/ole">
            <p:oleObj spid="_x0000_s188416" name="Equation" r:id="rId3" imgW="1828800" imgH="228600" progId="Equation.3">
              <p:embed/>
            </p:oleObj>
          </a:graphicData>
        </a:graphic>
      </p:graphicFrame>
      <p:graphicFrame>
        <p:nvGraphicFramePr>
          <p:cNvPr id="188417" name="Object 1025"/>
          <p:cNvGraphicFramePr>
            <a:graphicFrameLocks noChangeAspect="1"/>
          </p:cNvGraphicFramePr>
          <p:nvPr/>
        </p:nvGraphicFramePr>
        <p:xfrm>
          <a:off x="3649663" y="1143000"/>
          <a:ext cx="3400425" cy="434975"/>
        </p:xfrm>
        <a:graphic>
          <a:graphicData uri="http://schemas.openxmlformats.org/presentationml/2006/ole">
            <p:oleObj spid="_x0000_s188417" name="Equation" r:id="rId4" imgW="1523880" imgH="228600" progId="Equation.3">
              <p:embed/>
            </p:oleObj>
          </a:graphicData>
        </a:graphic>
      </p:graphicFrame>
      <p:sp>
        <p:nvSpPr>
          <p:cNvPr id="141317" name="Text Box 1029"/>
          <p:cNvSpPr txBox="1">
            <a:spLocks noChangeArrowheads="1"/>
          </p:cNvSpPr>
          <p:nvPr/>
        </p:nvSpPr>
        <p:spPr bwMode="auto">
          <a:xfrm>
            <a:off x="1116013" y="1658938"/>
            <a:ext cx="65801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b="1" dirty="0">
                <a:latin typeface="Times New Roman" pitchFamily="18" charset="0"/>
                <a:ea typeface="楷体_GB2312" pitchFamily="49" charset="-122"/>
              </a:rPr>
              <a:t>、画出速率分布函数图；</a:t>
            </a:r>
            <a:r>
              <a:rPr lang="en-US" altLang="zh-CN" b="1" dirty="0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b="1" dirty="0">
                <a:latin typeface="Times New Roman" pitchFamily="18" charset="0"/>
                <a:ea typeface="楷体_GB2312" pitchFamily="49" charset="-122"/>
              </a:rPr>
              <a:t>、用</a:t>
            </a:r>
            <a:r>
              <a:rPr lang="en-US" altLang="zh-CN" b="1" i="1" dirty="0">
                <a:latin typeface="Times New Roman" pitchFamily="18" charset="0"/>
                <a:ea typeface="楷体_GB2312" pitchFamily="49" charset="-122"/>
              </a:rPr>
              <a:t>N</a:t>
            </a:r>
            <a:r>
              <a:rPr lang="zh-CN" altLang="en-US" b="1" dirty="0">
                <a:latin typeface="Times New Roman" pitchFamily="18" charset="0"/>
                <a:ea typeface="楷体_GB2312" pitchFamily="49" charset="-122"/>
              </a:rPr>
              <a:t>和</a:t>
            </a:r>
            <a:r>
              <a:rPr lang="en-US" altLang="zh-CN" b="1" i="1" dirty="0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zh-CN" altLang="en-US" b="1" dirty="0">
                <a:latin typeface="Times New Roman" pitchFamily="18" charset="0"/>
                <a:ea typeface="楷体_GB2312" pitchFamily="49" charset="-122"/>
              </a:rPr>
              <a:t>定出常数</a:t>
            </a:r>
            <a:r>
              <a:rPr lang="en-US" altLang="zh-CN" b="1" i="1" dirty="0">
                <a:latin typeface="Times New Roman" pitchFamily="18" charset="0"/>
                <a:ea typeface="楷体_GB2312" pitchFamily="49" charset="-122"/>
              </a:rPr>
              <a:t>k</a:t>
            </a:r>
            <a:endParaRPr lang="en-US" altLang="zh-CN" b="1" dirty="0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141344" name="Group 1056"/>
          <p:cNvGrpSpPr>
            <a:grpSpLocks/>
          </p:cNvGrpSpPr>
          <p:nvPr/>
        </p:nvGrpSpPr>
        <p:grpSpPr bwMode="auto">
          <a:xfrm>
            <a:off x="1066800" y="2065338"/>
            <a:ext cx="6108700" cy="555625"/>
            <a:chOff x="672" y="1301"/>
            <a:chExt cx="3848" cy="350"/>
          </a:xfrm>
        </p:grpSpPr>
        <p:sp>
          <p:nvSpPr>
            <p:cNvPr id="141319" name="Text Box 1031"/>
            <p:cNvSpPr txBox="1">
              <a:spLocks noChangeArrowheads="1"/>
            </p:cNvSpPr>
            <p:nvPr/>
          </p:nvSpPr>
          <p:spPr bwMode="auto">
            <a:xfrm>
              <a:off x="672" y="1328"/>
              <a:ext cx="347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Times New Roman" pitchFamily="18" charset="0"/>
                  <a:ea typeface="楷体_GB2312" pitchFamily="49" charset="-122"/>
                </a:rPr>
                <a:t>3</a:t>
              </a:r>
              <a:r>
                <a:rPr lang="zh-CN" altLang="en-US" b="1" dirty="0">
                  <a:latin typeface="Times New Roman" pitchFamily="18" charset="0"/>
                  <a:ea typeface="楷体_GB2312" pitchFamily="49" charset="-122"/>
                </a:rPr>
                <a:t>、用</a:t>
              </a:r>
              <a:r>
                <a:rPr lang="en-US" altLang="zh-CN" b="1" i="1" dirty="0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zh-CN" altLang="en-US" b="1" dirty="0">
                  <a:latin typeface="Times New Roman" pitchFamily="18" charset="0"/>
                  <a:ea typeface="楷体_GB2312" pitchFamily="49" charset="-122"/>
                </a:rPr>
                <a:t>表示速率平均值     和方均根速率</a:t>
              </a:r>
            </a:p>
          </p:txBody>
        </p:sp>
        <p:graphicFrame>
          <p:nvGraphicFramePr>
            <p:cNvPr id="188430" name="Object 1038"/>
            <p:cNvGraphicFramePr>
              <a:graphicFrameLocks noChangeAspect="1"/>
            </p:cNvGraphicFramePr>
            <p:nvPr/>
          </p:nvGraphicFramePr>
          <p:xfrm>
            <a:off x="2703" y="1342"/>
            <a:ext cx="239" cy="283"/>
          </p:xfrm>
          <a:graphic>
            <a:graphicData uri="http://schemas.openxmlformats.org/presentationml/2006/ole">
              <p:oleObj spid="_x0000_s188430" name="Equation" r:id="rId5" imgW="139680" imgH="164880" progId="Equation.3">
                <p:embed/>
              </p:oleObj>
            </a:graphicData>
          </a:graphic>
        </p:graphicFrame>
        <p:graphicFrame>
          <p:nvGraphicFramePr>
            <p:cNvPr id="188431" name="Object 1039"/>
            <p:cNvGraphicFramePr>
              <a:graphicFrameLocks noChangeAspect="1"/>
            </p:cNvGraphicFramePr>
            <p:nvPr/>
          </p:nvGraphicFramePr>
          <p:xfrm>
            <a:off x="4013" y="1301"/>
            <a:ext cx="507" cy="350"/>
          </p:xfrm>
          <a:graphic>
            <a:graphicData uri="http://schemas.openxmlformats.org/presentationml/2006/ole">
              <p:oleObj spid="_x0000_s188431" name="公式" r:id="rId6" imgW="304560" imgH="279360" progId="Equation.3">
                <p:embed/>
              </p:oleObj>
            </a:graphicData>
          </a:graphic>
        </p:graphicFrame>
      </p:grpSp>
      <p:graphicFrame>
        <p:nvGraphicFramePr>
          <p:cNvPr id="188418" name="Object 1026"/>
          <p:cNvGraphicFramePr>
            <a:graphicFrameLocks noChangeAspect="1"/>
          </p:cNvGraphicFramePr>
          <p:nvPr/>
        </p:nvGraphicFramePr>
        <p:xfrm>
          <a:off x="774700" y="2576513"/>
          <a:ext cx="2779713" cy="904875"/>
        </p:xfrm>
        <a:graphic>
          <a:graphicData uri="http://schemas.openxmlformats.org/presentationml/2006/ole">
            <p:oleObj spid="_x0000_s188418" name="公式" r:id="rId7" imgW="1244520" imgH="406080" progId="Equation.3">
              <p:embed/>
            </p:oleObj>
          </a:graphicData>
        </a:graphic>
      </p:graphicFrame>
      <p:graphicFrame>
        <p:nvGraphicFramePr>
          <p:cNvPr id="188419" name="Object 1027"/>
          <p:cNvGraphicFramePr>
            <a:graphicFrameLocks noChangeAspect="1"/>
          </p:cNvGraphicFramePr>
          <p:nvPr/>
        </p:nvGraphicFramePr>
        <p:xfrm>
          <a:off x="395288" y="4024313"/>
          <a:ext cx="3913187" cy="904875"/>
        </p:xfrm>
        <a:graphic>
          <a:graphicData uri="http://schemas.openxmlformats.org/presentationml/2006/ole">
            <p:oleObj spid="_x0000_s188419" name="公式" r:id="rId8" imgW="1752480" imgH="406080" progId="Equation.3">
              <p:embed/>
            </p:oleObj>
          </a:graphicData>
        </a:graphic>
      </p:graphicFrame>
      <p:graphicFrame>
        <p:nvGraphicFramePr>
          <p:cNvPr id="188420" name="Object 1028"/>
          <p:cNvGraphicFramePr>
            <a:graphicFrameLocks noChangeAspect="1"/>
          </p:cNvGraphicFramePr>
          <p:nvPr/>
        </p:nvGraphicFramePr>
        <p:xfrm>
          <a:off x="3727450" y="2819400"/>
          <a:ext cx="1671638" cy="450850"/>
        </p:xfrm>
        <a:graphic>
          <a:graphicData uri="http://schemas.openxmlformats.org/presentationml/2006/ole">
            <p:oleObj spid="_x0000_s188420" name="公式" r:id="rId9" imgW="749160" imgH="203040" progId="Equation.3">
              <p:embed/>
            </p:oleObj>
          </a:graphicData>
        </a:graphic>
      </p:graphicFrame>
      <p:sp>
        <p:nvSpPr>
          <p:cNvPr id="141325" name="Text Box 1037"/>
          <p:cNvSpPr txBox="1">
            <a:spLocks noChangeArrowheads="1"/>
          </p:cNvSpPr>
          <p:nvPr/>
        </p:nvSpPr>
        <p:spPr bwMode="auto">
          <a:xfrm>
            <a:off x="69850" y="2590800"/>
            <a:ext cx="9017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解：</a:t>
            </a:r>
          </a:p>
        </p:txBody>
      </p:sp>
      <p:graphicFrame>
        <p:nvGraphicFramePr>
          <p:cNvPr id="188421" name="Object 1029"/>
          <p:cNvGraphicFramePr>
            <a:graphicFrameLocks noChangeAspect="1"/>
          </p:cNvGraphicFramePr>
          <p:nvPr/>
        </p:nvGraphicFramePr>
        <p:xfrm>
          <a:off x="788988" y="3511550"/>
          <a:ext cx="3486150" cy="450850"/>
        </p:xfrm>
        <a:graphic>
          <a:graphicData uri="http://schemas.openxmlformats.org/presentationml/2006/ole">
            <p:oleObj spid="_x0000_s188421" name="公式" r:id="rId10" imgW="1562040" imgH="203040" progId="Equation.3">
              <p:embed/>
            </p:oleObj>
          </a:graphicData>
        </a:graphic>
      </p:graphicFrame>
      <p:grpSp>
        <p:nvGrpSpPr>
          <p:cNvPr id="141345" name="Group 1057"/>
          <p:cNvGrpSpPr>
            <a:grpSpLocks/>
          </p:cNvGrpSpPr>
          <p:nvPr/>
        </p:nvGrpSpPr>
        <p:grpSpPr bwMode="auto">
          <a:xfrm>
            <a:off x="6318250" y="2924175"/>
            <a:ext cx="2781300" cy="1633538"/>
            <a:chOff x="3980" y="1842"/>
            <a:chExt cx="1752" cy="1029"/>
          </a:xfrm>
        </p:grpSpPr>
        <p:sp>
          <p:nvSpPr>
            <p:cNvPr id="141328" name="Freeform 1040"/>
            <p:cNvSpPr>
              <a:spLocks/>
            </p:cNvSpPr>
            <p:nvPr/>
          </p:nvSpPr>
          <p:spPr bwMode="auto">
            <a:xfrm>
              <a:off x="3980" y="1842"/>
              <a:ext cx="11" cy="999"/>
            </a:xfrm>
            <a:custGeom>
              <a:avLst/>
              <a:gdLst/>
              <a:ahLst/>
              <a:cxnLst>
                <a:cxn ang="0">
                  <a:pos x="0" y="999"/>
                </a:cxn>
                <a:cxn ang="0">
                  <a:pos x="11" y="0"/>
                </a:cxn>
              </a:cxnLst>
              <a:rect l="0" t="0" r="r" b="b"/>
              <a:pathLst>
                <a:path w="11" h="999">
                  <a:moveTo>
                    <a:pt x="0" y="999"/>
                  </a:moveTo>
                  <a:lnTo>
                    <a:pt x="11" y="0"/>
                  </a:lnTo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arrow" w="sm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329" name="Freeform 1041"/>
            <p:cNvSpPr>
              <a:spLocks/>
            </p:cNvSpPr>
            <p:nvPr/>
          </p:nvSpPr>
          <p:spPr bwMode="auto">
            <a:xfrm>
              <a:off x="3988" y="2841"/>
              <a:ext cx="162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0" y="16"/>
                </a:cxn>
              </a:cxnLst>
              <a:rect l="0" t="0" r="r" b="b"/>
              <a:pathLst>
                <a:path w="1620" h="16">
                  <a:moveTo>
                    <a:pt x="0" y="0"/>
                  </a:moveTo>
                  <a:lnTo>
                    <a:pt x="1620" y="16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round/>
              <a:headEnd type="none" w="sm" len="sm"/>
              <a:tailEnd type="arrow" w="sm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8427" name="Object 1035"/>
            <p:cNvGraphicFramePr>
              <a:graphicFrameLocks noChangeAspect="1"/>
            </p:cNvGraphicFramePr>
            <p:nvPr/>
          </p:nvGraphicFramePr>
          <p:xfrm>
            <a:off x="5350" y="2592"/>
            <a:ext cx="217" cy="242"/>
          </p:xfrm>
          <a:graphic>
            <a:graphicData uri="http://schemas.openxmlformats.org/presentationml/2006/ole">
              <p:oleObj spid="_x0000_s188427" name="公式" r:id="rId11" imgW="126720" imgH="139680" progId="Equation.3">
                <p:embed/>
              </p:oleObj>
            </a:graphicData>
          </a:graphic>
        </p:graphicFrame>
        <p:graphicFrame>
          <p:nvGraphicFramePr>
            <p:cNvPr id="188428" name="Object 1036"/>
            <p:cNvGraphicFramePr>
              <a:graphicFrameLocks noChangeAspect="1"/>
            </p:cNvGraphicFramePr>
            <p:nvPr/>
          </p:nvGraphicFramePr>
          <p:xfrm>
            <a:off x="4028" y="1855"/>
            <a:ext cx="388" cy="257"/>
          </p:xfrm>
          <a:graphic>
            <a:graphicData uri="http://schemas.openxmlformats.org/presentationml/2006/ole">
              <p:oleObj spid="_x0000_s188428" name="公式" r:id="rId12" imgW="342720" imgH="203040" progId="Equation.3">
                <p:embed/>
              </p:oleObj>
            </a:graphicData>
          </a:graphic>
        </p:graphicFrame>
        <p:sp>
          <p:nvSpPr>
            <p:cNvPr id="141332" name="Freeform 1044"/>
            <p:cNvSpPr>
              <a:spLocks/>
            </p:cNvSpPr>
            <p:nvPr/>
          </p:nvSpPr>
          <p:spPr bwMode="auto">
            <a:xfrm>
              <a:off x="4891" y="2361"/>
              <a:ext cx="1" cy="4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69"/>
                </a:cxn>
              </a:cxnLst>
              <a:rect l="0" t="0" r="r" b="b"/>
              <a:pathLst>
                <a:path w="16" h="469">
                  <a:moveTo>
                    <a:pt x="0" y="0"/>
                  </a:moveTo>
                  <a:lnTo>
                    <a:pt x="16" y="469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333" name="Freeform 1045"/>
            <p:cNvSpPr>
              <a:spLocks/>
            </p:cNvSpPr>
            <p:nvPr/>
          </p:nvSpPr>
          <p:spPr bwMode="auto">
            <a:xfrm>
              <a:off x="4900" y="2839"/>
              <a:ext cx="83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7"/>
                </a:cxn>
              </a:cxnLst>
              <a:rect l="0" t="0" r="r" b="b"/>
              <a:pathLst>
                <a:path w="832" h="7">
                  <a:moveTo>
                    <a:pt x="0" y="0"/>
                  </a:moveTo>
                  <a:lnTo>
                    <a:pt x="832" y="7"/>
                  </a:lnTo>
                </a:path>
              </a:pathLst>
            </a:custGeom>
            <a:noFill/>
            <a:ln w="28575" cap="sq" cmpd="sng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8429" name="Object 1037"/>
            <p:cNvGraphicFramePr>
              <a:graphicFrameLocks noChangeAspect="1"/>
            </p:cNvGraphicFramePr>
            <p:nvPr/>
          </p:nvGraphicFramePr>
          <p:xfrm>
            <a:off x="4896" y="2640"/>
            <a:ext cx="198" cy="231"/>
          </p:xfrm>
          <a:graphic>
            <a:graphicData uri="http://schemas.openxmlformats.org/presentationml/2006/ole">
              <p:oleObj spid="_x0000_s188429" name="公式" r:id="rId13" imgW="152280" imgH="177480" progId="Equation.3">
                <p:embed/>
              </p:oleObj>
            </a:graphicData>
          </a:graphic>
        </p:graphicFrame>
        <p:sp>
          <p:nvSpPr>
            <p:cNvPr id="141335" name="Line 1047"/>
            <p:cNvSpPr>
              <a:spLocks noChangeShapeType="1"/>
            </p:cNvSpPr>
            <p:nvPr/>
          </p:nvSpPr>
          <p:spPr bwMode="auto">
            <a:xfrm>
              <a:off x="3980" y="2361"/>
              <a:ext cx="912" cy="0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88422" name="Object 1030"/>
          <p:cNvGraphicFramePr>
            <a:graphicFrameLocks noChangeAspect="1"/>
          </p:cNvGraphicFramePr>
          <p:nvPr/>
        </p:nvGraphicFramePr>
        <p:xfrm>
          <a:off x="4538663" y="3810000"/>
          <a:ext cx="1304925" cy="876300"/>
        </p:xfrm>
        <a:graphic>
          <a:graphicData uri="http://schemas.openxmlformats.org/presentationml/2006/ole">
            <p:oleObj spid="_x0000_s188422" name="Equation" r:id="rId14" imgW="583920" imgH="393480" progId="Equation.3">
              <p:embed/>
            </p:oleObj>
          </a:graphicData>
        </a:graphic>
      </p:graphicFrame>
      <p:graphicFrame>
        <p:nvGraphicFramePr>
          <p:cNvPr id="188423" name="Object 1031"/>
          <p:cNvGraphicFramePr>
            <a:graphicFrameLocks noChangeAspect="1"/>
          </p:cNvGraphicFramePr>
          <p:nvPr/>
        </p:nvGraphicFramePr>
        <p:xfrm>
          <a:off x="352425" y="4862513"/>
          <a:ext cx="4395788" cy="904875"/>
        </p:xfrm>
        <a:graphic>
          <a:graphicData uri="http://schemas.openxmlformats.org/presentationml/2006/ole">
            <p:oleObj spid="_x0000_s188423" name="公式" r:id="rId15" imgW="1968480" imgH="406080" progId="Equation.3">
              <p:embed/>
            </p:oleObj>
          </a:graphicData>
        </a:graphic>
      </p:graphicFrame>
      <p:graphicFrame>
        <p:nvGraphicFramePr>
          <p:cNvPr id="188424" name="Object 1032"/>
          <p:cNvGraphicFramePr>
            <a:graphicFrameLocks noChangeAspect="1"/>
          </p:cNvGraphicFramePr>
          <p:nvPr/>
        </p:nvGraphicFramePr>
        <p:xfrm>
          <a:off x="4965700" y="4648200"/>
          <a:ext cx="2552700" cy="936625"/>
        </p:xfrm>
        <a:graphic>
          <a:graphicData uri="http://schemas.openxmlformats.org/presentationml/2006/ole">
            <p:oleObj spid="_x0000_s188424" name="Equation" r:id="rId16" imgW="1143000" imgH="419040" progId="Equation.3">
              <p:embed/>
            </p:oleObj>
          </a:graphicData>
        </a:graphic>
      </p:graphicFrame>
      <p:graphicFrame>
        <p:nvGraphicFramePr>
          <p:cNvPr id="188425" name="Object 1033"/>
          <p:cNvGraphicFramePr>
            <a:graphicFrameLocks noChangeAspect="1"/>
          </p:cNvGraphicFramePr>
          <p:nvPr/>
        </p:nvGraphicFramePr>
        <p:xfrm>
          <a:off x="214313" y="5702300"/>
          <a:ext cx="4849812" cy="903288"/>
        </p:xfrm>
        <a:graphic>
          <a:graphicData uri="http://schemas.openxmlformats.org/presentationml/2006/ole">
            <p:oleObj spid="_x0000_s188425" name="公式" r:id="rId17" imgW="2171520" imgH="406080" progId="Equation.3">
              <p:embed/>
            </p:oleObj>
          </a:graphicData>
        </a:graphic>
      </p:graphicFrame>
      <p:graphicFrame>
        <p:nvGraphicFramePr>
          <p:cNvPr id="188426" name="Object 1034"/>
          <p:cNvGraphicFramePr>
            <a:graphicFrameLocks noChangeAspect="1"/>
          </p:cNvGraphicFramePr>
          <p:nvPr/>
        </p:nvGraphicFramePr>
        <p:xfrm>
          <a:off x="5408613" y="5715000"/>
          <a:ext cx="3375025" cy="1020763"/>
        </p:xfrm>
        <a:graphic>
          <a:graphicData uri="http://schemas.openxmlformats.org/presentationml/2006/ole">
            <p:oleObj spid="_x0000_s188426" name="Equation" r:id="rId18" imgW="15112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 animBg="1" autoUpdateAnimBg="0"/>
      <p:bldP spid="141317" grpId="0" build="p" autoUpdateAnimBg="0"/>
      <p:bldP spid="1413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7D22-41A0-4AA1-A0B8-F9BE1B61351A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16768" name="Rectangle 32"/>
          <p:cNvSpPr>
            <a:spLocks noChangeArrowheads="1"/>
          </p:cNvSpPr>
          <p:nvPr/>
        </p:nvSpPr>
        <p:spPr bwMode="auto">
          <a:xfrm>
            <a:off x="533400" y="762000"/>
            <a:ext cx="8610600" cy="2441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　麦克斯韦假定：在热平衡态下分子速度任一分量的分布应与其它分量的分布无关，即速度三个分量的分布是彼此独立的。这就是说，气体分子在速度空间的代表点处于体元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内的概率等于它们速度分量分别处于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zh-CN" altLang="en-US" sz="2800" b="1" i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y </a:t>
            </a:r>
            <a:r>
              <a:rPr lang="zh-CN" altLang="en-US" sz="2800" b="1" i="1" baseline="-25000">
                <a:latin typeface="Times New Roman" pitchFamily="18" charset="0"/>
                <a:ea typeface="楷体_GB2312" pitchFamily="49" charset="-122"/>
              </a:rPr>
              <a:t>，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区间内概率的乘积：</a:t>
            </a:r>
          </a:p>
        </p:txBody>
      </p:sp>
      <p:graphicFrame>
        <p:nvGraphicFramePr>
          <p:cNvPr id="189440" name="Object 1024"/>
          <p:cNvGraphicFramePr>
            <a:graphicFrameLocks noChangeAspect="1"/>
          </p:cNvGraphicFramePr>
          <p:nvPr/>
        </p:nvGraphicFramePr>
        <p:xfrm>
          <a:off x="228600" y="3352800"/>
          <a:ext cx="8305800" cy="552450"/>
        </p:xfrm>
        <a:graphic>
          <a:graphicData uri="http://schemas.openxmlformats.org/presentationml/2006/ole">
            <p:oleObj spid="_x0000_s189440" name="公式" r:id="rId3" imgW="3492360" imgH="241200" progId="Equation.3">
              <p:embed/>
            </p:oleObj>
          </a:graphicData>
        </a:graphic>
      </p:graphicFrame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619125" y="4038600"/>
            <a:ext cx="7737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所以，在平行于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yz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面的两个无限大平板间运动的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分子，其速度在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~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+d </a:t>
            </a: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区间的分子数占总分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子数的百分比为</a:t>
            </a:r>
            <a:endParaRPr lang="zh-CN" altLang="en-US" sz="2800" b="1" i="1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850900" y="152400"/>
            <a:ext cx="509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5.3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麦克斯韦速度分量的分布律</a:t>
            </a:r>
          </a:p>
        </p:txBody>
      </p:sp>
      <p:graphicFrame>
        <p:nvGraphicFramePr>
          <p:cNvPr id="189441" name="Object 1025"/>
          <p:cNvGraphicFramePr>
            <a:graphicFrameLocks noChangeAspect="1"/>
          </p:cNvGraphicFramePr>
          <p:nvPr/>
        </p:nvGraphicFramePr>
        <p:xfrm>
          <a:off x="457200" y="5562600"/>
          <a:ext cx="8077200" cy="990600"/>
        </p:xfrm>
        <a:graphic>
          <a:graphicData uri="http://schemas.openxmlformats.org/presentationml/2006/ole">
            <p:oleObj spid="_x0000_s189441" name="Equation" r:id="rId4" imgW="31240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8" grpId="0" animBg="1" autoUpdateAnimBg="0"/>
      <p:bldP spid="116772" grpId="0" autoUpdateAnimBg="0"/>
      <p:bldP spid="11677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7E38-8D3C-4E06-8A3E-252CBF7E9765}" type="slidenum">
              <a:rPr lang="en-US" altLang="zh-CN"/>
              <a:pPr/>
              <a:t>28</a:t>
            </a:fld>
            <a:endParaRPr lang="en-US" altLang="zh-CN"/>
          </a:p>
        </p:txBody>
      </p:sp>
      <p:graphicFrame>
        <p:nvGraphicFramePr>
          <p:cNvPr id="190464" name="Object 0"/>
          <p:cNvGraphicFramePr>
            <a:graphicFrameLocks noChangeAspect="1"/>
          </p:cNvGraphicFramePr>
          <p:nvPr/>
        </p:nvGraphicFramePr>
        <p:xfrm>
          <a:off x="588963" y="5319713"/>
          <a:ext cx="5349875" cy="1049337"/>
        </p:xfrm>
        <a:graphic>
          <a:graphicData uri="http://schemas.openxmlformats.org/presentationml/2006/ole">
            <p:oleObj spid="_x0000_s190464" name="Equation" r:id="rId3" imgW="1739880" imgH="431640" progId="Equation.3">
              <p:embed/>
            </p:oleObj>
          </a:graphicData>
        </a:graphic>
      </p:graphicFrame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685800" y="457200"/>
          <a:ext cx="8205788" cy="990600"/>
        </p:xfrm>
        <a:graphic>
          <a:graphicData uri="http://schemas.openxmlformats.org/presentationml/2006/ole">
            <p:oleObj spid="_x0000_s190465" name="Equation" r:id="rId4" imgW="3124080" imgH="469800" progId="Equation.3">
              <p:embed/>
            </p:oleObj>
          </a:graphicData>
        </a:graphic>
      </p:graphicFrame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824038" y="1935163"/>
          <a:ext cx="6640512" cy="990600"/>
        </p:xfrm>
        <a:graphic>
          <a:graphicData uri="http://schemas.openxmlformats.org/presentationml/2006/ole">
            <p:oleObj spid="_x0000_s190466" name="Equation" r:id="rId5" imgW="2577960" imgH="469800" progId="Equation.3">
              <p:embed/>
            </p:oleObj>
          </a:graphicData>
        </a:graphic>
      </p:graphicFrame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839913" y="3294063"/>
          <a:ext cx="3762375" cy="911225"/>
        </p:xfrm>
        <a:graphic>
          <a:graphicData uri="http://schemas.openxmlformats.org/presentationml/2006/ole">
            <p:oleObj spid="_x0000_s190467" name="Equation" r:id="rId6" imgW="1460160" imgH="431640" progId="Equation.3">
              <p:embed/>
            </p:oleObj>
          </a:graphicData>
        </a:graphic>
      </p:graphicFrame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1049338" y="4286250"/>
          <a:ext cx="3171825" cy="838200"/>
        </p:xfrm>
        <a:graphic>
          <a:graphicData uri="http://schemas.openxmlformats.org/presentationml/2006/ole">
            <p:oleObj spid="_x0000_s190468" name="公式" r:id="rId7" imgW="1231560" imgH="393480" progId="Equation.3">
              <p:embed/>
            </p:oleObj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5076825" y="4357688"/>
          <a:ext cx="2974975" cy="838200"/>
        </p:xfrm>
        <a:graphic>
          <a:graphicData uri="http://schemas.openxmlformats.org/presentationml/2006/ole">
            <p:oleObj spid="_x0000_s190469" name="公式" r:id="rId8" imgW="1155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7EF5-8E9B-4F28-BD93-63CEB1FE1274}" type="slidenum">
              <a:rPr lang="en-US" altLang="zh-CN"/>
              <a:pPr/>
              <a:t>29</a:t>
            </a:fld>
            <a:endParaRPr lang="en-US" altLang="zh-CN"/>
          </a:p>
        </p:txBody>
      </p:sp>
      <p:grpSp>
        <p:nvGrpSpPr>
          <p:cNvPr id="161864" name="Group 72"/>
          <p:cNvGrpSpPr>
            <a:grpSpLocks/>
          </p:cNvGrpSpPr>
          <p:nvPr/>
        </p:nvGrpSpPr>
        <p:grpSpPr bwMode="auto">
          <a:xfrm>
            <a:off x="6196013" y="76200"/>
            <a:ext cx="2871787" cy="3330575"/>
            <a:chOff x="3903" y="48"/>
            <a:chExt cx="1809" cy="2098"/>
          </a:xfrm>
        </p:grpSpPr>
        <p:sp>
          <p:nvSpPr>
            <p:cNvPr id="161799" name="Line 7"/>
            <p:cNvSpPr>
              <a:spLocks noChangeAspect="1" noChangeShapeType="1"/>
            </p:cNvSpPr>
            <p:nvPr/>
          </p:nvSpPr>
          <p:spPr bwMode="auto">
            <a:xfrm>
              <a:off x="4432" y="913"/>
              <a:ext cx="5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0" name="Line 8"/>
            <p:cNvSpPr>
              <a:spLocks noChangeAspect="1" noChangeShapeType="1"/>
            </p:cNvSpPr>
            <p:nvPr/>
          </p:nvSpPr>
          <p:spPr bwMode="auto">
            <a:xfrm>
              <a:off x="5296" y="913"/>
              <a:ext cx="30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1" name="Line 9"/>
            <p:cNvSpPr>
              <a:spLocks noChangeAspect="1" noChangeShapeType="1"/>
            </p:cNvSpPr>
            <p:nvPr/>
          </p:nvSpPr>
          <p:spPr bwMode="auto">
            <a:xfrm>
              <a:off x="4230" y="969"/>
              <a:ext cx="0" cy="4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2" name="Line 10"/>
            <p:cNvSpPr>
              <a:spLocks noChangeAspect="1" noChangeShapeType="1"/>
            </p:cNvSpPr>
            <p:nvPr/>
          </p:nvSpPr>
          <p:spPr bwMode="auto">
            <a:xfrm>
              <a:off x="4230" y="969"/>
              <a:ext cx="249" cy="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3" name="Line 11"/>
            <p:cNvSpPr>
              <a:spLocks noChangeAspect="1" noChangeShapeType="1"/>
            </p:cNvSpPr>
            <p:nvPr/>
          </p:nvSpPr>
          <p:spPr bwMode="auto">
            <a:xfrm>
              <a:off x="4479" y="1222"/>
              <a:ext cx="0" cy="4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4" name="Line 12"/>
            <p:cNvSpPr>
              <a:spLocks noChangeAspect="1" noChangeShapeType="1"/>
            </p:cNvSpPr>
            <p:nvPr/>
          </p:nvSpPr>
          <p:spPr bwMode="auto">
            <a:xfrm>
              <a:off x="4230" y="1374"/>
              <a:ext cx="249" cy="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5" name="Line 13"/>
            <p:cNvSpPr>
              <a:spLocks noChangeAspect="1" noChangeShapeType="1"/>
            </p:cNvSpPr>
            <p:nvPr/>
          </p:nvSpPr>
          <p:spPr bwMode="auto">
            <a:xfrm flipV="1">
              <a:off x="4230" y="462"/>
              <a:ext cx="592" cy="5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6" name="Line 14"/>
            <p:cNvSpPr>
              <a:spLocks noChangeAspect="1" noChangeShapeType="1"/>
            </p:cNvSpPr>
            <p:nvPr/>
          </p:nvSpPr>
          <p:spPr bwMode="auto">
            <a:xfrm flipV="1">
              <a:off x="4479" y="715"/>
              <a:ext cx="592" cy="5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7" name="Line 15"/>
            <p:cNvSpPr>
              <a:spLocks noChangeAspect="1" noChangeShapeType="1"/>
            </p:cNvSpPr>
            <p:nvPr/>
          </p:nvSpPr>
          <p:spPr bwMode="auto">
            <a:xfrm flipV="1">
              <a:off x="4230" y="867"/>
              <a:ext cx="592" cy="5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8" name="Line 16"/>
            <p:cNvSpPr>
              <a:spLocks noChangeAspect="1" noChangeShapeType="1"/>
            </p:cNvSpPr>
            <p:nvPr/>
          </p:nvSpPr>
          <p:spPr bwMode="auto">
            <a:xfrm>
              <a:off x="5071" y="715"/>
              <a:ext cx="0" cy="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09" name="Line 17"/>
            <p:cNvSpPr>
              <a:spLocks noChangeAspect="1" noChangeShapeType="1"/>
            </p:cNvSpPr>
            <p:nvPr/>
          </p:nvSpPr>
          <p:spPr bwMode="auto">
            <a:xfrm>
              <a:off x="4822" y="462"/>
              <a:ext cx="0" cy="4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0" name="Line 18"/>
            <p:cNvSpPr>
              <a:spLocks noChangeAspect="1" noChangeShapeType="1"/>
            </p:cNvSpPr>
            <p:nvPr/>
          </p:nvSpPr>
          <p:spPr bwMode="auto">
            <a:xfrm>
              <a:off x="4822" y="867"/>
              <a:ext cx="249" cy="2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1" name="Line 19"/>
            <p:cNvSpPr>
              <a:spLocks noChangeAspect="1" noChangeShapeType="1"/>
            </p:cNvSpPr>
            <p:nvPr/>
          </p:nvSpPr>
          <p:spPr bwMode="auto">
            <a:xfrm>
              <a:off x="4822" y="462"/>
              <a:ext cx="249" cy="2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2" name="Freeform 20"/>
            <p:cNvSpPr>
              <a:spLocks noChangeAspect="1"/>
            </p:cNvSpPr>
            <p:nvPr/>
          </p:nvSpPr>
          <p:spPr bwMode="auto">
            <a:xfrm>
              <a:off x="3903" y="911"/>
              <a:ext cx="44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2" y="4"/>
                </a:cxn>
              </a:cxnLst>
              <a:rect l="0" t="0" r="r" b="b"/>
              <a:pathLst>
                <a:path w="572" h="4">
                  <a:moveTo>
                    <a:pt x="0" y="0"/>
                  </a:moveTo>
                  <a:lnTo>
                    <a:pt x="572" y="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3" name="Line 21"/>
            <p:cNvSpPr>
              <a:spLocks noChangeAspect="1" noChangeShapeType="1"/>
            </p:cNvSpPr>
            <p:nvPr/>
          </p:nvSpPr>
          <p:spPr bwMode="auto">
            <a:xfrm flipV="1">
              <a:off x="4479" y="1424"/>
              <a:ext cx="218" cy="203"/>
            </a:xfrm>
            <a:prstGeom prst="line">
              <a:avLst/>
            </a:prstGeom>
            <a:noFill/>
            <a:ln w="31750">
              <a:solidFill>
                <a:schemeClr val="hlink"/>
              </a:solidFill>
              <a:round/>
              <a:headEnd/>
              <a:tailEnd type="arrow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4" name="Line 22"/>
            <p:cNvSpPr>
              <a:spLocks noChangeAspect="1" noChangeShapeType="1"/>
            </p:cNvSpPr>
            <p:nvPr/>
          </p:nvSpPr>
          <p:spPr bwMode="auto">
            <a:xfrm flipV="1">
              <a:off x="4697" y="1121"/>
              <a:ext cx="374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5" name="Freeform 23"/>
            <p:cNvSpPr>
              <a:spLocks noChangeAspect="1"/>
            </p:cNvSpPr>
            <p:nvPr/>
          </p:nvSpPr>
          <p:spPr bwMode="auto">
            <a:xfrm>
              <a:off x="5068" y="1121"/>
              <a:ext cx="3" cy="10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295"/>
                </a:cxn>
              </a:cxnLst>
              <a:rect l="0" t="0" r="r" b="b"/>
              <a:pathLst>
                <a:path w="3" h="1295">
                  <a:moveTo>
                    <a:pt x="3" y="0"/>
                  </a:moveTo>
                  <a:lnTo>
                    <a:pt x="0" y="1295"/>
                  </a:lnTo>
                </a:path>
              </a:pathLst>
            </a:cu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6" name="Line 24"/>
            <p:cNvSpPr>
              <a:spLocks noChangeAspect="1" noChangeShapeType="1"/>
            </p:cNvSpPr>
            <p:nvPr/>
          </p:nvSpPr>
          <p:spPr bwMode="auto">
            <a:xfrm>
              <a:off x="4469" y="1808"/>
              <a:ext cx="591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17" name="Text Box 25"/>
            <p:cNvSpPr txBox="1">
              <a:spLocks noChangeAspect="1" noChangeArrowheads="1"/>
            </p:cNvSpPr>
            <p:nvPr/>
          </p:nvSpPr>
          <p:spPr bwMode="auto">
            <a:xfrm>
              <a:off x="5484" y="65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61818" name="Text Box 26"/>
            <p:cNvSpPr txBox="1">
              <a:spLocks noChangeAspect="1" noChangeArrowheads="1"/>
            </p:cNvSpPr>
            <p:nvPr/>
          </p:nvSpPr>
          <p:spPr bwMode="auto">
            <a:xfrm>
              <a:off x="4770" y="57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latin typeface="Times New Roman" pitchFamily="18" charset="0"/>
                </a:rPr>
                <a:t>d</a:t>
              </a:r>
              <a:r>
                <a:rPr lang="en-US" altLang="zh-CN" b="1" i="1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161819" name="Text Box 27"/>
            <p:cNvSpPr txBox="1">
              <a:spLocks noChangeAspect="1" noChangeArrowheads="1"/>
            </p:cNvSpPr>
            <p:nvPr/>
          </p:nvSpPr>
          <p:spPr bwMode="auto">
            <a:xfrm>
              <a:off x="4573" y="1808"/>
              <a:ext cx="4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800" b="1">
                  <a:latin typeface="Times New Roman" pitchFamily="18" charset="0"/>
                </a:rPr>
                <a:t>v</a:t>
              </a:r>
              <a:r>
                <a:rPr lang="en-US" altLang="zh-CN" sz="2800" b="1" i="1" baseline="-25000">
                  <a:latin typeface="Times New Roman" pitchFamily="18" charset="0"/>
                </a:rPr>
                <a:t>x</a:t>
              </a:r>
              <a:r>
                <a:rPr lang="en-US" altLang="zh-CN" sz="2800" b="1">
                  <a:latin typeface="Times New Roman" pitchFamily="18" charset="0"/>
                </a:rPr>
                <a:t>d</a:t>
              </a:r>
              <a:r>
                <a:rPr lang="en-US" altLang="zh-CN" sz="2800" b="1" i="1">
                  <a:latin typeface="Times New Roman" pitchFamily="18" charset="0"/>
                </a:rPr>
                <a:t>t</a:t>
              </a:r>
            </a:p>
          </p:txBody>
        </p:sp>
        <p:graphicFrame>
          <p:nvGraphicFramePr>
            <p:cNvPr id="161820" name="Object 28"/>
            <p:cNvGraphicFramePr>
              <a:graphicFrameLocks noChangeAspect="1"/>
            </p:cNvGraphicFramePr>
            <p:nvPr/>
          </p:nvGraphicFramePr>
          <p:xfrm>
            <a:off x="4598" y="1163"/>
            <a:ext cx="136" cy="228"/>
          </p:xfrm>
          <a:graphic>
            <a:graphicData uri="http://schemas.openxmlformats.org/presentationml/2006/ole">
              <p:oleObj spid="_x0000_s161820" name="Equation" r:id="rId3" imgW="126720" imgH="177480" progId="Equation.3">
                <p:embed/>
              </p:oleObj>
            </a:graphicData>
          </a:graphic>
        </p:graphicFrame>
        <p:grpSp>
          <p:nvGrpSpPr>
            <p:cNvPr id="161821" name="Group 29"/>
            <p:cNvGrpSpPr>
              <a:grpSpLocks noChangeAspect="1"/>
            </p:cNvGrpSpPr>
            <p:nvPr/>
          </p:nvGrpSpPr>
          <p:grpSpPr bwMode="auto">
            <a:xfrm>
              <a:off x="4620" y="86"/>
              <a:ext cx="639" cy="1391"/>
              <a:chOff x="4146" y="1680"/>
              <a:chExt cx="318" cy="841"/>
            </a:xfrm>
          </p:grpSpPr>
          <p:sp>
            <p:nvSpPr>
              <p:cNvPr id="161822" name="Line 30"/>
              <p:cNvSpPr>
                <a:spLocks noChangeAspect="1" noChangeShapeType="1"/>
              </p:cNvSpPr>
              <p:nvPr/>
            </p:nvSpPr>
            <p:spPr bwMode="auto">
              <a:xfrm>
                <a:off x="4464" y="2003"/>
                <a:ext cx="0" cy="51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23" name="Line 31"/>
              <p:cNvSpPr>
                <a:spLocks noChangeAspect="1" noChangeShapeType="1"/>
              </p:cNvSpPr>
              <p:nvPr/>
            </p:nvSpPr>
            <p:spPr bwMode="auto">
              <a:xfrm>
                <a:off x="4146" y="1680"/>
                <a:ext cx="0" cy="51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24" name="Line 32"/>
              <p:cNvSpPr>
                <a:spLocks noChangeAspect="1" noChangeShapeType="1"/>
              </p:cNvSpPr>
              <p:nvPr/>
            </p:nvSpPr>
            <p:spPr bwMode="auto">
              <a:xfrm>
                <a:off x="4146" y="2198"/>
                <a:ext cx="318" cy="32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25" name="Line 33"/>
              <p:cNvSpPr>
                <a:spLocks noChangeAspect="1" noChangeShapeType="1"/>
              </p:cNvSpPr>
              <p:nvPr/>
            </p:nvSpPr>
            <p:spPr bwMode="auto">
              <a:xfrm>
                <a:off x="4146" y="1680"/>
                <a:ext cx="318" cy="32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61826" name="Group 34"/>
            <p:cNvGrpSpPr>
              <a:grpSpLocks noChangeAspect="1"/>
            </p:cNvGrpSpPr>
            <p:nvPr/>
          </p:nvGrpSpPr>
          <p:grpSpPr bwMode="auto">
            <a:xfrm>
              <a:off x="4647" y="48"/>
              <a:ext cx="639" cy="1391"/>
              <a:chOff x="4146" y="1680"/>
              <a:chExt cx="318" cy="841"/>
            </a:xfrm>
          </p:grpSpPr>
          <p:sp>
            <p:nvSpPr>
              <p:cNvPr id="161827" name="Line 35"/>
              <p:cNvSpPr>
                <a:spLocks noChangeAspect="1" noChangeShapeType="1"/>
              </p:cNvSpPr>
              <p:nvPr/>
            </p:nvSpPr>
            <p:spPr bwMode="auto">
              <a:xfrm>
                <a:off x="4464" y="2003"/>
                <a:ext cx="0" cy="51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28" name="Line 36"/>
              <p:cNvSpPr>
                <a:spLocks noChangeAspect="1" noChangeShapeType="1"/>
              </p:cNvSpPr>
              <p:nvPr/>
            </p:nvSpPr>
            <p:spPr bwMode="auto">
              <a:xfrm>
                <a:off x="4146" y="1680"/>
                <a:ext cx="0" cy="51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29" name="Line 37"/>
              <p:cNvSpPr>
                <a:spLocks noChangeAspect="1" noChangeShapeType="1"/>
              </p:cNvSpPr>
              <p:nvPr/>
            </p:nvSpPr>
            <p:spPr bwMode="auto">
              <a:xfrm>
                <a:off x="4146" y="2198"/>
                <a:ext cx="318" cy="32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1830" name="Line 38"/>
              <p:cNvSpPr>
                <a:spLocks noChangeAspect="1" noChangeShapeType="1"/>
              </p:cNvSpPr>
              <p:nvPr/>
            </p:nvSpPr>
            <p:spPr bwMode="auto">
              <a:xfrm>
                <a:off x="4146" y="1680"/>
                <a:ext cx="318" cy="32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1831" name="Freeform 39"/>
            <p:cNvSpPr>
              <a:spLocks noChangeAspect="1"/>
            </p:cNvSpPr>
            <p:nvPr/>
          </p:nvSpPr>
          <p:spPr bwMode="auto">
            <a:xfrm>
              <a:off x="4995" y="1199"/>
              <a:ext cx="277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3" y="299"/>
                </a:cxn>
              </a:cxnLst>
              <a:rect l="0" t="0" r="r" b="b"/>
              <a:pathLst>
                <a:path w="353" h="299">
                  <a:moveTo>
                    <a:pt x="0" y="0"/>
                  </a:moveTo>
                  <a:lnTo>
                    <a:pt x="353" y="299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32" name="Freeform 40"/>
            <p:cNvSpPr>
              <a:spLocks noChangeAspect="1"/>
            </p:cNvSpPr>
            <p:nvPr/>
          </p:nvSpPr>
          <p:spPr bwMode="auto">
            <a:xfrm>
              <a:off x="4972" y="1233"/>
              <a:ext cx="276" cy="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3" y="299"/>
                </a:cxn>
              </a:cxnLst>
              <a:rect l="0" t="0" r="r" b="b"/>
              <a:pathLst>
                <a:path w="353" h="299">
                  <a:moveTo>
                    <a:pt x="0" y="0"/>
                  </a:moveTo>
                  <a:lnTo>
                    <a:pt x="353" y="299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1833" name="Freeform 41"/>
            <p:cNvSpPr>
              <a:spLocks noChangeAspect="1"/>
            </p:cNvSpPr>
            <p:nvPr/>
          </p:nvSpPr>
          <p:spPr bwMode="auto">
            <a:xfrm>
              <a:off x="4472" y="1603"/>
              <a:ext cx="2" cy="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93"/>
                </a:cxn>
              </a:cxnLst>
              <a:rect l="0" t="0" r="r" b="b"/>
              <a:pathLst>
                <a:path w="3" h="693">
                  <a:moveTo>
                    <a:pt x="0" y="0"/>
                  </a:moveTo>
                  <a:lnTo>
                    <a:pt x="3" y="693"/>
                  </a:lnTo>
                </a:path>
              </a:pathLst>
            </a:cu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1837" name="Text Box 45"/>
          <p:cNvSpPr txBox="1">
            <a:spLocks noChangeArrowheads="1"/>
          </p:cNvSpPr>
          <p:nvPr/>
        </p:nvSpPr>
        <p:spPr bwMode="auto">
          <a:xfrm>
            <a:off x="304800" y="152400"/>
            <a:ext cx="554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麦克斯韦速度分量的分布律的应用</a:t>
            </a:r>
          </a:p>
        </p:txBody>
      </p:sp>
      <p:sp>
        <p:nvSpPr>
          <p:cNvPr id="161838" name="Text Box 46"/>
          <p:cNvSpPr txBox="1">
            <a:spLocks noChangeArrowheads="1"/>
          </p:cNvSpPr>
          <p:nvPr/>
        </p:nvSpPr>
        <p:spPr bwMode="auto">
          <a:xfrm>
            <a:off x="304800" y="838200"/>
            <a:ext cx="5402263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求热平衡态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中，单位时间碰撞在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单位器壁面积上的分子数：</a:t>
            </a:r>
          </a:p>
        </p:txBody>
      </p:sp>
      <p:sp>
        <p:nvSpPr>
          <p:cNvPr id="161839" name="Text Box 47"/>
          <p:cNvSpPr txBox="1">
            <a:spLocks noChangeArrowheads="1"/>
          </p:cNvSpPr>
          <p:nvPr/>
        </p:nvSpPr>
        <p:spPr bwMode="auto">
          <a:xfrm>
            <a:off x="228600" y="1905000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设总分子数为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lang="zh-CN" altLang="en-US" b="1" i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单位体积内具有各种速度的分子总数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n</a:t>
            </a:r>
          </a:p>
        </p:txBody>
      </p:sp>
      <p:graphicFrame>
        <p:nvGraphicFramePr>
          <p:cNvPr id="161840" name="Object 48"/>
          <p:cNvGraphicFramePr>
            <a:graphicFrameLocks noChangeAspect="1"/>
          </p:cNvGraphicFramePr>
          <p:nvPr/>
        </p:nvGraphicFramePr>
        <p:xfrm>
          <a:off x="-31750" y="2743200"/>
          <a:ext cx="3570288" cy="990600"/>
        </p:xfrm>
        <a:graphic>
          <a:graphicData uri="http://schemas.openxmlformats.org/presentationml/2006/ole">
            <p:oleObj spid="_x0000_s161840" name="公式" r:id="rId4" imgW="1218960" imgH="457200" progId="Equation.3">
              <p:embed/>
            </p:oleObj>
          </a:graphicData>
        </a:graphic>
      </p:graphicFrame>
      <p:graphicFrame>
        <p:nvGraphicFramePr>
          <p:cNvPr id="161841" name="Object 49"/>
          <p:cNvGraphicFramePr>
            <a:graphicFrameLocks noChangeAspect="1"/>
          </p:cNvGraphicFramePr>
          <p:nvPr/>
        </p:nvGraphicFramePr>
        <p:xfrm>
          <a:off x="3209925" y="2806700"/>
          <a:ext cx="3221038" cy="863600"/>
        </p:xfrm>
        <a:graphic>
          <a:graphicData uri="http://schemas.openxmlformats.org/presentationml/2006/ole">
            <p:oleObj spid="_x0000_s161841" name="Equation" r:id="rId5" imgW="1206360" imgH="431640" progId="Equation.3">
              <p:embed/>
            </p:oleObj>
          </a:graphicData>
        </a:graphic>
      </p:graphicFrame>
      <p:grpSp>
        <p:nvGrpSpPr>
          <p:cNvPr id="161860" name="Group 68"/>
          <p:cNvGrpSpPr>
            <a:grpSpLocks/>
          </p:cNvGrpSpPr>
          <p:nvPr/>
        </p:nvGrpSpPr>
        <p:grpSpPr bwMode="auto">
          <a:xfrm>
            <a:off x="180975" y="4419602"/>
            <a:ext cx="8855076" cy="954088"/>
            <a:chOff x="41" y="2820"/>
            <a:chExt cx="5578" cy="601"/>
          </a:xfrm>
        </p:grpSpPr>
        <p:sp>
          <p:nvSpPr>
            <p:cNvPr id="161844" name="Text Box 52"/>
            <p:cNvSpPr txBox="1">
              <a:spLocks noChangeArrowheads="1"/>
            </p:cNvSpPr>
            <p:nvPr/>
          </p:nvSpPr>
          <p:spPr bwMode="auto">
            <a:xfrm>
              <a:off x="41" y="2820"/>
              <a:ext cx="557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atin typeface="Times New Roman" pitchFamily="18" charset="0"/>
                  <a:ea typeface="楷体_GB2312" pitchFamily="49" charset="-122"/>
                </a:rPr>
                <a:t>在</a:t>
              </a:r>
              <a:r>
                <a:rPr lang="en-US" altLang="zh-CN" sz="2800" b="1" dirty="0" err="1">
                  <a:latin typeface="Times New Roman" pitchFamily="18" charset="0"/>
                  <a:ea typeface="楷体_GB2312" pitchFamily="49" charset="-122"/>
                </a:rPr>
                <a:t>d</a:t>
              </a:r>
              <a:r>
                <a:rPr lang="en-US" altLang="zh-CN" sz="2800" b="1" i="1" dirty="0" err="1">
                  <a:latin typeface="Times New Roman" pitchFamily="18" charset="0"/>
                  <a:ea typeface="楷体_GB2312" pitchFamily="49" charset="-122"/>
                </a:rPr>
                <a:t>t</a:t>
              </a:r>
              <a:r>
                <a:rPr lang="zh-CN" altLang="en-US" sz="2800" b="1" dirty="0">
                  <a:latin typeface="Times New Roman" pitchFamily="18" charset="0"/>
                  <a:ea typeface="楷体_GB2312" pitchFamily="49" charset="-122"/>
                </a:rPr>
                <a:t>时间内，体积</a:t>
              </a:r>
              <a:r>
                <a:rPr lang="zh-CN" altLang="en-US" sz="2800" b="1" dirty="0" smtClean="0">
                  <a:latin typeface="Times New Roman" pitchFamily="18" charset="0"/>
                  <a:ea typeface="楷体_GB2312" pitchFamily="49" charset="-122"/>
                </a:rPr>
                <a:t>在</a:t>
              </a:r>
              <a:r>
                <a:rPr lang="en-US" altLang="zh-CN" sz="2800" b="1" dirty="0" err="1" smtClean="0">
                  <a:latin typeface="Times New Roman" pitchFamily="18" charset="0"/>
                  <a:ea typeface="楷体_GB2312" pitchFamily="49" charset="-122"/>
                </a:rPr>
                <a:t>dV</a:t>
              </a:r>
              <a:r>
                <a:rPr lang="en-US" altLang="zh-CN" sz="2800" b="1" dirty="0" smtClean="0">
                  <a:latin typeface="Times New Roman" pitchFamily="18" charset="0"/>
                  <a:ea typeface="楷体_GB2312" pitchFamily="49" charset="-122"/>
                </a:rPr>
                <a:t>=  </a:t>
              </a:r>
              <a:r>
                <a:rPr lang="zh-CN" altLang="en-US" sz="2800" b="1" dirty="0" smtClean="0">
                  <a:latin typeface="Times New Roman" pitchFamily="18" charset="0"/>
                  <a:ea typeface="楷体_GB2312" pitchFamily="49" charset="-122"/>
                </a:rPr>
                <a:t>            </a:t>
              </a:r>
              <a:r>
                <a:rPr lang="zh-CN" altLang="en-US" sz="2800" b="1" dirty="0">
                  <a:latin typeface="Times New Roman" pitchFamily="18" charset="0"/>
                  <a:ea typeface="楷体_GB2312" pitchFamily="49" charset="-122"/>
                </a:rPr>
                <a:t>内、速度在</a:t>
              </a:r>
              <a:r>
                <a:rPr lang="en-US" altLang="zh-CN" sz="2800" b="1" dirty="0" err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 dirty="0" err="1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en-US" altLang="zh-CN" sz="2800" b="1" dirty="0">
                  <a:latin typeface="Times New Roman" pitchFamily="18" charset="0"/>
                  <a:cs typeface="Times New Roman" pitchFamily="18" charset="0"/>
                </a:rPr>
                <a:t>~ </a:t>
              </a:r>
              <a:r>
                <a:rPr lang="en-US" altLang="zh-CN" sz="2800" b="1" dirty="0" err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 dirty="0" err="1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en-US" altLang="zh-CN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latin typeface="Times New Roman" pitchFamily="18" charset="0"/>
                  <a:ea typeface="楷体_GB2312" pitchFamily="49" charset="-122"/>
                </a:rPr>
                <a:t>+d </a:t>
              </a:r>
              <a:r>
                <a:rPr lang="en-US" altLang="zh-CN" sz="2800" b="1" dirty="0" err="1" smtClean="0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 dirty="0" err="1" smtClean="0">
                  <a:latin typeface="Times New Roman" pitchFamily="18" charset="0"/>
                  <a:ea typeface="楷体_GB2312" pitchFamily="49" charset="-122"/>
                </a:rPr>
                <a:t>x</a:t>
              </a:r>
              <a:endParaRPr lang="en-US" altLang="zh-CN" sz="2800" b="1" i="1" baseline="-25000" dirty="0" smtClean="0">
                <a:latin typeface="Times New Roman" pitchFamily="18" charset="0"/>
                <a:ea typeface="楷体_GB2312" pitchFamily="49" charset="-122"/>
              </a:endParaRPr>
            </a:p>
            <a:p>
              <a:r>
                <a:rPr lang="zh-CN" altLang="en-US" sz="2800" b="1" dirty="0" smtClean="0">
                  <a:latin typeface="Times New Roman" pitchFamily="18" charset="0"/>
                  <a:ea typeface="楷体_GB2312" pitchFamily="49" charset="-122"/>
                </a:rPr>
                <a:t>间隔内</a:t>
              </a:r>
              <a:r>
                <a:rPr lang="zh-CN" altLang="en-US" sz="2800" b="1" dirty="0">
                  <a:latin typeface="Times New Roman" pitchFamily="18" charset="0"/>
                  <a:ea typeface="楷体_GB2312" pitchFamily="49" charset="-122"/>
                </a:rPr>
                <a:t>的分子中</a:t>
              </a:r>
              <a:r>
                <a:rPr lang="en-US" altLang="zh-CN" sz="2800" b="1" dirty="0" err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sz="2800" b="1" i="1" baseline="-25000" dirty="0" err="1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en-US" altLang="zh-CN" sz="2800" b="1" dirty="0">
                  <a:latin typeface="Times New Roman" pitchFamily="18" charset="0"/>
                  <a:ea typeface="楷体_GB2312" pitchFamily="49" charset="-122"/>
                </a:rPr>
                <a:t>&gt; 0</a:t>
              </a:r>
              <a:r>
                <a:rPr lang="zh-CN" altLang="en-US" sz="2800" b="1" dirty="0">
                  <a:latin typeface="Times New Roman" pitchFamily="18" charset="0"/>
                  <a:ea typeface="楷体_GB2312" pitchFamily="49" charset="-122"/>
                </a:rPr>
                <a:t>的都将与器壁碰撞，所以</a:t>
              </a:r>
            </a:p>
          </p:txBody>
        </p:sp>
        <p:graphicFrame>
          <p:nvGraphicFramePr>
            <p:cNvPr id="161843" name="Object 51"/>
            <p:cNvGraphicFramePr>
              <a:graphicFrameLocks noChangeAspect="1"/>
            </p:cNvGraphicFramePr>
            <p:nvPr/>
          </p:nvGraphicFramePr>
          <p:xfrm>
            <a:off x="2507" y="2830"/>
            <a:ext cx="750" cy="333"/>
          </p:xfrm>
          <a:graphic>
            <a:graphicData uri="http://schemas.openxmlformats.org/presentationml/2006/ole">
              <p:oleObj spid="_x0000_s161843" name="Equation" r:id="rId6" imgW="495000" imgH="228600" progId="Equation.3">
                <p:embed/>
              </p:oleObj>
            </a:graphicData>
          </a:graphic>
        </p:graphicFrame>
      </p:grpSp>
      <p:grpSp>
        <p:nvGrpSpPr>
          <p:cNvPr id="161863" name="Group 71"/>
          <p:cNvGrpSpPr>
            <a:grpSpLocks/>
          </p:cNvGrpSpPr>
          <p:nvPr/>
        </p:nvGrpSpPr>
        <p:grpSpPr bwMode="auto">
          <a:xfrm>
            <a:off x="152400" y="3810000"/>
            <a:ext cx="8534400" cy="457200"/>
            <a:chOff x="0" y="2400"/>
            <a:chExt cx="5376" cy="288"/>
          </a:xfrm>
        </p:grpSpPr>
        <p:sp>
          <p:nvSpPr>
            <p:cNvPr id="161846" name="Text Box 54"/>
            <p:cNvSpPr txBox="1">
              <a:spLocks noChangeArrowheads="1"/>
            </p:cNvSpPr>
            <p:nvPr/>
          </p:nvSpPr>
          <p:spPr bwMode="auto">
            <a:xfrm>
              <a:off x="0" y="2400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b="1">
                  <a:latin typeface="Times New Roman" pitchFamily="18" charset="0"/>
                  <a:ea typeface="楷体_GB2312" pitchFamily="49" charset="-122"/>
                </a:rPr>
                <a:t>单位体积中速度在</a:t>
              </a:r>
              <a:r>
                <a:rPr lang="en-US" altLang="zh-CN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b="1" i="1" baseline="-25000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en-US" altLang="zh-CN" b="1">
                  <a:latin typeface="Times New Roman" pitchFamily="18" charset="0"/>
                  <a:cs typeface="Times New Roman" pitchFamily="18" charset="0"/>
                </a:rPr>
                <a:t>~ </a:t>
              </a:r>
              <a:r>
                <a:rPr lang="en-US" altLang="zh-CN" b="1">
                  <a:latin typeface="Times New Roman" pitchFamily="18" charset="0"/>
                  <a:ea typeface="楷体_GB2312" pitchFamily="49" charset="-122"/>
                </a:rPr>
                <a:t>v</a:t>
              </a:r>
              <a:r>
                <a:rPr lang="en-US" altLang="zh-CN" b="1" i="1" baseline="-25000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en-US" altLang="zh-CN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b="1">
                  <a:latin typeface="Times New Roman" pitchFamily="18" charset="0"/>
                  <a:ea typeface="楷体_GB2312" pitchFamily="49" charset="-122"/>
                </a:rPr>
                <a:t>+d v</a:t>
              </a:r>
              <a:r>
                <a:rPr lang="en-US" altLang="zh-CN" b="1" i="1" baseline="-25000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lang="zh-CN" altLang="en-US" b="1">
                  <a:latin typeface="Times New Roman" pitchFamily="18" charset="0"/>
                  <a:ea typeface="楷体_GB2312" pitchFamily="49" charset="-122"/>
                </a:rPr>
                <a:t>间隔内的分子数为</a:t>
              </a:r>
            </a:p>
          </p:txBody>
        </p:sp>
        <p:graphicFrame>
          <p:nvGraphicFramePr>
            <p:cNvPr id="161847" name="Object 55"/>
            <p:cNvGraphicFramePr>
              <a:graphicFrameLocks noChangeAspect="1"/>
            </p:cNvGraphicFramePr>
            <p:nvPr/>
          </p:nvGraphicFramePr>
          <p:xfrm>
            <a:off x="4176" y="2400"/>
            <a:ext cx="1200" cy="288"/>
          </p:xfrm>
          <a:graphic>
            <a:graphicData uri="http://schemas.openxmlformats.org/presentationml/2006/ole">
              <p:oleObj spid="_x0000_s161847" name="Equation" r:id="rId7" imgW="774360" imgH="228600" progId="Equation.3">
                <p:embed/>
              </p:oleObj>
            </a:graphicData>
          </a:graphic>
        </p:graphicFrame>
      </p:grpSp>
      <p:graphicFrame>
        <p:nvGraphicFramePr>
          <p:cNvPr id="161851" name="Object 59"/>
          <p:cNvGraphicFramePr>
            <a:graphicFrameLocks noChangeAspect="1"/>
          </p:cNvGraphicFramePr>
          <p:nvPr/>
        </p:nvGraphicFramePr>
        <p:xfrm>
          <a:off x="914400" y="5562600"/>
          <a:ext cx="6342063" cy="914400"/>
        </p:xfrm>
        <a:graphic>
          <a:graphicData uri="http://schemas.openxmlformats.org/presentationml/2006/ole">
            <p:oleObj spid="_x0000_s161851" name="Equation" r:id="rId8" imgW="2552400" imgH="444240" progId="Equation.3">
              <p:embed/>
            </p:oleObj>
          </a:graphicData>
        </a:graphic>
      </p:graphicFrame>
      <p:sp>
        <p:nvSpPr>
          <p:cNvPr id="161858" name="Freeform 66"/>
          <p:cNvSpPr>
            <a:spLocks/>
          </p:cNvSpPr>
          <p:nvPr/>
        </p:nvSpPr>
        <p:spPr bwMode="auto">
          <a:xfrm>
            <a:off x="90488" y="1524000"/>
            <a:ext cx="703262" cy="4352925"/>
          </a:xfrm>
          <a:custGeom>
            <a:avLst/>
            <a:gdLst/>
            <a:ahLst/>
            <a:cxnLst>
              <a:cxn ang="0">
                <a:pos x="327" y="0"/>
              </a:cxn>
              <a:cxn ang="0">
                <a:pos x="94" y="135"/>
              </a:cxn>
              <a:cxn ang="0">
                <a:pos x="0" y="598"/>
              </a:cxn>
              <a:cxn ang="0">
                <a:pos x="0" y="2468"/>
              </a:cxn>
              <a:cxn ang="0">
                <a:pos x="443" y="2742"/>
              </a:cxn>
            </a:cxnLst>
            <a:rect l="0" t="0" r="r" b="b"/>
            <a:pathLst>
              <a:path w="443" h="2742">
                <a:moveTo>
                  <a:pt x="327" y="0"/>
                </a:moveTo>
                <a:lnTo>
                  <a:pt x="94" y="135"/>
                </a:lnTo>
                <a:lnTo>
                  <a:pt x="0" y="598"/>
                </a:lnTo>
                <a:lnTo>
                  <a:pt x="0" y="2468"/>
                </a:lnTo>
                <a:lnTo>
                  <a:pt x="443" y="274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1862" name="Oval 7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8001000" y="5867400"/>
            <a:ext cx="381000" cy="76200"/>
          </a:xfrm>
          <a:prstGeom prst="ellipse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37" grpId="0" autoUpdateAnimBg="0"/>
      <p:bldP spid="161838" grpId="0" animBg="1" autoUpdateAnimBg="0"/>
      <p:bldP spid="161839" grpId="0" autoUpdateAnimBg="0"/>
      <p:bldP spid="161858" grpId="0" animBg="1"/>
      <p:bldP spid="1618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6C6C-DE78-469D-84BB-A75FE8C355DF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    </a:t>
            </a:r>
          </a:p>
          <a:p>
            <a:pPr lvl="1">
              <a:buClr>
                <a:schemeClr val="accent1"/>
              </a:buClr>
              <a:buFontTx/>
              <a:buChar char="#"/>
            </a:pPr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大量小球整体按狭槽的分布遵从一定的统计规律。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4249738"/>
            <a:ext cx="83058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气体中个别分子的速度具有怎样的数值和方向完全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是偶然的，但就大量分子的整体来看，在一定的条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件下，气体分子的速度分布也遵从一定的统计规律。</a:t>
            </a:r>
          </a:p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为研究气体分子速度分布的定量规律，有必要介绍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分布函数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的概念。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8600" y="1735138"/>
            <a:ext cx="89154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  <a:ea typeface="楷体_GB2312" pitchFamily="49" charset="-122"/>
              </a:rPr>
              <a:t>     </a:t>
            </a:r>
          </a:p>
          <a:p>
            <a:pPr lvl="1">
              <a:buClr>
                <a:schemeClr val="accent1"/>
              </a:buClr>
              <a:buFontTx/>
              <a:buChar char="#"/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统计规律永远伴随涨落现象。</a:t>
            </a:r>
          </a:p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   一切与热现象有关的宏观量（如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P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）的数值都</a:t>
            </a:r>
          </a:p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是统计平均值。在任一给定瞬间或在系统中任一给</a:t>
            </a:r>
          </a:p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定局部范围内，观测值都与统计平均值有偏差。</a:t>
            </a:r>
          </a:p>
        </p:txBody>
      </p:sp>
      <p:graphicFrame>
        <p:nvGraphicFramePr>
          <p:cNvPr id="182272" name="Object 1024"/>
          <p:cNvGraphicFramePr>
            <a:graphicFrameLocks noChangeAspect="1"/>
          </p:cNvGraphicFramePr>
          <p:nvPr/>
        </p:nvGraphicFramePr>
        <p:xfrm>
          <a:off x="4591050" y="1143000"/>
          <a:ext cx="3086100" cy="949325"/>
        </p:xfrm>
        <a:graphic>
          <a:graphicData uri="http://schemas.openxmlformats.org/presentationml/2006/ole">
            <p:oleObj spid="_x0000_s182272" name="Equation" r:id="rId3" imgW="1358640" imgH="419040" progId="Equation.3">
              <p:embed/>
            </p:oleObj>
          </a:graphicData>
        </a:graphic>
      </p:graphicFrame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362200" y="1219200"/>
            <a:ext cx="19812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高斯分布</a:t>
            </a:r>
            <a:endParaRPr lang="zh-CN" altLang="en-US" sz="2000" b="1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  <p:bldP spid="44035" grpId="0" build="p" autoUpdateAnimBg="0"/>
      <p:bldP spid="44040" grpId="0" build="p" autoUpdateAnimBg="0"/>
      <p:bldP spid="44042" grpId="0" build="p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F42B-FF72-411E-8030-A54ADA62833A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b="1"/>
              <a:t>9-5</a:t>
            </a:r>
            <a:r>
              <a:rPr lang="zh-CN" altLang="en-US" b="1"/>
              <a:t>，</a:t>
            </a:r>
            <a:r>
              <a:rPr lang="en-US" altLang="zh-CN" b="1"/>
              <a:t>9-6</a:t>
            </a:r>
            <a:r>
              <a:rPr lang="zh-CN" altLang="en-US" b="1"/>
              <a:t>，</a:t>
            </a:r>
            <a:r>
              <a:rPr lang="en-US" altLang="zh-CN" b="1"/>
              <a:t>9-11</a:t>
            </a:r>
          </a:p>
        </p:txBody>
      </p:sp>
      <p:sp>
        <p:nvSpPr>
          <p:cNvPr id="17920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11413" y="549275"/>
            <a:ext cx="3816350" cy="706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3200" b="1">
                <a:solidFill>
                  <a:schemeClr val="tx1"/>
                </a:solidFill>
                <a:latin typeface="Times New Roman" pitchFamily="18" charset="0"/>
              </a:rPr>
              <a:t>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2CDED-2FE7-4D63-A804-6BF1791CB95B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伽尔顿板实验</a:t>
            </a:r>
          </a:p>
        </p:txBody>
      </p:sp>
      <p:pic>
        <p:nvPicPr>
          <p:cNvPr id="180229" name="Picture 5" descr="image23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12875"/>
            <a:ext cx="7056437" cy="529272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7A3C-18A0-4D6E-BF8A-14A1D7294725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95288" y="1773238"/>
            <a:ext cx="79216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180975" lvl="1" indent="-1588">
              <a:lnSpc>
                <a:spcPct val="110000"/>
              </a:lnSpc>
            </a:pP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dN</a:t>
            </a:r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(</a:t>
            </a:r>
            <a:r>
              <a:rPr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en-US" altLang="zh-CN" sz="2800" b="1" i="1" baseline="-250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：  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分布在某区间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~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 +d 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x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内的分子数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819400" y="457200"/>
            <a:ext cx="445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以伽尔顿板实验为例说明。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81000" y="381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  <a:sym typeface="Symbol" pitchFamily="18" charset="2"/>
              </a:rPr>
              <a:t>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楷体_GB2312" pitchFamily="49" charset="-122"/>
              </a:rPr>
              <a:t>分布函数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192213" y="1209675"/>
            <a:ext cx="39973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0000CC"/>
                </a:solidFill>
              </a:rPr>
              <a:t>N:</a:t>
            </a:r>
            <a:r>
              <a:rPr lang="en-US" altLang="zh-CN" b="1" i="1"/>
              <a:t>      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系统的分子总数　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755650" y="3573463"/>
            <a:ext cx="77771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l"/>
            </a:pPr>
            <a:r>
              <a:rPr lang="en-US" altLang="zh-CN" b="1" i="1">
                <a:latin typeface="宋体" pitchFamily="2" charset="-122"/>
              </a:rPr>
              <a:t>dN</a:t>
            </a:r>
            <a:r>
              <a:rPr lang="en-US" altLang="zh-CN" b="1">
                <a:latin typeface="宋体" pitchFamily="2" charset="-122"/>
              </a:rPr>
              <a:t>(</a:t>
            </a:r>
            <a:r>
              <a:rPr lang="en-US" altLang="zh-CN" b="1" i="1">
                <a:latin typeface="宋体" pitchFamily="2" charset="-122"/>
              </a:rPr>
              <a:t>x</a:t>
            </a:r>
            <a:r>
              <a:rPr lang="en-US" altLang="zh-CN" b="1">
                <a:latin typeface="宋体" pitchFamily="2" charset="-122"/>
              </a:rPr>
              <a:t>)</a:t>
            </a:r>
            <a:r>
              <a:rPr lang="en-US" altLang="zh-CN" b="1" i="1">
                <a:latin typeface="宋体" pitchFamily="2" charset="-122"/>
              </a:rPr>
              <a:t>/N</a:t>
            </a:r>
            <a:r>
              <a:rPr lang="en-US" altLang="zh-CN" b="1">
                <a:latin typeface="宋体" pitchFamily="2" charset="-122"/>
              </a:rPr>
              <a:t> </a:t>
            </a:r>
            <a:r>
              <a:rPr lang="zh-CN" altLang="en-US" b="1">
                <a:latin typeface="宋体" pitchFamily="2" charset="-122"/>
              </a:rPr>
              <a:t>是 </a:t>
            </a:r>
            <a:r>
              <a:rPr lang="en-US" altLang="zh-CN" b="1" i="1">
                <a:latin typeface="宋体" pitchFamily="2" charset="-122"/>
                <a:sym typeface="Symbol" pitchFamily="18" charset="2"/>
              </a:rPr>
              <a:t>x </a:t>
            </a:r>
            <a:r>
              <a:rPr lang="zh-CN" altLang="en-US" b="1">
                <a:latin typeface="宋体" pitchFamily="2" charset="-122"/>
              </a:rPr>
              <a:t>的函数，在不同区间附近取相等的间隔，此比率一般不相等。</a:t>
            </a:r>
          </a:p>
          <a:p>
            <a:pPr lvl="2">
              <a:buFont typeface="Wingdings" pitchFamily="2" charset="2"/>
              <a:buChar char="l"/>
            </a:pPr>
            <a:r>
              <a:rPr lang="zh-CN" altLang="en-US" b="1">
                <a:latin typeface="宋体" pitchFamily="2" charset="-122"/>
              </a:rPr>
              <a:t>当区间（间隔）足够小时（宏观小，微观大）， </a:t>
            </a:r>
            <a:r>
              <a:rPr lang="en-US" altLang="zh-CN" b="1" i="1">
                <a:latin typeface="宋体" pitchFamily="2" charset="-122"/>
              </a:rPr>
              <a:t>dN </a:t>
            </a:r>
            <a:r>
              <a:rPr lang="en-US" altLang="zh-CN" b="1">
                <a:latin typeface="宋体" pitchFamily="2" charset="-122"/>
              </a:rPr>
              <a:t>(</a:t>
            </a:r>
            <a:r>
              <a:rPr lang="en-US" altLang="zh-CN" b="1" i="1">
                <a:latin typeface="宋体" pitchFamily="2" charset="-122"/>
              </a:rPr>
              <a:t>x</a:t>
            </a:r>
            <a:r>
              <a:rPr lang="en-US" altLang="zh-CN" b="1">
                <a:latin typeface="宋体" pitchFamily="2" charset="-122"/>
              </a:rPr>
              <a:t>)</a:t>
            </a:r>
            <a:r>
              <a:rPr lang="en-US" altLang="zh-CN" b="1" i="1" baseline="-25000">
                <a:latin typeface="宋体" pitchFamily="2" charset="-122"/>
              </a:rPr>
              <a:t> </a:t>
            </a:r>
            <a:r>
              <a:rPr lang="en-US" altLang="zh-CN" b="1" i="1">
                <a:latin typeface="宋体" pitchFamily="2" charset="-122"/>
              </a:rPr>
              <a:t>/N</a:t>
            </a:r>
            <a:r>
              <a:rPr lang="zh-CN" altLang="en-US" b="1">
                <a:latin typeface="宋体" pitchFamily="2" charset="-122"/>
              </a:rPr>
              <a:t>还应与区间的大小成正比。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39750" y="2652713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0850" lvl="1" indent="6350"/>
            <a:r>
              <a:rPr lang="en-US" altLang="zh-CN" b="1" i="1">
                <a:solidFill>
                  <a:srgbClr val="0000CC"/>
                </a:solidFill>
              </a:rPr>
              <a:t>dN </a:t>
            </a:r>
            <a:r>
              <a:rPr lang="en-US" altLang="zh-CN" b="1">
                <a:solidFill>
                  <a:srgbClr val="0000CC"/>
                </a:solidFill>
              </a:rPr>
              <a:t>(</a:t>
            </a:r>
            <a:r>
              <a:rPr lang="en-US" altLang="zh-CN" b="1" i="1">
                <a:solidFill>
                  <a:srgbClr val="0000CC"/>
                </a:solidFill>
              </a:rPr>
              <a:t>x</a:t>
            </a:r>
            <a:r>
              <a:rPr lang="en-US" altLang="zh-CN" b="1">
                <a:solidFill>
                  <a:srgbClr val="0000CC"/>
                </a:solidFill>
              </a:rPr>
              <a:t>)</a:t>
            </a:r>
            <a:r>
              <a:rPr lang="en-US" altLang="zh-CN" b="1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altLang="zh-CN" b="1" i="1">
                <a:solidFill>
                  <a:srgbClr val="0000CC"/>
                </a:solidFill>
              </a:rPr>
              <a:t>/N: </a:t>
            </a:r>
            <a:r>
              <a:rPr lang="zh-CN" altLang="en-US" b="1"/>
              <a:t>表示分布在此区间内的分子数占总分子数的比率（或百分比）。</a:t>
            </a:r>
          </a:p>
        </p:txBody>
      </p:sp>
      <p:graphicFrame>
        <p:nvGraphicFramePr>
          <p:cNvPr id="183296" name="Object 0"/>
          <p:cNvGraphicFramePr>
            <a:graphicFrameLocks noChangeAspect="1"/>
          </p:cNvGraphicFramePr>
          <p:nvPr/>
        </p:nvGraphicFramePr>
        <p:xfrm>
          <a:off x="2755900" y="5638800"/>
          <a:ext cx="3111500" cy="885825"/>
        </p:xfrm>
        <a:graphic>
          <a:graphicData uri="http://schemas.openxmlformats.org/presentationml/2006/ole">
            <p:oleObj spid="_x0000_s183296" name="Equation" r:id="rId3" imgW="1117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autoUpdateAnimBg="0"/>
      <p:bldP spid="45068" grpId="0" autoUpdateAnimBg="0"/>
      <p:bldP spid="45072" grpId="0" autoUpdateAnimBg="0"/>
      <p:bldP spid="45074" grpId="0" animBg="1" autoUpdateAnimBg="0"/>
      <p:bldP spid="450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C1670-A1A2-4335-AA02-805A85953ED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66800" y="44291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因此有</a:t>
            </a:r>
          </a:p>
        </p:txBody>
      </p:sp>
      <p:graphicFrame>
        <p:nvGraphicFramePr>
          <p:cNvPr id="184320" name="Object 2048"/>
          <p:cNvGraphicFramePr>
            <a:graphicFrameLocks noChangeAspect="1"/>
          </p:cNvGraphicFramePr>
          <p:nvPr/>
        </p:nvGraphicFramePr>
        <p:xfrm>
          <a:off x="2755900" y="304800"/>
          <a:ext cx="3111500" cy="885825"/>
        </p:xfrm>
        <a:graphic>
          <a:graphicData uri="http://schemas.openxmlformats.org/presentationml/2006/ole">
            <p:oleObj spid="_x0000_s184320" name="Equation" r:id="rId3" imgW="1117440" imgH="393480" progId="Equation.3">
              <p:embed/>
            </p:oleObj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33400" y="248285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物理意义：分子在坐标</a:t>
            </a:r>
            <a:r>
              <a:rPr lang="en-US" altLang="zh-CN" sz="2800" b="1" i="1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附近，单位区间的分子数占总分子数的比率，称为</a:t>
            </a:r>
            <a:r>
              <a:rPr lang="zh-CN" altLang="en-US" sz="2800" b="1" u="sng">
                <a:latin typeface="Times New Roman" pitchFamily="18" charset="0"/>
                <a:ea typeface="楷体_GB2312" pitchFamily="49" charset="-122"/>
              </a:rPr>
              <a:t>概率密度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  <a:endParaRPr lang="zh-CN" altLang="en-US">
              <a:latin typeface="Times New Roman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5638800" y="1219200"/>
            <a:ext cx="2667000" cy="762000"/>
          </a:xfrm>
          <a:prstGeom prst="cloudCallout">
            <a:avLst>
              <a:gd name="adj1" fmla="val -70296"/>
              <a:gd name="adj2" fmla="val 22500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zh-CN" sz="2800" b="1">
                <a:latin typeface="Times New Roman" pitchFamily="18" charset="0"/>
                <a:ea typeface="隶书" pitchFamily="49" charset="-122"/>
              </a:rPr>
              <a:t>分布函数</a:t>
            </a:r>
            <a:endParaRPr lang="zh-CN" altLang="en-US" sz="2800" b="1">
              <a:latin typeface="Times New Roman" pitchFamily="18" charset="0"/>
              <a:ea typeface="隶书" pitchFamily="49" charset="-122"/>
            </a:endParaRPr>
          </a:p>
        </p:txBody>
      </p:sp>
      <p:graphicFrame>
        <p:nvGraphicFramePr>
          <p:cNvPr id="184321" name="Object 2049"/>
          <p:cNvGraphicFramePr>
            <a:graphicFrameLocks noChangeAspect="1"/>
          </p:cNvGraphicFramePr>
          <p:nvPr/>
        </p:nvGraphicFramePr>
        <p:xfrm>
          <a:off x="1108075" y="3810000"/>
          <a:ext cx="4767263" cy="896938"/>
        </p:xfrm>
        <a:graphic>
          <a:graphicData uri="http://schemas.openxmlformats.org/presentationml/2006/ole">
            <p:oleObj spid="_x0000_s184321" name="Equation" r:id="rId4" imgW="1625400" imgH="393480" progId="Equation.3">
              <p:embed/>
            </p:oleObj>
          </a:graphicData>
        </a:graphic>
      </p:graphicFrame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5943600" y="3581400"/>
            <a:ext cx="2819400" cy="471488"/>
          </a:xfrm>
          <a:prstGeom prst="wedgeEllipseCallout">
            <a:avLst>
              <a:gd name="adj1" fmla="val -61375"/>
              <a:gd name="adj2" fmla="val 6447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itchFamily="18" charset="0"/>
                <a:ea typeface="隶书" pitchFamily="49" charset="-122"/>
              </a:rPr>
              <a:t>归一化条件</a:t>
            </a:r>
          </a:p>
        </p:txBody>
      </p:sp>
      <p:graphicFrame>
        <p:nvGraphicFramePr>
          <p:cNvPr id="184322" name="Object 2050"/>
          <p:cNvGraphicFramePr>
            <a:graphicFrameLocks noChangeAspect="1"/>
          </p:cNvGraphicFramePr>
          <p:nvPr/>
        </p:nvGraphicFramePr>
        <p:xfrm>
          <a:off x="3041650" y="1447800"/>
          <a:ext cx="2076450" cy="855663"/>
        </p:xfrm>
        <a:graphic>
          <a:graphicData uri="http://schemas.openxmlformats.org/presentationml/2006/ole">
            <p:oleObj spid="_x0000_s184322" name="Equation" r:id="rId5" imgW="952200" imgH="393480" progId="Equation.3">
              <p:embed/>
            </p:oleObj>
          </a:graphicData>
        </a:graphic>
      </p:graphicFrame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1828800" y="1600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aphicFrame>
        <p:nvGraphicFramePr>
          <p:cNvPr id="184323" name="Object 2051"/>
          <p:cNvGraphicFramePr>
            <a:graphicFrameLocks noChangeAspect="1"/>
          </p:cNvGraphicFramePr>
          <p:nvPr/>
        </p:nvGraphicFramePr>
        <p:xfrm>
          <a:off x="115888" y="5486400"/>
          <a:ext cx="3856037" cy="885825"/>
        </p:xfrm>
        <a:graphic>
          <a:graphicData uri="http://schemas.openxmlformats.org/presentationml/2006/ole">
            <p:oleObj spid="_x0000_s184323" name="Equation" r:id="rId6" imgW="1384200" imgH="393480" progId="Equation.3">
              <p:embed/>
            </p:oleObj>
          </a:graphicData>
        </a:graphic>
      </p:graphicFrame>
      <p:graphicFrame>
        <p:nvGraphicFramePr>
          <p:cNvPr id="184324" name="Object 2052"/>
          <p:cNvGraphicFramePr>
            <a:graphicFrameLocks noChangeAspect="1"/>
          </p:cNvGraphicFramePr>
          <p:nvPr/>
        </p:nvGraphicFramePr>
        <p:xfrm>
          <a:off x="5070475" y="5410200"/>
          <a:ext cx="2546350" cy="1085850"/>
        </p:xfrm>
        <a:graphic>
          <a:graphicData uri="http://schemas.openxmlformats.org/presentationml/2006/ole">
            <p:oleObj spid="_x0000_s184324" name="Equation" r:id="rId7" imgW="914400" imgH="482400" progId="Equation.3">
              <p:embed/>
            </p:oleObj>
          </a:graphicData>
        </a:graphic>
      </p:graphicFrame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4038600" y="58674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6248400" y="4876800"/>
            <a:ext cx="2438400" cy="381000"/>
          </a:xfrm>
          <a:prstGeom prst="wedgeEllipseCallout">
            <a:avLst>
              <a:gd name="adj1" fmla="val -69403"/>
              <a:gd name="adj2" fmla="val 1633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itchFamily="18" charset="0"/>
                <a:ea typeface="隶书" pitchFamily="49" charset="-122"/>
              </a:rPr>
              <a:t>归一化系数</a:t>
            </a:r>
          </a:p>
        </p:txBody>
      </p:sp>
      <p:sp>
        <p:nvSpPr>
          <p:cNvPr id="46104" name="AutoShape 24">
            <a:hlinkClick r:id="rId8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8458200" y="5715000"/>
            <a:ext cx="457200" cy="457200"/>
          </a:xfrm>
          <a:prstGeom prst="actionButtonInformation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7" grpId="0" autoUpdateAnimBg="0"/>
      <p:bldP spid="46088" grpId="0" animBg="1" autoUpdateAnimBg="0"/>
      <p:bldP spid="46090" grpId="0" animBg="1" autoUpdateAnimBg="0"/>
      <p:bldP spid="46095" grpId="0" autoUpdateAnimBg="0"/>
      <p:bldP spid="46102" grpId="0" animBg="1"/>
      <p:bldP spid="4610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D9E4-679C-4F90-B44E-B3C2041DF49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45410" name="Rectangle 1026"/>
          <p:cNvSpPr>
            <a:spLocks noChangeArrowheads="1"/>
          </p:cNvSpPr>
          <p:nvPr/>
        </p:nvSpPr>
        <p:spPr bwMode="auto">
          <a:xfrm>
            <a:off x="533400" y="762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推广到三维的情况</a:t>
            </a:r>
          </a:p>
        </p:txBody>
      </p:sp>
      <p:graphicFrame>
        <p:nvGraphicFramePr>
          <p:cNvPr id="185344" name="Object 1024"/>
          <p:cNvGraphicFramePr>
            <a:graphicFrameLocks noChangeAspect="1"/>
          </p:cNvGraphicFramePr>
          <p:nvPr/>
        </p:nvGraphicFramePr>
        <p:xfrm>
          <a:off x="1622425" y="685800"/>
          <a:ext cx="5413375" cy="885825"/>
        </p:xfrm>
        <a:graphic>
          <a:graphicData uri="http://schemas.openxmlformats.org/presentationml/2006/ole">
            <p:oleObj spid="_x0000_s185344" name="Equation" r:id="rId4" imgW="1942920" imgH="393480" progId="Equation.3">
              <p:embed/>
            </p:oleObj>
          </a:graphicData>
        </a:graphic>
      </p:graphicFrame>
      <p:sp>
        <p:nvSpPr>
          <p:cNvPr id="145412" name="Text Box 1028"/>
          <p:cNvSpPr txBox="1">
            <a:spLocks noChangeArrowheads="1"/>
          </p:cNvSpPr>
          <p:nvPr/>
        </p:nvSpPr>
        <p:spPr bwMode="auto">
          <a:xfrm>
            <a:off x="457200" y="3048000"/>
            <a:ext cx="762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物理意义：分子在</a:t>
            </a:r>
            <a:r>
              <a:rPr lang="zh-CN" altLang="en-US" b="1"/>
              <a:t>坐标</a:t>
            </a:r>
            <a:r>
              <a:rPr lang="zh-CN" altLang="en-US" sz="2800" b="1">
                <a:latin typeface="宋体" pitchFamily="2" charset="-122"/>
              </a:rPr>
              <a:t>（</a:t>
            </a:r>
            <a:r>
              <a:rPr lang="en-US" altLang="zh-CN" sz="2800" b="1" i="1">
                <a:latin typeface="宋体" pitchFamily="2" charset="-122"/>
              </a:rPr>
              <a:t>x</a:t>
            </a:r>
            <a:r>
              <a:rPr lang="zh-CN" altLang="en-US" sz="2800" b="1" i="1">
                <a:latin typeface="宋体" pitchFamily="2" charset="-122"/>
              </a:rPr>
              <a:t>，</a:t>
            </a:r>
            <a:r>
              <a:rPr lang="en-US" altLang="zh-CN" sz="2800" b="1" i="1">
                <a:latin typeface="宋体" pitchFamily="2" charset="-122"/>
              </a:rPr>
              <a:t>y</a:t>
            </a:r>
            <a:r>
              <a:rPr lang="zh-CN" altLang="en-US" sz="2800" b="1" i="1">
                <a:latin typeface="宋体" pitchFamily="2" charset="-122"/>
              </a:rPr>
              <a:t>，</a:t>
            </a:r>
            <a:r>
              <a:rPr lang="en-US" altLang="zh-CN" sz="2800" b="1" i="1">
                <a:latin typeface="宋体" pitchFamily="2" charset="-122"/>
              </a:rPr>
              <a:t>z</a:t>
            </a:r>
            <a:r>
              <a:rPr lang="zh-CN" altLang="en-US" sz="2800" b="1">
                <a:latin typeface="宋体" pitchFamily="2" charset="-122"/>
              </a:rPr>
              <a:t>）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附近，单位区间的分子数占总分子数的比率，即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概率密度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145413" name="AutoShape 1029"/>
          <p:cNvSpPr>
            <a:spLocks noChangeArrowheads="1"/>
          </p:cNvSpPr>
          <p:nvPr/>
        </p:nvSpPr>
        <p:spPr bwMode="auto">
          <a:xfrm>
            <a:off x="5867400" y="1676400"/>
            <a:ext cx="2667000" cy="762000"/>
          </a:xfrm>
          <a:prstGeom prst="cloudCallout">
            <a:avLst>
              <a:gd name="adj1" fmla="val -80833"/>
              <a:gd name="adj2" fmla="val 43333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zh-CN" sz="2800" b="1">
                <a:latin typeface="Times New Roman" pitchFamily="18" charset="0"/>
                <a:ea typeface="隶书" pitchFamily="49" charset="-122"/>
              </a:rPr>
              <a:t>分布函数</a:t>
            </a:r>
            <a:endParaRPr lang="zh-CN" altLang="en-US" sz="2800" b="1">
              <a:latin typeface="Times New Roman" pitchFamily="18" charset="0"/>
              <a:ea typeface="隶书" pitchFamily="49" charset="-122"/>
            </a:endParaRPr>
          </a:p>
        </p:txBody>
      </p:sp>
      <p:graphicFrame>
        <p:nvGraphicFramePr>
          <p:cNvPr id="185345" name="Object 1025"/>
          <p:cNvGraphicFramePr>
            <a:graphicFrameLocks noChangeAspect="1"/>
          </p:cNvGraphicFramePr>
          <p:nvPr/>
        </p:nvGraphicFramePr>
        <p:xfrm>
          <a:off x="1000125" y="4724400"/>
          <a:ext cx="6586538" cy="896938"/>
        </p:xfrm>
        <a:graphic>
          <a:graphicData uri="http://schemas.openxmlformats.org/presentationml/2006/ole">
            <p:oleObj spid="_x0000_s185345" name="Equation" r:id="rId5" imgW="2501640" imgH="393480" progId="Equation.3">
              <p:embed/>
            </p:oleObj>
          </a:graphicData>
        </a:graphic>
      </p:graphicFrame>
      <p:sp>
        <p:nvSpPr>
          <p:cNvPr id="145415" name="AutoShape 1031"/>
          <p:cNvSpPr>
            <a:spLocks noChangeArrowheads="1"/>
          </p:cNvSpPr>
          <p:nvPr/>
        </p:nvSpPr>
        <p:spPr bwMode="auto">
          <a:xfrm>
            <a:off x="5943600" y="4114800"/>
            <a:ext cx="2819400" cy="685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itchFamily="18" charset="0"/>
                <a:ea typeface="隶书" pitchFamily="49" charset="-122"/>
              </a:rPr>
              <a:t>归一化条件</a:t>
            </a:r>
          </a:p>
        </p:txBody>
      </p:sp>
      <p:graphicFrame>
        <p:nvGraphicFramePr>
          <p:cNvPr id="185346" name="Object 1026"/>
          <p:cNvGraphicFramePr>
            <a:graphicFrameLocks noChangeAspect="1"/>
          </p:cNvGraphicFramePr>
          <p:nvPr/>
        </p:nvGraphicFramePr>
        <p:xfrm>
          <a:off x="1773238" y="1752600"/>
          <a:ext cx="3209925" cy="911225"/>
        </p:xfrm>
        <a:graphic>
          <a:graphicData uri="http://schemas.openxmlformats.org/presentationml/2006/ole">
            <p:oleObj spid="_x0000_s185346" name="Equation" r:id="rId6" imgW="1473120" imgH="419040" progId="Equation.3">
              <p:embed/>
            </p:oleObj>
          </a:graphicData>
        </a:graphic>
      </p:graphicFrame>
      <p:sp>
        <p:nvSpPr>
          <p:cNvPr id="145417" name="Rectangle 1033"/>
          <p:cNvSpPr>
            <a:spLocks noChangeArrowheads="1"/>
          </p:cNvSpPr>
          <p:nvPr/>
        </p:nvSpPr>
        <p:spPr bwMode="auto">
          <a:xfrm>
            <a:off x="609600" y="1905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sp>
        <p:nvSpPr>
          <p:cNvPr id="145418" name="Rectangle 1034"/>
          <p:cNvSpPr>
            <a:spLocks noChangeArrowheads="1"/>
          </p:cNvSpPr>
          <p:nvPr/>
        </p:nvSpPr>
        <p:spPr bwMode="auto">
          <a:xfrm>
            <a:off x="0" y="57150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分布函数的概念有着普遍的意义，在</a:t>
            </a:r>
            <a:r>
              <a:rPr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速度空间</a:t>
            </a: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有麦克斯韦速度分布函数。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2" grpId="0" autoUpdateAnimBg="0"/>
      <p:bldP spid="145413" grpId="0" animBg="1" autoUpdateAnimBg="0"/>
      <p:bldP spid="145415" grpId="0" animBg="1" autoUpdateAnimBg="0"/>
      <p:bldP spid="145417" grpId="0" autoUpdateAnimBg="0"/>
      <p:bldP spid="145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AB18-08E3-4669-B8EF-253C8FE3990F}" type="slidenum">
              <a:rPr lang="en-US" altLang="zh-CN"/>
              <a:pPr/>
              <a:t>8</a:t>
            </a:fld>
            <a:endParaRPr lang="en-US" altLang="zh-CN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533400" y="3276600"/>
          <a:ext cx="2755900" cy="750888"/>
        </p:xfrm>
        <a:graphic>
          <a:graphicData uri="http://schemas.openxmlformats.org/presentationml/2006/ole">
            <p:oleObj spid="_x0000_s171010" name="Equation" r:id="rId4" imgW="939600" imgH="330120" progId="Equation.3">
              <p:embed/>
            </p:oleObj>
          </a:graphicData>
        </a:graphic>
      </p:graphicFrame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3300413" y="74613"/>
          <a:ext cx="4395787" cy="1068387"/>
        </p:xfrm>
        <a:graphic>
          <a:graphicData uri="http://schemas.openxmlformats.org/presentationml/2006/ole">
            <p:oleObj spid="_x0000_s171011" name="Equation" r:id="rId5" imgW="1498320" imgH="469800" progId="Equation.3">
              <p:embed/>
            </p:oleObj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2087563" y="1141413"/>
          <a:ext cx="6294437" cy="1068387"/>
        </p:xfrm>
        <a:graphic>
          <a:graphicData uri="http://schemas.openxmlformats.org/presentationml/2006/ole">
            <p:oleObj spid="_x0000_s171012" name="Equation" r:id="rId6" imgW="2145960" imgH="469800" progId="Equation.3">
              <p:embed/>
            </p:oleObj>
          </a:graphicData>
        </a:graphic>
      </p:graphicFrame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81000" y="23018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ea typeface="楷体_GB2312" pitchFamily="49" charset="-122"/>
              </a:rPr>
              <a:t>伽耳顿板演示结果</a:t>
            </a:r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表示</a:t>
            </a:r>
            <a:r>
              <a:rPr lang="en-US" altLang="zh-CN" b="1">
                <a:latin typeface="Times New Roman" pitchFamily="18" charset="0"/>
                <a:ea typeface="楷体_GB2312" pitchFamily="49" charset="-122"/>
              </a:rPr>
              <a:t>,</a:t>
            </a:r>
            <a:r>
              <a:rPr lang="en-US" altLang="zh-CN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☻</a:t>
            </a:r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小球在槽中分布左右对称， ☻在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＝</a:t>
            </a:r>
            <a:r>
              <a:rPr lang="en-US" altLang="zh-CN" b="1">
                <a:latin typeface="Times New Roman" pitchFamily="18" charset="0"/>
                <a:ea typeface="楷体_GB2312" pitchFamily="49" charset="-122"/>
              </a:rPr>
              <a:t>0</a:t>
            </a:r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处最多， ☻当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x </a:t>
            </a:r>
            <a:r>
              <a:rPr lang="en-US" altLang="zh-CN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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b="1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altLang="zh-CN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</a:t>
            </a:r>
            <a:r>
              <a:rPr lang="zh-CN" altLang="en-US" b="1">
                <a:latin typeface="Times New Roman" pitchFamily="18" charset="0"/>
                <a:ea typeface="楷体_GB2312" pitchFamily="49" charset="-122"/>
              </a:rPr>
              <a:t>时，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f</a:t>
            </a:r>
            <a:r>
              <a:rPr lang="en-US" altLang="zh-CN" b="1">
                <a:latin typeface="Times New Roman" pitchFamily="18" charset="0"/>
                <a:ea typeface="楷体_GB2312" pitchFamily="49" charset="-122"/>
              </a:rPr>
              <a:t>(</a:t>
            </a:r>
            <a:r>
              <a:rPr lang="en-US" altLang="zh-CN" b="1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b="1"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en-US" altLang="zh-CN" b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0.</a:t>
            </a:r>
            <a:r>
              <a:rPr lang="zh-CN" altLang="en-US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由此我们可求出分布函数 </a:t>
            </a:r>
            <a:r>
              <a:rPr lang="en-US" altLang="zh-CN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f</a:t>
            </a:r>
            <a:r>
              <a:rPr lang="en-US" altLang="zh-CN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(</a:t>
            </a:r>
            <a:r>
              <a:rPr lang="en-US" altLang="zh-CN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x</a:t>
            </a:r>
            <a:r>
              <a:rPr lang="en-US" altLang="zh-CN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041775" y="3276600"/>
          <a:ext cx="5102225" cy="750888"/>
        </p:xfrm>
        <a:graphic>
          <a:graphicData uri="http://schemas.openxmlformats.org/presentationml/2006/ole">
            <p:oleObj spid="_x0000_s171014" name="Equation" r:id="rId7" imgW="1739880" imgH="330120" progId="Equation.3">
              <p:embed/>
            </p:oleObj>
          </a:graphicData>
        </a:graphic>
      </p:graphicFrame>
      <p:sp>
        <p:nvSpPr>
          <p:cNvPr id="171015" name="AutoShape 7"/>
          <p:cNvSpPr>
            <a:spLocks noChangeArrowheads="1"/>
          </p:cNvSpPr>
          <p:nvPr/>
        </p:nvSpPr>
        <p:spPr bwMode="auto">
          <a:xfrm>
            <a:off x="3505200" y="35814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1"/>
          </a:solidFill>
          <a:ln w="349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71016" name="Object 8"/>
          <p:cNvGraphicFramePr>
            <a:graphicFrameLocks noChangeAspect="1"/>
          </p:cNvGraphicFramePr>
          <p:nvPr/>
        </p:nvGraphicFramePr>
        <p:xfrm>
          <a:off x="4648200" y="4343400"/>
          <a:ext cx="3687763" cy="750888"/>
        </p:xfrm>
        <a:graphic>
          <a:graphicData uri="http://schemas.openxmlformats.org/presentationml/2006/ole">
            <p:oleObj spid="_x0000_s171016" name="Equation" r:id="rId8" imgW="1257120" imgH="330120" progId="Equation.3">
              <p:embed/>
            </p:oleObj>
          </a:graphicData>
        </a:graphic>
      </p:graphicFrame>
      <p:graphicFrame>
        <p:nvGraphicFramePr>
          <p:cNvPr id="171017" name="Object 9"/>
          <p:cNvGraphicFramePr>
            <a:graphicFrameLocks noChangeAspect="1"/>
          </p:cNvGraphicFramePr>
          <p:nvPr/>
        </p:nvGraphicFramePr>
        <p:xfrm>
          <a:off x="557213" y="4292600"/>
          <a:ext cx="3240087" cy="460375"/>
        </p:xfrm>
        <a:graphic>
          <a:graphicData uri="http://schemas.openxmlformats.org/presentationml/2006/ole">
            <p:oleObj spid="_x0000_s171017" name="公式" r:id="rId9" imgW="1104840" imgH="203040" progId="Equation.3">
              <p:embed/>
            </p:oleObj>
          </a:graphicData>
        </a:graphic>
      </p:graphicFrame>
      <p:graphicFrame>
        <p:nvGraphicFramePr>
          <p:cNvPr id="171018" name="Object 10"/>
          <p:cNvGraphicFramePr>
            <a:graphicFrameLocks noChangeAspect="1"/>
          </p:cNvGraphicFramePr>
          <p:nvPr/>
        </p:nvGraphicFramePr>
        <p:xfrm>
          <a:off x="615950" y="5014913"/>
          <a:ext cx="2011363" cy="574675"/>
        </p:xfrm>
        <a:graphic>
          <a:graphicData uri="http://schemas.openxmlformats.org/presentationml/2006/ole">
            <p:oleObj spid="_x0000_s171018" name="Equation" r:id="rId10" imgW="685800" imgH="253800" progId="Equation.3">
              <p:embed/>
            </p:oleObj>
          </a:graphicData>
        </a:graphic>
      </p:graphicFrame>
      <p:graphicFrame>
        <p:nvGraphicFramePr>
          <p:cNvPr id="171019" name="Object 11"/>
          <p:cNvGraphicFramePr>
            <a:graphicFrameLocks noChangeAspect="1"/>
          </p:cNvGraphicFramePr>
          <p:nvPr/>
        </p:nvGraphicFramePr>
        <p:xfrm>
          <a:off x="3657600" y="5181600"/>
          <a:ext cx="4608513" cy="876300"/>
        </p:xfrm>
        <a:graphic>
          <a:graphicData uri="http://schemas.openxmlformats.org/presentationml/2006/ole">
            <p:oleObj spid="_x0000_s171019" name="Equation" r:id="rId11" imgW="1930320" imgH="419040" progId="Equation.3">
              <p:embed/>
            </p:oleObj>
          </a:graphicData>
        </a:graphic>
      </p:graphicFrame>
      <p:sp>
        <p:nvSpPr>
          <p:cNvPr id="171021" name="AutoShape 13"/>
          <p:cNvSpPr>
            <a:spLocks noChangeArrowheads="1"/>
          </p:cNvSpPr>
          <p:nvPr/>
        </p:nvSpPr>
        <p:spPr bwMode="auto">
          <a:xfrm rot="5400000">
            <a:off x="6019800" y="41148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noFill/>
          <a:ln w="349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71022" name="Object 14"/>
          <p:cNvGraphicFramePr>
            <a:graphicFrameLocks noChangeAspect="1"/>
          </p:cNvGraphicFramePr>
          <p:nvPr/>
        </p:nvGraphicFramePr>
        <p:xfrm>
          <a:off x="609600" y="5867400"/>
          <a:ext cx="2971800" cy="822325"/>
        </p:xfrm>
        <a:graphic>
          <a:graphicData uri="http://schemas.openxmlformats.org/presentationml/2006/ole">
            <p:oleObj spid="_x0000_s171022" name="Equation" r:id="rId12" imgW="1269720" imgH="393480" progId="Equation.3">
              <p:embed/>
            </p:oleObj>
          </a:graphicData>
        </a:graphic>
      </p:graphicFrame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762000" y="317500"/>
            <a:ext cx="252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*</a:t>
            </a:r>
            <a:r>
              <a:rPr lang="zh-CN" altLang="en-US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力学量的平均值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utoUpdateAnimBg="0"/>
      <p:bldP spid="171015" grpId="0" animBg="1"/>
      <p:bldP spid="171021" grpId="0" animBg="1"/>
      <p:bldP spid="1710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3B9B-AB4B-4D02-ABA9-842A239DC7D6}" type="slidenum">
              <a:rPr lang="en-US" altLang="zh-CN"/>
              <a:pPr/>
              <a:t>9</a:t>
            </a:fld>
            <a:endParaRPr lang="en-US" altLang="zh-CN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1600200" y="304800"/>
          <a:ext cx="2667000" cy="762000"/>
        </p:xfrm>
        <a:graphic>
          <a:graphicData uri="http://schemas.openxmlformats.org/presentationml/2006/ole">
            <p:oleObj spid="_x0000_s173058" name="Equation" r:id="rId3" imgW="1295280" imgH="393480" progId="Equation.3">
              <p:embed/>
            </p:oleObj>
          </a:graphicData>
        </a:graphic>
      </p:graphicFrame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5257800" y="304800"/>
          <a:ext cx="2327275" cy="811213"/>
        </p:xfrm>
        <a:graphic>
          <a:graphicData uri="http://schemas.openxmlformats.org/presentationml/2006/ole">
            <p:oleObj spid="_x0000_s173059" name="Equation" r:id="rId4" imgW="1130040" imgH="419040" progId="Equation.3">
              <p:embed/>
            </p:oleObj>
          </a:graphicData>
        </a:graphic>
      </p:graphicFrame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2971800" y="1447800"/>
          <a:ext cx="2819400" cy="584200"/>
        </p:xfrm>
        <a:graphic>
          <a:graphicData uri="http://schemas.openxmlformats.org/presentationml/2006/ole">
            <p:oleObj spid="_x0000_s173060" name="Equation" r:id="rId5" imgW="1155600" imgH="253800" progId="Equation.3">
              <p:embed/>
            </p:oleObj>
          </a:graphicData>
        </a:graphic>
      </p:graphicFrame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304800" y="2133600"/>
          <a:ext cx="4702175" cy="1171575"/>
        </p:xfrm>
        <a:graphic>
          <a:graphicData uri="http://schemas.openxmlformats.org/presentationml/2006/ole">
            <p:oleObj spid="_x0000_s173061" name="Equation" r:id="rId6" imgW="1688760" imgH="520560" progId="Equation.3">
              <p:embed/>
            </p:oleObj>
          </a:graphicData>
        </a:graphic>
      </p:graphicFrame>
      <p:sp>
        <p:nvSpPr>
          <p:cNvPr id="173062" name="AutoShape 6">
            <a:hlinkClick r:id="rId7" action="ppaction://hlinksldjump" highlightClick="1"/>
          </p:cNvPr>
          <p:cNvSpPr>
            <a:spLocks noChangeAspect="1" noChangeArrowheads="1"/>
          </p:cNvSpPr>
          <p:nvPr/>
        </p:nvSpPr>
        <p:spPr bwMode="auto">
          <a:xfrm>
            <a:off x="8294688" y="1524000"/>
            <a:ext cx="392112" cy="457200"/>
          </a:xfrm>
          <a:prstGeom prst="actionButtonInformation">
            <a:avLst/>
          </a:prstGeom>
          <a:gradFill rotWithShape="0">
            <a:gsLst>
              <a:gs pos="0">
                <a:srgbClr val="DDDDDD"/>
              </a:gs>
              <a:gs pos="100000">
                <a:srgbClr val="DDDDDD">
                  <a:gamma/>
                  <a:tint val="33333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73063" name="Object 7"/>
          <p:cNvGraphicFramePr>
            <a:graphicFrameLocks noChangeAspect="1"/>
          </p:cNvGraphicFramePr>
          <p:nvPr/>
        </p:nvGraphicFramePr>
        <p:xfrm>
          <a:off x="990600" y="3276600"/>
          <a:ext cx="3810000" cy="1014413"/>
        </p:xfrm>
        <a:graphic>
          <a:graphicData uri="http://schemas.openxmlformats.org/presentationml/2006/ole">
            <p:oleObj spid="_x0000_s173063" name="Equation" r:id="rId8" imgW="1485720" imgH="419040" progId="Equation.3">
              <p:embed/>
            </p:oleObj>
          </a:graphicData>
        </a:graphic>
      </p:graphicFrame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5562600" y="3352800"/>
            <a:ext cx="2393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ea typeface="楷体_GB2312" pitchFamily="49" charset="-122"/>
              </a:rPr>
              <a:t>高斯分布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4572000" y="4143380"/>
            <a:ext cx="395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高斯积分公式</a:t>
            </a:r>
            <a:r>
              <a:rPr lang="en-US" altLang="zh-CN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P248,</a:t>
            </a:r>
            <a:r>
              <a:rPr lang="zh-CN" altLang="en-US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习题</a:t>
            </a:r>
            <a:r>
              <a:rPr lang="en-US" altLang="zh-CN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9-14</a:t>
            </a:r>
            <a:endParaRPr lang="en-US" altLang="zh-CN" b="1" dirty="0">
              <a:solidFill>
                <a:srgbClr val="0000CC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73066" name="AutoShape 10"/>
          <p:cNvSpPr>
            <a:spLocks noChangeArrowheads="1"/>
          </p:cNvSpPr>
          <p:nvPr/>
        </p:nvSpPr>
        <p:spPr bwMode="auto">
          <a:xfrm rot="7151467">
            <a:off x="6019800" y="14478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noFill/>
          <a:ln w="349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73067" name="Object 11"/>
          <p:cNvGraphicFramePr>
            <a:graphicFrameLocks noChangeAspect="1"/>
          </p:cNvGraphicFramePr>
          <p:nvPr/>
        </p:nvGraphicFramePr>
        <p:xfrm>
          <a:off x="215900" y="4714875"/>
          <a:ext cx="8831263" cy="1901825"/>
        </p:xfrm>
        <a:graphic>
          <a:graphicData uri="http://schemas.openxmlformats.org/presentationml/2006/ole">
            <p:oleObj spid="_x0000_s173067" name="Equation" r:id="rId9" imgW="40766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73064" grpId="0" autoUpdateAnimBg="0"/>
      <p:bldP spid="173065" grpId="0" autoUpdateAnimBg="0"/>
      <p:bldP spid="17306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D:\Microsoft Office\Templates\Presentation Designs\Blends.pot</Template>
  <TotalTime>2976</TotalTime>
  <Words>1852</Words>
  <Application>Microsoft PowerPoint</Application>
  <PresentationFormat>全屏显示(4:3)</PresentationFormat>
  <Paragraphs>242</Paragraphs>
  <Slides>30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34" baseType="lpstr">
      <vt:lpstr>Blends</vt:lpstr>
      <vt:lpstr>公式</vt:lpstr>
      <vt:lpstr>Equation</vt:lpstr>
      <vt:lpstr>Microsoft 公式 3.0</vt:lpstr>
      <vt:lpstr>幻灯片 1</vt:lpstr>
      <vt:lpstr>幻灯片 2</vt:lpstr>
      <vt:lpstr>幻灯片 3</vt:lpstr>
      <vt:lpstr>伽尔顿板实验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台风眼</vt:lpstr>
      <vt:lpstr>幻灯片 16</vt:lpstr>
      <vt:lpstr>玻尔兹曼(Ludwig Boltzmann)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作业</vt:lpstr>
    </vt:vector>
  </TitlesOfParts>
  <Company>nankai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热学-3速度分布</dc:title>
  <dc:creator>jinqh</dc:creator>
  <cp:lastModifiedBy>dell</cp:lastModifiedBy>
  <cp:revision>137</cp:revision>
  <dcterms:created xsi:type="dcterms:W3CDTF">1999-07-07T02:18:20Z</dcterms:created>
  <dcterms:modified xsi:type="dcterms:W3CDTF">2016-05-13T06:55:58Z</dcterms:modified>
</cp:coreProperties>
</file>