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317" r:id="rId2"/>
    <p:sldId id="256" r:id="rId3"/>
    <p:sldId id="318" r:id="rId4"/>
    <p:sldId id="319" r:id="rId5"/>
    <p:sldId id="257" r:id="rId6"/>
    <p:sldId id="258" r:id="rId7"/>
    <p:sldId id="259" r:id="rId8"/>
    <p:sldId id="311" r:id="rId9"/>
    <p:sldId id="320" r:id="rId10"/>
    <p:sldId id="260" r:id="rId11"/>
    <p:sldId id="312" r:id="rId12"/>
    <p:sldId id="298" r:id="rId13"/>
    <p:sldId id="313" r:id="rId14"/>
    <p:sldId id="314" r:id="rId15"/>
    <p:sldId id="262" r:id="rId16"/>
    <p:sldId id="263" r:id="rId17"/>
    <p:sldId id="265" r:id="rId18"/>
    <p:sldId id="302" r:id="rId19"/>
    <p:sldId id="268" r:id="rId20"/>
    <p:sldId id="321" r:id="rId21"/>
    <p:sldId id="269" r:id="rId22"/>
    <p:sldId id="322" r:id="rId23"/>
    <p:sldId id="271" r:id="rId24"/>
    <p:sldId id="323" r:id="rId25"/>
    <p:sldId id="325" r:id="rId26"/>
    <p:sldId id="324" r:id="rId27"/>
    <p:sldId id="273" r:id="rId28"/>
    <p:sldId id="327" r:id="rId29"/>
    <p:sldId id="328" r:id="rId30"/>
    <p:sldId id="315" r:id="rId31"/>
    <p:sldId id="307" r:id="rId32"/>
    <p:sldId id="274" r:id="rId33"/>
    <p:sldId id="303" r:id="rId34"/>
    <p:sldId id="329" r:id="rId35"/>
    <p:sldId id="330" r:id="rId36"/>
    <p:sldId id="275" r:id="rId37"/>
    <p:sldId id="277" r:id="rId38"/>
    <p:sldId id="331" r:id="rId39"/>
    <p:sldId id="332" r:id="rId40"/>
    <p:sldId id="279" r:id="rId41"/>
    <p:sldId id="333" r:id="rId42"/>
    <p:sldId id="280" r:id="rId43"/>
    <p:sldId id="299" r:id="rId44"/>
    <p:sldId id="316" r:id="rId45"/>
    <p:sldId id="304" r:id="rId46"/>
    <p:sldId id="305" r:id="rId47"/>
    <p:sldId id="306" r:id="rId48"/>
    <p:sldId id="334" r:id="rId49"/>
    <p:sldId id="283" r:id="rId50"/>
    <p:sldId id="335" r:id="rId51"/>
    <p:sldId id="285" r:id="rId52"/>
    <p:sldId id="286" r:id="rId53"/>
    <p:sldId id="336" r:id="rId54"/>
    <p:sldId id="287" r:id="rId55"/>
    <p:sldId id="300" r:id="rId56"/>
    <p:sldId id="301" r:id="rId57"/>
    <p:sldId id="308" r:id="rId58"/>
    <p:sldId id="309" r:id="rId59"/>
    <p:sldId id="310" r:id="rId60"/>
  </p:sldIdLst>
  <p:sldSz cx="9144000" cy="6858000" type="screen4x3"/>
  <p:notesSz cx="7099300" cy="10234613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66"/>
    <a:srgbClr val="0000CC"/>
    <a:srgbClr val="33CC33"/>
    <a:srgbClr val="00FF00"/>
    <a:srgbClr val="FF9900"/>
    <a:srgbClr val="CC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86473" autoAdjust="0"/>
  </p:normalViewPr>
  <p:slideViewPr>
    <p:cSldViewPr>
      <p:cViewPr varScale="1">
        <p:scale>
          <a:sx n="62" d="100"/>
          <a:sy n="62" d="100"/>
        </p:scale>
        <p:origin x="-816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58"/>
    </p:cViewPr>
  </p:sorterViewPr>
  <p:notesViewPr>
    <p:cSldViewPr>
      <p:cViewPr varScale="1">
        <p:scale>
          <a:sx n="37" d="100"/>
          <a:sy n="37" d="100"/>
        </p:scale>
        <p:origin x="-1090" y="-5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wmf"/><Relationship Id="rId4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87" tIns="48193" rIns="96387" bIns="48193" numCol="1" anchor="t" anchorCtr="0" compatLnSpc="1">
            <a:prstTxWarp prst="textNoShape">
              <a:avLst/>
            </a:prstTxWarp>
          </a:bodyPr>
          <a:lstStyle>
            <a:lvl1pPr defTabSz="963613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87" tIns="48193" rIns="96387" bIns="48193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87" tIns="48193" rIns="96387" bIns="48193" numCol="1" anchor="b" anchorCtr="0" compatLnSpc="1">
            <a:prstTxWarp prst="textNoShape">
              <a:avLst/>
            </a:prstTxWarp>
          </a:bodyPr>
          <a:lstStyle>
            <a:lvl1pPr defTabSz="963613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87" tIns="48193" rIns="96387" bIns="48193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DBD849F-0A2F-446F-9253-8B6F4275AC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0005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87" tIns="48193" rIns="96387" bIns="48193" numCol="1" anchor="t" anchorCtr="0" compatLnSpc="1">
            <a:prstTxWarp prst="textNoShape">
              <a:avLst/>
            </a:prstTxWarp>
          </a:bodyPr>
          <a:lstStyle>
            <a:lvl1pPr defTabSz="963613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87" tIns="48193" rIns="96387" bIns="48193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87" tIns="48193" rIns="96387" bIns="481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单击以编辑母版文本样式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87" tIns="48193" rIns="96387" bIns="48193" numCol="1" anchor="b" anchorCtr="0" compatLnSpc="1">
            <a:prstTxWarp prst="textNoShape">
              <a:avLst/>
            </a:prstTxWarp>
          </a:bodyPr>
          <a:lstStyle>
            <a:lvl1pPr defTabSz="963613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87" tIns="48193" rIns="96387" bIns="48193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6458F1-5B2A-4F15-A021-5538F6A449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9223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温度处处相等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458F1-5B2A-4F15-A021-5538F6A449C5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93BB2-4A03-4559-AEA3-AFA97D4E480D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参见（陆果）书下册</a:t>
            </a:r>
            <a:r>
              <a:rPr lang="en-US" altLang="zh-CN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p818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15373-C321-46DC-BF6C-10376A0DE117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458F1-5B2A-4F15-A021-5538F6A449C5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013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458F1-5B2A-4F15-A021-5538F6A449C5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871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4" name="AutoShape 17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8559800" y="6461125"/>
            <a:ext cx="244475" cy="244475"/>
          </a:xfrm>
          <a:prstGeom prst="actionButtonBackPrevious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AutoShape 18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823325" y="6461125"/>
            <a:ext cx="244475" cy="244475"/>
          </a:xfrm>
          <a:prstGeom prst="actionButtonForwardNext">
            <a:avLst/>
          </a:prstGeom>
          <a:solidFill>
            <a:srgbClr val="CC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6B84714-A0CC-4671-AC99-72E24B3C87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1F735-D504-43D0-829A-100321564D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CCD17-0DD6-4C6D-9764-147E527B76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2970F-8B12-45F0-8B8B-658D619F37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2E61-A5F6-4E2E-993E-E4D68AE0CC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D027-79D1-41F4-9E77-88B5182EA4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01695-0794-4C65-9D51-0F59533494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978E-3F42-4441-A08E-1E3CBB3B0D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03E38-2759-4A0B-95EF-E0D4B48529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15BDC-CF9E-4EC3-AB6E-0BAB113FF7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790E4-4E51-4E48-BB9E-17FD44C1A1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EA21-9590-45F0-BAB7-16A42141EA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011E9D95-F340-42FC-B4CC-D22F0CE0CC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4286" name="AutoShape 14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8582025" y="6461125"/>
            <a:ext cx="244475" cy="244475"/>
          </a:xfrm>
          <a:prstGeom prst="actionButtonBackPrevious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54287" name="AutoShape 15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8823325" y="6461125"/>
            <a:ext cx="244475" cy="244475"/>
          </a:xfrm>
          <a:prstGeom prst="actionButtonForwardNext">
            <a:avLst/>
          </a:prstGeom>
          <a:solidFill>
            <a:srgbClr val="33CC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1.e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0.emf"/><Relationship Id="rId19" Type="http://schemas.openxmlformats.org/officeDocument/2006/relationships/slide" Target="slide2.xml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2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1.e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4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59" y="4509120"/>
            <a:ext cx="2788465" cy="244827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15BDC-CF9E-4EC3-AB6E-0BAB113FF7D8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5" name="Text Box 3087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2363482" y="2140803"/>
            <a:ext cx="45127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latin typeface="方正姚体" pitchFamily="2" charset="-122"/>
                <a:ea typeface="方正姚体" pitchFamily="2" charset="-122"/>
              </a:rPr>
              <a:t>第二部分    热学</a:t>
            </a:r>
          </a:p>
        </p:txBody>
      </p:sp>
      <p:sp>
        <p:nvSpPr>
          <p:cNvPr id="6" name="Text Box 3104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61928" y="3886200"/>
            <a:ext cx="80201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姚体" pitchFamily="2" charset="-122"/>
                <a:ea typeface="方正姚体" pitchFamily="2" charset="-122"/>
              </a:rPr>
              <a:t>第一章 热学基本概念  热力学第</a:t>
            </a:r>
            <a:r>
              <a:rPr lang="en-US" altLang="zh-CN" b="1" dirty="0">
                <a:latin typeface="方正姚体" pitchFamily="2" charset="-122"/>
                <a:ea typeface="方正姚体" pitchFamily="2" charset="-122"/>
              </a:rPr>
              <a:t>0</a:t>
            </a:r>
            <a:r>
              <a:rPr lang="zh-CN" altLang="en-US" b="1" dirty="0">
                <a:latin typeface="方正姚体" pitchFamily="2" charset="-122"/>
                <a:ea typeface="方正姚体" pitchFamily="2" charset="-122"/>
              </a:rPr>
              <a:t>定律   温度</a:t>
            </a:r>
          </a:p>
        </p:txBody>
      </p:sp>
    </p:spTree>
    <p:extLst>
      <p:ext uri="{BB962C8B-B14F-4D97-AF65-F5344CB8AC3E}">
        <p14:creationId xmlns:p14="http://schemas.microsoft.com/office/powerpoint/2010/main" val="21651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方正姚体" pitchFamily="2" charset="-122"/>
                <a:ea typeface="方正姚体" pitchFamily="2" charset="-122"/>
              </a:rPr>
              <a:t>第一章 </a:t>
            </a:r>
            <a:r>
              <a:rPr lang="en-US" altLang="zh-CN" sz="3200" b="1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sz="3200" b="1" dirty="0" smtClean="0">
                <a:latin typeface="方正姚体" pitchFamily="2" charset="-122"/>
                <a:ea typeface="方正姚体" pitchFamily="2" charset="-122"/>
              </a:rPr>
            </a:br>
            <a:r>
              <a:rPr lang="zh-CN" altLang="en-US" sz="3200" b="1" dirty="0" smtClean="0">
                <a:latin typeface="方正姚体" pitchFamily="2" charset="-122"/>
                <a:ea typeface="方正姚体" pitchFamily="2" charset="-122"/>
              </a:rPr>
              <a:t>热学基本概念  热力学第</a:t>
            </a:r>
            <a:r>
              <a:rPr lang="en-US" altLang="zh-CN" sz="3200" b="1" dirty="0" smtClean="0">
                <a:latin typeface="方正姚体" pitchFamily="2" charset="-122"/>
                <a:ea typeface="方正姚体" pitchFamily="2" charset="-122"/>
              </a:rPr>
              <a:t>0</a:t>
            </a:r>
            <a:r>
              <a:rPr lang="zh-CN" altLang="en-US" sz="3200" b="1" dirty="0" smtClean="0">
                <a:latin typeface="方正姚体" pitchFamily="2" charset="-122"/>
                <a:ea typeface="方正姚体" pitchFamily="2" charset="-122"/>
              </a:rPr>
              <a:t>定律   温度</a:t>
            </a:r>
            <a:endParaRPr lang="zh-CN" altLang="en-US" sz="32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1214382" y="2500306"/>
            <a:ext cx="6858080" cy="9286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400" b="1" dirty="0" smtClean="0">
                <a:latin typeface="方正姚体" pitchFamily="2" charset="-122"/>
                <a:ea typeface="方正姚体" pitchFamily="2" charset="-122"/>
              </a:rPr>
              <a:t>§1 </a:t>
            </a:r>
            <a:r>
              <a:rPr lang="zh-CN" altLang="en-US" sz="4400" b="1" dirty="0" smtClean="0">
                <a:latin typeface="方正姚体" pitchFamily="2" charset="-122"/>
                <a:ea typeface="方正姚体" pitchFamily="2" charset="-122"/>
              </a:rPr>
              <a:t>热学的一些基本概念</a:t>
            </a:r>
            <a:endParaRPr lang="zh-CN" altLang="en-US" sz="44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38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47E9B8-6FAA-4832-B921-6D6083B250A1}" type="slidenum">
              <a:rPr lang="en-US" altLang="zh-CN"/>
              <a:pPr/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rPr>
              <a:t>§1 </a:t>
            </a:r>
            <a:r>
              <a:rPr lang="zh-CN" altLang="en-US" sz="3200" b="1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rPr>
              <a:t>热学的一些基本概念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500034" y="1785950"/>
            <a:ext cx="7929618" cy="49291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>1.1  </a:t>
            </a:r>
            <a:r>
              <a:rPr lang="zh-CN" altLang="en-US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系统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与</a:t>
            </a:r>
            <a:r>
              <a:rPr lang="zh-CN" altLang="en-US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外界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>1.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热力学系统（简称</a:t>
            </a:r>
            <a:r>
              <a:rPr lang="zh-CN" altLang="en-US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系统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）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dirty="0" smtClean="0">
                <a:latin typeface="方正姚体" pitchFamily="2" charset="-122"/>
                <a:ea typeface="方正姚体" pitchFamily="2" charset="-122"/>
              </a:rPr>
            </a:b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在给定范围内，由大量微观粒子所组成的宏观客体。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>2.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系统的外界（简称</a:t>
            </a:r>
            <a:r>
              <a:rPr lang="zh-CN" altLang="en-US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外界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）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dirty="0" smtClean="0">
                <a:latin typeface="方正姚体" pitchFamily="2" charset="-122"/>
                <a:ea typeface="方正姚体" pitchFamily="2" charset="-122"/>
              </a:rPr>
            </a:b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能够与所研究的热力学系统发生相互作用的其它物体。</a:t>
            </a:r>
            <a:endParaRPr lang="zh-CN" altLang="en-US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38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47E9B8-6FAA-4832-B921-6D6083B250A1}" type="slidenum">
              <a:rPr lang="en-US" altLang="zh-CN"/>
              <a:pPr/>
              <a:t>11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960A20-EFB2-4034-BD26-F83E5881B078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0" y="928670"/>
            <a:ext cx="914399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</a:pPr>
            <a:r>
              <a:rPr lang="zh-CN" altLang="en-US" sz="3600" b="1" dirty="0">
                <a:solidFill>
                  <a:srgbClr val="0000CC"/>
                </a:solidFill>
                <a:latin typeface="Times New Roman" pitchFamily="18" charset="0"/>
                <a:ea typeface="楷体_GB2312" pitchFamily="49" charset="-122"/>
              </a:rPr>
              <a:t>孤立系统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b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sz="2800" b="1" dirty="0" smtClean="0">
                <a:latin typeface="Times New Roman" pitchFamily="18" charset="0"/>
                <a:ea typeface="楷体_GB2312" pitchFamily="49" charset="-122"/>
              </a:rPr>
              <a:t>它</a:t>
            </a: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与外界无任何相互作用</a:t>
            </a:r>
            <a:r>
              <a:rPr lang="zh-CN" altLang="en-US" sz="2800" b="1" dirty="0" smtClean="0">
                <a:latin typeface="Times New Roman" pitchFamily="18" charset="0"/>
                <a:ea typeface="楷体_GB2312" pitchFamily="49" charset="-122"/>
              </a:rPr>
              <a:t>，既无能</a:t>
            </a: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量，又无物质的交换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2500282"/>
            <a:ext cx="4572000" cy="3508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00CC"/>
                </a:solidFill>
                <a:latin typeface="Times New Roman" pitchFamily="18" charset="0"/>
                <a:ea typeface="楷体_GB2312" pitchFamily="49" charset="-122"/>
              </a:rPr>
              <a:t>封闭系统</a:t>
            </a:r>
            <a:r>
              <a:rPr lang="zh-CN" altLang="en-US" sz="3600" b="1" dirty="0" smtClean="0">
                <a:latin typeface="Times New Roman" pitchFamily="18" charset="0"/>
                <a:ea typeface="楷体_GB2312" pitchFamily="49" charset="-122"/>
              </a:rPr>
              <a:t>（</a:t>
            </a:r>
            <a:r>
              <a:rPr lang="zh-CN" altLang="en-US" sz="2800" b="1" dirty="0" smtClean="0">
                <a:latin typeface="Times New Roman" pitchFamily="18" charset="0"/>
                <a:ea typeface="楷体_GB2312" pitchFamily="49" charset="-122"/>
              </a:rPr>
              <a:t>闭系）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b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2800" b="1" dirty="0" smtClean="0">
                <a:latin typeface="Times New Roman" pitchFamily="18" charset="0"/>
                <a:ea typeface="楷体_GB2312" pitchFamily="49" charset="-122"/>
              </a:rPr>
              <a:t>它</a:t>
            </a: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与外界仅有热</a:t>
            </a:r>
            <a:r>
              <a:rPr lang="zh-CN" altLang="en-US" sz="2800" b="1" dirty="0" smtClean="0">
                <a:latin typeface="Times New Roman" pitchFamily="18" charset="0"/>
                <a:ea typeface="楷体_GB2312" pitchFamily="49" charset="-122"/>
              </a:rPr>
              <a:t>接触、机械“接触”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b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2800" b="1" dirty="0" smtClean="0">
                <a:latin typeface="Times New Roman" pitchFamily="18" charset="0"/>
                <a:ea typeface="楷体_GB2312" pitchFamily="49" charset="-122"/>
              </a:rPr>
              <a:t>有</a:t>
            </a: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能量交换，而没有物质交换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572000" y="2500282"/>
            <a:ext cx="4572000" cy="35086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00CC"/>
                </a:solidFill>
                <a:latin typeface="Times New Roman" pitchFamily="18" charset="0"/>
                <a:ea typeface="楷体_GB2312" pitchFamily="49" charset="-122"/>
              </a:rPr>
              <a:t>开放系统</a:t>
            </a:r>
            <a:r>
              <a:rPr lang="zh-CN" altLang="en-US" sz="3600" b="1" dirty="0" smtClean="0">
                <a:latin typeface="Times New Roman" pitchFamily="18" charset="0"/>
                <a:ea typeface="楷体_GB2312" pitchFamily="49" charset="-122"/>
              </a:rPr>
              <a:t>（</a:t>
            </a:r>
            <a:r>
              <a:rPr lang="zh-CN" altLang="en-US" sz="2800" b="1" dirty="0" smtClean="0">
                <a:latin typeface="Times New Roman" pitchFamily="18" charset="0"/>
                <a:ea typeface="楷体_GB2312" pitchFamily="49" charset="-122"/>
              </a:rPr>
              <a:t>开系）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b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2800" b="1" dirty="0" smtClean="0">
                <a:latin typeface="Times New Roman" pitchFamily="18" charset="0"/>
                <a:ea typeface="楷体_GB2312" pitchFamily="49" charset="-122"/>
              </a:rPr>
              <a:t>它</a:t>
            </a: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与外界有热接触、机械</a:t>
            </a:r>
            <a:r>
              <a:rPr lang="zh-CN" altLang="en-US" sz="2800" b="1" dirty="0" smtClean="0">
                <a:latin typeface="Times New Roman" pitchFamily="18" charset="0"/>
                <a:ea typeface="楷体_GB2312" pitchFamily="49" charset="-122"/>
              </a:rPr>
              <a:t>“接触”和质量交换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endParaRPr lang="zh-CN" altLang="en-US" sz="2800" b="1" dirty="0">
              <a:latin typeface="Times New Roman" pitchFamily="18" charset="0"/>
              <a:ea typeface="楷体_GB2312" pitchFamily="49" charset="-122"/>
            </a:endParaRPr>
          </a:p>
          <a:p>
            <a:pPr lvl="1" eaLnBrk="0" hangingPunct="0">
              <a:lnSpc>
                <a:spcPct val="150000"/>
              </a:lnSpc>
            </a:pPr>
            <a:r>
              <a:rPr lang="zh-CN" altLang="en-US" sz="2800" b="1" dirty="0" smtClean="0">
                <a:latin typeface="Times New Roman" pitchFamily="18" charset="0"/>
                <a:ea typeface="楷体_GB2312" pitchFamily="49" charset="-122"/>
              </a:rPr>
              <a:t>既有</a:t>
            </a: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能量交换，也有物质交换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9144000" cy="807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latin typeface="Times New Roman" pitchFamily="18" charset="0"/>
              </a:rPr>
              <a:t>热接触、作功、质量交换。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960A20-EFB2-4034-BD26-F83E5881B078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928662" y="2357430"/>
            <a:ext cx="7358114" cy="24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lnSpc>
                <a:spcPct val="150000"/>
              </a:lnSpc>
            </a:pPr>
            <a:r>
              <a:rPr lang="zh-CN" altLang="en-US" sz="36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绝热系统</a:t>
            </a:r>
            <a:r>
              <a:rPr lang="zh-CN" altLang="en-US" sz="3600" dirty="0">
                <a:latin typeface="方正姚体" pitchFamily="2" charset="-122"/>
                <a:ea typeface="方正姚体" pitchFamily="2" charset="-122"/>
              </a:rPr>
              <a:t>是闭系的一个特例</a:t>
            </a:r>
            <a:r>
              <a:rPr lang="en-US" altLang="zh-CN" sz="3600" dirty="0"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—</a:t>
            </a:r>
          </a:p>
          <a:p>
            <a:pPr lvl="1" eaLnBrk="0" hangingPunct="0">
              <a:lnSpc>
                <a:spcPct val="150000"/>
              </a:lnSpc>
            </a:pPr>
            <a:r>
              <a:rPr lang="zh-CN" altLang="en-US" sz="3600" dirty="0">
                <a:latin typeface="方正姚体" pitchFamily="2" charset="-122"/>
                <a:ea typeface="方正姚体" pitchFamily="2" charset="-122"/>
              </a:rPr>
              <a:t>它与外界无热接触，只有机械“接触”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150938" y="500042"/>
            <a:ext cx="7793037" cy="1143000"/>
          </a:xfrm>
        </p:spPr>
        <p:txBody>
          <a:bodyPr/>
          <a:lstStyle/>
          <a:p>
            <a:r>
              <a:rPr lang="en-US" altLang="zh-CN" b="1" dirty="0" smtClean="0">
                <a:latin typeface="方正姚体" pitchFamily="2" charset="-122"/>
                <a:ea typeface="方正姚体" pitchFamily="2" charset="-122"/>
              </a:rPr>
              <a:t>§1 </a:t>
            </a:r>
            <a:r>
              <a:rPr lang="zh-CN" altLang="en-US" b="1" dirty="0" smtClean="0">
                <a:latin typeface="方正姚体" pitchFamily="2" charset="-122"/>
                <a:ea typeface="方正姚体" pitchFamily="2" charset="-122"/>
              </a:rPr>
              <a:t>热学的一些基本概念</a:t>
            </a:r>
            <a:endParaRPr lang="zh-CN" altLang="en-US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285720" y="1671654"/>
            <a:ext cx="8669368" cy="46148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方正姚体" pitchFamily="2" charset="-122"/>
                <a:ea typeface="方正姚体" pitchFamily="2" charset="-122"/>
              </a:rPr>
              <a:t>1.2   </a:t>
            </a:r>
            <a:r>
              <a:rPr lang="zh-CN" altLang="en-US" b="1" dirty="0" smtClean="0">
                <a:latin typeface="方正姚体" pitchFamily="2" charset="-122"/>
                <a:ea typeface="方正姚体" pitchFamily="2" charset="-122"/>
              </a:rPr>
              <a:t>热力学平衡态</a:t>
            </a:r>
            <a:endParaRPr lang="en-US" altLang="zh-CN" b="1" dirty="0" smtClean="0">
              <a:latin typeface="方正姚体" pitchFamily="2" charset="-122"/>
              <a:ea typeface="方正姚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一个系统在不受外界影响的条件下，如果它的宏观性质（如温度、压力、体积、摩尔、密度、热容等）不再随时间变化，我们就说这个系统处于</a:t>
            </a:r>
            <a:r>
              <a:rPr lang="zh-CN" altLang="en-US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热力学平衡态。</a:t>
            </a:r>
            <a:endParaRPr lang="en-US" altLang="zh-CN" dirty="0" smtClean="0">
              <a:solidFill>
                <a:srgbClr val="0000CC"/>
              </a:solidFill>
              <a:latin typeface="方正姚体" pitchFamily="2" charset="-122"/>
              <a:ea typeface="方正姚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平衡态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是系统宏观状态的一种特殊情况。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dirty="0" smtClean="0">
                <a:latin typeface="方正姚体" pitchFamily="2" charset="-122"/>
                <a:ea typeface="方正姚体" pitchFamily="2" charset="-122"/>
              </a:rPr>
            </a:br>
            <a:r>
              <a:rPr lang="zh-CN" altLang="en-US" sz="2400" b="1" dirty="0" smtClean="0">
                <a:latin typeface="Times New Roman" pitchFamily="18" charset="0"/>
                <a:ea typeface="楷体_GB2312" pitchFamily="49" charset="-122"/>
              </a:rPr>
              <a:t>实例：理想气体绝热自由膨胀（非平衡态）。</a:t>
            </a:r>
            <a:endParaRPr lang="zh-CN" altLang="en-US" dirty="0"/>
          </a:p>
        </p:txBody>
      </p:sp>
      <p:sp>
        <p:nvSpPr>
          <p:cNvPr id="1843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AF3108-000D-424F-92F2-635A471E7271}" type="slidenum">
              <a:rPr lang="en-US" altLang="zh-CN"/>
              <a:pPr/>
              <a:t>14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AF3108-000D-424F-92F2-635A471E7271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428728" y="1071546"/>
            <a:ext cx="3477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方正姚体" pitchFamily="2" charset="-122"/>
                <a:ea typeface="方正姚体" pitchFamily="2" charset="-122"/>
              </a:rPr>
              <a:t>1.2   </a:t>
            </a:r>
            <a:r>
              <a:rPr lang="zh-CN" altLang="en-US" sz="3200" b="1" dirty="0">
                <a:latin typeface="方正姚体" pitchFamily="2" charset="-122"/>
                <a:ea typeface="方正姚体" pitchFamily="2" charset="-122"/>
              </a:rPr>
              <a:t>热力学平衡态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457200" y="1714488"/>
            <a:ext cx="8056563" cy="41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150000"/>
              </a:lnSpc>
            </a:pPr>
            <a:endParaRPr lang="en-US" altLang="zh-CN" dirty="0"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lnSpc>
                <a:spcPct val="15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与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稳恒态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的区别，稳恒态不随时间变化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，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</a:b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但由于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有外界的影响，故在系统内部存在</a:t>
            </a:r>
            <a:r>
              <a:rPr lang="zh-CN" altLang="en-US" sz="2800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能量流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或</a:t>
            </a:r>
            <a:r>
              <a:rPr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粒子流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。稳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恒态是非平衡态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。对平衡态的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理解应将“无外界影响”与“不随时间变化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” 同时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考虑，缺一不可。</a:t>
            </a:r>
          </a:p>
          <a:p>
            <a:pPr eaLnBrk="0" hangingPunct="0">
              <a:lnSpc>
                <a:spcPct val="150000"/>
              </a:lnSpc>
              <a:spcAft>
                <a:spcPct val="20000"/>
              </a:spcAft>
            </a:pPr>
            <a:endParaRPr lang="en-US" altLang="zh-CN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7620000" y="1357298"/>
            <a:ext cx="1143000" cy="685800"/>
          </a:xfrm>
          <a:prstGeom prst="cloudCallout">
            <a:avLst>
              <a:gd name="adj1" fmla="val -203056"/>
              <a:gd name="adj2" fmla="val 54861"/>
            </a:avLst>
          </a:prstGeom>
          <a:solidFill>
            <a:srgbClr val="CC3399"/>
          </a:solidFill>
          <a:ln w="9525">
            <a:noFill/>
            <a:round/>
            <a:headEnd/>
            <a:tailEnd/>
          </a:ln>
          <a:effectLst>
            <a:outerShdw dist="89803" dir="2700000" algn="ctr" rotWithShape="0">
              <a:srgbClr val="111111"/>
            </a:outerShdw>
          </a:effectLst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rPr>
              <a:t>注意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B27FBB-1895-4174-AC97-D2BBCF5A387D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046163" y="304800"/>
            <a:ext cx="231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800" b="1" i="1">
                <a:latin typeface="Times New Roman" pitchFamily="18" charset="0"/>
                <a:ea typeface="楷体_GB2312" pitchFamily="49" charset="-122"/>
              </a:rPr>
              <a:t>稳恒态实例：</a:t>
            </a:r>
            <a:endParaRPr lang="zh-CN" altLang="en-US" sz="2000" b="1">
              <a:latin typeface="Times New Roman" pitchFamily="18" charset="0"/>
              <a:ea typeface="楷体_GB2312" pitchFamily="49" charset="-122"/>
            </a:endParaRPr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1944688" y="381000"/>
            <a:ext cx="5422900" cy="1600200"/>
            <a:chOff x="1225" y="3120"/>
            <a:chExt cx="3287" cy="1008"/>
          </a:xfrm>
        </p:grpSpPr>
        <p:sp>
          <p:nvSpPr>
            <p:cNvPr id="19462" name="Freeform 7"/>
            <p:cNvSpPr>
              <a:spLocks/>
            </p:cNvSpPr>
            <p:nvPr/>
          </p:nvSpPr>
          <p:spPr bwMode="auto">
            <a:xfrm>
              <a:off x="1968" y="3408"/>
              <a:ext cx="1536" cy="528"/>
            </a:xfrm>
            <a:custGeom>
              <a:avLst/>
              <a:gdLst>
                <a:gd name="T0" fmla="*/ 0 w 1536"/>
                <a:gd name="T1" fmla="*/ 480 h 528"/>
                <a:gd name="T2" fmla="*/ 384 w 1536"/>
                <a:gd name="T3" fmla="*/ 0 h 528"/>
                <a:gd name="T4" fmla="*/ 1296 w 1536"/>
                <a:gd name="T5" fmla="*/ 0 h 528"/>
                <a:gd name="T6" fmla="*/ 1536 w 1536"/>
                <a:gd name="T7" fmla="*/ 528 h 528"/>
                <a:gd name="T8" fmla="*/ 1440 w 1536"/>
                <a:gd name="T9" fmla="*/ 528 h 528"/>
                <a:gd name="T10" fmla="*/ 1248 w 1536"/>
                <a:gd name="T11" fmla="*/ 144 h 528"/>
                <a:gd name="T12" fmla="*/ 384 w 1536"/>
                <a:gd name="T13" fmla="*/ 144 h 528"/>
                <a:gd name="T14" fmla="*/ 96 w 1536"/>
                <a:gd name="T15" fmla="*/ 528 h 528"/>
                <a:gd name="T16" fmla="*/ 0 w 1536"/>
                <a:gd name="T17" fmla="*/ 480 h 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6"/>
                <a:gd name="T28" fmla="*/ 0 h 528"/>
                <a:gd name="T29" fmla="*/ 1536 w 1536"/>
                <a:gd name="T30" fmla="*/ 528 h 5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6" h="528">
                  <a:moveTo>
                    <a:pt x="0" y="480"/>
                  </a:moveTo>
                  <a:lnTo>
                    <a:pt x="384" y="0"/>
                  </a:lnTo>
                  <a:lnTo>
                    <a:pt x="1296" y="0"/>
                  </a:lnTo>
                  <a:lnTo>
                    <a:pt x="1536" y="528"/>
                  </a:lnTo>
                  <a:lnTo>
                    <a:pt x="1440" y="528"/>
                  </a:lnTo>
                  <a:lnTo>
                    <a:pt x="1248" y="144"/>
                  </a:lnTo>
                  <a:lnTo>
                    <a:pt x="384" y="144"/>
                  </a:lnTo>
                  <a:lnTo>
                    <a:pt x="96" y="52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3" name="Freeform 8" descr="棚架"/>
            <p:cNvSpPr>
              <a:spLocks/>
            </p:cNvSpPr>
            <p:nvPr/>
          </p:nvSpPr>
          <p:spPr bwMode="auto">
            <a:xfrm>
              <a:off x="1776" y="3648"/>
              <a:ext cx="864" cy="432"/>
            </a:xfrm>
            <a:custGeom>
              <a:avLst/>
              <a:gdLst>
                <a:gd name="T0" fmla="*/ 0 w 864"/>
                <a:gd name="T1" fmla="*/ 0 h 432"/>
                <a:gd name="T2" fmla="*/ 144 w 864"/>
                <a:gd name="T3" fmla="*/ 432 h 432"/>
                <a:gd name="T4" fmla="*/ 720 w 864"/>
                <a:gd name="T5" fmla="*/ 432 h 432"/>
                <a:gd name="T6" fmla="*/ 864 w 864"/>
                <a:gd name="T7" fmla="*/ 48 h 432"/>
                <a:gd name="T8" fmla="*/ 768 w 864"/>
                <a:gd name="T9" fmla="*/ 240 h 432"/>
                <a:gd name="T10" fmla="*/ 816 w 864"/>
                <a:gd name="T11" fmla="*/ 144 h 432"/>
                <a:gd name="T12" fmla="*/ 48 w 864"/>
                <a:gd name="T13" fmla="*/ 144 h 432"/>
                <a:gd name="T14" fmla="*/ 0 w 864"/>
                <a:gd name="T15" fmla="*/ 0 h 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4"/>
                <a:gd name="T25" fmla="*/ 0 h 432"/>
                <a:gd name="T26" fmla="*/ 864 w 864"/>
                <a:gd name="T27" fmla="*/ 432 h 4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4" h="432">
                  <a:moveTo>
                    <a:pt x="0" y="0"/>
                  </a:moveTo>
                  <a:lnTo>
                    <a:pt x="144" y="432"/>
                  </a:lnTo>
                  <a:lnTo>
                    <a:pt x="720" y="432"/>
                  </a:lnTo>
                  <a:lnTo>
                    <a:pt x="864" y="48"/>
                  </a:lnTo>
                  <a:lnTo>
                    <a:pt x="768" y="240"/>
                  </a:lnTo>
                  <a:lnTo>
                    <a:pt x="816" y="144"/>
                  </a:lnTo>
                  <a:lnTo>
                    <a:pt x="48" y="144"/>
                  </a:lnTo>
                  <a:lnTo>
                    <a:pt x="0" y="0"/>
                  </a:lnTo>
                  <a:close/>
                </a:path>
              </a:pathLst>
            </a:custGeom>
            <a:pattFill prst="trellis">
              <a:fgClr>
                <a:schemeClr val="accent1"/>
              </a:fgClr>
              <a:bgClr>
                <a:schemeClr val="bg2"/>
              </a:bgClr>
            </a:pattFill>
            <a:ln w="9525">
              <a:solidFill>
                <a:srgbClr val="DEB8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4" name="Freeform 9" descr="球体"/>
            <p:cNvSpPr>
              <a:spLocks/>
            </p:cNvSpPr>
            <p:nvPr/>
          </p:nvSpPr>
          <p:spPr bwMode="auto">
            <a:xfrm>
              <a:off x="2880" y="3648"/>
              <a:ext cx="864" cy="432"/>
            </a:xfrm>
            <a:custGeom>
              <a:avLst/>
              <a:gdLst>
                <a:gd name="T0" fmla="*/ 0 w 864"/>
                <a:gd name="T1" fmla="*/ 0 h 432"/>
                <a:gd name="T2" fmla="*/ 144 w 864"/>
                <a:gd name="T3" fmla="*/ 432 h 432"/>
                <a:gd name="T4" fmla="*/ 720 w 864"/>
                <a:gd name="T5" fmla="*/ 432 h 432"/>
                <a:gd name="T6" fmla="*/ 864 w 864"/>
                <a:gd name="T7" fmla="*/ 48 h 432"/>
                <a:gd name="T8" fmla="*/ 768 w 864"/>
                <a:gd name="T9" fmla="*/ 240 h 432"/>
                <a:gd name="T10" fmla="*/ 816 w 864"/>
                <a:gd name="T11" fmla="*/ 144 h 432"/>
                <a:gd name="T12" fmla="*/ 48 w 864"/>
                <a:gd name="T13" fmla="*/ 144 h 432"/>
                <a:gd name="T14" fmla="*/ 0 w 864"/>
                <a:gd name="T15" fmla="*/ 0 h 4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4"/>
                <a:gd name="T25" fmla="*/ 0 h 432"/>
                <a:gd name="T26" fmla="*/ 864 w 864"/>
                <a:gd name="T27" fmla="*/ 432 h 4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4" h="432">
                  <a:moveTo>
                    <a:pt x="0" y="0"/>
                  </a:moveTo>
                  <a:lnTo>
                    <a:pt x="144" y="432"/>
                  </a:lnTo>
                  <a:lnTo>
                    <a:pt x="720" y="432"/>
                  </a:lnTo>
                  <a:lnTo>
                    <a:pt x="864" y="48"/>
                  </a:lnTo>
                  <a:lnTo>
                    <a:pt x="768" y="240"/>
                  </a:lnTo>
                  <a:lnTo>
                    <a:pt x="816" y="144"/>
                  </a:lnTo>
                  <a:lnTo>
                    <a:pt x="48" y="144"/>
                  </a:lnTo>
                  <a:lnTo>
                    <a:pt x="0" y="0"/>
                  </a:lnTo>
                  <a:close/>
                </a:path>
              </a:pathLst>
            </a:custGeom>
            <a:pattFill prst="sphere">
              <a:fgClr>
                <a:schemeClr val="accent1"/>
              </a:fgClr>
              <a:bgClr>
                <a:schemeClr val="bg2"/>
              </a:bgClr>
            </a:pattFill>
            <a:ln w="9525">
              <a:solidFill>
                <a:srgbClr val="DEB8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1225" y="3792"/>
              <a:ext cx="5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100 </a:t>
              </a:r>
              <a:r>
                <a:rPr lang="en-US" altLang="zh-CN" sz="2000" b="1" i="1" baseline="50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o</a:t>
              </a: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c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3792" y="3840"/>
              <a:ext cx="3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0 </a:t>
              </a:r>
              <a:r>
                <a:rPr lang="en-US" altLang="zh-CN" sz="2000" b="1" i="1" baseline="5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o</a:t>
              </a: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c</a:t>
              </a:r>
            </a:p>
          </p:txBody>
        </p:sp>
        <p:sp>
          <p:nvSpPr>
            <p:cNvPr id="14348" name="AutoShape 12"/>
            <p:cNvSpPr>
              <a:spLocks noChangeArrowheads="1"/>
            </p:cNvSpPr>
            <p:nvPr/>
          </p:nvSpPr>
          <p:spPr bwMode="auto">
            <a:xfrm>
              <a:off x="3264" y="3120"/>
              <a:ext cx="1248" cy="384"/>
            </a:xfrm>
            <a:prstGeom prst="cloudCallout">
              <a:avLst>
                <a:gd name="adj1" fmla="val -47116"/>
                <a:gd name="adj2" fmla="val 70051"/>
              </a:avLst>
            </a:prstGeom>
            <a:solidFill>
              <a:srgbClr val="CC33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金属杆</a:t>
              </a:r>
            </a:p>
          </p:txBody>
        </p:sp>
      </p:grp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533400" y="2895600"/>
            <a:ext cx="807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spcBef>
                <a:spcPct val="40000"/>
              </a:spcBef>
              <a:buFont typeface="Wingdings" pitchFamily="2" charset="2"/>
              <a:buNone/>
            </a:pPr>
            <a:r>
              <a:rPr lang="en-US" altLang="zh-CN" sz="2800" b="1" dirty="0">
                <a:latin typeface="Times New Roman" pitchFamily="18" charset="0"/>
                <a:ea typeface="楷体_GB2312" pitchFamily="49" charset="-122"/>
              </a:rPr>
              <a:t>    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热动平衡</a:t>
            </a:r>
            <a:r>
              <a:rPr lang="en-US" altLang="zh-CN" sz="2800" b="1" dirty="0">
                <a:latin typeface="Times New Roman" pitchFamily="18" charset="0"/>
                <a:ea typeface="楷体_GB2312" pitchFamily="49" charset="-122"/>
              </a:rPr>
              <a:t>:</a:t>
            </a:r>
          </a:p>
          <a:p>
            <a:pPr lvl="1" eaLnBrk="0" hangingPunct="0">
              <a:spcBef>
                <a:spcPct val="40000"/>
              </a:spcBef>
            </a:pPr>
            <a:r>
              <a:rPr lang="en-US" altLang="zh-CN" sz="2800" b="1" dirty="0">
                <a:latin typeface="Times New Roman" pitchFamily="18" charset="0"/>
                <a:ea typeface="楷体_GB2312" pitchFamily="49" charset="-122"/>
              </a:rPr>
              <a:t>   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平衡态下，组成系统的微观粒子仍处于不</a:t>
            </a:r>
          </a:p>
          <a:p>
            <a:pPr lvl="1" eaLnBrk="0" hangingPunct="0">
              <a:spcBef>
                <a:spcPct val="40000"/>
              </a:spcBef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停的无规运动之中，只是它们的统计平均效</a:t>
            </a:r>
          </a:p>
          <a:p>
            <a:pPr lvl="1" eaLnBrk="0" hangingPunct="0">
              <a:spcBef>
                <a:spcPct val="40000"/>
              </a:spcBef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果不随时间变化，因此热力学平衡态是一种</a:t>
            </a:r>
          </a:p>
          <a:p>
            <a:pPr lvl="1" eaLnBrk="0" hangingPunct="0">
              <a:spcBef>
                <a:spcPct val="40000"/>
              </a:spcBef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动态平衡，称之为</a:t>
            </a:r>
            <a:r>
              <a:rPr lang="zh-CN" altLang="en-US" sz="28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热动平衡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4CD273-604E-477E-9FC5-9AB1E7FC1802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6100" y="152400"/>
            <a:ext cx="8140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3200" b="1" dirty="0">
                <a:latin typeface="方正姚体" pitchFamily="2" charset="-122"/>
                <a:ea typeface="方正姚体" pitchFamily="2" charset="-122"/>
              </a:rPr>
              <a:t>1.3  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状态参量</a:t>
            </a: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——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平衡态的描述</a:t>
            </a:r>
            <a:endParaRPr lang="zh-CN" altLang="en-US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850900" y="762000"/>
            <a:ext cx="81407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2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确定平衡态的宏观性质的量称为</a:t>
            </a:r>
            <a:r>
              <a:rPr lang="zh-CN" altLang="en-US" sz="28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状态参量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。</a:t>
            </a:r>
          </a:p>
          <a:p>
            <a:pPr lvl="1" eaLnBrk="0" hangingPunct="0">
              <a:spcBef>
                <a:spcPct val="2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常用的状态参量有四类：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33400" y="2235200"/>
            <a:ext cx="81407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20000"/>
              </a:spcBef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几何参量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（如：气体体积）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力学参量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（如：气体压力或称压强）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化学参量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（如：混合气体各化学组</a:t>
            </a:r>
          </a:p>
          <a:p>
            <a:pPr lvl="1" eaLnBrk="0" hangingPunct="0">
              <a:lnSpc>
                <a:spcPct val="65000"/>
              </a:lnSpc>
              <a:spcBef>
                <a:spcPct val="3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               分的质量和摩尔数等）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电磁参量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（如：电场和磁场强度，</a:t>
            </a:r>
          </a:p>
          <a:p>
            <a:pPr lvl="1" eaLnBrk="0" hangingPunct="0">
              <a:lnSpc>
                <a:spcPct val="65000"/>
              </a:lnSpc>
              <a:spcBef>
                <a:spcPct val="30000"/>
              </a:spcBef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               电极化和磁化强度等）</a:t>
            </a:r>
            <a:endParaRPr lang="zh-CN" altLang="en-US" sz="2800" b="1" dirty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228600" y="5181600"/>
            <a:ext cx="85344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20000"/>
              </a:spcBef>
            </a:pPr>
            <a:r>
              <a:rPr lang="zh-CN" altLang="en-US" sz="3600" b="1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态函数</a:t>
            </a:r>
            <a:r>
              <a:rPr lang="zh-CN" altLang="en-US" sz="3600" b="1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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宏观物理量表示成状态参量的函数，</a:t>
            </a:r>
          </a:p>
          <a:p>
            <a:pPr lvl="1" eaLnBrk="0" hangingPunct="0">
              <a:spcBef>
                <a:spcPct val="20000"/>
              </a:spcBef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          </a:t>
            </a: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           简称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为</a:t>
            </a:r>
            <a:r>
              <a:rPr lang="zh-CN" altLang="en-US" sz="28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态函数</a:t>
            </a: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1908175" y="2349500"/>
            <a:ext cx="0" cy="2303463"/>
          </a:xfrm>
          <a:prstGeom prst="line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 flipH="1">
            <a:off x="1547813" y="3284538"/>
            <a:ext cx="360362" cy="288925"/>
          </a:xfrm>
          <a:prstGeom prst="line">
            <a:avLst/>
          </a:prstGeom>
          <a:noFill/>
          <a:ln w="3810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950913" y="2133600"/>
            <a:ext cx="4524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/>
              <a:t>不是热学特有的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577CF5-1F18-4BC9-9EB8-CC5B3B7D3905}" type="slidenum">
              <a:rPr lang="en-US" altLang="zh-CN"/>
              <a:pPr/>
              <a:t>18</a:t>
            </a:fld>
            <a:endParaRPr lang="en-US" altLang="zh-CN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rPr>
              <a:t>热学独有的物理量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9600" dirty="0" smtClean="0">
                <a:latin typeface="方正姚体" pitchFamily="2" charset="-122"/>
                <a:ea typeface="方正姚体" pitchFamily="2" charset="-122"/>
              </a:rPr>
              <a:t>温    度</a:t>
            </a:r>
          </a:p>
          <a:p>
            <a:pPr lvl="1" eaLnBrk="1" hangingPunct="1"/>
            <a:r>
              <a:rPr lang="zh-CN" altLang="en-US" sz="5400" dirty="0" smtClean="0">
                <a:latin typeface="方正姚体" pitchFamily="2" charset="-122"/>
                <a:ea typeface="方正姚体" pitchFamily="2" charset="-122"/>
              </a:rPr>
              <a:t>温度影响大量性质</a:t>
            </a:r>
          </a:p>
          <a:p>
            <a:pPr lvl="2" eaLnBrk="1" hangingPunct="1"/>
            <a:r>
              <a:rPr lang="zh-CN" altLang="en-US" sz="4800" dirty="0" smtClean="0">
                <a:latin typeface="方正姚体" pitchFamily="2" charset="-122"/>
                <a:ea typeface="方正姚体" pitchFamily="2" charset="-122"/>
              </a:rPr>
              <a:t>压强，体积，电阻</a:t>
            </a:r>
            <a:r>
              <a:rPr lang="en-US" altLang="zh-CN" sz="4800" dirty="0" smtClean="0">
                <a:latin typeface="方正姚体" pitchFamily="2" charset="-122"/>
                <a:ea typeface="方正姚体" pitchFamily="2" charset="-122"/>
              </a:rPr>
              <a:t>……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952500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17876"/>
            <a:ext cx="16764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81AC66-3C4C-4DAE-AF38-AEA38FC0605C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066800" y="974725"/>
            <a:ext cx="73914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spcBef>
                <a:spcPct val="40000"/>
              </a:spcBef>
              <a:buFont typeface="Wingdings" pitchFamily="2" charset="2"/>
              <a:buNone/>
            </a:pPr>
            <a:r>
              <a:rPr lang="en-US" altLang="zh-CN" sz="4000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4800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zh-CN" altLang="en-US" sz="3600" dirty="0">
                <a:latin typeface="方正姚体" pitchFamily="2" charset="-122"/>
                <a:ea typeface="方正姚体" pitchFamily="2" charset="-122"/>
              </a:rPr>
              <a:t>注意：</a:t>
            </a:r>
            <a:endParaRPr lang="zh-CN" altLang="en-US" dirty="0"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spcBef>
                <a:spcPct val="40000"/>
              </a:spcBef>
            </a:pP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    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如果在所研究的问题中既不涉及电磁性质</a:t>
            </a:r>
          </a:p>
          <a:p>
            <a:pPr eaLnBrk="0" hangingPunct="0">
              <a:spcBef>
                <a:spcPct val="4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     又无须考虑与化学成分有关的性质，系统</a:t>
            </a:r>
          </a:p>
          <a:p>
            <a:pPr eaLnBrk="0" hangingPunct="0">
              <a:spcBef>
                <a:spcPct val="4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     中又不发生化学反应，则不必引入电磁参</a:t>
            </a:r>
          </a:p>
          <a:p>
            <a:pPr eaLnBrk="0" hangingPunct="0">
              <a:spcBef>
                <a:spcPct val="4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     量和化学参量。此时只需体积和压强就可</a:t>
            </a:r>
          </a:p>
          <a:p>
            <a:pPr eaLnBrk="0" hangingPunct="0">
              <a:spcBef>
                <a:spcPct val="4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     以确定系统的平衡态，我们称这种系统为</a:t>
            </a:r>
          </a:p>
          <a:p>
            <a:pPr eaLnBrk="0" hangingPunct="0">
              <a:spcBef>
                <a:spcPct val="4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     </a:t>
            </a:r>
            <a:r>
              <a:rPr lang="zh-CN" altLang="en-US" sz="28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简单系统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（或</a:t>
            </a:r>
            <a:r>
              <a:rPr lang="en-US" altLang="zh-CN" sz="2800" b="1" i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PV</a:t>
            </a:r>
            <a:r>
              <a:rPr lang="zh-CN" altLang="en-US" sz="28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系统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9D1FB6-6A13-4FAE-8592-068A48356A31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028" name="Rectangle 3076"/>
          <p:cNvSpPr>
            <a:spLocks noChangeArrowheads="1"/>
          </p:cNvSpPr>
          <p:nvPr/>
        </p:nvSpPr>
        <p:spPr bwMode="auto">
          <a:xfrm>
            <a:off x="1928813" y="1066800"/>
            <a:ext cx="6408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altLang="zh-CN" sz="3600" b="1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§1 </a:t>
            </a:r>
            <a:r>
              <a:rPr lang="zh-CN" altLang="en-US" sz="3600" b="1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热学的一些基本概念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43609" y="2554337"/>
            <a:ext cx="8011492" cy="2890887"/>
            <a:chOff x="1262063" y="1698625"/>
            <a:chExt cx="7793037" cy="1882775"/>
          </a:xfrm>
        </p:grpSpPr>
        <p:sp>
          <p:nvSpPr>
            <p:cNvPr id="1031" name="Text Box 3088"/>
            <p:cNvSpPr txBox="1">
              <a:spLocks noChangeArrowheads="1"/>
            </p:cNvSpPr>
            <p:nvPr/>
          </p:nvSpPr>
          <p:spPr bwMode="auto">
            <a:xfrm>
              <a:off x="1262063" y="1698625"/>
              <a:ext cx="4368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latin typeface="方正姚体" pitchFamily="2" charset="-122"/>
                  <a:ea typeface="方正姚体" pitchFamily="2" charset="-122"/>
                </a:rPr>
                <a:t>1.1  </a:t>
              </a:r>
              <a:r>
                <a:rPr lang="zh-CN" altLang="en-US" sz="2800" b="1" dirty="0">
                  <a:latin typeface="方正姚体" pitchFamily="2" charset="-122"/>
                  <a:ea typeface="方正姚体" pitchFamily="2" charset="-122"/>
                </a:rPr>
                <a:t>系统与外界</a:t>
              </a:r>
            </a:p>
          </p:txBody>
        </p:sp>
        <p:sp>
          <p:nvSpPr>
            <p:cNvPr id="1032" name="Text Box 3089"/>
            <p:cNvSpPr txBox="1">
              <a:spLocks noChangeArrowheads="1"/>
            </p:cNvSpPr>
            <p:nvPr/>
          </p:nvSpPr>
          <p:spPr bwMode="auto">
            <a:xfrm>
              <a:off x="1262063" y="2224088"/>
              <a:ext cx="471963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latin typeface="方正姚体" pitchFamily="2" charset="-122"/>
                  <a:ea typeface="方正姚体" pitchFamily="2" charset="-122"/>
                </a:rPr>
                <a:t>1.2  </a:t>
              </a:r>
              <a:r>
                <a:rPr lang="zh-CN" altLang="en-US" sz="2800" b="1" dirty="0">
                  <a:latin typeface="方正姚体" pitchFamily="2" charset="-122"/>
                  <a:ea typeface="方正姚体" pitchFamily="2" charset="-122"/>
                </a:rPr>
                <a:t>热力学平衡态</a:t>
              </a:r>
            </a:p>
          </p:txBody>
        </p:sp>
        <p:sp>
          <p:nvSpPr>
            <p:cNvPr id="1033" name="Text Box 3090"/>
            <p:cNvSpPr txBox="1">
              <a:spLocks noChangeArrowheads="1"/>
            </p:cNvSpPr>
            <p:nvPr/>
          </p:nvSpPr>
          <p:spPr bwMode="auto">
            <a:xfrm>
              <a:off x="1262063" y="2681288"/>
              <a:ext cx="779303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latin typeface="方正姚体" pitchFamily="2" charset="-122"/>
                  <a:ea typeface="方正姚体" pitchFamily="2" charset="-122"/>
                </a:rPr>
                <a:t>1.3  </a:t>
              </a:r>
              <a:r>
                <a:rPr lang="zh-CN" altLang="en-US" sz="2800" b="1" dirty="0">
                  <a:latin typeface="方正姚体" pitchFamily="2" charset="-122"/>
                  <a:ea typeface="方正姚体" pitchFamily="2" charset="-122"/>
                </a:rPr>
                <a:t>状态参量</a:t>
              </a:r>
              <a:r>
                <a:rPr lang="en-US" altLang="zh-CN" sz="2800" b="1" dirty="0">
                  <a:latin typeface="方正姚体" pitchFamily="2" charset="-122"/>
                  <a:ea typeface="方正姚体" pitchFamily="2" charset="-122"/>
                </a:rPr>
                <a:t>——</a:t>
              </a:r>
              <a:r>
                <a:rPr lang="zh-CN" altLang="en-US" sz="2800" b="1" dirty="0">
                  <a:latin typeface="方正姚体" pitchFamily="2" charset="-122"/>
                  <a:ea typeface="方正姚体" pitchFamily="2" charset="-122"/>
                </a:rPr>
                <a:t>平衡态的描述和态函数</a:t>
              </a:r>
            </a:p>
          </p:txBody>
        </p:sp>
        <p:sp>
          <p:nvSpPr>
            <p:cNvPr id="1034" name="Text Box 3092"/>
            <p:cNvSpPr txBox="1">
              <a:spLocks noChangeArrowheads="1"/>
            </p:cNvSpPr>
            <p:nvPr/>
          </p:nvSpPr>
          <p:spPr bwMode="auto">
            <a:xfrm>
              <a:off x="1262063" y="3121025"/>
              <a:ext cx="458470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altLang="zh-CN" sz="2800" b="1">
                  <a:latin typeface="方正姚体" pitchFamily="2" charset="-122"/>
                  <a:ea typeface="方正姚体" pitchFamily="2" charset="-122"/>
                </a:rPr>
                <a:t>1.4  </a:t>
              </a:r>
              <a:r>
                <a:rPr lang="zh-CN" altLang="en-US" sz="2800" b="1">
                  <a:latin typeface="方正姚体" pitchFamily="2" charset="-122"/>
                  <a:ea typeface="方正姚体" pitchFamily="2" charset="-122"/>
                </a:rPr>
                <a:t>摩尔、摩尔质量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C8F6FA-839B-41F9-AAEF-1FA6A82BAF77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001240" y="152400"/>
            <a:ext cx="748506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altLang="zh-CN" sz="3200" b="1" dirty="0">
                <a:latin typeface="方正姚体" pitchFamily="2" charset="-122"/>
                <a:ea typeface="方正姚体" pitchFamily="2" charset="-122"/>
              </a:rPr>
              <a:t>§2  </a:t>
            </a:r>
            <a:r>
              <a:rPr lang="zh-CN" altLang="en-US" sz="3200" b="1" dirty="0">
                <a:latin typeface="方正姚体" pitchFamily="2" charset="-122"/>
                <a:ea typeface="方正姚体" pitchFamily="2" charset="-122"/>
              </a:rPr>
              <a:t>热力学第</a:t>
            </a:r>
            <a:r>
              <a:rPr lang="en-US" altLang="zh-CN" sz="3200" b="1" dirty="0">
                <a:latin typeface="方正姚体" pitchFamily="2" charset="-122"/>
                <a:ea typeface="方正姚体" pitchFamily="2" charset="-122"/>
              </a:rPr>
              <a:t>0</a:t>
            </a:r>
            <a:r>
              <a:rPr lang="zh-CN" altLang="en-US" sz="3200" b="1" dirty="0">
                <a:latin typeface="方正姚体" pitchFamily="2" charset="-122"/>
                <a:ea typeface="方正姚体" pitchFamily="2" charset="-122"/>
              </a:rPr>
              <a:t>定律  温度的概念</a:t>
            </a:r>
          </a:p>
        </p:txBody>
      </p:sp>
      <p:grpSp>
        <p:nvGrpSpPr>
          <p:cNvPr id="23556" name="Group 22"/>
          <p:cNvGrpSpPr>
            <a:grpSpLocks/>
          </p:cNvGrpSpPr>
          <p:nvPr/>
        </p:nvGrpSpPr>
        <p:grpSpPr bwMode="auto">
          <a:xfrm>
            <a:off x="5867400" y="2276872"/>
            <a:ext cx="2743200" cy="1711325"/>
            <a:chOff x="3024" y="1152"/>
            <a:chExt cx="2160" cy="1274"/>
          </a:xfrm>
        </p:grpSpPr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4272" y="1152"/>
              <a:ext cx="769" cy="1008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23568" name="Rectangle 7" descr="宽上对角线"/>
            <p:cNvSpPr>
              <a:spLocks noChangeArrowheads="1"/>
            </p:cNvSpPr>
            <p:nvPr/>
          </p:nvSpPr>
          <p:spPr bwMode="auto">
            <a:xfrm>
              <a:off x="4176" y="1584"/>
              <a:ext cx="1008" cy="144"/>
            </a:xfrm>
            <a:prstGeom prst="rect">
              <a:avLst/>
            </a:prstGeom>
            <a:pattFill prst="wdUpDiag">
              <a:fgClr>
                <a:srgbClr val="CC9900"/>
              </a:fgClr>
              <a:bgClr>
                <a:schemeClr val="bg2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423" y="2086"/>
              <a:ext cx="425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(a)</a:t>
              </a:r>
            </a:p>
          </p:txBody>
        </p:sp>
        <p:sp>
          <p:nvSpPr>
            <p:cNvPr id="20489" name="AutoShape 9"/>
            <p:cNvSpPr>
              <a:spLocks/>
            </p:cNvSpPr>
            <p:nvPr/>
          </p:nvSpPr>
          <p:spPr bwMode="auto">
            <a:xfrm>
              <a:off x="3024" y="1302"/>
              <a:ext cx="960" cy="369"/>
            </a:xfrm>
            <a:prstGeom prst="borderCallout1">
              <a:avLst>
                <a:gd name="adj1" fmla="val 108907"/>
                <a:gd name="adj2" fmla="val 7500"/>
                <a:gd name="adj3" fmla="val 108907"/>
                <a:gd name="adj4" fmla="val 123231"/>
              </a:avLst>
            </a:prstGeom>
            <a:solidFill>
              <a:srgbClr val="CC0066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绝热板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4483" y="1174"/>
              <a:ext cx="305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A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4434" y="1846"/>
              <a:ext cx="305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B</a:t>
              </a:r>
            </a:p>
          </p:txBody>
        </p:sp>
      </p:grp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3754758" y="1250156"/>
            <a:ext cx="197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0"/>
              </a:spcBef>
              <a:spcAft>
                <a:spcPct val="15000"/>
              </a:spcAft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2.1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热平衡</a:t>
            </a:r>
            <a:endParaRPr lang="zh-CN" altLang="en-US" sz="28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3558" name="Text Box 24"/>
          <p:cNvSpPr txBox="1">
            <a:spLocks noChangeArrowheads="1"/>
          </p:cNvSpPr>
          <p:nvPr/>
        </p:nvSpPr>
        <p:spPr bwMode="auto">
          <a:xfrm>
            <a:off x="667072" y="2050970"/>
            <a:ext cx="815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1" hangingPunct="0">
              <a:lnSpc>
                <a:spcPct val="150000"/>
              </a:lnSpc>
              <a:buFont typeface="Symbol" pitchFamily="18" charset="2"/>
              <a:buNone/>
            </a:pP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将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两个分别处于平衡态的</a:t>
            </a: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系</a:t>
            </a:r>
            <a:endParaRPr lang="zh-CN" altLang="en-US" sz="2800" b="1" dirty="0">
              <a:latin typeface="方正姚体" pitchFamily="2" charset="-122"/>
              <a:ea typeface="方正姚体" pitchFamily="2" charset="-122"/>
            </a:endParaRPr>
          </a:p>
          <a:p>
            <a:pPr eaLnBrk="0" latinLnBrk="1" hangingPunct="0">
              <a:lnSpc>
                <a:spcPct val="150000"/>
              </a:lnSpc>
              <a:buFont typeface="Symbol" pitchFamily="18" charset="2"/>
              <a:buNone/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统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A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和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B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用一刚性隔板分隔开</a:t>
            </a: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。</a:t>
            </a:r>
            <a:endParaRPr lang="zh-CN" altLang="en-US" sz="2800" b="1" dirty="0">
              <a:latin typeface="方正姚体" pitchFamily="2" charset="-122"/>
              <a:ea typeface="方正姚体" pitchFamily="2" charset="-122"/>
            </a:endParaRPr>
          </a:p>
          <a:p>
            <a:pPr eaLnBrk="0" latinLnBrk="1" hangingPunct="0">
              <a:lnSpc>
                <a:spcPct val="150000"/>
              </a:lnSpc>
              <a:buFont typeface="Symbol" pitchFamily="18" charset="2"/>
              <a:buNone/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若隔板为“绝热板”如图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(</a:t>
            </a:r>
            <a:r>
              <a:rPr lang="en-US" altLang="zh-CN" sz="2800" b="1" i="1" dirty="0">
                <a:latin typeface="方正姚体" pitchFamily="2" charset="-122"/>
                <a:ea typeface="方正姚体" pitchFamily="2" charset="-122"/>
              </a:rPr>
              <a:t>a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)</a:t>
            </a: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，</a:t>
            </a:r>
            <a:endParaRPr lang="zh-CN" altLang="en-US" sz="2800" b="1" dirty="0">
              <a:latin typeface="方正姚体" pitchFamily="2" charset="-122"/>
              <a:ea typeface="方正姚体" pitchFamily="2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则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A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，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B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两系统的状态可独立</a:t>
            </a: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地</a:t>
            </a:r>
            <a:endParaRPr lang="zh-CN" altLang="en-US" sz="2800" b="1" dirty="0">
              <a:latin typeface="方正姚体" pitchFamily="2" charset="-122"/>
              <a:ea typeface="方正姚体" pitchFamily="2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变化而互不影响。厚木板，</a:t>
            </a: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石</a:t>
            </a:r>
            <a:endParaRPr lang="zh-CN" altLang="en-US" sz="2800" b="1" dirty="0">
              <a:latin typeface="方正姚体" pitchFamily="2" charset="-122"/>
              <a:ea typeface="方正姚体" pitchFamily="2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棉板等都可视为绝热板。</a:t>
            </a:r>
          </a:p>
        </p:txBody>
      </p:sp>
    </p:spTree>
    <p:extLst>
      <p:ext uri="{BB962C8B-B14F-4D97-AF65-F5344CB8AC3E}">
        <p14:creationId xmlns:p14="http://schemas.microsoft.com/office/powerpoint/2010/main" val="20828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C8F6FA-839B-41F9-AAEF-1FA6A82BAF77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076325" y="213518"/>
            <a:ext cx="748506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altLang="zh-CN" sz="3200" b="1" dirty="0">
                <a:latin typeface="方正姚体" pitchFamily="2" charset="-122"/>
                <a:ea typeface="方正姚体" pitchFamily="2" charset="-122"/>
              </a:rPr>
              <a:t>§2  </a:t>
            </a:r>
            <a:r>
              <a:rPr lang="zh-CN" altLang="en-US" sz="3200" b="1" dirty="0">
                <a:latin typeface="方正姚体" pitchFamily="2" charset="-122"/>
                <a:ea typeface="方正姚体" pitchFamily="2" charset="-122"/>
              </a:rPr>
              <a:t>热力学第</a:t>
            </a:r>
            <a:r>
              <a:rPr lang="en-US" altLang="zh-CN" sz="3200" b="1" dirty="0">
                <a:latin typeface="方正姚体" pitchFamily="2" charset="-122"/>
                <a:ea typeface="方正姚体" pitchFamily="2" charset="-122"/>
              </a:rPr>
              <a:t>0</a:t>
            </a:r>
            <a:r>
              <a:rPr lang="zh-CN" altLang="en-US" sz="3200" b="1" dirty="0">
                <a:latin typeface="方正姚体" pitchFamily="2" charset="-122"/>
                <a:ea typeface="方正姚体" pitchFamily="2" charset="-122"/>
              </a:rPr>
              <a:t>定律  温度的概念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3602087" y="1250156"/>
            <a:ext cx="197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0"/>
              </a:spcBef>
              <a:spcAft>
                <a:spcPct val="15000"/>
              </a:spcAft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2.1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热平衡</a:t>
            </a:r>
            <a:endParaRPr lang="zh-CN" altLang="en-US" sz="28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3559" name="Rectangle 26"/>
          <p:cNvSpPr>
            <a:spLocks noChangeArrowheads="1"/>
          </p:cNvSpPr>
          <p:nvPr/>
        </p:nvSpPr>
        <p:spPr bwMode="auto">
          <a:xfrm>
            <a:off x="469776" y="1878013"/>
            <a:ext cx="5110336" cy="3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150000"/>
              </a:lnSpc>
              <a:buFont typeface="Symbol" pitchFamily="18" charset="2"/>
              <a:buNone/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若隔板为“导热板”</a:t>
            </a:r>
            <a:r>
              <a:rPr lang="zh-CN" altLang="en-US" b="1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如图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(</a:t>
            </a:r>
            <a:r>
              <a:rPr lang="en-US" altLang="zh-CN" sz="2800" b="1" i="1" dirty="0">
                <a:latin typeface="方正姚体" pitchFamily="2" charset="-122"/>
                <a:ea typeface="方正姚体" pitchFamily="2" charset="-122"/>
              </a:rPr>
              <a:t>b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)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，则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A</a:t>
            </a:r>
            <a:r>
              <a:rPr lang="en-US" altLang="zh-CN" b="1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,</a:t>
            </a:r>
            <a:r>
              <a:rPr lang="en-US" altLang="zh-CN" b="1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B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两</a:t>
            </a: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系统状态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不能独立地改变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,  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一个系统状态的变 化会</a:t>
            </a: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引起另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一系统状态的变化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,</a:t>
            </a:r>
            <a:r>
              <a:rPr lang="en-US" altLang="zh-CN" b="1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金属板即为导热板</a:t>
            </a: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。</a:t>
            </a:r>
            <a:endParaRPr lang="zh-CN" altLang="en-US" sz="2800" b="1" dirty="0"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3560" name="Group 34"/>
          <p:cNvGrpSpPr>
            <a:grpSpLocks/>
          </p:cNvGrpSpPr>
          <p:nvPr/>
        </p:nvGrpSpPr>
        <p:grpSpPr bwMode="auto">
          <a:xfrm>
            <a:off x="5943600" y="2971800"/>
            <a:ext cx="2819400" cy="1600200"/>
            <a:chOff x="3600" y="1992"/>
            <a:chExt cx="1776" cy="1008"/>
          </a:xfrm>
        </p:grpSpPr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570" y="1999"/>
              <a:ext cx="679" cy="720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23562" name="Rectangle 29" descr="宽上对角线"/>
            <p:cNvSpPr>
              <a:spLocks noChangeArrowheads="1"/>
            </p:cNvSpPr>
            <p:nvPr/>
          </p:nvSpPr>
          <p:spPr bwMode="auto">
            <a:xfrm>
              <a:off x="4485" y="2308"/>
              <a:ext cx="891" cy="103"/>
            </a:xfrm>
            <a:prstGeom prst="rect">
              <a:avLst/>
            </a:prstGeom>
            <a:pattFill prst="wdUpDiag">
              <a:fgClr>
                <a:srgbClr val="FF9900"/>
              </a:fgClr>
              <a:bgClr>
                <a:schemeClr val="tx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10" name="Text Box 30"/>
            <p:cNvSpPr txBox="1">
              <a:spLocks noChangeArrowheads="1"/>
            </p:cNvSpPr>
            <p:nvPr/>
          </p:nvSpPr>
          <p:spPr bwMode="auto">
            <a:xfrm>
              <a:off x="4768" y="199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A</a:t>
              </a:r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4726" y="247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B</a:t>
              </a:r>
            </a:p>
          </p:txBody>
        </p:sp>
        <p:sp>
          <p:nvSpPr>
            <p:cNvPr id="20512" name="AutoShape 32"/>
            <p:cNvSpPr>
              <a:spLocks/>
            </p:cNvSpPr>
            <p:nvPr/>
          </p:nvSpPr>
          <p:spPr bwMode="auto">
            <a:xfrm>
              <a:off x="3600" y="2515"/>
              <a:ext cx="768" cy="312"/>
            </a:xfrm>
            <a:prstGeom prst="borderCallout2">
              <a:avLst>
                <a:gd name="adj1" fmla="val 23079"/>
                <a:gd name="adj2" fmla="val 106250"/>
                <a:gd name="adj3" fmla="val 23079"/>
                <a:gd name="adj4" fmla="val 122134"/>
                <a:gd name="adj5" fmla="val -24361"/>
                <a:gd name="adj6" fmla="val 126171"/>
              </a:avLst>
            </a:prstGeom>
            <a:solidFill>
              <a:srgbClr val="CC0066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zh-CN" altLang="en-US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导热板</a:t>
              </a:r>
            </a:p>
          </p:txBody>
        </p:sp>
        <p:sp>
          <p:nvSpPr>
            <p:cNvPr id="20513" name="Text Box 33"/>
            <p:cNvSpPr txBox="1">
              <a:spLocks noChangeArrowheads="1"/>
            </p:cNvSpPr>
            <p:nvPr/>
          </p:nvSpPr>
          <p:spPr bwMode="auto">
            <a:xfrm>
              <a:off x="4720" y="2712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(b)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040864" y="5301208"/>
            <a:ext cx="6307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 typeface="Symbol" pitchFamily="18" charset="2"/>
              <a:buNone/>
            </a:pPr>
            <a:r>
              <a:rPr lang="zh-CN" altLang="en-US" b="1" dirty="0">
                <a:latin typeface="方正姚体" pitchFamily="2" charset="-122"/>
                <a:ea typeface="方正姚体" pitchFamily="2" charset="-122"/>
              </a:rPr>
              <a:t>通过导热板两个系统的相互作用叫</a:t>
            </a:r>
            <a:r>
              <a:rPr lang="zh-CN" altLang="en-US" b="1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热接触</a:t>
            </a:r>
            <a:r>
              <a:rPr lang="zh-CN" altLang="en-US" b="1" dirty="0">
                <a:latin typeface="方正姚体" pitchFamily="2" charset="-122"/>
                <a:ea typeface="方正姚体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40E79B-CF41-4F29-B516-B0777BB26405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971600" y="1875795"/>
            <a:ext cx="6553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35000"/>
              </a:spcBef>
              <a:buFont typeface="Symbol" pitchFamily="18" charset="2"/>
              <a:buNone/>
              <a:defRPr/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通过导热板进行</a:t>
            </a:r>
            <a:r>
              <a:rPr lang="zh-CN" altLang="en-US" sz="28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热接触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的两个系统组成一复合系统当复合系统达到</a:t>
            </a:r>
            <a:r>
              <a:rPr lang="zh-CN" altLang="en-US" sz="28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平衡态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时，我们就说两个系统处于</a:t>
            </a:r>
            <a:r>
              <a:rPr lang="zh-CN" altLang="en-US" sz="28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热平衡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。</a:t>
            </a:r>
            <a:endParaRPr lang="zh-CN" altLang="en-US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25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40E79B-CF41-4F29-B516-B0777BB26405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609725" y="980728"/>
            <a:ext cx="35894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2.2  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热力学第</a:t>
            </a: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0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定律</a:t>
            </a:r>
            <a:endParaRPr lang="zh-CN" altLang="en-US" sz="32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993423" y="1767524"/>
            <a:ext cx="559480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如果两个系统分别与处于确定状态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的第三个系统达到热平衡，则这两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个系统彼此也将处于热平衡。</a:t>
            </a:r>
          </a:p>
        </p:txBody>
      </p:sp>
      <p:grpSp>
        <p:nvGrpSpPr>
          <p:cNvPr id="24584" name="Group 20"/>
          <p:cNvGrpSpPr>
            <a:grpSpLocks/>
          </p:cNvGrpSpPr>
          <p:nvPr/>
        </p:nvGrpSpPr>
        <p:grpSpPr bwMode="auto">
          <a:xfrm>
            <a:off x="6781800" y="2514600"/>
            <a:ext cx="1828800" cy="1187450"/>
            <a:chOff x="3840" y="2316"/>
            <a:chExt cx="1152" cy="748"/>
          </a:xfrm>
        </p:grpSpPr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4464" y="2352"/>
              <a:ext cx="432" cy="384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24586" name="Rectangle 12"/>
            <p:cNvSpPr>
              <a:spLocks noChangeArrowheads="1"/>
            </p:cNvSpPr>
            <p:nvPr/>
          </p:nvSpPr>
          <p:spPr bwMode="auto">
            <a:xfrm>
              <a:off x="3840" y="2736"/>
              <a:ext cx="1152" cy="328"/>
            </a:xfrm>
            <a:prstGeom prst="rect">
              <a:avLst/>
            </a:prstGeom>
            <a:solidFill>
              <a:srgbClr val="CC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4560" y="240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B</a:t>
              </a:r>
            </a:p>
          </p:txBody>
        </p:sp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>
              <a:off x="3948" y="2316"/>
              <a:ext cx="336" cy="432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4248" y="277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C</a:t>
              </a:r>
            </a:p>
          </p:txBody>
        </p:sp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4020" y="240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楷体_GB2312" pitchFamily="49" charset="-122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15BDC-CF9E-4EC3-AB6E-0BAB113FF7D8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84783" y="730072"/>
            <a:ext cx="2970685" cy="70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2.3  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温度和温标</a:t>
            </a:r>
            <a:endParaRPr lang="zh-CN" altLang="en-US" sz="3200" b="1" dirty="0"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06735" y="1958481"/>
            <a:ext cx="6851606" cy="3524448"/>
            <a:chOff x="933451" y="2251780"/>
            <a:chExt cx="6851606" cy="3524448"/>
          </a:xfrm>
        </p:grpSpPr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933451" y="2354147"/>
              <a:ext cx="5726782" cy="2846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en-US" altLang="zh-CN" sz="4000" b="1" dirty="0">
                  <a:latin typeface="方正姚体" pitchFamily="2" charset="-122"/>
                  <a:ea typeface="方正姚体" pitchFamily="2" charset="-122"/>
                  <a:sym typeface="Symbol" pitchFamily="18" charset="2"/>
                </a:rPr>
                <a:t>  </a:t>
              </a:r>
              <a:r>
                <a:rPr lang="zh-CN" altLang="en-US" sz="2800" b="1" dirty="0">
                  <a:solidFill>
                    <a:srgbClr val="0033CC"/>
                  </a:solidFill>
                  <a:latin typeface="方正姚体" pitchFamily="2" charset="-122"/>
                  <a:ea typeface="方正姚体" pitchFamily="2" charset="-122"/>
                </a:rPr>
                <a:t>温度</a:t>
              </a:r>
              <a:r>
                <a:rPr lang="en-US" altLang="zh-CN" sz="2800" b="1" dirty="0">
                  <a:latin typeface="方正姚体" pitchFamily="2" charset="-122"/>
                  <a:ea typeface="方正姚体" pitchFamily="2" charset="-122"/>
                </a:rPr>
                <a:t>—</a:t>
              </a:r>
              <a:r>
                <a:rPr lang="zh-CN" altLang="en-US" sz="2800" dirty="0">
                  <a:latin typeface="方正姚体" pitchFamily="2" charset="-122"/>
                  <a:ea typeface="方正姚体" pitchFamily="2" charset="-122"/>
                </a:rPr>
                <a:t>互为热平衡的几个热力学系统，</a:t>
              </a:r>
              <a:r>
                <a:rPr lang="zh-CN" altLang="en-US" sz="2800" dirty="0" smtClean="0">
                  <a:latin typeface="方正姚体" pitchFamily="2" charset="-122"/>
                  <a:ea typeface="方正姚体" pitchFamily="2" charset="-122"/>
                </a:rPr>
                <a:t>必然</a:t>
              </a:r>
              <a:r>
                <a:rPr lang="zh-CN" altLang="en-US" sz="2800" dirty="0">
                  <a:latin typeface="方正姚体" pitchFamily="2" charset="-122"/>
                  <a:ea typeface="方正姚体" pitchFamily="2" charset="-122"/>
                </a:rPr>
                <a:t>具 有某种共同的宏观性质，我们将这种</a:t>
              </a:r>
              <a:r>
                <a:rPr lang="zh-CN" altLang="en-US" sz="2800" dirty="0" smtClean="0">
                  <a:latin typeface="方正姚体" pitchFamily="2" charset="-122"/>
                  <a:ea typeface="方正姚体" pitchFamily="2" charset="-122"/>
                </a:rPr>
                <a:t>决定</a:t>
              </a:r>
              <a:r>
                <a:rPr lang="zh-CN" altLang="en-US" sz="2800" dirty="0">
                  <a:latin typeface="方正姚体" pitchFamily="2" charset="-122"/>
                  <a:ea typeface="方正姚体" pitchFamily="2" charset="-122"/>
                </a:rPr>
                <a:t>系统热平衡宏观性质的物理量定义为温度。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60233" y="2251780"/>
              <a:ext cx="1124824" cy="3524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4D601-CCD5-4D9D-B63C-0A72B2046E9C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43608" y="1929721"/>
            <a:ext cx="6750566" cy="192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1" eaLnBrk="0" hangingPunct="0">
              <a:lnSpc>
                <a:spcPct val="150000"/>
              </a:lnSpc>
              <a:defRPr/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温度是热学中特有的物理量，它决定一</a:t>
            </a:r>
          </a:p>
          <a:p>
            <a:pPr lvl="1" eaLnBrk="0" hangingPunct="0">
              <a:lnSpc>
                <a:spcPct val="150000"/>
              </a:lnSpc>
              <a:defRPr/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系统是否与其他系统处于热平衡。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处于</a:t>
            </a:r>
          </a:p>
          <a:p>
            <a:pPr lvl="1" eaLnBrk="0" hangingPunct="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热平衡的各系统温度相同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。</a:t>
            </a: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 rot="19931136">
            <a:off x="1763688" y="5013176"/>
            <a:ext cx="2339102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C0066"/>
                </a:solidFill>
              </a:rPr>
              <a:t>温度是测出来的</a:t>
            </a:r>
            <a:endParaRPr lang="zh-CN" altLang="en-US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4D601-CCD5-4D9D-B63C-0A72B2046E9C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560" y="332656"/>
            <a:ext cx="7924800" cy="143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1" eaLnBrk="0" hangingPunct="0">
              <a:lnSpc>
                <a:spcPct val="150000"/>
              </a:lnSpc>
              <a:buClr>
                <a:srgbClr val="33CC33"/>
              </a:buClr>
              <a:buFont typeface="Wingdings" pitchFamily="2" charset="2"/>
              <a:buNone/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温度是状态的函数，在实质上反映了组成系统大量微观粒子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无规则运动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的激烈程度。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86920"/>
            <a:ext cx="7924800" cy="3810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2204864"/>
            <a:ext cx="85792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lnSpc>
                <a:spcPct val="150000"/>
              </a:lnSpc>
              <a:buClr>
                <a:srgbClr val="33CC33"/>
              </a:buClr>
              <a:buFont typeface="Wingdings" pitchFamily="2" charset="2"/>
              <a:buNone/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实验表明，将几个达到热平衡状态的系统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分开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之后，并不会改变每个系统的热平衡状态。</a:t>
            </a:r>
          </a:p>
          <a:p>
            <a:pPr lvl="1" eaLnBrk="0" hangingPunct="0">
              <a:lnSpc>
                <a:spcPct val="150000"/>
              </a:lnSpc>
            </a:pP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这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说明，热接触只是为热平衡的建立创造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条件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，每个系统热平衡时的温度仅决定于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系统内部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大量微观粒子无规运动的状态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202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lnSpc>
                <a:spcPct val="150000"/>
              </a:lnSpc>
            </a:pPr>
            <a:fld id="{5E8A0BE9-65AA-4596-B56B-E2DFA20C3C86}" type="slidenum">
              <a:rPr lang="en-US" altLang="zh-CN">
                <a:latin typeface="方正姚体" pitchFamily="2" charset="-122"/>
                <a:ea typeface="方正姚体" pitchFamily="2" charset="-122"/>
              </a:rPr>
              <a:pPr>
                <a:lnSpc>
                  <a:spcPct val="150000"/>
                </a:lnSpc>
              </a:pPr>
              <a:t>27</a:t>
            </a:fld>
            <a:endParaRPr lang="en-US" altLang="zh-CN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22325" y="2132856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   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以第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0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定律为实验基础定义的温度是一个宏观概念，量化之后就成为一个可测量的宏观量。对温度进行量化，首先必须确定温标。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1331640" y="908720"/>
            <a:ext cx="1503938" cy="88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 </a:t>
            </a:r>
            <a:r>
              <a:rPr lang="zh-CN" altLang="en-US" sz="32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温标</a:t>
            </a:r>
            <a:endParaRPr lang="zh-CN" altLang="en-US" sz="2800" dirty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lnSpc>
                <a:spcPct val="150000"/>
              </a:lnSpc>
            </a:pPr>
            <a:fld id="{5E8A0BE9-65AA-4596-B56B-E2DFA20C3C86}" type="slidenum">
              <a:rPr lang="en-US" altLang="zh-CN">
                <a:latin typeface="方正姚体" pitchFamily="2" charset="-122"/>
                <a:ea typeface="方正姚体" pitchFamily="2" charset="-122"/>
              </a:rPr>
              <a:pPr>
                <a:lnSpc>
                  <a:spcPct val="150000"/>
                </a:lnSpc>
              </a:pPr>
              <a:t>28</a:t>
            </a:fld>
            <a:endParaRPr lang="en-US" altLang="zh-CN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1331640" y="908720"/>
            <a:ext cx="1503938" cy="88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 </a:t>
            </a:r>
            <a:r>
              <a:rPr lang="zh-CN" altLang="en-US" sz="32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温标</a:t>
            </a:r>
            <a:endParaRPr lang="zh-CN" altLang="en-US" sz="28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2590800"/>
            <a:ext cx="7772400" cy="213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*   </a:t>
            </a:r>
            <a:r>
              <a:rPr lang="zh-CN" alt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温标定义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：温度的数值表示法。</a:t>
            </a:r>
          </a:p>
          <a:p>
            <a:pPr eaLnBrk="0" hangingPunct="0">
              <a:lnSpc>
                <a:spcPct val="150000"/>
              </a:lnSpc>
              <a:defRPr/>
            </a:pPr>
            <a:endParaRPr lang="zh-CN" altLang="en-US" dirty="0">
              <a:latin typeface="方正姚体" pitchFamily="2" charset="-122"/>
              <a:ea typeface="方正姚体" pitchFamily="2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*   </a:t>
            </a:r>
            <a:r>
              <a:rPr lang="zh-CN" alt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温标分类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：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经验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温标  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理论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温标  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国际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温标</a:t>
            </a:r>
          </a:p>
        </p:txBody>
      </p:sp>
    </p:spTree>
    <p:extLst>
      <p:ext uri="{BB962C8B-B14F-4D97-AF65-F5344CB8AC3E}">
        <p14:creationId xmlns:p14="http://schemas.microsoft.com/office/powerpoint/2010/main" val="31462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15BDC-CF9E-4EC3-AB6E-0BAB113FF7D8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475656" y="980728"/>
            <a:ext cx="5760639" cy="73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 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经验温标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-</a:t>
            </a:r>
            <a:r>
              <a:rPr lang="zh-CN" altLang="en-US" sz="3200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理想气体温标</a:t>
            </a:r>
            <a:endParaRPr lang="en-US" altLang="zh-CN" sz="32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835696" y="2276872"/>
            <a:ext cx="4152099" cy="6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建立经验温标的三要素：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864114" y="3198168"/>
            <a:ext cx="2210862" cy="2060649"/>
            <a:chOff x="3864114" y="3198168"/>
            <a:chExt cx="2210862" cy="2060649"/>
          </a:xfrm>
        </p:grpSpPr>
        <p:sp>
          <p:nvSpPr>
            <p:cNvPr id="5" name="矩形 4"/>
            <p:cNvSpPr/>
            <p:nvPr/>
          </p:nvSpPr>
          <p:spPr>
            <a:xfrm>
              <a:off x="3864114" y="31981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测温属性</a:t>
              </a:r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3864114" y="3905327"/>
              <a:ext cx="22108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30000"/>
                </a:spcBef>
              </a:pPr>
              <a:r>
                <a:rPr lang="zh-CN" altLang="en-US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函数</a:t>
              </a:r>
              <a:r>
                <a:rPr lang="en-US" altLang="zh-CN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(</a:t>
              </a:r>
              <a:r>
                <a:rPr lang="zh-CN" altLang="en-US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线性</a:t>
              </a:r>
              <a:r>
                <a:rPr lang="en-US" altLang="zh-CN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)</a:t>
              </a:r>
              <a:r>
                <a:rPr lang="zh-CN" altLang="en-US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关系</a:t>
              </a:r>
              <a:endParaRPr lang="en-US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864114" y="4797152"/>
              <a:ext cx="19030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标准</a:t>
              </a:r>
              <a:r>
                <a:rPr lang="en-US" altLang="zh-CN" b="1" dirty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(</a:t>
              </a:r>
              <a:r>
                <a:rPr lang="zh-CN" altLang="en-US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参考</a:t>
              </a:r>
              <a:r>
                <a:rPr lang="en-US" altLang="zh-CN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)</a:t>
              </a:r>
              <a:r>
                <a:rPr lang="zh-CN" altLang="en-US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点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57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9D1FB6-6A13-4FAE-8592-068A48356A31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029" name="Rectangle 3077"/>
          <p:cNvSpPr>
            <a:spLocks noChangeArrowheads="1"/>
          </p:cNvSpPr>
          <p:nvPr/>
        </p:nvSpPr>
        <p:spPr bwMode="auto">
          <a:xfrm>
            <a:off x="1630388" y="764704"/>
            <a:ext cx="6848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en-US" altLang="zh-CN" sz="3600" b="1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§2  </a:t>
            </a:r>
            <a:r>
              <a:rPr lang="zh-CN" altLang="en-US" sz="3600" b="1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热力学第</a:t>
            </a:r>
            <a:r>
              <a:rPr lang="en-US" altLang="zh-CN" sz="3600" b="1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0</a:t>
            </a:r>
            <a:r>
              <a:rPr lang="zh-CN" altLang="en-US" sz="3600" b="1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定律   温度的概念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85862" y="2348879"/>
            <a:ext cx="6842521" cy="3255463"/>
            <a:chOff x="1185863" y="3908425"/>
            <a:chExt cx="6508750" cy="2047505"/>
          </a:xfrm>
        </p:grpSpPr>
        <p:sp>
          <p:nvSpPr>
            <p:cNvPr id="1035" name="Text Box 3093"/>
            <p:cNvSpPr txBox="1">
              <a:spLocks noChangeArrowheads="1"/>
            </p:cNvSpPr>
            <p:nvPr/>
          </p:nvSpPr>
          <p:spPr bwMode="auto">
            <a:xfrm>
              <a:off x="1185863" y="3908425"/>
              <a:ext cx="2084115" cy="581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8000" tIns="226800" rIns="270000" bIns="262800">
              <a:spAutoFit/>
            </a:bodyPr>
            <a:lstStyle/>
            <a:p>
              <a:r>
                <a:rPr lang="en-US" altLang="zh-CN" sz="2800" b="1" dirty="0">
                  <a:latin typeface="方正姚体" pitchFamily="2" charset="-122"/>
                  <a:ea typeface="方正姚体" pitchFamily="2" charset="-122"/>
                </a:rPr>
                <a:t>2.1  </a:t>
              </a:r>
              <a:r>
                <a:rPr lang="zh-CN" altLang="en-US" sz="2800" b="1" dirty="0">
                  <a:latin typeface="方正姚体" pitchFamily="2" charset="-122"/>
                  <a:ea typeface="方正姚体" pitchFamily="2" charset="-122"/>
                </a:rPr>
                <a:t>热平衡</a:t>
              </a:r>
            </a:p>
          </p:txBody>
        </p:sp>
        <p:sp>
          <p:nvSpPr>
            <p:cNvPr id="1036" name="Text Box 3094"/>
            <p:cNvSpPr txBox="1">
              <a:spLocks noChangeArrowheads="1"/>
            </p:cNvSpPr>
            <p:nvPr/>
          </p:nvSpPr>
          <p:spPr bwMode="auto">
            <a:xfrm>
              <a:off x="1185863" y="4419600"/>
              <a:ext cx="3285666" cy="581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8000" tIns="226800" rIns="270000" bIns="262800">
              <a:spAutoFit/>
            </a:bodyPr>
            <a:lstStyle/>
            <a:p>
              <a:r>
                <a:rPr lang="en-US" altLang="zh-CN" sz="2800" b="1" dirty="0">
                  <a:latin typeface="方正姚体" pitchFamily="2" charset="-122"/>
                  <a:ea typeface="方正姚体" pitchFamily="2" charset="-122"/>
                </a:rPr>
                <a:t>2.2  </a:t>
              </a:r>
              <a:r>
                <a:rPr lang="zh-CN" altLang="en-US" sz="2800" b="1" dirty="0">
                  <a:latin typeface="方正姚体" pitchFamily="2" charset="-122"/>
                  <a:ea typeface="方正姚体" pitchFamily="2" charset="-122"/>
                </a:rPr>
                <a:t>热力学第</a:t>
              </a:r>
              <a:r>
                <a:rPr lang="en-US" altLang="zh-CN" sz="2800" b="1" dirty="0">
                  <a:latin typeface="方正姚体" pitchFamily="2" charset="-122"/>
                  <a:ea typeface="方正姚体" pitchFamily="2" charset="-122"/>
                </a:rPr>
                <a:t>0</a:t>
              </a:r>
              <a:r>
                <a:rPr lang="zh-CN" altLang="en-US" sz="2800" b="1" dirty="0">
                  <a:latin typeface="方正姚体" pitchFamily="2" charset="-122"/>
                  <a:ea typeface="方正姚体" pitchFamily="2" charset="-122"/>
                </a:rPr>
                <a:t>定律</a:t>
              </a:r>
            </a:p>
          </p:txBody>
        </p:sp>
        <p:sp>
          <p:nvSpPr>
            <p:cNvPr id="1037" name="Text Box 3095"/>
            <p:cNvSpPr txBox="1">
              <a:spLocks noChangeArrowheads="1"/>
            </p:cNvSpPr>
            <p:nvPr/>
          </p:nvSpPr>
          <p:spPr bwMode="auto">
            <a:xfrm>
              <a:off x="4865912" y="4678340"/>
              <a:ext cx="2828701" cy="1277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2800" b="1" dirty="0">
                  <a:latin typeface="方正姚体" pitchFamily="2" charset="-122"/>
                  <a:ea typeface="方正姚体" pitchFamily="2" charset="-122"/>
                </a:rPr>
                <a:t>经验温标  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2800" b="1" dirty="0">
                  <a:latin typeface="方正姚体" pitchFamily="2" charset="-122"/>
                  <a:ea typeface="方正姚体" pitchFamily="2" charset="-122"/>
                </a:rPr>
                <a:t>理论温标 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2800" b="1" dirty="0">
                  <a:latin typeface="方正姚体" pitchFamily="2" charset="-122"/>
                  <a:ea typeface="方正姚体" pitchFamily="2" charset="-122"/>
                </a:rPr>
                <a:t>国际温标</a:t>
              </a:r>
            </a:p>
          </p:txBody>
        </p:sp>
        <p:sp>
          <p:nvSpPr>
            <p:cNvPr id="1038" name="Text Box 3099"/>
            <p:cNvSpPr txBox="1">
              <a:spLocks noChangeArrowheads="1"/>
            </p:cNvSpPr>
            <p:nvPr/>
          </p:nvSpPr>
          <p:spPr bwMode="auto">
            <a:xfrm>
              <a:off x="1185863" y="4975225"/>
              <a:ext cx="2770280" cy="581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8000" tIns="226800" rIns="270000" bIns="262800">
              <a:spAutoFit/>
            </a:bodyPr>
            <a:lstStyle/>
            <a:p>
              <a:r>
                <a:rPr lang="en-US" altLang="zh-CN" sz="2800" b="1" dirty="0">
                  <a:latin typeface="方正姚体" pitchFamily="2" charset="-122"/>
                  <a:ea typeface="方正姚体" pitchFamily="2" charset="-122"/>
                </a:rPr>
                <a:t>2.3  </a:t>
              </a:r>
              <a:r>
                <a:rPr lang="zh-CN" altLang="en-US" sz="2800" b="1" dirty="0">
                  <a:latin typeface="方正姚体" pitchFamily="2" charset="-122"/>
                  <a:ea typeface="方正姚体" pitchFamily="2" charset="-122"/>
                </a:rPr>
                <a:t>温度和温标</a:t>
              </a:r>
            </a:p>
          </p:txBody>
        </p:sp>
      </p:grpSp>
      <p:sp>
        <p:nvSpPr>
          <p:cNvPr id="4" name="左大括号 3"/>
          <p:cNvSpPr/>
          <p:nvPr/>
        </p:nvSpPr>
        <p:spPr bwMode="auto">
          <a:xfrm>
            <a:off x="4283968" y="3807791"/>
            <a:ext cx="478362" cy="16961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42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b="1" dirty="0" smtClean="0">
                <a:latin typeface="方正姚体" pitchFamily="2" charset="-122"/>
                <a:ea typeface="方正姚体" pitchFamily="2" charset="-122"/>
              </a:rPr>
              <a:t>建立经验温标的三要素：</a:t>
            </a:r>
            <a:endParaRPr lang="zh-CN" altLang="en-US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107504" y="660391"/>
            <a:ext cx="8786842" cy="5483253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1.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选择</a:t>
            </a:r>
            <a:r>
              <a:rPr lang="zh-CN" altLang="en-US" sz="2800" b="1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物质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测温属性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X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如</a:t>
            </a:r>
            <a:r>
              <a:rPr lang="zh-CN" altLang="en-US" sz="2400" b="1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保持等容的气体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的压强</a:t>
            </a:r>
            <a:r>
              <a:rPr lang="en-US" altLang="zh-CN" sz="2400" b="1" i="1" dirty="0" smtClean="0">
                <a:latin typeface="华文楷体" pitchFamily="2" charset="-122"/>
                <a:ea typeface="华文楷体" pitchFamily="2" charset="-122"/>
              </a:rPr>
              <a:t>P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； </a:t>
            </a:r>
            <a:r>
              <a:rPr lang="zh-CN" altLang="en-US" sz="2400" b="1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保持定压的气体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的体积</a:t>
            </a:r>
            <a:r>
              <a:rPr lang="en-US" altLang="zh-CN" sz="2400" b="1" i="1" dirty="0" smtClean="0">
                <a:latin typeface="华文楷体" pitchFamily="2" charset="-122"/>
                <a:ea typeface="华文楷体" pitchFamily="2" charset="-122"/>
              </a:rPr>
              <a:t>V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；电阻</a:t>
            </a:r>
            <a:r>
              <a:rPr lang="en-US" altLang="zh-CN" sz="2400" b="1" i="1" dirty="0" smtClean="0">
                <a:latin typeface="华文楷体" pitchFamily="2" charset="-122"/>
                <a:ea typeface="华文楷体" pitchFamily="2" charset="-122"/>
              </a:rPr>
              <a:t>R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等。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2.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规定温度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T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与测温属性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X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之间的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函数关系</a:t>
            </a:r>
            <a:endParaRPr lang="en-US" altLang="zh-CN" sz="28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lvl="1">
              <a:lnSpc>
                <a:spcPct val="150000"/>
              </a:lnSpc>
              <a:spcBef>
                <a:spcPct val="30000"/>
              </a:spcBef>
            </a:pP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通常假定为线性关系，如：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(x)=</a:t>
            </a:r>
            <a:r>
              <a:rPr lang="en-US" altLang="zh-CN" sz="2400" b="1" dirty="0" err="1" smtClean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en-US" altLang="zh-CN" sz="2400" b="1" baseline="30000" dirty="0" err="1" smtClean="0">
                <a:latin typeface="华文楷体" pitchFamily="2" charset="-122"/>
                <a:ea typeface="华文楷体" pitchFamily="2" charset="-122"/>
              </a:rPr>
              <a:t>.</a:t>
            </a:r>
            <a:r>
              <a:rPr lang="en-US" altLang="zh-CN" sz="2400" b="1" dirty="0" err="1" smtClean="0">
                <a:latin typeface="华文楷体" pitchFamily="2" charset="-122"/>
                <a:ea typeface="华文楷体" pitchFamily="2" charset="-122"/>
              </a:rPr>
              <a:t>X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3.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规定一个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标准点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：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lvl="1">
              <a:lnSpc>
                <a:spcPct val="150000"/>
              </a:lnSpc>
              <a:spcBef>
                <a:spcPct val="30000"/>
              </a:spcBef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1954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年起，规定水的三相点温度为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273.16 K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。三相点指冰、水、汽共存的状态，这点的温度可由三相点瓶胆取得。记此三相点气体压强为</a:t>
            </a:r>
            <a:r>
              <a:rPr lang="en-US" altLang="zh-CN" sz="2400" b="1" i="1" dirty="0" err="1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P</a:t>
            </a:r>
            <a:r>
              <a:rPr lang="en-US" altLang="zh-CN" sz="2400" b="1" baseline="-25000" dirty="0" err="1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tr</a:t>
            </a:r>
            <a:r>
              <a:rPr lang="en-US" altLang="zh-CN" sz="2400" dirty="0" smtClean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 </a:t>
            </a:r>
          </a:p>
        </p:txBody>
      </p:sp>
      <p:sp>
        <p:nvSpPr>
          <p:cNvPr id="2765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EC1F91-6DB3-4227-A8CA-B529286CE9EA}" type="slidenum">
              <a:rPr lang="en-US" altLang="zh-CN"/>
              <a:pPr/>
              <a:t>30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7778E-5994-4E4F-B984-49C2113DF001}" type="slidenum">
              <a:rPr lang="en-US" altLang="zh-CN"/>
              <a:pPr/>
              <a:t>31</a:t>
            </a:fld>
            <a:endParaRPr lang="en-US" altLang="zh-CN"/>
          </a:p>
        </p:txBody>
      </p:sp>
      <p:pic>
        <p:nvPicPr>
          <p:cNvPr id="28675" name="Picture 2" descr="h2oce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117725"/>
            <a:ext cx="2362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TPW&amp;GM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0538" y="2678113"/>
            <a:ext cx="357346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tpwki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738188"/>
            <a:ext cx="2914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012160" y="90872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水的三相点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EC1F91-6DB3-4227-A8CA-B529286CE9EA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42910" y="1119198"/>
            <a:ext cx="8124828" cy="495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zh-CN" alt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</a:t>
            </a:r>
            <a:r>
              <a:rPr lang="zh-CN" alt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思考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：</a:t>
            </a:r>
          </a:p>
          <a:p>
            <a:pPr lvl="1" eaLnBrk="0" hangingPunct="0">
              <a:lnSpc>
                <a:spcPct val="150000"/>
              </a:lnSpc>
              <a:spcBef>
                <a:spcPct val="10000"/>
              </a:spcBef>
              <a:defRPr/>
            </a:pP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       各种物质的各种测温属性随温度的变化</a:t>
            </a:r>
          </a:p>
          <a:p>
            <a:pPr lvl="1" eaLnBrk="0" hangingPunct="0">
              <a:lnSpc>
                <a:spcPct val="150000"/>
              </a:lnSpc>
              <a:spcBef>
                <a:spcPct val="10000"/>
              </a:spcBef>
              <a:defRPr/>
            </a:pP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不可能都是一致的，如果我们规定某物质的</a:t>
            </a:r>
          </a:p>
          <a:p>
            <a:pPr lvl="1" eaLnBrk="0" hangingPunct="0">
              <a:lnSpc>
                <a:spcPct val="150000"/>
              </a:lnSpc>
              <a:spcBef>
                <a:spcPct val="10000"/>
              </a:spcBef>
              <a:defRPr/>
            </a:pP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某种测温属性与温度成线性关系，则其他测</a:t>
            </a:r>
          </a:p>
          <a:p>
            <a:pPr lvl="1" eaLnBrk="0" hangingPunct="0">
              <a:lnSpc>
                <a:spcPct val="150000"/>
              </a:lnSpc>
              <a:spcBef>
                <a:spcPct val="10000"/>
              </a:spcBef>
              <a:defRPr/>
            </a:pP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温属性与温度的关系就可能不是线性的。因</a:t>
            </a:r>
          </a:p>
          <a:p>
            <a:pPr lvl="1" eaLnBrk="0" hangingPunct="0">
              <a:lnSpc>
                <a:spcPct val="150000"/>
              </a:lnSpc>
              <a:spcBef>
                <a:spcPct val="10000"/>
              </a:spcBef>
              <a:defRPr/>
            </a:pP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此，用不同的测温物质或同一物质的不同性</a:t>
            </a:r>
          </a:p>
          <a:p>
            <a:pPr lvl="1" eaLnBrk="0" hangingPunct="0">
              <a:lnSpc>
                <a:spcPct val="150000"/>
              </a:lnSpc>
              <a:spcBef>
                <a:spcPct val="10000"/>
              </a:spcBef>
              <a:defRPr/>
            </a:pPr>
            <a:r>
              <a:rPr lang="zh-CN" altLang="en-US" sz="2800" b="1" dirty="0">
                <a:latin typeface="Times New Roman" pitchFamily="18" charset="0"/>
                <a:ea typeface="楷体_GB2312" pitchFamily="49" charset="-122"/>
              </a:rPr>
              <a:t>质建立温标往往不一致。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DA8B50-FA5D-4E30-B765-49F9EF33A88D}" type="slidenum">
              <a:rPr lang="en-US" altLang="zh-CN"/>
              <a:pPr/>
              <a:t>33</a:t>
            </a:fld>
            <a:endParaRPr lang="en-US" altLang="zh-CN"/>
          </a:p>
        </p:txBody>
      </p:sp>
      <p:grpSp>
        <p:nvGrpSpPr>
          <p:cNvPr id="29699" name="Group 34"/>
          <p:cNvGrpSpPr>
            <a:grpSpLocks/>
          </p:cNvGrpSpPr>
          <p:nvPr/>
        </p:nvGrpSpPr>
        <p:grpSpPr bwMode="auto">
          <a:xfrm>
            <a:off x="107950" y="1292225"/>
            <a:ext cx="6932613" cy="4535488"/>
            <a:chOff x="327" y="981"/>
            <a:chExt cx="4367" cy="2857"/>
          </a:xfrm>
        </p:grpSpPr>
        <p:grpSp>
          <p:nvGrpSpPr>
            <p:cNvPr id="29711" name="Group 32"/>
            <p:cNvGrpSpPr>
              <a:grpSpLocks/>
            </p:cNvGrpSpPr>
            <p:nvPr/>
          </p:nvGrpSpPr>
          <p:grpSpPr bwMode="auto">
            <a:xfrm>
              <a:off x="327" y="981"/>
              <a:ext cx="4367" cy="2857"/>
              <a:chOff x="327" y="981"/>
              <a:chExt cx="4367" cy="2857"/>
            </a:xfrm>
          </p:grpSpPr>
          <p:sp>
            <p:nvSpPr>
              <p:cNvPr id="29724" name="Line 5"/>
              <p:cNvSpPr>
                <a:spLocks noChangeShapeType="1"/>
              </p:cNvSpPr>
              <p:nvPr/>
            </p:nvSpPr>
            <p:spPr bwMode="auto">
              <a:xfrm>
                <a:off x="748" y="1298"/>
                <a:ext cx="394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29725" name="Line 6"/>
              <p:cNvSpPr>
                <a:spLocks noChangeShapeType="1"/>
              </p:cNvSpPr>
              <p:nvPr/>
            </p:nvSpPr>
            <p:spPr bwMode="auto">
              <a:xfrm>
                <a:off x="748" y="1298"/>
                <a:ext cx="0" cy="25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zh-CN" altLang="en-US"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29726" name="Text Box 12"/>
              <p:cNvSpPr txBox="1">
                <a:spLocks noChangeArrowheads="1"/>
              </p:cNvSpPr>
              <p:nvPr/>
            </p:nvSpPr>
            <p:spPr bwMode="auto">
              <a:xfrm>
                <a:off x="327" y="1554"/>
                <a:ext cx="45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方正姚体" pitchFamily="2" charset="-122"/>
                    <a:ea typeface="方正姚体" pitchFamily="2" charset="-122"/>
                  </a:rPr>
                  <a:t>-0.1</a:t>
                </a:r>
              </a:p>
            </p:txBody>
          </p:sp>
          <p:sp>
            <p:nvSpPr>
              <p:cNvPr id="29727" name="Text Box 13"/>
              <p:cNvSpPr txBox="1">
                <a:spLocks noChangeArrowheads="1"/>
              </p:cNvSpPr>
              <p:nvPr/>
            </p:nvSpPr>
            <p:spPr bwMode="auto">
              <a:xfrm>
                <a:off x="339" y="1963"/>
                <a:ext cx="45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方正姚体" pitchFamily="2" charset="-122"/>
                    <a:ea typeface="方正姚体" pitchFamily="2" charset="-122"/>
                  </a:rPr>
                  <a:t>-0.2</a:t>
                </a:r>
              </a:p>
            </p:txBody>
          </p:sp>
          <p:sp>
            <p:nvSpPr>
              <p:cNvPr id="29728" name="Text Box 14"/>
              <p:cNvSpPr txBox="1">
                <a:spLocks noChangeArrowheads="1"/>
              </p:cNvSpPr>
              <p:nvPr/>
            </p:nvSpPr>
            <p:spPr bwMode="auto">
              <a:xfrm>
                <a:off x="340" y="2371"/>
                <a:ext cx="45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方正姚体" pitchFamily="2" charset="-122"/>
                    <a:ea typeface="方正姚体" pitchFamily="2" charset="-122"/>
                  </a:rPr>
                  <a:t>-0.3</a:t>
                </a:r>
              </a:p>
            </p:txBody>
          </p:sp>
          <p:sp>
            <p:nvSpPr>
              <p:cNvPr id="29729" name="Text Box 15"/>
              <p:cNvSpPr txBox="1">
                <a:spLocks noChangeArrowheads="1"/>
              </p:cNvSpPr>
              <p:nvPr/>
            </p:nvSpPr>
            <p:spPr bwMode="auto">
              <a:xfrm>
                <a:off x="340" y="2779"/>
                <a:ext cx="45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方正姚体" pitchFamily="2" charset="-122"/>
                    <a:ea typeface="方正姚体" pitchFamily="2" charset="-122"/>
                  </a:rPr>
                  <a:t>-0.4</a:t>
                </a:r>
              </a:p>
            </p:txBody>
          </p:sp>
          <p:sp>
            <p:nvSpPr>
              <p:cNvPr id="29730" name="Text Box 16"/>
              <p:cNvSpPr txBox="1">
                <a:spLocks noChangeArrowheads="1"/>
              </p:cNvSpPr>
              <p:nvPr/>
            </p:nvSpPr>
            <p:spPr bwMode="auto">
              <a:xfrm>
                <a:off x="1148" y="981"/>
                <a:ext cx="31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方正姚体" pitchFamily="2" charset="-122"/>
                    <a:ea typeface="方正姚体" pitchFamily="2" charset="-122"/>
                  </a:rPr>
                  <a:t>20</a:t>
                </a:r>
              </a:p>
            </p:txBody>
          </p:sp>
          <p:sp>
            <p:nvSpPr>
              <p:cNvPr id="29731" name="Text Box 24"/>
              <p:cNvSpPr txBox="1">
                <a:spLocks noChangeArrowheads="1"/>
              </p:cNvSpPr>
              <p:nvPr/>
            </p:nvSpPr>
            <p:spPr bwMode="auto">
              <a:xfrm>
                <a:off x="1701" y="981"/>
                <a:ext cx="31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方正姚体" pitchFamily="2" charset="-122"/>
                    <a:ea typeface="方正姚体" pitchFamily="2" charset="-122"/>
                  </a:rPr>
                  <a:t>40</a:t>
                </a:r>
              </a:p>
            </p:txBody>
          </p:sp>
          <p:sp>
            <p:nvSpPr>
              <p:cNvPr id="29732" name="Text Box 25"/>
              <p:cNvSpPr txBox="1">
                <a:spLocks noChangeArrowheads="1"/>
              </p:cNvSpPr>
              <p:nvPr/>
            </p:nvSpPr>
            <p:spPr bwMode="auto">
              <a:xfrm>
                <a:off x="2327" y="981"/>
                <a:ext cx="31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方正姚体" pitchFamily="2" charset="-122"/>
                    <a:ea typeface="方正姚体" pitchFamily="2" charset="-122"/>
                  </a:rPr>
                  <a:t>60</a:t>
                </a:r>
              </a:p>
            </p:txBody>
          </p:sp>
          <p:sp>
            <p:nvSpPr>
              <p:cNvPr id="29733" name="Text Box 26"/>
              <p:cNvSpPr txBox="1">
                <a:spLocks noChangeArrowheads="1"/>
              </p:cNvSpPr>
              <p:nvPr/>
            </p:nvSpPr>
            <p:spPr bwMode="auto">
              <a:xfrm>
                <a:off x="2917" y="981"/>
                <a:ext cx="31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方正姚体" pitchFamily="2" charset="-122"/>
                    <a:ea typeface="方正姚体" pitchFamily="2" charset="-122"/>
                  </a:rPr>
                  <a:t>80</a:t>
                </a:r>
              </a:p>
            </p:txBody>
          </p:sp>
          <p:sp>
            <p:nvSpPr>
              <p:cNvPr id="29734" name="Text Box 27"/>
              <p:cNvSpPr txBox="1">
                <a:spLocks noChangeArrowheads="1"/>
              </p:cNvSpPr>
              <p:nvPr/>
            </p:nvSpPr>
            <p:spPr bwMode="auto">
              <a:xfrm>
                <a:off x="3424" y="981"/>
                <a:ext cx="40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方正姚体" pitchFamily="2" charset="-122"/>
                    <a:ea typeface="方正姚体" pitchFamily="2" charset="-122"/>
                  </a:rPr>
                  <a:t>100</a:t>
                </a:r>
              </a:p>
            </p:txBody>
          </p:sp>
        </p:grpSp>
        <p:grpSp>
          <p:nvGrpSpPr>
            <p:cNvPr id="29712" name="Group 33"/>
            <p:cNvGrpSpPr>
              <a:grpSpLocks/>
            </p:cNvGrpSpPr>
            <p:nvPr/>
          </p:nvGrpSpPr>
          <p:grpSpPr bwMode="auto">
            <a:xfrm>
              <a:off x="748" y="1253"/>
              <a:ext cx="3493" cy="2086"/>
              <a:chOff x="748" y="1253"/>
              <a:chExt cx="3493" cy="2086"/>
            </a:xfrm>
          </p:grpSpPr>
          <p:sp>
            <p:nvSpPr>
              <p:cNvPr id="29713" name="Line 7"/>
              <p:cNvSpPr>
                <a:spLocks noChangeShapeType="1"/>
              </p:cNvSpPr>
              <p:nvPr/>
            </p:nvSpPr>
            <p:spPr bwMode="auto">
              <a:xfrm>
                <a:off x="748" y="1706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29714" name="Line 8"/>
              <p:cNvSpPr>
                <a:spLocks noChangeShapeType="1"/>
              </p:cNvSpPr>
              <p:nvPr/>
            </p:nvSpPr>
            <p:spPr bwMode="auto">
              <a:xfrm>
                <a:off x="748" y="2115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29715" name="Line 9"/>
              <p:cNvSpPr>
                <a:spLocks noChangeShapeType="1"/>
              </p:cNvSpPr>
              <p:nvPr/>
            </p:nvSpPr>
            <p:spPr bwMode="auto">
              <a:xfrm>
                <a:off x="748" y="2523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29716" name="Line 10"/>
              <p:cNvSpPr>
                <a:spLocks noChangeShapeType="1"/>
              </p:cNvSpPr>
              <p:nvPr/>
            </p:nvSpPr>
            <p:spPr bwMode="auto">
              <a:xfrm>
                <a:off x="748" y="2931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29717" name="Line 11"/>
              <p:cNvSpPr>
                <a:spLocks noChangeShapeType="1"/>
              </p:cNvSpPr>
              <p:nvPr/>
            </p:nvSpPr>
            <p:spPr bwMode="auto">
              <a:xfrm>
                <a:off x="748" y="3339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29718" name="Line 17"/>
              <p:cNvSpPr>
                <a:spLocks noChangeShapeType="1"/>
              </p:cNvSpPr>
              <p:nvPr/>
            </p:nvSpPr>
            <p:spPr bwMode="auto">
              <a:xfrm flipV="1">
                <a:off x="1292" y="1253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29719" name="Line 20"/>
              <p:cNvSpPr>
                <a:spLocks noChangeShapeType="1"/>
              </p:cNvSpPr>
              <p:nvPr/>
            </p:nvSpPr>
            <p:spPr bwMode="auto">
              <a:xfrm flipV="1">
                <a:off x="4241" y="1253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29720" name="Line 21"/>
              <p:cNvSpPr>
                <a:spLocks noChangeShapeType="1"/>
              </p:cNvSpPr>
              <p:nvPr/>
            </p:nvSpPr>
            <p:spPr bwMode="auto">
              <a:xfrm flipV="1">
                <a:off x="1882" y="1253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29721" name="Line 22"/>
              <p:cNvSpPr>
                <a:spLocks noChangeShapeType="1"/>
              </p:cNvSpPr>
              <p:nvPr/>
            </p:nvSpPr>
            <p:spPr bwMode="auto">
              <a:xfrm flipV="1">
                <a:off x="2472" y="1253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29722" name="Line 28"/>
              <p:cNvSpPr>
                <a:spLocks noChangeShapeType="1"/>
              </p:cNvSpPr>
              <p:nvPr/>
            </p:nvSpPr>
            <p:spPr bwMode="auto">
              <a:xfrm>
                <a:off x="3061" y="1253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29723" name="Line 31"/>
              <p:cNvSpPr>
                <a:spLocks noChangeShapeType="1"/>
              </p:cNvSpPr>
              <p:nvPr/>
            </p:nvSpPr>
            <p:spPr bwMode="auto">
              <a:xfrm flipV="1">
                <a:off x="3651" y="1253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latin typeface="方正姚体" pitchFamily="2" charset="-122"/>
                  <a:ea typeface="方正姚体" pitchFamily="2" charset="-122"/>
                </a:endParaRPr>
              </a:p>
            </p:txBody>
          </p:sp>
        </p:grpSp>
      </p:grpSp>
      <p:sp>
        <p:nvSpPr>
          <p:cNvPr id="29700" name="Freeform 35"/>
          <p:cNvSpPr>
            <a:spLocks/>
          </p:cNvSpPr>
          <p:nvPr/>
        </p:nvSpPr>
        <p:spPr bwMode="auto">
          <a:xfrm>
            <a:off x="755650" y="1793875"/>
            <a:ext cx="4635500" cy="381000"/>
          </a:xfrm>
          <a:custGeom>
            <a:avLst/>
            <a:gdLst>
              <a:gd name="T0" fmla="*/ 0 w 2920"/>
              <a:gd name="T1" fmla="*/ 11 h 240"/>
              <a:gd name="T2" fmla="*/ 1361 w 2920"/>
              <a:gd name="T3" fmla="*/ 238 h 240"/>
              <a:gd name="T4" fmla="*/ 2920 w 2920"/>
              <a:gd name="T5" fmla="*/ 0 h 240"/>
              <a:gd name="T6" fmla="*/ 0 60000 65536"/>
              <a:gd name="T7" fmla="*/ 0 60000 65536"/>
              <a:gd name="T8" fmla="*/ 0 60000 65536"/>
              <a:gd name="T9" fmla="*/ 0 w 2920"/>
              <a:gd name="T10" fmla="*/ 0 h 240"/>
              <a:gd name="T11" fmla="*/ 2920 w 292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20" h="240">
                <a:moveTo>
                  <a:pt x="0" y="11"/>
                </a:moveTo>
                <a:cubicBezTo>
                  <a:pt x="438" y="121"/>
                  <a:pt x="874" y="240"/>
                  <a:pt x="1361" y="238"/>
                </a:cubicBezTo>
                <a:cubicBezTo>
                  <a:pt x="1848" y="236"/>
                  <a:pt x="2596" y="50"/>
                  <a:pt x="2920" y="0"/>
                </a:cubicBezTo>
              </a:path>
            </a:pathLst>
          </a:cu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9701" name="Freeform 36"/>
          <p:cNvSpPr>
            <a:spLocks/>
          </p:cNvSpPr>
          <p:nvPr/>
        </p:nvSpPr>
        <p:spPr bwMode="auto">
          <a:xfrm>
            <a:off x="755650" y="1773238"/>
            <a:ext cx="4600575" cy="650875"/>
          </a:xfrm>
          <a:custGeom>
            <a:avLst/>
            <a:gdLst>
              <a:gd name="T0" fmla="*/ 0 w 2898"/>
              <a:gd name="T1" fmla="*/ 0 h 410"/>
              <a:gd name="T2" fmla="*/ 830 w 2898"/>
              <a:gd name="T3" fmla="*/ 408 h 410"/>
              <a:gd name="T4" fmla="*/ 2898 w 2898"/>
              <a:gd name="T5" fmla="*/ 13 h 410"/>
              <a:gd name="T6" fmla="*/ 0 60000 65536"/>
              <a:gd name="T7" fmla="*/ 0 60000 65536"/>
              <a:gd name="T8" fmla="*/ 0 60000 65536"/>
              <a:gd name="T9" fmla="*/ 0 w 2898"/>
              <a:gd name="T10" fmla="*/ 0 h 410"/>
              <a:gd name="T11" fmla="*/ 2898 w 2898"/>
              <a:gd name="T12" fmla="*/ 410 h 4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8" h="410">
                <a:moveTo>
                  <a:pt x="0" y="0"/>
                </a:moveTo>
                <a:cubicBezTo>
                  <a:pt x="173" y="203"/>
                  <a:pt x="347" y="406"/>
                  <a:pt x="830" y="408"/>
                </a:cubicBezTo>
                <a:cubicBezTo>
                  <a:pt x="1313" y="410"/>
                  <a:pt x="2467" y="95"/>
                  <a:pt x="2898" y="13"/>
                </a:cubicBezTo>
              </a:path>
            </a:pathLst>
          </a:custGeom>
          <a:noFill/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9702" name="Freeform 37"/>
          <p:cNvSpPr>
            <a:spLocks/>
          </p:cNvSpPr>
          <p:nvPr/>
        </p:nvSpPr>
        <p:spPr bwMode="auto">
          <a:xfrm rot="-122716">
            <a:off x="827088" y="1773238"/>
            <a:ext cx="4608512" cy="1954212"/>
          </a:xfrm>
          <a:custGeom>
            <a:avLst/>
            <a:gdLst>
              <a:gd name="T0" fmla="*/ 0 w 2858"/>
              <a:gd name="T1" fmla="*/ 0 h 1231"/>
              <a:gd name="T2" fmla="*/ 1361 w 2858"/>
              <a:gd name="T3" fmla="*/ 1224 h 1231"/>
              <a:gd name="T4" fmla="*/ 2858 w 2858"/>
              <a:gd name="T5" fmla="*/ 45 h 1231"/>
              <a:gd name="T6" fmla="*/ 0 60000 65536"/>
              <a:gd name="T7" fmla="*/ 0 60000 65536"/>
              <a:gd name="T8" fmla="*/ 0 60000 65536"/>
              <a:gd name="T9" fmla="*/ 0 w 2858"/>
              <a:gd name="T10" fmla="*/ 0 h 1231"/>
              <a:gd name="T11" fmla="*/ 2858 w 2858"/>
              <a:gd name="T12" fmla="*/ 1231 h 1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8" h="1231">
                <a:moveTo>
                  <a:pt x="0" y="0"/>
                </a:moveTo>
                <a:cubicBezTo>
                  <a:pt x="442" y="608"/>
                  <a:pt x="885" y="1217"/>
                  <a:pt x="1361" y="1224"/>
                </a:cubicBezTo>
                <a:cubicBezTo>
                  <a:pt x="1837" y="1231"/>
                  <a:pt x="2347" y="638"/>
                  <a:pt x="2858" y="45"/>
                </a:cubicBezTo>
              </a:path>
            </a:pathLst>
          </a:cu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9703" name="Freeform 38"/>
          <p:cNvSpPr>
            <a:spLocks/>
          </p:cNvSpPr>
          <p:nvPr/>
        </p:nvSpPr>
        <p:spPr bwMode="auto">
          <a:xfrm>
            <a:off x="755650" y="1773238"/>
            <a:ext cx="4608513" cy="2447925"/>
          </a:xfrm>
          <a:custGeom>
            <a:avLst/>
            <a:gdLst>
              <a:gd name="T0" fmla="*/ 0 w 2903"/>
              <a:gd name="T1" fmla="*/ 0 h 1542"/>
              <a:gd name="T2" fmla="*/ 1406 w 2903"/>
              <a:gd name="T3" fmla="*/ 1542 h 1542"/>
              <a:gd name="T4" fmla="*/ 2903 w 2903"/>
              <a:gd name="T5" fmla="*/ 0 h 1542"/>
              <a:gd name="T6" fmla="*/ 0 60000 65536"/>
              <a:gd name="T7" fmla="*/ 0 60000 65536"/>
              <a:gd name="T8" fmla="*/ 0 60000 65536"/>
              <a:gd name="T9" fmla="*/ 0 w 2903"/>
              <a:gd name="T10" fmla="*/ 0 h 1542"/>
              <a:gd name="T11" fmla="*/ 2903 w 2903"/>
              <a:gd name="T12" fmla="*/ 1542 h 15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3" h="1542">
                <a:moveTo>
                  <a:pt x="0" y="0"/>
                </a:moveTo>
                <a:cubicBezTo>
                  <a:pt x="461" y="771"/>
                  <a:pt x="922" y="1542"/>
                  <a:pt x="1406" y="1542"/>
                </a:cubicBezTo>
                <a:cubicBezTo>
                  <a:pt x="1890" y="1542"/>
                  <a:pt x="2396" y="771"/>
                  <a:pt x="2903" y="0"/>
                </a:cubicBezTo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9704" name="Rectangle 39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712200" cy="1143001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rPr>
              <a:t>不同摄氏温度计在</a:t>
            </a:r>
            <a:r>
              <a:rPr lang="en-US" altLang="zh-CN" sz="4000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rPr>
              <a:t>0-100</a:t>
            </a:r>
            <a:r>
              <a:rPr lang="zh-CN" altLang="en-US" sz="4000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rPr>
              <a:t>度之间的测量</a:t>
            </a:r>
          </a:p>
        </p:txBody>
      </p:sp>
      <p:sp>
        <p:nvSpPr>
          <p:cNvPr id="29705" name="Text Box 40"/>
          <p:cNvSpPr txBox="1">
            <a:spLocks noChangeArrowheads="1"/>
          </p:cNvSpPr>
          <p:nvPr/>
        </p:nvSpPr>
        <p:spPr bwMode="auto">
          <a:xfrm>
            <a:off x="2268538" y="1844675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方正姚体" pitchFamily="2" charset="-122"/>
                <a:ea typeface="方正姚体" pitchFamily="2" charset="-122"/>
              </a:rPr>
              <a:t>二氧化碳</a:t>
            </a:r>
          </a:p>
        </p:txBody>
      </p:sp>
      <p:sp>
        <p:nvSpPr>
          <p:cNvPr id="29706" name="Text Box 41"/>
          <p:cNvSpPr txBox="1">
            <a:spLocks noChangeArrowheads="1"/>
          </p:cNvSpPr>
          <p:nvPr/>
        </p:nvSpPr>
        <p:spPr bwMode="auto">
          <a:xfrm>
            <a:off x="1619250" y="23241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方正姚体" pitchFamily="2" charset="-122"/>
                <a:ea typeface="方正姚体" pitchFamily="2" charset="-122"/>
              </a:rPr>
              <a:t>水银</a:t>
            </a:r>
          </a:p>
        </p:txBody>
      </p:sp>
      <p:sp>
        <p:nvSpPr>
          <p:cNvPr id="29707" name="Text Box 42"/>
          <p:cNvSpPr txBox="1">
            <a:spLocks noChangeArrowheads="1"/>
          </p:cNvSpPr>
          <p:nvPr/>
        </p:nvSpPr>
        <p:spPr bwMode="auto">
          <a:xfrm>
            <a:off x="2051050" y="3284538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方正姚体" pitchFamily="2" charset="-122"/>
                <a:ea typeface="方正姚体" pitchFamily="2" charset="-122"/>
              </a:rPr>
              <a:t>铂－铂铑热电偶</a:t>
            </a:r>
          </a:p>
        </p:txBody>
      </p:sp>
      <p:sp>
        <p:nvSpPr>
          <p:cNvPr id="29708" name="Text Box 43"/>
          <p:cNvSpPr txBox="1">
            <a:spLocks noChangeArrowheads="1"/>
          </p:cNvSpPr>
          <p:nvPr/>
        </p:nvSpPr>
        <p:spPr bwMode="auto">
          <a:xfrm>
            <a:off x="2484438" y="4195763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方正姚体" pitchFamily="2" charset="-122"/>
                <a:ea typeface="方正姚体" pitchFamily="2" charset="-122"/>
              </a:rPr>
              <a:t>铂电阻</a:t>
            </a:r>
          </a:p>
        </p:txBody>
      </p:sp>
      <p:sp>
        <p:nvSpPr>
          <p:cNvPr id="29709" name="Text Box 44"/>
          <p:cNvSpPr txBox="1">
            <a:spLocks noChangeArrowheads="1"/>
          </p:cNvSpPr>
          <p:nvPr/>
        </p:nvSpPr>
        <p:spPr bwMode="auto">
          <a:xfrm>
            <a:off x="6156325" y="1844675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方正姚体" pitchFamily="2" charset="-122"/>
                <a:ea typeface="方正姚体" pitchFamily="2" charset="-122"/>
              </a:rPr>
              <a:t>氢定容温度计</a:t>
            </a:r>
          </a:p>
        </p:txBody>
      </p:sp>
      <p:sp>
        <p:nvSpPr>
          <p:cNvPr id="29710" name="Text Box 45"/>
          <p:cNvSpPr txBox="1">
            <a:spLocks noChangeArrowheads="1"/>
          </p:cNvSpPr>
          <p:nvPr/>
        </p:nvSpPr>
        <p:spPr bwMode="auto">
          <a:xfrm>
            <a:off x="971550" y="5516563"/>
            <a:ext cx="353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方正姚体" pitchFamily="2" charset="-122"/>
                <a:ea typeface="方正姚体" pitchFamily="2" charset="-122"/>
              </a:rPr>
              <a:t>低于氢定容温度计的温度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15BDC-CF9E-4EC3-AB6E-0BAB113FF7D8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00200" y="2842890"/>
            <a:ext cx="33528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ctr" eaLnBrk="0" hangingPunct="0"/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需要一个作为统</a:t>
            </a:r>
          </a:p>
          <a:p>
            <a:pPr lvl="1" algn="ctr" eaLnBrk="0" hangingPunct="0"/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一标准的温标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295400" y="307149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11111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105400" y="307149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11111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96365" y="3039274"/>
            <a:ext cx="23487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理想气体温标</a:t>
            </a:r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59331" y="4365104"/>
            <a:ext cx="821712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以气体为测温质可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制成</a:t>
            </a:r>
            <a:r>
              <a:rPr lang="zh-CN" altLang="en-US" sz="2800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定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容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（或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定压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）气体温度计</a:t>
            </a:r>
          </a:p>
        </p:txBody>
      </p:sp>
    </p:spTree>
    <p:extLst>
      <p:ext uri="{BB962C8B-B14F-4D97-AF65-F5344CB8AC3E}">
        <p14:creationId xmlns:p14="http://schemas.microsoft.com/office/powerpoint/2010/main" val="17374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C102FD-5092-4766-981F-176D11B96255}" type="slidenum">
              <a:rPr lang="en-US" altLang="zh-CN">
                <a:latin typeface="方正姚体" pitchFamily="2" charset="-122"/>
                <a:ea typeface="方正姚体" pitchFamily="2" charset="-122"/>
              </a:rPr>
              <a:pPr/>
              <a:t>35</a:t>
            </a:fld>
            <a:endParaRPr lang="en-US" altLang="zh-CN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494909" y="764704"/>
            <a:ext cx="2656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理想气体温标</a:t>
            </a: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3059832" y="4883024"/>
            <a:ext cx="6084168" cy="63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0" lvl="1" eaLnBrk="0" hangingPunct="0">
              <a:spcBef>
                <a:spcPct val="10000"/>
              </a:spcBef>
            </a:pP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（</a:t>
            </a:r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a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可根据</a:t>
            </a:r>
            <a:r>
              <a:rPr lang="zh-CN" altLang="en-US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纯水的三相点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的温度来确定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）</a:t>
            </a:r>
            <a:endParaRPr lang="zh-CN" altLang="en-US" dirty="0"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4932" y="2955721"/>
            <a:ext cx="2210862" cy="2424181"/>
            <a:chOff x="3864114" y="3121972"/>
            <a:chExt cx="2210862" cy="2069252"/>
          </a:xfrm>
        </p:grpSpPr>
        <p:sp>
          <p:nvSpPr>
            <p:cNvPr id="7" name="矩形 6"/>
            <p:cNvSpPr/>
            <p:nvPr/>
          </p:nvSpPr>
          <p:spPr>
            <a:xfrm>
              <a:off x="3975130" y="3121972"/>
              <a:ext cx="1415772" cy="394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测温属性</a:t>
              </a:r>
              <a:endParaRPr lang="zh-CN" altLang="en-US" b="1" dirty="0"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64114" y="3771818"/>
              <a:ext cx="2210862" cy="506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30000"/>
                </a:spcBef>
              </a:pPr>
              <a:r>
                <a:rPr lang="zh-CN" altLang="en-US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函数</a:t>
              </a:r>
              <a:r>
                <a:rPr lang="en-US" altLang="zh-CN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(</a:t>
              </a:r>
              <a:r>
                <a:rPr lang="zh-CN" altLang="en-US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线性</a:t>
              </a:r>
              <a:r>
                <a:rPr lang="en-US" altLang="zh-CN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)</a:t>
              </a:r>
              <a:r>
                <a:rPr lang="zh-CN" altLang="en-US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关系</a:t>
              </a:r>
              <a:endParaRPr lang="en-US" altLang="zh-CN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864114" y="4797152"/>
              <a:ext cx="1903085" cy="394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标准</a:t>
              </a:r>
              <a:r>
                <a:rPr lang="en-US" altLang="zh-CN" b="1" dirty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(</a:t>
              </a:r>
              <a:r>
                <a:rPr lang="zh-CN" altLang="en-US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参考</a:t>
              </a:r>
              <a:r>
                <a:rPr lang="en-US" altLang="zh-CN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)</a:t>
              </a:r>
              <a:r>
                <a:rPr lang="zh-CN" altLang="en-US" b="1" dirty="0" smtClean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点</a:t>
              </a:r>
              <a:endParaRPr lang="zh-CN" altLang="en-US" b="1" dirty="0"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77913" y="1825660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spcBef>
                <a:spcPct val="1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测温</a:t>
            </a:r>
            <a:r>
              <a:rPr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物质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：某种气体（如氦气）。</a:t>
            </a:r>
          </a:p>
        </p:txBody>
      </p:sp>
      <p:sp>
        <p:nvSpPr>
          <p:cNvPr id="3" name="矩形 2"/>
          <p:cNvSpPr/>
          <p:nvPr/>
        </p:nvSpPr>
        <p:spPr>
          <a:xfrm>
            <a:off x="2863162" y="2924944"/>
            <a:ext cx="496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气体体积不变时气体的压强</a:t>
            </a:r>
            <a:r>
              <a:rPr lang="en-US" altLang="zh-CN" sz="2800" i="1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P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21283" y="3789040"/>
            <a:ext cx="4725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spcBef>
                <a:spcPct val="10000"/>
              </a:spcBef>
            </a:pPr>
            <a:r>
              <a:rPr lang="en-US" altLang="zh-CN" sz="2800" i="1" dirty="0" err="1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T</a:t>
            </a:r>
            <a:r>
              <a:rPr lang="en-US" altLang="zh-CN" sz="2800" baseline="-25000" dirty="0" err="1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sz="28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(</a:t>
            </a:r>
            <a:r>
              <a:rPr lang="en-US" altLang="zh-CN" sz="2800" i="1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)=a </a:t>
            </a:r>
            <a:r>
              <a:rPr lang="en-US" altLang="zh-CN" sz="2800" i="1" baseline="300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.</a:t>
            </a:r>
            <a:r>
              <a:rPr lang="en-US" altLang="zh-CN" sz="2800" i="1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 P </a:t>
            </a:r>
            <a:r>
              <a:rPr lang="en-US" altLang="zh-CN" sz="2800" i="1" dirty="0" smtClean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… </a:t>
            </a:r>
            <a:r>
              <a:rPr lang="en-US" altLang="zh-CN" sz="28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… </a:t>
            </a:r>
            <a:r>
              <a:rPr lang="zh-CN" altLang="en-US" sz="2800" dirty="0" smtClean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方正姚体" pitchFamily="2" charset="-122"/>
                <a:ea typeface="方正姚体" pitchFamily="2" charset="-122"/>
              </a:rPr>
              <a:t>）</a:t>
            </a:r>
          </a:p>
        </p:txBody>
      </p:sp>
      <p:cxnSp>
        <p:nvCxnSpPr>
          <p:cNvPr id="10" name="直接箭头连接符 9"/>
          <p:cNvCxnSpPr>
            <a:endCxn id="3" idx="1"/>
          </p:cNvCxnSpPr>
          <p:nvPr/>
        </p:nvCxnSpPr>
        <p:spPr bwMode="auto">
          <a:xfrm>
            <a:off x="2051720" y="3186554"/>
            <a:ext cx="81144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>
            <a:off x="2694973" y="4077072"/>
            <a:ext cx="81144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7" name="直接箭头连接符 16"/>
          <p:cNvCxnSpPr/>
          <p:nvPr/>
        </p:nvCxnSpPr>
        <p:spPr bwMode="auto">
          <a:xfrm>
            <a:off x="2409170" y="5157061"/>
            <a:ext cx="81144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948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C102FD-5092-4766-981F-176D11B96255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465753" y="1191132"/>
            <a:ext cx="2656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理想气体温标</a:t>
            </a: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152400" y="22098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1" eaLnBrk="0" hangingPunct="0">
              <a:lnSpc>
                <a:spcPct val="150000"/>
              </a:lnSpc>
              <a:spcBef>
                <a:spcPct val="10000"/>
              </a:spcBef>
            </a:pPr>
            <a:r>
              <a:rPr lang="zh-CN" altLang="en-US" sz="2800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线性关系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：</a:t>
            </a:r>
            <a:r>
              <a:rPr lang="en-US" altLang="zh-CN" sz="2800" i="1" dirty="0" err="1">
                <a:latin typeface="方正姚体" pitchFamily="2" charset="-122"/>
                <a:ea typeface="方正姚体" pitchFamily="2" charset="-122"/>
              </a:rPr>
              <a:t>T</a:t>
            </a:r>
            <a:r>
              <a:rPr lang="en-US" altLang="zh-CN" sz="2800" baseline="-25000" dirty="0" err="1"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(</a:t>
            </a:r>
            <a:r>
              <a:rPr lang="en-US" altLang="zh-CN" sz="2800" i="1" dirty="0"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)=a </a:t>
            </a:r>
            <a:r>
              <a:rPr lang="en-US" altLang="zh-CN" sz="2800" i="1" baseline="30000" dirty="0">
                <a:latin typeface="方正姚体" pitchFamily="2" charset="-122"/>
                <a:ea typeface="方正姚体" pitchFamily="2" charset="-122"/>
              </a:rPr>
              <a:t>.</a:t>
            </a:r>
            <a:r>
              <a:rPr lang="en-US" altLang="zh-CN" sz="2800" i="1" dirty="0">
                <a:latin typeface="方正姚体" pitchFamily="2" charset="-122"/>
                <a:ea typeface="方正姚体" pitchFamily="2" charset="-122"/>
              </a:rPr>
              <a:t> P 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                 ……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（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）</a:t>
            </a:r>
          </a:p>
          <a:p>
            <a:pPr lvl="1" eaLnBrk="0" hangingPunct="0">
              <a:lnSpc>
                <a:spcPct val="150000"/>
              </a:lnSpc>
              <a:spcBef>
                <a:spcPct val="1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                 （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a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可根据纯水的三相点的温度来确定）</a:t>
            </a:r>
          </a:p>
          <a:p>
            <a:pPr lvl="1" eaLnBrk="0" hangingPunct="0">
              <a:lnSpc>
                <a:spcPct val="150000"/>
              </a:lnSpc>
              <a:spcBef>
                <a:spcPct val="1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    将测温泡置于纯水三相点瓶胆中，平衡</a:t>
            </a:r>
          </a:p>
          <a:p>
            <a:pPr lvl="1" eaLnBrk="0" hangingPunct="0">
              <a:lnSpc>
                <a:spcPct val="150000"/>
              </a:lnSpc>
              <a:spcBef>
                <a:spcPct val="1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    后测得泡内气体压强为</a:t>
            </a:r>
            <a:r>
              <a:rPr lang="en-US" altLang="zh-CN" sz="2800" i="1" dirty="0" err="1"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baseline="-25000" dirty="0" err="1">
                <a:latin typeface="方正姚体" pitchFamily="2" charset="-122"/>
                <a:ea typeface="方正姚体" pitchFamily="2" charset="-122"/>
              </a:rPr>
              <a:t>tr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此时泡内气体</a:t>
            </a:r>
          </a:p>
          <a:p>
            <a:pPr lvl="1" eaLnBrk="0" hangingPunct="0">
              <a:lnSpc>
                <a:spcPct val="150000"/>
              </a:lnSpc>
              <a:spcBef>
                <a:spcPct val="1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    的温度定义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为 </a:t>
            </a:r>
            <a:r>
              <a:rPr lang="en-US" altLang="zh-CN" sz="28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273.16K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，由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（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）式 得：  </a:t>
            </a:r>
          </a:p>
          <a:p>
            <a:pPr lvl="1" eaLnBrk="0" hangingPunct="0">
              <a:lnSpc>
                <a:spcPct val="150000"/>
              </a:lnSpc>
              <a:spcBef>
                <a:spcPct val="1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                  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>a = 273.16 K/</a:t>
            </a:r>
            <a:r>
              <a:rPr lang="en-US" altLang="zh-CN" sz="2800" i="1" dirty="0" err="1" smtClean="0"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baseline="-25000" dirty="0" err="1" smtClean="0">
                <a:latin typeface="方正姚体" pitchFamily="2" charset="-122"/>
                <a:ea typeface="方正姚体" pitchFamily="2" charset="-122"/>
              </a:rPr>
              <a:t>tr</a:t>
            </a:r>
            <a:r>
              <a:rPr lang="en-US" altLang="zh-CN" sz="2800" baseline="-25000" dirty="0" smtClean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>           ……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（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2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7DBE08-A8CC-41FD-A5E0-7A8A9C315986}" type="slidenum">
              <a:rPr lang="en-US" altLang="zh-CN"/>
              <a:pPr/>
              <a:t>37</a:t>
            </a:fld>
            <a:endParaRPr lang="en-US" altLang="zh-CN"/>
          </a:p>
        </p:txBody>
      </p:sp>
      <p:grpSp>
        <p:nvGrpSpPr>
          <p:cNvPr id="2052" name="Group 27"/>
          <p:cNvGrpSpPr>
            <a:grpSpLocks/>
          </p:cNvGrpSpPr>
          <p:nvPr/>
        </p:nvGrpSpPr>
        <p:grpSpPr bwMode="auto">
          <a:xfrm>
            <a:off x="5893593" y="3206610"/>
            <a:ext cx="2738437" cy="2870199"/>
            <a:chOff x="3830" y="400"/>
            <a:chExt cx="1725" cy="1808"/>
          </a:xfrm>
        </p:grpSpPr>
        <p:sp>
          <p:nvSpPr>
            <p:cNvPr id="2055" name="Rectangle 3"/>
            <p:cNvSpPr>
              <a:spLocks noChangeArrowheads="1"/>
            </p:cNvSpPr>
            <p:nvPr/>
          </p:nvSpPr>
          <p:spPr bwMode="auto">
            <a:xfrm>
              <a:off x="4117" y="936"/>
              <a:ext cx="73" cy="342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56" name="Rectangle 4"/>
            <p:cNvSpPr>
              <a:spLocks noChangeArrowheads="1"/>
            </p:cNvSpPr>
            <p:nvPr/>
          </p:nvSpPr>
          <p:spPr bwMode="auto">
            <a:xfrm>
              <a:off x="4509" y="936"/>
              <a:ext cx="73" cy="636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57" name="Rectangle 5"/>
            <p:cNvSpPr>
              <a:spLocks noChangeArrowheads="1"/>
            </p:cNvSpPr>
            <p:nvPr/>
          </p:nvSpPr>
          <p:spPr bwMode="auto">
            <a:xfrm>
              <a:off x="4851" y="520"/>
              <a:ext cx="73" cy="1052"/>
            </a:xfrm>
            <a:prstGeom prst="rect">
              <a:avLst/>
            </a:pr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58" name="Rectangle 6"/>
            <p:cNvSpPr>
              <a:spLocks noChangeArrowheads="1"/>
            </p:cNvSpPr>
            <p:nvPr/>
          </p:nvSpPr>
          <p:spPr bwMode="auto">
            <a:xfrm>
              <a:off x="5267" y="911"/>
              <a:ext cx="73" cy="979"/>
            </a:xfrm>
            <a:prstGeom prst="rect">
              <a:avLst/>
            </a:pr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59" name="Oval 7"/>
            <p:cNvSpPr>
              <a:spLocks noChangeArrowheads="1"/>
            </p:cNvSpPr>
            <p:nvPr/>
          </p:nvSpPr>
          <p:spPr bwMode="auto">
            <a:xfrm>
              <a:off x="4068" y="1254"/>
              <a:ext cx="171" cy="318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0" name="AutoShape 8"/>
            <p:cNvSpPr>
              <a:spLocks noChangeArrowheads="1"/>
            </p:cNvSpPr>
            <p:nvPr/>
          </p:nvSpPr>
          <p:spPr bwMode="auto">
            <a:xfrm flipV="1">
              <a:off x="4509" y="1303"/>
              <a:ext cx="415" cy="490"/>
            </a:xfrm>
            <a:custGeom>
              <a:avLst/>
              <a:gdLst>
                <a:gd name="T0" fmla="*/ 208 w 21600"/>
                <a:gd name="T1" fmla="*/ 0 h 21600"/>
                <a:gd name="T2" fmla="*/ 38 w 21600"/>
                <a:gd name="T3" fmla="*/ 261 h 21600"/>
                <a:gd name="T4" fmla="*/ 208 w 21600"/>
                <a:gd name="T5" fmla="*/ 87 h 21600"/>
                <a:gd name="T6" fmla="*/ 377 w 21600"/>
                <a:gd name="T7" fmla="*/ 26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6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869" y="11361"/>
                  </a:moveTo>
                  <a:cubicBezTo>
                    <a:pt x="3854" y="11175"/>
                    <a:pt x="3847" y="10987"/>
                    <a:pt x="3847" y="10800"/>
                  </a:cubicBezTo>
                  <a:cubicBezTo>
                    <a:pt x="3847" y="6959"/>
                    <a:pt x="6959" y="3847"/>
                    <a:pt x="10800" y="3847"/>
                  </a:cubicBezTo>
                  <a:cubicBezTo>
                    <a:pt x="14640" y="3847"/>
                    <a:pt x="17753" y="6959"/>
                    <a:pt x="17753" y="10800"/>
                  </a:cubicBezTo>
                  <a:cubicBezTo>
                    <a:pt x="17753" y="10987"/>
                    <a:pt x="17745" y="11175"/>
                    <a:pt x="17730" y="11361"/>
                  </a:cubicBezTo>
                  <a:lnTo>
                    <a:pt x="21564" y="11672"/>
                  </a:lnTo>
                  <a:cubicBezTo>
                    <a:pt x="21588" y="11382"/>
                    <a:pt x="21600" y="1109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091"/>
                    <a:pt x="11" y="11382"/>
                    <a:pt x="35" y="11672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1" name="AutoShape 9"/>
            <p:cNvSpPr>
              <a:spLocks noChangeArrowheads="1"/>
            </p:cNvSpPr>
            <p:nvPr/>
          </p:nvSpPr>
          <p:spPr bwMode="auto">
            <a:xfrm flipV="1">
              <a:off x="4680" y="1401"/>
              <a:ext cx="660" cy="807"/>
            </a:xfrm>
            <a:custGeom>
              <a:avLst/>
              <a:gdLst>
                <a:gd name="T0" fmla="*/ 330 w 21600"/>
                <a:gd name="T1" fmla="*/ 0 h 21600"/>
                <a:gd name="T2" fmla="*/ 41 w 21600"/>
                <a:gd name="T3" fmla="*/ 491 h 21600"/>
                <a:gd name="T4" fmla="*/ 330 w 21600"/>
                <a:gd name="T5" fmla="*/ 80 h 21600"/>
                <a:gd name="T6" fmla="*/ 619 w 21600"/>
                <a:gd name="T7" fmla="*/ 49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399" y="12871"/>
                  </a:moveTo>
                  <a:cubicBezTo>
                    <a:pt x="2232" y="12193"/>
                    <a:pt x="2148" y="11498"/>
                    <a:pt x="2148" y="10800"/>
                  </a:cubicBezTo>
                  <a:cubicBezTo>
                    <a:pt x="2148" y="6021"/>
                    <a:pt x="6021" y="2148"/>
                    <a:pt x="10800" y="2148"/>
                  </a:cubicBezTo>
                  <a:cubicBezTo>
                    <a:pt x="15578" y="2148"/>
                    <a:pt x="19452" y="6021"/>
                    <a:pt x="19452" y="10800"/>
                  </a:cubicBezTo>
                  <a:cubicBezTo>
                    <a:pt x="19452" y="11498"/>
                    <a:pt x="19367" y="12193"/>
                    <a:pt x="19200" y="12871"/>
                  </a:cubicBezTo>
                  <a:lnTo>
                    <a:pt x="21285" y="13386"/>
                  </a:lnTo>
                  <a:cubicBezTo>
                    <a:pt x="21494" y="12539"/>
                    <a:pt x="21600" y="1167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671"/>
                    <a:pt x="105" y="12539"/>
                    <a:pt x="314" y="13386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2" name="AutoShape 10"/>
            <p:cNvSpPr>
              <a:spLocks noChangeArrowheads="1"/>
            </p:cNvSpPr>
            <p:nvPr/>
          </p:nvSpPr>
          <p:spPr bwMode="auto">
            <a:xfrm>
              <a:off x="4117" y="716"/>
              <a:ext cx="465" cy="538"/>
            </a:xfrm>
            <a:custGeom>
              <a:avLst/>
              <a:gdLst>
                <a:gd name="T0" fmla="*/ 233 w 21600"/>
                <a:gd name="T1" fmla="*/ 0 h 21600"/>
                <a:gd name="T2" fmla="*/ 30 w 21600"/>
                <a:gd name="T3" fmla="*/ 273 h 21600"/>
                <a:gd name="T4" fmla="*/ 233 w 21600"/>
                <a:gd name="T5" fmla="*/ 70 h 21600"/>
                <a:gd name="T6" fmla="*/ 435 w 21600"/>
                <a:gd name="T7" fmla="*/ 27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9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5" y="10942"/>
                  </a:moveTo>
                  <a:cubicBezTo>
                    <a:pt x="2794" y="10895"/>
                    <a:pt x="2794" y="10847"/>
                    <a:pt x="2794" y="10800"/>
                  </a:cubicBezTo>
                  <a:cubicBezTo>
                    <a:pt x="2794" y="6378"/>
                    <a:pt x="6378" y="2794"/>
                    <a:pt x="10800" y="2794"/>
                  </a:cubicBezTo>
                  <a:cubicBezTo>
                    <a:pt x="15221" y="2794"/>
                    <a:pt x="18806" y="6378"/>
                    <a:pt x="18806" y="10800"/>
                  </a:cubicBezTo>
                  <a:cubicBezTo>
                    <a:pt x="18806" y="10847"/>
                    <a:pt x="18805" y="10895"/>
                    <a:pt x="18804" y="10942"/>
                  </a:cubicBezTo>
                  <a:lnTo>
                    <a:pt x="21598" y="10992"/>
                  </a:lnTo>
                  <a:cubicBezTo>
                    <a:pt x="21599" y="10928"/>
                    <a:pt x="21600" y="108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64"/>
                    <a:pt x="0" y="10928"/>
                    <a:pt x="1" y="10992"/>
                  </a:cubicBezTo>
                  <a:close/>
                </a:path>
              </a:pathLst>
            </a:cu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3" name="AutoShape 11"/>
            <p:cNvSpPr>
              <a:spLocks noChangeArrowheads="1"/>
            </p:cNvSpPr>
            <p:nvPr/>
          </p:nvSpPr>
          <p:spPr bwMode="auto">
            <a:xfrm>
              <a:off x="5193" y="667"/>
              <a:ext cx="196" cy="367"/>
            </a:xfrm>
            <a:prstGeom prst="roundRect">
              <a:avLst>
                <a:gd name="adj" fmla="val 16667"/>
              </a:avLst>
            </a:prstGeom>
            <a:solidFill>
              <a:srgbClr val="CC33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4" name="Rectangle 12"/>
            <p:cNvSpPr>
              <a:spLocks noChangeArrowheads="1"/>
            </p:cNvSpPr>
            <p:nvPr/>
          </p:nvSpPr>
          <p:spPr bwMode="auto">
            <a:xfrm>
              <a:off x="4851" y="520"/>
              <a:ext cx="73" cy="27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5" name="Rectangle 13"/>
            <p:cNvSpPr>
              <a:spLocks noChangeArrowheads="1"/>
            </p:cNvSpPr>
            <p:nvPr/>
          </p:nvSpPr>
          <p:spPr bwMode="auto">
            <a:xfrm>
              <a:off x="5193" y="667"/>
              <a:ext cx="196" cy="12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4924" y="1523"/>
              <a:ext cx="98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>
              <a:outerShdw dist="89803" dir="2700000" algn="ctr" rotWithShape="0">
                <a:srgbClr val="11111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7" name="Line 15"/>
            <p:cNvSpPr>
              <a:spLocks noChangeShapeType="1"/>
            </p:cNvSpPr>
            <p:nvPr/>
          </p:nvSpPr>
          <p:spPr bwMode="auto">
            <a:xfrm>
              <a:off x="4924" y="790"/>
              <a:ext cx="98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cxnSp>
          <p:nvCxnSpPr>
            <p:cNvPr id="2068" name="AutoShape 16"/>
            <p:cNvCxnSpPr>
              <a:cxnSpLocks noChangeShapeType="1"/>
            </p:cNvCxnSpPr>
            <p:nvPr/>
          </p:nvCxnSpPr>
          <p:spPr bwMode="auto">
            <a:xfrm>
              <a:off x="4973" y="790"/>
              <a:ext cx="0" cy="733"/>
            </a:xfrm>
            <a:prstGeom prst="straightConnector1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4920" y="977"/>
              <a:ext cx="23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方正姚体" pitchFamily="2" charset="-122"/>
                  <a:ea typeface="方正姚体" pitchFamily="2" charset="-122"/>
                </a:rPr>
                <a:t>h</a:t>
              </a: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3830" y="1142"/>
              <a:ext cx="349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>
              <a:spAutoFit/>
            </a:bodyPr>
            <a:lstStyle/>
            <a:p>
              <a:pPr algn="ctr">
                <a:defRPr/>
              </a:pPr>
              <a:r>
                <a:rPr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方正姚体" pitchFamily="2" charset="-122"/>
                  <a:ea typeface="方正姚体" pitchFamily="2" charset="-122"/>
                </a:rPr>
                <a:t>测温泡</a:t>
              </a:r>
            </a:p>
          </p:txBody>
        </p:sp>
        <p:sp>
          <p:nvSpPr>
            <p:cNvPr id="2071" name="Line 19"/>
            <p:cNvSpPr>
              <a:spLocks noChangeShapeType="1"/>
            </p:cNvSpPr>
            <p:nvPr/>
          </p:nvSpPr>
          <p:spPr bwMode="auto">
            <a:xfrm>
              <a:off x="5291" y="472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5265" y="400"/>
              <a:ext cx="2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altLang="zh-CN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方正姚体" pitchFamily="2" charset="-122"/>
                  <a:ea typeface="方正姚体" pitchFamily="2" charset="-122"/>
                </a:rPr>
                <a:t>P</a:t>
              </a:r>
              <a:r>
                <a:rPr lang="en-US" altLang="zh-CN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方正姚体" pitchFamily="2" charset="-122"/>
                  <a:ea typeface="方正姚体" pitchFamily="2" charset="-122"/>
                </a:rPr>
                <a:t>0</a:t>
              </a:r>
              <a:endPara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endParaRPr>
            </a:p>
          </p:txBody>
        </p:sp>
      </p:grpSp>
      <p:sp>
        <p:nvSpPr>
          <p:cNvPr id="2053" name="Text Box 22"/>
          <p:cNvSpPr txBox="1">
            <a:spLocks noChangeArrowheads="1"/>
          </p:cNvSpPr>
          <p:nvPr/>
        </p:nvSpPr>
        <p:spPr bwMode="auto">
          <a:xfrm>
            <a:off x="898154" y="2962442"/>
            <a:ext cx="4613764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利用此式，根据温度计中</a:t>
            </a:r>
          </a:p>
          <a:p>
            <a:pPr lvl="1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气体压强</a:t>
            </a:r>
            <a:r>
              <a:rPr lang="en-US" altLang="zh-CN" sz="2800" b="1" dirty="0" smtClean="0">
                <a:latin typeface="方正姚体" pitchFamily="2" charset="-122"/>
                <a:ea typeface="方正姚体" pitchFamily="2" charset="-122"/>
              </a:rPr>
              <a:t>P</a:t>
            </a: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，可确定待测</a:t>
            </a:r>
          </a:p>
          <a:p>
            <a:pPr lvl="1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系统的温度</a:t>
            </a:r>
            <a:r>
              <a:rPr lang="en-US" altLang="zh-CN" sz="2800" b="1" dirty="0" err="1" smtClean="0">
                <a:latin typeface="方正姚体" pitchFamily="2" charset="-122"/>
                <a:ea typeface="方正姚体" pitchFamily="2" charset="-122"/>
              </a:rPr>
              <a:t>T</a:t>
            </a:r>
            <a:r>
              <a:rPr lang="en-US" altLang="zh-CN" sz="2800" b="1" baseline="-18000" dirty="0" err="1" smtClean="0"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sz="2800" b="1" dirty="0" smtClean="0">
                <a:latin typeface="方正姚体" pitchFamily="2" charset="-122"/>
                <a:ea typeface="方正姚体" pitchFamily="2" charset="-122"/>
              </a:rPr>
              <a:t>(P)</a:t>
            </a: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。</a:t>
            </a:r>
            <a:endParaRPr lang="zh-CN" altLang="en-US" sz="28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9632" y="1268760"/>
            <a:ext cx="3890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zh-CN" altLang="zh-CN" sz="2800" b="1" dirty="0">
                <a:latin typeface="方正姚体" pitchFamily="2" charset="-122"/>
                <a:ea typeface="方正姚体" pitchFamily="2" charset="-122"/>
              </a:rPr>
              <a:t>（2）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代入（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）得：</a:t>
            </a:r>
          </a:p>
        </p:txBody>
      </p:sp>
      <p:sp>
        <p:nvSpPr>
          <p:cNvPr id="3" name="矩形 2"/>
          <p:cNvSpPr/>
          <p:nvPr/>
        </p:nvSpPr>
        <p:spPr>
          <a:xfrm>
            <a:off x="2318575" y="1988840"/>
            <a:ext cx="3575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0" hangingPunct="0">
              <a:spcBef>
                <a:spcPct val="10000"/>
              </a:spcBef>
              <a:spcAft>
                <a:spcPct val="10000"/>
              </a:spcAft>
            </a:pPr>
            <a:r>
              <a:rPr lang="en-US" altLang="zh-CN" sz="2800" b="1" i="1" dirty="0" err="1">
                <a:latin typeface="方正姚体" pitchFamily="2" charset="-122"/>
                <a:ea typeface="方正姚体" pitchFamily="2" charset="-122"/>
              </a:rPr>
              <a:t>T</a:t>
            </a:r>
            <a:r>
              <a:rPr lang="en-US" altLang="zh-CN" sz="2800" b="1" baseline="-18000" dirty="0" err="1"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(</a:t>
            </a:r>
            <a:r>
              <a:rPr lang="en-US" altLang="zh-CN" sz="2800" b="1" i="1" dirty="0"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)=273.16k </a:t>
            </a:r>
            <a:r>
              <a:rPr lang="en-US" altLang="zh-CN" sz="2800" b="1" baseline="30000" dirty="0">
                <a:latin typeface="方正姚体" pitchFamily="2" charset="-122"/>
                <a:ea typeface="方正姚体" pitchFamily="2" charset="-122"/>
              </a:rPr>
              <a:t>. </a:t>
            </a:r>
            <a:r>
              <a:rPr lang="en-US" altLang="zh-CN" sz="2800" b="1" i="1" dirty="0"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b="1" dirty="0">
                <a:latin typeface="方正姚体" pitchFamily="2" charset="-122"/>
                <a:ea typeface="方正姚体" pitchFamily="2" charset="-122"/>
              </a:rPr>
              <a:t>/</a:t>
            </a:r>
            <a:r>
              <a:rPr lang="en-US" altLang="zh-CN" sz="2800" b="1" i="1" dirty="0" err="1"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b="1" baseline="-25000" dirty="0" err="1">
                <a:latin typeface="方正姚体" pitchFamily="2" charset="-122"/>
                <a:ea typeface="方正姚体" pitchFamily="2" charset="-122"/>
              </a:rPr>
              <a:t>tr</a:t>
            </a:r>
            <a:endParaRPr lang="en-US" altLang="zh-CN" sz="28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465753" y="476672"/>
            <a:ext cx="2656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理想气体温标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84442" y="5541504"/>
                <a:ext cx="2023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𝑡𝑟</m:t>
                          </m:r>
                        </m:sub>
                      </m:sSub>
                      <m:r>
                        <a:rPr lang="en-US" altLang="zh-CN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altLang="zh-CN" b="0" i="1" smtClean="0">
                          <a:latin typeface="Cambria Math"/>
                        </a:rPr>
                        <m:t>612 </m:t>
                      </m:r>
                      <m:r>
                        <a:rPr lang="en-US" altLang="zh-CN" b="0" i="1" smtClean="0">
                          <a:latin typeface="Cambria Math"/>
                        </a:rPr>
                        <m:t>𝑃𝑎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42" y="5541504"/>
                <a:ext cx="2023438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92378" y="6063679"/>
                <a:ext cx="2998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1 </m:t>
                      </m:r>
                      <m:r>
                        <a:rPr lang="en-US" altLang="zh-CN" b="0" i="1" smtClean="0">
                          <a:latin typeface="Cambria Math"/>
                        </a:rPr>
                        <m:t>𝑎𝑡𝑚</m:t>
                      </m:r>
                      <m:r>
                        <a:rPr lang="en-US" altLang="zh-CN" b="0" i="1" smtClean="0">
                          <a:latin typeface="Cambria Math"/>
                        </a:rPr>
                        <m:t> ≅101325 </m:t>
                      </m:r>
                      <m:r>
                        <a:rPr lang="en-US" altLang="zh-CN" b="0" i="1" smtClean="0">
                          <a:latin typeface="Cambria Math"/>
                        </a:rPr>
                        <m:t>𝑃𝑎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78" y="6063679"/>
                <a:ext cx="299889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7DBE08-A8CC-41FD-A5E0-7A8A9C315986}" type="slidenum">
              <a:rPr lang="en-US" altLang="zh-CN"/>
              <a:pPr/>
              <a:t>38</a:t>
            </a:fld>
            <a:endParaRPr lang="en-US" altLang="zh-CN"/>
          </a:p>
        </p:txBody>
      </p:sp>
      <p:grpSp>
        <p:nvGrpSpPr>
          <p:cNvPr id="2052" name="Group 27"/>
          <p:cNvGrpSpPr>
            <a:grpSpLocks/>
          </p:cNvGrpSpPr>
          <p:nvPr/>
        </p:nvGrpSpPr>
        <p:grpSpPr bwMode="auto">
          <a:xfrm>
            <a:off x="6180014" y="188640"/>
            <a:ext cx="2784474" cy="2916236"/>
            <a:chOff x="3801" y="371"/>
            <a:chExt cx="1754" cy="1837"/>
          </a:xfrm>
        </p:grpSpPr>
        <p:sp>
          <p:nvSpPr>
            <p:cNvPr id="2055" name="Rectangle 3"/>
            <p:cNvSpPr>
              <a:spLocks noChangeArrowheads="1"/>
            </p:cNvSpPr>
            <p:nvPr/>
          </p:nvSpPr>
          <p:spPr bwMode="auto">
            <a:xfrm>
              <a:off x="4117" y="936"/>
              <a:ext cx="73" cy="342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56" name="Rectangle 4"/>
            <p:cNvSpPr>
              <a:spLocks noChangeArrowheads="1"/>
            </p:cNvSpPr>
            <p:nvPr/>
          </p:nvSpPr>
          <p:spPr bwMode="auto">
            <a:xfrm>
              <a:off x="4509" y="936"/>
              <a:ext cx="73" cy="636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57" name="Rectangle 5"/>
            <p:cNvSpPr>
              <a:spLocks noChangeArrowheads="1"/>
            </p:cNvSpPr>
            <p:nvPr/>
          </p:nvSpPr>
          <p:spPr bwMode="auto">
            <a:xfrm>
              <a:off x="4851" y="520"/>
              <a:ext cx="73" cy="1052"/>
            </a:xfrm>
            <a:prstGeom prst="rect">
              <a:avLst/>
            </a:pr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58" name="Rectangle 6"/>
            <p:cNvSpPr>
              <a:spLocks noChangeArrowheads="1"/>
            </p:cNvSpPr>
            <p:nvPr/>
          </p:nvSpPr>
          <p:spPr bwMode="auto">
            <a:xfrm>
              <a:off x="5267" y="911"/>
              <a:ext cx="73" cy="979"/>
            </a:xfrm>
            <a:prstGeom prst="rect">
              <a:avLst/>
            </a:pr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59" name="Oval 7"/>
            <p:cNvSpPr>
              <a:spLocks noChangeArrowheads="1"/>
            </p:cNvSpPr>
            <p:nvPr/>
          </p:nvSpPr>
          <p:spPr bwMode="auto">
            <a:xfrm>
              <a:off x="4068" y="1254"/>
              <a:ext cx="171" cy="318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0" name="AutoShape 8"/>
            <p:cNvSpPr>
              <a:spLocks noChangeArrowheads="1"/>
            </p:cNvSpPr>
            <p:nvPr/>
          </p:nvSpPr>
          <p:spPr bwMode="auto">
            <a:xfrm flipV="1">
              <a:off x="4509" y="1303"/>
              <a:ext cx="415" cy="490"/>
            </a:xfrm>
            <a:custGeom>
              <a:avLst/>
              <a:gdLst>
                <a:gd name="T0" fmla="*/ 208 w 21600"/>
                <a:gd name="T1" fmla="*/ 0 h 21600"/>
                <a:gd name="T2" fmla="*/ 38 w 21600"/>
                <a:gd name="T3" fmla="*/ 261 h 21600"/>
                <a:gd name="T4" fmla="*/ 208 w 21600"/>
                <a:gd name="T5" fmla="*/ 87 h 21600"/>
                <a:gd name="T6" fmla="*/ 377 w 21600"/>
                <a:gd name="T7" fmla="*/ 26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6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869" y="11361"/>
                  </a:moveTo>
                  <a:cubicBezTo>
                    <a:pt x="3854" y="11175"/>
                    <a:pt x="3847" y="10987"/>
                    <a:pt x="3847" y="10800"/>
                  </a:cubicBezTo>
                  <a:cubicBezTo>
                    <a:pt x="3847" y="6959"/>
                    <a:pt x="6959" y="3847"/>
                    <a:pt x="10800" y="3847"/>
                  </a:cubicBezTo>
                  <a:cubicBezTo>
                    <a:pt x="14640" y="3847"/>
                    <a:pt x="17753" y="6959"/>
                    <a:pt x="17753" y="10800"/>
                  </a:cubicBezTo>
                  <a:cubicBezTo>
                    <a:pt x="17753" y="10987"/>
                    <a:pt x="17745" y="11175"/>
                    <a:pt x="17730" y="11361"/>
                  </a:cubicBezTo>
                  <a:lnTo>
                    <a:pt x="21564" y="11672"/>
                  </a:lnTo>
                  <a:cubicBezTo>
                    <a:pt x="21588" y="11382"/>
                    <a:pt x="21600" y="1109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091"/>
                    <a:pt x="11" y="11382"/>
                    <a:pt x="35" y="11672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1" name="AutoShape 9"/>
            <p:cNvSpPr>
              <a:spLocks noChangeArrowheads="1"/>
            </p:cNvSpPr>
            <p:nvPr/>
          </p:nvSpPr>
          <p:spPr bwMode="auto">
            <a:xfrm flipV="1">
              <a:off x="4680" y="1401"/>
              <a:ext cx="660" cy="807"/>
            </a:xfrm>
            <a:custGeom>
              <a:avLst/>
              <a:gdLst>
                <a:gd name="T0" fmla="*/ 330 w 21600"/>
                <a:gd name="T1" fmla="*/ 0 h 21600"/>
                <a:gd name="T2" fmla="*/ 41 w 21600"/>
                <a:gd name="T3" fmla="*/ 491 h 21600"/>
                <a:gd name="T4" fmla="*/ 330 w 21600"/>
                <a:gd name="T5" fmla="*/ 80 h 21600"/>
                <a:gd name="T6" fmla="*/ 619 w 21600"/>
                <a:gd name="T7" fmla="*/ 49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05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399" y="12871"/>
                  </a:moveTo>
                  <a:cubicBezTo>
                    <a:pt x="2232" y="12193"/>
                    <a:pt x="2148" y="11498"/>
                    <a:pt x="2148" y="10800"/>
                  </a:cubicBezTo>
                  <a:cubicBezTo>
                    <a:pt x="2148" y="6021"/>
                    <a:pt x="6021" y="2148"/>
                    <a:pt x="10800" y="2148"/>
                  </a:cubicBezTo>
                  <a:cubicBezTo>
                    <a:pt x="15578" y="2148"/>
                    <a:pt x="19452" y="6021"/>
                    <a:pt x="19452" y="10800"/>
                  </a:cubicBezTo>
                  <a:cubicBezTo>
                    <a:pt x="19452" y="11498"/>
                    <a:pt x="19367" y="12193"/>
                    <a:pt x="19200" y="12871"/>
                  </a:cubicBezTo>
                  <a:lnTo>
                    <a:pt x="21285" y="13386"/>
                  </a:lnTo>
                  <a:cubicBezTo>
                    <a:pt x="21494" y="12539"/>
                    <a:pt x="21600" y="1167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671"/>
                    <a:pt x="105" y="12539"/>
                    <a:pt x="314" y="13386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2" name="AutoShape 10"/>
            <p:cNvSpPr>
              <a:spLocks noChangeArrowheads="1"/>
            </p:cNvSpPr>
            <p:nvPr/>
          </p:nvSpPr>
          <p:spPr bwMode="auto">
            <a:xfrm>
              <a:off x="4117" y="716"/>
              <a:ext cx="465" cy="538"/>
            </a:xfrm>
            <a:custGeom>
              <a:avLst/>
              <a:gdLst>
                <a:gd name="T0" fmla="*/ 233 w 21600"/>
                <a:gd name="T1" fmla="*/ 0 h 21600"/>
                <a:gd name="T2" fmla="*/ 30 w 21600"/>
                <a:gd name="T3" fmla="*/ 273 h 21600"/>
                <a:gd name="T4" fmla="*/ 233 w 21600"/>
                <a:gd name="T5" fmla="*/ 70 h 21600"/>
                <a:gd name="T6" fmla="*/ 435 w 21600"/>
                <a:gd name="T7" fmla="*/ 27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9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5" y="10942"/>
                  </a:moveTo>
                  <a:cubicBezTo>
                    <a:pt x="2794" y="10895"/>
                    <a:pt x="2794" y="10847"/>
                    <a:pt x="2794" y="10800"/>
                  </a:cubicBezTo>
                  <a:cubicBezTo>
                    <a:pt x="2794" y="6378"/>
                    <a:pt x="6378" y="2794"/>
                    <a:pt x="10800" y="2794"/>
                  </a:cubicBezTo>
                  <a:cubicBezTo>
                    <a:pt x="15221" y="2794"/>
                    <a:pt x="18806" y="6378"/>
                    <a:pt x="18806" y="10800"/>
                  </a:cubicBezTo>
                  <a:cubicBezTo>
                    <a:pt x="18806" y="10847"/>
                    <a:pt x="18805" y="10895"/>
                    <a:pt x="18804" y="10942"/>
                  </a:cubicBezTo>
                  <a:lnTo>
                    <a:pt x="21598" y="10992"/>
                  </a:lnTo>
                  <a:cubicBezTo>
                    <a:pt x="21599" y="10928"/>
                    <a:pt x="21600" y="108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64"/>
                    <a:pt x="0" y="10928"/>
                    <a:pt x="1" y="10992"/>
                  </a:cubicBezTo>
                  <a:close/>
                </a:path>
              </a:pathLst>
            </a:cu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3" name="AutoShape 11"/>
            <p:cNvSpPr>
              <a:spLocks noChangeArrowheads="1"/>
            </p:cNvSpPr>
            <p:nvPr/>
          </p:nvSpPr>
          <p:spPr bwMode="auto">
            <a:xfrm>
              <a:off x="5193" y="667"/>
              <a:ext cx="196" cy="367"/>
            </a:xfrm>
            <a:prstGeom prst="roundRect">
              <a:avLst>
                <a:gd name="adj" fmla="val 16667"/>
              </a:avLst>
            </a:prstGeom>
            <a:solidFill>
              <a:srgbClr val="CC33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4" name="Rectangle 12"/>
            <p:cNvSpPr>
              <a:spLocks noChangeArrowheads="1"/>
            </p:cNvSpPr>
            <p:nvPr/>
          </p:nvSpPr>
          <p:spPr bwMode="auto">
            <a:xfrm>
              <a:off x="4851" y="520"/>
              <a:ext cx="73" cy="27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5" name="Rectangle 13"/>
            <p:cNvSpPr>
              <a:spLocks noChangeArrowheads="1"/>
            </p:cNvSpPr>
            <p:nvPr/>
          </p:nvSpPr>
          <p:spPr bwMode="auto">
            <a:xfrm>
              <a:off x="5193" y="667"/>
              <a:ext cx="196" cy="12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4924" y="1523"/>
              <a:ext cx="98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>
              <a:outerShdw dist="89803" dir="2700000" algn="ctr" rotWithShape="0">
                <a:srgbClr val="111111"/>
              </a:outerShdw>
            </a:effectLst>
          </p:spPr>
          <p:txBody>
            <a:bodyPr wrap="none" anchor="ctr"/>
            <a:lstStyle/>
            <a:p>
              <a:pPr>
                <a:lnSpc>
                  <a:spcPct val="150000"/>
                </a:lnSpc>
                <a:defRPr/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067" name="Line 15"/>
            <p:cNvSpPr>
              <a:spLocks noChangeShapeType="1"/>
            </p:cNvSpPr>
            <p:nvPr/>
          </p:nvSpPr>
          <p:spPr bwMode="auto">
            <a:xfrm>
              <a:off x="4924" y="790"/>
              <a:ext cx="98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cxnSp>
          <p:nvCxnSpPr>
            <p:cNvPr id="2068" name="AutoShape 16"/>
            <p:cNvCxnSpPr>
              <a:cxnSpLocks noChangeShapeType="1"/>
            </p:cNvCxnSpPr>
            <p:nvPr/>
          </p:nvCxnSpPr>
          <p:spPr bwMode="auto">
            <a:xfrm>
              <a:off x="4973" y="790"/>
              <a:ext cx="0" cy="733"/>
            </a:xfrm>
            <a:prstGeom prst="straightConnector1">
              <a:avLst/>
            </a:prstGeom>
            <a:noFill/>
            <a:ln w="9525">
              <a:solidFill>
                <a:srgbClr val="FFCC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4920" y="943"/>
              <a:ext cx="23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方正姚体" pitchFamily="2" charset="-122"/>
                  <a:ea typeface="方正姚体" pitchFamily="2" charset="-122"/>
                </a:rPr>
                <a:t>h</a:t>
              </a: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3801" y="1142"/>
              <a:ext cx="407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方正姚体" pitchFamily="2" charset="-122"/>
                  <a:ea typeface="方正姚体" pitchFamily="2" charset="-122"/>
                </a:rPr>
                <a:t>测温泡</a:t>
              </a:r>
            </a:p>
          </p:txBody>
        </p:sp>
        <p:sp>
          <p:nvSpPr>
            <p:cNvPr id="2071" name="Line 19"/>
            <p:cNvSpPr>
              <a:spLocks noChangeShapeType="1"/>
            </p:cNvSpPr>
            <p:nvPr/>
          </p:nvSpPr>
          <p:spPr bwMode="auto">
            <a:xfrm>
              <a:off x="5291" y="472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5265" y="371"/>
              <a:ext cx="29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方正姚体" pitchFamily="2" charset="-122"/>
                  <a:ea typeface="方正姚体" pitchFamily="2" charset="-122"/>
                </a:rPr>
                <a:t>P</a:t>
              </a:r>
              <a:r>
                <a:rPr lang="en-US" altLang="zh-CN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方正姚体" pitchFamily="2" charset="-122"/>
                  <a:ea typeface="方正姚体" pitchFamily="2" charset="-122"/>
                </a:rPr>
                <a:t>0</a:t>
              </a:r>
              <a:endPara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endParaRPr>
            </a:p>
          </p:txBody>
        </p:sp>
      </p:grpSp>
      <p:sp>
        <p:nvSpPr>
          <p:cNvPr id="2053" name="Text Box 22"/>
          <p:cNvSpPr txBox="1">
            <a:spLocks noChangeArrowheads="1"/>
          </p:cNvSpPr>
          <p:nvPr/>
        </p:nvSpPr>
        <p:spPr bwMode="auto">
          <a:xfrm>
            <a:off x="669925" y="1142999"/>
            <a:ext cx="37577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zh-CN" sz="2800" b="1" i="1" dirty="0" err="1" smtClean="0">
                <a:latin typeface="方正姚体" pitchFamily="2" charset="-122"/>
                <a:ea typeface="方正姚体" pitchFamily="2" charset="-122"/>
              </a:rPr>
              <a:t>T</a:t>
            </a:r>
            <a:r>
              <a:rPr lang="en-US" altLang="zh-CN" sz="2800" b="1" baseline="-18000" dirty="0" err="1" smtClean="0"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sz="2800" b="1" dirty="0" smtClean="0">
                <a:latin typeface="方正姚体" pitchFamily="2" charset="-122"/>
                <a:ea typeface="方正姚体" pitchFamily="2" charset="-122"/>
              </a:rPr>
              <a:t>(</a:t>
            </a:r>
            <a:r>
              <a:rPr lang="en-US" altLang="zh-CN" sz="2800" b="1" i="1" dirty="0" smtClean="0"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b="1" dirty="0" smtClean="0">
                <a:latin typeface="方正姚体" pitchFamily="2" charset="-122"/>
                <a:ea typeface="方正姚体" pitchFamily="2" charset="-122"/>
              </a:rPr>
              <a:t>) = 273.16K</a:t>
            </a:r>
            <a:r>
              <a:rPr lang="en-US" altLang="zh-CN" sz="2800" b="1" baseline="30000" dirty="0" smtClean="0">
                <a:latin typeface="方正姚体" pitchFamily="2" charset="-122"/>
                <a:ea typeface="方正姚体" pitchFamily="2" charset="-122"/>
              </a:rPr>
              <a:t>. </a:t>
            </a:r>
            <a:r>
              <a:rPr lang="en-US" altLang="zh-CN" sz="2800" b="1" i="1" dirty="0" smtClean="0"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b="1" dirty="0" smtClean="0">
                <a:latin typeface="方正姚体" pitchFamily="2" charset="-122"/>
                <a:ea typeface="方正姚体" pitchFamily="2" charset="-122"/>
              </a:rPr>
              <a:t>/</a:t>
            </a:r>
            <a:r>
              <a:rPr lang="en-US" altLang="zh-CN" sz="2800" b="1" i="1" dirty="0" err="1" smtClean="0"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b="1" baseline="-25000" dirty="0" err="1" smtClean="0">
                <a:latin typeface="方正姚体" pitchFamily="2" charset="-122"/>
                <a:ea typeface="方正姚体" pitchFamily="2" charset="-122"/>
              </a:rPr>
              <a:t>tr</a:t>
            </a:r>
            <a:endParaRPr lang="en-US" altLang="zh-CN" sz="28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054" name="Rectangle 23"/>
          <p:cNvSpPr>
            <a:spLocks noChangeArrowheads="1"/>
          </p:cNvSpPr>
          <p:nvPr/>
        </p:nvSpPr>
        <p:spPr bwMode="auto">
          <a:xfrm>
            <a:off x="107504" y="2397224"/>
            <a:ext cx="903649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92075" lvl="1" eaLnBrk="0" hangingPunct="0">
              <a:lnSpc>
                <a:spcPct val="150000"/>
              </a:lnSpc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实验表明 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：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</a:b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>    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以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不同气体为测温物质，</a:t>
            </a:r>
            <a:r>
              <a:rPr lang="en-US" altLang="zh-CN" sz="2800" i="1" dirty="0" err="1" smtClean="0">
                <a:latin typeface="方正姚体" pitchFamily="2" charset="-122"/>
                <a:ea typeface="方正姚体" pitchFamily="2" charset="-122"/>
              </a:rPr>
              <a:t>T</a:t>
            </a:r>
            <a:r>
              <a:rPr lang="en-US" altLang="zh-CN" sz="2800" baseline="-18000" dirty="0" err="1" smtClean="0"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>(</a:t>
            </a:r>
            <a:r>
              <a:rPr lang="en-US" altLang="zh-CN" sz="2800" i="1" dirty="0" smtClean="0">
                <a:latin typeface="方正姚体" pitchFamily="2" charset="-122"/>
                <a:ea typeface="方正姚体" pitchFamily="2" charset="-122"/>
              </a:rPr>
              <a:t>P 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>)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存在差异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。但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在</a:t>
            </a:r>
            <a:r>
              <a:rPr lang="en-US" altLang="zh-CN" sz="2800" i="1" dirty="0" smtClean="0">
                <a:latin typeface="方正姚体" pitchFamily="2" charset="-122"/>
                <a:ea typeface="方正姚体" pitchFamily="2" charset="-122"/>
              </a:rPr>
              <a:t>P 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降低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时，差异逐渐消失，在</a:t>
            </a:r>
            <a:r>
              <a:rPr lang="en-US" altLang="zh-CN" sz="2800" i="1" dirty="0"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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0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的极限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下，亦即测温泡内的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气体密度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趋于零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的极限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下，它们趋于一个共同的极限温标，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称为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理想气体温标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。        </a:t>
            </a:r>
            <a:r>
              <a:rPr lang="zh-CN" altLang="zh-CN" sz="2800" dirty="0">
                <a:latin typeface="方正姚体" pitchFamily="2" charset="-122"/>
                <a:ea typeface="方正姚体" pitchFamily="2" charset="-122"/>
              </a:rPr>
              <a:t/>
            </a:r>
            <a:br>
              <a:rPr lang="zh-CN" altLang="zh-CN" sz="2800" dirty="0">
                <a:latin typeface="方正姚体" pitchFamily="2" charset="-122"/>
                <a:ea typeface="方正姚体" pitchFamily="2" charset="-122"/>
              </a:rPr>
            </a:br>
            <a:endParaRPr lang="zh-CN" altLang="en-US" sz="2800" dirty="0">
              <a:latin typeface="方正姚体" pitchFamily="2" charset="-122"/>
              <a:ea typeface="方正姚体" pitchFamily="2" charset="-122"/>
            </a:endParaRPr>
          </a:p>
        </p:txBody>
      </p:sp>
      <p:graphicFrame>
        <p:nvGraphicFramePr>
          <p:cNvPr id="205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436931"/>
              </p:ext>
            </p:extLst>
          </p:nvPr>
        </p:nvGraphicFramePr>
        <p:xfrm>
          <a:off x="4572000" y="5301208"/>
          <a:ext cx="30607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3" imgW="1307880" imgH="431640" progId="Equation.DSMT4">
                  <p:embed/>
                </p:oleObj>
              </mc:Choice>
              <mc:Fallback>
                <p:oleObj name="Equation" r:id="rId3" imgW="1307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01208"/>
                        <a:ext cx="30607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129186" y="240724"/>
            <a:ext cx="2656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理想气体温标</a:t>
            </a:r>
          </a:p>
        </p:txBody>
      </p:sp>
    </p:spTree>
    <p:extLst>
      <p:ext uri="{BB962C8B-B14F-4D97-AF65-F5344CB8AC3E}">
        <p14:creationId xmlns:p14="http://schemas.microsoft.com/office/powerpoint/2010/main" val="3606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15BDC-CF9E-4EC3-AB6E-0BAB113FF7D8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78592" y="2520378"/>
            <a:ext cx="8229600" cy="249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eaLnBrk="0" hangingPunct="0">
              <a:lnSpc>
                <a:spcPct val="150000"/>
              </a:lnSpc>
              <a:defRPr/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理想气体温标利用了气体的性质，因此在</a:t>
            </a:r>
          </a:p>
          <a:p>
            <a:pPr lvl="1" eaLnBrk="0" hangingPunct="0">
              <a:lnSpc>
                <a:spcPct val="150000"/>
              </a:lnSpc>
              <a:defRPr/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温度低于液化温度时，此温标便失去意义。</a:t>
            </a:r>
          </a:p>
          <a:p>
            <a:pPr lvl="1" eaLnBrk="0" hangingPunct="0">
              <a:lnSpc>
                <a:spcPct val="150000"/>
              </a:lnSpc>
              <a:defRPr/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能测量的最低温度为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0.5 K (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低压</a:t>
            </a:r>
            <a:r>
              <a:rPr lang="en-US" altLang="zh-CN" sz="2800" baseline="50000" dirty="0">
                <a:latin typeface="方正姚体" pitchFamily="2" charset="-122"/>
                <a:ea typeface="方正姚体" pitchFamily="2" charset="-122"/>
              </a:rPr>
              <a:t>3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He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气体）。</a:t>
            </a:r>
            <a:endParaRPr lang="zh-CN" altLang="en-US" dirty="0">
              <a:latin typeface="方正姚体" pitchFamily="2" charset="-122"/>
              <a:ea typeface="方正姚体" pitchFamily="2" charset="-122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129186" y="1196752"/>
            <a:ext cx="2656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理想气体温标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23287"/>
            <a:ext cx="1778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9D1FB6-6A13-4FAE-8592-068A48356A31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039" name="Rectangle 3101"/>
          <p:cNvSpPr>
            <a:spLocks noChangeArrowheads="1"/>
          </p:cNvSpPr>
          <p:nvPr/>
        </p:nvSpPr>
        <p:spPr bwMode="auto">
          <a:xfrm>
            <a:off x="1632308" y="836712"/>
            <a:ext cx="6584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CN" sz="3600" b="1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§3  </a:t>
            </a:r>
            <a:r>
              <a:rPr lang="zh-CN" altLang="en-US" sz="3600" b="1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理想气体状态方程</a:t>
            </a:r>
          </a:p>
        </p:txBody>
      </p:sp>
      <p:graphicFrame>
        <p:nvGraphicFramePr>
          <p:cNvPr id="1026" name="Object 3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527396"/>
              </p:ext>
            </p:extLst>
          </p:nvPr>
        </p:nvGraphicFramePr>
        <p:xfrm>
          <a:off x="1541850" y="2132856"/>
          <a:ext cx="3402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公式" r:id="rId3" imgW="1257120" imgH="215640" progId="Equation.3">
                  <p:embed/>
                </p:oleObj>
              </mc:Choice>
              <mc:Fallback>
                <p:oleObj name="公式" r:id="rId3" imgW="1257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850" y="2132856"/>
                        <a:ext cx="34020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50829" y="3246119"/>
                <a:ext cx="2409634" cy="646331"/>
              </a:xfrm>
              <a:prstGeom prst="rect">
                <a:avLst/>
              </a:prstGeom>
              <a:noFill/>
              <a:ln>
                <a:solidFill>
                  <a:srgbClr val="33CC33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1" i="1" smtClean="0">
                          <a:latin typeface="Cambria Math"/>
                        </a:rPr>
                        <m:t>𝑷𝑽</m:t>
                      </m:r>
                      <m:r>
                        <a:rPr lang="en-US" altLang="zh-CN" sz="3600" b="1" i="1" smtClean="0">
                          <a:latin typeface="Cambria Math"/>
                        </a:rPr>
                        <m:t>=</m:t>
                      </m:r>
                      <m:r>
                        <a:rPr lang="el-GR" altLang="zh-CN" sz="3600" b="1" i="1" smtClean="0">
                          <a:latin typeface="Cambria Math"/>
                        </a:rPr>
                        <m:t>𝝂</m:t>
                      </m:r>
                      <m:r>
                        <a:rPr lang="en-US" altLang="zh-CN" sz="3600" b="1" i="1" smtClean="0">
                          <a:latin typeface="Cambria Math"/>
                        </a:rPr>
                        <m:t>𝑹𝑻</m:t>
                      </m:r>
                    </m:oMath>
                  </m:oMathPara>
                </a14:m>
                <a:endParaRPr lang="zh-CN" altLang="en-US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829" y="3246119"/>
                <a:ext cx="240963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8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lnSpc>
                <a:spcPct val="150000"/>
              </a:lnSpc>
            </a:pPr>
            <a:fld id="{B8552F32-9386-4139-BE1C-0F455EFDB653}" type="slidenum">
              <a:rPr lang="en-US" altLang="zh-CN"/>
              <a:pPr>
                <a:lnSpc>
                  <a:spcPct val="150000"/>
                </a:lnSpc>
              </a:pPr>
              <a:t>40</a:t>
            </a:fld>
            <a:endParaRPr lang="en-US" altLang="zh-CN" dirty="0"/>
          </a:p>
        </p:txBody>
      </p:sp>
      <p:sp>
        <p:nvSpPr>
          <p:cNvPr id="11" name="Text Box 7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 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理论温标</a:t>
            </a: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—</a:t>
            </a:r>
            <a:r>
              <a:rPr lang="zh-CN" altLang="en-US" sz="32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热力学温标</a:t>
            </a:r>
          </a:p>
        </p:txBody>
      </p:sp>
      <p:sp>
        <p:nvSpPr>
          <p:cNvPr id="12" name="Text Box 8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热力学温标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是建立在第二定律基础上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，不依赖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于任何物质的特性的温标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。</a:t>
            </a:r>
            <a:endParaRPr lang="en-US" altLang="zh-CN" sz="2800" dirty="0" smtClean="0"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热力学温度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国际单位为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"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开尔文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" , 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</a:b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简称</a:t>
            </a:r>
            <a:r>
              <a:rPr lang="zh-CN" altLang="en-US" sz="28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开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,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记为</a:t>
            </a:r>
            <a:r>
              <a:rPr lang="en-US" altLang="zh-CN" sz="2800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K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,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是基本的物理量。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可证明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在理想气体温标有效范围内，热力学温标与理想气体温标完全一致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。</a:t>
            </a:r>
            <a:endParaRPr lang="en-US" altLang="zh-CN" sz="2800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5" name="Picture 17" descr="克劳修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72" y="3004944"/>
            <a:ext cx="1350963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15BDC-CF9E-4EC3-AB6E-0BAB113FF7D8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827584" y="2564904"/>
            <a:ext cx="7847013" cy="65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常用的摄氏温标 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t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（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 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C)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定义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：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>t 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= </a:t>
            </a:r>
            <a:r>
              <a:rPr lang="en-US" altLang="zh-CN" sz="2800" i="1" dirty="0">
                <a:latin typeface="方正姚体" pitchFamily="2" charset="-122"/>
                <a:ea typeface="方正姚体" pitchFamily="2" charset="-122"/>
              </a:rPr>
              <a:t>T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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273.15</a:t>
            </a:r>
          </a:p>
        </p:txBody>
      </p:sp>
    </p:spTree>
    <p:extLst>
      <p:ext uri="{BB962C8B-B14F-4D97-AF65-F5344CB8AC3E}">
        <p14:creationId xmlns:p14="http://schemas.microsoft.com/office/powerpoint/2010/main" val="36632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43EE12-CA8B-4EFA-AC0A-517DA6852A7A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11560" y="4760485"/>
            <a:ext cx="6946132" cy="6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各种实用温度计都可按照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ITS-90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进行标定。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126978" y="5613047"/>
            <a:ext cx="72757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ITS-90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给出不同温度计的实用范围和温度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固定点的定义。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302766" y="869811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  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国际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温标</a:t>
            </a:r>
            <a:endParaRPr lang="zh-CN" altLang="en-US" sz="32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36655" y="1844824"/>
            <a:ext cx="7723777" cy="27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        为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克服气体温度计使用的繁复及统一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各国温标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自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1927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年起，经多次修改，国际上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规定的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一种实用温标，现为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1990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国际温标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zh-CN" sz="2800" dirty="0">
                <a:latin typeface="方正姚体" pitchFamily="2" charset="-122"/>
                <a:ea typeface="方正姚体" pitchFamily="2" charset="-122"/>
              </a:rPr>
              <a:t>          </a:t>
            </a:r>
            <a:r>
              <a:rPr lang="en-US" altLang="zh-CN" sz="2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ITS (International Temperature Scale</a:t>
            </a:r>
            <a:r>
              <a:rPr lang="en-US" altLang="zh-CN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)</a:t>
            </a:r>
            <a:endParaRPr lang="en-US" altLang="zh-CN" sz="2800" dirty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方正姚体" pitchFamily="2" charset="-122"/>
                <a:ea typeface="方正姚体" pitchFamily="2" charset="-122"/>
              </a:rPr>
              <a:t>§3  </a:t>
            </a:r>
            <a:r>
              <a:rPr lang="zh-CN" altLang="en-US" b="1" dirty="0" smtClean="0">
                <a:latin typeface="方正姚体" pitchFamily="2" charset="-122"/>
                <a:ea typeface="方正姚体" pitchFamily="2" charset="-122"/>
              </a:rPr>
              <a:t>理想气体状态方程</a:t>
            </a:r>
            <a:endParaRPr lang="zh-CN" altLang="en-US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500034" y="2017713"/>
            <a:ext cx="8455054" cy="3283495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folHlink"/>
              </a:buClr>
              <a:buSzPct val="130000"/>
              <a:buFont typeface="Symbol" pitchFamily="18" charset="2"/>
              <a:buChar char="·"/>
            </a:pP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一个热力学系统的平衡态可由四种状态参量确定。第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>0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定律表明，平衡态下的热力学系统存在一个状态函数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>--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温度。温度与四种状态参量必然存在一定的关系。所谓状态方程</a:t>
            </a:r>
            <a:r>
              <a:rPr lang="zh-CN" altLang="en-US" sz="2800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就是温度与状态参量之间的函数关系式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，此定义适合于任何热力学系统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>.</a:t>
            </a:r>
            <a:endParaRPr lang="zh-CN" altLang="en-US" sz="28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379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74172F-DC39-4F8F-9672-073A0B74CCE6}" type="slidenum">
              <a:rPr lang="en-US" altLang="zh-CN"/>
              <a:pPr/>
              <a:t>43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74172F-DC39-4F8F-9672-073A0B74CCE6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32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§3  </a:t>
            </a:r>
            <a:r>
              <a:rPr lang="zh-CN" altLang="en-US" sz="32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理想气体状态方程</a:t>
            </a:r>
          </a:p>
        </p:txBody>
      </p:sp>
      <p:sp>
        <p:nvSpPr>
          <p:cNvPr id="9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1182689" y="2017713"/>
            <a:ext cx="6773688" cy="4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状态方程在热力学中是通过大量实践总结来的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。然而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应用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统计物理学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， 原则上可根据物质的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微观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结构推导出来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。</a:t>
            </a:r>
            <a:endParaRPr lang="en-US" altLang="zh-CN" sz="2800" dirty="0" smtClean="0"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一定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质量的理想气体，当不必考虑电磁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性质和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化学性质时，可看作</a:t>
            </a:r>
            <a:r>
              <a:rPr lang="zh-CN" altLang="en-US" sz="28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简单系统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。 </a:t>
            </a:r>
            <a:r>
              <a:rPr lang="en-US" altLang="zh-CN" sz="2800" b="1" i="1" dirty="0">
                <a:latin typeface="方正姚体" pitchFamily="2" charset="-122"/>
                <a:ea typeface="方正姚体" pitchFamily="2" charset="-122"/>
              </a:rPr>
              <a:t>T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、 </a:t>
            </a:r>
            <a:r>
              <a:rPr lang="en-US" altLang="zh-CN" sz="2800" b="1" i="1" dirty="0" smtClean="0">
                <a:latin typeface="方正姚体" pitchFamily="2" charset="-122"/>
                <a:ea typeface="方正姚体" pitchFamily="2" charset="-122"/>
              </a:rPr>
              <a:t>V </a:t>
            </a: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和</a:t>
            </a:r>
            <a:r>
              <a:rPr lang="en-US" altLang="zh-CN" sz="2800" b="1" i="1" dirty="0" smtClean="0">
                <a:latin typeface="方正姚体" pitchFamily="2" charset="-122"/>
                <a:ea typeface="方正姚体" pitchFamily="2" charset="-122"/>
              </a:rPr>
              <a:t>P </a:t>
            </a:r>
            <a:r>
              <a:rPr lang="zh-CN" altLang="en-US" sz="2800" b="1" dirty="0" smtClean="0">
                <a:latin typeface="方正姚体" pitchFamily="2" charset="-122"/>
                <a:ea typeface="方正姚体" pitchFamily="2" charset="-122"/>
              </a:rPr>
              <a:t>的</a:t>
            </a:r>
            <a:r>
              <a:rPr lang="zh-CN" altLang="en-US" sz="2800" b="1" dirty="0">
                <a:latin typeface="方正姚体" pitchFamily="2" charset="-122"/>
                <a:ea typeface="方正姚体" pitchFamily="2" charset="-122"/>
              </a:rPr>
              <a:t>函数关系即其</a:t>
            </a:r>
            <a:r>
              <a:rPr lang="zh-CN" altLang="en-US" sz="28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状态方程</a:t>
            </a:r>
            <a:r>
              <a:rPr lang="en-US" altLang="zh-CN" sz="2800" b="1" dirty="0" smtClean="0">
                <a:latin typeface="方正姚体" pitchFamily="2" charset="-122"/>
                <a:ea typeface="方正姚体" pitchFamily="2" charset="-122"/>
              </a:rPr>
              <a:t>.</a:t>
            </a:r>
            <a:endParaRPr lang="zh-CN" altLang="en-US" sz="2800" b="1" dirty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644CFA-94D7-4AFB-876D-2B5B2CE7240D}" type="slidenum">
              <a:rPr lang="en-US" altLang="zh-CN"/>
              <a:pPr/>
              <a:t>45</a:t>
            </a:fld>
            <a:endParaRPr lang="en-US" altLang="zh-CN"/>
          </a:p>
        </p:txBody>
      </p:sp>
      <p:pic>
        <p:nvPicPr>
          <p:cNvPr id="3077" name="Picture 3" descr="sm_boy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4987" y="260648"/>
            <a:ext cx="2035421" cy="135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2771775" y="682625"/>
            <a:ext cx="2674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600" b="1"/>
              <a:t>PV = const</a:t>
            </a:r>
          </a:p>
        </p:txBody>
      </p:sp>
      <p:sp>
        <p:nvSpPr>
          <p:cNvPr id="2" name="矩形 1"/>
          <p:cNvSpPr/>
          <p:nvPr/>
        </p:nvSpPr>
        <p:spPr>
          <a:xfrm>
            <a:off x="7443436" y="1844824"/>
            <a:ext cx="918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/>
              <a:t>Boyle</a:t>
            </a:r>
            <a:endParaRPr lang="zh-CN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63" y="2306489"/>
            <a:ext cx="5067300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F4C992-6650-4BAB-8666-C73B33186EB8}" type="slidenum">
              <a:rPr lang="en-US" altLang="zh-CN"/>
              <a:pPr/>
              <a:t>46</a:t>
            </a:fld>
            <a:endParaRPr lang="en-US" altLang="zh-CN"/>
          </a:p>
        </p:txBody>
      </p:sp>
      <p:pic>
        <p:nvPicPr>
          <p:cNvPr id="4100" name="Picture 2" descr="s_gay-luss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940836" y="-376139"/>
            <a:ext cx="1679276" cy="251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7140069" y="1988840"/>
            <a:ext cx="17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Gay </a:t>
            </a:r>
            <a:r>
              <a:rPr lang="en-US" altLang="zh-CN" dirty="0" err="1"/>
              <a:t>Lussac</a:t>
            </a:r>
            <a:endParaRPr lang="zh-CN" alt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47664" y="980728"/>
            <a:ext cx="3163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600" b="1" dirty="0"/>
              <a:t>P = P</a:t>
            </a:r>
            <a:r>
              <a:rPr lang="en-US" altLang="zh-CN" sz="3600" b="1" baseline="-25000" dirty="0"/>
              <a:t>0</a:t>
            </a:r>
            <a:r>
              <a:rPr lang="en-US" altLang="zh-CN" sz="3600" b="1" dirty="0"/>
              <a:t>(1+at)</a:t>
            </a:r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78928"/>
            <a:ext cx="48006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A110D0-4248-4ABB-A4C4-43599343EF9D}" type="slidenum">
              <a:rPr lang="en-US" altLang="zh-CN"/>
              <a:pPr/>
              <a:t>47</a:t>
            </a:fld>
            <a:endParaRPr lang="en-US" altLang="zh-CN"/>
          </a:p>
        </p:txBody>
      </p:sp>
      <p:sp>
        <p:nvSpPr>
          <p:cNvPr id="2" name="矩形 1"/>
          <p:cNvSpPr/>
          <p:nvPr/>
        </p:nvSpPr>
        <p:spPr>
          <a:xfrm>
            <a:off x="7146142" y="1988840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Charles</a:t>
            </a:r>
            <a:endParaRPr lang="zh-CN" altLang="en-US" dirty="0"/>
          </a:p>
        </p:txBody>
      </p:sp>
      <p:pic>
        <p:nvPicPr>
          <p:cNvPr id="6" name="Picture 3" descr="sm_gay-luss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5150" y="188640"/>
            <a:ext cx="2165322" cy="151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26856" y="944253"/>
            <a:ext cx="3179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600" b="1" dirty="0"/>
              <a:t>V = V</a:t>
            </a:r>
            <a:r>
              <a:rPr lang="en-US" altLang="zh-CN" sz="3600" b="1" baseline="-25000" dirty="0"/>
              <a:t>0</a:t>
            </a:r>
            <a:r>
              <a:rPr lang="en-US" altLang="zh-CN" sz="3600" b="1" dirty="0"/>
              <a:t>(1+at)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25" y="2245712"/>
            <a:ext cx="5076825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F2E61-A5F6-4E2E-993E-E4D68AE0CC1C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  <p:sp>
        <p:nvSpPr>
          <p:cNvPr id="6" name="Text Box 104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50938" y="1175763"/>
            <a:ext cx="71945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3.1   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热力学中理想气体状态方程的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建立</a:t>
            </a:r>
            <a:endParaRPr lang="zh-CN" altLang="en-US" sz="3200" b="1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7" name="Rectangle 1036"/>
          <p:cNvSpPr>
            <a:spLocks noChangeArrowheads="1"/>
          </p:cNvSpPr>
          <p:nvPr/>
        </p:nvSpPr>
        <p:spPr bwMode="auto">
          <a:xfrm>
            <a:off x="4798633" y="2797795"/>
            <a:ext cx="1887537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PV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=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常数</a:t>
            </a:r>
            <a:endParaRPr lang="zh-CN" altLang="en-US" sz="28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1233488" y="3840782"/>
            <a:ext cx="2906712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理想气体温标：</a:t>
            </a:r>
            <a:endParaRPr lang="zh-CN" altLang="en-US" sz="20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9" name="Text Box 1039"/>
          <p:cNvSpPr txBox="1">
            <a:spLocks noChangeArrowheads="1"/>
          </p:cNvSpPr>
          <p:nvPr/>
        </p:nvSpPr>
        <p:spPr bwMode="auto">
          <a:xfrm>
            <a:off x="844550" y="2797795"/>
            <a:ext cx="368458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根据 玻意耳定律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：</a:t>
            </a:r>
          </a:p>
        </p:txBody>
      </p:sp>
      <p:graphicFrame>
        <p:nvGraphicFramePr>
          <p:cNvPr id="10" name="Object 10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138163"/>
              </p:ext>
            </p:extLst>
          </p:nvPr>
        </p:nvGraphicFramePr>
        <p:xfrm>
          <a:off x="3952877" y="3761074"/>
          <a:ext cx="298132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公式" r:id="rId3" imgW="1333440" imgH="431640" progId="Equation.3">
                  <p:embed/>
                </p:oleObj>
              </mc:Choice>
              <mc:Fallback>
                <p:oleObj name="公式" r:id="rId3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7" y="3761074"/>
                        <a:ext cx="298132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71"/>
          <p:cNvGrpSpPr>
            <a:grpSpLocks/>
          </p:cNvGrpSpPr>
          <p:nvPr/>
        </p:nvGrpSpPr>
        <p:grpSpPr bwMode="auto">
          <a:xfrm>
            <a:off x="6705602" y="3316907"/>
            <a:ext cx="2160588" cy="914400"/>
            <a:chOff x="4224" y="624"/>
            <a:chExt cx="1361" cy="576"/>
          </a:xfrm>
        </p:grpSpPr>
        <p:sp>
          <p:nvSpPr>
            <p:cNvPr id="12" name="Rectangle 1067"/>
            <p:cNvSpPr>
              <a:spLocks noChangeArrowheads="1"/>
            </p:cNvSpPr>
            <p:nvPr/>
          </p:nvSpPr>
          <p:spPr bwMode="auto">
            <a:xfrm>
              <a:off x="4560" y="624"/>
              <a:ext cx="1025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zh-CN" altLang="en-US" sz="2800">
                  <a:latin typeface="方正姚体" pitchFamily="2" charset="-122"/>
                  <a:ea typeface="方正姚体" pitchFamily="2" charset="-122"/>
                </a:rPr>
                <a:t>建立方程</a:t>
              </a:r>
              <a:endParaRPr lang="zh-CN" altLang="en-US" sz="2000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13" name="Line 1068"/>
            <p:cNvSpPr>
              <a:spLocks noChangeShapeType="1"/>
            </p:cNvSpPr>
            <p:nvPr/>
          </p:nvSpPr>
          <p:spPr bwMode="auto">
            <a:xfrm>
              <a:off x="4224" y="624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14" name="Line 1069"/>
            <p:cNvSpPr>
              <a:spLocks noChangeShapeType="1"/>
            </p:cNvSpPr>
            <p:nvPr/>
          </p:nvSpPr>
          <p:spPr bwMode="auto">
            <a:xfrm flipV="1">
              <a:off x="4368" y="912"/>
              <a:ext cx="24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方正姚体" pitchFamily="2" charset="-122"/>
                <a:ea typeface="方正姚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5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9144000" cy="3573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12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2D640C-47B6-4807-91D3-9FC0C2361C45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37894" name="Rectangle 1030"/>
          <p:cNvSpPr>
            <a:spLocks noChangeArrowheads="1"/>
          </p:cNvSpPr>
          <p:nvPr/>
        </p:nvSpPr>
        <p:spPr bwMode="auto">
          <a:xfrm>
            <a:off x="1394668" y="1268760"/>
            <a:ext cx="1881188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zh-CN" b="1" i="1" dirty="0">
                <a:latin typeface="Times New Roman" pitchFamily="18" charset="0"/>
                <a:ea typeface="楷体_GB2312" pitchFamily="49" charset="-122"/>
              </a:rPr>
              <a:t>     </a:t>
            </a:r>
            <a:r>
              <a:rPr lang="en-US" altLang="zh-CN" b="1" i="1" dirty="0" err="1">
                <a:latin typeface="Times New Roman" pitchFamily="18" charset="0"/>
                <a:ea typeface="楷体_GB2312" pitchFamily="49" charset="-122"/>
              </a:rPr>
              <a:t>T</a:t>
            </a:r>
            <a:r>
              <a:rPr lang="en-US" altLang="zh-CN" b="1" i="1" baseline="-25000" dirty="0" err="1">
                <a:latin typeface="Times New Roman" pitchFamily="18" charset="0"/>
                <a:ea typeface="楷体_GB2312" pitchFamily="49" charset="-122"/>
              </a:rPr>
              <a:t>f</a:t>
            </a:r>
            <a:r>
              <a:rPr lang="en-US" altLang="zh-CN" b="1" i="1" dirty="0">
                <a:latin typeface="Times New Roman" pitchFamily="18" charset="0"/>
                <a:ea typeface="楷体_GB2312" pitchFamily="49" charset="-122"/>
              </a:rPr>
              <a:t>        P</a:t>
            </a:r>
            <a:r>
              <a:rPr lang="en-US" altLang="zh-CN" b="1" i="1" baseline="-25000" dirty="0">
                <a:latin typeface="Times New Roman" pitchFamily="18" charset="0"/>
                <a:ea typeface="楷体_GB2312" pitchFamily="49" charset="-122"/>
              </a:rPr>
              <a:t>f</a:t>
            </a:r>
          </a:p>
          <a:p>
            <a:pPr eaLnBrk="0" hangingPunct="0"/>
            <a:r>
              <a:rPr lang="en-US" altLang="zh-CN" b="1" i="1" dirty="0">
                <a:latin typeface="Times New Roman" pitchFamily="18" charset="0"/>
              </a:rPr>
              <a:t>  —— </a:t>
            </a:r>
            <a:r>
              <a:rPr lang="en-US" altLang="zh-CN" b="1" i="1" dirty="0" smtClean="0">
                <a:latin typeface="Times New Roman" pitchFamily="18" charset="0"/>
              </a:rPr>
              <a:t>= —— </a:t>
            </a:r>
            <a:endParaRPr lang="en-US" altLang="zh-CN" b="1" i="1" dirty="0">
              <a:latin typeface="Times New Roman" pitchFamily="18" charset="0"/>
            </a:endParaRPr>
          </a:p>
          <a:p>
            <a:pPr eaLnBrk="0" hangingPunct="0"/>
            <a:r>
              <a:rPr lang="en-US" altLang="zh-CN" b="1" i="1" dirty="0">
                <a:latin typeface="Times New Roman" pitchFamily="18" charset="0"/>
              </a:rPr>
              <a:t>    T</a:t>
            </a:r>
            <a:r>
              <a:rPr lang="en-US" altLang="zh-CN" b="1" i="1" baseline="-25000" dirty="0">
                <a:latin typeface="Times New Roman" pitchFamily="18" charset="0"/>
              </a:rPr>
              <a:t>i</a:t>
            </a:r>
            <a:r>
              <a:rPr lang="en-US" altLang="zh-CN" b="1" i="1" dirty="0">
                <a:latin typeface="Times New Roman" pitchFamily="18" charset="0"/>
              </a:rPr>
              <a:t>        P</a:t>
            </a:r>
            <a:r>
              <a:rPr lang="en-US" altLang="zh-CN" b="1" i="1" baseline="-25000" dirty="0">
                <a:latin typeface="Times New Roman" pitchFamily="18" charset="0"/>
              </a:rPr>
              <a:t>i</a:t>
            </a:r>
          </a:p>
        </p:txBody>
      </p:sp>
      <p:sp>
        <p:nvSpPr>
          <p:cNvPr id="37895" name="Rectangle 1031"/>
          <p:cNvSpPr>
            <a:spLocks noChangeArrowheads="1"/>
          </p:cNvSpPr>
          <p:nvPr/>
        </p:nvSpPr>
        <p:spPr bwMode="auto">
          <a:xfrm>
            <a:off x="3810000" y="1573560"/>
            <a:ext cx="175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 </a:t>
            </a:r>
            <a:r>
              <a:rPr lang="en-US" altLang="zh-CN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</a:t>
            </a:r>
            <a:r>
              <a:rPr lang="en-US" altLang="zh-CN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 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</a:t>
            </a:r>
            <a:r>
              <a:rPr lang="en-US" altLang="zh-CN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en-US" altLang="zh-CN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 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</a:t>
            </a:r>
            <a:r>
              <a:rPr lang="en-US" altLang="zh-CN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zh-CN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 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endParaRPr lang="en-US" altLang="zh-CN" b="1" dirty="0">
              <a:latin typeface="Times New Roman" pitchFamily="18" charset="0"/>
            </a:endParaRPr>
          </a:p>
        </p:txBody>
      </p:sp>
      <p:grpSp>
        <p:nvGrpSpPr>
          <p:cNvPr id="2" name="Group 1065"/>
          <p:cNvGrpSpPr>
            <a:grpSpLocks/>
          </p:cNvGrpSpPr>
          <p:nvPr/>
        </p:nvGrpSpPr>
        <p:grpSpPr bwMode="auto">
          <a:xfrm>
            <a:off x="5715000" y="1571973"/>
            <a:ext cx="2579688" cy="457200"/>
            <a:chOff x="3600" y="1391"/>
            <a:chExt cx="1625" cy="288"/>
          </a:xfrm>
        </p:grpSpPr>
        <p:sp>
          <p:nvSpPr>
            <p:cNvPr id="37896" name="Rectangle 1032"/>
            <p:cNvSpPr>
              <a:spLocks noChangeArrowheads="1"/>
            </p:cNvSpPr>
            <p:nvPr/>
          </p:nvSpPr>
          <p:spPr bwMode="auto">
            <a:xfrm>
              <a:off x="4128" y="1391"/>
              <a:ext cx="1097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 </a:t>
              </a: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</a:t>
              </a:r>
              <a:r>
                <a:rPr lang="en-US" altLang="zh-CN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 </a:t>
              </a:r>
              <a:r>
                <a:rPr lang="en-US" altLang="zh-CN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,</a:t>
              </a: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lang="en-US" altLang="zh-CN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 </a:t>
              </a:r>
              <a:r>
                <a:rPr lang="en-US" altLang="zh-CN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,</a:t>
              </a:r>
              <a:r>
                <a:rPr lang="en-US" altLang="zh-CN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</a:t>
              </a:r>
              <a:r>
                <a:rPr lang="en-US" altLang="zh-CN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 </a:t>
              </a:r>
              <a:r>
                <a:rPr lang="en-US" altLang="zh-CN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)</a:t>
              </a:r>
              <a:endParaRPr lang="en-US" altLang="zh-CN" b="1">
                <a:latin typeface="Times New Roman" pitchFamily="18" charset="0"/>
              </a:endParaRPr>
            </a:p>
          </p:txBody>
        </p:sp>
        <p:sp>
          <p:nvSpPr>
            <p:cNvPr id="5148" name="Line 1029"/>
            <p:cNvSpPr>
              <a:spLocks noChangeShapeType="1"/>
            </p:cNvSpPr>
            <p:nvPr/>
          </p:nvSpPr>
          <p:spPr bwMode="auto">
            <a:xfrm>
              <a:off x="3600" y="1584"/>
              <a:ext cx="432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064"/>
          <p:cNvGrpSpPr>
            <a:grpSpLocks/>
          </p:cNvGrpSpPr>
          <p:nvPr/>
        </p:nvGrpSpPr>
        <p:grpSpPr bwMode="auto">
          <a:xfrm>
            <a:off x="4211965" y="2030760"/>
            <a:ext cx="1439864" cy="533400"/>
            <a:chOff x="2976" y="1680"/>
            <a:chExt cx="907" cy="336"/>
          </a:xfrm>
        </p:grpSpPr>
        <p:sp>
          <p:nvSpPr>
            <p:cNvPr id="5145" name="Line 1027"/>
            <p:cNvSpPr>
              <a:spLocks noChangeShapeType="1"/>
            </p:cNvSpPr>
            <p:nvPr/>
          </p:nvSpPr>
          <p:spPr bwMode="auto">
            <a:xfrm>
              <a:off x="2976" y="1728"/>
              <a:ext cx="576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6" name="Rectangle 1033"/>
            <p:cNvSpPr>
              <a:spLocks noChangeArrowheads="1"/>
            </p:cNvSpPr>
            <p:nvPr/>
          </p:nvSpPr>
          <p:spPr bwMode="auto">
            <a:xfrm>
              <a:off x="3255" y="1680"/>
              <a:ext cx="628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atin typeface="Times New Roman" pitchFamily="18" charset="0"/>
                </a:rPr>
                <a:t>V</a:t>
              </a:r>
              <a:r>
                <a:rPr lang="en-US" altLang="zh-CN" b="1" baseline="-25000" dirty="0">
                  <a:latin typeface="Times New Roman" pitchFamily="18" charset="0"/>
                </a:rPr>
                <a:t>1</a:t>
              </a:r>
              <a:r>
                <a:rPr lang="zh-CN" altLang="zh-CN" sz="2000" dirty="0">
                  <a:latin typeface="Times New Roman" pitchFamily="18" charset="0"/>
                </a:rPr>
                <a:t>不变</a:t>
              </a:r>
              <a:endParaRPr lang="zh-CN" altLang="en-US" sz="2000" baseline="-25000" dirty="0">
                <a:latin typeface="Times New Roman" pitchFamily="18" charset="0"/>
              </a:endParaRPr>
            </a:p>
          </p:txBody>
        </p:sp>
      </p:grpSp>
      <p:sp>
        <p:nvSpPr>
          <p:cNvPr id="37898" name="Rectangle 1034"/>
          <p:cNvSpPr>
            <a:spLocks noChangeArrowheads="1"/>
          </p:cNvSpPr>
          <p:nvPr/>
        </p:nvSpPr>
        <p:spPr bwMode="auto">
          <a:xfrm>
            <a:off x="5105400" y="2641948"/>
            <a:ext cx="18002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 </a:t>
            </a:r>
            <a:r>
              <a:rPr lang="en-US" altLang="zh-CN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P’</a:t>
            </a:r>
            <a:r>
              <a:rPr lang="en-US" altLang="zh-CN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zh-CN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</a:t>
            </a:r>
            <a:r>
              <a:rPr lang="en-US" altLang="zh-CN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zh-CN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</a:t>
            </a:r>
            <a:r>
              <a:rPr lang="en-US" altLang="zh-CN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 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endParaRPr lang="en-US" altLang="zh-CN" b="1" dirty="0">
              <a:latin typeface="Times New Roman" pitchFamily="18" charset="0"/>
            </a:endParaRPr>
          </a:p>
        </p:txBody>
      </p:sp>
      <p:grpSp>
        <p:nvGrpSpPr>
          <p:cNvPr id="4" name="Group 1062"/>
          <p:cNvGrpSpPr>
            <a:grpSpLocks/>
          </p:cNvGrpSpPr>
          <p:nvPr/>
        </p:nvGrpSpPr>
        <p:grpSpPr bwMode="auto">
          <a:xfrm>
            <a:off x="6400808" y="2106963"/>
            <a:ext cx="1627190" cy="541338"/>
            <a:chOff x="4032" y="1728"/>
            <a:chExt cx="1025" cy="341"/>
          </a:xfrm>
        </p:grpSpPr>
        <p:sp>
          <p:nvSpPr>
            <p:cNvPr id="5143" name="Line 1028"/>
            <p:cNvSpPr>
              <a:spLocks noChangeShapeType="1"/>
            </p:cNvSpPr>
            <p:nvPr/>
          </p:nvSpPr>
          <p:spPr bwMode="auto">
            <a:xfrm flipV="1">
              <a:off x="4032" y="1728"/>
              <a:ext cx="576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44" name="Rectangle 1035"/>
            <p:cNvSpPr>
              <a:spLocks noChangeArrowheads="1"/>
            </p:cNvSpPr>
            <p:nvPr/>
          </p:nvSpPr>
          <p:spPr bwMode="auto">
            <a:xfrm>
              <a:off x="4440" y="1781"/>
              <a:ext cx="617" cy="288"/>
            </a:xfrm>
            <a:prstGeom prst="rect">
              <a:avLst/>
            </a:prstGeom>
            <a:noFill/>
            <a:ln w="381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atin typeface="Times New Roman" pitchFamily="18" charset="0"/>
                </a:rPr>
                <a:t>T</a:t>
              </a:r>
              <a:r>
                <a:rPr lang="en-US" altLang="zh-CN" b="1" baseline="-25000" dirty="0">
                  <a:latin typeface="Times New Roman" pitchFamily="18" charset="0"/>
                </a:rPr>
                <a:t>2</a:t>
              </a:r>
              <a:r>
                <a:rPr lang="zh-CN" altLang="zh-CN" sz="2000" dirty="0">
                  <a:latin typeface="Times New Roman" pitchFamily="18" charset="0"/>
                </a:rPr>
                <a:t>不变</a:t>
              </a:r>
              <a:endParaRPr lang="zh-CN" altLang="en-US" sz="2000" baseline="-25000" dirty="0">
                <a:latin typeface="Times New Roman" pitchFamily="18" charset="0"/>
              </a:endParaRPr>
            </a:p>
          </p:txBody>
        </p:sp>
      </p:grpSp>
      <p:sp>
        <p:nvSpPr>
          <p:cNvPr id="37902" name="AutoShape 1038"/>
          <p:cNvSpPr>
            <a:spLocks noChangeArrowheads="1"/>
          </p:cNvSpPr>
          <p:nvPr/>
        </p:nvSpPr>
        <p:spPr bwMode="auto">
          <a:xfrm rot="21313477">
            <a:off x="533401" y="1688430"/>
            <a:ext cx="917575" cy="381000"/>
          </a:xfrm>
          <a:custGeom>
            <a:avLst/>
            <a:gdLst>
              <a:gd name="T0" fmla="*/ 690135 w 21600"/>
              <a:gd name="T1" fmla="*/ 0 h 21600"/>
              <a:gd name="T2" fmla="*/ 0 w 21600"/>
              <a:gd name="T3" fmla="*/ 190500 h 21600"/>
              <a:gd name="T4" fmla="*/ 690135 w 21600"/>
              <a:gd name="T5" fmla="*/ 381000 h 21600"/>
              <a:gd name="T6" fmla="*/ 917575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003 h 21600"/>
              <a:gd name="T14" fmla="*/ 20213 w 21600"/>
              <a:gd name="T15" fmla="*/ 135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46" y="0"/>
                </a:moveTo>
                <a:lnTo>
                  <a:pt x="16246" y="8003"/>
                </a:lnTo>
                <a:lnTo>
                  <a:pt x="3375" y="8003"/>
                </a:lnTo>
                <a:lnTo>
                  <a:pt x="3375" y="13597"/>
                </a:lnTo>
                <a:lnTo>
                  <a:pt x="16246" y="13597"/>
                </a:lnTo>
                <a:lnTo>
                  <a:pt x="1624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8003"/>
                </a:moveTo>
                <a:lnTo>
                  <a:pt x="1350" y="13597"/>
                </a:lnTo>
                <a:lnTo>
                  <a:pt x="2700" y="13597"/>
                </a:lnTo>
                <a:lnTo>
                  <a:pt x="2700" y="8003"/>
                </a:lnTo>
                <a:close/>
              </a:path>
              <a:path w="21600" h="21600">
                <a:moveTo>
                  <a:pt x="0" y="8003"/>
                </a:moveTo>
                <a:lnTo>
                  <a:pt x="0" y="13597"/>
                </a:lnTo>
                <a:lnTo>
                  <a:pt x="675" y="13597"/>
                </a:lnTo>
                <a:lnTo>
                  <a:pt x="675" y="8003"/>
                </a:lnTo>
                <a:close/>
              </a:path>
            </a:pathLst>
          </a:cu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BottomLeft">
              <a:rot lat="2100000" lon="90000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19" name="Rectangle 105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92188" y="3284984"/>
                <a:ext cx="7488832" cy="1296144"/>
              </a:xfrm>
              <a:noFill/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方正姚体" pitchFamily="2" charset="-122"/>
                    <a:ea typeface="方正姚体" pitchFamily="2" charset="-122"/>
                  </a:rPr>
                  <a:t>       </a:t>
                </a:r>
                <a:r>
                  <a:rPr lang="zh-CN" altLang="en-US" sz="2800" dirty="0" smtClean="0">
                    <a:latin typeface="方正姚体" pitchFamily="2" charset="-122"/>
                    <a:ea typeface="方正姚体" pitchFamily="2" charset="-122"/>
                  </a:rPr>
                  <a:t>使理想气体由初态 </a:t>
                </a:r>
                <a:r>
                  <a:rPr lang="en-US" altLang="zh-CN" sz="2800" dirty="0" smtClean="0">
                    <a:latin typeface="方正姚体" pitchFamily="2" charset="-122"/>
                    <a:ea typeface="方正姚体" pitchFamily="2" charset="-122"/>
                  </a:rPr>
                  <a:t>( </a:t>
                </a:r>
                <a:r>
                  <a:rPr lang="en-US" altLang="zh-CN" sz="2800" i="1" dirty="0" smtClean="0">
                    <a:latin typeface="方正姚体" pitchFamily="2" charset="-122"/>
                    <a:ea typeface="方正姚体" pitchFamily="2" charset="-122"/>
                  </a:rPr>
                  <a:t>P</a:t>
                </a:r>
                <a:r>
                  <a:rPr lang="en-US" altLang="zh-CN" sz="2800" baseline="-25000" dirty="0" smtClean="0">
                    <a:latin typeface="方正姚体" pitchFamily="2" charset="-122"/>
                    <a:ea typeface="方正姚体" pitchFamily="2" charset="-122"/>
                  </a:rPr>
                  <a:t>1 </a:t>
                </a:r>
                <a:r>
                  <a:rPr lang="en-US" altLang="zh-CN" sz="2800" dirty="0" smtClean="0">
                    <a:latin typeface="方正姚体" pitchFamily="2" charset="-122"/>
                    <a:ea typeface="方正姚体" pitchFamily="2" charset="-122"/>
                  </a:rPr>
                  <a:t>, </a:t>
                </a:r>
                <a:r>
                  <a:rPr lang="en-US" altLang="zh-CN" sz="2800" i="1" dirty="0" smtClean="0">
                    <a:latin typeface="方正姚体" pitchFamily="2" charset="-122"/>
                    <a:ea typeface="方正姚体" pitchFamily="2" charset="-122"/>
                  </a:rPr>
                  <a:t>V</a:t>
                </a:r>
                <a:r>
                  <a:rPr lang="en-US" altLang="zh-CN" sz="2800" baseline="-25000" dirty="0" smtClean="0">
                    <a:latin typeface="方正姚体" pitchFamily="2" charset="-122"/>
                    <a:ea typeface="方正姚体" pitchFamily="2" charset="-122"/>
                  </a:rPr>
                  <a:t>1 </a:t>
                </a:r>
                <a:r>
                  <a:rPr lang="en-US" altLang="zh-CN" sz="2800" dirty="0" smtClean="0">
                    <a:latin typeface="方正姚体" pitchFamily="2" charset="-122"/>
                    <a:ea typeface="方正姚体" pitchFamily="2" charset="-122"/>
                  </a:rPr>
                  <a:t>, </a:t>
                </a:r>
                <a:r>
                  <a:rPr lang="en-US" altLang="zh-CN" sz="2800" i="1" dirty="0" smtClean="0">
                    <a:latin typeface="方正姚体" pitchFamily="2" charset="-122"/>
                    <a:ea typeface="方正姚体" pitchFamily="2" charset="-122"/>
                  </a:rPr>
                  <a:t>T</a:t>
                </a:r>
                <a:r>
                  <a:rPr lang="en-US" altLang="zh-CN" sz="2800" baseline="-25000" dirty="0" smtClean="0">
                    <a:latin typeface="方正姚体" pitchFamily="2" charset="-122"/>
                    <a:ea typeface="方正姚体" pitchFamily="2" charset="-122"/>
                  </a:rPr>
                  <a:t>1 </a:t>
                </a:r>
                <a:r>
                  <a:rPr lang="en-US" altLang="zh-CN" sz="2800" dirty="0" smtClean="0">
                    <a:latin typeface="方正姚体" pitchFamily="2" charset="-122"/>
                    <a:ea typeface="方正姚体" pitchFamily="2" charset="-122"/>
                  </a:rPr>
                  <a:t>) </a:t>
                </a:r>
                <a:r>
                  <a:rPr lang="zh-CN" altLang="en-US" sz="2800" dirty="0" smtClean="0">
                    <a:latin typeface="方正姚体" pitchFamily="2" charset="-122"/>
                    <a:ea typeface="方正姚体" pitchFamily="2" charset="-122"/>
                  </a:rPr>
                  <a:t>经中间态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zh-CN" sz="2800" dirty="0" smtClean="0">
                    <a:latin typeface="方正姚体" pitchFamily="2" charset="-122"/>
                    <a:ea typeface="方正姚体" pitchFamily="2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/>
                            <a:ea typeface="方正姚体" pitchFamily="2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  <a:ea typeface="方正姚体" pitchFamily="2" charset="-122"/>
                          </a:rPr>
                          <m:t>𝑃</m:t>
                        </m:r>
                        <m:r>
                          <a:rPr lang="en-US" altLang="zh-CN" sz="2800" b="0" i="1" smtClean="0">
                            <a:latin typeface="Cambria Math"/>
                            <a:ea typeface="方正姚体" pitchFamily="2" charset="-122"/>
                          </a:rPr>
                          <m:t>′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  <a:ea typeface="方正姚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  <a:ea typeface="方正姚体" pitchFamily="2" charset="-122"/>
                      </a:rPr>
                      <m:t>,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  <a:ea typeface="方正姚体" pitchFamily="2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  <a:ea typeface="方正姚体" pitchFamily="2" charset="-122"/>
                          </a:rPr>
                          <m:t>𝑉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  <a:ea typeface="方正姚体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  <a:ea typeface="方正姚体" pitchFamily="2" charset="-122"/>
                      </a:rPr>
                      <m:t>,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  <a:ea typeface="方正姚体" pitchFamily="2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  <a:ea typeface="方正姚体" pitchFamily="2" charset="-122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  <a:ea typeface="方正姚体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 smtClean="0">
                    <a:latin typeface="方正姚体" pitchFamily="2" charset="-122"/>
                    <a:ea typeface="方正姚体" pitchFamily="2" charset="-122"/>
                  </a:rPr>
                  <a:t>) </a:t>
                </a:r>
                <a:r>
                  <a:rPr lang="zh-CN" altLang="en-US" sz="2800" dirty="0" smtClean="0">
                    <a:latin typeface="方正姚体" pitchFamily="2" charset="-122"/>
                    <a:ea typeface="方正姚体" pitchFamily="2" charset="-122"/>
                  </a:rPr>
                  <a:t>变化到末态 </a:t>
                </a:r>
                <a:r>
                  <a:rPr lang="en-US" altLang="zh-CN" sz="2800" dirty="0" smtClean="0">
                    <a:latin typeface="方正姚体" pitchFamily="2" charset="-122"/>
                    <a:ea typeface="方正姚体" pitchFamily="2" charset="-122"/>
                  </a:rPr>
                  <a:t>( </a:t>
                </a:r>
                <a:r>
                  <a:rPr lang="en-US" altLang="zh-CN" sz="2800" i="1" dirty="0" smtClean="0">
                    <a:latin typeface="方正姚体" pitchFamily="2" charset="-122"/>
                    <a:ea typeface="方正姚体" pitchFamily="2" charset="-122"/>
                  </a:rPr>
                  <a:t>P</a:t>
                </a:r>
                <a:r>
                  <a:rPr lang="en-US" altLang="zh-CN" sz="2800" baseline="-25000" dirty="0" smtClean="0">
                    <a:latin typeface="方正姚体" pitchFamily="2" charset="-122"/>
                    <a:ea typeface="方正姚体" pitchFamily="2" charset="-122"/>
                  </a:rPr>
                  <a:t>2</a:t>
                </a:r>
                <a:r>
                  <a:rPr lang="en-US" altLang="zh-CN" sz="2800" dirty="0" smtClean="0">
                    <a:latin typeface="方正姚体" pitchFamily="2" charset="-122"/>
                    <a:ea typeface="方正姚体" pitchFamily="2" charset="-122"/>
                  </a:rPr>
                  <a:t> , </a:t>
                </a:r>
                <a:r>
                  <a:rPr lang="en-US" altLang="zh-CN" sz="2800" i="1" dirty="0" smtClean="0">
                    <a:latin typeface="方正姚体" pitchFamily="2" charset="-122"/>
                    <a:ea typeface="方正姚体" pitchFamily="2" charset="-122"/>
                  </a:rPr>
                  <a:t>V</a:t>
                </a:r>
                <a:r>
                  <a:rPr lang="en-US" altLang="zh-CN" sz="2800" baseline="-25000" dirty="0" smtClean="0">
                    <a:latin typeface="方正姚体" pitchFamily="2" charset="-122"/>
                    <a:ea typeface="方正姚体" pitchFamily="2" charset="-122"/>
                  </a:rPr>
                  <a:t>2</a:t>
                </a:r>
                <a:r>
                  <a:rPr lang="en-US" altLang="zh-CN" sz="2800" dirty="0" smtClean="0">
                    <a:latin typeface="方正姚体" pitchFamily="2" charset="-122"/>
                    <a:ea typeface="方正姚体" pitchFamily="2" charset="-122"/>
                  </a:rPr>
                  <a:t> , </a:t>
                </a:r>
                <a:r>
                  <a:rPr lang="en-US" altLang="zh-CN" sz="2800" i="1" dirty="0" smtClean="0">
                    <a:latin typeface="方正姚体" pitchFamily="2" charset="-122"/>
                    <a:ea typeface="方正姚体" pitchFamily="2" charset="-122"/>
                  </a:rPr>
                  <a:t>T</a:t>
                </a:r>
                <a:r>
                  <a:rPr lang="en-US" altLang="zh-CN" sz="2800" baseline="-25000" dirty="0" smtClean="0">
                    <a:latin typeface="方正姚体" pitchFamily="2" charset="-122"/>
                    <a:ea typeface="方正姚体" pitchFamily="2" charset="-122"/>
                  </a:rPr>
                  <a:t>2 </a:t>
                </a:r>
                <a:r>
                  <a:rPr lang="en-US" altLang="zh-CN" sz="2800" dirty="0" smtClean="0">
                    <a:latin typeface="方正姚体" pitchFamily="2" charset="-122"/>
                    <a:ea typeface="方正姚体" pitchFamily="2" charset="-122"/>
                  </a:rPr>
                  <a:t>)</a:t>
                </a:r>
                <a:r>
                  <a:rPr lang="zh-CN" altLang="en-US" sz="2800" dirty="0" smtClean="0">
                    <a:latin typeface="方正姚体" pitchFamily="2" charset="-122"/>
                    <a:ea typeface="方正姚体" pitchFamily="2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37919" name="Rectangle 105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2188" y="3284984"/>
                <a:ext cx="7488832" cy="1296144"/>
              </a:xfrm>
              <a:blipFill rotWithShape="1">
                <a:blip r:embed="rId3"/>
                <a:stretch>
                  <a:fillRect l="-1710" b="-17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922" name="Rectangle 1058"/>
          <p:cNvSpPr>
            <a:spLocks noChangeArrowheads="1"/>
          </p:cNvSpPr>
          <p:nvPr/>
        </p:nvSpPr>
        <p:spPr bwMode="auto">
          <a:xfrm>
            <a:off x="381000" y="5029200"/>
            <a:ext cx="1883849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    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第一步：</a:t>
            </a:r>
            <a:endParaRPr lang="zh-CN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7923" name="Rectangle 1059"/>
          <p:cNvSpPr>
            <a:spLocks noChangeArrowheads="1"/>
          </p:cNvSpPr>
          <p:nvPr/>
        </p:nvSpPr>
        <p:spPr bwMode="auto">
          <a:xfrm>
            <a:off x="1905000" y="5013325"/>
            <a:ext cx="7239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保持 </a:t>
            </a:r>
            <a:r>
              <a:rPr lang="en-US" altLang="zh-CN" sz="2800" i="1" dirty="0"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sz="2800" baseline="-25000" dirty="0"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一定，根据理想气体温标定义得：</a:t>
            </a:r>
          </a:p>
        </p:txBody>
      </p:sp>
      <p:graphicFrame>
        <p:nvGraphicFramePr>
          <p:cNvPr id="37930" name="Object 10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033052"/>
              </p:ext>
            </p:extLst>
          </p:nvPr>
        </p:nvGraphicFramePr>
        <p:xfrm>
          <a:off x="3346450" y="5638800"/>
          <a:ext cx="3835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4" imgW="1485720" imgH="431640" progId="Equation.3">
                  <p:embed/>
                </p:oleObj>
              </mc:Choice>
              <mc:Fallback>
                <p:oleObj name="Equation" r:id="rId4" imgW="1485720" imgH="431640" progId="Equation.3">
                  <p:embed/>
                  <p:pic>
                    <p:nvPicPr>
                      <p:cNvPr id="0" name="Object 10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5638800"/>
                        <a:ext cx="3835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utoUpdateAnimBg="0"/>
      <p:bldP spid="37895" grpId="0" autoUpdateAnimBg="0"/>
      <p:bldP spid="37898" grpId="0" autoUpdateAnimBg="0"/>
      <p:bldP spid="37902" grpId="0" animBg="1"/>
      <p:bldP spid="37919" grpId="0" build="p" autoUpdateAnimBg="0"/>
      <p:bldP spid="37922" grpId="0" autoUpdateAnimBg="0"/>
      <p:bldP spid="379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EE505F-8C24-4595-90E3-379EA2860459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133600" y="5334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zh-CN" altLang="en-US" sz="4800" b="1" dirty="0">
                <a:latin typeface="方正姚体" pitchFamily="2" charset="-122"/>
                <a:ea typeface="方正姚体" pitchFamily="2" charset="-122"/>
              </a:rPr>
              <a:t>前言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838200" y="1844824"/>
            <a:ext cx="8305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latinLnBrk="1" hangingPunct="0">
              <a:lnSpc>
                <a:spcPct val="150000"/>
              </a:lnSpc>
              <a:spcBef>
                <a:spcPct val="40000"/>
              </a:spcBef>
            </a:pPr>
            <a:r>
              <a:rPr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热现象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：一切与温度有关的物理现象</a:t>
            </a:r>
          </a:p>
          <a:p>
            <a:pPr eaLnBrk="0" latinLnBrk="1" hangingPunct="0">
              <a:lnSpc>
                <a:spcPct val="150000"/>
              </a:lnSpc>
              <a:spcBef>
                <a:spcPct val="40000"/>
              </a:spcBef>
            </a:pPr>
            <a:r>
              <a:rPr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热    学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：研究热现象的学问</a:t>
            </a:r>
          </a:p>
          <a:p>
            <a:pPr eaLnBrk="0" latinLnBrk="1" hangingPunct="0">
              <a:lnSpc>
                <a:spcPct val="150000"/>
              </a:lnSpc>
              <a:spcBef>
                <a:spcPct val="4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第一门学问：</a:t>
            </a:r>
            <a:r>
              <a:rPr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热力学</a:t>
            </a:r>
          </a:p>
          <a:p>
            <a:pPr eaLnBrk="0" latinLnBrk="1" hangingPunct="0">
              <a:lnSpc>
                <a:spcPct val="150000"/>
              </a:lnSpc>
              <a:spcBef>
                <a:spcPct val="4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第二门学问：</a:t>
            </a:r>
            <a:r>
              <a:rPr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统计物理学</a:t>
            </a:r>
          </a:p>
          <a:p>
            <a:pPr eaLnBrk="0" latinLnBrk="1" hangingPunct="0">
              <a:lnSpc>
                <a:spcPct val="150000"/>
              </a:lnSpc>
              <a:spcBef>
                <a:spcPct val="40000"/>
              </a:spcBef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它们从不同角度研究</a:t>
            </a:r>
            <a:r>
              <a:rPr lang="zh-CN" altLang="en-US" sz="2800" dirty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热运动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，二者相辅相成，彼此联系又互相补充。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31C52C-480B-4530-B0F6-AC2C6F73CA53}" type="slidenum">
              <a:rPr lang="en-US" altLang="zh-CN"/>
              <a:pPr/>
              <a:t>50</a:t>
            </a:fld>
            <a:endParaRPr lang="en-US" altLang="zh-CN"/>
          </a:p>
        </p:txBody>
      </p:sp>
      <p:sp>
        <p:nvSpPr>
          <p:cNvPr id="3993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800" y="3068960"/>
            <a:ext cx="3124200" cy="4572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将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>(1)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代入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>(2)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得：</a:t>
            </a:r>
            <a:endParaRPr lang="zh-CN" altLang="en-US" dirty="0" smtClean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9939" name="Rectangle 1027"/>
          <p:cNvSpPr>
            <a:spLocks noChangeArrowheads="1"/>
          </p:cNvSpPr>
          <p:nvPr/>
        </p:nvSpPr>
        <p:spPr bwMode="auto">
          <a:xfrm>
            <a:off x="533400" y="4275093"/>
            <a:ext cx="7545655" cy="127714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         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一定质量的同种理想气体，任一状态下的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   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PV/T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的值都相等。</a:t>
            </a:r>
          </a:p>
        </p:txBody>
      </p:sp>
      <p:sp>
        <p:nvSpPr>
          <p:cNvPr id="39940" name="Rectangle 1028"/>
          <p:cNvSpPr>
            <a:spLocks noChangeArrowheads="1"/>
          </p:cNvSpPr>
          <p:nvPr/>
        </p:nvSpPr>
        <p:spPr bwMode="auto">
          <a:xfrm>
            <a:off x="6714579" y="2965382"/>
            <a:ext cx="140936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>…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… </a:t>
            </a:r>
            <a:r>
              <a:rPr lang="zh-CN" altLang="zh-CN" sz="2800" dirty="0" smtClean="0">
                <a:latin typeface="方正姚体" pitchFamily="2" charset="-122"/>
                <a:ea typeface="方正姚体" pitchFamily="2" charset="-122"/>
              </a:rPr>
              <a:t>(</a:t>
            </a:r>
            <a:r>
              <a:rPr lang="zh-CN" altLang="zh-CN" sz="2800" dirty="0">
                <a:latin typeface="方正姚体" pitchFamily="2" charset="-122"/>
                <a:ea typeface="方正姚体" pitchFamily="2" charset="-122"/>
              </a:rPr>
              <a:t>3)</a:t>
            </a:r>
            <a:endParaRPr lang="en-US" altLang="zh-CN" sz="2800" dirty="0">
              <a:latin typeface="方正姚体" pitchFamily="2" charset="-122"/>
              <a:ea typeface="方正姚体" pitchFamily="2" charset="-122"/>
            </a:endParaRPr>
          </a:p>
        </p:txBody>
      </p:sp>
      <p:graphicFrame>
        <p:nvGraphicFramePr>
          <p:cNvPr id="7168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59629"/>
              </p:ext>
            </p:extLst>
          </p:nvPr>
        </p:nvGraphicFramePr>
        <p:xfrm>
          <a:off x="3759200" y="2780928"/>
          <a:ext cx="200561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公式" r:id="rId3" imgW="876240" imgH="444240" progId="Equation.3">
                  <p:embed/>
                </p:oleObj>
              </mc:Choice>
              <mc:Fallback>
                <p:oleObj name="公式" r:id="rId3" imgW="876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2780928"/>
                        <a:ext cx="2005615" cy="931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Rectangle 1033"/>
          <p:cNvSpPr>
            <a:spLocks noChangeArrowheads="1"/>
          </p:cNvSpPr>
          <p:nvPr/>
        </p:nvSpPr>
        <p:spPr bwMode="auto">
          <a:xfrm>
            <a:off x="3759200" y="1916832"/>
            <a:ext cx="199926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800" i="1" dirty="0"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baseline="-25000" dirty="0">
                <a:latin typeface="方正姚体" pitchFamily="2" charset="-122"/>
                <a:ea typeface="方正姚体" pitchFamily="2" charset="-122"/>
              </a:rPr>
              <a:t>2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´</a:t>
            </a:r>
            <a:r>
              <a:rPr lang="en-US" altLang="zh-CN" sz="2800" i="1" dirty="0"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sz="2800" baseline="-25000" dirty="0">
                <a:latin typeface="方正姚体" pitchFamily="2" charset="-122"/>
                <a:ea typeface="方正姚体" pitchFamily="2" charset="-122"/>
              </a:rPr>
              <a:t>1 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= </a:t>
            </a:r>
            <a:r>
              <a:rPr lang="en-US" altLang="zh-CN" sz="2800" i="1" dirty="0"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baseline="-25000" dirty="0">
                <a:latin typeface="方正姚体" pitchFamily="2" charset="-122"/>
                <a:ea typeface="方正姚体" pitchFamily="2" charset="-122"/>
              </a:rPr>
              <a:t>2</a:t>
            </a:r>
            <a:r>
              <a:rPr lang="en-US" altLang="zh-CN" sz="2800" i="1" dirty="0"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sz="2800" baseline="-25000" dirty="0">
                <a:latin typeface="方正姚体" pitchFamily="2" charset="-122"/>
                <a:ea typeface="方正姚体" pitchFamily="2" charset="-122"/>
              </a:rPr>
              <a:t>2</a:t>
            </a:r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 </a:t>
            </a:r>
          </a:p>
        </p:txBody>
      </p:sp>
      <p:sp>
        <p:nvSpPr>
          <p:cNvPr id="39946" name="Rectangle 1034"/>
          <p:cNvSpPr>
            <a:spLocks noChangeArrowheads="1"/>
          </p:cNvSpPr>
          <p:nvPr/>
        </p:nvSpPr>
        <p:spPr bwMode="auto">
          <a:xfrm>
            <a:off x="5562600" y="1916832"/>
            <a:ext cx="3048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             …… (2)</a:t>
            </a:r>
          </a:p>
        </p:txBody>
      </p:sp>
      <p:sp>
        <p:nvSpPr>
          <p:cNvPr id="39947" name="Rectangle 1035"/>
          <p:cNvSpPr>
            <a:spLocks noChangeArrowheads="1"/>
          </p:cNvSpPr>
          <p:nvPr/>
        </p:nvSpPr>
        <p:spPr bwMode="auto">
          <a:xfrm>
            <a:off x="1429722" y="1052736"/>
            <a:ext cx="6814686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             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保持</a:t>
            </a:r>
            <a:r>
              <a:rPr lang="en-US" altLang="zh-CN" sz="2800" i="1" dirty="0">
                <a:latin typeface="方正姚体" pitchFamily="2" charset="-122"/>
                <a:ea typeface="方正姚体" pitchFamily="2" charset="-122"/>
              </a:rPr>
              <a:t>T</a:t>
            </a:r>
            <a:r>
              <a:rPr lang="en-US" altLang="zh-CN" sz="2800" baseline="-25000" dirty="0">
                <a:latin typeface="方正姚体" pitchFamily="2" charset="-122"/>
                <a:ea typeface="方正姚体" pitchFamily="2" charset="-122"/>
              </a:rPr>
              <a:t>2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不变，根据玻意耳定律得：</a:t>
            </a:r>
          </a:p>
        </p:txBody>
      </p:sp>
      <p:sp>
        <p:nvSpPr>
          <p:cNvPr id="39948" name="Rectangle 1036"/>
          <p:cNvSpPr>
            <a:spLocks noChangeArrowheads="1"/>
          </p:cNvSpPr>
          <p:nvPr/>
        </p:nvSpPr>
        <p:spPr bwMode="auto">
          <a:xfrm>
            <a:off x="1117996" y="1052736"/>
            <a:ext cx="1379538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第二步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:</a:t>
            </a:r>
          </a:p>
        </p:txBody>
      </p:sp>
      <p:graphicFrame>
        <p:nvGraphicFramePr>
          <p:cNvPr id="71682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716033"/>
              </p:ext>
            </p:extLst>
          </p:nvPr>
        </p:nvGraphicFramePr>
        <p:xfrm>
          <a:off x="827584" y="2138793"/>
          <a:ext cx="21685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5" imgW="1143000" imgH="431640" progId="Equation.3">
                  <p:embed/>
                </p:oleObj>
              </mc:Choice>
              <mc:Fallback>
                <p:oleObj name="Equation" r:id="rId5" imgW="1143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138793"/>
                        <a:ext cx="2168525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9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/>
      <p:bldP spid="39939" grpId="0" autoUpdateAnimBg="0"/>
      <p:bldP spid="39940" grpId="0" autoUpdateAnimBg="0"/>
      <p:bldP spid="39945" grpId="0" autoUpdateAnimBg="0"/>
      <p:bldP spid="39946" grpId="0" autoUpdateAnimBg="0"/>
      <p:bldP spid="39947" grpId="0" autoUpdateAnimBg="0"/>
      <p:bldP spid="3994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31C52C-480B-4530-B0F6-AC2C6F73CA53}" type="slidenum">
              <a:rPr lang="en-US" altLang="zh-CN"/>
              <a:pPr/>
              <a:t>51</a:t>
            </a:fld>
            <a:endParaRPr lang="en-US" altLang="zh-CN"/>
          </a:p>
        </p:txBody>
      </p:sp>
      <p:sp>
        <p:nvSpPr>
          <p:cNvPr id="39940" name="Rectangle 1028"/>
          <p:cNvSpPr>
            <a:spLocks noChangeArrowheads="1"/>
          </p:cNvSpPr>
          <p:nvPr/>
        </p:nvSpPr>
        <p:spPr bwMode="auto">
          <a:xfrm>
            <a:off x="5004048" y="836712"/>
            <a:ext cx="131959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……</a:t>
            </a:r>
            <a:r>
              <a:rPr lang="zh-CN" altLang="zh-CN" sz="2800" dirty="0" smtClean="0">
                <a:latin typeface="方正姚体" pitchFamily="2" charset="-122"/>
                <a:ea typeface="方正姚体" pitchFamily="2" charset="-122"/>
              </a:rPr>
              <a:t>(</a:t>
            </a:r>
            <a:r>
              <a:rPr lang="zh-CN" altLang="zh-CN" sz="2800" dirty="0">
                <a:latin typeface="方正姚体" pitchFamily="2" charset="-122"/>
                <a:ea typeface="方正姚体" pitchFamily="2" charset="-122"/>
              </a:rPr>
              <a:t>3)</a:t>
            </a:r>
            <a:endParaRPr lang="en-US" altLang="zh-CN" sz="28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9941" name="Rectangle 1029"/>
          <p:cNvSpPr>
            <a:spLocks noChangeArrowheads="1"/>
          </p:cNvSpPr>
          <p:nvPr/>
        </p:nvSpPr>
        <p:spPr bwMode="auto">
          <a:xfrm>
            <a:off x="1011560" y="2060848"/>
            <a:ext cx="6688049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        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用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sz="2800" baseline="-25000" dirty="0">
                <a:latin typeface="方正姚体" pitchFamily="2" charset="-122"/>
                <a:ea typeface="方正姚体" pitchFamily="2" charset="-122"/>
              </a:rPr>
              <a:t>0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，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sz="2800" baseline="-25000" dirty="0">
                <a:latin typeface="方正姚体" pitchFamily="2" charset="-122"/>
                <a:ea typeface="方正姚体" pitchFamily="2" charset="-122"/>
              </a:rPr>
              <a:t>0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，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T</a:t>
            </a:r>
            <a:r>
              <a:rPr lang="en-US" altLang="zh-CN" sz="2800" baseline="-25000" dirty="0">
                <a:latin typeface="方正姚体" pitchFamily="2" charset="-122"/>
                <a:ea typeface="方正姚体" pitchFamily="2" charset="-122"/>
              </a:rPr>
              <a:t>0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表示该气体在</a:t>
            </a:r>
            <a:r>
              <a:rPr lang="zh-CN" altLang="en-US" sz="2800" b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标准状态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下的相应的状态参量值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,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根据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(3)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则有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:</a:t>
            </a:r>
            <a:endParaRPr lang="en-US" altLang="zh-CN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9942" name="Rectangle 1030"/>
          <p:cNvSpPr>
            <a:spLocks noChangeArrowheads="1"/>
          </p:cNvSpPr>
          <p:nvPr/>
        </p:nvSpPr>
        <p:spPr bwMode="auto">
          <a:xfrm>
            <a:off x="5004048" y="4077072"/>
            <a:ext cx="131959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……</a:t>
            </a:r>
            <a:r>
              <a:rPr lang="zh-CN" altLang="zh-CN" sz="2800" dirty="0" smtClean="0">
                <a:latin typeface="方正姚体" pitchFamily="2" charset="-122"/>
                <a:ea typeface="方正姚体" pitchFamily="2" charset="-122"/>
              </a:rPr>
              <a:t>(</a:t>
            </a:r>
            <a:r>
              <a:rPr lang="zh-CN" altLang="zh-CN" sz="2800" dirty="0">
                <a:latin typeface="方正姚体" pitchFamily="2" charset="-122"/>
                <a:ea typeface="方正姚体" pitchFamily="2" charset="-122"/>
              </a:rPr>
              <a:t>4)</a:t>
            </a:r>
          </a:p>
        </p:txBody>
      </p:sp>
      <p:graphicFrame>
        <p:nvGraphicFramePr>
          <p:cNvPr id="7168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601060"/>
              </p:ext>
            </p:extLst>
          </p:nvPr>
        </p:nvGraphicFramePr>
        <p:xfrm>
          <a:off x="1547664" y="548680"/>
          <a:ext cx="22669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公式" r:id="rId3" imgW="876240" imgH="444240" progId="Equation.3">
                  <p:embed/>
                </p:oleObj>
              </mc:Choice>
              <mc:Fallback>
                <p:oleObj name="公式" r:id="rId3" imgW="876240" imgH="4442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48680"/>
                        <a:ext cx="2266950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1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092250"/>
              </p:ext>
            </p:extLst>
          </p:nvPr>
        </p:nvGraphicFramePr>
        <p:xfrm>
          <a:off x="1735386" y="3845297"/>
          <a:ext cx="20986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公式" r:id="rId5" imgW="812520" imgH="444240" progId="Equation.3">
                  <p:embed/>
                </p:oleObj>
              </mc:Choice>
              <mc:Fallback>
                <p:oleObj name="公式" r:id="rId5" imgW="812520" imgH="44424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386" y="3845297"/>
                        <a:ext cx="2098675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1" grpId="0" autoUpdateAnimBg="0"/>
      <p:bldP spid="3994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FB6591-B9D0-4AE6-AEFF-5362044CA641}" type="slidenum">
              <a:rPr lang="en-US" altLang="zh-CN"/>
              <a:pPr/>
              <a:t>52</a:t>
            </a:fld>
            <a:endParaRPr lang="en-US" altLang="zh-CN"/>
          </a:p>
        </p:txBody>
      </p:sp>
      <p:sp>
        <p:nvSpPr>
          <p:cNvPr id="15" name="Text Box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87624" y="899800"/>
            <a:ext cx="19367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标准状态</a:t>
            </a:r>
            <a:r>
              <a:rPr lang="en-US" altLang="zh-CN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: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i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P</a:t>
            </a:r>
            <a:r>
              <a:rPr lang="en-US" altLang="zh-CN" baseline="-250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0 </a:t>
            </a:r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= 1.013</a:t>
            </a:r>
            <a:r>
              <a:rPr lang="en-US" altLang="zh-CN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10</a:t>
            </a:r>
            <a:r>
              <a:rPr lang="en-US" altLang="zh-CN" baseline="30000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5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帕</a:t>
            </a:r>
            <a:r>
              <a:rPr lang="en-US" altLang="zh-CN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=1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大气压</a:t>
            </a:r>
            <a:r>
              <a:rPr lang="en-US" altLang="zh-CN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= 760</a:t>
            </a:r>
            <a:r>
              <a:rPr lang="en-US" altLang="zh-CN" i="1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mm </a:t>
            </a:r>
            <a:r>
              <a:rPr lang="en-US" altLang="zh-CN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Hg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i="1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T</a:t>
            </a:r>
            <a:r>
              <a:rPr lang="en-US" altLang="zh-CN" baseline="-25000" dirty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0</a:t>
            </a:r>
            <a:r>
              <a:rPr lang="en-US" altLang="zh-CN" baseline="-25000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= 273.15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开</a:t>
            </a:r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= 0</a:t>
            </a:r>
            <a:r>
              <a:rPr lang="en-US" altLang="zh-CN" baseline="30000" dirty="0">
                <a:latin typeface="方正姚体" pitchFamily="2" charset="-122"/>
                <a:ea typeface="方正姚体" pitchFamily="2" charset="-122"/>
              </a:rPr>
              <a:t>o</a:t>
            </a:r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C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i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baseline="-25000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0 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>= 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 </a:t>
            </a:r>
            <a:r>
              <a:rPr lang="en-US" altLang="zh-CN" sz="5400" baseline="12000" dirty="0">
                <a:latin typeface="方正姚体" pitchFamily="2" charset="-122"/>
                <a:ea typeface="方正姚体" pitchFamily="2" charset="-122"/>
              </a:rPr>
              <a:t>.</a:t>
            </a:r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baseline="-25000" dirty="0">
                <a:latin typeface="方正姚体" pitchFamily="2" charset="-122"/>
                <a:ea typeface="方正姚体" pitchFamily="2" charset="-122"/>
              </a:rPr>
              <a:t>0</a:t>
            </a:r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dirty="0" smtClean="0">
                <a:latin typeface="方正姚体" pitchFamily="2" charset="-122"/>
                <a:ea typeface="方正姚体" pitchFamily="2" charset="-122"/>
              </a:rPr>
            </a:br>
            <a:r>
              <a:rPr lang="en-US" altLang="zh-CN" dirty="0" smtClean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 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为气体摩尔数，</a:t>
            </a:r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baseline="-25000" dirty="0">
                <a:latin typeface="方正姚体" pitchFamily="2" charset="-122"/>
                <a:ea typeface="方正姚体" pitchFamily="2" charset="-122"/>
              </a:rPr>
              <a:t>0</a:t>
            </a:r>
            <a:r>
              <a:rPr lang="zh-CN" altLang="en-US" dirty="0">
                <a:latin typeface="方正姚体" pitchFamily="2" charset="-122"/>
                <a:ea typeface="方正姚体" pitchFamily="2" charset="-122"/>
              </a:rPr>
              <a:t>为标准状态下气体的摩尔体积 </a:t>
            </a:r>
            <a:r>
              <a:rPr lang="en-US" altLang="zh-CN" b="1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b="1" baseline="-25000" dirty="0" smtClean="0">
                <a:solidFill>
                  <a:srgbClr val="0033CC"/>
                </a:solidFill>
                <a:latin typeface="方正姚体" pitchFamily="2" charset="-122"/>
                <a:ea typeface="方正姚体" pitchFamily="2" charset="-122"/>
              </a:rPr>
              <a:t>0</a:t>
            </a:r>
            <a:r>
              <a:rPr lang="en-US" altLang="zh-CN" baseline="-25000" dirty="0" smtClean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>= 22.4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升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FB6591-B9D0-4AE6-AEFF-5362044CA641}" type="slidenum">
              <a:rPr lang="en-US" altLang="zh-CN"/>
              <a:pPr/>
              <a:t>53</a:t>
            </a:fld>
            <a:endParaRPr lang="en-US" altLang="zh-CN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127919" y="1240735"/>
            <a:ext cx="2075929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由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(4)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可得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4" name="Rectangle 4"/>
              <p:cNvSpPr>
                <a:spLocks noChangeArrowheads="1"/>
              </p:cNvSpPr>
              <p:nvPr/>
            </p:nvSpPr>
            <p:spPr bwMode="auto">
              <a:xfrm>
                <a:off x="2354792" y="1782336"/>
                <a:ext cx="4871796" cy="97212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方正姚体" pitchFamily="2" charset="-122"/>
                        </a:rPr>
                        <m:t>𝑃𝑉</m:t>
                      </m:r>
                      <m:r>
                        <a:rPr lang="en-US" altLang="zh-CN" sz="2800" b="0" i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方正姚体" pitchFamily="2" charset="-12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sz="2800" b="0" i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方正姚体" pitchFamily="2" charset="-122"/>
                        </a:rPr>
                        <m:t>ν</m:t>
                      </m:r>
                      <m:f>
                        <m:fPr>
                          <m:ctrlPr>
                            <a:rPr lang="el-GR" altLang="zh-CN" sz="2800" b="0" i="1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方正姚体" pitchFamily="2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altLang="zh-CN" sz="2800" b="0" i="1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/>
                                  <a:ea typeface="方正姚体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/>
                                  <a:ea typeface="方正姚体" pitchFamily="2" charset="-12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/>
                                  <a:ea typeface="方正姚体" pitchFamily="2" charset="-122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altLang="zh-CN" sz="2800" b="0" i="1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/>
                                  <a:ea typeface="方正姚体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/>
                                  <a:ea typeface="方正姚体" pitchFamily="2" charset="-12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/>
                                  <a:ea typeface="方正姚体" pitchFamily="2" charset="-122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altLang="zh-CN" sz="2800" b="0" i="1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/>
                                  <a:ea typeface="方正姚体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/>
                                  <a:ea typeface="方正姚体" pitchFamily="2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/>
                                  <a:ea typeface="方正姚体" pitchFamily="2" charset="-122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sz="2800" b="0" i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方正姚体" pitchFamily="2" charset="-122"/>
                        </a:rPr>
                        <m:t>𝑇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zh-CN" sz="2800" b="0" i="1" smtClean="0"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/>
                              <a:ea typeface="方正姚体" pitchFamily="2" charset="-122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CN" sz="2800" b="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方正姚体" pitchFamily="2" charset="-122"/>
                              </a:rPr>
                              <m:t> </m:t>
                            </m:r>
                          </m:e>
                          <m:e>
                            <m:r>
                              <a:rPr lang="en-US" altLang="zh-CN" sz="2800" b="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方正姚体" pitchFamily="2" charset="-122"/>
                              </a:rPr>
                              <m:t> </m:t>
                            </m:r>
                          </m:e>
                        </m:mr>
                      </m:m>
                      <m:r>
                        <a:rPr lang="en-US" altLang="zh-CN" sz="2800" b="0" i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  <a:ea typeface="方正姚体" pitchFamily="2" charset="-122"/>
                        </a:rPr>
                        <m:t> (5)</m:t>
                      </m:r>
                    </m:oMath>
                  </m:oMathPara>
                </a14:m>
                <a:endParaRPr lang="en-US" altLang="zh-CN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方正姚体" pitchFamily="2" charset="-122"/>
                  <a:ea typeface="方正姚体" pitchFamily="2" charset="-122"/>
                </a:endParaRPr>
              </a:p>
            </p:txBody>
          </p:sp>
        </mc:Choice>
        <mc:Fallback xmlns="">
          <p:sp>
            <p:nvSpPr>
              <p:cNvPr id="4096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4792" y="1782336"/>
                <a:ext cx="4871796" cy="972126"/>
              </a:xfrm>
              <a:prstGeom prst="rect">
                <a:avLst/>
              </a:prstGeom>
              <a:blipFill rotWithShape="1">
                <a:blip r:embed="rId3"/>
                <a:stretch>
                  <a:fillRect b="-1250"/>
                </a:stretch>
              </a:blip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66" name="Rectangle 6"/>
              <p:cNvSpPr>
                <a:spLocks noChangeArrowheads="1"/>
              </p:cNvSpPr>
              <p:nvPr/>
            </p:nvSpPr>
            <p:spPr bwMode="auto">
              <a:xfrm>
                <a:off x="2118097" y="4745964"/>
                <a:ext cx="5345186" cy="85292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zh-CN" sz="3200" dirty="0">
                    <a:latin typeface="方正姚体" pitchFamily="2" charset="-122"/>
                    <a:ea typeface="方正姚体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zh-CN" sz="32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方正姚体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zh-CN" sz="32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方正姚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方正姚体" pitchFamily="2" charset="-122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32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方正姚体" pitchFamily="2" charset="-122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l-GR" altLang="zh-CN" sz="32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方正姚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方正姚体" pitchFamily="2" charset="-12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32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方正姚体" pitchFamily="2" charset="-122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altLang="zh-CN" sz="32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方正姚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方正姚体" pitchFamily="2" charset="-122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3200" i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方正姚体" pitchFamily="2" charset="-122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3200" i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方正姚体" pitchFamily="2" charset="-122"/>
                      </a:rPr>
                      <m:t> </m:t>
                    </m:r>
                  </m:oMath>
                </a14:m>
                <a:r>
                  <a:rPr lang="en-US" altLang="zh-CN" sz="3200" dirty="0" smtClean="0">
                    <a:latin typeface="方正姚体" pitchFamily="2" charset="-122"/>
                    <a:ea typeface="方正姚体" pitchFamily="2" charset="-122"/>
                  </a:rPr>
                  <a:t> = </a:t>
                </a:r>
                <a:r>
                  <a:rPr lang="en-US" altLang="zh-CN" sz="3200" dirty="0">
                    <a:latin typeface="方正姚体" pitchFamily="2" charset="-122"/>
                    <a:ea typeface="方正姚体" pitchFamily="2" charset="-122"/>
                  </a:rPr>
                  <a:t>R</a:t>
                </a:r>
                <a:r>
                  <a:rPr lang="zh-CN" altLang="en-US" sz="3200" dirty="0">
                    <a:latin typeface="方正姚体" pitchFamily="2" charset="-122"/>
                    <a:ea typeface="方正姚体" pitchFamily="2" charset="-122"/>
                  </a:rPr>
                  <a:t>（普适气体常数</a:t>
                </a:r>
                <a:r>
                  <a:rPr lang="zh-CN" altLang="en-US" sz="3200" dirty="0" smtClean="0">
                    <a:latin typeface="方正姚体" pitchFamily="2" charset="-122"/>
                    <a:ea typeface="方正姚体" pitchFamily="2" charset="-122"/>
                  </a:rPr>
                  <a:t>）</a:t>
                </a:r>
                <a:endParaRPr lang="zh-CN" altLang="en-US" sz="3200" dirty="0">
                  <a:latin typeface="方正姚体" pitchFamily="2" charset="-122"/>
                  <a:ea typeface="方正姚体" pitchFamily="2" charset="-122"/>
                </a:endParaRPr>
              </a:p>
            </p:txBody>
          </p:sp>
        </mc:Choice>
        <mc:Fallback xmlns="">
          <p:sp>
            <p:nvSpPr>
              <p:cNvPr id="4096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8097" y="4745964"/>
                <a:ext cx="5345186" cy="852926"/>
              </a:xfrm>
              <a:prstGeom prst="rect">
                <a:avLst/>
              </a:prstGeom>
              <a:blipFill rotWithShape="1">
                <a:blip r:embed="rId4"/>
                <a:stretch>
                  <a:fillRect t="-2158"/>
                </a:stretch>
              </a:blip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785245" y="103948"/>
            <a:ext cx="2010891" cy="1236820"/>
            <a:chOff x="229" y="2253"/>
            <a:chExt cx="1008" cy="545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auto">
            <a:xfrm>
              <a:off x="229" y="2253"/>
              <a:ext cx="1008" cy="528"/>
            </a:xfrm>
            <a:prstGeom prst="cloudCallout">
              <a:avLst>
                <a:gd name="adj1" fmla="val -92632"/>
                <a:gd name="adj2" fmla="val 62409"/>
              </a:avLst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endParaRPr>
            </a:p>
          </p:txBody>
        </p:sp>
        <p:graphicFrame>
          <p:nvGraphicFramePr>
            <p:cNvPr id="717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60522"/>
                </p:ext>
              </p:extLst>
            </p:nvPr>
          </p:nvGraphicFramePr>
          <p:xfrm>
            <a:off x="265" y="2318"/>
            <a:ext cx="84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Equation" r:id="rId5" imgW="761760" imgH="431640" progId="Equation.3">
                    <p:embed/>
                  </p:oleObj>
                </mc:Choice>
                <mc:Fallback>
                  <p:oleObj name="Equation" r:id="rId5" imgW="761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" y="2318"/>
                          <a:ext cx="848" cy="4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3140968"/>
            <a:ext cx="7772400" cy="15121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实验表明：在相同的温度和压强下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，</a:t>
            </a:r>
            <a:r>
              <a:rPr lang="en-US" altLang="zh-CN" sz="2800" dirty="0" smtClean="0">
                <a:latin typeface="方正姚体" pitchFamily="2" charset="-122"/>
                <a:ea typeface="方正姚体" pitchFamily="2" charset="-122"/>
              </a:rPr>
              <a:t>1mol 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任何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理想气体的体积都相同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，即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为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v</a:t>
            </a:r>
            <a:r>
              <a:rPr lang="en-US" altLang="zh-CN" sz="2800" baseline="-25000" dirty="0">
                <a:latin typeface="方正姚体" pitchFamily="2" charset="-122"/>
                <a:ea typeface="方正姚体" pitchFamily="2" charset="-122"/>
              </a:rPr>
              <a:t>0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，可令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：</a:t>
            </a:r>
            <a:endParaRPr lang="zh-CN" altLang="en-US" sz="2800" dirty="0">
              <a:latin typeface="方正姚体" pitchFamily="2" charset="-122"/>
              <a:ea typeface="方正姚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562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utoUpdateAnimBg="0"/>
      <p:bldP spid="4096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3203848" cy="67413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820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D8C2FE-A654-4195-B20A-D20BBABE98FD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838200" y="3062288"/>
            <a:ext cx="60198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( </a:t>
            </a:r>
            <a:r>
              <a:rPr lang="en-US" altLang="zh-CN" sz="2800" i="1" dirty="0">
                <a:latin typeface="方正姚体" pitchFamily="2" charset="-122"/>
                <a:ea typeface="方正姚体" pitchFamily="2" charset="-122"/>
              </a:rPr>
              <a:t>M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气体质量 ，</a:t>
            </a:r>
            <a:r>
              <a:rPr lang="zh-CN" altLang="zh-CN" sz="3200" i="1" dirty="0">
                <a:latin typeface="方正姚体" pitchFamily="2" charset="-122"/>
                <a:ea typeface="方正姚体" pitchFamily="2" charset="-122"/>
                <a:sym typeface="Symbol" pitchFamily="18" charset="2"/>
              </a:rPr>
              <a:t></a:t>
            </a:r>
            <a:r>
              <a:rPr lang="zh-CN" altLang="zh-CN" dirty="0">
                <a:latin typeface="方正姚体" pitchFamily="2" charset="-122"/>
                <a:ea typeface="方正姚体" pitchFamily="2" charset="-122"/>
              </a:rPr>
              <a:t>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气体摩尔质量）</a:t>
            </a:r>
          </a:p>
        </p:txBody>
      </p:sp>
      <p:sp>
        <p:nvSpPr>
          <p:cNvPr id="8204" name="Rectangle 3"/>
          <p:cNvSpPr>
            <a:spLocks noChangeArrowheads="1"/>
          </p:cNvSpPr>
          <p:nvPr/>
        </p:nvSpPr>
        <p:spPr bwMode="auto">
          <a:xfrm>
            <a:off x="1447800" y="1462088"/>
            <a:ext cx="6019800" cy="51911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>
                <a:latin typeface="方正姚体" pitchFamily="2" charset="-122"/>
                <a:ea typeface="方正姚体" pitchFamily="2" charset="-122"/>
              </a:rPr>
              <a:t> </a:t>
            </a:r>
            <a:r>
              <a:rPr lang="zh-CN" altLang="en-US" sz="2800">
                <a:latin typeface="方正姚体" pitchFamily="2" charset="-122"/>
                <a:ea typeface="方正姚体" pitchFamily="2" charset="-122"/>
              </a:rPr>
              <a:t>则由</a:t>
            </a:r>
            <a:r>
              <a:rPr lang="en-US" altLang="zh-CN" sz="2800">
                <a:latin typeface="方正姚体" pitchFamily="2" charset="-122"/>
                <a:ea typeface="方正姚体" pitchFamily="2" charset="-122"/>
              </a:rPr>
              <a:t>(5)</a:t>
            </a:r>
            <a:r>
              <a:rPr lang="zh-CN" altLang="en-US" sz="2800">
                <a:latin typeface="方正姚体" pitchFamily="2" charset="-122"/>
                <a:ea typeface="方正姚体" pitchFamily="2" charset="-122"/>
              </a:rPr>
              <a:t>式可得理想气体状态方程：</a:t>
            </a:r>
            <a:endParaRPr lang="zh-CN" altLang="en-US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334000" y="2286000"/>
            <a:ext cx="54292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或</a:t>
            </a:r>
            <a:endParaRPr lang="zh-CN" altLang="en-US">
              <a:latin typeface="方正姚体" pitchFamily="2" charset="-122"/>
              <a:ea typeface="方正姚体" pitchFamily="2" charset="-122"/>
            </a:endParaRP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206534"/>
              </p:ext>
            </p:extLst>
          </p:nvPr>
        </p:nvGraphicFramePr>
        <p:xfrm>
          <a:off x="1600200" y="457200"/>
          <a:ext cx="66182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Equation" r:id="rId3" imgW="2819160" imgH="419040" progId="Equation.3">
                  <p:embed/>
                </p:oleObj>
              </mc:Choice>
              <mc:Fallback>
                <p:oleObj name="Equation" r:id="rId3" imgW="281916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7200"/>
                        <a:ext cx="66182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9"/>
          <p:cNvSpPr>
            <a:spLocks noChangeArrowheads="1"/>
          </p:cNvSpPr>
          <p:nvPr/>
        </p:nvSpPr>
        <p:spPr bwMode="auto">
          <a:xfrm>
            <a:off x="1066800" y="3871913"/>
            <a:ext cx="8842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>
                <a:latin typeface="方正姚体" pitchFamily="2" charset="-122"/>
                <a:ea typeface="方正姚体" pitchFamily="2" charset="-122"/>
              </a:rPr>
              <a:t> </a:t>
            </a:r>
            <a:r>
              <a:rPr lang="zh-CN" altLang="en-US">
                <a:latin typeface="方正姚体" pitchFamily="2" charset="-122"/>
                <a:ea typeface="方正姚体" pitchFamily="2" charset="-122"/>
              </a:rPr>
              <a:t>令：</a:t>
            </a:r>
          </a:p>
        </p:txBody>
      </p:sp>
      <p:graphicFrame>
        <p:nvGraphicFramePr>
          <p:cNvPr id="819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640111"/>
              </p:ext>
            </p:extLst>
          </p:nvPr>
        </p:nvGraphicFramePr>
        <p:xfrm>
          <a:off x="2066925" y="3657600"/>
          <a:ext cx="44259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Equation" r:id="rId5" imgW="1676160" imgH="431640" progId="Equation.3">
                  <p:embed/>
                </p:oleObj>
              </mc:Choice>
              <mc:Fallback>
                <p:oleObj name="Equation" r:id="rId5" imgW="167616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657600"/>
                        <a:ext cx="44259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996457"/>
              </p:ext>
            </p:extLst>
          </p:nvPr>
        </p:nvGraphicFramePr>
        <p:xfrm>
          <a:off x="1320800" y="4681538"/>
          <a:ext cx="19462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Equation" r:id="rId7" imgW="736560" imgH="215640" progId="Equation.3">
                  <p:embed/>
                </p:oleObj>
              </mc:Choice>
              <mc:Fallback>
                <p:oleObj name="Equation" r:id="rId7" imgW="73656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681538"/>
                        <a:ext cx="194627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395796"/>
              </p:ext>
            </p:extLst>
          </p:nvPr>
        </p:nvGraphicFramePr>
        <p:xfrm>
          <a:off x="4341813" y="4603750"/>
          <a:ext cx="25955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Equation" r:id="rId9" imgW="863280" imgH="177480" progId="Equation.3">
                  <p:embed/>
                </p:oleObj>
              </mc:Choice>
              <mc:Fallback>
                <p:oleObj name="Equation" r:id="rId9" imgW="86328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603750"/>
                        <a:ext cx="259556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172511"/>
              </p:ext>
            </p:extLst>
          </p:nvPr>
        </p:nvGraphicFramePr>
        <p:xfrm>
          <a:off x="1381125" y="5484813"/>
          <a:ext cx="24193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Equation" r:id="rId11" imgW="711000" imgH="177480" progId="Equation.3">
                  <p:embed/>
                </p:oleObj>
              </mc:Choice>
              <mc:Fallback>
                <p:oleObj name="Equation" r:id="rId11" imgW="71100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5484813"/>
                        <a:ext cx="241935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7" name="Group 14"/>
          <p:cNvGrpSpPr>
            <a:grpSpLocks/>
          </p:cNvGrpSpPr>
          <p:nvPr/>
        </p:nvGrpSpPr>
        <p:grpSpPr bwMode="auto">
          <a:xfrm>
            <a:off x="4149725" y="5472113"/>
            <a:ext cx="3538538" cy="471487"/>
            <a:chOff x="3408" y="3408"/>
            <a:chExt cx="2229" cy="297"/>
          </a:xfrm>
        </p:grpSpPr>
        <p:graphicFrame>
          <p:nvGraphicFramePr>
            <p:cNvPr id="8201" name="Object 15"/>
            <p:cNvGraphicFramePr>
              <a:graphicFrameLocks noChangeAspect="1"/>
            </p:cNvGraphicFramePr>
            <p:nvPr/>
          </p:nvGraphicFramePr>
          <p:xfrm>
            <a:off x="3408" y="3456"/>
            <a:ext cx="268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83" name="公式" r:id="rId13" imgW="126720" imgH="139680" progId="Equation.3">
                    <p:embed/>
                  </p:oleObj>
                </mc:Choice>
                <mc:Fallback>
                  <p:oleObj name="公式" r:id="rId13" imgW="126720" imgH="13968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3456"/>
                          <a:ext cx="268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0" name="Text Box 16"/>
            <p:cNvSpPr txBox="1">
              <a:spLocks noChangeArrowheads="1"/>
            </p:cNvSpPr>
            <p:nvPr/>
          </p:nvSpPr>
          <p:spPr bwMode="auto">
            <a:xfrm>
              <a:off x="3591" y="3408"/>
              <a:ext cx="20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C0C0C0"/>
                    </a:outerShdw>
                  </a:effectLst>
                  <a:latin typeface="方正姚体" pitchFamily="2" charset="-122"/>
                  <a:ea typeface="方正姚体" pitchFamily="2" charset="-122"/>
                </a:rPr>
                <a:t>为单位体积中的分子数</a:t>
              </a:r>
            </a:p>
          </p:txBody>
        </p:sp>
      </p:grpSp>
      <p:graphicFrame>
        <p:nvGraphicFramePr>
          <p:cNvPr id="81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174992"/>
              </p:ext>
            </p:extLst>
          </p:nvPr>
        </p:nvGraphicFramePr>
        <p:xfrm>
          <a:off x="1314450" y="2393950"/>
          <a:ext cx="26717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Equation" r:id="rId15" imgW="888840" imgH="177480" progId="Equation.3">
                  <p:embed/>
                </p:oleObj>
              </mc:Choice>
              <mc:Fallback>
                <p:oleObj name="Equation" r:id="rId15" imgW="888840" imgH="177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2393950"/>
                        <a:ext cx="2671763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333577"/>
              </p:ext>
            </p:extLst>
          </p:nvPr>
        </p:nvGraphicFramePr>
        <p:xfrm>
          <a:off x="6272213" y="2057400"/>
          <a:ext cx="23907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" name="Equation" r:id="rId17" imgW="863280" imgH="419040" progId="Equation.3">
                  <p:embed/>
                </p:oleObj>
              </mc:Choice>
              <mc:Fallback>
                <p:oleObj name="Equation" r:id="rId17" imgW="863280" imgH="4190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2057400"/>
                        <a:ext cx="23907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Oval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382000" y="6019800"/>
            <a:ext cx="457200" cy="76200"/>
          </a:xfrm>
          <a:prstGeom prst="ellipse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5E1FB4-65A3-4886-BD70-770C9E01562E}" type="slidenum">
              <a:rPr lang="en-US" altLang="zh-CN"/>
              <a:pPr/>
              <a:t>55</a:t>
            </a:fld>
            <a:endParaRPr lang="en-US" altLang="zh-CN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344794"/>
              </p:ext>
            </p:extLst>
          </p:nvPr>
        </p:nvGraphicFramePr>
        <p:xfrm>
          <a:off x="2971800" y="3810000"/>
          <a:ext cx="34242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3" imgW="1485720" imgH="228600" progId="Equation.3">
                  <p:embed/>
                </p:oleObj>
              </mc:Choice>
              <mc:Fallback>
                <p:oleObj name="Equation" r:id="rId3" imgW="14857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10000"/>
                        <a:ext cx="342423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61952"/>
              </p:ext>
            </p:extLst>
          </p:nvPr>
        </p:nvGraphicFramePr>
        <p:xfrm>
          <a:off x="1905000" y="5348288"/>
          <a:ext cx="190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公式" r:id="rId5" imgW="596880" imgH="215640" progId="Equation.3">
                  <p:embed/>
                </p:oleObj>
              </mc:Choice>
              <mc:Fallback>
                <p:oleObj name="公式" r:id="rId5" imgW="5968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348288"/>
                        <a:ext cx="1905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951410" y="6017132"/>
            <a:ext cx="3855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 i="1">
                <a:latin typeface="方正姚体" pitchFamily="2" charset="-122"/>
                <a:ea typeface="方正姚体" pitchFamily="2" charset="-122"/>
              </a:rPr>
              <a:t>m </a:t>
            </a:r>
            <a:r>
              <a:rPr lang="zh-CN" altLang="en-US" sz="2800">
                <a:latin typeface="方正姚体" pitchFamily="2" charset="-122"/>
                <a:ea typeface="方正姚体" pitchFamily="2" charset="-122"/>
              </a:rPr>
              <a:t>是一个分子的质量。</a:t>
            </a:r>
          </a:p>
        </p:txBody>
      </p:sp>
      <p:grpSp>
        <p:nvGrpSpPr>
          <p:cNvPr id="9223" name="Group 5"/>
          <p:cNvGrpSpPr>
            <a:grpSpLocks/>
          </p:cNvGrpSpPr>
          <p:nvPr/>
        </p:nvGrpSpPr>
        <p:grpSpPr bwMode="auto">
          <a:xfrm>
            <a:off x="434975" y="4584696"/>
            <a:ext cx="6051550" cy="542924"/>
            <a:chOff x="470" y="2927"/>
            <a:chExt cx="3812" cy="342"/>
          </a:xfrm>
        </p:grpSpPr>
        <p:sp>
          <p:nvSpPr>
            <p:cNvPr id="9225" name="Text Box 6"/>
            <p:cNvSpPr txBox="1">
              <a:spLocks noChangeArrowheads="1"/>
            </p:cNvSpPr>
            <p:nvPr/>
          </p:nvSpPr>
          <p:spPr bwMode="auto">
            <a:xfrm>
              <a:off x="470" y="2927"/>
              <a:ext cx="381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800">
                  <a:latin typeface="方正姚体" pitchFamily="2" charset="-122"/>
                  <a:ea typeface="方正姚体" pitchFamily="2" charset="-122"/>
                </a:rPr>
                <a:t>一摩尔分子质量     （简称摩尔质量）</a:t>
              </a:r>
            </a:p>
          </p:txBody>
        </p:sp>
        <p:graphicFrame>
          <p:nvGraphicFramePr>
            <p:cNvPr id="9220" name="Object 7"/>
            <p:cNvGraphicFramePr>
              <a:graphicFrameLocks noChangeAspect="1"/>
            </p:cNvGraphicFramePr>
            <p:nvPr/>
          </p:nvGraphicFramePr>
          <p:xfrm>
            <a:off x="2112" y="2976"/>
            <a:ext cx="303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9" name="公式" r:id="rId7" imgW="152280" imgH="164880" progId="Equation.3">
                    <p:embed/>
                  </p:oleObj>
                </mc:Choice>
                <mc:Fallback>
                  <p:oleObj name="公式" r:id="rId7" imgW="152280" imgH="1648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2976"/>
                          <a:ext cx="303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76200" y="347663"/>
            <a:ext cx="9067800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    1.4   </a:t>
            </a:r>
            <a:r>
              <a:rPr lang="zh-CN" alt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</a:rPr>
              <a:t>摩尔、摩尔质量</a:t>
            </a:r>
          </a:p>
          <a:p>
            <a:pPr eaLnBrk="0" hangingPunct="0">
              <a:defRPr/>
            </a:pP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方正姚体" pitchFamily="2" charset="-122"/>
              <a:ea typeface="方正姚体" pitchFamily="2" charset="-122"/>
            </a:endParaRPr>
          </a:p>
          <a:p>
            <a:pPr lvl="1"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     一摩尔是一个系统所含物质的量，即该系统中</a:t>
            </a:r>
          </a:p>
          <a:p>
            <a:pPr lvl="1"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所包含的基本单元数等于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0.012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千克碳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_12 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的原子数</a:t>
            </a:r>
          </a:p>
          <a:p>
            <a:pPr lvl="1"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CN" sz="2800" i="1" dirty="0">
                <a:latin typeface="方正姚体" pitchFamily="2" charset="-122"/>
                <a:ea typeface="方正姚体" pitchFamily="2" charset="-122"/>
              </a:rPr>
              <a:t>N</a:t>
            </a:r>
            <a:r>
              <a:rPr lang="en-US" altLang="zh-CN" sz="2800" i="1" baseline="-25000" dirty="0">
                <a:latin typeface="方正姚体" pitchFamily="2" charset="-122"/>
                <a:ea typeface="方正姚体" pitchFamily="2" charset="-122"/>
              </a:rPr>
              <a:t>A</a:t>
            </a:r>
            <a:r>
              <a:rPr lang="en-US" altLang="zh-CN" sz="2800" dirty="0">
                <a:latin typeface="方正姚体" pitchFamily="2" charset="-122"/>
                <a:ea typeface="方正姚体" pitchFamily="2" charset="-122"/>
              </a:rPr>
              <a:t>-</a:t>
            </a: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阿伏伽德罗数。基本单元可以是原子、分子、离</a:t>
            </a:r>
          </a:p>
          <a:p>
            <a:pPr lvl="1"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CN" altLang="en-US" sz="2800" dirty="0">
                <a:latin typeface="方正姚体" pitchFamily="2" charset="-122"/>
                <a:ea typeface="方正姚体" pitchFamily="2" charset="-122"/>
              </a:rPr>
              <a:t>子、电子或其它粒子。因此要指明是何种基本单元。</a:t>
            </a:r>
          </a:p>
          <a:p>
            <a:pPr>
              <a:defRPr/>
            </a:pPr>
            <a:endParaRPr lang="en-US" altLang="zh-CN" sz="2800" dirty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9CC025-9D0F-4DFE-9FA5-95C05F6ECD46}" type="slidenum">
              <a:rPr lang="en-US" altLang="zh-CN"/>
              <a:pPr/>
              <a:t>56</a:t>
            </a:fld>
            <a:endParaRPr lang="en-US" altLang="zh-CN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600200" y="1285875"/>
          <a:ext cx="61404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公式" r:id="rId3" imgW="2197080" imgH="457200" progId="Equation.3">
                  <p:embed/>
                </p:oleObj>
              </mc:Choice>
              <mc:Fallback>
                <p:oleObj name="公式" r:id="rId3" imgW="219708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85875"/>
                        <a:ext cx="614045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995363" y="381000"/>
            <a:ext cx="7296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原子质量单位：一个碳</a:t>
            </a:r>
            <a:r>
              <a:rPr lang="en-US" altLang="zh-CN" sz="2800" b="1">
                <a:latin typeface="Times New Roman" pitchFamily="18" charset="0"/>
                <a:ea typeface="楷体_GB2312" pitchFamily="49" charset="-122"/>
              </a:rPr>
              <a:t>12</a:t>
            </a: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原子质量的</a:t>
            </a:r>
            <a:r>
              <a:rPr lang="en-US" altLang="zh-CN" sz="2800" b="1">
                <a:latin typeface="Times New Roman" pitchFamily="18" charset="0"/>
                <a:ea typeface="楷体_GB2312" pitchFamily="49" charset="-122"/>
              </a:rPr>
              <a:t>12</a:t>
            </a:r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分之一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88938" y="2667000"/>
            <a:ext cx="4095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分子量或原子量的定义：</a:t>
            </a: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4953000" y="2743200"/>
          <a:ext cx="19224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公式" r:id="rId5" imgW="609480" imgH="228600" progId="Equation.3">
                  <p:embed/>
                </p:oleObj>
              </mc:Choice>
              <mc:Fallback>
                <p:oleObj name="公式" r:id="rId5" imgW="6094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43200"/>
                        <a:ext cx="192246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617538" y="3595688"/>
            <a:ext cx="516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800" b="1">
                <a:latin typeface="Times New Roman" pitchFamily="18" charset="0"/>
                <a:ea typeface="楷体_GB2312" pitchFamily="49" charset="-122"/>
              </a:rPr>
              <a:t>所以摩尔（分子或原子）质量：</a:t>
            </a:r>
          </a:p>
        </p:txBody>
      </p:sp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2057400" y="4572000"/>
          <a:ext cx="44434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公式" r:id="rId7" imgW="1409400" imgH="228600" progId="Equation.3">
                  <p:embed/>
                </p:oleObj>
              </mc:Choice>
              <mc:Fallback>
                <p:oleObj name="公式" r:id="rId7" imgW="14094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44434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8"/>
          <p:cNvGraphicFramePr>
            <a:graphicFrameLocks noChangeAspect="1"/>
          </p:cNvGraphicFramePr>
          <p:nvPr/>
        </p:nvGraphicFramePr>
        <p:xfrm>
          <a:off x="1600200" y="5334000"/>
          <a:ext cx="619601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公式" r:id="rId9" imgW="1866600" imgH="241200" progId="Equation.3">
                  <p:embed/>
                </p:oleObj>
              </mc:Choice>
              <mc:Fallback>
                <p:oleObj name="公式" r:id="rId9" imgW="186660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0"/>
                        <a:ext cx="6196013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Oval 9"/>
          <p:cNvSpPr>
            <a:spLocks noChangeArrowheads="1"/>
          </p:cNvSpPr>
          <p:nvPr/>
        </p:nvSpPr>
        <p:spPr bwMode="auto">
          <a:xfrm>
            <a:off x="6011863" y="2636838"/>
            <a:ext cx="431800" cy="936625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A68CF4-DD99-4800-9A33-BB7DA310A45C}" type="slidenum">
              <a:rPr lang="en-US" altLang="zh-CN"/>
              <a:pPr/>
              <a:t>57</a:t>
            </a:fld>
            <a:endParaRPr lang="en-US" altLang="zh-CN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tx1"/>
                </a:solidFill>
              </a:rPr>
              <a:t>作业</a:t>
            </a:r>
            <a:r>
              <a:rPr lang="en-US" altLang="zh-CN" b="1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b="1" smtClean="0"/>
              <a:t>在室温下，容积为</a:t>
            </a:r>
            <a:r>
              <a:rPr lang="en-US" altLang="zh-CN" b="1" smtClean="0">
                <a:latin typeface="Times New Roman" pitchFamily="18" charset="0"/>
              </a:rPr>
              <a:t>2</a:t>
            </a:r>
            <a:r>
              <a:rPr lang="zh-CN" altLang="en-US" b="1" smtClean="0"/>
              <a:t>升的容器内装满被测的压缩空气，测出其压力为</a:t>
            </a:r>
            <a:r>
              <a:rPr lang="en-US" altLang="zh-CN" b="1" i="1" smtClean="0">
                <a:latin typeface="Times New Roman" pitchFamily="18" charset="0"/>
              </a:rPr>
              <a:t>10</a:t>
            </a:r>
            <a:r>
              <a:rPr lang="zh-CN" altLang="en-US" b="1" i="1" smtClean="0"/>
              <a:t>大气压</a:t>
            </a:r>
            <a:r>
              <a:rPr lang="zh-CN" altLang="en-US" b="1" smtClean="0"/>
              <a:t>，并称出容器连同气体的质量</a:t>
            </a:r>
            <a:r>
              <a:rPr lang="en-US" altLang="zh-CN" b="1" i="1" smtClean="0">
                <a:latin typeface="Times New Roman" pitchFamily="18" charset="0"/>
              </a:rPr>
              <a:t>10.03</a:t>
            </a:r>
            <a:r>
              <a:rPr lang="en-US" altLang="zh-CN" b="1" i="1" smtClean="0">
                <a:latin typeface="宋体" pitchFamily="2" charset="-122"/>
              </a:rPr>
              <a:t>kg</a:t>
            </a:r>
            <a:r>
              <a:rPr lang="zh-CN" altLang="en-US" b="1" smtClean="0"/>
              <a:t>；放出一部分气体后</a:t>
            </a:r>
            <a:r>
              <a:rPr lang="en-US" altLang="zh-CN" b="1" smtClean="0"/>
              <a:t>,</a:t>
            </a:r>
            <a:r>
              <a:rPr lang="zh-CN" altLang="en-US" b="1" smtClean="0"/>
              <a:t>使压力下降到</a:t>
            </a:r>
            <a:r>
              <a:rPr lang="en-US" altLang="zh-CN" b="1" i="1" smtClean="0">
                <a:latin typeface="Times New Roman" pitchFamily="18" charset="0"/>
              </a:rPr>
              <a:t>8</a:t>
            </a:r>
            <a:r>
              <a:rPr lang="zh-CN" altLang="en-US" b="1" i="1" smtClean="0"/>
              <a:t>大气压</a:t>
            </a:r>
            <a:r>
              <a:rPr lang="en-US" altLang="zh-CN" b="1" smtClean="0"/>
              <a:t>,</a:t>
            </a:r>
            <a:r>
              <a:rPr lang="zh-CN" altLang="en-US" b="1" smtClean="0"/>
              <a:t>求此时所称出容器连同气体的质量（设空气平均分子量</a:t>
            </a:r>
            <a:r>
              <a:rPr lang="en-US" altLang="zh-CN" b="1" smtClean="0">
                <a:latin typeface="Times New Roman" pitchFamily="18" charset="0"/>
              </a:rPr>
              <a:t>29</a:t>
            </a:r>
            <a:r>
              <a:rPr lang="zh-CN" altLang="en-US" b="1" smtClean="0">
                <a:latin typeface="Times New Roman" pitchFamily="18" charset="0"/>
              </a:rPr>
              <a:t>）</a:t>
            </a:r>
            <a:r>
              <a:rPr lang="zh-CN" altLang="en-US" b="1" smtClean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575" y="188913"/>
            <a:ext cx="2519363" cy="639762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chemeClr val="tx1"/>
                </a:solidFill>
              </a:rPr>
              <a:t>作业</a:t>
            </a:r>
            <a:r>
              <a:rPr lang="en-US" altLang="zh-CN" sz="4000" b="1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8199438" cy="5040313"/>
          </a:xfrm>
          <a:noFill/>
        </p:spPr>
        <p:txBody>
          <a:bodyPr/>
          <a:lstStyle/>
          <a:p>
            <a:pPr eaLnBrk="1" hangingPunct="1"/>
            <a:r>
              <a:rPr lang="zh-CN" altLang="en-US" b="1" smtClean="0"/>
              <a:t>两个空气容器</a:t>
            </a:r>
            <a:r>
              <a:rPr lang="en-US" altLang="zh-CN" b="1" smtClean="0"/>
              <a:t>A</a:t>
            </a:r>
            <a:r>
              <a:rPr lang="zh-CN" altLang="en-US" b="1" smtClean="0"/>
              <a:t>和</a:t>
            </a:r>
            <a:r>
              <a:rPr lang="en-US" altLang="zh-CN" b="1" smtClean="0"/>
              <a:t>B</a:t>
            </a:r>
            <a:r>
              <a:rPr lang="zh-CN" altLang="en-US" b="1" smtClean="0"/>
              <a:t>以装有阀门的细管相联，容器</a:t>
            </a:r>
            <a:r>
              <a:rPr lang="en-US" altLang="zh-CN" b="1" smtClean="0"/>
              <a:t>A</a:t>
            </a:r>
            <a:r>
              <a:rPr lang="zh-CN" altLang="en-US" b="1" smtClean="0"/>
              <a:t>浸入温度保持为</a:t>
            </a:r>
            <a:r>
              <a:rPr lang="en-US" altLang="zh-CN" b="1" smtClean="0"/>
              <a:t>T</a:t>
            </a:r>
            <a:r>
              <a:rPr lang="en-US" altLang="zh-CN" b="1" baseline="-25000" smtClean="0"/>
              <a:t>1</a:t>
            </a:r>
            <a:r>
              <a:rPr lang="en-US" altLang="zh-CN" b="1" smtClean="0"/>
              <a:t>=100 </a:t>
            </a:r>
            <a:r>
              <a:rPr lang="en-US" altLang="zh-CN" b="1" baseline="30000" smtClean="0"/>
              <a:t>o</a:t>
            </a:r>
            <a:r>
              <a:rPr lang="en-US" altLang="zh-CN" b="1" smtClean="0"/>
              <a:t>C</a:t>
            </a:r>
            <a:r>
              <a:rPr lang="zh-CN" altLang="en-US" b="1" smtClean="0"/>
              <a:t>的水槽中，而容器</a:t>
            </a:r>
            <a:r>
              <a:rPr lang="en-US" altLang="zh-CN" b="1" smtClean="0"/>
              <a:t>B</a:t>
            </a:r>
            <a:r>
              <a:rPr lang="zh-CN" altLang="en-US" b="1" smtClean="0"/>
              <a:t>浸入温度保持在</a:t>
            </a:r>
            <a:r>
              <a:rPr lang="en-US" altLang="zh-CN" b="1" smtClean="0"/>
              <a:t>T</a:t>
            </a:r>
            <a:r>
              <a:rPr lang="en-US" altLang="zh-CN" b="1" baseline="-25000" smtClean="0"/>
              <a:t>2</a:t>
            </a:r>
            <a:r>
              <a:rPr lang="en-US" altLang="zh-CN" b="1" smtClean="0"/>
              <a:t>=0 </a:t>
            </a:r>
            <a:r>
              <a:rPr lang="en-US" altLang="zh-CN" b="1" baseline="30000" smtClean="0"/>
              <a:t>o</a:t>
            </a:r>
            <a:r>
              <a:rPr lang="en-US" altLang="zh-CN" b="1" smtClean="0"/>
              <a:t>C</a:t>
            </a:r>
            <a:r>
              <a:rPr lang="zh-CN" altLang="en-US" b="1" smtClean="0"/>
              <a:t>的冷水中，开始时，两容器的空气彼此被阀门分开，容器</a:t>
            </a:r>
            <a:r>
              <a:rPr lang="en-US" altLang="zh-CN" b="1" smtClean="0"/>
              <a:t>A</a:t>
            </a:r>
            <a:r>
              <a:rPr lang="zh-CN" altLang="en-US" b="1" smtClean="0"/>
              <a:t>中的压力等于</a:t>
            </a:r>
            <a:r>
              <a:rPr lang="en-US" altLang="zh-CN" b="1" smtClean="0"/>
              <a:t>P</a:t>
            </a:r>
            <a:r>
              <a:rPr lang="en-US" altLang="zh-CN" b="1" baseline="-25000" smtClean="0"/>
              <a:t>1</a:t>
            </a:r>
            <a:r>
              <a:rPr lang="en-US" altLang="zh-CN" b="1" smtClean="0"/>
              <a:t>=5.33×10</a:t>
            </a:r>
            <a:r>
              <a:rPr lang="en-US" altLang="zh-CN" b="1" baseline="30000" smtClean="0"/>
              <a:t>4</a:t>
            </a:r>
            <a:r>
              <a:rPr lang="zh-CN" altLang="en-US" b="1" smtClean="0"/>
              <a:t>帕，容器</a:t>
            </a:r>
            <a:r>
              <a:rPr lang="en-US" altLang="zh-CN" b="1" smtClean="0"/>
              <a:t>B</a:t>
            </a:r>
            <a:r>
              <a:rPr lang="zh-CN" altLang="en-US" b="1" smtClean="0"/>
              <a:t>中的压力</a:t>
            </a:r>
            <a:r>
              <a:rPr lang="en-US" altLang="zh-CN" b="1" smtClean="0"/>
              <a:t>P</a:t>
            </a:r>
            <a:r>
              <a:rPr lang="en-US" altLang="zh-CN" b="1" baseline="-25000" smtClean="0"/>
              <a:t>2</a:t>
            </a:r>
            <a:r>
              <a:rPr lang="en-US" altLang="zh-CN" b="1" smtClean="0"/>
              <a:t>=2.00×10</a:t>
            </a:r>
            <a:r>
              <a:rPr lang="en-US" altLang="zh-CN" b="1" baseline="30000" smtClean="0"/>
              <a:t>4</a:t>
            </a:r>
            <a:r>
              <a:rPr lang="zh-CN" altLang="en-US" b="1" smtClean="0"/>
              <a:t>帕。如果</a:t>
            </a:r>
            <a:r>
              <a:rPr lang="en-US" altLang="zh-CN" b="1" smtClean="0"/>
              <a:t>A</a:t>
            </a:r>
            <a:r>
              <a:rPr lang="zh-CN" altLang="en-US" b="1" smtClean="0"/>
              <a:t>的容积</a:t>
            </a:r>
            <a:r>
              <a:rPr lang="en-US" altLang="zh-CN" b="1" smtClean="0"/>
              <a:t>V</a:t>
            </a:r>
            <a:r>
              <a:rPr lang="en-US" altLang="zh-CN" b="1" baseline="-25000" smtClean="0"/>
              <a:t>1</a:t>
            </a:r>
            <a:r>
              <a:rPr lang="en-US" altLang="zh-CN" b="1" smtClean="0"/>
              <a:t>=250</a:t>
            </a:r>
            <a:r>
              <a:rPr lang="zh-CN" altLang="en-US" b="1" smtClean="0"/>
              <a:t>厘米</a:t>
            </a:r>
            <a:r>
              <a:rPr lang="en-US" altLang="zh-CN" b="1" baseline="30000" smtClean="0"/>
              <a:t>3</a:t>
            </a:r>
            <a:r>
              <a:rPr lang="zh-CN" altLang="en-US" b="1" smtClean="0"/>
              <a:t>，而</a:t>
            </a:r>
            <a:r>
              <a:rPr lang="en-US" altLang="zh-CN" b="1" smtClean="0"/>
              <a:t>B</a:t>
            </a:r>
            <a:r>
              <a:rPr lang="zh-CN" altLang="en-US" b="1" smtClean="0"/>
              <a:t>的容积</a:t>
            </a:r>
            <a:r>
              <a:rPr lang="en-US" altLang="zh-CN" b="1" smtClean="0"/>
              <a:t>V</a:t>
            </a:r>
            <a:r>
              <a:rPr lang="en-US" altLang="zh-CN" b="1" baseline="-25000" smtClean="0"/>
              <a:t>2</a:t>
            </a:r>
            <a:r>
              <a:rPr lang="en-US" altLang="zh-CN" b="1" smtClean="0"/>
              <a:t>=400</a:t>
            </a:r>
            <a:r>
              <a:rPr lang="zh-CN" altLang="en-US" b="1" smtClean="0"/>
              <a:t>厘米</a:t>
            </a:r>
            <a:r>
              <a:rPr lang="en-US" altLang="zh-CN" b="1" baseline="30000" smtClean="0"/>
              <a:t>3</a:t>
            </a:r>
            <a:r>
              <a:rPr lang="zh-CN" altLang="en-US" b="1" smtClean="0"/>
              <a:t>，阀门打开后达到稳定时的压力（不考虑对流和热传导）。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EBEA1B-82E2-4FFE-8DE1-03B5013DE08A}" type="slidenum">
              <a:rPr lang="en-US" altLang="zh-CN"/>
              <a:pPr/>
              <a:t>59</a:t>
            </a:fld>
            <a:endParaRPr lang="en-US" altLang="zh-CN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tx1"/>
                </a:solidFill>
              </a:rPr>
              <a:t>作业</a:t>
            </a:r>
            <a:r>
              <a:rPr lang="en-US" altLang="zh-CN" b="1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5545137" cy="4535487"/>
          </a:xfrm>
        </p:spPr>
        <p:txBody>
          <a:bodyPr/>
          <a:lstStyle/>
          <a:p>
            <a:pPr eaLnBrk="1" hangingPunct="1"/>
            <a:r>
              <a:rPr lang="zh-CN" altLang="en-US" sz="2800" b="1" dirty="0" smtClean="0"/>
              <a:t>水银气压计混进一个气泡，因此它的读数比实际的气压小些，当精确的气压计的水银柱高为</a:t>
            </a:r>
            <a:r>
              <a:rPr lang="en-US" altLang="zh-CN" sz="2800" b="1" dirty="0" smtClean="0"/>
              <a:t>768</a:t>
            </a:r>
            <a:r>
              <a:rPr lang="zh-CN" altLang="en-US" sz="2800" b="1" dirty="0" smtClean="0"/>
              <a:t>毫米时，它的水银柱高只有</a:t>
            </a:r>
            <a:r>
              <a:rPr lang="en-US" altLang="zh-CN" sz="2800" b="1" dirty="0" smtClean="0"/>
              <a:t>748</a:t>
            </a:r>
            <a:r>
              <a:rPr lang="zh-CN" altLang="en-US" sz="2800" b="1" dirty="0" smtClean="0"/>
              <a:t>毫米，此时管中水银面到顶点的距离为</a:t>
            </a:r>
            <a:r>
              <a:rPr lang="en-US" altLang="zh-CN" sz="2800" b="1" dirty="0" smtClean="0"/>
              <a:t>80</a:t>
            </a:r>
            <a:r>
              <a:rPr lang="zh-CN" altLang="en-US" sz="2800" b="1" dirty="0" smtClean="0"/>
              <a:t>毫米，试问，此气压计的水银柱高为</a:t>
            </a:r>
            <a:r>
              <a:rPr lang="en-US" altLang="zh-CN" sz="2800" b="1" dirty="0" smtClean="0"/>
              <a:t>758</a:t>
            </a:r>
            <a:r>
              <a:rPr lang="zh-CN" altLang="en-US" sz="2800" b="1" dirty="0" smtClean="0"/>
              <a:t>毫米时，实际气压应是多少个标准大气压？</a:t>
            </a:r>
            <a:r>
              <a:rPr lang="en-US" altLang="zh-CN" sz="2800" b="1" dirty="0" smtClean="0"/>
              <a:t>(</a:t>
            </a:r>
            <a:r>
              <a:rPr lang="zh-CN" altLang="en-US" sz="2800" b="1" dirty="0" smtClean="0"/>
              <a:t>把气泡中的气体当作理想气体，并设温度不变。</a:t>
            </a:r>
            <a:r>
              <a:rPr lang="en-US" altLang="zh-CN" sz="2800" b="1" dirty="0" smtClean="0"/>
              <a:t>)</a:t>
            </a:r>
          </a:p>
        </p:txBody>
      </p:sp>
      <p:grpSp>
        <p:nvGrpSpPr>
          <p:cNvPr id="37893" name="Group 4"/>
          <p:cNvGrpSpPr>
            <a:grpSpLocks/>
          </p:cNvGrpSpPr>
          <p:nvPr/>
        </p:nvGrpSpPr>
        <p:grpSpPr bwMode="auto">
          <a:xfrm>
            <a:off x="5858546" y="3146425"/>
            <a:ext cx="3223542" cy="2514600"/>
            <a:chOff x="3870" y="336"/>
            <a:chExt cx="1811" cy="1274"/>
          </a:xfrm>
        </p:grpSpPr>
        <p:sp>
          <p:nvSpPr>
            <p:cNvPr id="37894" name="Freeform 5"/>
            <p:cNvSpPr>
              <a:spLocks/>
            </p:cNvSpPr>
            <p:nvPr/>
          </p:nvSpPr>
          <p:spPr bwMode="auto">
            <a:xfrm>
              <a:off x="4078" y="1130"/>
              <a:ext cx="78" cy="474"/>
            </a:xfrm>
            <a:custGeom>
              <a:avLst/>
              <a:gdLst>
                <a:gd name="T0" fmla="*/ 78 w 78"/>
                <a:gd name="T1" fmla="*/ 0 h 474"/>
                <a:gd name="T2" fmla="*/ 66 w 78"/>
                <a:gd name="T3" fmla="*/ 474 h 474"/>
                <a:gd name="T4" fmla="*/ 0 60000 65536"/>
                <a:gd name="T5" fmla="*/ 0 60000 65536"/>
                <a:gd name="T6" fmla="*/ 0 w 78"/>
                <a:gd name="T7" fmla="*/ 0 h 474"/>
                <a:gd name="T8" fmla="*/ 78 w 78"/>
                <a:gd name="T9" fmla="*/ 474 h 4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" h="474">
                  <a:moveTo>
                    <a:pt x="78" y="0"/>
                  </a:moveTo>
                  <a:cubicBezTo>
                    <a:pt x="76" y="79"/>
                    <a:pt x="0" y="414"/>
                    <a:pt x="66" y="474"/>
                  </a:cubicBezTo>
                </a:path>
              </a:pathLst>
            </a:cu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4156" y="1610"/>
              <a:ext cx="1344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>
              <a:off x="4156" y="1274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7" name="Freeform 8"/>
            <p:cNvSpPr>
              <a:spLocks/>
            </p:cNvSpPr>
            <p:nvPr/>
          </p:nvSpPr>
          <p:spPr bwMode="auto">
            <a:xfrm>
              <a:off x="4972" y="1274"/>
              <a:ext cx="516" cy="6"/>
            </a:xfrm>
            <a:custGeom>
              <a:avLst/>
              <a:gdLst>
                <a:gd name="T0" fmla="*/ 0 w 516"/>
                <a:gd name="T1" fmla="*/ 0 h 6"/>
                <a:gd name="T2" fmla="*/ 516 w 516"/>
                <a:gd name="T3" fmla="*/ 6 h 6"/>
                <a:gd name="T4" fmla="*/ 0 60000 65536"/>
                <a:gd name="T5" fmla="*/ 0 60000 65536"/>
                <a:gd name="T6" fmla="*/ 0 w 516"/>
                <a:gd name="T7" fmla="*/ 0 h 6"/>
                <a:gd name="T8" fmla="*/ 516 w 516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6" h="6">
                  <a:moveTo>
                    <a:pt x="0" y="0"/>
                  </a:moveTo>
                  <a:lnTo>
                    <a:pt x="516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8" name="Freeform 9"/>
            <p:cNvSpPr>
              <a:spLocks/>
            </p:cNvSpPr>
            <p:nvPr/>
          </p:nvSpPr>
          <p:spPr bwMode="auto">
            <a:xfrm>
              <a:off x="4684" y="1274"/>
              <a:ext cx="192" cy="6"/>
            </a:xfrm>
            <a:custGeom>
              <a:avLst/>
              <a:gdLst>
                <a:gd name="T0" fmla="*/ 0 w 192"/>
                <a:gd name="T1" fmla="*/ 0 h 6"/>
                <a:gd name="T2" fmla="*/ 192 w 192"/>
                <a:gd name="T3" fmla="*/ 6 h 6"/>
                <a:gd name="T4" fmla="*/ 0 60000 65536"/>
                <a:gd name="T5" fmla="*/ 0 60000 65536"/>
                <a:gd name="T6" fmla="*/ 0 w 192"/>
                <a:gd name="T7" fmla="*/ 0 h 6"/>
                <a:gd name="T8" fmla="*/ 192 w 19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" h="6">
                  <a:moveTo>
                    <a:pt x="0" y="0"/>
                  </a:moveTo>
                  <a:lnTo>
                    <a:pt x="192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9" name="Line 10"/>
            <p:cNvSpPr>
              <a:spLocks noChangeShapeType="1"/>
            </p:cNvSpPr>
            <p:nvPr/>
          </p:nvSpPr>
          <p:spPr bwMode="auto">
            <a:xfrm>
              <a:off x="4252" y="1514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0" name="Freeform 11"/>
            <p:cNvSpPr>
              <a:spLocks/>
            </p:cNvSpPr>
            <p:nvPr/>
          </p:nvSpPr>
          <p:spPr bwMode="auto">
            <a:xfrm>
              <a:off x="4828" y="1514"/>
              <a:ext cx="516" cy="6"/>
            </a:xfrm>
            <a:custGeom>
              <a:avLst/>
              <a:gdLst>
                <a:gd name="T0" fmla="*/ 0 w 516"/>
                <a:gd name="T1" fmla="*/ 0 h 6"/>
                <a:gd name="T2" fmla="*/ 516 w 516"/>
                <a:gd name="T3" fmla="*/ 6 h 6"/>
                <a:gd name="T4" fmla="*/ 0 60000 65536"/>
                <a:gd name="T5" fmla="*/ 0 60000 65536"/>
                <a:gd name="T6" fmla="*/ 0 w 516"/>
                <a:gd name="T7" fmla="*/ 0 h 6"/>
                <a:gd name="T8" fmla="*/ 516 w 516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6" h="6">
                  <a:moveTo>
                    <a:pt x="0" y="0"/>
                  </a:moveTo>
                  <a:lnTo>
                    <a:pt x="516" y="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1" name="Freeform 12"/>
            <p:cNvSpPr>
              <a:spLocks/>
            </p:cNvSpPr>
            <p:nvPr/>
          </p:nvSpPr>
          <p:spPr bwMode="auto">
            <a:xfrm>
              <a:off x="4732" y="1370"/>
              <a:ext cx="96" cy="1"/>
            </a:xfrm>
            <a:custGeom>
              <a:avLst/>
              <a:gdLst>
                <a:gd name="T0" fmla="*/ 0 w 96"/>
                <a:gd name="T1" fmla="*/ 0 h 1"/>
                <a:gd name="T2" fmla="*/ 96 w 96"/>
                <a:gd name="T3" fmla="*/ 0 h 1"/>
                <a:gd name="T4" fmla="*/ 0 60000 65536"/>
                <a:gd name="T5" fmla="*/ 0 60000 65536"/>
                <a:gd name="T6" fmla="*/ 0 w 96"/>
                <a:gd name="T7" fmla="*/ 0 h 1"/>
                <a:gd name="T8" fmla="*/ 96 w 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1">
                  <a:moveTo>
                    <a:pt x="0" y="0"/>
                  </a:moveTo>
                  <a:lnTo>
                    <a:pt x="9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2" name="Freeform 13"/>
            <p:cNvSpPr>
              <a:spLocks/>
            </p:cNvSpPr>
            <p:nvPr/>
          </p:nvSpPr>
          <p:spPr bwMode="auto">
            <a:xfrm>
              <a:off x="4168" y="1424"/>
              <a:ext cx="336" cy="1"/>
            </a:xfrm>
            <a:custGeom>
              <a:avLst/>
              <a:gdLst>
                <a:gd name="T0" fmla="*/ 0 w 336"/>
                <a:gd name="T1" fmla="*/ 0 h 1"/>
                <a:gd name="T2" fmla="*/ 336 w 336"/>
                <a:gd name="T3" fmla="*/ 0 h 1"/>
                <a:gd name="T4" fmla="*/ 0 60000 65536"/>
                <a:gd name="T5" fmla="*/ 0 60000 65536"/>
                <a:gd name="T6" fmla="*/ 0 w 336"/>
                <a:gd name="T7" fmla="*/ 0 h 1"/>
                <a:gd name="T8" fmla="*/ 336 w 33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1">
                  <a:moveTo>
                    <a:pt x="0" y="0"/>
                  </a:moveTo>
                  <a:lnTo>
                    <a:pt x="33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3" name="Freeform 14"/>
            <p:cNvSpPr>
              <a:spLocks/>
            </p:cNvSpPr>
            <p:nvPr/>
          </p:nvSpPr>
          <p:spPr bwMode="auto">
            <a:xfrm>
              <a:off x="5122" y="1454"/>
              <a:ext cx="336" cy="1"/>
            </a:xfrm>
            <a:custGeom>
              <a:avLst/>
              <a:gdLst>
                <a:gd name="T0" fmla="*/ 0 w 336"/>
                <a:gd name="T1" fmla="*/ 0 h 1"/>
                <a:gd name="T2" fmla="*/ 336 w 336"/>
                <a:gd name="T3" fmla="*/ 0 h 1"/>
                <a:gd name="T4" fmla="*/ 0 60000 65536"/>
                <a:gd name="T5" fmla="*/ 0 60000 65536"/>
                <a:gd name="T6" fmla="*/ 0 w 336"/>
                <a:gd name="T7" fmla="*/ 0 h 1"/>
                <a:gd name="T8" fmla="*/ 336 w 33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1">
                  <a:moveTo>
                    <a:pt x="0" y="0"/>
                  </a:moveTo>
                  <a:lnTo>
                    <a:pt x="33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4" name="Freeform 15"/>
            <p:cNvSpPr>
              <a:spLocks/>
            </p:cNvSpPr>
            <p:nvPr/>
          </p:nvSpPr>
          <p:spPr bwMode="auto">
            <a:xfrm>
              <a:off x="5020" y="1370"/>
              <a:ext cx="336" cy="1"/>
            </a:xfrm>
            <a:custGeom>
              <a:avLst/>
              <a:gdLst>
                <a:gd name="T0" fmla="*/ 0 w 336"/>
                <a:gd name="T1" fmla="*/ 0 h 1"/>
                <a:gd name="T2" fmla="*/ 336 w 336"/>
                <a:gd name="T3" fmla="*/ 0 h 1"/>
                <a:gd name="T4" fmla="*/ 0 60000 65536"/>
                <a:gd name="T5" fmla="*/ 0 60000 65536"/>
                <a:gd name="T6" fmla="*/ 0 w 336"/>
                <a:gd name="T7" fmla="*/ 0 h 1"/>
                <a:gd name="T8" fmla="*/ 336 w 33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1">
                  <a:moveTo>
                    <a:pt x="0" y="0"/>
                  </a:moveTo>
                  <a:lnTo>
                    <a:pt x="33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5" name="Freeform 16"/>
            <p:cNvSpPr>
              <a:spLocks/>
            </p:cNvSpPr>
            <p:nvPr/>
          </p:nvSpPr>
          <p:spPr bwMode="auto">
            <a:xfrm>
              <a:off x="4204" y="1346"/>
              <a:ext cx="336" cy="1"/>
            </a:xfrm>
            <a:custGeom>
              <a:avLst/>
              <a:gdLst>
                <a:gd name="T0" fmla="*/ 0 w 336"/>
                <a:gd name="T1" fmla="*/ 0 h 1"/>
                <a:gd name="T2" fmla="*/ 336 w 336"/>
                <a:gd name="T3" fmla="*/ 0 h 1"/>
                <a:gd name="T4" fmla="*/ 0 60000 65536"/>
                <a:gd name="T5" fmla="*/ 0 60000 65536"/>
                <a:gd name="T6" fmla="*/ 0 w 336"/>
                <a:gd name="T7" fmla="*/ 0 h 1"/>
                <a:gd name="T8" fmla="*/ 336 w 33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1">
                  <a:moveTo>
                    <a:pt x="0" y="0"/>
                  </a:moveTo>
                  <a:lnTo>
                    <a:pt x="33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6" name="Freeform 17"/>
            <p:cNvSpPr>
              <a:spLocks/>
            </p:cNvSpPr>
            <p:nvPr/>
          </p:nvSpPr>
          <p:spPr bwMode="auto">
            <a:xfrm>
              <a:off x="4732" y="1466"/>
              <a:ext cx="96" cy="1"/>
            </a:xfrm>
            <a:custGeom>
              <a:avLst/>
              <a:gdLst>
                <a:gd name="T0" fmla="*/ 0 w 96"/>
                <a:gd name="T1" fmla="*/ 0 h 1"/>
                <a:gd name="T2" fmla="*/ 96 w 96"/>
                <a:gd name="T3" fmla="*/ 0 h 1"/>
                <a:gd name="T4" fmla="*/ 0 60000 65536"/>
                <a:gd name="T5" fmla="*/ 0 60000 65536"/>
                <a:gd name="T6" fmla="*/ 0 w 96"/>
                <a:gd name="T7" fmla="*/ 0 h 1"/>
                <a:gd name="T8" fmla="*/ 96 w 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1">
                  <a:moveTo>
                    <a:pt x="0" y="0"/>
                  </a:moveTo>
                  <a:lnTo>
                    <a:pt x="9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7" name="Freeform 18"/>
            <p:cNvSpPr>
              <a:spLocks/>
            </p:cNvSpPr>
            <p:nvPr/>
          </p:nvSpPr>
          <p:spPr bwMode="auto">
            <a:xfrm flipH="1">
              <a:off x="5512" y="1130"/>
              <a:ext cx="78" cy="474"/>
            </a:xfrm>
            <a:custGeom>
              <a:avLst/>
              <a:gdLst>
                <a:gd name="T0" fmla="*/ 78 w 78"/>
                <a:gd name="T1" fmla="*/ 0 h 474"/>
                <a:gd name="T2" fmla="*/ 66 w 78"/>
                <a:gd name="T3" fmla="*/ 474 h 474"/>
                <a:gd name="T4" fmla="*/ 0 60000 65536"/>
                <a:gd name="T5" fmla="*/ 0 60000 65536"/>
                <a:gd name="T6" fmla="*/ 0 w 78"/>
                <a:gd name="T7" fmla="*/ 0 h 474"/>
                <a:gd name="T8" fmla="*/ 78 w 78"/>
                <a:gd name="T9" fmla="*/ 474 h 4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" h="474">
                  <a:moveTo>
                    <a:pt x="78" y="0"/>
                  </a:moveTo>
                  <a:cubicBezTo>
                    <a:pt x="76" y="79"/>
                    <a:pt x="0" y="414"/>
                    <a:pt x="66" y="474"/>
                  </a:cubicBezTo>
                </a:path>
              </a:pathLst>
            </a:cu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8" name="Freeform 19"/>
            <p:cNvSpPr>
              <a:spLocks/>
            </p:cNvSpPr>
            <p:nvPr/>
          </p:nvSpPr>
          <p:spPr bwMode="auto">
            <a:xfrm>
              <a:off x="4366" y="602"/>
              <a:ext cx="204" cy="1"/>
            </a:xfrm>
            <a:custGeom>
              <a:avLst/>
              <a:gdLst>
                <a:gd name="T0" fmla="*/ 0 w 204"/>
                <a:gd name="T1" fmla="*/ 0 h 1"/>
                <a:gd name="T2" fmla="*/ 204 w 204"/>
                <a:gd name="T3" fmla="*/ 0 h 1"/>
                <a:gd name="T4" fmla="*/ 0 60000 65536"/>
                <a:gd name="T5" fmla="*/ 0 60000 65536"/>
                <a:gd name="T6" fmla="*/ 0 w 204"/>
                <a:gd name="T7" fmla="*/ 0 h 1"/>
                <a:gd name="T8" fmla="*/ 204 w 2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" h="1"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4876" y="698"/>
              <a:ext cx="96" cy="768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folHlink"/>
                </a:solidFill>
                <a:latin typeface="Times New Roman" pitchFamily="18" charset="0"/>
              </a:endParaRPr>
            </a:p>
          </p:txBody>
        </p:sp>
        <p:sp>
          <p:nvSpPr>
            <p:cNvPr id="37910" name="Rectangle 21"/>
            <p:cNvSpPr>
              <a:spLocks noChangeArrowheads="1"/>
            </p:cNvSpPr>
            <p:nvPr/>
          </p:nvSpPr>
          <p:spPr bwMode="auto">
            <a:xfrm rot="-5400000">
              <a:off x="4663" y="737"/>
              <a:ext cx="336" cy="1410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11" name="Line 22"/>
            <p:cNvSpPr>
              <a:spLocks noChangeShapeType="1"/>
            </p:cNvSpPr>
            <p:nvPr/>
          </p:nvSpPr>
          <p:spPr bwMode="auto">
            <a:xfrm flipV="1">
              <a:off x="4492" y="602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12" name="Line 23"/>
            <p:cNvSpPr>
              <a:spLocks noChangeShapeType="1"/>
            </p:cNvSpPr>
            <p:nvPr/>
          </p:nvSpPr>
          <p:spPr bwMode="auto">
            <a:xfrm>
              <a:off x="4492" y="103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13" name="Freeform 24"/>
            <p:cNvSpPr>
              <a:spLocks/>
            </p:cNvSpPr>
            <p:nvPr/>
          </p:nvSpPr>
          <p:spPr bwMode="auto">
            <a:xfrm>
              <a:off x="4972" y="698"/>
              <a:ext cx="204" cy="1"/>
            </a:xfrm>
            <a:custGeom>
              <a:avLst/>
              <a:gdLst>
                <a:gd name="T0" fmla="*/ 0 w 204"/>
                <a:gd name="T1" fmla="*/ 0 h 1"/>
                <a:gd name="T2" fmla="*/ 204 w 204"/>
                <a:gd name="T3" fmla="*/ 0 h 1"/>
                <a:gd name="T4" fmla="*/ 0 60000 65536"/>
                <a:gd name="T5" fmla="*/ 0 60000 65536"/>
                <a:gd name="T6" fmla="*/ 0 w 204"/>
                <a:gd name="T7" fmla="*/ 0 h 1"/>
                <a:gd name="T8" fmla="*/ 204 w 2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" h="1"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14" name="Line 25"/>
            <p:cNvSpPr>
              <a:spLocks noChangeShapeType="1"/>
            </p:cNvSpPr>
            <p:nvPr/>
          </p:nvSpPr>
          <p:spPr bwMode="auto">
            <a:xfrm flipV="1">
              <a:off x="5068" y="692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15" name="Line 26"/>
            <p:cNvSpPr>
              <a:spLocks noChangeShapeType="1"/>
            </p:cNvSpPr>
            <p:nvPr/>
          </p:nvSpPr>
          <p:spPr bwMode="auto">
            <a:xfrm>
              <a:off x="5074" y="1052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16" name="Rectangle 27"/>
            <p:cNvSpPr>
              <a:spLocks noChangeArrowheads="1"/>
            </p:cNvSpPr>
            <p:nvPr/>
          </p:nvSpPr>
          <p:spPr bwMode="auto">
            <a:xfrm>
              <a:off x="4594" y="602"/>
              <a:ext cx="72" cy="864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7917" name="Group 28"/>
            <p:cNvGrpSpPr>
              <a:grpSpLocks/>
            </p:cNvGrpSpPr>
            <p:nvPr/>
          </p:nvGrpSpPr>
          <p:grpSpPr bwMode="auto">
            <a:xfrm>
              <a:off x="4582" y="359"/>
              <a:ext cx="98" cy="144"/>
              <a:chOff x="4348" y="1797"/>
              <a:chExt cx="98" cy="144"/>
            </a:xfrm>
          </p:grpSpPr>
          <p:sp>
            <p:nvSpPr>
              <p:cNvPr id="37931" name="Oval 29"/>
              <p:cNvSpPr>
                <a:spLocks noChangeArrowheads="1"/>
              </p:cNvSpPr>
              <p:nvPr/>
            </p:nvSpPr>
            <p:spPr bwMode="auto">
              <a:xfrm>
                <a:off x="4356" y="1797"/>
                <a:ext cx="86" cy="86"/>
              </a:xfrm>
              <a:prstGeom prst="ellips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 useBgFill="1">
            <p:nvSpPr>
              <p:cNvPr id="37932" name="Rectangle 30"/>
              <p:cNvSpPr>
                <a:spLocks noChangeArrowheads="1"/>
              </p:cNvSpPr>
              <p:nvPr/>
            </p:nvSpPr>
            <p:spPr bwMode="auto">
              <a:xfrm>
                <a:off x="4348" y="1851"/>
                <a:ext cx="98" cy="90"/>
              </a:xfrm>
              <a:prstGeom prst="rect">
                <a:avLst/>
              </a:prstGeom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7918" name="Line 31"/>
            <p:cNvSpPr>
              <a:spLocks noChangeShapeType="1"/>
            </p:cNvSpPr>
            <p:nvPr/>
          </p:nvSpPr>
          <p:spPr bwMode="auto">
            <a:xfrm>
              <a:off x="4678" y="410"/>
              <a:ext cx="0" cy="104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19" name="Line 32"/>
            <p:cNvSpPr>
              <a:spLocks noChangeShapeType="1"/>
            </p:cNvSpPr>
            <p:nvPr/>
          </p:nvSpPr>
          <p:spPr bwMode="auto">
            <a:xfrm>
              <a:off x="4588" y="410"/>
              <a:ext cx="0" cy="104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7920" name="Group 33"/>
            <p:cNvGrpSpPr>
              <a:grpSpLocks/>
            </p:cNvGrpSpPr>
            <p:nvPr/>
          </p:nvGrpSpPr>
          <p:grpSpPr bwMode="auto">
            <a:xfrm>
              <a:off x="4864" y="362"/>
              <a:ext cx="98" cy="138"/>
              <a:chOff x="2640" y="1974"/>
              <a:chExt cx="98" cy="138"/>
            </a:xfrm>
          </p:grpSpPr>
          <p:sp>
            <p:nvSpPr>
              <p:cNvPr id="37929" name="Oval 34"/>
              <p:cNvSpPr>
                <a:spLocks noChangeArrowheads="1"/>
              </p:cNvSpPr>
              <p:nvPr/>
            </p:nvSpPr>
            <p:spPr bwMode="auto">
              <a:xfrm>
                <a:off x="2648" y="1974"/>
                <a:ext cx="86" cy="86"/>
              </a:xfrm>
              <a:prstGeom prst="ellips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b="1">
                  <a:latin typeface="宋体" pitchFamily="2" charset="-122"/>
                </a:endParaRPr>
              </a:p>
            </p:txBody>
          </p:sp>
          <p:sp useBgFill="1">
            <p:nvSpPr>
              <p:cNvPr id="37930" name="Rectangle 35"/>
              <p:cNvSpPr>
                <a:spLocks noChangeArrowheads="1"/>
              </p:cNvSpPr>
              <p:nvPr/>
            </p:nvSpPr>
            <p:spPr bwMode="auto">
              <a:xfrm>
                <a:off x="2640" y="2022"/>
                <a:ext cx="98" cy="90"/>
              </a:xfrm>
              <a:prstGeom prst="rect">
                <a:avLst/>
              </a:prstGeom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7921" name="Line 36"/>
            <p:cNvSpPr>
              <a:spLocks noChangeShapeType="1"/>
            </p:cNvSpPr>
            <p:nvPr/>
          </p:nvSpPr>
          <p:spPr bwMode="auto">
            <a:xfrm>
              <a:off x="4870" y="416"/>
              <a:ext cx="0" cy="104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2" name="Line 37"/>
            <p:cNvSpPr>
              <a:spLocks noChangeShapeType="1"/>
            </p:cNvSpPr>
            <p:nvPr/>
          </p:nvSpPr>
          <p:spPr bwMode="auto">
            <a:xfrm>
              <a:off x="4960" y="416"/>
              <a:ext cx="0" cy="104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3" name="Text Box 38"/>
            <p:cNvSpPr txBox="1">
              <a:spLocks noChangeArrowheads="1"/>
            </p:cNvSpPr>
            <p:nvPr/>
          </p:nvSpPr>
          <p:spPr bwMode="auto">
            <a:xfrm>
              <a:off x="3870" y="756"/>
              <a:ext cx="709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1" dirty="0">
                  <a:latin typeface="宋体" pitchFamily="2" charset="-122"/>
                </a:rPr>
                <a:t>768mmHg</a:t>
              </a:r>
            </a:p>
          </p:txBody>
        </p:sp>
        <p:sp>
          <p:nvSpPr>
            <p:cNvPr id="37924" name="Text Box 39"/>
            <p:cNvSpPr txBox="1">
              <a:spLocks noChangeArrowheads="1"/>
            </p:cNvSpPr>
            <p:nvPr/>
          </p:nvSpPr>
          <p:spPr bwMode="auto">
            <a:xfrm>
              <a:off x="4972" y="816"/>
              <a:ext cx="709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1" dirty="0">
                  <a:latin typeface="宋体" pitchFamily="2" charset="-122"/>
                </a:rPr>
                <a:t>748mmHg</a:t>
              </a:r>
            </a:p>
          </p:txBody>
        </p:sp>
        <p:sp>
          <p:nvSpPr>
            <p:cNvPr id="37925" name="Text Box 40"/>
            <p:cNvSpPr txBox="1">
              <a:spLocks noChangeArrowheads="1"/>
            </p:cNvSpPr>
            <p:nvPr/>
          </p:nvSpPr>
          <p:spPr bwMode="auto">
            <a:xfrm>
              <a:off x="5065" y="336"/>
              <a:ext cx="45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1" dirty="0">
                  <a:latin typeface="宋体" pitchFamily="2" charset="-122"/>
                </a:rPr>
                <a:t>80mm</a:t>
              </a:r>
            </a:p>
          </p:txBody>
        </p:sp>
        <p:sp>
          <p:nvSpPr>
            <p:cNvPr id="37926" name="Freeform 41"/>
            <p:cNvSpPr>
              <a:spLocks/>
            </p:cNvSpPr>
            <p:nvPr/>
          </p:nvSpPr>
          <p:spPr bwMode="auto">
            <a:xfrm>
              <a:off x="4972" y="362"/>
              <a:ext cx="204" cy="1"/>
            </a:xfrm>
            <a:custGeom>
              <a:avLst/>
              <a:gdLst>
                <a:gd name="T0" fmla="*/ 0 w 204"/>
                <a:gd name="T1" fmla="*/ 0 h 1"/>
                <a:gd name="T2" fmla="*/ 204 w 204"/>
                <a:gd name="T3" fmla="*/ 0 h 1"/>
                <a:gd name="T4" fmla="*/ 0 60000 65536"/>
                <a:gd name="T5" fmla="*/ 0 60000 65536"/>
                <a:gd name="T6" fmla="*/ 0 w 204"/>
                <a:gd name="T7" fmla="*/ 0 h 1"/>
                <a:gd name="T8" fmla="*/ 204 w 2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4" h="1"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7" name="Freeform 42"/>
            <p:cNvSpPr>
              <a:spLocks/>
            </p:cNvSpPr>
            <p:nvPr/>
          </p:nvSpPr>
          <p:spPr bwMode="auto">
            <a:xfrm>
              <a:off x="5068" y="362"/>
              <a:ext cx="6" cy="324"/>
            </a:xfrm>
            <a:custGeom>
              <a:avLst/>
              <a:gdLst>
                <a:gd name="T0" fmla="*/ 0 w 6"/>
                <a:gd name="T1" fmla="*/ 0 h 324"/>
                <a:gd name="T2" fmla="*/ 6 w 6"/>
                <a:gd name="T3" fmla="*/ 324 h 324"/>
                <a:gd name="T4" fmla="*/ 0 60000 65536"/>
                <a:gd name="T5" fmla="*/ 0 60000 65536"/>
                <a:gd name="T6" fmla="*/ 0 w 6"/>
                <a:gd name="T7" fmla="*/ 0 h 324"/>
                <a:gd name="T8" fmla="*/ 6 w 6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24">
                  <a:moveTo>
                    <a:pt x="0" y="0"/>
                  </a:moveTo>
                  <a:lnTo>
                    <a:pt x="6" y="324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arrow" w="sm" len="med"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28" name="Line 43"/>
            <p:cNvSpPr>
              <a:spLocks noChangeShapeType="1"/>
            </p:cNvSpPr>
            <p:nvPr/>
          </p:nvSpPr>
          <p:spPr bwMode="auto">
            <a:xfrm>
              <a:off x="4970" y="70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068960"/>
            <a:ext cx="2084422" cy="1429519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 smtClean="0">
                <a:latin typeface="方正姚体" pitchFamily="2" charset="-122"/>
                <a:ea typeface="方正姚体" pitchFamily="2" charset="-122"/>
              </a:rPr>
              <a:t>热力学研究宏观性质、宏观现象</a:t>
            </a:r>
            <a:endParaRPr lang="zh-CN" altLang="en-US" sz="40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宏观热现象的例子：</a:t>
            </a: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物态变化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：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dirty="0" smtClean="0">
                <a:latin typeface="方正姚体" pitchFamily="2" charset="-122"/>
                <a:ea typeface="方正姚体" pitchFamily="2" charset="-122"/>
              </a:rPr>
            </a:b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气体，液体，固体，等离子体</a:t>
            </a:r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运动形式转化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：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dirty="0" smtClean="0">
                <a:latin typeface="方正姚体" pitchFamily="2" charset="-122"/>
                <a:ea typeface="方正姚体" pitchFamily="2" charset="-122"/>
              </a:rPr>
            </a:b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热运动，机械运动，光，电磁，化学能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>……(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灯，热机，火力发电机，热宝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>……)</a:t>
            </a:r>
          </a:p>
        </p:txBody>
      </p:sp>
      <p:sp>
        <p:nvSpPr>
          <p:cNvPr id="1433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3AEEB-9FD7-43CE-9185-2520DE3851B2}" type="slidenum">
              <a:rPr lang="en-US" altLang="zh-CN"/>
              <a:pPr/>
              <a:t>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150938" y="200918"/>
            <a:ext cx="7793037" cy="16439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方正姚体" pitchFamily="2" charset="-122"/>
                <a:ea typeface="方正姚体" pitchFamily="2" charset="-122"/>
              </a:rPr>
              <a:t>微观：</a:t>
            </a:r>
            <a:r>
              <a:rPr lang="en-US" altLang="zh-CN" sz="4000" b="1" dirty="0" smtClean="0"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sz="4000" b="1" dirty="0" smtClean="0">
                <a:latin typeface="方正姚体" pitchFamily="2" charset="-122"/>
                <a:ea typeface="方正姚体" pitchFamily="2" charset="-122"/>
              </a:rPr>
            </a:br>
            <a:r>
              <a:rPr lang="zh-CN" altLang="en-US" sz="4000" b="1" dirty="0" smtClean="0">
                <a:latin typeface="方正姚体" pitchFamily="2" charset="-122"/>
                <a:ea typeface="方正姚体" pitchFamily="2" charset="-122"/>
              </a:rPr>
              <a:t>大量分子无规则运动，碰撞。</a:t>
            </a:r>
            <a:endParaRPr lang="zh-CN" altLang="en-US" sz="40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>
              <a:lnSpc>
                <a:spcPct val="150000"/>
              </a:lnSpc>
            </a:pP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统计物理学是研究物质热运动的微观理论。从</a:t>
            </a:r>
            <a:r>
              <a:rPr lang="zh-CN" altLang="en-US" sz="2800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物质由大量微观粒子组成</a:t>
            </a:r>
            <a:r>
              <a:rPr lang="zh-CN" altLang="en-US" sz="2800" dirty="0" smtClean="0">
                <a:latin typeface="方正姚体" pitchFamily="2" charset="-122"/>
                <a:ea typeface="方正姚体" pitchFamily="2" charset="-122"/>
              </a:rPr>
              <a:t>这一基本事实出发，运用统计方法，把物质的宏观性质作为大量微观粒子热运动的统计平均结果，找出宏观量与微观量的关系，进而解释物质的宏观性质。</a:t>
            </a:r>
            <a:endParaRPr lang="zh-CN" altLang="en-US" sz="28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536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D03E82-C004-40C6-B387-474A17A9D08D}" type="slidenum">
              <a:rPr lang="en-US" altLang="zh-CN"/>
              <a:pPr/>
              <a:t>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85786" y="1857364"/>
            <a:ext cx="7772400" cy="42148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0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rPr>
              <a:t>将介绍作为</a:t>
            </a:r>
            <a:r>
              <a:rPr lang="zh-CN" altLang="en-US" b="0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热力学</a:t>
            </a:r>
            <a:r>
              <a:rPr lang="zh-CN" altLang="en-US" b="0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rPr>
              <a:t>物理基础的几个基本定律，</a:t>
            </a:r>
            <a:r>
              <a:rPr lang="zh-CN" altLang="en-US" b="0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统计物理学</a:t>
            </a:r>
            <a:r>
              <a:rPr lang="zh-CN" altLang="en-US" b="0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rPr>
              <a:t>的基本概念以及</a:t>
            </a:r>
            <a:r>
              <a:rPr lang="zh-CN" altLang="en-US" b="0" dirty="0" smtClean="0">
                <a:solidFill>
                  <a:srgbClr val="0000CC"/>
                </a:solidFill>
                <a:latin typeface="方正姚体" pitchFamily="2" charset="-122"/>
                <a:ea typeface="方正姚体" pitchFamily="2" charset="-122"/>
              </a:rPr>
              <a:t>气体分子运动论</a:t>
            </a:r>
            <a:r>
              <a:rPr lang="zh-CN" altLang="en-US" b="0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rPr>
              <a:t>的基本内容。</a:t>
            </a:r>
            <a:endParaRPr lang="zh-CN" altLang="en-US" b="0" dirty="0">
              <a:solidFill>
                <a:schemeClr val="tx1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2267744" y="764704"/>
            <a:ext cx="4786346" cy="857245"/>
          </a:xfrm>
        </p:spPr>
        <p:txBody>
          <a:bodyPr/>
          <a:lstStyle/>
          <a:p>
            <a:r>
              <a:rPr lang="zh-CN" altLang="en-US" sz="3200" dirty="0" smtClean="0">
                <a:latin typeface="方正姚体" pitchFamily="2" charset="-122"/>
                <a:ea typeface="方正姚体" pitchFamily="2" charset="-122"/>
              </a:rPr>
              <a:t>在大学物理</a:t>
            </a:r>
            <a:r>
              <a:rPr lang="en-US" altLang="zh-CN" sz="3200" dirty="0" smtClean="0">
                <a:latin typeface="方正姚体" pitchFamily="2" charset="-122"/>
                <a:ea typeface="方正姚体" pitchFamily="2" charset="-122"/>
              </a:rPr>
              <a:t>《</a:t>
            </a:r>
            <a:r>
              <a:rPr lang="zh-CN" altLang="en-US" sz="3200" dirty="0" smtClean="0">
                <a:latin typeface="方正姚体" pitchFamily="2" charset="-122"/>
                <a:ea typeface="方正姚体" pitchFamily="2" charset="-122"/>
              </a:rPr>
              <a:t>热学</a:t>
            </a:r>
            <a:r>
              <a:rPr lang="en-US" altLang="zh-CN" sz="3200" dirty="0" smtClean="0">
                <a:latin typeface="方正姚体" pitchFamily="2" charset="-122"/>
                <a:ea typeface="方正姚体" pitchFamily="2" charset="-122"/>
              </a:rPr>
              <a:t>》</a:t>
            </a:r>
            <a:r>
              <a:rPr lang="zh-CN" altLang="en-US" sz="3200" dirty="0" smtClean="0">
                <a:latin typeface="方正姚体" pitchFamily="2" charset="-122"/>
                <a:ea typeface="方正姚体" pitchFamily="2" charset="-122"/>
              </a:rPr>
              <a:t>部分</a:t>
            </a:r>
            <a:endParaRPr lang="zh-CN" altLang="en-US" sz="3200" dirty="0"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638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47E9B8-6FAA-4832-B921-6D6083B250A1}" type="slidenum">
              <a:rPr lang="en-US" altLang="zh-CN"/>
              <a:pPr/>
              <a:t>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FD027-79D1-41F4-9E77-88B5182EA40F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9" name="矩形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0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D:\Microsoft Office\Templates\Presentation Designs\Blends.pot</Template>
  <TotalTime>1439</TotalTime>
  <Words>2570</Words>
  <Application>Microsoft Office PowerPoint</Application>
  <PresentationFormat>全屏显示(4:3)</PresentationFormat>
  <Paragraphs>350</Paragraphs>
  <Slides>59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62" baseType="lpstr">
      <vt:lpstr>Blends</vt:lpstr>
      <vt:lpstr>公式</vt:lpstr>
      <vt:lpstr>Equation</vt:lpstr>
      <vt:lpstr>第二部分    热学</vt:lpstr>
      <vt:lpstr>PowerPoint 演示文稿</vt:lpstr>
      <vt:lpstr>PowerPoint 演示文稿</vt:lpstr>
      <vt:lpstr>PowerPoint 演示文稿</vt:lpstr>
      <vt:lpstr>PowerPoint 演示文稿</vt:lpstr>
      <vt:lpstr>热力学研究宏观性质、宏观现象</vt:lpstr>
      <vt:lpstr>微观： 大量分子无规则运动，碰撞。</vt:lpstr>
      <vt:lpstr>将介绍作为热力学物理基础的几个基本定律，统计物理学的基本概念以及气体分子运动论的基本内容。</vt:lpstr>
      <vt:lpstr>PowerPoint 演示文稿</vt:lpstr>
      <vt:lpstr>第一章  热学基本概念  热力学第0定律   温度</vt:lpstr>
      <vt:lpstr>§1 热学的一些基本概念</vt:lpstr>
      <vt:lpstr>PowerPoint 演示文稿</vt:lpstr>
      <vt:lpstr>PowerPoint 演示文稿</vt:lpstr>
      <vt:lpstr>§1 热学的一些基本概念</vt:lpstr>
      <vt:lpstr>PowerPoint 演示文稿</vt:lpstr>
      <vt:lpstr>PowerPoint 演示文稿</vt:lpstr>
      <vt:lpstr>PowerPoint 演示文稿</vt:lpstr>
      <vt:lpstr>热学独有的物理量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建立经验温标的三要素：</vt:lpstr>
      <vt:lpstr>PowerPoint 演示文稿</vt:lpstr>
      <vt:lpstr>PowerPoint 演示文稿</vt:lpstr>
      <vt:lpstr>不同摄氏温度计在0-100度之间的测量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  理论温标—热力学温标</vt:lpstr>
      <vt:lpstr>PowerPoint 演示文稿</vt:lpstr>
      <vt:lpstr>PowerPoint 演示文稿</vt:lpstr>
      <vt:lpstr>§3  理想气体状态方程</vt:lpstr>
      <vt:lpstr>§3  理想气体状态方程</vt:lpstr>
      <vt:lpstr>PowerPoint 演示文稿</vt:lpstr>
      <vt:lpstr>PowerPoint 演示文稿</vt:lpstr>
      <vt:lpstr>PowerPoint 演示文稿</vt:lpstr>
      <vt:lpstr>3.1   热力学中理想气体状态方程的建立</vt:lpstr>
      <vt:lpstr>PowerPoint 演示文稿</vt:lpstr>
      <vt:lpstr>PowerPoint 演示文稿</vt:lpstr>
      <vt:lpstr>PowerPoint 演示文稿</vt:lpstr>
      <vt:lpstr>标准状态:</vt:lpstr>
      <vt:lpstr>PowerPoint 演示文稿</vt:lpstr>
      <vt:lpstr>PowerPoint 演示文稿</vt:lpstr>
      <vt:lpstr>PowerPoint 演示文稿</vt:lpstr>
      <vt:lpstr>PowerPoint 演示文稿</vt:lpstr>
      <vt:lpstr>作业1</vt:lpstr>
      <vt:lpstr>作业2</vt:lpstr>
      <vt:lpstr>作业3</vt:lpstr>
    </vt:vector>
  </TitlesOfParts>
  <Manager/>
  <Company>shineway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a</dc:creator>
  <cp:lastModifiedBy>dell</cp:lastModifiedBy>
  <cp:revision>197</cp:revision>
  <dcterms:created xsi:type="dcterms:W3CDTF">2001-05-07T03:05:09Z</dcterms:created>
  <dcterms:modified xsi:type="dcterms:W3CDTF">2017-04-28T04:05:11Z</dcterms:modified>
</cp:coreProperties>
</file>