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81" r:id="rId2"/>
    <p:sldId id="352" r:id="rId3"/>
    <p:sldId id="354" r:id="rId4"/>
    <p:sldId id="361" r:id="rId5"/>
    <p:sldId id="362" r:id="rId6"/>
    <p:sldId id="363" r:id="rId7"/>
    <p:sldId id="364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55" r:id="rId49"/>
    <p:sldId id="356" r:id="rId50"/>
    <p:sldId id="365" r:id="rId51"/>
    <p:sldId id="366" r:id="rId52"/>
    <p:sldId id="357" r:id="rId53"/>
    <p:sldId id="358" r:id="rId54"/>
    <p:sldId id="359" r:id="rId55"/>
    <p:sldId id="360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669900"/>
    <a:srgbClr val="DC0000"/>
    <a:srgbClr val="FF6565"/>
    <a:srgbClr val="FF9900"/>
    <a:srgbClr val="000099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1" autoAdjust="0"/>
    <p:restoredTop sz="91003" autoAdjust="0"/>
  </p:normalViewPr>
  <p:slideViewPr>
    <p:cSldViewPr>
      <p:cViewPr varScale="1">
        <p:scale>
          <a:sx n="62" d="100"/>
          <a:sy n="62" d="100"/>
        </p:scale>
        <p:origin x="-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18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37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36.wmf"/><Relationship Id="rId16" Type="http://schemas.openxmlformats.org/officeDocument/2006/relationships/image" Target="../media/image34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38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wmf"/><Relationship Id="rId16" Type="http://schemas.openxmlformats.org/officeDocument/2006/relationships/image" Target="../media/image70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5" Type="http://schemas.openxmlformats.org/officeDocument/2006/relationships/image" Target="../media/image6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Relationship Id="rId1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59E739-C165-4789-8760-F607B67F43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76EBF3-98C1-4FE2-9B19-A51E07783B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dirty="0" smtClean="0"/>
              <a:t>超高压发电厂（</a:t>
            </a:r>
            <a:r>
              <a:rPr lang="en-US" altLang="zh-CN" sz="2000" dirty="0" smtClean="0"/>
              <a:t>13.83MPa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540</a:t>
            </a:r>
            <a:r>
              <a:rPr lang="zh-CN" altLang="en-US" sz="2000" dirty="0" smtClean="0"/>
              <a:t>度），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亚临界压力发电厂（</a:t>
            </a:r>
            <a:r>
              <a:rPr lang="en-US" altLang="zh-CN" sz="2000" dirty="0" smtClean="0"/>
              <a:t>16.77MPa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540</a:t>
            </a:r>
            <a:r>
              <a:rPr lang="zh-CN" altLang="en-US" sz="2000" dirty="0" smtClean="0"/>
              <a:t>度），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超临界压力发电厂（</a:t>
            </a:r>
            <a:r>
              <a:rPr lang="en-US" altLang="zh-CN" sz="2000" dirty="0" smtClean="0"/>
              <a:t>22.11MPa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550</a:t>
            </a:r>
            <a:r>
              <a:rPr lang="zh-CN" altLang="en-US" sz="2000" dirty="0" smtClean="0"/>
              <a:t>度）；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6EBF3-98C1-4FE2-9B19-A51E07783BA2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汽油机可上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6EBF3-98C1-4FE2-9B19-A51E07783BA2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1009F-4C2F-43A8-80C6-580712AF4FC2}" type="slidenum">
              <a:rPr lang="en-US" altLang="zh-CN" smtClean="0"/>
              <a:pPr/>
              <a:t>44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现代阿特金森循环发动机 </a:t>
            </a:r>
            <a:r>
              <a:rPr lang="en-US" altLang="zh-CN" dirty="0" smtClean="0"/>
              <a:t>Atkinson cycle engine </a:t>
            </a:r>
            <a:r>
              <a:rPr lang="zh-CN" altLang="en-US" dirty="0" smtClean="0"/>
              <a:t>巧妙避开了奥托的专利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17390-DC77-4C97-A59B-1E7A76127F16}" type="slidenum">
              <a:rPr lang="en-US" altLang="zh-CN" smtClean="0"/>
              <a:pPr/>
              <a:t>45</a:t>
            </a:fld>
            <a:endParaRPr lang="en-US" altLang="zh-CN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内燃机的效率高于蒸汽机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6~10</a:t>
            </a:r>
            <a:r>
              <a:rPr lang="zh-CN" altLang="en-US" dirty="0" smtClean="0"/>
              <a:t>，过大爆震概率大</a:t>
            </a:r>
            <a:endParaRPr lang="en-US" altLang="zh-CN" dirty="0" smtClean="0"/>
          </a:p>
          <a:p>
            <a:r>
              <a:rPr lang="zh-CN" altLang="en-US" dirty="0" smtClean="0"/>
              <a:t>实际热机要小于理想奥托循环的一半， </a:t>
            </a:r>
            <a:r>
              <a:rPr lang="en-US" altLang="zh-CN" dirty="0" smtClean="0"/>
              <a:t>25%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6EBF3-98C1-4FE2-9B19-A51E07783BA2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混合动力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6EBF3-98C1-4FE2-9B19-A51E07783BA2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00EA7-C9E1-48A9-A580-F2B6C6FE5938}" type="slidenum">
              <a:rPr lang="en-US" altLang="zh-CN" smtClean="0"/>
              <a:pPr/>
              <a:t>55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75D8-82F6-42BB-A8E3-716494FE0A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C0EFC-EE7D-416D-B58B-6C587217A7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5F62-6EAF-463F-8833-5B0A858185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8D7B-A96A-4838-8D27-2B9DA3E92F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3B38-D252-488D-82EF-9437E881B4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4FF1-F7AC-40FE-98CA-3FDF0B1AFF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73-51A7-4FDC-BA58-A1088E767C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1075-3F87-4712-A00D-49A4EBDF65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0585-AB4C-4908-8F5C-DBB8C6DD15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7C9C-06A2-43D5-B59D-A37F3D859F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F58D-D067-4DD4-BA88-FDDC4D6530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6063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9B30E-F83C-4C7F-8E57-E00078772B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24625"/>
            <a:ext cx="228600" cy="228600"/>
          </a:xfrm>
          <a:prstGeom prst="actionButtonForwardNext">
            <a:avLst/>
          </a:prstGeom>
          <a:solidFill>
            <a:srgbClr val="CC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82025" y="6524625"/>
            <a:ext cx="228600" cy="228600"/>
          </a:xfrm>
          <a:prstGeom prst="actionButtonBackPrevious">
            <a:avLst/>
          </a:prstGeom>
          <a:solidFill>
            <a:srgbClr val="CC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52F133-A0F4-4DF3-BD44-706E3B572D4A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6781800" cy="7112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shade val="5803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§3  </a:t>
            </a:r>
            <a:r>
              <a:rPr lang="zh-CN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循环过程  卡诺循环</a:t>
            </a:r>
            <a:endParaRPr lang="zh-CN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28600" y="949325"/>
            <a:ext cx="3429000" cy="650875"/>
          </a:xfrm>
          <a:prstGeom prst="rect">
            <a:avLst/>
          </a:prstGeom>
          <a:solidFill>
            <a:schemeClr val="hlink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循环过程</a:t>
            </a:r>
            <a:endParaRPr lang="zh-CN" altLang="en-US" sz="32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" y="1595438"/>
            <a:ext cx="85344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DC0000"/>
                </a:solidFill>
                <a:latin typeface="Arial" charset="0"/>
                <a:ea typeface="楷体_GB2312" pitchFamily="49" charset="-122"/>
              </a:rPr>
              <a:t>循环过程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简称</a:t>
            </a:r>
            <a:r>
              <a:rPr lang="zh-CN" altLang="en-US" sz="2800" b="1">
                <a:solidFill>
                  <a:srgbClr val="DC0000"/>
                </a:solidFill>
                <a:latin typeface="Arial" charset="0"/>
                <a:ea typeface="楷体_GB2312" pitchFamily="49" charset="-122"/>
              </a:rPr>
              <a:t>循环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 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重要特征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: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经历循环回到初始状态系统内能不变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2819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热机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正循环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),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8600" y="2847975"/>
            <a:ext cx="2619375" cy="1724025"/>
            <a:chOff x="3686" y="576"/>
            <a:chExt cx="1772" cy="1699"/>
          </a:xfrm>
        </p:grpSpPr>
        <p:sp>
          <p:nvSpPr>
            <p:cNvPr id="11333" name="Line 60"/>
            <p:cNvSpPr>
              <a:spLocks noChangeShapeType="1"/>
            </p:cNvSpPr>
            <p:nvPr/>
          </p:nvSpPr>
          <p:spPr bwMode="auto">
            <a:xfrm flipV="1">
              <a:off x="3936" y="6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34" name="Line 61"/>
            <p:cNvSpPr>
              <a:spLocks noChangeShapeType="1"/>
            </p:cNvSpPr>
            <p:nvPr/>
          </p:nvSpPr>
          <p:spPr bwMode="auto">
            <a:xfrm>
              <a:off x="3936" y="18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35" name="Text Box 62"/>
            <p:cNvSpPr txBox="1">
              <a:spLocks noChangeArrowheads="1"/>
            </p:cNvSpPr>
            <p:nvPr/>
          </p:nvSpPr>
          <p:spPr bwMode="auto">
            <a:xfrm>
              <a:off x="3686" y="1706"/>
              <a:ext cx="28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O</a:t>
              </a:r>
            </a:p>
          </p:txBody>
        </p:sp>
        <p:sp>
          <p:nvSpPr>
            <p:cNvPr id="11336" name="Text Box 63"/>
            <p:cNvSpPr txBox="1">
              <a:spLocks noChangeArrowheads="1"/>
            </p:cNvSpPr>
            <p:nvPr/>
          </p:nvSpPr>
          <p:spPr bwMode="auto">
            <a:xfrm>
              <a:off x="3696" y="576"/>
              <a:ext cx="23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p</a:t>
              </a:r>
            </a:p>
          </p:txBody>
        </p:sp>
        <p:sp>
          <p:nvSpPr>
            <p:cNvPr id="11337" name="Text Box 64"/>
            <p:cNvSpPr txBox="1">
              <a:spLocks noChangeArrowheads="1"/>
            </p:cNvSpPr>
            <p:nvPr/>
          </p:nvSpPr>
          <p:spPr bwMode="auto">
            <a:xfrm>
              <a:off x="5184" y="1824"/>
              <a:ext cx="27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</a:p>
          </p:txBody>
        </p:sp>
      </p:grp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2895600" y="2362200"/>
            <a:ext cx="32766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致冷机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逆循环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).</a:t>
            </a: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990600" y="3124200"/>
            <a:ext cx="1182688" cy="774700"/>
            <a:chOff x="624" y="2289"/>
            <a:chExt cx="745" cy="488"/>
          </a:xfrm>
        </p:grpSpPr>
        <p:sp>
          <p:nvSpPr>
            <p:cNvPr id="11328" name="Freeform 65"/>
            <p:cNvSpPr>
              <a:spLocks/>
            </p:cNvSpPr>
            <p:nvPr/>
          </p:nvSpPr>
          <p:spPr bwMode="auto">
            <a:xfrm>
              <a:off x="649" y="2289"/>
              <a:ext cx="720" cy="480"/>
            </a:xfrm>
            <a:custGeom>
              <a:avLst/>
              <a:gdLst>
                <a:gd name="T0" fmla="*/ 0 w 720"/>
                <a:gd name="T1" fmla="*/ 0 h 480"/>
                <a:gd name="T2" fmla="*/ 480 w 720"/>
                <a:gd name="T3" fmla="*/ 96 h 480"/>
                <a:gd name="T4" fmla="*/ 720 w 720"/>
                <a:gd name="T5" fmla="*/ 480 h 480"/>
                <a:gd name="T6" fmla="*/ 48 w 720"/>
                <a:gd name="T7" fmla="*/ 432 h 480"/>
                <a:gd name="T8" fmla="*/ 0 w 720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480"/>
                <a:gd name="T17" fmla="*/ 720 w 72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480">
                  <a:moveTo>
                    <a:pt x="0" y="0"/>
                  </a:moveTo>
                  <a:lnTo>
                    <a:pt x="480" y="96"/>
                  </a:lnTo>
                  <a:lnTo>
                    <a:pt x="720" y="480"/>
                  </a:lnTo>
                  <a:lnTo>
                    <a:pt x="48" y="4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9" name="AutoShape 72"/>
            <p:cNvSpPr>
              <a:spLocks noChangeArrowheads="1"/>
            </p:cNvSpPr>
            <p:nvPr/>
          </p:nvSpPr>
          <p:spPr bwMode="auto">
            <a:xfrm rot="3179463">
              <a:off x="1104" y="2460"/>
              <a:ext cx="216" cy="96"/>
            </a:xfrm>
            <a:prstGeom prst="chevron">
              <a:avLst>
                <a:gd name="adj" fmla="val 158969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30" name="AutoShape 73"/>
            <p:cNvSpPr>
              <a:spLocks noChangeArrowheads="1"/>
            </p:cNvSpPr>
            <p:nvPr/>
          </p:nvSpPr>
          <p:spPr bwMode="auto">
            <a:xfrm rot="-5957534">
              <a:off x="552" y="2472"/>
              <a:ext cx="240" cy="96"/>
            </a:xfrm>
            <a:prstGeom prst="chevron">
              <a:avLst>
                <a:gd name="adj" fmla="val 18125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31" name="AutoShape 74"/>
            <p:cNvSpPr>
              <a:spLocks noChangeArrowheads="1"/>
            </p:cNvSpPr>
            <p:nvPr/>
          </p:nvSpPr>
          <p:spPr bwMode="auto">
            <a:xfrm rot="496101" flipH="1">
              <a:off x="909" y="2704"/>
              <a:ext cx="192" cy="73"/>
            </a:xfrm>
            <a:prstGeom prst="chevron">
              <a:avLst>
                <a:gd name="adj" fmla="val 158137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32" name="AutoShape 75"/>
            <p:cNvSpPr>
              <a:spLocks noChangeArrowheads="1"/>
            </p:cNvSpPr>
            <p:nvPr/>
          </p:nvSpPr>
          <p:spPr bwMode="auto">
            <a:xfrm rot="948220">
              <a:off x="813" y="2306"/>
              <a:ext cx="190" cy="80"/>
            </a:xfrm>
            <a:prstGeom prst="chevron">
              <a:avLst>
                <a:gd name="adj" fmla="val 162918"/>
              </a:avLst>
            </a:prstGeom>
            <a:solidFill>
              <a:srgbClr val="FF656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2895600" y="2776538"/>
            <a:ext cx="2728913" cy="1724025"/>
            <a:chOff x="3686" y="576"/>
            <a:chExt cx="1759" cy="1699"/>
          </a:xfrm>
        </p:grpSpPr>
        <p:sp>
          <p:nvSpPr>
            <p:cNvPr id="11323" name="Line 78"/>
            <p:cNvSpPr>
              <a:spLocks noChangeShapeType="1"/>
            </p:cNvSpPr>
            <p:nvPr/>
          </p:nvSpPr>
          <p:spPr bwMode="auto">
            <a:xfrm flipV="1">
              <a:off x="3936" y="6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4" name="Line 79"/>
            <p:cNvSpPr>
              <a:spLocks noChangeShapeType="1"/>
            </p:cNvSpPr>
            <p:nvPr/>
          </p:nvSpPr>
          <p:spPr bwMode="auto">
            <a:xfrm>
              <a:off x="3936" y="18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5" name="Text Box 80"/>
            <p:cNvSpPr txBox="1">
              <a:spLocks noChangeArrowheads="1"/>
            </p:cNvSpPr>
            <p:nvPr/>
          </p:nvSpPr>
          <p:spPr bwMode="auto">
            <a:xfrm>
              <a:off x="3686" y="1706"/>
              <a:ext cx="26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O</a:t>
              </a:r>
            </a:p>
          </p:txBody>
        </p:sp>
        <p:sp>
          <p:nvSpPr>
            <p:cNvPr id="11326" name="Text Box 81"/>
            <p:cNvSpPr txBox="1">
              <a:spLocks noChangeArrowheads="1"/>
            </p:cNvSpPr>
            <p:nvPr/>
          </p:nvSpPr>
          <p:spPr bwMode="auto">
            <a:xfrm>
              <a:off x="3696" y="576"/>
              <a:ext cx="217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p</a:t>
              </a:r>
            </a:p>
          </p:txBody>
        </p:sp>
        <p:sp>
          <p:nvSpPr>
            <p:cNvPr id="11327" name="Text Box 82"/>
            <p:cNvSpPr txBox="1">
              <a:spLocks noChangeArrowheads="1"/>
            </p:cNvSpPr>
            <p:nvPr/>
          </p:nvSpPr>
          <p:spPr bwMode="auto">
            <a:xfrm>
              <a:off x="5184" y="1824"/>
              <a:ext cx="261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V</a:t>
              </a: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 flipH="1">
            <a:off x="3694113" y="3128963"/>
            <a:ext cx="1155700" cy="774700"/>
            <a:chOff x="624" y="2289"/>
            <a:chExt cx="745" cy="488"/>
          </a:xfrm>
        </p:grpSpPr>
        <p:sp>
          <p:nvSpPr>
            <p:cNvPr id="11318" name="Freeform 84"/>
            <p:cNvSpPr>
              <a:spLocks/>
            </p:cNvSpPr>
            <p:nvPr/>
          </p:nvSpPr>
          <p:spPr bwMode="auto">
            <a:xfrm>
              <a:off x="649" y="2289"/>
              <a:ext cx="720" cy="480"/>
            </a:xfrm>
            <a:custGeom>
              <a:avLst/>
              <a:gdLst>
                <a:gd name="T0" fmla="*/ 0 w 720"/>
                <a:gd name="T1" fmla="*/ 0 h 480"/>
                <a:gd name="T2" fmla="*/ 480 w 720"/>
                <a:gd name="T3" fmla="*/ 96 h 480"/>
                <a:gd name="T4" fmla="*/ 720 w 720"/>
                <a:gd name="T5" fmla="*/ 480 h 480"/>
                <a:gd name="T6" fmla="*/ 48 w 720"/>
                <a:gd name="T7" fmla="*/ 432 h 480"/>
                <a:gd name="T8" fmla="*/ 0 w 720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480"/>
                <a:gd name="T17" fmla="*/ 720 w 72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480">
                  <a:moveTo>
                    <a:pt x="0" y="0"/>
                  </a:moveTo>
                  <a:lnTo>
                    <a:pt x="480" y="96"/>
                  </a:lnTo>
                  <a:lnTo>
                    <a:pt x="720" y="480"/>
                  </a:lnTo>
                  <a:lnTo>
                    <a:pt x="48" y="4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19" name="AutoShape 85"/>
            <p:cNvSpPr>
              <a:spLocks noChangeArrowheads="1"/>
            </p:cNvSpPr>
            <p:nvPr/>
          </p:nvSpPr>
          <p:spPr bwMode="auto">
            <a:xfrm rot="3179463">
              <a:off x="1104" y="2460"/>
              <a:ext cx="216" cy="96"/>
            </a:xfrm>
            <a:prstGeom prst="chevron">
              <a:avLst>
                <a:gd name="adj" fmla="val 158969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0" name="AutoShape 86"/>
            <p:cNvSpPr>
              <a:spLocks noChangeArrowheads="1"/>
            </p:cNvSpPr>
            <p:nvPr/>
          </p:nvSpPr>
          <p:spPr bwMode="auto">
            <a:xfrm rot="-5957534">
              <a:off x="552" y="2472"/>
              <a:ext cx="240" cy="96"/>
            </a:xfrm>
            <a:prstGeom prst="chevron">
              <a:avLst>
                <a:gd name="adj" fmla="val 18125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1" name="AutoShape 87"/>
            <p:cNvSpPr>
              <a:spLocks noChangeArrowheads="1"/>
            </p:cNvSpPr>
            <p:nvPr/>
          </p:nvSpPr>
          <p:spPr bwMode="auto">
            <a:xfrm rot="496101" flipH="1">
              <a:off x="909" y="2704"/>
              <a:ext cx="192" cy="73"/>
            </a:xfrm>
            <a:prstGeom prst="chevron">
              <a:avLst>
                <a:gd name="adj" fmla="val 158137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22" name="AutoShape 88"/>
            <p:cNvSpPr>
              <a:spLocks noChangeArrowheads="1"/>
            </p:cNvSpPr>
            <p:nvPr/>
          </p:nvSpPr>
          <p:spPr bwMode="auto">
            <a:xfrm rot="948220">
              <a:off x="813" y="2306"/>
              <a:ext cx="190" cy="80"/>
            </a:xfrm>
            <a:prstGeom prst="chevron">
              <a:avLst>
                <a:gd name="adj" fmla="val 162918"/>
              </a:avLst>
            </a:prstGeom>
            <a:solidFill>
              <a:srgbClr val="FF656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571500" y="6153150"/>
            <a:ext cx="1885950" cy="476250"/>
            <a:chOff x="360" y="3876"/>
            <a:chExt cx="1188" cy="300"/>
          </a:xfrm>
        </p:grpSpPr>
        <p:sp>
          <p:nvSpPr>
            <p:cNvPr id="11316" name="Rectangle 103"/>
            <p:cNvSpPr>
              <a:spLocks noChangeArrowheads="1"/>
            </p:cNvSpPr>
            <p:nvPr/>
          </p:nvSpPr>
          <p:spPr bwMode="auto">
            <a:xfrm>
              <a:off x="360" y="3876"/>
              <a:ext cx="1188" cy="240"/>
            </a:xfrm>
            <a:prstGeom prst="rect">
              <a:avLst/>
            </a:prstGeom>
            <a:solidFill>
              <a:srgbClr val="49D4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17" name="Rectangle 90"/>
            <p:cNvSpPr>
              <a:spLocks noChangeArrowheads="1"/>
            </p:cNvSpPr>
            <p:nvPr/>
          </p:nvSpPr>
          <p:spPr bwMode="auto">
            <a:xfrm>
              <a:off x="384" y="3888"/>
              <a:ext cx="1152" cy="288"/>
            </a:xfrm>
            <a:prstGeom prst="rect">
              <a:avLst/>
            </a:prstGeom>
            <a:solidFill>
              <a:srgbClr val="49D4D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低温热源</a:t>
              </a:r>
            </a:p>
          </p:txBody>
        </p:sp>
      </p:grpSp>
      <p:sp>
        <p:nvSpPr>
          <p:cNvPr id="69725" name="Oval 93" descr="深色上对角线"/>
          <p:cNvSpPr>
            <a:spLocks noChangeArrowheads="1"/>
          </p:cNvSpPr>
          <p:nvPr/>
        </p:nvSpPr>
        <p:spPr bwMode="auto">
          <a:xfrm>
            <a:off x="1066800" y="5105400"/>
            <a:ext cx="914400" cy="838200"/>
          </a:xfrm>
          <a:prstGeom prst="ellipse">
            <a:avLst/>
          </a:prstGeom>
          <a:pattFill prst="dkUpDiag">
            <a:fgClr>
              <a:srgbClr val="993366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26" name="Oval 94" descr="深色上对角线"/>
          <p:cNvSpPr>
            <a:spLocks noChangeArrowheads="1"/>
          </p:cNvSpPr>
          <p:nvPr/>
        </p:nvSpPr>
        <p:spPr bwMode="auto">
          <a:xfrm>
            <a:off x="3886200" y="5110163"/>
            <a:ext cx="893763" cy="838200"/>
          </a:xfrm>
          <a:prstGeom prst="ellipse">
            <a:avLst/>
          </a:prstGeom>
          <a:pattFill prst="dkUpDiag">
            <a:fgClr>
              <a:srgbClr val="993366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30" name="AutoShape 98"/>
          <p:cNvSpPr>
            <a:spLocks noChangeArrowheads="1"/>
          </p:cNvSpPr>
          <p:nvPr/>
        </p:nvSpPr>
        <p:spPr bwMode="auto">
          <a:xfrm flipV="1">
            <a:off x="1524000" y="5257800"/>
            <a:ext cx="685800" cy="533400"/>
          </a:xfrm>
          <a:custGeom>
            <a:avLst/>
            <a:gdLst>
              <a:gd name="T0" fmla="*/ 13103796 w 21600"/>
              <a:gd name="T1" fmla="*/ 0 h 21600"/>
              <a:gd name="T2" fmla="*/ 13103796 w 21600"/>
              <a:gd name="T3" fmla="*/ 7414137 h 21600"/>
              <a:gd name="T4" fmla="*/ 2289302 w 21600"/>
              <a:gd name="T5" fmla="*/ 13172018 h 21600"/>
              <a:gd name="T6" fmla="*/ 21774150 w 21600"/>
              <a:gd name="T7" fmla="*/ 370708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57 h 21600"/>
              <a:gd name="T14" fmla="*/ 18456 w 21600"/>
              <a:gd name="T15" fmla="*/ 83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99" y="0"/>
                </a:lnTo>
                <a:lnTo>
                  <a:pt x="12999" y="3857"/>
                </a:lnTo>
                <a:lnTo>
                  <a:pt x="12427" y="3857"/>
                </a:lnTo>
                <a:cubicBezTo>
                  <a:pt x="5564" y="3857"/>
                  <a:pt x="0" y="7573"/>
                  <a:pt x="0" y="12158"/>
                </a:cubicBezTo>
                <a:lnTo>
                  <a:pt x="0" y="21600"/>
                </a:lnTo>
                <a:lnTo>
                  <a:pt x="4542" y="21600"/>
                </a:lnTo>
                <a:lnTo>
                  <a:pt x="4542" y="12158"/>
                </a:lnTo>
                <a:cubicBezTo>
                  <a:pt x="4542" y="10028"/>
                  <a:pt x="8072" y="8301"/>
                  <a:pt x="12427" y="8301"/>
                </a:cubicBezTo>
                <a:lnTo>
                  <a:pt x="12999" y="8301"/>
                </a:lnTo>
                <a:lnTo>
                  <a:pt x="12999" y="1215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31" name="AutoShape 99"/>
          <p:cNvSpPr>
            <a:spLocks noChangeArrowheads="1"/>
          </p:cNvSpPr>
          <p:nvPr/>
        </p:nvSpPr>
        <p:spPr bwMode="auto">
          <a:xfrm>
            <a:off x="1390650" y="5257800"/>
            <a:ext cx="190500" cy="990600"/>
          </a:xfrm>
          <a:prstGeom prst="downArrow">
            <a:avLst>
              <a:gd name="adj1" fmla="val 50000"/>
              <a:gd name="adj2" fmla="val 13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9727" name="AutoShape 95"/>
          <p:cNvSpPr>
            <a:spLocks noChangeArrowheads="1"/>
          </p:cNvSpPr>
          <p:nvPr/>
        </p:nvSpPr>
        <p:spPr bwMode="auto">
          <a:xfrm>
            <a:off x="1295400" y="48577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429000" y="4424363"/>
            <a:ext cx="1862138" cy="457200"/>
            <a:chOff x="3084" y="2784"/>
            <a:chExt cx="1200" cy="288"/>
          </a:xfrm>
        </p:grpSpPr>
        <p:sp>
          <p:nvSpPr>
            <p:cNvPr id="11314" name="Rectangle 100"/>
            <p:cNvSpPr>
              <a:spLocks noChangeArrowheads="1"/>
            </p:cNvSpPr>
            <p:nvPr/>
          </p:nvSpPr>
          <p:spPr bwMode="auto">
            <a:xfrm>
              <a:off x="3084" y="2832"/>
              <a:ext cx="1200" cy="2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15" name="Rectangle 105"/>
            <p:cNvSpPr>
              <a:spLocks noChangeArrowheads="1"/>
            </p:cNvSpPr>
            <p:nvPr/>
          </p:nvSpPr>
          <p:spPr bwMode="auto">
            <a:xfrm>
              <a:off x="3108" y="2784"/>
              <a:ext cx="1152" cy="28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高温热源</a:t>
              </a:r>
            </a:p>
          </p:txBody>
        </p:sp>
      </p:grpSp>
      <p:sp>
        <p:nvSpPr>
          <p:cNvPr id="69728" name="AutoShape 96"/>
          <p:cNvSpPr>
            <a:spLocks noChangeArrowheads="1"/>
          </p:cNvSpPr>
          <p:nvPr/>
        </p:nvSpPr>
        <p:spPr bwMode="auto">
          <a:xfrm flipV="1">
            <a:off x="4267200" y="4805363"/>
            <a:ext cx="298450" cy="857250"/>
          </a:xfrm>
          <a:prstGeom prst="downArrow">
            <a:avLst>
              <a:gd name="adj1" fmla="val 50000"/>
              <a:gd name="adj2" fmla="val 7180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8" name="Group 130"/>
          <p:cNvGrpSpPr>
            <a:grpSpLocks/>
          </p:cNvGrpSpPr>
          <p:nvPr/>
        </p:nvGrpSpPr>
        <p:grpSpPr bwMode="auto">
          <a:xfrm>
            <a:off x="571500" y="4419600"/>
            <a:ext cx="1905000" cy="457200"/>
            <a:chOff x="360" y="2784"/>
            <a:chExt cx="1200" cy="288"/>
          </a:xfrm>
        </p:grpSpPr>
        <p:grpSp>
          <p:nvGrpSpPr>
            <p:cNvPr id="11310" name="Group 107"/>
            <p:cNvGrpSpPr>
              <a:grpSpLocks/>
            </p:cNvGrpSpPr>
            <p:nvPr/>
          </p:nvGrpSpPr>
          <p:grpSpPr bwMode="auto">
            <a:xfrm>
              <a:off x="360" y="2784"/>
              <a:ext cx="1200" cy="288"/>
              <a:chOff x="360" y="2784"/>
              <a:chExt cx="1200" cy="288"/>
            </a:xfrm>
          </p:grpSpPr>
          <p:sp>
            <p:nvSpPr>
              <p:cNvPr id="11312" name="Rectangle 101"/>
              <p:cNvSpPr>
                <a:spLocks noChangeArrowheads="1"/>
              </p:cNvSpPr>
              <p:nvPr/>
            </p:nvSpPr>
            <p:spPr bwMode="auto">
              <a:xfrm>
                <a:off x="360" y="2832"/>
                <a:ext cx="1200" cy="24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3" name="Rectangle 89"/>
              <p:cNvSpPr>
                <a:spLocks noChangeArrowheads="1"/>
              </p:cNvSpPr>
              <p:nvPr/>
            </p:nvSpPr>
            <p:spPr bwMode="auto">
              <a:xfrm>
                <a:off x="384" y="2784"/>
                <a:ext cx="1152" cy="28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/>
                  <a:t>高温热源</a:t>
                </a:r>
              </a:p>
            </p:txBody>
          </p:sp>
        </p:grpSp>
        <p:sp>
          <p:nvSpPr>
            <p:cNvPr id="11311" name="Rectangle 109"/>
            <p:cNvSpPr>
              <a:spLocks noChangeArrowheads="1"/>
            </p:cNvSpPr>
            <p:nvPr/>
          </p:nvSpPr>
          <p:spPr bwMode="auto">
            <a:xfrm>
              <a:off x="384" y="2784"/>
              <a:ext cx="1152" cy="28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高温热源</a:t>
              </a:r>
            </a:p>
          </p:txBody>
        </p: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3371850" y="6157913"/>
            <a:ext cx="1862138" cy="476250"/>
            <a:chOff x="3084" y="3876"/>
            <a:chExt cx="1200" cy="300"/>
          </a:xfrm>
        </p:grpSpPr>
        <p:sp>
          <p:nvSpPr>
            <p:cNvPr id="11308" name="Rectangle 102"/>
            <p:cNvSpPr>
              <a:spLocks noChangeArrowheads="1"/>
            </p:cNvSpPr>
            <p:nvPr/>
          </p:nvSpPr>
          <p:spPr bwMode="auto">
            <a:xfrm>
              <a:off x="3084" y="3876"/>
              <a:ext cx="1200" cy="240"/>
            </a:xfrm>
            <a:prstGeom prst="rect">
              <a:avLst/>
            </a:prstGeom>
            <a:solidFill>
              <a:srgbClr val="49D4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9" name="Rectangle 110"/>
            <p:cNvSpPr>
              <a:spLocks noChangeArrowheads="1"/>
            </p:cNvSpPr>
            <p:nvPr/>
          </p:nvSpPr>
          <p:spPr bwMode="auto">
            <a:xfrm>
              <a:off x="3096" y="3888"/>
              <a:ext cx="1152" cy="288"/>
            </a:xfrm>
            <a:prstGeom prst="rect">
              <a:avLst/>
            </a:prstGeom>
            <a:solidFill>
              <a:srgbClr val="49D4D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/>
                <a:t>低温热源</a:t>
              </a:r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714750"/>
            <a:ext cx="887413" cy="595313"/>
            <a:chOff x="2225" y="3609"/>
            <a:chExt cx="655" cy="375"/>
          </a:xfrm>
        </p:grpSpPr>
        <p:sp>
          <p:nvSpPr>
            <p:cNvPr id="11306" name="AutoShape 114"/>
            <p:cNvSpPr>
              <a:spLocks noChangeArrowheads="1"/>
            </p:cNvSpPr>
            <p:nvPr/>
          </p:nvSpPr>
          <p:spPr bwMode="auto">
            <a:xfrm rot="9303642" flipV="1">
              <a:off x="2448" y="3609"/>
              <a:ext cx="432" cy="183"/>
            </a:xfrm>
            <a:custGeom>
              <a:avLst/>
              <a:gdLst>
                <a:gd name="T0" fmla="*/ 5 w 21600"/>
                <a:gd name="T1" fmla="*/ 0 h 21600"/>
                <a:gd name="T2" fmla="*/ 1 w 21600"/>
                <a:gd name="T3" fmla="*/ 1 h 21600"/>
                <a:gd name="T4" fmla="*/ 5 w 21600"/>
                <a:gd name="T5" fmla="*/ 0 h 21600"/>
                <a:gd name="T6" fmla="*/ 10 w 21600"/>
                <a:gd name="T7" fmla="*/ 1 h 21600"/>
                <a:gd name="T8" fmla="*/ 8 w 21600"/>
                <a:gd name="T9" fmla="*/ 1 h 21600"/>
                <a:gd name="T10" fmla="*/ 5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87 h 21600"/>
                <a:gd name="T20" fmla="*/ 18450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8681" y="5399"/>
                    <a:pt x="6758" y="6638"/>
                    <a:pt x="5883" y="8567"/>
                  </a:cubicBezTo>
                  <a:lnTo>
                    <a:pt x="966" y="6335"/>
                  </a:lnTo>
                  <a:cubicBezTo>
                    <a:pt x="2717" y="2477"/>
                    <a:pt x="6563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7" name="Text Box 115"/>
            <p:cNvSpPr txBox="1">
              <a:spLocks noChangeArrowheads="1"/>
            </p:cNvSpPr>
            <p:nvPr/>
          </p:nvSpPr>
          <p:spPr bwMode="auto">
            <a:xfrm>
              <a:off x="2225" y="3696"/>
              <a:ext cx="3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Q</a:t>
              </a:r>
              <a:r>
                <a:rPr lang="en-US" altLang="zh-CN" baseline="-25000"/>
                <a:t>2</a:t>
              </a:r>
              <a:endParaRPr lang="en-US" altLang="zh-CN"/>
            </a:p>
          </p:txBody>
        </p:sp>
      </p:grpSp>
      <p:grpSp>
        <p:nvGrpSpPr>
          <p:cNvPr id="12" name="Group 116"/>
          <p:cNvGrpSpPr>
            <a:grpSpLocks/>
          </p:cNvGrpSpPr>
          <p:nvPr/>
        </p:nvGrpSpPr>
        <p:grpSpPr bwMode="auto">
          <a:xfrm>
            <a:off x="1600200" y="2819400"/>
            <a:ext cx="735013" cy="757238"/>
            <a:chOff x="2496" y="2736"/>
            <a:chExt cx="463" cy="477"/>
          </a:xfrm>
        </p:grpSpPr>
        <p:sp>
          <p:nvSpPr>
            <p:cNvPr id="11304" name="AutoShape 117"/>
            <p:cNvSpPr>
              <a:spLocks noChangeArrowheads="1"/>
            </p:cNvSpPr>
            <p:nvPr/>
          </p:nvSpPr>
          <p:spPr bwMode="auto">
            <a:xfrm rot="12670936" flipV="1">
              <a:off x="2496" y="2928"/>
              <a:ext cx="264" cy="285"/>
            </a:xfrm>
            <a:custGeom>
              <a:avLst/>
              <a:gdLst>
                <a:gd name="T0" fmla="*/ 3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3 w 21600"/>
                <a:gd name="T7" fmla="*/ 3 h 21600"/>
                <a:gd name="T8" fmla="*/ 2 w 21600"/>
                <a:gd name="T9" fmla="*/ 4 h 21600"/>
                <a:gd name="T10" fmla="*/ 2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91 w 21600"/>
                <a:gd name="T19" fmla="*/ 3183 h 21600"/>
                <a:gd name="T20" fmla="*/ 18409 w 21600"/>
                <a:gd name="T21" fmla="*/ 1841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780" y="14122"/>
                  </a:moveTo>
                  <a:cubicBezTo>
                    <a:pt x="15558" y="13190"/>
                    <a:pt x="15985" y="12014"/>
                    <a:pt x="15985" y="10800"/>
                  </a:cubicBezTo>
                  <a:cubicBezTo>
                    <a:pt x="15985" y="7936"/>
                    <a:pt x="13663" y="5615"/>
                    <a:pt x="10800" y="5615"/>
                  </a:cubicBezTo>
                  <a:cubicBezTo>
                    <a:pt x="10208" y="5614"/>
                    <a:pt x="9622" y="5716"/>
                    <a:pt x="9065" y="5913"/>
                  </a:cubicBezTo>
                  <a:lnTo>
                    <a:pt x="7186" y="622"/>
                  </a:lnTo>
                  <a:cubicBezTo>
                    <a:pt x="8346" y="210"/>
                    <a:pt x="956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329"/>
                    <a:pt x="20712" y="15778"/>
                    <a:pt x="19091" y="17720"/>
                  </a:cubicBezTo>
                  <a:lnTo>
                    <a:pt x="21163" y="19450"/>
                  </a:lnTo>
                  <a:lnTo>
                    <a:pt x="13407" y="20150"/>
                  </a:lnTo>
                  <a:lnTo>
                    <a:pt x="12707" y="12392"/>
                  </a:lnTo>
                  <a:lnTo>
                    <a:pt x="14780" y="14122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5" name="Text Box 118"/>
            <p:cNvSpPr txBox="1">
              <a:spLocks noChangeArrowheads="1"/>
            </p:cNvSpPr>
            <p:nvPr/>
          </p:nvSpPr>
          <p:spPr bwMode="auto">
            <a:xfrm>
              <a:off x="2640" y="2736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Q</a:t>
              </a:r>
              <a:r>
                <a:rPr lang="en-US" altLang="zh-CN" baseline="-25000"/>
                <a:t>1</a:t>
              </a:r>
              <a:endParaRPr lang="en-US" altLang="zh-CN"/>
            </a:p>
          </p:txBody>
        </p:sp>
      </p:grpSp>
      <p:grpSp>
        <p:nvGrpSpPr>
          <p:cNvPr id="13" name="Group 129"/>
          <p:cNvGrpSpPr>
            <a:grpSpLocks/>
          </p:cNvGrpSpPr>
          <p:nvPr/>
        </p:nvGrpSpPr>
        <p:grpSpPr bwMode="auto">
          <a:xfrm>
            <a:off x="3276600" y="3586163"/>
            <a:ext cx="968375" cy="481012"/>
            <a:chOff x="3024" y="2256"/>
            <a:chExt cx="624" cy="303"/>
          </a:xfrm>
        </p:grpSpPr>
        <p:sp>
          <p:nvSpPr>
            <p:cNvPr id="11302" name="AutoShape 120"/>
            <p:cNvSpPr>
              <a:spLocks noChangeArrowheads="1"/>
            </p:cNvSpPr>
            <p:nvPr/>
          </p:nvSpPr>
          <p:spPr bwMode="auto">
            <a:xfrm rot="8440927" flipH="1" flipV="1">
              <a:off x="3216" y="2376"/>
              <a:ext cx="432" cy="183"/>
            </a:xfrm>
            <a:custGeom>
              <a:avLst/>
              <a:gdLst>
                <a:gd name="T0" fmla="*/ 5 w 21600"/>
                <a:gd name="T1" fmla="*/ 0 h 21600"/>
                <a:gd name="T2" fmla="*/ 1 w 21600"/>
                <a:gd name="T3" fmla="*/ 1 h 21600"/>
                <a:gd name="T4" fmla="*/ 5 w 21600"/>
                <a:gd name="T5" fmla="*/ 0 h 21600"/>
                <a:gd name="T6" fmla="*/ 10 w 21600"/>
                <a:gd name="T7" fmla="*/ 1 h 21600"/>
                <a:gd name="T8" fmla="*/ 8 w 21600"/>
                <a:gd name="T9" fmla="*/ 1 h 21600"/>
                <a:gd name="T10" fmla="*/ 5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87 h 21600"/>
                <a:gd name="T20" fmla="*/ 18450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8681" y="5399"/>
                    <a:pt x="6758" y="6638"/>
                    <a:pt x="5883" y="8567"/>
                  </a:cubicBezTo>
                  <a:lnTo>
                    <a:pt x="966" y="6335"/>
                  </a:lnTo>
                  <a:cubicBezTo>
                    <a:pt x="2717" y="2477"/>
                    <a:pt x="6563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3" name="Text Box 121"/>
            <p:cNvSpPr txBox="1">
              <a:spLocks noChangeArrowheads="1"/>
            </p:cNvSpPr>
            <p:nvPr/>
          </p:nvSpPr>
          <p:spPr bwMode="auto">
            <a:xfrm rot="21392216" flipH="1">
              <a:off x="3024" y="2256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Q</a:t>
              </a:r>
              <a:r>
                <a:rPr lang="en-US" altLang="zh-CN" baseline="-25000"/>
                <a:t>2</a:t>
              </a:r>
              <a:endParaRPr lang="en-US" altLang="zh-CN"/>
            </a:p>
          </p:txBody>
        </p:sp>
      </p:grpSp>
      <p:grpSp>
        <p:nvGrpSpPr>
          <p:cNvPr id="14" name="Group 128"/>
          <p:cNvGrpSpPr>
            <a:grpSpLocks/>
          </p:cNvGrpSpPr>
          <p:nvPr/>
        </p:nvGrpSpPr>
        <p:grpSpPr bwMode="auto">
          <a:xfrm>
            <a:off x="4646613" y="3049588"/>
            <a:ext cx="733425" cy="571500"/>
            <a:chOff x="3887" y="1918"/>
            <a:chExt cx="473" cy="360"/>
          </a:xfrm>
        </p:grpSpPr>
        <p:sp>
          <p:nvSpPr>
            <p:cNvPr id="11300" name="AutoShape 123"/>
            <p:cNvSpPr>
              <a:spLocks noChangeArrowheads="1"/>
            </p:cNvSpPr>
            <p:nvPr/>
          </p:nvSpPr>
          <p:spPr bwMode="auto">
            <a:xfrm rot="5350672" flipH="1" flipV="1">
              <a:off x="3923" y="1882"/>
              <a:ext cx="360" cy="432"/>
            </a:xfrm>
            <a:custGeom>
              <a:avLst/>
              <a:gdLst>
                <a:gd name="T0" fmla="*/ 5 w 21600"/>
                <a:gd name="T1" fmla="*/ 1 h 21600"/>
                <a:gd name="T2" fmla="*/ 2 w 21600"/>
                <a:gd name="T3" fmla="*/ 1 h 21600"/>
                <a:gd name="T4" fmla="*/ 5 w 21600"/>
                <a:gd name="T5" fmla="*/ 2 h 21600"/>
                <a:gd name="T6" fmla="*/ 6 w 21600"/>
                <a:gd name="T7" fmla="*/ 7 h 21600"/>
                <a:gd name="T8" fmla="*/ 5 w 21600"/>
                <a:gd name="T9" fmla="*/ 7 h 21600"/>
                <a:gd name="T10" fmla="*/ 4 w 21600"/>
                <a:gd name="T11" fmla="*/ 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0 w 21600"/>
                <a:gd name="T19" fmla="*/ 3150 h 21600"/>
                <a:gd name="T20" fmla="*/ 1842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71" y="14149"/>
                  </a:moveTo>
                  <a:cubicBezTo>
                    <a:pt x="18274" y="13104"/>
                    <a:pt x="18535" y="11959"/>
                    <a:pt x="18535" y="10800"/>
                  </a:cubicBezTo>
                  <a:cubicBezTo>
                    <a:pt x="18535" y="6528"/>
                    <a:pt x="15071" y="3065"/>
                    <a:pt x="10800" y="3065"/>
                  </a:cubicBezTo>
                  <a:cubicBezTo>
                    <a:pt x="9918" y="3064"/>
                    <a:pt x="9042" y="3215"/>
                    <a:pt x="8212" y="3510"/>
                  </a:cubicBezTo>
                  <a:lnTo>
                    <a:pt x="7186" y="622"/>
                  </a:lnTo>
                  <a:cubicBezTo>
                    <a:pt x="8346" y="210"/>
                    <a:pt x="956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19"/>
                    <a:pt x="21235" y="14017"/>
                    <a:pt x="20534" y="15477"/>
                  </a:cubicBezTo>
                  <a:lnTo>
                    <a:pt x="22968" y="16646"/>
                  </a:lnTo>
                  <a:lnTo>
                    <a:pt x="17320" y="18628"/>
                  </a:lnTo>
                  <a:lnTo>
                    <a:pt x="15338" y="12980"/>
                  </a:lnTo>
                  <a:lnTo>
                    <a:pt x="17771" y="14149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1" name="Text Box 124"/>
            <p:cNvSpPr txBox="1">
              <a:spLocks noChangeArrowheads="1"/>
            </p:cNvSpPr>
            <p:nvPr/>
          </p:nvSpPr>
          <p:spPr bwMode="auto">
            <a:xfrm rot="128634" flipH="1">
              <a:off x="4033" y="1968"/>
              <a:ext cx="3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/>
                <a:t>Q</a:t>
              </a:r>
              <a:r>
                <a:rPr lang="en-US" altLang="zh-CN" baseline="-25000"/>
                <a:t>1</a:t>
              </a:r>
              <a:endParaRPr lang="en-US" altLang="zh-CN"/>
            </a:p>
          </p:txBody>
        </p:sp>
      </p:grpSp>
      <p:sp>
        <p:nvSpPr>
          <p:cNvPr id="69758" name="AutoShape 126"/>
          <p:cNvSpPr>
            <a:spLocks noChangeArrowheads="1"/>
          </p:cNvSpPr>
          <p:nvPr/>
        </p:nvSpPr>
        <p:spPr bwMode="auto">
          <a:xfrm rot="16200000" flipV="1">
            <a:off x="3841750" y="4926013"/>
            <a:ext cx="762000" cy="520700"/>
          </a:xfrm>
          <a:custGeom>
            <a:avLst/>
            <a:gdLst>
              <a:gd name="T0" fmla="*/ 16177541 w 21600"/>
              <a:gd name="T1" fmla="*/ 0 h 21600"/>
              <a:gd name="T2" fmla="*/ 16177541 w 21600"/>
              <a:gd name="T3" fmla="*/ 7065297 h 21600"/>
              <a:gd name="T4" fmla="*/ 2826315 w 21600"/>
              <a:gd name="T5" fmla="*/ 12552243 h 21600"/>
              <a:gd name="T6" fmla="*/ 26881666 w 21600"/>
              <a:gd name="T7" fmla="*/ 353263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57 h 21600"/>
              <a:gd name="T14" fmla="*/ 18456 w 21600"/>
              <a:gd name="T15" fmla="*/ 83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99" y="0"/>
                </a:lnTo>
                <a:lnTo>
                  <a:pt x="12999" y="3857"/>
                </a:lnTo>
                <a:lnTo>
                  <a:pt x="12427" y="3857"/>
                </a:lnTo>
                <a:cubicBezTo>
                  <a:pt x="5564" y="3857"/>
                  <a:pt x="0" y="7573"/>
                  <a:pt x="0" y="12158"/>
                </a:cubicBezTo>
                <a:lnTo>
                  <a:pt x="0" y="21600"/>
                </a:lnTo>
                <a:lnTo>
                  <a:pt x="4542" y="21600"/>
                </a:lnTo>
                <a:lnTo>
                  <a:pt x="4542" y="12158"/>
                </a:lnTo>
                <a:cubicBezTo>
                  <a:pt x="4542" y="10028"/>
                  <a:pt x="8072" y="8301"/>
                  <a:pt x="12427" y="8301"/>
                </a:cubicBezTo>
                <a:lnTo>
                  <a:pt x="12999" y="8301"/>
                </a:lnTo>
                <a:lnTo>
                  <a:pt x="12999" y="12158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757" name="AutoShape 125"/>
          <p:cNvSpPr>
            <a:spLocks noChangeArrowheads="1"/>
          </p:cNvSpPr>
          <p:nvPr/>
        </p:nvSpPr>
        <p:spPr bwMode="auto">
          <a:xfrm rot="5400000" flipV="1">
            <a:off x="3689350" y="5230813"/>
            <a:ext cx="304800" cy="520700"/>
          </a:xfrm>
          <a:prstGeom prst="downArrow">
            <a:avLst>
              <a:gd name="adj1" fmla="val 50000"/>
              <a:gd name="adj2" fmla="val 4270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9759" name="AutoShape 127"/>
          <p:cNvSpPr>
            <a:spLocks noChangeArrowheads="1"/>
          </p:cNvSpPr>
          <p:nvPr/>
        </p:nvSpPr>
        <p:spPr bwMode="auto">
          <a:xfrm flipV="1">
            <a:off x="4267200" y="5643563"/>
            <a:ext cx="298450" cy="533400"/>
          </a:xfrm>
          <a:prstGeom prst="downArrow">
            <a:avLst>
              <a:gd name="adj1" fmla="val 50000"/>
              <a:gd name="adj2" fmla="val 4468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9764" name="Text Box 132"/>
          <p:cNvSpPr txBox="1">
            <a:spLocks noChangeArrowheads="1"/>
          </p:cNvSpPr>
          <p:nvPr/>
        </p:nvSpPr>
        <p:spPr bwMode="auto">
          <a:xfrm>
            <a:off x="1600200" y="47625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Q</a:t>
            </a:r>
            <a:r>
              <a:rPr lang="en-US" altLang="zh-CN" baseline="-25000"/>
              <a:t>1</a:t>
            </a:r>
          </a:p>
        </p:txBody>
      </p:sp>
      <p:sp>
        <p:nvSpPr>
          <p:cNvPr id="69765" name="Text Box 133"/>
          <p:cNvSpPr txBox="1">
            <a:spLocks noChangeArrowheads="1"/>
          </p:cNvSpPr>
          <p:nvPr/>
        </p:nvSpPr>
        <p:spPr bwMode="auto">
          <a:xfrm>
            <a:off x="838200" y="5715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Q</a:t>
            </a:r>
            <a:r>
              <a:rPr lang="en-US" altLang="zh-CN" baseline="-25000"/>
              <a:t>2</a:t>
            </a:r>
          </a:p>
        </p:txBody>
      </p:sp>
      <p:sp>
        <p:nvSpPr>
          <p:cNvPr id="69766" name="Text Box 134"/>
          <p:cNvSpPr txBox="1">
            <a:spLocks noChangeArrowheads="1"/>
          </p:cNvSpPr>
          <p:nvPr/>
        </p:nvSpPr>
        <p:spPr bwMode="auto">
          <a:xfrm>
            <a:off x="4572000" y="480536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Q</a:t>
            </a:r>
            <a:r>
              <a:rPr lang="en-US" altLang="zh-CN" baseline="-25000"/>
              <a:t>1</a:t>
            </a:r>
          </a:p>
        </p:txBody>
      </p:sp>
      <p:sp>
        <p:nvSpPr>
          <p:cNvPr id="69767" name="Text Box 135"/>
          <p:cNvSpPr txBox="1">
            <a:spLocks noChangeArrowheads="1"/>
          </p:cNvSpPr>
          <p:nvPr/>
        </p:nvSpPr>
        <p:spPr bwMode="auto">
          <a:xfrm>
            <a:off x="4446588" y="571976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Q</a:t>
            </a:r>
            <a:r>
              <a:rPr lang="en-US" altLang="zh-CN" baseline="-25000"/>
              <a:t>2</a:t>
            </a:r>
          </a:p>
        </p:txBody>
      </p:sp>
      <p:sp>
        <p:nvSpPr>
          <p:cNvPr id="69768" name="Text Box 136"/>
          <p:cNvSpPr txBox="1">
            <a:spLocks noChangeArrowheads="1"/>
          </p:cNvSpPr>
          <p:nvPr/>
        </p:nvSpPr>
        <p:spPr bwMode="auto">
          <a:xfrm>
            <a:off x="21336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endParaRPr lang="en-US" altLang="zh-CN" baseline="-25000"/>
          </a:p>
        </p:txBody>
      </p:sp>
      <p:sp>
        <p:nvSpPr>
          <p:cNvPr id="69769" name="Text Box 137"/>
          <p:cNvSpPr txBox="1">
            <a:spLocks noChangeArrowheads="1"/>
          </p:cNvSpPr>
          <p:nvPr/>
        </p:nvSpPr>
        <p:spPr bwMode="auto">
          <a:xfrm>
            <a:off x="3505200" y="50339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A</a:t>
            </a:r>
            <a:endParaRPr lang="en-US" altLang="zh-CN" baseline="-25000"/>
          </a:p>
        </p:txBody>
      </p:sp>
      <p:pic>
        <p:nvPicPr>
          <p:cNvPr id="69770" name="Picture 138" descr="lq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743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9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4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autoUpdateAnimBg="0"/>
      <p:bldP spid="69635" grpId="0" animBg="1" autoUpdateAnimBg="0"/>
      <p:bldP spid="69636" grpId="0" autoUpdateAnimBg="0"/>
      <p:bldP spid="69637" grpId="0" autoUpdateAnimBg="0"/>
      <p:bldP spid="69698" grpId="0" autoUpdateAnimBg="0"/>
      <p:bldP spid="69725" grpId="0" animBg="1"/>
      <p:bldP spid="69726" grpId="0" animBg="1"/>
      <p:bldP spid="69730" grpId="0" animBg="1"/>
      <p:bldP spid="69731" grpId="0" animBg="1"/>
      <p:bldP spid="69727" grpId="0" animBg="1"/>
      <p:bldP spid="69728" grpId="0" animBg="1"/>
      <p:bldP spid="69758" grpId="0" animBg="1"/>
      <p:bldP spid="69757" grpId="0" animBg="1"/>
      <p:bldP spid="69759" grpId="0" animBg="1"/>
      <p:bldP spid="69764" grpId="0" autoUpdateAnimBg="0"/>
      <p:bldP spid="69765" grpId="0" autoUpdateAnimBg="0"/>
      <p:bldP spid="69766" grpId="0" autoUpdateAnimBg="0"/>
      <p:bldP spid="69767" grpId="0" autoUpdateAnimBg="0"/>
      <p:bldP spid="69768" grpId="0" autoUpdateAnimBg="0"/>
      <p:bldP spid="697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026"/>
          <p:cNvSpPr>
            <a:spLocks noChangeArrowheads="1"/>
          </p:cNvSpPr>
          <p:nvPr/>
        </p:nvSpPr>
        <p:spPr bwMode="auto">
          <a:xfrm>
            <a:off x="15367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AutoShape 1027"/>
          <p:cNvSpPr>
            <a:spLocks noChangeArrowheads="1"/>
          </p:cNvSpPr>
          <p:nvPr/>
        </p:nvSpPr>
        <p:spPr bwMode="auto">
          <a:xfrm>
            <a:off x="1682750" y="2139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1225550" y="2063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Rectangle 1029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Freeform 1030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43" name="Group 1031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4381" name="Rectangle 1032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2" name="AutoShape 1033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344" name="Group 1034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4379" name="Rectangle 1035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0" name="AutoShape 1036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5" name="Freeform 103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Rectangle 1038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7" name="Rectangle 1039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8" name="Line 1040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9" name="Line 1041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0" name="Rectangle 1042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4351" name="Rectangle 1043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4352" name="Line 1044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3" name="Line 1045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" name="Rectangle 1046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4355" name="Rectangle 1047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4356" name="Rectangle 1048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4357" name="Arc 1049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8" name="Arc 1050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9" name="Line 1051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0" name="Line 1052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1" name="Line 1053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2" name="Arc 1054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3" name="Line 1055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4" name="Arc 1056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5" name="Rectangle 1057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4366" name="Rectangle 1058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4367" name="Rectangle 1059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4368" name="Rectangle 1060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4369" name="Line 1061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0" name="Line 1062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1" name="Line 1063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2" name="Rectangle 1064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4373" name="Oval 1065"/>
          <p:cNvSpPr>
            <a:spLocks noChangeArrowheads="1"/>
          </p:cNvSpPr>
          <p:nvPr/>
        </p:nvSpPr>
        <p:spPr bwMode="auto">
          <a:xfrm>
            <a:off x="53467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66" name="Rectangle 1066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3467" name="Rectangle 1067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4376" name="Line 1068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7" name="Rectangle 1069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4378" name="Line 1070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1500000">
            <a:off x="16891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-360000">
            <a:off x="1835150" y="22161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25550" y="2139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5405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6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5403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4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69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537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538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538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539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539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539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539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5397" name="Oval 41"/>
          <p:cNvSpPr>
            <a:spLocks noChangeArrowheads="1"/>
          </p:cNvSpPr>
          <p:nvPr/>
        </p:nvSpPr>
        <p:spPr bwMode="auto">
          <a:xfrm>
            <a:off x="5651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9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449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540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01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5402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rot="2820000">
            <a:off x="1765300" y="45847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-600000">
            <a:off x="1911350" y="22923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25550" y="2216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858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0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92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6427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8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3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640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640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641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641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641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641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6421" name="Oval 41"/>
          <p:cNvSpPr>
            <a:spLocks noChangeArrowheads="1"/>
          </p:cNvSpPr>
          <p:nvPr/>
        </p:nvSpPr>
        <p:spPr bwMode="auto">
          <a:xfrm>
            <a:off x="6032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1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642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6426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rot="4140000">
            <a:off x="1841500" y="46609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 rot="-780000">
            <a:off x="1987550" y="2520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25550" y="2444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9144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7453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4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6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7451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52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7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742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742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3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743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743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744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744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7445" name="Oval 41"/>
          <p:cNvSpPr>
            <a:spLocks noChangeArrowheads="1"/>
          </p:cNvSpPr>
          <p:nvPr/>
        </p:nvSpPr>
        <p:spPr bwMode="auto">
          <a:xfrm>
            <a:off x="6407150" y="4578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53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744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7450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12900" y="50419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rot="-900000">
            <a:off x="1987550" y="28257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25550" y="2825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2954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8477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8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8475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6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41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845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845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845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5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846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846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846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846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6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8469" name="Oval 41"/>
          <p:cNvSpPr>
            <a:spLocks noChangeArrowheads="1"/>
          </p:cNvSpPr>
          <p:nvPr/>
        </p:nvSpPr>
        <p:spPr bwMode="auto">
          <a:xfrm>
            <a:off x="67183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756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847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7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8474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26"/>
          <p:cNvSpPr>
            <a:spLocks noChangeArrowheads="1"/>
          </p:cNvSpPr>
          <p:nvPr/>
        </p:nvSpPr>
        <p:spPr bwMode="auto">
          <a:xfrm rot="1200000">
            <a:off x="1612900" y="51181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AutoShape 1027"/>
          <p:cNvSpPr>
            <a:spLocks noChangeArrowheads="1"/>
          </p:cNvSpPr>
          <p:nvPr/>
        </p:nvSpPr>
        <p:spPr bwMode="auto">
          <a:xfrm rot="-840000">
            <a:off x="1987550" y="29781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1225550" y="2978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Rectangle 1029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4478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Freeform 1030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3" name="Group 1031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9501" name="Rectangle 1032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2" name="AutoShape 1033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64" name="Group 1034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9499" name="Rectangle 1035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0" name="AutoShape 1036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65" name="Freeform 103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Rectangle 1038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Rectangle 1039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Line 1040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Line 1041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042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9471" name="Rectangle 1043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9472" name="Line 1044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Line 1045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Rectangle 1046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9475" name="Rectangle 1047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9476" name="Rectangle 1048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9477" name="Arc 1049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8" name="Arc 1050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9" name="Line 1051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0" name="Line 1052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1" name="Line 1053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2" name="Arc 1054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3" name="Line 1055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4" name="Arc 1056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5" name="Rectangle 1057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9486" name="Rectangle 1058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9487" name="Rectangle 1059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9488" name="Rectangle 1060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9489" name="Line 1061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0" name="Line 1062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1" name="Line 1063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2" name="Rectangle 1064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9493" name="Oval 1065"/>
          <p:cNvSpPr>
            <a:spLocks noChangeArrowheads="1"/>
          </p:cNvSpPr>
          <p:nvPr/>
        </p:nvSpPr>
        <p:spPr bwMode="auto">
          <a:xfrm>
            <a:off x="70231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86" name="Rectangle 1066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8587" name="Rectangle 1067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9496" name="Line 1068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7" name="Rectangle 1069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9498" name="Line 1070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 rot="2580000">
            <a:off x="1536700" y="52705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-660000">
            <a:off x="1911350" y="32067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Rectangle 4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6002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25550" y="31305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20525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6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0523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4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489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050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050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051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051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051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051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0517" name="Oval 41"/>
          <p:cNvSpPr>
            <a:spLocks noChangeArrowheads="1"/>
          </p:cNvSpPr>
          <p:nvPr/>
        </p:nvSpPr>
        <p:spPr bwMode="auto">
          <a:xfrm>
            <a:off x="74041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61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961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052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21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20522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 rot="4080000">
            <a:off x="14605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-300000">
            <a:off x="18335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21549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50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1547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48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13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152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152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152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153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153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153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153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1541" name="Oval 41"/>
          <p:cNvSpPr>
            <a:spLocks noChangeArrowheads="1"/>
          </p:cNvSpPr>
          <p:nvPr/>
        </p:nvSpPr>
        <p:spPr bwMode="auto">
          <a:xfrm>
            <a:off x="77089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63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063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21546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rot="5460000">
            <a:off x="13081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6811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3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22573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74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2571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72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37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254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254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254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254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254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255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255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256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256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2565" name="Oval 41"/>
          <p:cNvSpPr>
            <a:spLocks noChangeArrowheads="1"/>
          </p:cNvSpPr>
          <p:nvPr/>
        </p:nvSpPr>
        <p:spPr bwMode="auto">
          <a:xfrm>
            <a:off x="80137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5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256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22570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 rot="7080000">
            <a:off x="12319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300000">
            <a:off x="15287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8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3596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7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560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3594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95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61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357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358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358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358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3589" name="Oval 41"/>
          <p:cNvSpPr>
            <a:spLocks noChangeArrowheads="1"/>
          </p:cNvSpPr>
          <p:nvPr/>
        </p:nvSpPr>
        <p:spPr bwMode="auto">
          <a:xfrm>
            <a:off x="77089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268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359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9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B1C076-AB1D-4AB8-BEF2-08F45D5FD75B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6040438" y="1285875"/>
          <a:ext cx="1903412" cy="2143125"/>
        </p:xfrm>
        <a:graphic>
          <a:graphicData uri="http://schemas.openxmlformats.org/presentationml/2006/ole">
            <p:oleObj spid="_x0000_s1026" name="BMP 图象" r:id="rId3" imgW="1971522" imgH="2219313" progId="PBrush">
              <p:embed/>
            </p:oleObj>
          </a:graphicData>
        </a:graphic>
      </p:graphicFrame>
      <p:sp>
        <p:nvSpPr>
          <p:cNvPr id="249859" name="Freeform 3"/>
          <p:cNvSpPr>
            <a:spLocks/>
          </p:cNvSpPr>
          <p:nvPr/>
        </p:nvSpPr>
        <p:spPr bwMode="auto">
          <a:xfrm>
            <a:off x="5943600" y="838200"/>
            <a:ext cx="1828800" cy="1752600"/>
          </a:xfrm>
          <a:custGeom>
            <a:avLst/>
            <a:gdLst>
              <a:gd name="T0" fmla="*/ 0 w 1152"/>
              <a:gd name="T1" fmla="*/ 0 h 1104"/>
              <a:gd name="T2" fmla="*/ 685800 w 1152"/>
              <a:gd name="T3" fmla="*/ 1295400 h 1104"/>
              <a:gd name="T4" fmla="*/ 1828800 w 1152"/>
              <a:gd name="T5" fmla="*/ 1752600 h 1104"/>
              <a:gd name="T6" fmla="*/ 0 60000 65536"/>
              <a:gd name="T7" fmla="*/ 0 60000 65536"/>
              <a:gd name="T8" fmla="*/ 0 60000 65536"/>
              <a:gd name="T9" fmla="*/ 0 w 1152"/>
              <a:gd name="T10" fmla="*/ 0 h 1104"/>
              <a:gd name="T11" fmla="*/ 1152 w 1152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104">
                <a:moveTo>
                  <a:pt x="0" y="0"/>
                </a:moveTo>
                <a:cubicBezTo>
                  <a:pt x="120" y="316"/>
                  <a:pt x="240" y="632"/>
                  <a:pt x="432" y="816"/>
                </a:cubicBezTo>
                <a:cubicBezTo>
                  <a:pt x="624" y="1000"/>
                  <a:pt x="888" y="1052"/>
                  <a:pt x="1152" y="1104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>
            <a:off x="5638800" y="1409700"/>
            <a:ext cx="2743200" cy="2057400"/>
          </a:xfrm>
          <a:custGeom>
            <a:avLst/>
            <a:gdLst>
              <a:gd name="T0" fmla="*/ 0 w 1536"/>
              <a:gd name="T1" fmla="*/ 0 h 1296"/>
              <a:gd name="T2" fmla="*/ 1114425 w 1536"/>
              <a:gd name="T3" fmla="*/ 1524000 h 1296"/>
              <a:gd name="T4" fmla="*/ 2743200 w 1536"/>
              <a:gd name="T5" fmla="*/ 2057400 h 1296"/>
              <a:gd name="T6" fmla="*/ 0 60000 65536"/>
              <a:gd name="T7" fmla="*/ 0 60000 65536"/>
              <a:gd name="T8" fmla="*/ 0 60000 65536"/>
              <a:gd name="T9" fmla="*/ 0 w 1536"/>
              <a:gd name="T10" fmla="*/ 0 h 1296"/>
              <a:gd name="T11" fmla="*/ 1536 w 153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296">
                <a:moveTo>
                  <a:pt x="0" y="0"/>
                </a:moveTo>
                <a:cubicBezTo>
                  <a:pt x="184" y="372"/>
                  <a:pt x="368" y="744"/>
                  <a:pt x="624" y="960"/>
                </a:cubicBezTo>
                <a:cubicBezTo>
                  <a:pt x="880" y="1176"/>
                  <a:pt x="1376" y="1240"/>
                  <a:pt x="1536" y="1296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61" name="Freeform 5"/>
          <p:cNvSpPr>
            <a:spLocks/>
          </p:cNvSpPr>
          <p:nvPr/>
        </p:nvSpPr>
        <p:spPr bwMode="auto">
          <a:xfrm>
            <a:off x="6019800" y="685800"/>
            <a:ext cx="1600200" cy="2895600"/>
          </a:xfrm>
          <a:custGeom>
            <a:avLst/>
            <a:gdLst>
              <a:gd name="T0" fmla="*/ 0 w 1008"/>
              <a:gd name="T1" fmla="*/ 0 h 1680"/>
              <a:gd name="T2" fmla="*/ 533400 w 1008"/>
              <a:gd name="T3" fmla="*/ 1985555 h 1680"/>
              <a:gd name="T4" fmla="*/ 1600200 w 1008"/>
              <a:gd name="T5" fmla="*/ 2895600 h 1680"/>
              <a:gd name="T6" fmla="*/ 0 60000 65536"/>
              <a:gd name="T7" fmla="*/ 0 60000 65536"/>
              <a:gd name="T8" fmla="*/ 0 60000 65536"/>
              <a:gd name="T9" fmla="*/ 0 w 1008"/>
              <a:gd name="T10" fmla="*/ 0 h 1680"/>
              <a:gd name="T11" fmla="*/ 1008 w 1008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680">
                <a:moveTo>
                  <a:pt x="0" y="0"/>
                </a:moveTo>
                <a:cubicBezTo>
                  <a:pt x="84" y="436"/>
                  <a:pt x="168" y="872"/>
                  <a:pt x="336" y="1152"/>
                </a:cubicBezTo>
                <a:cubicBezTo>
                  <a:pt x="504" y="1432"/>
                  <a:pt x="756" y="1556"/>
                  <a:pt x="1008" y="168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62" name="Freeform 6"/>
          <p:cNvSpPr>
            <a:spLocks/>
          </p:cNvSpPr>
          <p:nvPr/>
        </p:nvSpPr>
        <p:spPr bwMode="auto">
          <a:xfrm>
            <a:off x="6781800" y="1219200"/>
            <a:ext cx="1600200" cy="2362200"/>
          </a:xfrm>
          <a:custGeom>
            <a:avLst/>
            <a:gdLst>
              <a:gd name="T0" fmla="*/ 0 w 1008"/>
              <a:gd name="T1" fmla="*/ 0 h 1680"/>
              <a:gd name="T2" fmla="*/ 533400 w 1008"/>
              <a:gd name="T3" fmla="*/ 1619795 h 1680"/>
              <a:gd name="T4" fmla="*/ 1600200 w 1008"/>
              <a:gd name="T5" fmla="*/ 2362200 h 1680"/>
              <a:gd name="T6" fmla="*/ 0 60000 65536"/>
              <a:gd name="T7" fmla="*/ 0 60000 65536"/>
              <a:gd name="T8" fmla="*/ 0 60000 65536"/>
              <a:gd name="T9" fmla="*/ 0 w 1008"/>
              <a:gd name="T10" fmla="*/ 0 h 1680"/>
              <a:gd name="T11" fmla="*/ 1008 w 1008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680">
                <a:moveTo>
                  <a:pt x="0" y="0"/>
                </a:moveTo>
                <a:cubicBezTo>
                  <a:pt x="84" y="436"/>
                  <a:pt x="168" y="872"/>
                  <a:pt x="336" y="1152"/>
                </a:cubicBezTo>
                <a:cubicBezTo>
                  <a:pt x="504" y="1432"/>
                  <a:pt x="756" y="1556"/>
                  <a:pt x="1008" y="168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457200" y="533400"/>
            <a:ext cx="2057400" cy="650875"/>
          </a:xfrm>
          <a:prstGeom prst="rect">
            <a:avLst/>
          </a:prstGeom>
          <a:solidFill>
            <a:schemeClr val="hlink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卡诺循环</a:t>
            </a:r>
            <a:endParaRPr lang="zh-CN" altLang="en-US" sz="32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810000" y="609600"/>
            <a:ext cx="1905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PV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图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 flipV="1">
            <a:off x="5410200" y="24193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76800" y="685800"/>
            <a:ext cx="4065588" cy="3300413"/>
            <a:chOff x="3686" y="576"/>
            <a:chExt cx="1815" cy="1449"/>
          </a:xfrm>
        </p:grpSpPr>
        <p:sp>
          <p:nvSpPr>
            <p:cNvPr id="1071" name="Line 11"/>
            <p:cNvSpPr>
              <a:spLocks noChangeShapeType="1"/>
            </p:cNvSpPr>
            <p:nvPr/>
          </p:nvSpPr>
          <p:spPr bwMode="auto">
            <a:xfrm flipV="1">
              <a:off x="3936" y="6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2" name="Line 12"/>
            <p:cNvSpPr>
              <a:spLocks noChangeShapeType="1"/>
            </p:cNvSpPr>
            <p:nvPr/>
          </p:nvSpPr>
          <p:spPr bwMode="auto">
            <a:xfrm>
              <a:off x="3936" y="18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3" name="Text Box 13"/>
            <p:cNvSpPr txBox="1">
              <a:spLocks noChangeArrowheads="1"/>
            </p:cNvSpPr>
            <p:nvPr/>
          </p:nvSpPr>
          <p:spPr bwMode="auto">
            <a:xfrm>
              <a:off x="3686" y="1696"/>
              <a:ext cx="18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b="1"/>
            </a:p>
            <a:p>
              <a:pPr>
                <a:lnSpc>
                  <a:spcPct val="60000"/>
                </a:lnSpc>
              </a:pPr>
              <a:r>
                <a:rPr lang="en-US" altLang="zh-CN" b="1"/>
                <a:t>O</a:t>
              </a:r>
            </a:p>
          </p:txBody>
        </p:sp>
        <p:sp>
          <p:nvSpPr>
            <p:cNvPr id="1074" name="Text Box 14"/>
            <p:cNvSpPr txBox="1">
              <a:spLocks noChangeArrowheads="1"/>
            </p:cNvSpPr>
            <p:nvPr/>
          </p:nvSpPr>
          <p:spPr bwMode="auto">
            <a:xfrm>
              <a:off x="3696" y="576"/>
              <a:ext cx="26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   p</a:t>
              </a:r>
            </a:p>
          </p:txBody>
        </p:sp>
        <p:sp>
          <p:nvSpPr>
            <p:cNvPr id="1075" name="Text Box 15"/>
            <p:cNvSpPr txBox="1">
              <a:spLocks noChangeArrowheads="1"/>
            </p:cNvSpPr>
            <p:nvPr/>
          </p:nvSpPr>
          <p:spPr bwMode="auto">
            <a:xfrm>
              <a:off x="5184" y="1824"/>
              <a:ext cx="31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    V</a:t>
              </a:r>
            </a:p>
          </p:txBody>
        </p:sp>
      </p:grpSp>
      <p:sp>
        <p:nvSpPr>
          <p:cNvPr id="249872" name="Line 16"/>
          <p:cNvSpPr>
            <a:spLocks noChangeShapeType="1"/>
          </p:cNvSpPr>
          <p:nvPr/>
        </p:nvSpPr>
        <p:spPr bwMode="auto">
          <a:xfrm flipH="1">
            <a:off x="6096000" y="1352550"/>
            <a:ext cx="23813" cy="2286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5867400" y="3657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/>
              <a:t>V</a:t>
            </a:r>
            <a:r>
              <a:rPr lang="en-US" altLang="zh-CN" sz="2800" b="1" i="1" baseline="-25000"/>
              <a:t>a</a:t>
            </a:r>
            <a:endParaRPr lang="en-US" altLang="zh-CN" b="1" i="1"/>
          </a:p>
        </p:txBody>
      </p:sp>
      <p:sp>
        <p:nvSpPr>
          <p:cNvPr id="249874" name="Line 18"/>
          <p:cNvSpPr>
            <a:spLocks noChangeShapeType="1"/>
          </p:cNvSpPr>
          <p:nvPr/>
        </p:nvSpPr>
        <p:spPr bwMode="auto">
          <a:xfrm flipH="1">
            <a:off x="6738938" y="2895600"/>
            <a:ext cx="4762" cy="719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75" name="Line 19"/>
          <p:cNvSpPr>
            <a:spLocks noChangeShapeType="1"/>
          </p:cNvSpPr>
          <p:nvPr/>
        </p:nvSpPr>
        <p:spPr bwMode="auto">
          <a:xfrm flipH="1">
            <a:off x="5421313" y="1295400"/>
            <a:ext cx="674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 flipH="1">
            <a:off x="5410200" y="29337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77" name="Text Box 21"/>
          <p:cNvSpPr txBox="1">
            <a:spLocks noChangeArrowheads="1"/>
          </p:cNvSpPr>
          <p:nvPr/>
        </p:nvSpPr>
        <p:spPr bwMode="auto">
          <a:xfrm>
            <a:off x="609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a</a:t>
            </a:r>
            <a:endParaRPr lang="en-US" altLang="zh-CN" b="1"/>
          </a:p>
        </p:txBody>
      </p:sp>
      <p:sp>
        <p:nvSpPr>
          <p:cNvPr id="249878" name="Text Box 22"/>
          <p:cNvSpPr txBox="1">
            <a:spLocks noChangeArrowheads="1"/>
          </p:cNvSpPr>
          <p:nvPr/>
        </p:nvSpPr>
        <p:spPr bwMode="auto">
          <a:xfrm>
            <a:off x="4972050" y="1066800"/>
            <a:ext cx="474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p</a:t>
            </a:r>
            <a:r>
              <a:rPr lang="en-US" altLang="zh-CN" sz="2800" b="1" i="1" baseline="-25000"/>
              <a:t>a</a:t>
            </a:r>
            <a:endParaRPr lang="en-US" altLang="zh-CN" b="1"/>
          </a:p>
        </p:txBody>
      </p:sp>
      <p:sp>
        <p:nvSpPr>
          <p:cNvPr id="249879" name="AutoShape 23"/>
          <p:cNvSpPr>
            <a:spLocks noChangeArrowheads="1"/>
          </p:cNvSpPr>
          <p:nvPr/>
        </p:nvSpPr>
        <p:spPr bwMode="auto">
          <a:xfrm>
            <a:off x="7162800" y="762000"/>
            <a:ext cx="1295400" cy="457200"/>
          </a:xfrm>
          <a:prstGeom prst="wedgeRectCallout">
            <a:avLst>
              <a:gd name="adj1" fmla="val -68750"/>
              <a:gd name="adj2" fmla="val 153472"/>
            </a:avLst>
          </a:prstGeom>
          <a:solidFill>
            <a:srgbClr val="C9EA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绝热线</a:t>
            </a:r>
          </a:p>
        </p:txBody>
      </p:sp>
      <p:sp>
        <p:nvSpPr>
          <p:cNvPr id="249880" name="AutoShape 24"/>
          <p:cNvSpPr>
            <a:spLocks noChangeArrowheads="1"/>
          </p:cNvSpPr>
          <p:nvPr/>
        </p:nvSpPr>
        <p:spPr bwMode="auto">
          <a:xfrm>
            <a:off x="7467600" y="1600200"/>
            <a:ext cx="1143000" cy="457200"/>
          </a:xfrm>
          <a:prstGeom prst="wedgeRectCallout">
            <a:avLst>
              <a:gd name="adj1" fmla="val -37500"/>
              <a:gd name="adj2" fmla="val 155556"/>
            </a:avLst>
          </a:prstGeom>
          <a:solidFill>
            <a:srgbClr val="FDDF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/>
              <a:t>等温线</a:t>
            </a:r>
          </a:p>
        </p:txBody>
      </p:sp>
      <p:sp>
        <p:nvSpPr>
          <p:cNvPr id="249881" name="Line 25"/>
          <p:cNvSpPr>
            <a:spLocks noChangeShapeType="1"/>
          </p:cNvSpPr>
          <p:nvPr/>
        </p:nvSpPr>
        <p:spPr bwMode="auto">
          <a:xfrm>
            <a:off x="7110413" y="2362200"/>
            <a:ext cx="33337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82" name="Line 26"/>
          <p:cNvSpPr>
            <a:spLocks noChangeShapeType="1"/>
          </p:cNvSpPr>
          <p:nvPr/>
        </p:nvSpPr>
        <p:spPr bwMode="auto">
          <a:xfrm flipH="1">
            <a:off x="7951788" y="3370263"/>
            <a:ext cx="4762" cy="28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83" name="Line 27"/>
          <p:cNvSpPr>
            <a:spLocks noChangeShapeType="1"/>
          </p:cNvSpPr>
          <p:nvPr/>
        </p:nvSpPr>
        <p:spPr bwMode="auto">
          <a:xfrm flipH="1" flipV="1">
            <a:off x="5410200" y="3352800"/>
            <a:ext cx="2514600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4953000" y="2133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p</a:t>
            </a:r>
            <a:r>
              <a:rPr lang="en-US" altLang="zh-CN" b="1" i="1" baseline="-25000"/>
              <a:t>b</a:t>
            </a:r>
            <a:endParaRPr lang="en-US" altLang="zh-CN" b="1"/>
          </a:p>
        </p:txBody>
      </p:sp>
      <p:sp>
        <p:nvSpPr>
          <p:cNvPr id="249885" name="Text Box 29"/>
          <p:cNvSpPr txBox="1">
            <a:spLocks noChangeArrowheads="1"/>
          </p:cNvSpPr>
          <p:nvPr/>
        </p:nvSpPr>
        <p:spPr bwMode="auto">
          <a:xfrm>
            <a:off x="4953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p</a:t>
            </a:r>
            <a:r>
              <a:rPr lang="en-US" altLang="zh-CN" b="1" i="1" baseline="-25000"/>
              <a:t>C</a:t>
            </a:r>
            <a:endParaRPr lang="en-US" altLang="zh-CN" b="1"/>
          </a:p>
        </p:txBody>
      </p:sp>
      <p:sp>
        <p:nvSpPr>
          <p:cNvPr id="249886" name="Text Box 30"/>
          <p:cNvSpPr txBox="1">
            <a:spLocks noChangeArrowheads="1"/>
          </p:cNvSpPr>
          <p:nvPr/>
        </p:nvSpPr>
        <p:spPr bwMode="auto">
          <a:xfrm>
            <a:off x="4953000" y="2590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p</a:t>
            </a:r>
            <a:r>
              <a:rPr lang="en-US" altLang="zh-CN" b="1" i="1" baseline="-25000"/>
              <a:t>d</a:t>
            </a:r>
            <a:endParaRPr lang="en-US" altLang="zh-CN" b="1"/>
          </a:p>
        </p:txBody>
      </p:sp>
      <p:sp>
        <p:nvSpPr>
          <p:cNvPr id="249887" name="Text Box 31"/>
          <p:cNvSpPr txBox="1">
            <a:spLocks noChangeArrowheads="1"/>
          </p:cNvSpPr>
          <p:nvPr/>
        </p:nvSpPr>
        <p:spPr bwMode="auto">
          <a:xfrm>
            <a:off x="6961188" y="36576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V</a:t>
            </a:r>
            <a:r>
              <a:rPr lang="en-US" altLang="zh-CN" b="1" i="1" baseline="-25000"/>
              <a:t>b</a:t>
            </a:r>
            <a:endParaRPr lang="en-US" altLang="zh-CN" b="1"/>
          </a:p>
        </p:txBody>
      </p:sp>
      <p:sp>
        <p:nvSpPr>
          <p:cNvPr id="249888" name="Text Box 32"/>
          <p:cNvSpPr txBox="1">
            <a:spLocks noChangeArrowheads="1"/>
          </p:cNvSpPr>
          <p:nvPr/>
        </p:nvSpPr>
        <p:spPr bwMode="auto">
          <a:xfrm>
            <a:off x="7723188" y="36576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V</a:t>
            </a:r>
            <a:r>
              <a:rPr lang="en-US" altLang="zh-CN" b="1" i="1" baseline="-25000"/>
              <a:t>c</a:t>
            </a:r>
            <a:endParaRPr lang="en-US" altLang="zh-CN" b="1"/>
          </a:p>
        </p:txBody>
      </p:sp>
      <p:sp>
        <p:nvSpPr>
          <p:cNvPr id="249889" name="Text Box 33"/>
          <p:cNvSpPr txBox="1">
            <a:spLocks noChangeArrowheads="1"/>
          </p:cNvSpPr>
          <p:nvPr/>
        </p:nvSpPr>
        <p:spPr bwMode="auto">
          <a:xfrm>
            <a:off x="6446838" y="36576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V</a:t>
            </a:r>
            <a:r>
              <a:rPr lang="en-US" altLang="zh-CN" b="1" i="1" baseline="-25000"/>
              <a:t>d</a:t>
            </a:r>
            <a:endParaRPr lang="en-US" altLang="zh-CN" b="1"/>
          </a:p>
        </p:txBody>
      </p:sp>
      <p:sp>
        <p:nvSpPr>
          <p:cNvPr id="249890" name="Text Box 34"/>
          <p:cNvSpPr txBox="1">
            <a:spLocks noChangeArrowheads="1"/>
          </p:cNvSpPr>
          <p:nvPr/>
        </p:nvSpPr>
        <p:spPr bwMode="auto">
          <a:xfrm>
            <a:off x="705485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b</a:t>
            </a:r>
            <a:endParaRPr lang="en-US" altLang="zh-CN" b="1"/>
          </a:p>
        </p:txBody>
      </p:sp>
      <p:sp>
        <p:nvSpPr>
          <p:cNvPr id="249891" name="Text Box 35"/>
          <p:cNvSpPr txBox="1">
            <a:spLocks noChangeArrowheads="1"/>
          </p:cNvSpPr>
          <p:nvPr/>
        </p:nvSpPr>
        <p:spPr bwMode="auto">
          <a:xfrm>
            <a:off x="7924800" y="2895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c</a:t>
            </a:r>
            <a:endParaRPr lang="en-US" altLang="zh-CN" b="1"/>
          </a:p>
        </p:txBody>
      </p:sp>
      <p:sp>
        <p:nvSpPr>
          <p:cNvPr id="249892" name="Text Box 36"/>
          <p:cNvSpPr txBox="1">
            <a:spLocks noChangeArrowheads="1"/>
          </p:cNvSpPr>
          <p:nvPr/>
        </p:nvSpPr>
        <p:spPr bwMode="auto">
          <a:xfrm>
            <a:off x="659765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d</a:t>
            </a:r>
            <a:endParaRPr lang="en-US" altLang="zh-CN" b="1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324600" y="2986088"/>
            <a:ext cx="1039813" cy="595312"/>
            <a:chOff x="2225" y="3609"/>
            <a:chExt cx="655" cy="375"/>
          </a:xfrm>
        </p:grpSpPr>
        <p:sp>
          <p:nvSpPr>
            <p:cNvPr id="1069" name="AutoShape 38"/>
            <p:cNvSpPr>
              <a:spLocks noChangeArrowheads="1"/>
            </p:cNvSpPr>
            <p:nvPr/>
          </p:nvSpPr>
          <p:spPr bwMode="auto">
            <a:xfrm rot="9303642" flipV="1">
              <a:off x="2448" y="3609"/>
              <a:ext cx="432" cy="183"/>
            </a:xfrm>
            <a:custGeom>
              <a:avLst/>
              <a:gdLst>
                <a:gd name="T0" fmla="*/ 5 w 21600"/>
                <a:gd name="T1" fmla="*/ 0 h 21600"/>
                <a:gd name="T2" fmla="*/ 1 w 21600"/>
                <a:gd name="T3" fmla="*/ 1 h 21600"/>
                <a:gd name="T4" fmla="*/ 5 w 21600"/>
                <a:gd name="T5" fmla="*/ 0 h 21600"/>
                <a:gd name="T6" fmla="*/ 10 w 21600"/>
                <a:gd name="T7" fmla="*/ 1 h 21600"/>
                <a:gd name="T8" fmla="*/ 8 w 21600"/>
                <a:gd name="T9" fmla="*/ 1 h 21600"/>
                <a:gd name="T10" fmla="*/ 5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87 h 21600"/>
                <a:gd name="T20" fmla="*/ 18450 w 21600"/>
                <a:gd name="T21" fmla="*/ 184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8681" y="5399"/>
                    <a:pt x="6758" y="6638"/>
                    <a:pt x="5883" y="8567"/>
                  </a:cubicBezTo>
                  <a:lnTo>
                    <a:pt x="966" y="6335"/>
                  </a:lnTo>
                  <a:cubicBezTo>
                    <a:pt x="2717" y="2477"/>
                    <a:pt x="6563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0" name="Text Box 39"/>
            <p:cNvSpPr txBox="1">
              <a:spLocks noChangeArrowheads="1"/>
            </p:cNvSpPr>
            <p:nvPr/>
          </p:nvSpPr>
          <p:spPr bwMode="auto">
            <a:xfrm>
              <a:off x="2225" y="3696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Q</a:t>
              </a:r>
              <a:r>
                <a:rPr lang="en-US" altLang="zh-CN" b="1" baseline="-25000"/>
                <a:t>2</a:t>
              </a:r>
              <a:endParaRPr lang="en-US" altLang="zh-CN" b="1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553200" y="1676400"/>
            <a:ext cx="750888" cy="757238"/>
            <a:chOff x="2496" y="2736"/>
            <a:chExt cx="473" cy="477"/>
          </a:xfrm>
        </p:grpSpPr>
        <p:sp>
          <p:nvSpPr>
            <p:cNvPr id="1067" name="AutoShape 41"/>
            <p:cNvSpPr>
              <a:spLocks noChangeArrowheads="1"/>
            </p:cNvSpPr>
            <p:nvPr/>
          </p:nvSpPr>
          <p:spPr bwMode="auto">
            <a:xfrm rot="12670936" flipV="1">
              <a:off x="2496" y="2928"/>
              <a:ext cx="264" cy="285"/>
            </a:xfrm>
            <a:custGeom>
              <a:avLst/>
              <a:gdLst>
                <a:gd name="T0" fmla="*/ 3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3 w 21600"/>
                <a:gd name="T7" fmla="*/ 3 h 21600"/>
                <a:gd name="T8" fmla="*/ 2 w 21600"/>
                <a:gd name="T9" fmla="*/ 4 h 21600"/>
                <a:gd name="T10" fmla="*/ 2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91 w 21600"/>
                <a:gd name="T19" fmla="*/ 3183 h 21600"/>
                <a:gd name="T20" fmla="*/ 18409 w 21600"/>
                <a:gd name="T21" fmla="*/ 1841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780" y="14122"/>
                  </a:moveTo>
                  <a:cubicBezTo>
                    <a:pt x="15558" y="13190"/>
                    <a:pt x="15985" y="12014"/>
                    <a:pt x="15985" y="10800"/>
                  </a:cubicBezTo>
                  <a:cubicBezTo>
                    <a:pt x="15985" y="7936"/>
                    <a:pt x="13663" y="5615"/>
                    <a:pt x="10800" y="5615"/>
                  </a:cubicBezTo>
                  <a:cubicBezTo>
                    <a:pt x="10208" y="5614"/>
                    <a:pt x="9622" y="5716"/>
                    <a:pt x="9065" y="5913"/>
                  </a:cubicBezTo>
                  <a:lnTo>
                    <a:pt x="7186" y="622"/>
                  </a:lnTo>
                  <a:cubicBezTo>
                    <a:pt x="8346" y="210"/>
                    <a:pt x="956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329"/>
                    <a:pt x="20712" y="15778"/>
                    <a:pt x="19091" y="17720"/>
                  </a:cubicBezTo>
                  <a:lnTo>
                    <a:pt x="21163" y="19450"/>
                  </a:lnTo>
                  <a:lnTo>
                    <a:pt x="13407" y="20150"/>
                  </a:lnTo>
                  <a:lnTo>
                    <a:pt x="12707" y="12392"/>
                  </a:lnTo>
                  <a:lnTo>
                    <a:pt x="14780" y="14122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8" name="Text Box 42"/>
            <p:cNvSpPr txBox="1">
              <a:spLocks noChangeArrowheads="1"/>
            </p:cNvSpPr>
            <p:nvPr/>
          </p:nvSpPr>
          <p:spPr bwMode="auto">
            <a:xfrm>
              <a:off x="2640" y="2736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Q</a:t>
              </a:r>
              <a:r>
                <a:rPr lang="en-US" altLang="zh-CN" b="1" baseline="-25000"/>
                <a:t>1</a:t>
              </a:r>
              <a:endParaRPr lang="en-US" altLang="zh-CN" b="1"/>
            </a:p>
          </p:txBody>
        </p:sp>
      </p:grpSp>
      <p:sp>
        <p:nvSpPr>
          <p:cNvPr id="249899" name="Text Box 43"/>
          <p:cNvSpPr txBox="1">
            <a:spLocks noChangeArrowheads="1"/>
          </p:cNvSpPr>
          <p:nvPr/>
        </p:nvSpPr>
        <p:spPr bwMode="auto">
          <a:xfrm>
            <a:off x="381000" y="2286000"/>
            <a:ext cx="3200400" cy="1031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在循环过程中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,Q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2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代表放出的热量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</a:p>
        </p:txBody>
      </p:sp>
      <p:sp>
        <p:nvSpPr>
          <p:cNvPr id="249900" name="Text Box 44"/>
          <p:cNvSpPr txBox="1">
            <a:spLocks noChangeArrowheads="1"/>
          </p:cNvSpPr>
          <p:nvPr/>
        </p:nvSpPr>
        <p:spPr bwMode="auto">
          <a:xfrm>
            <a:off x="838200" y="1219200"/>
            <a:ext cx="1981200" cy="1031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卡诺正循环</a:t>
            </a:r>
            <a:r>
              <a:rPr lang="en-US" altLang="zh-CN" sz="2800" b="1" i="1">
                <a:ea typeface="楷体_GB2312" pitchFamily="49" charset="-122"/>
              </a:rPr>
              <a:t>a</a:t>
            </a:r>
            <a:r>
              <a:rPr lang="en-US" altLang="zh-CN" sz="2000" b="1" i="1">
                <a:ea typeface="楷体_GB2312" pitchFamily="49" charset="-122"/>
                <a:sym typeface="Wingdings" pitchFamily="2" charset="2"/>
              </a:rPr>
              <a:t></a:t>
            </a:r>
            <a:r>
              <a:rPr lang="en-US" altLang="zh-CN" sz="2800" b="1" i="1">
                <a:ea typeface="楷体_GB2312" pitchFamily="49" charset="-122"/>
              </a:rPr>
              <a:t>b</a:t>
            </a:r>
            <a:r>
              <a:rPr lang="en-US" altLang="zh-CN" sz="2000" b="1" i="1">
                <a:ea typeface="楷体_GB2312" pitchFamily="49" charset="-122"/>
                <a:sym typeface="Wingdings" pitchFamily="2" charset="2"/>
              </a:rPr>
              <a:t></a:t>
            </a:r>
            <a:r>
              <a:rPr lang="en-US" altLang="zh-CN" sz="2800" b="1" i="1">
                <a:ea typeface="楷体_GB2312" pitchFamily="49" charset="-122"/>
              </a:rPr>
              <a:t>c </a:t>
            </a:r>
            <a:r>
              <a:rPr lang="en-US" altLang="zh-CN" sz="2000" b="1" i="1">
                <a:ea typeface="楷体_GB2312" pitchFamily="49" charset="-122"/>
                <a:sym typeface="Wingdings" pitchFamily="2" charset="2"/>
              </a:rPr>
              <a:t></a:t>
            </a:r>
            <a:r>
              <a:rPr lang="en-US" altLang="zh-CN" sz="2800" b="1" i="1">
                <a:ea typeface="楷体_GB2312" pitchFamily="49" charset="-122"/>
              </a:rPr>
              <a:t> d</a:t>
            </a:r>
          </a:p>
        </p:txBody>
      </p:sp>
      <p:sp>
        <p:nvSpPr>
          <p:cNvPr id="249901" name="Text Box 45"/>
          <p:cNvSpPr txBox="1">
            <a:spLocks noChangeArrowheads="1"/>
          </p:cNvSpPr>
          <p:nvPr/>
        </p:nvSpPr>
        <p:spPr bwMode="auto">
          <a:xfrm>
            <a:off x="304800" y="3581400"/>
            <a:ext cx="32766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卡诺循环的效率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249902" name="Object 46"/>
          <p:cNvGraphicFramePr>
            <a:graphicFrameLocks noChangeAspect="1"/>
          </p:cNvGraphicFramePr>
          <p:nvPr/>
        </p:nvGraphicFramePr>
        <p:xfrm>
          <a:off x="3200400" y="3767138"/>
          <a:ext cx="1701800" cy="957262"/>
        </p:xfrm>
        <a:graphic>
          <a:graphicData uri="http://schemas.openxmlformats.org/presentationml/2006/ole">
            <p:oleObj spid="_x0000_s1027" name="公式" r:id="rId4" imgW="698400" imgH="431640" progId="Equation.3">
              <p:embed/>
            </p:oleObj>
          </a:graphicData>
        </a:graphic>
      </p:graphicFrame>
      <p:sp>
        <p:nvSpPr>
          <p:cNvPr id="249903" name="Text Box 47"/>
          <p:cNvSpPr txBox="1">
            <a:spLocks noChangeArrowheads="1"/>
          </p:cNvSpPr>
          <p:nvPr/>
        </p:nvSpPr>
        <p:spPr bwMode="auto">
          <a:xfrm>
            <a:off x="304800" y="4891088"/>
            <a:ext cx="32766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卡诺循环的小结</a:t>
            </a:r>
            <a:r>
              <a:rPr lang="en-US" altLang="zh-CN" sz="2800" b="1">
                <a:solidFill>
                  <a:srgbClr val="003300"/>
                </a:solidFill>
                <a:latin typeface="Arial" charset="0"/>
                <a:ea typeface="楷体_GB2312" pitchFamily="49" charset="-122"/>
              </a:rPr>
              <a:t>:</a:t>
            </a:r>
          </a:p>
        </p:txBody>
      </p:sp>
      <p:sp>
        <p:nvSpPr>
          <p:cNvPr id="249904" name="Text Box 48"/>
          <p:cNvSpPr txBox="1">
            <a:spLocks noChangeArrowheads="1"/>
          </p:cNvSpPr>
          <p:nvPr/>
        </p:nvSpPr>
        <p:spPr bwMode="auto">
          <a:xfrm>
            <a:off x="3124200" y="4876800"/>
            <a:ext cx="44196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(1)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高温、低温两个热源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;</a:t>
            </a:r>
          </a:p>
        </p:txBody>
      </p:sp>
      <p:sp>
        <p:nvSpPr>
          <p:cNvPr id="249905" name="Text Box 49"/>
          <p:cNvSpPr txBox="1">
            <a:spLocks noChangeArrowheads="1"/>
          </p:cNvSpPr>
          <p:nvPr/>
        </p:nvSpPr>
        <p:spPr bwMode="auto">
          <a:xfrm>
            <a:off x="3124200" y="5334000"/>
            <a:ext cx="5715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(2) 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效率只决定于两个热源的温度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;</a:t>
            </a:r>
          </a:p>
        </p:txBody>
      </p:sp>
      <p:sp>
        <p:nvSpPr>
          <p:cNvPr id="249906" name="Text Box 50"/>
          <p:cNvSpPr txBox="1">
            <a:spLocks noChangeArrowheads="1"/>
          </p:cNvSpPr>
          <p:nvPr/>
        </p:nvSpPr>
        <p:spPr bwMode="auto">
          <a:xfrm>
            <a:off x="3124200" y="5805488"/>
            <a:ext cx="3962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(3) 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效率总是小于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1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的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4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4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4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4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4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4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4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nimBg="1"/>
      <p:bldP spid="249860" grpId="0" animBg="1"/>
      <p:bldP spid="249861" grpId="0" animBg="1"/>
      <p:bldP spid="249862" grpId="0" animBg="1"/>
      <p:bldP spid="249863" grpId="0" animBg="1" autoUpdateAnimBg="0"/>
      <p:bldP spid="249864" grpId="0" autoUpdateAnimBg="0"/>
      <p:bldP spid="249865" grpId="0" animBg="1"/>
      <p:bldP spid="249872" grpId="0" animBg="1"/>
      <p:bldP spid="249873" grpId="0" autoUpdateAnimBg="0"/>
      <p:bldP spid="249874" grpId="0" animBg="1"/>
      <p:bldP spid="249875" grpId="0" animBg="1"/>
      <p:bldP spid="249876" grpId="0" animBg="1"/>
      <p:bldP spid="249877" grpId="0" autoUpdateAnimBg="0"/>
      <p:bldP spid="249878" grpId="0" autoUpdateAnimBg="0"/>
      <p:bldP spid="249879" grpId="0" animBg="1" autoUpdateAnimBg="0"/>
      <p:bldP spid="249880" grpId="0" animBg="1" autoUpdateAnimBg="0"/>
      <p:bldP spid="249881" grpId="0" animBg="1"/>
      <p:bldP spid="249882" grpId="0" animBg="1"/>
      <p:bldP spid="249883" grpId="0" animBg="1"/>
      <p:bldP spid="249884" grpId="0" autoUpdateAnimBg="0"/>
      <p:bldP spid="249885" grpId="0" autoUpdateAnimBg="0"/>
      <p:bldP spid="249886" grpId="0" autoUpdateAnimBg="0"/>
      <p:bldP spid="249887" grpId="0" autoUpdateAnimBg="0"/>
      <p:bldP spid="249888" grpId="0" autoUpdateAnimBg="0"/>
      <p:bldP spid="249889" grpId="0" autoUpdateAnimBg="0"/>
      <p:bldP spid="249890" grpId="0" autoUpdateAnimBg="0"/>
      <p:bldP spid="249891" grpId="0" autoUpdateAnimBg="0"/>
      <p:bldP spid="249892" grpId="0" autoUpdateAnimBg="0"/>
      <p:bldP spid="249899" grpId="0" autoUpdateAnimBg="0"/>
      <p:bldP spid="249900" grpId="0" autoUpdateAnimBg="0"/>
      <p:bldP spid="249901" grpId="0" autoUpdateAnimBg="0"/>
      <p:bldP spid="249903" grpId="0" autoUpdateAnimBg="0"/>
      <p:bldP spid="249904" grpId="0" autoUpdateAnimBg="0"/>
      <p:bldP spid="249905" grpId="0" autoUpdateAnimBg="0"/>
      <p:bldP spid="24990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 rot="7800000">
            <a:off x="1079500" y="52705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 rot="540000">
            <a:off x="1450975" y="3206750"/>
            <a:ext cx="29845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25550" y="31305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6002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4620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21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584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4618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9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85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4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4595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4596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4597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8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9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0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1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2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3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4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5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4606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4607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4608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2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4613" name="Oval 41"/>
          <p:cNvSpPr>
            <a:spLocks noChangeArrowheads="1"/>
          </p:cNvSpPr>
          <p:nvPr/>
        </p:nvSpPr>
        <p:spPr bwMode="auto">
          <a:xfrm>
            <a:off x="7404100" y="45085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706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3707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4616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17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9480000">
            <a:off x="1001713" y="51181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 rot="840000">
            <a:off x="1373188" y="29781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25550" y="2901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371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5644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5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5642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3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09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561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562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563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563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563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563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3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5637" name="Oval 41"/>
          <p:cNvSpPr>
            <a:spLocks noChangeArrowheads="1"/>
          </p:cNvSpPr>
          <p:nvPr/>
        </p:nvSpPr>
        <p:spPr bwMode="auto">
          <a:xfrm>
            <a:off x="7023100" y="45085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73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473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564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41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-10620000">
            <a:off x="1001713" y="50419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 rot="840000">
            <a:off x="1373188" y="28257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25550" y="2825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9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2954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0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6668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9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632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6666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7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33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664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664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664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664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665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665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665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6661" name="Oval 41"/>
          <p:cNvSpPr>
            <a:spLocks noChangeArrowheads="1"/>
          </p:cNvSpPr>
          <p:nvPr/>
        </p:nvSpPr>
        <p:spPr bwMode="auto">
          <a:xfrm>
            <a:off x="6711950" y="44259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5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666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 rot="-9300000">
            <a:off x="1001713" y="48895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 rot="720000">
            <a:off x="1373188" y="25209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25550" y="2444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9144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4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7692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3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7690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91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57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766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767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767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768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768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7685" name="Oval 41"/>
          <p:cNvSpPr>
            <a:spLocks noChangeArrowheads="1"/>
          </p:cNvSpPr>
          <p:nvPr/>
        </p:nvSpPr>
        <p:spPr bwMode="auto">
          <a:xfrm>
            <a:off x="6407150" y="43497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7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677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768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 rot="-7980000">
            <a:off x="1077912" y="4813301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540000">
            <a:off x="1449388" y="23685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25550" y="22923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7620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9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8716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7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681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8714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5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868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869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870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870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870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870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0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8709" name="Oval 41"/>
          <p:cNvSpPr>
            <a:spLocks noChangeArrowheads="1"/>
          </p:cNvSpPr>
          <p:nvPr/>
        </p:nvSpPr>
        <p:spPr bwMode="auto">
          <a:xfrm>
            <a:off x="6026150" y="4197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80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871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1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 rot="-6360000">
            <a:off x="1230312" y="4737101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699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240000">
            <a:off x="1600200" y="2216150"/>
            <a:ext cx="3048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25550" y="2139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3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29740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1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9705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29738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9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0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9711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3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4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29717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8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9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0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1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2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3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4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5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29726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29727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29728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29729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0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1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2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29733" name="Oval 41"/>
          <p:cNvSpPr>
            <a:spLocks noChangeArrowheads="1"/>
          </p:cNvSpPr>
          <p:nvPr/>
        </p:nvSpPr>
        <p:spPr bwMode="auto">
          <a:xfrm>
            <a:off x="5645150" y="40449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29736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37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压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缩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5367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682750" y="2139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25550" y="2063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219200" y="1524000"/>
            <a:ext cx="12192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0764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65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0729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0762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63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V="1">
            <a:off x="1295400" y="1676400"/>
            <a:ext cx="2286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073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074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074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075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075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075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075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0757" name="Oval 41"/>
          <p:cNvSpPr>
            <a:spLocks noChangeArrowheads="1"/>
          </p:cNvSpPr>
          <p:nvPr/>
        </p:nvSpPr>
        <p:spPr bwMode="auto">
          <a:xfrm>
            <a:off x="5340350" y="3816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5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1985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1" name="Rectangle 45"/>
          <p:cNvSpPr>
            <a:spLocks noChangeArrowheads="1"/>
          </p:cNvSpPr>
          <p:nvPr/>
        </p:nvSpPr>
        <p:spPr bwMode="auto">
          <a:xfrm>
            <a:off x="2727325" y="623888"/>
            <a:ext cx="13033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800" b="1">
                <a:solidFill>
                  <a:srgbClr val="FF3300"/>
                </a:solidFill>
                <a:latin typeface="Bookman Old Style" pitchFamily="18" charset="0"/>
              </a:rPr>
              <a:t>爆</a:t>
            </a:r>
          </a:p>
          <a:p>
            <a:pPr eaLnBrk="0" hangingPunct="0"/>
            <a:r>
              <a:rPr lang="zh-CN" altLang="en-US" sz="8800" b="1">
                <a:solidFill>
                  <a:srgbClr val="FF3300"/>
                </a:solidFill>
                <a:latin typeface="Bookman Old Style" pitchFamily="18" charset="0"/>
              </a:rPr>
              <a:t>炸</a:t>
            </a:r>
          </a:p>
        </p:txBody>
      </p:sp>
    </p:spTree>
  </p:cSld>
  <p:clrMapOvr>
    <a:masterClrMapping/>
  </p:clrMapOvr>
  <p:transition advClick="0" advTm="0">
    <p:sndAc>
      <p:stSnd>
        <p:snd r:embed="rId2" name="Typewriter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 rot="1500000">
            <a:off x="16891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7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-360000">
            <a:off x="1835150" y="22161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25550" y="2139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1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1788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9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753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1786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7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176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176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176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177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177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177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177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1781" name="Oval 41"/>
          <p:cNvSpPr>
            <a:spLocks noChangeArrowheads="1"/>
          </p:cNvSpPr>
          <p:nvPr/>
        </p:nvSpPr>
        <p:spPr bwMode="auto">
          <a:xfrm>
            <a:off x="5340350" y="23685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087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178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 rot="2820000">
            <a:off x="1765300" y="45847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1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-600000">
            <a:off x="1911350" y="22923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225550" y="2216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2063750" y="692150"/>
            <a:ext cx="292100" cy="901700"/>
            <a:chOff x="1300" y="436"/>
            <a:chExt cx="184" cy="568"/>
          </a:xfrm>
        </p:grpSpPr>
        <p:sp>
          <p:nvSpPr>
            <p:cNvPr id="32815" name="Rectangle 7"/>
            <p:cNvSpPr>
              <a:spLocks noChangeArrowheads="1"/>
            </p:cNvSpPr>
            <p:nvPr/>
          </p:nvSpPr>
          <p:spPr bwMode="auto">
            <a:xfrm>
              <a:off x="1372" y="436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6" name="AutoShape 8"/>
            <p:cNvSpPr>
              <a:spLocks noChangeArrowheads="1"/>
            </p:cNvSpPr>
            <p:nvPr/>
          </p:nvSpPr>
          <p:spPr bwMode="auto">
            <a:xfrm flipV="1">
              <a:off x="1300" y="964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75" name="Rectangle 9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858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6" name="Freeform 10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777" name="Group 11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2813" name="Rectangle 12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4" name="AutoShape 13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2778" name="Group 14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2811" name="Rectangle 15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2" name="AutoShape 16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Rectangle 18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Rectangle 21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2784" name="Rectangle 22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7" name="Rectangle 25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2788" name="Rectangle 26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2789" name="Rectangle 27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2790" name="Arc 28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1" name="Arc 29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2" name="Line 30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3" name="Line 31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4" name="Line 32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5" name="Arc 33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6" name="Line 34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7" name="Arc 35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8" name="Rectangle 36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2799" name="Rectangle 37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2800" name="Rectangle 38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2801" name="Rectangle 39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2802" name="Line 40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3" name="Line 41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4" name="Line 42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05" name="Rectangle 43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2806" name="Oval 44"/>
          <p:cNvSpPr>
            <a:spLocks noChangeArrowheads="1"/>
          </p:cNvSpPr>
          <p:nvPr/>
        </p:nvSpPr>
        <p:spPr bwMode="auto">
          <a:xfrm>
            <a:off x="5721350" y="2673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2809" name="Line 47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10" name="Rectangle 48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 rot="4140000">
            <a:off x="1841500" y="46609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5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 rot="-780000">
            <a:off x="1987550" y="2520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225550" y="2444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8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9144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3836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7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801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3834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35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380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381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381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381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382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382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382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382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2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3829" name="Oval 41"/>
          <p:cNvSpPr>
            <a:spLocks noChangeArrowheads="1"/>
          </p:cNvSpPr>
          <p:nvPr/>
        </p:nvSpPr>
        <p:spPr bwMode="auto">
          <a:xfrm>
            <a:off x="6102350" y="29019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383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497E33-6480-45E0-BE5D-B7ED50C9E6E0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381000" y="393700"/>
            <a:ext cx="8458200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例题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1.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有一卡诺致冷机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从温度为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-10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</a:rPr>
              <a:t>o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C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的冷藏室吸取热量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而向温度为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20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</a:rPr>
              <a:t>o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C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的物体放出热量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设该致冷机所耗功率为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15kW,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问每分钟从冷藏室吸多少热量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?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04800" y="1766888"/>
            <a:ext cx="83820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解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: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据题意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T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1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= 293K,T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2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=263K, 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则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381000" y="3214688"/>
            <a:ext cx="83058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压缩机每分钟做功   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A=15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10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3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60=9 10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5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(J)</a:t>
            </a:r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2397125" y="2287588"/>
          <a:ext cx="2724150" cy="984250"/>
        </p:xfrm>
        <a:graphic>
          <a:graphicData uri="http://schemas.openxmlformats.org/presentationml/2006/ole">
            <p:oleObj spid="_x0000_s2050" name="公式" r:id="rId3" imgW="1117440" imgH="444240" progId="Equation.3">
              <p:embed/>
            </p:oleObj>
          </a:graphicData>
        </a:graphic>
      </p:graphicFrame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381000" y="3686175"/>
            <a:ext cx="5638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每分钟从冷藏室吸取热量为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381000" y="4221163"/>
            <a:ext cx="8305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            Q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2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=A</a:t>
            </a:r>
            <a:r>
              <a:rPr lang="en-US" altLang="zh-CN" sz="3600" b="1" i="1">
                <a:latin typeface="Arial" charset="0"/>
                <a:ea typeface="楷体_GB2312" pitchFamily="49" charset="-122"/>
                <a:sym typeface="Symbol" pitchFamily="18" charset="2"/>
              </a:rPr>
              <a:t>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=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9 10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5 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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263/30=7.89 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10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6   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(J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381000" y="4845050"/>
            <a:ext cx="56388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讨论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: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每分钟向高温物体放出热量为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381000" y="5653088"/>
            <a:ext cx="83058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charset="0"/>
                <a:ea typeface="楷体_GB2312" pitchFamily="49" charset="-122"/>
              </a:rPr>
              <a:t>            Q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1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= Q</a:t>
            </a:r>
            <a:r>
              <a:rPr lang="en-US" altLang="zh-CN" sz="2800" b="1" baseline="-25000">
                <a:latin typeface="Arial" charset="0"/>
                <a:ea typeface="楷体_GB2312" pitchFamily="49" charset="-122"/>
              </a:rPr>
              <a:t>2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 +A=8.79 </a:t>
            </a:r>
            <a:r>
              <a:rPr lang="en-US" altLang="zh-CN" sz="2800" b="1">
                <a:latin typeface="Arial" charset="0"/>
                <a:ea typeface="楷体_GB2312" pitchFamily="49" charset="-122"/>
                <a:sym typeface="Symbol" pitchFamily="18" charset="2"/>
              </a:rPr>
              <a:t>10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6    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(J</a:t>
            </a:r>
            <a:r>
              <a:rPr lang="en-US" altLang="zh-CN" sz="2800" b="1" baseline="30000">
                <a:latin typeface="Arial" charset="0"/>
                <a:ea typeface="楷体_GB2312" pitchFamily="49" charset="-122"/>
                <a:sym typeface="Symbol" pitchFamily="18" charset="2"/>
              </a:rPr>
              <a:t> 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07" grpId="0" autoUpdateAnimBg="0"/>
      <p:bldP spid="251908" grpId="0" autoUpdateAnimBg="0"/>
      <p:bldP spid="251910" grpId="0" autoUpdateAnimBg="0"/>
      <p:bldP spid="251911" grpId="0" autoUpdateAnimBg="0"/>
      <p:bldP spid="251912" grpId="0" autoUpdateAnimBg="0"/>
      <p:bldP spid="25191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612900" y="50419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9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-900000">
            <a:off x="1987550" y="28257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25550" y="2825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2954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3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4860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1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825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4858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9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4835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4836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4837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8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9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0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1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2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3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4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5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4846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4849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52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4853" name="Oval 41"/>
          <p:cNvSpPr>
            <a:spLocks noChangeArrowheads="1"/>
          </p:cNvSpPr>
          <p:nvPr/>
        </p:nvSpPr>
        <p:spPr bwMode="auto">
          <a:xfrm>
            <a:off x="6559550" y="3054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57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 rot="1200000">
            <a:off x="1612900" y="51181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3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-840000">
            <a:off x="1987550" y="29781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25550" y="2978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2063750" y="692150"/>
            <a:ext cx="292100" cy="901700"/>
            <a:chOff x="1300" y="436"/>
            <a:chExt cx="184" cy="568"/>
          </a:xfrm>
        </p:grpSpPr>
        <p:sp>
          <p:nvSpPr>
            <p:cNvPr id="35887" name="Rectangle 7"/>
            <p:cNvSpPr>
              <a:spLocks noChangeArrowheads="1"/>
            </p:cNvSpPr>
            <p:nvPr/>
          </p:nvSpPr>
          <p:spPr bwMode="auto">
            <a:xfrm>
              <a:off x="1372" y="436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8" name="AutoShape 8"/>
            <p:cNvSpPr>
              <a:spLocks noChangeArrowheads="1"/>
            </p:cNvSpPr>
            <p:nvPr/>
          </p:nvSpPr>
          <p:spPr bwMode="auto">
            <a:xfrm flipV="1">
              <a:off x="1300" y="964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47" name="Rectangle 9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4478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8" name="Freeform 10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849" name="Group 11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5885" name="Rectangle 12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6" name="AutoShape 13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850" name="Group 14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5883" name="Rectangle 15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4" name="AutoShape 16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51" name="Rectangle 17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3" name="Line 19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5" name="Rectangle 21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5856" name="Rectangle 22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5857" name="Line 23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8" name="Line 24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9" name="Rectangle 25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5860" name="Rectangle 26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5861" name="Rectangle 27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5862" name="Arc 28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3" name="Arc 29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5" name="Line 31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6" name="Line 32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7" name="Arc 33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8" name="Line 34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69" name="Arc 35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70" name="Rectangle 36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5871" name="Rectangle 37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5872" name="Rectangle 38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5873" name="Rectangle 39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5874" name="Line 40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75" name="Line 41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76" name="Line 42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77" name="Rectangle 43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5878" name="Oval 44"/>
          <p:cNvSpPr>
            <a:spLocks noChangeArrowheads="1"/>
          </p:cNvSpPr>
          <p:nvPr/>
        </p:nvSpPr>
        <p:spPr bwMode="auto">
          <a:xfrm>
            <a:off x="7092950" y="32067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73" name="Rectangle 45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4974" name="Rectangle 46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5881" name="Line 47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82" name="Rectangle 48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 rot="2580000">
            <a:off x="1536700" y="52705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7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-660000">
            <a:off x="1911350" y="32067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6002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0" name="Freeform 6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6908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909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6872" name="Group 10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6906" name="Rectangle 11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907" name="AutoShape 12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1225550" y="31305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688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688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688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689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689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689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689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0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6901" name="Oval 41"/>
          <p:cNvSpPr>
            <a:spLocks noChangeArrowheads="1"/>
          </p:cNvSpPr>
          <p:nvPr/>
        </p:nvSpPr>
        <p:spPr bwMode="auto">
          <a:xfrm>
            <a:off x="7550150" y="32829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9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690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0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rot="4080000">
            <a:off x="14605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-300000">
            <a:off x="18335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4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5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7932" name="Rectangle 9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3" name="AutoShape 10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7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7930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1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790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790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790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791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791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792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792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2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2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2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7925" name="Oval 41"/>
          <p:cNvSpPr>
            <a:spLocks noChangeArrowheads="1"/>
          </p:cNvSpPr>
          <p:nvPr/>
        </p:nvSpPr>
        <p:spPr bwMode="auto">
          <a:xfrm>
            <a:off x="8007350" y="33591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1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701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792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2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 rot="5460000">
            <a:off x="13081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5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6811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8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8956" name="Rectangle 8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7" name="AutoShape 9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20" name="Freeform 10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8921" name="Group 11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38954" name="Rectangle 12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5" name="AutoShape 13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892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892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893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893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893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894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894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894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4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8949" name="Oval 41"/>
          <p:cNvSpPr>
            <a:spLocks noChangeArrowheads="1"/>
          </p:cNvSpPr>
          <p:nvPr/>
        </p:nvSpPr>
        <p:spPr bwMode="auto">
          <a:xfrm>
            <a:off x="80137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804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895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5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作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功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 rot="7080000">
            <a:off x="1231900" y="53467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39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300000">
            <a:off x="1528763" y="3359150"/>
            <a:ext cx="29527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25550" y="3282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2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752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3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44" name="Group 8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39981" name="Rectangle 9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2" name="AutoShape 10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9945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39979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0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7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0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9951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4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39955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39956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39957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8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0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1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2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3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4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5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39966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39967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39968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39969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0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1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39973" name="Oval 41"/>
          <p:cNvSpPr>
            <a:spLocks noChangeArrowheads="1"/>
          </p:cNvSpPr>
          <p:nvPr/>
        </p:nvSpPr>
        <p:spPr bwMode="auto">
          <a:xfrm>
            <a:off x="77089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066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29067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39976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7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39978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 rot="7800000">
            <a:off x="1079500" y="5270500"/>
            <a:ext cx="1041400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540000">
            <a:off x="1450975" y="3206750"/>
            <a:ext cx="29845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5550" y="31305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6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6002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7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1005" name="Rectangle 9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06" name="AutoShape 10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0969" name="Group 11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1003" name="Rectangle 12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1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097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097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097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098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098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8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099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099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099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099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0997" name="Oval 41"/>
          <p:cNvSpPr>
            <a:spLocks noChangeArrowheads="1"/>
          </p:cNvSpPr>
          <p:nvPr/>
        </p:nvSpPr>
        <p:spPr bwMode="auto">
          <a:xfrm>
            <a:off x="74041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100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1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1002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 rot="9480000">
            <a:off x="1001713" y="51181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7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840000">
            <a:off x="1373188" y="29781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25550" y="2901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0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371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1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2029" name="Rectangle 9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30" name="AutoShape 10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993" name="Group 11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2027" name="Rectangle 12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28" name="AutoShape 13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200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200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201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1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2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2021" name="Oval 41"/>
          <p:cNvSpPr>
            <a:spLocks noChangeArrowheads="1"/>
          </p:cNvSpPr>
          <p:nvPr/>
        </p:nvSpPr>
        <p:spPr bwMode="auto">
          <a:xfrm>
            <a:off x="70231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11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111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202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2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2026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 rot="-10620000">
            <a:off x="1001713" y="50419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1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840000">
            <a:off x="1373188" y="28257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225550" y="2825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4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12954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5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3053" name="Rectangle 9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54" name="AutoShape 10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3017" name="Group 11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3051" name="Rectangle 12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52" name="AutoShape 13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302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302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3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303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303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304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304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4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4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4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3045" name="Oval 41"/>
          <p:cNvSpPr>
            <a:spLocks noChangeArrowheads="1"/>
          </p:cNvSpPr>
          <p:nvPr/>
        </p:nvSpPr>
        <p:spPr bwMode="auto">
          <a:xfrm>
            <a:off x="67183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213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304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4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3050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 rot="-9300000">
            <a:off x="1001713" y="4889500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5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720000">
            <a:off x="1373188" y="25209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25550" y="2444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8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9144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4077" name="Rectangle 9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8" name="AutoShape 10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4041" name="Group 11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4075" name="Rectangle 12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6" name="AutoShape 13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04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404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405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405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405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6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6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406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406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406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406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6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6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6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4069" name="Oval 41"/>
          <p:cNvSpPr>
            <a:spLocks noChangeArrowheads="1"/>
          </p:cNvSpPr>
          <p:nvPr/>
        </p:nvSpPr>
        <p:spPr bwMode="auto">
          <a:xfrm>
            <a:off x="6413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316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407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7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4074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285728"/>
            <a:ext cx="6143636" cy="1143000"/>
          </a:xfrm>
        </p:spPr>
        <p:txBody>
          <a:bodyPr/>
          <a:lstStyle/>
          <a:p>
            <a:r>
              <a:rPr lang="zh-CN" altLang="en-US" b="1" dirty="0" smtClean="0"/>
              <a:t>热电厂汽轮机效率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按蒸汽压力和温度</a:t>
            </a:r>
            <a:r>
              <a:rPr lang="zh-CN" altLang="en-US" sz="2400" dirty="0" smtClean="0"/>
              <a:t>分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低温</a:t>
            </a:r>
            <a:r>
              <a:rPr lang="zh-CN" altLang="en-US" sz="2000" dirty="0" smtClean="0"/>
              <a:t>低压电厂（</a:t>
            </a:r>
            <a:r>
              <a:rPr lang="en-US" altLang="zh-CN" sz="2000" dirty="0" smtClean="0"/>
              <a:t>1.4MPa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350</a:t>
            </a:r>
            <a:r>
              <a:rPr lang="zh-CN" altLang="en-US" sz="2000" dirty="0" smtClean="0"/>
              <a:t>度</a:t>
            </a:r>
            <a:r>
              <a:rPr lang="zh-CN" altLang="en-US" sz="2000" dirty="0" smtClean="0"/>
              <a:t>），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中</a:t>
            </a:r>
            <a:r>
              <a:rPr lang="zh-CN" altLang="en-US" sz="2000" dirty="0" smtClean="0"/>
              <a:t>温中压发电厂（</a:t>
            </a:r>
            <a:r>
              <a:rPr lang="en-US" altLang="zh-CN" sz="2000" dirty="0" smtClean="0"/>
              <a:t>3.92MPa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450</a:t>
            </a:r>
            <a:r>
              <a:rPr lang="zh-CN" altLang="en-US" sz="2000" dirty="0" smtClean="0"/>
              <a:t>度</a:t>
            </a:r>
            <a:r>
              <a:rPr lang="zh-CN" altLang="en-US" sz="2000" dirty="0" smtClean="0"/>
              <a:t>），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高温</a:t>
            </a:r>
            <a:r>
              <a:rPr lang="zh-CN" altLang="en-US" sz="2000" dirty="0" smtClean="0"/>
              <a:t>高压发电厂（</a:t>
            </a:r>
            <a:r>
              <a:rPr lang="en-US" altLang="zh-CN" sz="2000" dirty="0" smtClean="0"/>
              <a:t>9.9MPa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540</a:t>
            </a:r>
            <a:r>
              <a:rPr lang="zh-CN" altLang="en-US" sz="2000" dirty="0" smtClean="0"/>
              <a:t>度</a:t>
            </a:r>
            <a:r>
              <a:rPr lang="zh-CN" altLang="en-US" sz="2000" dirty="0" smtClean="0"/>
              <a:t>），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超</a:t>
            </a:r>
            <a:r>
              <a:rPr lang="zh-CN" altLang="en-US" sz="2000" dirty="0" smtClean="0"/>
              <a:t>超 临界压力发电厂（</a:t>
            </a:r>
            <a:r>
              <a:rPr lang="en-US" altLang="zh-CN" sz="2000" dirty="0" smtClean="0"/>
              <a:t>31MPa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600</a:t>
            </a:r>
            <a:r>
              <a:rPr lang="zh-CN" altLang="en-US" sz="2000" dirty="0" smtClean="0"/>
              <a:t>度）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冷凝</a:t>
            </a:r>
            <a:r>
              <a:rPr lang="zh-CN" altLang="en-US" sz="2400" dirty="0" smtClean="0"/>
              <a:t>水约为</a:t>
            </a:r>
            <a:r>
              <a:rPr lang="en-US" altLang="zh-CN" sz="2400" dirty="0" smtClean="0"/>
              <a:t>30</a:t>
            </a:r>
            <a:r>
              <a:rPr lang="zh-CN" altLang="en-US" sz="2400" dirty="0" smtClean="0"/>
              <a:t>度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70585-AB4C-4908-8F5C-DBB8C6DD156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714348" y="1536174"/>
            <a:ext cx="614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138" descr="lq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94" y="71414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 rot="-7980000">
            <a:off x="1077912" y="4813301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540000">
            <a:off x="1449388" y="2368550"/>
            <a:ext cx="301625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225550" y="22923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2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7620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3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5101" name="Rectangle 9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2" name="AutoShape 10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5065" name="Group 11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5099" name="Rectangle 12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0" name="AutoShape 13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6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8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9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0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5071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5072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3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4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5075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5076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5077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8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9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0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1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2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3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4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5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5086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5087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5088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5089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90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91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92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5093" name="Oval 41"/>
          <p:cNvSpPr>
            <a:spLocks noChangeArrowheads="1"/>
          </p:cNvSpPr>
          <p:nvPr/>
        </p:nvSpPr>
        <p:spPr bwMode="auto">
          <a:xfrm>
            <a:off x="6032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186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4187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5096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97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5098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 rot="-6360000">
            <a:off x="1230312" y="4737101"/>
            <a:ext cx="1044575" cy="5842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3" name="Freeform 3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2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240000">
            <a:off x="1600200" y="2216150"/>
            <a:ext cx="3048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225550" y="2139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6" name="Rectangle 6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7" name="Freeform 7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2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2063750" y="615950"/>
            <a:ext cx="292100" cy="901700"/>
            <a:chOff x="1300" y="388"/>
            <a:chExt cx="184" cy="568"/>
          </a:xfrm>
        </p:grpSpPr>
        <p:sp>
          <p:nvSpPr>
            <p:cNvPr id="46125" name="Rectangle 9"/>
            <p:cNvSpPr>
              <a:spLocks noChangeArrowheads="1"/>
            </p:cNvSpPr>
            <p:nvPr/>
          </p:nvSpPr>
          <p:spPr bwMode="auto">
            <a:xfrm>
              <a:off x="137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6" name="AutoShape 10"/>
            <p:cNvSpPr>
              <a:spLocks noChangeArrowheads="1"/>
            </p:cNvSpPr>
            <p:nvPr/>
          </p:nvSpPr>
          <p:spPr bwMode="auto">
            <a:xfrm flipV="1">
              <a:off x="130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089" name="Group 11"/>
          <p:cNvGrpSpPr>
            <a:grpSpLocks/>
          </p:cNvGrpSpPr>
          <p:nvPr/>
        </p:nvGrpSpPr>
        <p:grpSpPr bwMode="auto">
          <a:xfrm>
            <a:off x="1301750" y="768350"/>
            <a:ext cx="292100" cy="901700"/>
            <a:chOff x="820" y="484"/>
            <a:chExt cx="184" cy="568"/>
          </a:xfrm>
        </p:grpSpPr>
        <p:sp>
          <p:nvSpPr>
            <p:cNvPr id="46123" name="Rectangle 12"/>
            <p:cNvSpPr>
              <a:spLocks noChangeArrowheads="1"/>
            </p:cNvSpPr>
            <p:nvPr/>
          </p:nvSpPr>
          <p:spPr bwMode="auto">
            <a:xfrm>
              <a:off x="89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4" name="AutoShape 13"/>
            <p:cNvSpPr>
              <a:spLocks noChangeArrowheads="1"/>
            </p:cNvSpPr>
            <p:nvPr/>
          </p:nvSpPr>
          <p:spPr bwMode="auto">
            <a:xfrm flipV="1">
              <a:off x="82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6090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1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6095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8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6099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6100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6101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2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3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4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5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6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7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8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09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6110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6111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6112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6113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14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15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16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6117" name="Oval 41"/>
          <p:cNvSpPr>
            <a:spLocks noChangeArrowheads="1"/>
          </p:cNvSpPr>
          <p:nvPr/>
        </p:nvSpPr>
        <p:spPr bwMode="auto">
          <a:xfrm>
            <a:off x="5645150" y="457835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5211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6120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21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6122" name="Line 46"/>
          <p:cNvSpPr>
            <a:spLocks noChangeShapeType="1"/>
          </p:cNvSpPr>
          <p:nvPr/>
        </p:nvSpPr>
        <p:spPr bwMode="auto">
          <a:xfrm>
            <a:off x="1676400" y="1600200"/>
            <a:ext cx="1219200" cy="9144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5367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682750" y="2139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25550" y="2063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9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0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47149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50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112" name="Group 10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47147" name="Rectangle 11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8" name="AutoShape 12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7113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14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5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8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2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7123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7124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7125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6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7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8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9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0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1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2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3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7134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7135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7136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7137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8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39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40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7141" name="Oval 41"/>
          <p:cNvSpPr>
            <a:spLocks noChangeArrowheads="1"/>
          </p:cNvSpPr>
          <p:nvPr/>
        </p:nvSpPr>
        <p:spPr bwMode="auto">
          <a:xfrm>
            <a:off x="53467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34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6235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7144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45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7146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 rot="1500000">
            <a:off x="16891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-360000">
            <a:off x="1835150" y="22161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25550" y="21399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3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4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48173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4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8136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48171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2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137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8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9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1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2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8143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8144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5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6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8147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8148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8149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0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1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2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3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4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5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6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7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8158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8159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8160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8161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2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3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4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8165" name="Oval 41"/>
          <p:cNvSpPr>
            <a:spLocks noChangeArrowheads="1"/>
          </p:cNvSpPr>
          <p:nvPr/>
        </p:nvSpPr>
        <p:spPr bwMode="auto">
          <a:xfrm>
            <a:off x="5651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58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7259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8168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69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8170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 rot="2820000">
            <a:off x="1765300" y="45847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 rot="-600000">
            <a:off x="1911350" y="22923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25550" y="2216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7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858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8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49197" name="Rectangle 8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98" name="AutoShape 9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160" name="Group 10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49195" name="Rectangle 11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96" name="AutoShape 12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161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6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916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916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4917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4917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4917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4918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4918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4918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4918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49189" name="Oval 41"/>
          <p:cNvSpPr>
            <a:spLocks noChangeArrowheads="1"/>
          </p:cNvSpPr>
          <p:nvPr/>
        </p:nvSpPr>
        <p:spPr bwMode="auto">
          <a:xfrm>
            <a:off x="60325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4084638" y="565150"/>
            <a:ext cx="437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4919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9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49194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BFA1E1-C883-45F9-921A-A800BDC53B54}" type="slidenum">
              <a:rPr lang="en-US" altLang="zh-CN" smtClean="0"/>
              <a:pPr/>
              <a:t>45</a:t>
            </a:fld>
            <a:endParaRPr lang="en-US" altLang="zh-CN" smtClean="0"/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381000" y="515938"/>
            <a:ext cx="8458200" cy="1860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例题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2.</a:t>
            </a:r>
            <a:r>
              <a:rPr lang="zh-CN" altLang="en-US" sz="2800" b="1">
                <a:latin typeface="Arial" charset="0"/>
                <a:ea typeface="黑体" pitchFamily="2" charset="-122"/>
              </a:rPr>
              <a:t>内燃机的循环之一</a:t>
            </a:r>
            <a:r>
              <a:rPr lang="en-US" altLang="zh-CN" sz="2800" b="1">
                <a:latin typeface="Arial" charset="0"/>
                <a:ea typeface="黑体" pitchFamily="2" charset="-122"/>
              </a:rPr>
              <a:t>—</a:t>
            </a:r>
            <a:r>
              <a:rPr lang="zh-CN" altLang="en-US" sz="2800" b="1">
                <a:latin typeface="Arial" charset="0"/>
                <a:ea typeface="黑体" pitchFamily="2" charset="-122"/>
              </a:rPr>
              <a:t>奥托</a:t>
            </a:r>
            <a:r>
              <a:rPr lang="en-US" altLang="zh-CN" sz="2800" b="1">
                <a:latin typeface="Arial" charset="0"/>
                <a:ea typeface="黑体" pitchFamily="2" charset="-122"/>
              </a:rPr>
              <a:t>(N.A.Otto)</a:t>
            </a:r>
            <a:r>
              <a:rPr lang="zh-CN" altLang="en-US" sz="2800" b="1">
                <a:latin typeface="Arial" charset="0"/>
                <a:ea typeface="黑体" pitchFamily="2" charset="-122"/>
              </a:rPr>
              <a:t>循环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内燃机利用气体或液体燃料直接在汽缸中燃烧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产生巨大的压强而做功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奥托循环如图所示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3200" b="1" i="1">
                <a:ea typeface="楷体_GB2312" pitchFamily="49" charset="-122"/>
              </a:rPr>
              <a:t>abcdeba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).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试分析各分过程的特征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并计算其效率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800" b="1">
              <a:latin typeface="Arial" charset="0"/>
              <a:ea typeface="楷体_GB2312" pitchFamily="49" charset="-122"/>
            </a:endParaRPr>
          </a:p>
        </p:txBody>
      </p:sp>
      <p:sp>
        <p:nvSpPr>
          <p:cNvPr id="243764" name="Text Box 52"/>
          <p:cNvSpPr txBox="1">
            <a:spLocks noChangeArrowheads="1"/>
          </p:cNvSpPr>
          <p:nvPr/>
        </p:nvSpPr>
        <p:spPr bwMode="auto">
          <a:xfrm>
            <a:off x="381000" y="2528888"/>
            <a:ext cx="5867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Arial" charset="0"/>
                <a:ea typeface="楷体_GB2312" pitchFamily="49" charset="-122"/>
              </a:rPr>
              <a:t>解</a:t>
            </a:r>
            <a:r>
              <a:rPr lang="en-US" altLang="zh-CN" sz="2800">
                <a:latin typeface="Arial" charset="0"/>
                <a:ea typeface="楷体_GB2312" pitchFamily="49" charset="-122"/>
              </a:rPr>
              <a:t>:(1)</a:t>
            </a:r>
            <a:r>
              <a:rPr lang="en-US" altLang="zh-CN" sz="2800" b="1" i="1">
                <a:ea typeface="楷体_GB2312" pitchFamily="49" charset="-122"/>
              </a:rPr>
              <a:t>ab—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等压膨胀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吸入燃料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</a:t>
            </a:r>
            <a:endParaRPr lang="en-US" altLang="zh-CN" sz="2800">
              <a:latin typeface="Arial" charset="0"/>
              <a:ea typeface="楷体_GB2312" pitchFamily="49" charset="-122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791200" y="1981200"/>
            <a:ext cx="3170238" cy="2924175"/>
            <a:chOff x="3686" y="576"/>
            <a:chExt cx="1830" cy="1482"/>
          </a:xfrm>
        </p:grpSpPr>
        <p:sp>
          <p:nvSpPr>
            <p:cNvPr id="50221" name="Line 54"/>
            <p:cNvSpPr>
              <a:spLocks noChangeShapeType="1"/>
            </p:cNvSpPr>
            <p:nvPr/>
          </p:nvSpPr>
          <p:spPr bwMode="auto">
            <a:xfrm flipV="1">
              <a:off x="3936" y="6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2" name="Line 55"/>
            <p:cNvSpPr>
              <a:spLocks noChangeShapeType="1"/>
            </p:cNvSpPr>
            <p:nvPr/>
          </p:nvSpPr>
          <p:spPr bwMode="auto">
            <a:xfrm>
              <a:off x="3936" y="1872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3" name="Text Box 56"/>
            <p:cNvSpPr txBox="1">
              <a:spLocks noChangeArrowheads="1"/>
            </p:cNvSpPr>
            <p:nvPr/>
          </p:nvSpPr>
          <p:spPr bwMode="auto">
            <a:xfrm>
              <a:off x="3686" y="1695"/>
              <a:ext cx="24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b="1"/>
            </a:p>
            <a:p>
              <a:pPr>
                <a:lnSpc>
                  <a:spcPct val="60000"/>
                </a:lnSpc>
              </a:pPr>
              <a:r>
                <a:rPr lang="en-US" altLang="zh-CN" b="1"/>
                <a:t>O</a:t>
              </a:r>
            </a:p>
          </p:txBody>
        </p:sp>
        <p:sp>
          <p:nvSpPr>
            <p:cNvPr id="50224" name="Text Box 57"/>
            <p:cNvSpPr txBox="1">
              <a:spLocks noChangeArrowheads="1"/>
            </p:cNvSpPr>
            <p:nvPr/>
          </p:nvSpPr>
          <p:spPr bwMode="auto">
            <a:xfrm>
              <a:off x="3696" y="576"/>
              <a:ext cx="2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p</a:t>
              </a:r>
            </a:p>
          </p:txBody>
        </p:sp>
        <p:sp>
          <p:nvSpPr>
            <p:cNvPr id="50225" name="Text Box 58"/>
            <p:cNvSpPr txBox="1">
              <a:spLocks noChangeArrowheads="1"/>
            </p:cNvSpPr>
            <p:nvPr/>
          </p:nvSpPr>
          <p:spPr bwMode="auto">
            <a:xfrm>
              <a:off x="5194" y="1826"/>
              <a:ext cx="32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  V</a:t>
              </a:r>
            </a:p>
          </p:txBody>
        </p:sp>
      </p:grpSp>
      <p:sp>
        <p:nvSpPr>
          <p:cNvPr id="243771" name="Line 59"/>
          <p:cNvSpPr>
            <a:spLocks noChangeShapeType="1"/>
          </p:cNvSpPr>
          <p:nvPr/>
        </p:nvSpPr>
        <p:spPr bwMode="auto">
          <a:xfrm flipH="1">
            <a:off x="6781800" y="2590800"/>
            <a:ext cx="22225" cy="1981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2" name="Text Box 60"/>
          <p:cNvSpPr txBox="1">
            <a:spLocks noChangeArrowheads="1"/>
          </p:cNvSpPr>
          <p:nvPr/>
        </p:nvSpPr>
        <p:spPr bwMode="auto">
          <a:xfrm>
            <a:off x="6553200" y="4495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V</a:t>
            </a:r>
            <a:r>
              <a:rPr lang="en-US" altLang="zh-CN" b="1" baseline="-25000"/>
              <a:t>0</a:t>
            </a:r>
            <a:endParaRPr lang="en-US" altLang="zh-CN"/>
          </a:p>
        </p:txBody>
      </p:sp>
      <p:sp>
        <p:nvSpPr>
          <p:cNvPr id="243773" name="Line 61"/>
          <p:cNvSpPr>
            <a:spLocks noChangeShapeType="1"/>
          </p:cNvSpPr>
          <p:nvPr/>
        </p:nvSpPr>
        <p:spPr bwMode="auto">
          <a:xfrm flipH="1">
            <a:off x="8229600" y="3810000"/>
            <a:ext cx="4763" cy="727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4" name="Line 62"/>
          <p:cNvSpPr>
            <a:spLocks noChangeShapeType="1"/>
          </p:cNvSpPr>
          <p:nvPr/>
        </p:nvSpPr>
        <p:spPr bwMode="auto">
          <a:xfrm flipH="1">
            <a:off x="6172200" y="41148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3775" name="Text Box 63"/>
          <p:cNvSpPr txBox="1">
            <a:spLocks noChangeArrowheads="1"/>
          </p:cNvSpPr>
          <p:nvPr/>
        </p:nvSpPr>
        <p:spPr bwMode="auto">
          <a:xfrm>
            <a:off x="6477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a</a:t>
            </a:r>
            <a:endParaRPr lang="en-US" altLang="zh-CN" b="1"/>
          </a:p>
        </p:txBody>
      </p:sp>
      <p:sp>
        <p:nvSpPr>
          <p:cNvPr id="243776" name="Text Box 64"/>
          <p:cNvSpPr txBox="1">
            <a:spLocks noChangeArrowheads="1"/>
          </p:cNvSpPr>
          <p:nvPr/>
        </p:nvSpPr>
        <p:spPr bwMode="auto">
          <a:xfrm>
            <a:off x="5791200" y="38100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p</a:t>
            </a:r>
            <a:r>
              <a:rPr lang="en-US" altLang="zh-CN" b="1" baseline="-25000"/>
              <a:t>0</a:t>
            </a:r>
            <a:endParaRPr lang="en-US" altLang="zh-CN" b="1"/>
          </a:p>
        </p:txBody>
      </p:sp>
      <p:sp>
        <p:nvSpPr>
          <p:cNvPr id="243777" name="Text Box 65"/>
          <p:cNvSpPr txBox="1">
            <a:spLocks noChangeArrowheads="1"/>
          </p:cNvSpPr>
          <p:nvPr/>
        </p:nvSpPr>
        <p:spPr bwMode="auto">
          <a:xfrm>
            <a:off x="8077200" y="4495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V</a:t>
            </a:r>
          </a:p>
        </p:txBody>
      </p:sp>
      <p:sp>
        <p:nvSpPr>
          <p:cNvPr id="243778" name="Text Box 66"/>
          <p:cNvSpPr txBox="1">
            <a:spLocks noChangeArrowheads="1"/>
          </p:cNvSpPr>
          <p:nvPr/>
        </p:nvSpPr>
        <p:spPr bwMode="auto">
          <a:xfrm>
            <a:off x="7969250" y="40640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/>
              <a:t>b</a:t>
            </a:r>
            <a:endParaRPr lang="en-US" altLang="zh-CN" sz="2800"/>
          </a:p>
        </p:txBody>
      </p:sp>
      <p:sp>
        <p:nvSpPr>
          <p:cNvPr id="243779" name="Text Box 67"/>
          <p:cNvSpPr txBox="1">
            <a:spLocks noChangeArrowheads="1"/>
          </p:cNvSpPr>
          <p:nvPr/>
        </p:nvSpPr>
        <p:spPr bwMode="auto">
          <a:xfrm>
            <a:off x="6413500" y="3403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c</a:t>
            </a:r>
            <a:endParaRPr lang="en-US" altLang="zh-CN" b="1"/>
          </a:p>
        </p:txBody>
      </p:sp>
      <p:sp>
        <p:nvSpPr>
          <p:cNvPr id="243780" name="Text Box 68"/>
          <p:cNvSpPr txBox="1">
            <a:spLocks noChangeArrowheads="1"/>
          </p:cNvSpPr>
          <p:nvPr/>
        </p:nvSpPr>
        <p:spPr bwMode="auto">
          <a:xfrm>
            <a:off x="647700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d</a:t>
            </a:r>
            <a:endParaRPr lang="en-US" altLang="zh-CN" b="1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6804025" y="3716338"/>
            <a:ext cx="1447800" cy="415925"/>
            <a:chOff x="1248" y="2544"/>
            <a:chExt cx="912" cy="624"/>
          </a:xfrm>
        </p:grpSpPr>
        <p:sp>
          <p:nvSpPr>
            <p:cNvPr id="50219" name="Freeform 70"/>
            <p:cNvSpPr>
              <a:spLocks/>
            </p:cNvSpPr>
            <p:nvPr/>
          </p:nvSpPr>
          <p:spPr bwMode="auto">
            <a:xfrm>
              <a:off x="1248" y="2544"/>
              <a:ext cx="912" cy="624"/>
            </a:xfrm>
            <a:custGeom>
              <a:avLst/>
              <a:gdLst>
                <a:gd name="T0" fmla="*/ 0 w 912"/>
                <a:gd name="T1" fmla="*/ 0 h 960"/>
                <a:gd name="T2" fmla="*/ 240 w 912"/>
                <a:gd name="T3" fmla="*/ 343 h 960"/>
                <a:gd name="T4" fmla="*/ 528 w 912"/>
                <a:gd name="T5" fmla="*/ 530 h 960"/>
                <a:gd name="T6" fmla="*/ 912 w 912"/>
                <a:gd name="T7" fmla="*/ 624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960"/>
                <a:gd name="T14" fmla="*/ 912 w 912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960">
                  <a:moveTo>
                    <a:pt x="0" y="0"/>
                  </a:moveTo>
                  <a:cubicBezTo>
                    <a:pt x="76" y="196"/>
                    <a:pt x="152" y="392"/>
                    <a:pt x="240" y="528"/>
                  </a:cubicBezTo>
                  <a:cubicBezTo>
                    <a:pt x="328" y="664"/>
                    <a:pt x="416" y="744"/>
                    <a:pt x="528" y="816"/>
                  </a:cubicBezTo>
                  <a:cubicBezTo>
                    <a:pt x="640" y="888"/>
                    <a:pt x="776" y="924"/>
                    <a:pt x="912" y="96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20" name="AutoShape 71"/>
            <p:cNvSpPr>
              <a:spLocks noChangeArrowheads="1"/>
            </p:cNvSpPr>
            <p:nvPr/>
          </p:nvSpPr>
          <p:spPr bwMode="auto">
            <a:xfrm rot="-9394899">
              <a:off x="1596" y="2976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732588" y="2349500"/>
            <a:ext cx="98425" cy="1354138"/>
            <a:chOff x="1200" y="2064"/>
            <a:chExt cx="96" cy="480"/>
          </a:xfrm>
        </p:grpSpPr>
        <p:sp>
          <p:nvSpPr>
            <p:cNvPr id="50217" name="Line 73"/>
            <p:cNvSpPr>
              <a:spLocks noChangeShapeType="1"/>
            </p:cNvSpPr>
            <p:nvPr/>
          </p:nvSpPr>
          <p:spPr bwMode="auto">
            <a:xfrm flipV="1">
              <a:off x="1248" y="2064"/>
              <a:ext cx="0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8" name="AutoShape 74"/>
            <p:cNvSpPr>
              <a:spLocks noChangeArrowheads="1"/>
            </p:cNvSpPr>
            <p:nvPr/>
          </p:nvSpPr>
          <p:spPr bwMode="auto">
            <a:xfrm rot="-5400000">
              <a:off x="1176" y="2280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8153400" y="3733800"/>
            <a:ext cx="152400" cy="381000"/>
            <a:chOff x="2112" y="2928"/>
            <a:chExt cx="96" cy="240"/>
          </a:xfrm>
        </p:grpSpPr>
        <p:sp>
          <p:nvSpPr>
            <p:cNvPr id="50215" name="Line 76"/>
            <p:cNvSpPr>
              <a:spLocks noChangeShapeType="1"/>
            </p:cNvSpPr>
            <p:nvPr/>
          </p:nvSpPr>
          <p:spPr bwMode="auto">
            <a:xfrm flipV="1">
              <a:off x="2160" y="2928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6" name="AutoShape 77"/>
            <p:cNvSpPr>
              <a:spLocks noChangeArrowheads="1"/>
            </p:cNvSpPr>
            <p:nvPr/>
          </p:nvSpPr>
          <p:spPr bwMode="auto">
            <a:xfrm rot="5400000">
              <a:off x="2088" y="2976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6781800" y="2362200"/>
            <a:ext cx="1447800" cy="1371600"/>
            <a:chOff x="1248" y="2064"/>
            <a:chExt cx="912" cy="864"/>
          </a:xfrm>
        </p:grpSpPr>
        <p:sp>
          <p:nvSpPr>
            <p:cNvPr id="50213" name="Freeform 79"/>
            <p:cNvSpPr>
              <a:spLocks/>
            </p:cNvSpPr>
            <p:nvPr/>
          </p:nvSpPr>
          <p:spPr bwMode="auto">
            <a:xfrm>
              <a:off x="1248" y="2064"/>
              <a:ext cx="912" cy="864"/>
            </a:xfrm>
            <a:custGeom>
              <a:avLst/>
              <a:gdLst>
                <a:gd name="T0" fmla="*/ 0 w 912"/>
                <a:gd name="T1" fmla="*/ 0 h 960"/>
                <a:gd name="T2" fmla="*/ 240 w 912"/>
                <a:gd name="T3" fmla="*/ 475 h 960"/>
                <a:gd name="T4" fmla="*/ 528 w 912"/>
                <a:gd name="T5" fmla="*/ 734 h 960"/>
                <a:gd name="T6" fmla="*/ 912 w 912"/>
                <a:gd name="T7" fmla="*/ 864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960"/>
                <a:gd name="T14" fmla="*/ 912 w 912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960">
                  <a:moveTo>
                    <a:pt x="0" y="0"/>
                  </a:moveTo>
                  <a:cubicBezTo>
                    <a:pt x="76" y="196"/>
                    <a:pt x="152" y="392"/>
                    <a:pt x="240" y="528"/>
                  </a:cubicBezTo>
                  <a:cubicBezTo>
                    <a:pt x="328" y="664"/>
                    <a:pt x="416" y="744"/>
                    <a:pt x="528" y="816"/>
                  </a:cubicBezTo>
                  <a:cubicBezTo>
                    <a:pt x="640" y="888"/>
                    <a:pt x="776" y="924"/>
                    <a:pt x="912" y="96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4" name="AutoShape 80"/>
            <p:cNvSpPr>
              <a:spLocks noChangeArrowheads="1"/>
            </p:cNvSpPr>
            <p:nvPr/>
          </p:nvSpPr>
          <p:spPr bwMode="auto">
            <a:xfrm rot="2777413">
              <a:off x="1524" y="2616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6781800" y="4038600"/>
            <a:ext cx="1447800" cy="152400"/>
            <a:chOff x="1248" y="3120"/>
            <a:chExt cx="912" cy="96"/>
          </a:xfrm>
        </p:grpSpPr>
        <p:sp>
          <p:nvSpPr>
            <p:cNvPr id="50211" name="Line 82"/>
            <p:cNvSpPr>
              <a:spLocks noChangeShapeType="1"/>
            </p:cNvSpPr>
            <p:nvPr/>
          </p:nvSpPr>
          <p:spPr bwMode="auto">
            <a:xfrm flipH="1">
              <a:off x="1248" y="3168"/>
              <a:ext cx="91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2" name="AutoShape 83"/>
            <p:cNvSpPr>
              <a:spLocks noChangeArrowheads="1"/>
            </p:cNvSpPr>
            <p:nvPr/>
          </p:nvSpPr>
          <p:spPr bwMode="auto">
            <a:xfrm flipH="1">
              <a:off x="1584" y="3120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6781800" y="4057650"/>
            <a:ext cx="1447800" cy="152400"/>
            <a:chOff x="4128" y="3264"/>
            <a:chExt cx="912" cy="96"/>
          </a:xfrm>
        </p:grpSpPr>
        <p:sp>
          <p:nvSpPr>
            <p:cNvPr id="50209" name="Line 85"/>
            <p:cNvSpPr>
              <a:spLocks noChangeShapeType="1"/>
            </p:cNvSpPr>
            <p:nvPr/>
          </p:nvSpPr>
          <p:spPr bwMode="auto">
            <a:xfrm>
              <a:off x="4128" y="3312"/>
              <a:ext cx="91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0" name="AutoShape 86"/>
            <p:cNvSpPr>
              <a:spLocks noChangeArrowheads="1"/>
            </p:cNvSpPr>
            <p:nvPr/>
          </p:nvSpPr>
          <p:spPr bwMode="auto">
            <a:xfrm>
              <a:off x="4656" y="3264"/>
              <a:ext cx="144" cy="96"/>
            </a:xfrm>
            <a:prstGeom prst="chevron">
              <a:avLst>
                <a:gd name="adj" fmla="val 10625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243799" name="Text Box 87"/>
          <p:cNvSpPr txBox="1">
            <a:spLocks noChangeArrowheads="1"/>
          </p:cNvSpPr>
          <p:nvPr/>
        </p:nvSpPr>
        <p:spPr bwMode="auto">
          <a:xfrm>
            <a:off x="8077200" y="3290888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/>
              <a:t>e</a:t>
            </a:r>
            <a:endParaRPr lang="en-US" altLang="zh-CN" sz="2800" b="1"/>
          </a:p>
        </p:txBody>
      </p: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7869238" y="3581400"/>
            <a:ext cx="817562" cy="944563"/>
            <a:chOff x="5245" y="1872"/>
            <a:chExt cx="515" cy="595"/>
          </a:xfrm>
        </p:grpSpPr>
        <p:sp>
          <p:nvSpPr>
            <p:cNvPr id="50207" name="Text Box 89"/>
            <p:cNvSpPr txBox="1">
              <a:spLocks noChangeArrowheads="1"/>
            </p:cNvSpPr>
            <p:nvPr/>
          </p:nvSpPr>
          <p:spPr bwMode="auto">
            <a:xfrm>
              <a:off x="5431" y="1872"/>
              <a:ext cx="32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Q</a:t>
              </a:r>
              <a:r>
                <a:rPr lang="en-US" altLang="zh-CN" b="1" baseline="-25000"/>
                <a:t>2</a:t>
              </a:r>
              <a:endParaRPr lang="en-US" altLang="zh-CN"/>
            </a:p>
          </p:txBody>
        </p:sp>
        <p:sp>
          <p:nvSpPr>
            <p:cNvPr id="50208" name="AutoShape 90"/>
            <p:cNvSpPr>
              <a:spLocks noChangeArrowheads="1"/>
            </p:cNvSpPr>
            <p:nvPr/>
          </p:nvSpPr>
          <p:spPr bwMode="auto">
            <a:xfrm rot="8929064" flipH="1" flipV="1">
              <a:off x="5245" y="1990"/>
              <a:ext cx="345" cy="477"/>
            </a:xfrm>
            <a:custGeom>
              <a:avLst/>
              <a:gdLst>
                <a:gd name="T0" fmla="*/ 5 w 21600"/>
                <a:gd name="T1" fmla="*/ 4 h 21600"/>
                <a:gd name="T2" fmla="*/ 3 w 21600"/>
                <a:gd name="T3" fmla="*/ 1 h 21600"/>
                <a:gd name="T4" fmla="*/ 5 w 21600"/>
                <a:gd name="T5" fmla="*/ 4 h 21600"/>
                <a:gd name="T6" fmla="*/ 6 w 21600"/>
                <a:gd name="T7" fmla="*/ 9 h 21600"/>
                <a:gd name="T8" fmla="*/ 4 w 21600"/>
                <a:gd name="T9" fmla="*/ 9 h 21600"/>
                <a:gd name="T10" fmla="*/ 4 w 21600"/>
                <a:gd name="T11" fmla="*/ 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93 w 21600"/>
                <a:gd name="T19" fmla="*/ 3170 h 21600"/>
                <a:gd name="T20" fmla="*/ 18407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154" y="14989"/>
                  </a:moveTo>
                  <a:cubicBezTo>
                    <a:pt x="17974" y="13746"/>
                    <a:pt x="18411" y="12289"/>
                    <a:pt x="18411" y="10800"/>
                  </a:cubicBezTo>
                  <a:cubicBezTo>
                    <a:pt x="18411" y="7485"/>
                    <a:pt x="16265" y="4551"/>
                    <a:pt x="13107" y="3547"/>
                  </a:cubicBezTo>
                  <a:lnTo>
                    <a:pt x="14073" y="508"/>
                  </a:lnTo>
                  <a:cubicBezTo>
                    <a:pt x="18556" y="1933"/>
                    <a:pt x="21600" y="6096"/>
                    <a:pt x="21600" y="10800"/>
                  </a:cubicBezTo>
                  <a:cubicBezTo>
                    <a:pt x="21600" y="12913"/>
                    <a:pt x="20979" y="14980"/>
                    <a:pt x="19816" y="16744"/>
                  </a:cubicBezTo>
                  <a:lnTo>
                    <a:pt x="22070" y="18231"/>
                  </a:lnTo>
                  <a:lnTo>
                    <a:pt x="16121" y="19452"/>
                  </a:lnTo>
                  <a:lnTo>
                    <a:pt x="14900" y="13503"/>
                  </a:lnTo>
                  <a:lnTo>
                    <a:pt x="17154" y="14989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6096000" y="2647950"/>
            <a:ext cx="1003300" cy="663575"/>
            <a:chOff x="4656" y="1680"/>
            <a:chExt cx="632" cy="418"/>
          </a:xfrm>
        </p:grpSpPr>
        <p:sp>
          <p:nvSpPr>
            <p:cNvPr id="50205" name="AutoShape 92"/>
            <p:cNvSpPr>
              <a:spLocks noChangeArrowheads="1"/>
            </p:cNvSpPr>
            <p:nvPr/>
          </p:nvSpPr>
          <p:spPr bwMode="auto">
            <a:xfrm rot="9212391" flipH="1" flipV="1">
              <a:off x="4838" y="1858"/>
              <a:ext cx="450" cy="240"/>
            </a:xfrm>
            <a:custGeom>
              <a:avLst/>
              <a:gdLst>
                <a:gd name="T0" fmla="*/ 6 w 21600"/>
                <a:gd name="T1" fmla="*/ 0 h 21600"/>
                <a:gd name="T2" fmla="*/ 2 w 21600"/>
                <a:gd name="T3" fmla="*/ 1 h 21600"/>
                <a:gd name="T4" fmla="*/ 5 w 21600"/>
                <a:gd name="T5" fmla="*/ 1 h 21600"/>
                <a:gd name="T6" fmla="*/ 11 w 21600"/>
                <a:gd name="T7" fmla="*/ 1 h 21600"/>
                <a:gd name="T8" fmla="*/ 8 w 21600"/>
                <a:gd name="T9" fmla="*/ 2 h 21600"/>
                <a:gd name="T10" fmla="*/ 6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8 w 21600"/>
                <a:gd name="T19" fmla="*/ 3150 h 21600"/>
                <a:gd name="T20" fmla="*/ 18432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78" y="10613"/>
                  </a:moveTo>
                  <a:cubicBezTo>
                    <a:pt x="15777" y="7880"/>
                    <a:pt x="13533" y="5718"/>
                    <a:pt x="10800" y="5718"/>
                  </a:cubicBezTo>
                  <a:cubicBezTo>
                    <a:pt x="8806" y="5717"/>
                    <a:pt x="6996" y="6883"/>
                    <a:pt x="6172" y="8699"/>
                  </a:cubicBezTo>
                  <a:lnTo>
                    <a:pt x="966" y="6335"/>
                  </a:lnTo>
                  <a:cubicBezTo>
                    <a:pt x="2717" y="2477"/>
                    <a:pt x="6563" y="-1"/>
                    <a:pt x="10800" y="0"/>
                  </a:cubicBezTo>
                  <a:cubicBezTo>
                    <a:pt x="16610" y="0"/>
                    <a:pt x="21378" y="4596"/>
                    <a:pt x="21592" y="10402"/>
                  </a:cubicBezTo>
                  <a:lnTo>
                    <a:pt x="24290" y="10303"/>
                  </a:lnTo>
                  <a:lnTo>
                    <a:pt x="18940" y="16062"/>
                  </a:lnTo>
                  <a:lnTo>
                    <a:pt x="13180" y="10712"/>
                  </a:lnTo>
                  <a:lnTo>
                    <a:pt x="15878" y="10613"/>
                  </a:lnTo>
                  <a:close/>
                </a:path>
              </a:pathLst>
            </a:custGeom>
            <a:solidFill>
              <a:srgbClr val="DC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6" name="Text Box 93"/>
            <p:cNvSpPr txBox="1">
              <a:spLocks noChangeArrowheads="1"/>
            </p:cNvSpPr>
            <p:nvPr/>
          </p:nvSpPr>
          <p:spPr bwMode="auto">
            <a:xfrm>
              <a:off x="4656" y="1680"/>
              <a:ext cx="3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 Q</a:t>
              </a:r>
              <a:r>
                <a:rPr lang="en-US" altLang="zh-CN" b="1" baseline="-25000"/>
                <a:t>1</a:t>
              </a:r>
            </a:p>
          </p:txBody>
        </p:sp>
      </p:grpSp>
      <p:sp>
        <p:nvSpPr>
          <p:cNvPr id="243806" name="Text Box 94"/>
          <p:cNvSpPr txBox="1">
            <a:spLocks noChangeArrowheads="1"/>
          </p:cNvSpPr>
          <p:nvPr/>
        </p:nvSpPr>
        <p:spPr bwMode="auto">
          <a:xfrm>
            <a:off x="457200" y="2971800"/>
            <a:ext cx="5867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charset="0"/>
                <a:ea typeface="楷体_GB2312" pitchFamily="49" charset="-122"/>
              </a:rPr>
              <a:t>    (2)</a:t>
            </a:r>
            <a:r>
              <a:rPr lang="en-US" altLang="zh-CN" sz="2800" b="1" i="1">
                <a:ea typeface="楷体_GB2312" pitchFamily="49" charset="-122"/>
              </a:rPr>
              <a:t> bc—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绝热压缩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升温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</a:t>
            </a:r>
          </a:p>
        </p:txBody>
      </p:sp>
      <p:sp>
        <p:nvSpPr>
          <p:cNvPr id="243807" name="Text Box 95"/>
          <p:cNvSpPr txBox="1">
            <a:spLocks noChangeArrowheads="1"/>
          </p:cNvSpPr>
          <p:nvPr/>
        </p:nvSpPr>
        <p:spPr bwMode="auto">
          <a:xfrm>
            <a:off x="457200" y="3625850"/>
            <a:ext cx="51054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charset="0"/>
                <a:ea typeface="楷体_GB2312" pitchFamily="49" charset="-122"/>
              </a:rPr>
              <a:t>    (3)</a:t>
            </a:r>
            <a:r>
              <a:rPr lang="en-US" altLang="zh-CN" sz="2800" b="1" i="1">
                <a:ea typeface="楷体_GB2312" pitchFamily="49" charset="-122"/>
              </a:rPr>
              <a:t> cd—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爆炸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等容吸热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);</a:t>
            </a:r>
            <a:r>
              <a:rPr lang="en-US" altLang="zh-CN" sz="2800" b="1" i="1">
                <a:ea typeface="楷体_GB2312" pitchFamily="49" charset="-122"/>
              </a:rPr>
              <a:t>de —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做功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绝热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)</a:t>
            </a:r>
            <a:endParaRPr lang="en-US" altLang="zh-CN" sz="2800">
              <a:latin typeface="Arial" charset="0"/>
              <a:ea typeface="楷体_GB2312" pitchFamily="49" charset="-122"/>
            </a:endParaRPr>
          </a:p>
        </p:txBody>
      </p:sp>
      <p:sp>
        <p:nvSpPr>
          <p:cNvPr id="243808" name="Text Box 96"/>
          <p:cNvSpPr txBox="1">
            <a:spLocks noChangeArrowheads="1"/>
          </p:cNvSpPr>
          <p:nvPr/>
        </p:nvSpPr>
        <p:spPr bwMode="auto">
          <a:xfrm>
            <a:off x="381000" y="4586288"/>
            <a:ext cx="5867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charset="0"/>
                <a:ea typeface="楷体_GB2312" pitchFamily="49" charset="-122"/>
              </a:rPr>
              <a:t>    (4)</a:t>
            </a:r>
            <a:r>
              <a:rPr lang="en-US" altLang="zh-CN" sz="2800" b="1" i="1">
                <a:ea typeface="楷体_GB2312" pitchFamily="49" charset="-122"/>
              </a:rPr>
              <a:t> eb—</a:t>
            </a:r>
            <a:r>
              <a:rPr lang="zh-CN" altLang="en-US" sz="2800" b="1">
                <a:ea typeface="楷体_GB2312" pitchFamily="49" charset="-122"/>
              </a:rPr>
              <a:t>汽缸开口降压</a:t>
            </a:r>
            <a:r>
              <a:rPr lang="en-US" altLang="zh-CN" sz="2800" b="1">
                <a:ea typeface="楷体_GB2312" pitchFamily="49" charset="-122"/>
              </a:rPr>
              <a:t>;</a:t>
            </a:r>
            <a:r>
              <a:rPr lang="en-US" altLang="zh-CN" sz="2800" b="1" i="1">
                <a:ea typeface="楷体_GB2312" pitchFamily="49" charset="-122"/>
              </a:rPr>
              <a:t>ba—</a:t>
            </a:r>
            <a:r>
              <a:rPr lang="zh-CN" altLang="en-US" sz="2800" b="1">
                <a:ea typeface="楷体_GB2312" pitchFamily="49" charset="-122"/>
              </a:rPr>
              <a:t>排气</a:t>
            </a:r>
            <a:endParaRPr lang="zh-CN" altLang="en-US" sz="2800">
              <a:latin typeface="Arial" charset="0"/>
              <a:ea typeface="楷体_GB2312" pitchFamily="49" charset="-122"/>
            </a:endParaRPr>
          </a:p>
        </p:txBody>
      </p:sp>
      <p:sp>
        <p:nvSpPr>
          <p:cNvPr id="243809" name="Text Box 97"/>
          <p:cNvSpPr txBox="1">
            <a:spLocks noChangeArrowheads="1"/>
          </p:cNvSpPr>
          <p:nvPr/>
        </p:nvSpPr>
        <p:spPr bwMode="auto">
          <a:xfrm>
            <a:off x="304800" y="5105400"/>
            <a:ext cx="8458200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ea typeface="楷体_GB2312" pitchFamily="49" charset="-122"/>
              </a:rPr>
              <a:t>      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含有吸气排气的过程不能看做循环过程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但</a:t>
            </a:r>
            <a:r>
              <a:rPr lang="en-US" altLang="zh-CN" sz="2800" b="1" i="1">
                <a:ea typeface="楷体_GB2312" pitchFamily="49" charset="-122"/>
              </a:rPr>
              <a:t>bcde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可当做</a:t>
            </a:r>
            <a:r>
              <a:rPr lang="zh-CN" altLang="zh-CN" sz="2800" b="1">
                <a:latin typeface="Arial" charset="0"/>
                <a:ea typeface="楷体_GB2312" pitchFamily="49" charset="-122"/>
              </a:rPr>
              <a:t>以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空气作为工作物质的循环过程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其中</a:t>
            </a:r>
            <a:r>
              <a:rPr lang="en-US" altLang="zh-CN" sz="2800" b="1" i="1">
                <a:ea typeface="楷体_GB2312" pitchFamily="49" charset="-122"/>
              </a:rPr>
              <a:t>bc</a:t>
            </a:r>
            <a:r>
              <a:rPr lang="zh-CN" altLang="en-US" sz="2800" b="1" i="1">
                <a:ea typeface="楷体_GB2312" pitchFamily="49" charset="-122"/>
              </a:rPr>
              <a:t>、</a:t>
            </a:r>
            <a:r>
              <a:rPr lang="en-US" altLang="zh-CN" sz="2800" b="1" i="1">
                <a:ea typeface="楷体_GB2312" pitchFamily="49" charset="-122"/>
              </a:rPr>
              <a:t>de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均为绝热过程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吸热在</a:t>
            </a:r>
            <a:r>
              <a:rPr lang="en-US" altLang="zh-CN" sz="2800" b="1" i="1">
                <a:ea typeface="楷体_GB2312" pitchFamily="49" charset="-122"/>
              </a:rPr>
              <a:t>cd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,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放热在</a:t>
            </a:r>
            <a:r>
              <a:rPr lang="en-US" altLang="zh-CN" sz="2800" b="1" i="1">
                <a:ea typeface="楷体_GB2312" pitchFamily="49" charset="-122"/>
              </a:rPr>
              <a:t>eb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4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4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63" grpId="0" autoUpdateAnimBg="0"/>
      <p:bldP spid="243764" grpId="0" autoUpdateAnimBg="0"/>
      <p:bldP spid="243771" grpId="0" animBg="1"/>
      <p:bldP spid="243772" grpId="0" autoUpdateAnimBg="0"/>
      <p:bldP spid="243773" grpId="0" animBg="1"/>
      <p:bldP spid="243774" grpId="0" animBg="1"/>
      <p:bldP spid="243775" grpId="0" autoUpdateAnimBg="0"/>
      <p:bldP spid="243776" grpId="0" autoUpdateAnimBg="0"/>
      <p:bldP spid="243777" grpId="0" autoUpdateAnimBg="0"/>
      <p:bldP spid="243778" grpId="0" autoUpdateAnimBg="0"/>
      <p:bldP spid="243779" grpId="0" autoUpdateAnimBg="0"/>
      <p:bldP spid="243780" grpId="0" autoUpdateAnimBg="0"/>
      <p:bldP spid="243799" grpId="0" autoUpdateAnimBg="0"/>
      <p:bldP spid="243806" grpId="0" autoUpdateAnimBg="0"/>
      <p:bldP spid="243807" grpId="0" autoUpdateAnimBg="0"/>
      <p:bldP spid="243808" grpId="0" autoUpdateAnimBg="0"/>
      <p:bldP spid="24380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68B598-EC9F-40AF-B5FB-38304FFAE68E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2766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等容过程</a:t>
            </a:r>
            <a:r>
              <a:rPr lang="en-US" altLang="zh-CN" sz="2800" b="1">
                <a:latin typeface="Arial" charset="0"/>
                <a:ea typeface="楷体_GB2312" pitchFamily="49" charset="-122"/>
              </a:rPr>
              <a:t>(</a:t>
            </a:r>
            <a:r>
              <a:rPr lang="en-US" altLang="zh-CN" sz="2800" b="1" i="1">
                <a:ea typeface="楷体_GB2312" pitchFamily="49" charset="-122"/>
              </a:rPr>
              <a:t>cd)</a:t>
            </a:r>
            <a:r>
              <a:rPr lang="zh-CN" altLang="en-US" sz="2800" b="1">
                <a:latin typeface="Arial" charset="0"/>
                <a:ea typeface="楷体_GB2312" pitchFamily="49" charset="-122"/>
              </a:rPr>
              <a:t>吸热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3962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汽缸开口放气</a:t>
            </a:r>
            <a:r>
              <a:rPr lang="en-US" altLang="zh-CN" sz="2800" b="1">
                <a:ea typeface="楷体_GB2312" pitchFamily="49" charset="-122"/>
              </a:rPr>
              <a:t>(</a:t>
            </a:r>
            <a:r>
              <a:rPr lang="en-US" altLang="zh-CN" sz="2800" b="1" i="1">
                <a:ea typeface="楷体_GB2312" pitchFamily="49" charset="-122"/>
              </a:rPr>
              <a:t>eb)</a:t>
            </a:r>
            <a:r>
              <a:rPr lang="zh-CN" altLang="en-US" sz="2800" b="1">
                <a:ea typeface="楷体_GB2312" pitchFamily="49" charset="-122"/>
              </a:rPr>
              <a:t>放热</a:t>
            </a:r>
          </a:p>
        </p:txBody>
      </p:sp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1511300" y="673100"/>
          <a:ext cx="3533775" cy="1028700"/>
        </p:xfrm>
        <a:graphic>
          <a:graphicData uri="http://schemas.openxmlformats.org/presentationml/2006/ole">
            <p:oleObj spid="_x0000_s3074" name="公式" r:id="rId3" imgW="1282680" imgH="431640" progId="Equation.3">
              <p:embed/>
            </p:oleObj>
          </a:graphicData>
        </a:graphic>
      </p:graphicFrame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1511300" y="1968500"/>
          <a:ext cx="3533775" cy="1027113"/>
        </p:xfrm>
        <a:graphic>
          <a:graphicData uri="http://schemas.openxmlformats.org/presentationml/2006/ole">
            <p:oleObj spid="_x0000_s3075" name="公式" r:id="rId4" imgW="1282680" imgH="431640" progId="Equation.3">
              <p:embed/>
            </p:oleObj>
          </a:graphicData>
        </a:graphic>
      </p:graphicFrame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1690688" y="2881313"/>
          <a:ext cx="3559175" cy="985837"/>
        </p:xfrm>
        <a:graphic>
          <a:graphicData uri="http://schemas.openxmlformats.org/presentationml/2006/ole">
            <p:oleObj spid="_x0000_s3076" name="公式" r:id="rId5" imgW="1460160" imgH="444240" progId="Equation.3">
              <p:embed/>
            </p:oleObj>
          </a:graphicData>
        </a:graphic>
      </p:graphicFrame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1447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效率</a:t>
            </a:r>
            <a:r>
              <a:rPr lang="en-US" altLang="zh-CN" sz="2800" b="1">
                <a:ea typeface="楷体_GB2312" pitchFamily="49" charset="-122"/>
              </a:rPr>
              <a:t>: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5791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再利用两个绝热过程的过程方程</a:t>
            </a:r>
          </a:p>
        </p:txBody>
      </p:sp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696913" y="4343400"/>
          <a:ext cx="4397375" cy="595313"/>
        </p:xfrm>
        <a:graphic>
          <a:graphicData uri="http://schemas.openxmlformats.org/presentationml/2006/ole">
            <p:oleObj spid="_x0000_s3077" name="公式" r:id="rId6" imgW="1701720" imgH="253800" progId="Equation.3">
              <p:embed/>
            </p:oleObj>
          </a:graphicData>
        </a:graphic>
      </p:graphicFrame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709613" y="4953000"/>
          <a:ext cx="4448175" cy="625475"/>
        </p:xfrm>
        <a:graphic>
          <a:graphicData uri="http://schemas.openxmlformats.org/presentationml/2006/ole">
            <p:oleObj spid="_x0000_s3078" name="公式" r:id="rId7" imgW="1638000" imgH="253800" progId="Equation.3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62600" y="381000"/>
            <a:ext cx="3170238" cy="2971800"/>
            <a:chOff x="3504" y="240"/>
            <a:chExt cx="1997" cy="1872"/>
          </a:xfrm>
        </p:grpSpPr>
        <p:grpSp>
          <p:nvGrpSpPr>
            <p:cNvPr id="3087" name="Group 12"/>
            <p:cNvGrpSpPr>
              <a:grpSpLocks/>
            </p:cNvGrpSpPr>
            <p:nvPr/>
          </p:nvGrpSpPr>
          <p:grpSpPr bwMode="auto">
            <a:xfrm>
              <a:off x="3504" y="240"/>
              <a:ext cx="1997" cy="1842"/>
              <a:chOff x="3686" y="576"/>
              <a:chExt cx="1830" cy="1482"/>
            </a:xfrm>
          </p:grpSpPr>
          <p:sp>
            <p:nvSpPr>
              <p:cNvPr id="3123" name="Line 13"/>
              <p:cNvSpPr>
                <a:spLocks noChangeShapeType="1"/>
              </p:cNvSpPr>
              <p:nvPr/>
            </p:nvSpPr>
            <p:spPr bwMode="auto">
              <a:xfrm flipV="1">
                <a:off x="3936" y="624"/>
                <a:ext cx="0" cy="1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4" name="Line 14"/>
              <p:cNvSpPr>
                <a:spLocks noChangeShapeType="1"/>
              </p:cNvSpPr>
              <p:nvPr/>
            </p:nvSpPr>
            <p:spPr bwMode="auto">
              <a:xfrm>
                <a:off x="3936" y="1872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5" name="Text Box 15"/>
              <p:cNvSpPr txBox="1">
                <a:spLocks noChangeArrowheads="1"/>
              </p:cNvSpPr>
              <p:nvPr/>
            </p:nvSpPr>
            <p:spPr bwMode="auto">
              <a:xfrm>
                <a:off x="3686" y="1695"/>
                <a:ext cx="243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altLang="zh-CN" b="1"/>
              </a:p>
              <a:p>
                <a:pPr>
                  <a:lnSpc>
                    <a:spcPct val="60000"/>
                  </a:lnSpc>
                </a:pPr>
                <a:r>
                  <a:rPr lang="en-US" altLang="zh-CN" b="1"/>
                  <a:t>O</a:t>
                </a:r>
              </a:p>
            </p:txBody>
          </p:sp>
          <p:sp>
            <p:nvSpPr>
              <p:cNvPr id="3126" name="Text Box 16"/>
              <p:cNvSpPr txBox="1">
                <a:spLocks noChangeArrowheads="1"/>
              </p:cNvSpPr>
              <p:nvPr/>
            </p:nvSpPr>
            <p:spPr bwMode="auto">
              <a:xfrm>
                <a:off x="3696" y="576"/>
                <a:ext cx="20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p</a:t>
                </a:r>
              </a:p>
            </p:txBody>
          </p:sp>
          <p:sp>
            <p:nvSpPr>
              <p:cNvPr id="3127" name="Text Box 17"/>
              <p:cNvSpPr txBox="1">
                <a:spLocks noChangeArrowheads="1"/>
              </p:cNvSpPr>
              <p:nvPr/>
            </p:nvSpPr>
            <p:spPr bwMode="auto">
              <a:xfrm>
                <a:off x="5194" y="1826"/>
                <a:ext cx="322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  V</a:t>
                </a:r>
              </a:p>
            </p:txBody>
          </p:sp>
        </p:grpSp>
        <p:sp>
          <p:nvSpPr>
            <p:cNvPr id="3088" name="Line 18"/>
            <p:cNvSpPr>
              <a:spLocks noChangeShapeType="1"/>
            </p:cNvSpPr>
            <p:nvPr/>
          </p:nvSpPr>
          <p:spPr bwMode="auto">
            <a:xfrm flipH="1">
              <a:off x="4128" y="624"/>
              <a:ext cx="14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" name="Text Box 19"/>
            <p:cNvSpPr txBox="1">
              <a:spLocks noChangeArrowheads="1"/>
            </p:cNvSpPr>
            <p:nvPr/>
          </p:nvSpPr>
          <p:spPr bwMode="auto">
            <a:xfrm>
              <a:off x="3984" y="182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  <a:r>
                <a:rPr lang="en-US" altLang="zh-CN" b="1" baseline="-25000"/>
                <a:t>0</a:t>
              </a:r>
              <a:endParaRPr lang="en-US" altLang="zh-CN"/>
            </a:p>
          </p:txBody>
        </p:sp>
        <p:sp>
          <p:nvSpPr>
            <p:cNvPr id="3090" name="Line 20"/>
            <p:cNvSpPr>
              <a:spLocks noChangeShapeType="1"/>
            </p:cNvSpPr>
            <p:nvPr/>
          </p:nvSpPr>
          <p:spPr bwMode="auto">
            <a:xfrm flipH="1">
              <a:off x="5040" y="1392"/>
              <a:ext cx="3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" name="Line 21"/>
            <p:cNvSpPr>
              <a:spLocks noChangeShapeType="1"/>
            </p:cNvSpPr>
            <p:nvPr/>
          </p:nvSpPr>
          <p:spPr bwMode="auto">
            <a:xfrm flipH="1">
              <a:off x="3744" y="1584"/>
              <a:ext cx="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Text Box 22"/>
            <p:cNvSpPr txBox="1">
              <a:spLocks noChangeArrowheads="1"/>
            </p:cNvSpPr>
            <p:nvPr/>
          </p:nvSpPr>
          <p:spPr bwMode="auto">
            <a:xfrm>
              <a:off x="3936" y="139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/>
                <a:t>a</a:t>
              </a:r>
              <a:endParaRPr lang="en-US" altLang="zh-CN" b="1"/>
            </a:p>
          </p:txBody>
        </p:sp>
        <p:sp>
          <p:nvSpPr>
            <p:cNvPr id="3093" name="Text Box 23"/>
            <p:cNvSpPr txBox="1">
              <a:spLocks noChangeArrowheads="1"/>
            </p:cNvSpPr>
            <p:nvPr/>
          </p:nvSpPr>
          <p:spPr bwMode="auto">
            <a:xfrm>
              <a:off x="3504" y="1392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p</a:t>
              </a:r>
              <a:r>
                <a:rPr lang="en-US" altLang="zh-CN" b="1" baseline="-25000"/>
                <a:t>0</a:t>
              </a:r>
              <a:endParaRPr lang="en-US" altLang="zh-CN" b="1"/>
            </a:p>
          </p:txBody>
        </p:sp>
        <p:sp>
          <p:nvSpPr>
            <p:cNvPr id="3094" name="Text Box 24"/>
            <p:cNvSpPr txBox="1">
              <a:spLocks noChangeArrowheads="1"/>
            </p:cNvSpPr>
            <p:nvPr/>
          </p:nvSpPr>
          <p:spPr bwMode="auto">
            <a:xfrm>
              <a:off x="4944" y="182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/>
                <a:t>V</a:t>
              </a:r>
            </a:p>
          </p:txBody>
        </p:sp>
        <p:sp>
          <p:nvSpPr>
            <p:cNvPr id="3095" name="Text Box 25"/>
            <p:cNvSpPr txBox="1">
              <a:spLocks noChangeArrowheads="1"/>
            </p:cNvSpPr>
            <p:nvPr/>
          </p:nvSpPr>
          <p:spPr bwMode="auto">
            <a:xfrm>
              <a:off x="4876" y="155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/>
                <a:t>b</a:t>
              </a:r>
              <a:endParaRPr lang="en-US" altLang="zh-CN" sz="2800"/>
            </a:p>
          </p:txBody>
        </p:sp>
        <p:sp>
          <p:nvSpPr>
            <p:cNvPr id="3096" name="Text Box 26"/>
            <p:cNvSpPr txBox="1">
              <a:spLocks noChangeArrowheads="1"/>
            </p:cNvSpPr>
            <p:nvPr/>
          </p:nvSpPr>
          <p:spPr bwMode="auto">
            <a:xfrm>
              <a:off x="3975" y="86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/>
                <a:t>c</a:t>
              </a:r>
              <a:endParaRPr lang="en-US" altLang="zh-CN" b="1"/>
            </a:p>
          </p:txBody>
        </p:sp>
        <p:sp>
          <p:nvSpPr>
            <p:cNvPr id="3097" name="Text Box 27"/>
            <p:cNvSpPr txBox="1">
              <a:spLocks noChangeArrowheads="1"/>
            </p:cNvSpPr>
            <p:nvPr/>
          </p:nvSpPr>
          <p:spPr bwMode="auto">
            <a:xfrm>
              <a:off x="3936" y="28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i="1"/>
                <a:t>d</a:t>
              </a:r>
              <a:endParaRPr lang="en-US" altLang="zh-CN" b="1"/>
            </a:p>
          </p:txBody>
        </p:sp>
        <p:grpSp>
          <p:nvGrpSpPr>
            <p:cNvPr id="3098" name="Group 28"/>
            <p:cNvGrpSpPr>
              <a:grpSpLocks/>
            </p:cNvGrpSpPr>
            <p:nvPr/>
          </p:nvGrpSpPr>
          <p:grpSpPr bwMode="auto">
            <a:xfrm>
              <a:off x="4128" y="960"/>
              <a:ext cx="912" cy="624"/>
              <a:chOff x="1248" y="2544"/>
              <a:chExt cx="912" cy="624"/>
            </a:xfrm>
          </p:grpSpPr>
          <p:sp>
            <p:nvSpPr>
              <p:cNvPr id="3121" name="Freeform 29"/>
              <p:cNvSpPr>
                <a:spLocks/>
              </p:cNvSpPr>
              <p:nvPr/>
            </p:nvSpPr>
            <p:spPr bwMode="auto">
              <a:xfrm>
                <a:off x="1248" y="2544"/>
                <a:ext cx="912" cy="624"/>
              </a:xfrm>
              <a:custGeom>
                <a:avLst/>
                <a:gdLst>
                  <a:gd name="T0" fmla="*/ 0 w 912"/>
                  <a:gd name="T1" fmla="*/ 0 h 960"/>
                  <a:gd name="T2" fmla="*/ 240 w 912"/>
                  <a:gd name="T3" fmla="*/ 343 h 960"/>
                  <a:gd name="T4" fmla="*/ 528 w 912"/>
                  <a:gd name="T5" fmla="*/ 530 h 960"/>
                  <a:gd name="T6" fmla="*/ 912 w 912"/>
                  <a:gd name="T7" fmla="*/ 624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960"/>
                  <a:gd name="T14" fmla="*/ 912 w 912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960">
                    <a:moveTo>
                      <a:pt x="0" y="0"/>
                    </a:moveTo>
                    <a:cubicBezTo>
                      <a:pt x="76" y="196"/>
                      <a:pt x="152" y="392"/>
                      <a:pt x="240" y="528"/>
                    </a:cubicBezTo>
                    <a:cubicBezTo>
                      <a:pt x="328" y="664"/>
                      <a:pt x="416" y="744"/>
                      <a:pt x="528" y="816"/>
                    </a:cubicBezTo>
                    <a:cubicBezTo>
                      <a:pt x="640" y="888"/>
                      <a:pt x="776" y="924"/>
                      <a:pt x="912" y="96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2" name="AutoShape 30"/>
              <p:cNvSpPr>
                <a:spLocks noChangeArrowheads="1"/>
              </p:cNvSpPr>
              <p:nvPr/>
            </p:nvSpPr>
            <p:spPr bwMode="auto">
              <a:xfrm rot="-9394899">
                <a:off x="1596" y="2976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3099" name="Group 31"/>
            <p:cNvGrpSpPr>
              <a:grpSpLocks/>
            </p:cNvGrpSpPr>
            <p:nvPr/>
          </p:nvGrpSpPr>
          <p:grpSpPr bwMode="auto">
            <a:xfrm>
              <a:off x="4080" y="480"/>
              <a:ext cx="96" cy="480"/>
              <a:chOff x="1200" y="2064"/>
              <a:chExt cx="96" cy="480"/>
            </a:xfrm>
          </p:grpSpPr>
          <p:sp>
            <p:nvSpPr>
              <p:cNvPr id="3119" name="Line 32"/>
              <p:cNvSpPr>
                <a:spLocks noChangeShapeType="1"/>
              </p:cNvSpPr>
              <p:nvPr/>
            </p:nvSpPr>
            <p:spPr bwMode="auto">
              <a:xfrm flipV="1">
                <a:off x="1248" y="206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0" name="AutoShape 33"/>
              <p:cNvSpPr>
                <a:spLocks noChangeArrowheads="1"/>
              </p:cNvSpPr>
              <p:nvPr/>
            </p:nvSpPr>
            <p:spPr bwMode="auto">
              <a:xfrm rot="-5400000">
                <a:off x="1176" y="2280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3100" name="Group 34"/>
            <p:cNvGrpSpPr>
              <a:grpSpLocks/>
            </p:cNvGrpSpPr>
            <p:nvPr/>
          </p:nvGrpSpPr>
          <p:grpSpPr bwMode="auto">
            <a:xfrm>
              <a:off x="4992" y="1344"/>
              <a:ext cx="96" cy="240"/>
              <a:chOff x="2112" y="2928"/>
              <a:chExt cx="96" cy="240"/>
            </a:xfrm>
          </p:grpSpPr>
          <p:sp>
            <p:nvSpPr>
              <p:cNvPr id="3117" name="Line 35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8" name="AutoShape 36"/>
              <p:cNvSpPr>
                <a:spLocks noChangeArrowheads="1"/>
              </p:cNvSpPr>
              <p:nvPr/>
            </p:nvSpPr>
            <p:spPr bwMode="auto">
              <a:xfrm rot="5400000">
                <a:off x="2088" y="2976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3101" name="Group 37"/>
            <p:cNvGrpSpPr>
              <a:grpSpLocks/>
            </p:cNvGrpSpPr>
            <p:nvPr/>
          </p:nvGrpSpPr>
          <p:grpSpPr bwMode="auto">
            <a:xfrm>
              <a:off x="4128" y="480"/>
              <a:ext cx="912" cy="864"/>
              <a:chOff x="1248" y="2064"/>
              <a:chExt cx="912" cy="864"/>
            </a:xfrm>
          </p:grpSpPr>
          <p:sp>
            <p:nvSpPr>
              <p:cNvPr id="3115" name="Freeform 38"/>
              <p:cNvSpPr>
                <a:spLocks/>
              </p:cNvSpPr>
              <p:nvPr/>
            </p:nvSpPr>
            <p:spPr bwMode="auto">
              <a:xfrm>
                <a:off x="1248" y="2064"/>
                <a:ext cx="912" cy="864"/>
              </a:xfrm>
              <a:custGeom>
                <a:avLst/>
                <a:gdLst>
                  <a:gd name="T0" fmla="*/ 0 w 912"/>
                  <a:gd name="T1" fmla="*/ 0 h 960"/>
                  <a:gd name="T2" fmla="*/ 240 w 912"/>
                  <a:gd name="T3" fmla="*/ 475 h 960"/>
                  <a:gd name="T4" fmla="*/ 528 w 912"/>
                  <a:gd name="T5" fmla="*/ 734 h 960"/>
                  <a:gd name="T6" fmla="*/ 912 w 912"/>
                  <a:gd name="T7" fmla="*/ 864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960"/>
                  <a:gd name="T14" fmla="*/ 912 w 912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960">
                    <a:moveTo>
                      <a:pt x="0" y="0"/>
                    </a:moveTo>
                    <a:cubicBezTo>
                      <a:pt x="76" y="196"/>
                      <a:pt x="152" y="392"/>
                      <a:pt x="240" y="528"/>
                    </a:cubicBezTo>
                    <a:cubicBezTo>
                      <a:pt x="328" y="664"/>
                      <a:pt x="416" y="744"/>
                      <a:pt x="528" y="816"/>
                    </a:cubicBezTo>
                    <a:cubicBezTo>
                      <a:pt x="640" y="888"/>
                      <a:pt x="776" y="924"/>
                      <a:pt x="912" y="96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6" name="AutoShape 39"/>
              <p:cNvSpPr>
                <a:spLocks noChangeArrowheads="1"/>
              </p:cNvSpPr>
              <p:nvPr/>
            </p:nvSpPr>
            <p:spPr bwMode="auto">
              <a:xfrm rot="2777413">
                <a:off x="1524" y="2616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3102" name="Group 40"/>
            <p:cNvGrpSpPr>
              <a:grpSpLocks/>
            </p:cNvGrpSpPr>
            <p:nvPr/>
          </p:nvGrpSpPr>
          <p:grpSpPr bwMode="auto">
            <a:xfrm>
              <a:off x="4128" y="1536"/>
              <a:ext cx="912" cy="96"/>
              <a:chOff x="1248" y="3120"/>
              <a:chExt cx="912" cy="96"/>
            </a:xfrm>
          </p:grpSpPr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 flipH="1">
                <a:off x="1248" y="3168"/>
                <a:ext cx="91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4" name="AutoShape 42"/>
              <p:cNvSpPr>
                <a:spLocks noChangeArrowheads="1"/>
              </p:cNvSpPr>
              <p:nvPr/>
            </p:nvSpPr>
            <p:spPr bwMode="auto">
              <a:xfrm flipH="1">
                <a:off x="1584" y="3120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3103" name="Group 43"/>
            <p:cNvGrpSpPr>
              <a:grpSpLocks/>
            </p:cNvGrpSpPr>
            <p:nvPr/>
          </p:nvGrpSpPr>
          <p:grpSpPr bwMode="auto">
            <a:xfrm>
              <a:off x="4128" y="1548"/>
              <a:ext cx="912" cy="96"/>
              <a:chOff x="4128" y="3264"/>
              <a:chExt cx="912" cy="96"/>
            </a:xfrm>
          </p:grpSpPr>
          <p:sp>
            <p:nvSpPr>
              <p:cNvPr id="3111" name="Line 44"/>
              <p:cNvSpPr>
                <a:spLocks noChangeShapeType="1"/>
              </p:cNvSpPr>
              <p:nvPr/>
            </p:nvSpPr>
            <p:spPr bwMode="auto">
              <a:xfrm>
                <a:off x="4128" y="3312"/>
                <a:ext cx="91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2" name="AutoShape 45"/>
              <p:cNvSpPr>
                <a:spLocks noChangeArrowheads="1"/>
              </p:cNvSpPr>
              <p:nvPr/>
            </p:nvSpPr>
            <p:spPr bwMode="auto">
              <a:xfrm>
                <a:off x="4656" y="3264"/>
                <a:ext cx="144" cy="96"/>
              </a:xfrm>
              <a:prstGeom prst="chevron">
                <a:avLst>
                  <a:gd name="adj" fmla="val 10625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  <p:sp>
          <p:nvSpPr>
            <p:cNvPr id="3104" name="Text Box 46"/>
            <p:cNvSpPr txBox="1">
              <a:spLocks noChangeArrowheads="1"/>
            </p:cNvSpPr>
            <p:nvPr/>
          </p:nvSpPr>
          <p:spPr bwMode="auto">
            <a:xfrm>
              <a:off x="4944" y="1065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/>
                <a:t>e</a:t>
              </a:r>
              <a:endParaRPr lang="en-US" altLang="zh-CN" sz="2800" b="1"/>
            </a:p>
          </p:txBody>
        </p:sp>
        <p:grpSp>
          <p:nvGrpSpPr>
            <p:cNvPr id="3105" name="Group 47"/>
            <p:cNvGrpSpPr>
              <a:grpSpLocks/>
            </p:cNvGrpSpPr>
            <p:nvPr/>
          </p:nvGrpSpPr>
          <p:grpSpPr bwMode="auto">
            <a:xfrm>
              <a:off x="4813" y="1248"/>
              <a:ext cx="515" cy="595"/>
              <a:chOff x="5245" y="1872"/>
              <a:chExt cx="515" cy="595"/>
            </a:xfrm>
          </p:grpSpPr>
          <p:sp>
            <p:nvSpPr>
              <p:cNvPr id="3109" name="Text Box 48"/>
              <p:cNvSpPr txBox="1">
                <a:spLocks noChangeArrowheads="1"/>
              </p:cNvSpPr>
              <p:nvPr/>
            </p:nvSpPr>
            <p:spPr bwMode="auto">
              <a:xfrm>
                <a:off x="5431" y="1872"/>
                <a:ext cx="329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Q</a:t>
                </a:r>
                <a:r>
                  <a:rPr lang="en-US" altLang="zh-CN" b="1" baseline="-25000"/>
                  <a:t>2</a:t>
                </a:r>
                <a:endParaRPr lang="en-US" altLang="zh-CN"/>
              </a:p>
            </p:txBody>
          </p:sp>
          <p:sp>
            <p:nvSpPr>
              <p:cNvPr id="3110" name="AutoShape 49"/>
              <p:cNvSpPr>
                <a:spLocks noChangeArrowheads="1"/>
              </p:cNvSpPr>
              <p:nvPr/>
            </p:nvSpPr>
            <p:spPr bwMode="auto">
              <a:xfrm rot="8929064" flipH="1" flipV="1">
                <a:off x="5245" y="1990"/>
                <a:ext cx="345" cy="477"/>
              </a:xfrm>
              <a:custGeom>
                <a:avLst/>
                <a:gdLst>
                  <a:gd name="T0" fmla="*/ 5 w 21600"/>
                  <a:gd name="T1" fmla="*/ 4 h 21600"/>
                  <a:gd name="T2" fmla="*/ 3 w 21600"/>
                  <a:gd name="T3" fmla="*/ 1 h 21600"/>
                  <a:gd name="T4" fmla="*/ 5 w 21600"/>
                  <a:gd name="T5" fmla="*/ 4 h 21600"/>
                  <a:gd name="T6" fmla="*/ 6 w 21600"/>
                  <a:gd name="T7" fmla="*/ 9 h 21600"/>
                  <a:gd name="T8" fmla="*/ 4 w 21600"/>
                  <a:gd name="T9" fmla="*/ 9 h 21600"/>
                  <a:gd name="T10" fmla="*/ 4 w 21600"/>
                  <a:gd name="T11" fmla="*/ 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93 w 21600"/>
                  <a:gd name="T19" fmla="*/ 3170 h 21600"/>
                  <a:gd name="T20" fmla="*/ 18407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154" y="14989"/>
                    </a:moveTo>
                    <a:cubicBezTo>
                      <a:pt x="17974" y="13746"/>
                      <a:pt x="18411" y="12289"/>
                      <a:pt x="18411" y="10800"/>
                    </a:cubicBezTo>
                    <a:cubicBezTo>
                      <a:pt x="18411" y="7485"/>
                      <a:pt x="16265" y="4551"/>
                      <a:pt x="13107" y="3547"/>
                    </a:cubicBezTo>
                    <a:lnTo>
                      <a:pt x="14073" y="508"/>
                    </a:lnTo>
                    <a:cubicBezTo>
                      <a:pt x="18556" y="1933"/>
                      <a:pt x="21600" y="6096"/>
                      <a:pt x="21600" y="10800"/>
                    </a:cubicBezTo>
                    <a:cubicBezTo>
                      <a:pt x="21600" y="12913"/>
                      <a:pt x="20979" y="14980"/>
                      <a:pt x="19816" y="16744"/>
                    </a:cubicBezTo>
                    <a:lnTo>
                      <a:pt x="22070" y="18231"/>
                    </a:lnTo>
                    <a:lnTo>
                      <a:pt x="16121" y="19452"/>
                    </a:lnTo>
                    <a:lnTo>
                      <a:pt x="14900" y="13503"/>
                    </a:lnTo>
                    <a:lnTo>
                      <a:pt x="17154" y="14989"/>
                    </a:lnTo>
                    <a:close/>
                  </a:path>
                </a:pathLst>
              </a:custGeom>
              <a:solidFill>
                <a:srgbClr val="DC0000">
                  <a:alpha val="50195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106" name="Group 50"/>
            <p:cNvGrpSpPr>
              <a:grpSpLocks/>
            </p:cNvGrpSpPr>
            <p:nvPr/>
          </p:nvGrpSpPr>
          <p:grpSpPr bwMode="auto">
            <a:xfrm>
              <a:off x="3696" y="660"/>
              <a:ext cx="632" cy="418"/>
              <a:chOff x="4656" y="1680"/>
              <a:chExt cx="632" cy="418"/>
            </a:xfrm>
          </p:grpSpPr>
          <p:sp>
            <p:nvSpPr>
              <p:cNvPr id="3107" name="AutoShape 51"/>
              <p:cNvSpPr>
                <a:spLocks noChangeArrowheads="1"/>
              </p:cNvSpPr>
              <p:nvPr/>
            </p:nvSpPr>
            <p:spPr bwMode="auto">
              <a:xfrm rot="9212391" flipH="1" flipV="1">
                <a:off x="4838" y="1858"/>
                <a:ext cx="450" cy="240"/>
              </a:xfrm>
              <a:custGeom>
                <a:avLst/>
                <a:gdLst>
                  <a:gd name="T0" fmla="*/ 6 w 21600"/>
                  <a:gd name="T1" fmla="*/ 0 h 21600"/>
                  <a:gd name="T2" fmla="*/ 2 w 21600"/>
                  <a:gd name="T3" fmla="*/ 1 h 21600"/>
                  <a:gd name="T4" fmla="*/ 5 w 21600"/>
                  <a:gd name="T5" fmla="*/ 1 h 21600"/>
                  <a:gd name="T6" fmla="*/ 11 w 21600"/>
                  <a:gd name="T7" fmla="*/ 1 h 21600"/>
                  <a:gd name="T8" fmla="*/ 8 w 21600"/>
                  <a:gd name="T9" fmla="*/ 2 h 21600"/>
                  <a:gd name="T10" fmla="*/ 6 w 21600"/>
                  <a:gd name="T11" fmla="*/ 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8 w 21600"/>
                  <a:gd name="T19" fmla="*/ 3150 h 21600"/>
                  <a:gd name="T20" fmla="*/ 18432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878" y="10613"/>
                    </a:moveTo>
                    <a:cubicBezTo>
                      <a:pt x="15777" y="7880"/>
                      <a:pt x="13533" y="5718"/>
                      <a:pt x="10800" y="5718"/>
                    </a:cubicBezTo>
                    <a:cubicBezTo>
                      <a:pt x="8806" y="5717"/>
                      <a:pt x="6996" y="6883"/>
                      <a:pt x="6172" y="8699"/>
                    </a:cubicBezTo>
                    <a:lnTo>
                      <a:pt x="966" y="6335"/>
                    </a:lnTo>
                    <a:cubicBezTo>
                      <a:pt x="2717" y="2477"/>
                      <a:pt x="6563" y="-1"/>
                      <a:pt x="10800" y="0"/>
                    </a:cubicBezTo>
                    <a:cubicBezTo>
                      <a:pt x="16610" y="0"/>
                      <a:pt x="21378" y="4596"/>
                      <a:pt x="21592" y="10402"/>
                    </a:cubicBezTo>
                    <a:lnTo>
                      <a:pt x="24290" y="10303"/>
                    </a:lnTo>
                    <a:lnTo>
                      <a:pt x="18940" y="16062"/>
                    </a:lnTo>
                    <a:lnTo>
                      <a:pt x="13180" y="10712"/>
                    </a:lnTo>
                    <a:lnTo>
                      <a:pt x="15878" y="10613"/>
                    </a:lnTo>
                    <a:close/>
                  </a:path>
                </a:pathLst>
              </a:custGeom>
              <a:solidFill>
                <a:srgbClr val="DC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8" name="Text Box 52"/>
              <p:cNvSpPr txBox="1">
                <a:spLocks noChangeArrowheads="1"/>
              </p:cNvSpPr>
              <p:nvPr/>
            </p:nvSpPr>
            <p:spPr bwMode="auto">
              <a:xfrm>
                <a:off x="4656" y="1680"/>
                <a:ext cx="37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/>
                  <a:t> Q</a:t>
                </a:r>
                <a:r>
                  <a:rPr lang="en-US" altLang="zh-CN" b="1" baseline="-25000"/>
                  <a:t>1</a:t>
                </a:r>
              </a:p>
            </p:txBody>
          </p:sp>
        </p:grpSp>
      </p:grpSp>
      <p:sp>
        <p:nvSpPr>
          <p:cNvPr id="244789" name="Text Box 53"/>
          <p:cNvSpPr txBox="1">
            <a:spLocks noChangeArrowheads="1"/>
          </p:cNvSpPr>
          <p:nvPr/>
        </p:nvSpPr>
        <p:spPr bwMode="auto">
          <a:xfrm>
            <a:off x="5257800" y="4419600"/>
            <a:ext cx="3505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二式双方相减后解出</a:t>
            </a:r>
          </a:p>
        </p:txBody>
      </p:sp>
      <p:graphicFrame>
        <p:nvGraphicFramePr>
          <p:cNvPr id="244790" name="Object 54"/>
          <p:cNvGraphicFramePr>
            <a:graphicFrameLocks noChangeAspect="1"/>
          </p:cNvGraphicFramePr>
          <p:nvPr/>
        </p:nvGraphicFramePr>
        <p:xfrm>
          <a:off x="3375025" y="5595938"/>
          <a:ext cx="2873375" cy="957262"/>
        </p:xfrm>
        <a:graphic>
          <a:graphicData uri="http://schemas.openxmlformats.org/presentationml/2006/ole">
            <p:oleObj spid="_x0000_s3079" name="Equation" r:id="rId8" imgW="1079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39" grpId="0" autoUpdateAnimBg="0"/>
      <p:bldP spid="244743" grpId="0" autoUpdateAnimBg="0"/>
      <p:bldP spid="244744" grpId="0" autoUpdateAnimBg="0"/>
      <p:bldP spid="24478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9A4A85-F000-4AD7-8D6C-423661C60B18}" type="slidenum">
              <a:rPr lang="en-US" altLang="zh-CN" smtClean="0"/>
              <a:pPr/>
              <a:t>47</a:t>
            </a:fld>
            <a:endParaRPr lang="en-US" altLang="zh-CN" smtClean="0"/>
          </a:p>
        </p:txBody>
      </p: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505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charset="0"/>
                <a:ea typeface="楷体_GB2312" pitchFamily="49" charset="-122"/>
              </a:rPr>
              <a:t>二式双方相减后解出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01875" y="900113"/>
          <a:ext cx="2632075" cy="985837"/>
        </p:xfrm>
        <a:graphic>
          <a:graphicData uri="http://schemas.openxmlformats.org/presentationml/2006/ole">
            <p:oleObj spid="_x0000_s4098" name="公式" r:id="rId4" imgW="1079280" imgH="444240" progId="Equation.3">
              <p:embed/>
            </p:oleObj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520700" y="1770063"/>
          <a:ext cx="4879975" cy="1049337"/>
        </p:xfrm>
        <a:graphic>
          <a:graphicData uri="http://schemas.openxmlformats.org/presentationml/2006/ole">
            <p:oleObj spid="_x0000_s4099" name="公式" r:id="rId5" imgW="1879560" imgH="444240" progId="Equation.3">
              <p:embed/>
            </p:oleObj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3565525" y="2667000"/>
          <a:ext cx="3836988" cy="1381125"/>
        </p:xfrm>
        <a:graphic>
          <a:graphicData uri="http://schemas.openxmlformats.org/presentationml/2006/ole">
            <p:oleObj spid="_x0000_s4100" name="Equation" r:id="rId6" imgW="1574640" imgH="622080" progId="Equation.3">
              <p:embed/>
            </p:oleObj>
          </a:graphicData>
        </a:graphic>
      </p:graphicFrame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374650" y="2895600"/>
            <a:ext cx="33591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代入得内燃机效率</a:t>
            </a:r>
            <a:r>
              <a:rPr lang="en-US" altLang="zh-CN" sz="2800" b="1">
                <a:ea typeface="楷体_GB2312" pitchFamily="49" charset="-122"/>
              </a:rPr>
              <a:t>: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81000" y="4038600"/>
            <a:ext cx="83820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itchFamily="2" charset="-122"/>
              </a:rPr>
              <a:t>讨论</a:t>
            </a:r>
            <a:r>
              <a:rPr lang="en-US" altLang="zh-CN" sz="2800" b="1">
                <a:ea typeface="楷体_GB2312" pitchFamily="49" charset="-122"/>
              </a:rPr>
              <a:t>:</a:t>
            </a:r>
            <a:r>
              <a:rPr lang="zh-CN" altLang="en-US" sz="2800" b="1">
                <a:ea typeface="楷体_GB2312" pitchFamily="49" charset="-122"/>
              </a:rPr>
              <a:t>压缩比越大</a:t>
            </a:r>
            <a:r>
              <a:rPr lang="en-US" altLang="zh-CN" sz="2800" b="1">
                <a:ea typeface="楷体_GB2312" pitchFamily="49" charset="-122"/>
              </a:rPr>
              <a:t>,</a:t>
            </a:r>
            <a:r>
              <a:rPr lang="zh-CN" altLang="en-US" sz="2800" b="1">
                <a:ea typeface="楷体_GB2312" pitchFamily="49" charset="-122"/>
              </a:rPr>
              <a:t>内燃机效率越高</a:t>
            </a:r>
            <a:r>
              <a:rPr lang="en-US" altLang="zh-CN" sz="2800" b="1">
                <a:ea typeface="楷体_GB2312" pitchFamily="49" charset="-122"/>
              </a:rPr>
              <a:t>,</a:t>
            </a:r>
            <a:r>
              <a:rPr lang="zh-CN" altLang="en-US" sz="2800" b="1">
                <a:ea typeface="楷体_GB2312" pitchFamily="49" charset="-122"/>
              </a:rPr>
              <a:t>汽油内燃机 </a:t>
            </a:r>
            <a:r>
              <a:rPr lang="en-US" altLang="zh-CN" sz="2800" b="1">
                <a:ea typeface="楷体_GB2312" pitchFamily="49" charset="-122"/>
              </a:rPr>
              <a:t>r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7 .</a:t>
            </a:r>
            <a:endParaRPr lang="en-US" altLang="zh-CN" sz="2800" b="1">
              <a:ea typeface="楷体_GB2312" pitchFamily="49" charset="-122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381000" y="4724400"/>
            <a:ext cx="4343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黑体" pitchFamily="2" charset="-122"/>
              </a:rPr>
              <a:t> </a:t>
            </a:r>
            <a:r>
              <a:rPr lang="zh-CN" altLang="en-US" sz="2800" b="1">
                <a:ea typeface="楷体_GB2312" pitchFamily="49" charset="-122"/>
              </a:rPr>
              <a:t>取 </a:t>
            </a:r>
            <a:r>
              <a:rPr lang="en-US" altLang="zh-CN" sz="2800" b="1">
                <a:ea typeface="楷体_GB2312" pitchFamily="49" charset="-122"/>
              </a:rPr>
              <a:t>r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7 ,</a:t>
            </a:r>
            <a:r>
              <a:rPr lang="zh-CN" altLang="en-US" sz="2800" b="1">
                <a:ea typeface="楷体_GB2312" pitchFamily="49" charset="-122"/>
                <a:sym typeface="Symbol" pitchFamily="18" charset="2"/>
              </a:rPr>
              <a:t>空气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=1.4,</a:t>
            </a:r>
            <a:r>
              <a:rPr lang="zh-CN" altLang="en-US" sz="2800" b="1">
                <a:ea typeface="楷体_GB2312" pitchFamily="49" charset="-122"/>
                <a:sym typeface="Symbol" pitchFamily="18" charset="2"/>
              </a:rPr>
              <a:t>则</a:t>
            </a:r>
            <a:endParaRPr lang="zh-CN" altLang="en-US" sz="2800" b="1">
              <a:ea typeface="楷体_GB2312" pitchFamily="49" charset="-122"/>
            </a:endParaRPr>
          </a:p>
        </p:txBody>
      </p:sp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2300288" y="5243513"/>
          <a:ext cx="4054475" cy="901700"/>
        </p:xfrm>
        <a:graphic>
          <a:graphicData uri="http://schemas.openxmlformats.org/presentationml/2006/ole">
            <p:oleObj spid="_x0000_s4101" name="公式" r:id="rId7" imgW="166356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utoUpdateAnimBg="0"/>
      <p:bldP spid="245766" grpId="0" autoUpdateAnimBg="0"/>
      <p:bldP spid="245767" grpId="0" autoUpdateAnimBg="0"/>
      <p:bldP spid="24576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CC5765-46F0-4E13-BDFB-4BAD6B0062BD}" type="slidenum">
              <a:rPr lang="en-US" altLang="zh-CN" smtClean="0"/>
              <a:pPr/>
              <a:t>48</a:t>
            </a:fld>
            <a:endParaRPr lang="en-US" altLang="zh-CN" smtClean="0"/>
          </a:p>
        </p:txBody>
      </p:sp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190500" y="158750"/>
            <a:ext cx="83534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习题</a:t>
            </a:r>
            <a:r>
              <a:rPr lang="en-US" altLang="zh-CN" sz="2800" b="1">
                <a:ea typeface="楷体_GB2312" pitchFamily="49" charset="-122"/>
              </a:rPr>
              <a:t> </a:t>
            </a:r>
            <a:r>
              <a:rPr lang="zh-CN" altLang="en-US" sz="2800" b="1">
                <a:ea typeface="楷体_GB2312" pitchFamily="49" charset="-122"/>
              </a:rPr>
              <a:t>空气标准狄塞尔循环（柴油内燃机的循环）</a:t>
            </a:r>
          </a:p>
          <a:p>
            <a:r>
              <a:rPr lang="zh-CN" altLang="en-US" sz="2800" b="1">
                <a:ea typeface="楷体_GB2312" pitchFamily="49" charset="-122"/>
              </a:rPr>
              <a:t>由两个绝热过程</a:t>
            </a:r>
            <a:r>
              <a:rPr lang="en-US" altLang="zh-CN" sz="2800" b="1" i="1">
                <a:ea typeface="楷体_GB2312" pitchFamily="49" charset="-122"/>
              </a:rPr>
              <a:t>ab</a:t>
            </a:r>
            <a:r>
              <a:rPr lang="zh-CN" altLang="en-US" sz="2800" b="1">
                <a:ea typeface="楷体_GB2312" pitchFamily="49" charset="-122"/>
              </a:rPr>
              <a:t>和</a:t>
            </a:r>
            <a:r>
              <a:rPr lang="en-US" altLang="zh-CN" sz="2800" b="1" i="1">
                <a:ea typeface="楷体_GB2312" pitchFamily="49" charset="-122"/>
              </a:rPr>
              <a:t>cd</a:t>
            </a:r>
            <a:r>
              <a:rPr lang="zh-CN" altLang="en-US" sz="2800" b="1">
                <a:ea typeface="楷体_GB2312" pitchFamily="49" charset="-122"/>
              </a:rPr>
              <a:t>、一个等压过程</a:t>
            </a:r>
            <a:r>
              <a:rPr lang="en-US" altLang="zh-CN" sz="2800" b="1" i="1">
                <a:ea typeface="楷体_GB2312" pitchFamily="49" charset="-122"/>
              </a:rPr>
              <a:t>bc</a:t>
            </a:r>
            <a:r>
              <a:rPr lang="zh-CN" altLang="en-US" sz="2800" b="1">
                <a:ea typeface="楷体_GB2312" pitchFamily="49" charset="-122"/>
              </a:rPr>
              <a:t>及一个等容</a:t>
            </a:r>
          </a:p>
          <a:p>
            <a:r>
              <a:rPr lang="zh-CN" altLang="en-US" sz="2800" b="1">
                <a:ea typeface="楷体_GB2312" pitchFamily="49" charset="-122"/>
              </a:rPr>
              <a:t>过程</a:t>
            </a:r>
            <a:r>
              <a:rPr lang="en-US" altLang="zh-CN" sz="2800" b="1" i="1">
                <a:ea typeface="楷体_GB2312" pitchFamily="49" charset="-122"/>
              </a:rPr>
              <a:t>da</a:t>
            </a:r>
            <a:r>
              <a:rPr lang="zh-CN" altLang="en-US" sz="2800" b="1">
                <a:ea typeface="楷体_GB2312" pitchFamily="49" charset="-122"/>
              </a:rPr>
              <a:t>组成，试证明此热机的效率为 </a:t>
            </a:r>
          </a:p>
        </p:txBody>
      </p:sp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1219200" y="1524000"/>
          <a:ext cx="3548063" cy="1462088"/>
        </p:xfrm>
        <a:graphic>
          <a:graphicData uri="http://schemas.openxmlformats.org/presentationml/2006/ole">
            <p:oleObj spid="_x0000_s5122" name="Equation" r:id="rId3" imgW="1523880" imgH="838080" progId="Equation.3">
              <p:embed/>
            </p:oleObj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78538" y="1600200"/>
            <a:ext cx="2659062" cy="2127250"/>
            <a:chOff x="3840" y="1008"/>
            <a:chExt cx="1328" cy="1062"/>
          </a:xfrm>
        </p:grpSpPr>
        <p:sp>
          <p:nvSpPr>
            <p:cNvPr id="5141" name="Freeform 5"/>
            <p:cNvSpPr>
              <a:spLocks noChangeAspect="1"/>
            </p:cNvSpPr>
            <p:nvPr/>
          </p:nvSpPr>
          <p:spPr bwMode="auto">
            <a:xfrm>
              <a:off x="4006" y="1864"/>
              <a:ext cx="1087" cy="1"/>
            </a:xfrm>
            <a:custGeom>
              <a:avLst/>
              <a:gdLst>
                <a:gd name="T0" fmla="*/ 0 w 1701"/>
                <a:gd name="T1" fmla="*/ 1 h 14"/>
                <a:gd name="T2" fmla="*/ 1087 w 1701"/>
                <a:gd name="T3" fmla="*/ 0 h 14"/>
                <a:gd name="T4" fmla="*/ 0 60000 65536"/>
                <a:gd name="T5" fmla="*/ 0 60000 65536"/>
                <a:gd name="T6" fmla="*/ 0 w 1701"/>
                <a:gd name="T7" fmla="*/ 0 h 14"/>
                <a:gd name="T8" fmla="*/ 1701 w 1701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1" h="14">
                  <a:moveTo>
                    <a:pt x="0" y="14"/>
                  </a:moveTo>
                  <a:lnTo>
                    <a:pt x="170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3840" y="1841"/>
            <a:ext cx="133" cy="156"/>
          </p:xfrm>
          <a:graphic>
            <a:graphicData uri="http://schemas.openxmlformats.org/presentationml/2006/ole">
              <p:oleObj spid="_x0000_s5126" name="Equation" r:id="rId4" imgW="152280" imgH="177480" progId="Equation.3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5035" y="1873"/>
            <a:ext cx="133" cy="155"/>
          </p:xfrm>
          <a:graphic>
            <a:graphicData uri="http://schemas.openxmlformats.org/presentationml/2006/ole">
              <p:oleObj spid="_x0000_s5127" name="Equation" r:id="rId5" imgW="152280" imgH="177480" progId="Equation.3">
                <p:embed/>
              </p:oleObj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3840" y="1112"/>
            <a:ext cx="133" cy="145"/>
          </p:xfrm>
          <a:graphic>
            <a:graphicData uri="http://schemas.openxmlformats.org/presentationml/2006/ole">
              <p:oleObj spid="_x0000_s5128" name="Equation" r:id="rId6" imgW="152280" imgH="164880" progId="Equation.3">
                <p:embed/>
              </p:oleObj>
            </a:graphicData>
          </a:graphic>
        </p:graphicFrame>
        <p:sp>
          <p:nvSpPr>
            <p:cNvPr id="5142" name="Freeform 9"/>
            <p:cNvSpPr>
              <a:spLocks noChangeAspect="1"/>
            </p:cNvSpPr>
            <p:nvPr/>
          </p:nvSpPr>
          <p:spPr bwMode="auto">
            <a:xfrm>
              <a:off x="4210" y="1113"/>
              <a:ext cx="320" cy="0"/>
            </a:xfrm>
            <a:custGeom>
              <a:avLst/>
              <a:gdLst>
                <a:gd name="T0" fmla="*/ 0 w 501"/>
                <a:gd name="T1" fmla="*/ 0 h 1"/>
                <a:gd name="T2" fmla="*/ 320 w 501"/>
                <a:gd name="T3" fmla="*/ 0 h 1"/>
                <a:gd name="T4" fmla="*/ 0 60000 65536"/>
                <a:gd name="T5" fmla="*/ 0 60000 65536"/>
                <a:gd name="T6" fmla="*/ 0 w 501"/>
                <a:gd name="T7" fmla="*/ 0 h 1"/>
                <a:gd name="T8" fmla="*/ 501 w 50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1" h="1">
                  <a:moveTo>
                    <a:pt x="0" y="0"/>
                  </a:moveTo>
                  <a:lnTo>
                    <a:pt x="501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Freeform 10"/>
            <p:cNvSpPr>
              <a:spLocks noChangeAspect="1"/>
            </p:cNvSpPr>
            <p:nvPr/>
          </p:nvSpPr>
          <p:spPr bwMode="auto">
            <a:xfrm>
              <a:off x="4530" y="1112"/>
              <a:ext cx="281" cy="403"/>
            </a:xfrm>
            <a:custGeom>
              <a:avLst/>
              <a:gdLst>
                <a:gd name="T0" fmla="*/ 0 w 439"/>
                <a:gd name="T1" fmla="*/ 0 h 631"/>
                <a:gd name="T2" fmla="*/ 108 w 439"/>
                <a:gd name="T3" fmla="*/ 262 h 631"/>
                <a:gd name="T4" fmla="*/ 281 w 439"/>
                <a:gd name="T5" fmla="*/ 403 h 631"/>
                <a:gd name="T6" fmla="*/ 0 60000 65536"/>
                <a:gd name="T7" fmla="*/ 0 60000 65536"/>
                <a:gd name="T8" fmla="*/ 0 60000 65536"/>
                <a:gd name="T9" fmla="*/ 0 w 439"/>
                <a:gd name="T10" fmla="*/ 0 h 631"/>
                <a:gd name="T11" fmla="*/ 439 w 439"/>
                <a:gd name="T12" fmla="*/ 631 h 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9" h="631">
                  <a:moveTo>
                    <a:pt x="0" y="0"/>
                  </a:moveTo>
                  <a:cubicBezTo>
                    <a:pt x="28" y="69"/>
                    <a:pt x="96" y="306"/>
                    <a:pt x="169" y="411"/>
                  </a:cubicBezTo>
                  <a:cubicBezTo>
                    <a:pt x="265" y="537"/>
                    <a:pt x="383" y="585"/>
                    <a:pt x="439" y="631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11"/>
            <p:cNvSpPr>
              <a:spLocks noChangeAspect="1"/>
            </p:cNvSpPr>
            <p:nvPr/>
          </p:nvSpPr>
          <p:spPr bwMode="auto">
            <a:xfrm>
              <a:off x="4197" y="1113"/>
              <a:ext cx="601" cy="703"/>
            </a:xfrm>
            <a:custGeom>
              <a:avLst/>
              <a:gdLst>
                <a:gd name="T0" fmla="*/ 0 w 940"/>
                <a:gd name="T1" fmla="*/ 0 h 1100"/>
                <a:gd name="T2" fmla="*/ 211 w 940"/>
                <a:gd name="T3" fmla="*/ 428 h 1100"/>
                <a:gd name="T4" fmla="*/ 601 w 940"/>
                <a:gd name="T5" fmla="*/ 703 h 1100"/>
                <a:gd name="T6" fmla="*/ 0 60000 65536"/>
                <a:gd name="T7" fmla="*/ 0 60000 65536"/>
                <a:gd name="T8" fmla="*/ 0 60000 65536"/>
                <a:gd name="T9" fmla="*/ 0 w 940"/>
                <a:gd name="T10" fmla="*/ 0 h 1100"/>
                <a:gd name="T11" fmla="*/ 940 w 940"/>
                <a:gd name="T12" fmla="*/ 1100 h 1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0" h="1100">
                  <a:moveTo>
                    <a:pt x="0" y="0"/>
                  </a:moveTo>
                  <a:cubicBezTo>
                    <a:pt x="55" y="112"/>
                    <a:pt x="173" y="487"/>
                    <a:pt x="330" y="670"/>
                  </a:cubicBezTo>
                  <a:cubicBezTo>
                    <a:pt x="426" y="796"/>
                    <a:pt x="813" y="1011"/>
                    <a:pt x="940" y="110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Freeform 12"/>
            <p:cNvSpPr>
              <a:spLocks noChangeAspect="1"/>
            </p:cNvSpPr>
            <p:nvPr/>
          </p:nvSpPr>
          <p:spPr bwMode="auto">
            <a:xfrm>
              <a:off x="3993" y="1046"/>
              <a:ext cx="1" cy="808"/>
            </a:xfrm>
            <a:custGeom>
              <a:avLst/>
              <a:gdLst>
                <a:gd name="T0" fmla="*/ 0 w 6"/>
                <a:gd name="T1" fmla="*/ 808 h 1264"/>
                <a:gd name="T2" fmla="*/ 1 w 6"/>
                <a:gd name="T3" fmla="*/ 0 h 1264"/>
                <a:gd name="T4" fmla="*/ 0 60000 65536"/>
                <a:gd name="T5" fmla="*/ 0 60000 65536"/>
                <a:gd name="T6" fmla="*/ 0 w 6"/>
                <a:gd name="T7" fmla="*/ 0 h 1264"/>
                <a:gd name="T8" fmla="*/ 6 w 6"/>
                <a:gd name="T9" fmla="*/ 1264 h 1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264">
                  <a:moveTo>
                    <a:pt x="0" y="1264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Line 13"/>
            <p:cNvSpPr>
              <a:spLocks noChangeAspect="1" noChangeShapeType="1"/>
            </p:cNvSpPr>
            <p:nvPr/>
          </p:nvSpPr>
          <p:spPr bwMode="auto">
            <a:xfrm flipV="1">
              <a:off x="4799" y="1497"/>
              <a:ext cx="0" cy="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129" name="Object 14"/>
            <p:cNvGraphicFramePr>
              <a:graphicFrameLocks noChangeAspect="1"/>
            </p:cNvGraphicFramePr>
            <p:nvPr/>
          </p:nvGraphicFramePr>
          <p:xfrm>
            <a:off x="4070" y="1008"/>
            <a:ext cx="111" cy="155"/>
          </p:xfrm>
          <a:graphic>
            <a:graphicData uri="http://schemas.openxmlformats.org/presentationml/2006/ole">
              <p:oleObj spid="_x0000_s5129" name="Equation" r:id="rId7" imgW="126720" imgH="177480" progId="Equation.3">
                <p:embed/>
              </p:oleObj>
            </a:graphicData>
          </a:graphic>
        </p:graphicFrame>
        <p:graphicFrame>
          <p:nvGraphicFramePr>
            <p:cNvPr id="5130" name="Object 15"/>
            <p:cNvGraphicFramePr>
              <a:graphicFrameLocks noChangeAspect="1"/>
            </p:cNvGraphicFramePr>
            <p:nvPr/>
          </p:nvGraphicFramePr>
          <p:xfrm>
            <a:off x="4530" y="1008"/>
            <a:ext cx="100" cy="122"/>
          </p:xfrm>
          <a:graphic>
            <a:graphicData uri="http://schemas.openxmlformats.org/presentationml/2006/ole">
              <p:oleObj spid="_x0000_s5130" name="Equation" r:id="rId8" imgW="114120" imgH="139680" progId="Equation.3">
                <p:embed/>
              </p:oleObj>
            </a:graphicData>
          </a:graphic>
        </p:graphicFrame>
        <p:graphicFrame>
          <p:nvGraphicFramePr>
            <p:cNvPr id="5131" name="Object 16"/>
            <p:cNvGraphicFramePr>
              <a:graphicFrameLocks noChangeAspect="1"/>
            </p:cNvGraphicFramePr>
            <p:nvPr/>
          </p:nvGraphicFramePr>
          <p:xfrm>
            <a:off x="4837" y="1737"/>
            <a:ext cx="111" cy="122"/>
          </p:xfrm>
          <a:graphic>
            <a:graphicData uri="http://schemas.openxmlformats.org/presentationml/2006/ole">
              <p:oleObj spid="_x0000_s5131" name="Equation" r:id="rId9" imgW="126720" imgH="139680" progId="Equation.3">
                <p:embed/>
              </p:oleObj>
            </a:graphicData>
          </a:graphic>
        </p:graphicFrame>
        <p:graphicFrame>
          <p:nvGraphicFramePr>
            <p:cNvPr id="5132" name="Object 17"/>
            <p:cNvGraphicFramePr>
              <a:graphicFrameLocks noChangeAspect="1"/>
            </p:cNvGraphicFramePr>
            <p:nvPr/>
          </p:nvGraphicFramePr>
          <p:xfrm>
            <a:off x="4779" y="1354"/>
            <a:ext cx="122" cy="155"/>
          </p:xfrm>
          <a:graphic>
            <a:graphicData uri="http://schemas.openxmlformats.org/presentationml/2006/ole">
              <p:oleObj spid="_x0000_s5132" name="Equation" r:id="rId10" imgW="139680" imgH="177480" progId="Equation.3">
                <p:embed/>
              </p:oleObj>
            </a:graphicData>
          </a:graphic>
        </p:graphicFrame>
        <p:graphicFrame>
          <p:nvGraphicFramePr>
            <p:cNvPr id="5133" name="Object 18"/>
            <p:cNvGraphicFramePr>
              <a:graphicFrameLocks noChangeAspect="1"/>
            </p:cNvGraphicFramePr>
            <p:nvPr/>
          </p:nvGraphicFramePr>
          <p:xfrm>
            <a:off x="4716" y="1881"/>
            <a:ext cx="132" cy="189"/>
          </p:xfrm>
          <a:graphic>
            <a:graphicData uri="http://schemas.openxmlformats.org/presentationml/2006/ole">
              <p:oleObj spid="_x0000_s5133" name="Equation" r:id="rId11" imgW="152280" imgH="215640" progId="Equation.3">
                <p:embed/>
              </p:oleObj>
            </a:graphicData>
          </a:graphic>
        </p:graphicFrame>
        <p:graphicFrame>
          <p:nvGraphicFramePr>
            <p:cNvPr id="5134" name="Object 19"/>
            <p:cNvGraphicFramePr>
              <a:graphicFrameLocks noChangeAspect="1"/>
            </p:cNvGraphicFramePr>
            <p:nvPr/>
          </p:nvGraphicFramePr>
          <p:xfrm>
            <a:off x="4147" y="1841"/>
            <a:ext cx="154" cy="189"/>
          </p:xfrm>
          <a:graphic>
            <a:graphicData uri="http://schemas.openxmlformats.org/presentationml/2006/ole">
              <p:oleObj spid="_x0000_s5134" name="Equation" r:id="rId12" imgW="164880" imgH="215640" progId="Equation.3">
                <p:embed/>
              </p:oleObj>
            </a:graphicData>
          </a:graphic>
        </p:graphicFrame>
        <p:graphicFrame>
          <p:nvGraphicFramePr>
            <p:cNvPr id="5135" name="Object 20"/>
            <p:cNvGraphicFramePr>
              <a:graphicFrameLocks noChangeAspect="1"/>
            </p:cNvGraphicFramePr>
            <p:nvPr/>
          </p:nvGraphicFramePr>
          <p:xfrm>
            <a:off x="4498" y="1860"/>
            <a:ext cx="144" cy="200"/>
          </p:xfrm>
          <a:graphic>
            <a:graphicData uri="http://schemas.openxmlformats.org/presentationml/2006/ole">
              <p:oleObj spid="_x0000_s5135" name="Equation" r:id="rId13" imgW="164880" imgH="228600" progId="Equation.3">
                <p:embed/>
              </p:oleObj>
            </a:graphicData>
          </a:graphic>
        </p:graphicFrame>
        <p:sp>
          <p:nvSpPr>
            <p:cNvPr id="5147" name="Line 21"/>
            <p:cNvSpPr>
              <a:spLocks noChangeAspect="1" noChangeShapeType="1"/>
            </p:cNvSpPr>
            <p:nvPr/>
          </p:nvSpPr>
          <p:spPr bwMode="auto">
            <a:xfrm>
              <a:off x="4204" y="1119"/>
              <a:ext cx="0" cy="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Line 22"/>
            <p:cNvSpPr>
              <a:spLocks noChangeAspect="1" noChangeShapeType="1"/>
            </p:cNvSpPr>
            <p:nvPr/>
          </p:nvSpPr>
          <p:spPr bwMode="auto">
            <a:xfrm>
              <a:off x="4537" y="1131"/>
              <a:ext cx="0" cy="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Freeform 23"/>
            <p:cNvSpPr>
              <a:spLocks noChangeAspect="1"/>
            </p:cNvSpPr>
            <p:nvPr/>
          </p:nvSpPr>
          <p:spPr bwMode="auto">
            <a:xfrm>
              <a:off x="4793" y="1688"/>
              <a:ext cx="5" cy="198"/>
            </a:xfrm>
            <a:custGeom>
              <a:avLst/>
              <a:gdLst>
                <a:gd name="T0" fmla="*/ 5 w 8"/>
                <a:gd name="T1" fmla="*/ 0 h 310"/>
                <a:gd name="T2" fmla="*/ 0 w 8"/>
                <a:gd name="T3" fmla="*/ 198 h 310"/>
                <a:gd name="T4" fmla="*/ 0 60000 65536"/>
                <a:gd name="T5" fmla="*/ 0 60000 65536"/>
                <a:gd name="T6" fmla="*/ 0 w 8"/>
                <a:gd name="T7" fmla="*/ 0 h 310"/>
                <a:gd name="T8" fmla="*/ 8 w 8"/>
                <a:gd name="T9" fmla="*/ 310 h 3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0">
                  <a:moveTo>
                    <a:pt x="8" y="0"/>
                  </a:moveTo>
                  <a:lnTo>
                    <a:pt x="0" y="3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2952" name="Text Box 24"/>
          <p:cNvSpPr txBox="1">
            <a:spLocks noChangeArrowheads="1"/>
          </p:cNvSpPr>
          <p:nvPr/>
        </p:nvSpPr>
        <p:spPr bwMode="auto">
          <a:xfrm>
            <a:off x="423863" y="3114675"/>
            <a:ext cx="2760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解：</a:t>
            </a:r>
            <a:r>
              <a:rPr lang="en-US" altLang="zh-CN" sz="2800" b="1" i="1">
                <a:ea typeface="楷体_GB2312" pitchFamily="49" charset="-122"/>
              </a:rPr>
              <a:t>bc</a:t>
            </a:r>
            <a:r>
              <a:rPr lang="zh-CN" altLang="en-US" sz="2800" b="1">
                <a:ea typeface="楷体_GB2312" pitchFamily="49" charset="-122"/>
              </a:rPr>
              <a:t>过程吸热 </a:t>
            </a:r>
          </a:p>
        </p:txBody>
      </p:sp>
      <p:graphicFrame>
        <p:nvGraphicFramePr>
          <p:cNvPr id="252953" name="Object 25"/>
          <p:cNvGraphicFramePr>
            <a:graphicFrameLocks noChangeAspect="1"/>
          </p:cNvGraphicFramePr>
          <p:nvPr/>
        </p:nvGraphicFramePr>
        <p:xfrm>
          <a:off x="3213100" y="3200400"/>
          <a:ext cx="2760663" cy="471488"/>
        </p:xfrm>
        <a:graphic>
          <a:graphicData uri="http://schemas.openxmlformats.org/presentationml/2006/ole">
            <p:oleObj spid="_x0000_s5123" name="Equation" r:id="rId14" imgW="1130040" imgH="228600" progId="Equation.3">
              <p:embed/>
            </p:oleObj>
          </a:graphicData>
        </a:graphic>
      </p:graphicFrame>
      <p:sp>
        <p:nvSpPr>
          <p:cNvPr id="252954" name="Text Box 26"/>
          <p:cNvSpPr txBox="1">
            <a:spLocks noChangeArrowheads="1"/>
          </p:cNvSpPr>
          <p:nvPr/>
        </p:nvSpPr>
        <p:spPr bwMode="auto">
          <a:xfrm>
            <a:off x="500063" y="4105275"/>
            <a:ext cx="493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ea typeface="楷体_GB2312" pitchFamily="49" charset="-122"/>
              </a:rPr>
              <a:t>da</a:t>
            </a:r>
            <a:r>
              <a:rPr lang="zh-CN" altLang="en-US" sz="2800" b="1">
                <a:ea typeface="楷体_GB2312" pitchFamily="49" charset="-122"/>
              </a:rPr>
              <a:t>过程内能减少，不作功放热 </a:t>
            </a:r>
          </a:p>
        </p:txBody>
      </p:sp>
      <p:graphicFrame>
        <p:nvGraphicFramePr>
          <p:cNvPr id="252955" name="Object 27"/>
          <p:cNvGraphicFramePr>
            <a:graphicFrameLocks noChangeAspect="1"/>
          </p:cNvGraphicFramePr>
          <p:nvPr/>
        </p:nvGraphicFramePr>
        <p:xfrm>
          <a:off x="5589588" y="4114800"/>
          <a:ext cx="2882900" cy="457200"/>
        </p:xfrm>
        <a:graphic>
          <a:graphicData uri="http://schemas.openxmlformats.org/presentationml/2006/ole">
            <p:oleObj spid="_x0000_s5124" name="Equation" r:id="rId15" imgW="1155600" imgH="228600" progId="Equation.3">
              <p:embed/>
            </p:oleObj>
          </a:graphicData>
        </a:graphic>
      </p:graphicFrame>
      <p:graphicFrame>
        <p:nvGraphicFramePr>
          <p:cNvPr id="252956" name="Object 28"/>
          <p:cNvGraphicFramePr>
            <a:graphicFrameLocks noChangeAspect="1"/>
          </p:cNvGraphicFramePr>
          <p:nvPr/>
        </p:nvGraphicFramePr>
        <p:xfrm>
          <a:off x="30163" y="4929188"/>
          <a:ext cx="9113837" cy="1368425"/>
        </p:xfrm>
        <a:graphic>
          <a:graphicData uri="http://schemas.openxmlformats.org/presentationml/2006/ole">
            <p:oleObj spid="_x0000_s5125" name="Equation" r:id="rId16" imgW="477504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52" grpId="0" autoUpdateAnimBg="0"/>
      <p:bldP spid="25295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9CDD09-A23B-49BC-9A8C-7EAAFCD01F33}" type="slidenum">
              <a:rPr lang="en-US" altLang="zh-CN" smtClean="0"/>
              <a:pPr/>
              <a:t>49</a:t>
            </a:fld>
            <a:endParaRPr lang="en-US" altLang="zh-CN" smtClean="0"/>
          </a:p>
        </p:txBody>
      </p:sp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81000" y="1300154"/>
            <a:ext cx="3119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因为</a:t>
            </a:r>
            <a:r>
              <a:rPr lang="en-US" altLang="zh-CN" sz="2800" b="1" i="1">
                <a:ea typeface="楷体_GB2312" pitchFamily="49" charset="-122"/>
              </a:rPr>
              <a:t>cd</a:t>
            </a:r>
            <a:r>
              <a:rPr lang="zh-CN" altLang="en-US" sz="2800" b="1">
                <a:ea typeface="楷体_GB2312" pitchFamily="49" charset="-122"/>
              </a:rPr>
              <a:t>为绝热过程 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41325" y="379397"/>
            <a:ext cx="314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ea typeface="楷体_GB2312" pitchFamily="49" charset="-122"/>
              </a:rPr>
              <a:t>因为</a:t>
            </a:r>
            <a:r>
              <a:rPr lang="en-US" altLang="zh-CN" sz="2800" b="1" i="1" dirty="0" err="1">
                <a:ea typeface="楷体_GB2312" pitchFamily="49" charset="-122"/>
              </a:rPr>
              <a:t>ab</a:t>
            </a:r>
            <a:r>
              <a:rPr lang="zh-CN" altLang="en-US" sz="2800" b="1" dirty="0">
                <a:ea typeface="楷体_GB2312" pitchFamily="49" charset="-122"/>
              </a:rPr>
              <a:t>为绝热过程 </a:t>
            </a:r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3886200" y="236522"/>
          <a:ext cx="2051050" cy="906462"/>
        </p:xfrm>
        <a:graphic>
          <a:graphicData uri="http://schemas.openxmlformats.org/presentationml/2006/ole">
            <p:oleObj spid="_x0000_s6146" name="Equation" r:id="rId3" imgW="799920" imgH="444240" progId="Equation.3">
              <p:embed/>
            </p:oleObj>
          </a:graphicData>
        </a:graphic>
      </p:graphicFrame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17525" y="2286000"/>
            <a:ext cx="240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ea typeface="楷体_GB2312" pitchFamily="49" charset="-122"/>
              </a:rPr>
              <a:t>bc</a:t>
            </a:r>
            <a:r>
              <a:rPr lang="zh-CN" altLang="en-US" sz="2800" b="1">
                <a:ea typeface="楷体_GB2312" pitchFamily="49" charset="-122"/>
              </a:rPr>
              <a:t>为等压过程 </a:t>
            </a:r>
          </a:p>
        </p:txBody>
      </p:sp>
      <p:graphicFrame>
        <p:nvGraphicFramePr>
          <p:cNvPr id="253959" name="Object 7"/>
          <p:cNvGraphicFramePr>
            <a:graphicFrameLocks noChangeAspect="1"/>
          </p:cNvGraphicFramePr>
          <p:nvPr/>
        </p:nvGraphicFramePr>
        <p:xfrm>
          <a:off x="3505200" y="2371725"/>
          <a:ext cx="1676400" cy="762000"/>
        </p:xfrm>
        <a:graphic>
          <a:graphicData uri="http://schemas.openxmlformats.org/presentationml/2006/ole">
            <p:oleObj spid="_x0000_s6147" name="Equation" r:id="rId4" imgW="545760" imgH="444240" progId="Equation.3">
              <p:embed/>
            </p:oleObj>
          </a:graphicData>
        </a:graphic>
      </p:graphicFrame>
      <p:graphicFrame>
        <p:nvGraphicFramePr>
          <p:cNvPr id="253960" name="Object 8"/>
          <p:cNvGraphicFramePr>
            <a:graphicFrameLocks noChangeAspect="1"/>
          </p:cNvGraphicFramePr>
          <p:nvPr/>
        </p:nvGraphicFramePr>
        <p:xfrm>
          <a:off x="685800" y="3509963"/>
          <a:ext cx="5097463" cy="757237"/>
        </p:xfrm>
        <a:graphic>
          <a:graphicData uri="http://schemas.openxmlformats.org/presentationml/2006/ole">
            <p:oleObj spid="_x0000_s6148" name="Equation" r:id="rId5" imgW="1739880" imgH="431640" progId="Equation.3">
              <p:embed/>
            </p:oleObj>
          </a:graphicData>
        </a:graphic>
      </p:graphicFrame>
      <p:graphicFrame>
        <p:nvGraphicFramePr>
          <p:cNvPr id="253961" name="Object 9"/>
          <p:cNvGraphicFramePr>
            <a:graphicFrameLocks noChangeAspect="1"/>
          </p:cNvGraphicFramePr>
          <p:nvPr/>
        </p:nvGraphicFramePr>
        <p:xfrm>
          <a:off x="3981450" y="4495800"/>
          <a:ext cx="4914900" cy="1879600"/>
        </p:xfrm>
        <a:graphic>
          <a:graphicData uri="http://schemas.openxmlformats.org/presentationml/2006/ole">
            <p:oleObj spid="_x0000_s6149" name="Equation" r:id="rId6" imgW="1650960" imgH="838080" progId="Equation.3">
              <p:embed/>
            </p:oleObj>
          </a:graphicData>
        </a:graphic>
      </p:graphicFrame>
      <p:graphicFrame>
        <p:nvGraphicFramePr>
          <p:cNvPr id="253962" name="Object 10"/>
          <p:cNvGraphicFramePr>
            <a:graphicFrameLocks noChangeAspect="1"/>
          </p:cNvGraphicFramePr>
          <p:nvPr/>
        </p:nvGraphicFramePr>
        <p:xfrm>
          <a:off x="506413" y="4800600"/>
          <a:ext cx="2874962" cy="1592263"/>
        </p:xfrm>
        <a:graphic>
          <a:graphicData uri="http://schemas.openxmlformats.org/presentationml/2006/ole">
            <p:oleObj spid="_x0000_s6150" name="Equation" r:id="rId7" imgW="1295280" imgH="838080" progId="Equation.3">
              <p:embed/>
            </p:oleObj>
          </a:graphicData>
        </a:graphic>
      </p:graphicFrame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6096000" y="1219200"/>
            <a:ext cx="2659063" cy="2127250"/>
            <a:chOff x="3840" y="1008"/>
            <a:chExt cx="1328" cy="1062"/>
          </a:xfrm>
        </p:grpSpPr>
        <p:sp>
          <p:nvSpPr>
            <p:cNvPr id="6167" name="Freeform 12"/>
            <p:cNvSpPr>
              <a:spLocks noChangeAspect="1"/>
            </p:cNvSpPr>
            <p:nvPr/>
          </p:nvSpPr>
          <p:spPr bwMode="auto">
            <a:xfrm>
              <a:off x="4006" y="1864"/>
              <a:ext cx="1087" cy="1"/>
            </a:xfrm>
            <a:custGeom>
              <a:avLst/>
              <a:gdLst>
                <a:gd name="T0" fmla="*/ 0 w 1701"/>
                <a:gd name="T1" fmla="*/ 1 h 14"/>
                <a:gd name="T2" fmla="*/ 1087 w 1701"/>
                <a:gd name="T3" fmla="*/ 0 h 14"/>
                <a:gd name="T4" fmla="*/ 0 60000 65536"/>
                <a:gd name="T5" fmla="*/ 0 60000 65536"/>
                <a:gd name="T6" fmla="*/ 0 w 1701"/>
                <a:gd name="T7" fmla="*/ 0 h 14"/>
                <a:gd name="T8" fmla="*/ 1701 w 1701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1" h="14">
                  <a:moveTo>
                    <a:pt x="0" y="14"/>
                  </a:moveTo>
                  <a:lnTo>
                    <a:pt x="170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151" name="Object 13"/>
            <p:cNvGraphicFramePr>
              <a:graphicFrameLocks noChangeAspect="1"/>
            </p:cNvGraphicFramePr>
            <p:nvPr/>
          </p:nvGraphicFramePr>
          <p:xfrm>
            <a:off x="3840" y="1841"/>
            <a:ext cx="133" cy="156"/>
          </p:xfrm>
          <a:graphic>
            <a:graphicData uri="http://schemas.openxmlformats.org/presentationml/2006/ole">
              <p:oleObj spid="_x0000_s6151" name="Equation" r:id="rId8" imgW="152280" imgH="177480" progId="Equation.3">
                <p:embed/>
              </p:oleObj>
            </a:graphicData>
          </a:graphic>
        </p:graphicFrame>
        <p:graphicFrame>
          <p:nvGraphicFramePr>
            <p:cNvPr id="6152" name="Object 14"/>
            <p:cNvGraphicFramePr>
              <a:graphicFrameLocks noChangeAspect="1"/>
            </p:cNvGraphicFramePr>
            <p:nvPr/>
          </p:nvGraphicFramePr>
          <p:xfrm>
            <a:off x="5035" y="1873"/>
            <a:ext cx="133" cy="155"/>
          </p:xfrm>
          <a:graphic>
            <a:graphicData uri="http://schemas.openxmlformats.org/presentationml/2006/ole">
              <p:oleObj spid="_x0000_s6152" name="Equation" r:id="rId9" imgW="152280" imgH="177480" progId="Equation.3">
                <p:embed/>
              </p:oleObj>
            </a:graphicData>
          </a:graphic>
        </p:graphicFrame>
        <p:graphicFrame>
          <p:nvGraphicFramePr>
            <p:cNvPr id="6153" name="Object 15"/>
            <p:cNvGraphicFramePr>
              <a:graphicFrameLocks noChangeAspect="1"/>
            </p:cNvGraphicFramePr>
            <p:nvPr/>
          </p:nvGraphicFramePr>
          <p:xfrm>
            <a:off x="3840" y="1112"/>
            <a:ext cx="133" cy="145"/>
          </p:xfrm>
          <a:graphic>
            <a:graphicData uri="http://schemas.openxmlformats.org/presentationml/2006/ole">
              <p:oleObj spid="_x0000_s6153" name="Equation" r:id="rId10" imgW="152280" imgH="164880" progId="Equation.3">
                <p:embed/>
              </p:oleObj>
            </a:graphicData>
          </a:graphic>
        </p:graphicFrame>
        <p:sp>
          <p:nvSpPr>
            <p:cNvPr id="6168" name="Freeform 16"/>
            <p:cNvSpPr>
              <a:spLocks noChangeAspect="1"/>
            </p:cNvSpPr>
            <p:nvPr/>
          </p:nvSpPr>
          <p:spPr bwMode="auto">
            <a:xfrm>
              <a:off x="4210" y="1113"/>
              <a:ext cx="320" cy="0"/>
            </a:xfrm>
            <a:custGeom>
              <a:avLst/>
              <a:gdLst>
                <a:gd name="T0" fmla="*/ 0 w 501"/>
                <a:gd name="T1" fmla="*/ 0 h 1"/>
                <a:gd name="T2" fmla="*/ 320 w 501"/>
                <a:gd name="T3" fmla="*/ 0 h 1"/>
                <a:gd name="T4" fmla="*/ 0 60000 65536"/>
                <a:gd name="T5" fmla="*/ 0 60000 65536"/>
                <a:gd name="T6" fmla="*/ 0 w 501"/>
                <a:gd name="T7" fmla="*/ 0 h 1"/>
                <a:gd name="T8" fmla="*/ 501 w 50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1" h="1">
                  <a:moveTo>
                    <a:pt x="0" y="0"/>
                  </a:moveTo>
                  <a:lnTo>
                    <a:pt x="501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Freeform 17"/>
            <p:cNvSpPr>
              <a:spLocks noChangeAspect="1"/>
            </p:cNvSpPr>
            <p:nvPr/>
          </p:nvSpPr>
          <p:spPr bwMode="auto">
            <a:xfrm>
              <a:off x="4530" y="1112"/>
              <a:ext cx="281" cy="403"/>
            </a:xfrm>
            <a:custGeom>
              <a:avLst/>
              <a:gdLst>
                <a:gd name="T0" fmla="*/ 0 w 439"/>
                <a:gd name="T1" fmla="*/ 0 h 631"/>
                <a:gd name="T2" fmla="*/ 108 w 439"/>
                <a:gd name="T3" fmla="*/ 262 h 631"/>
                <a:gd name="T4" fmla="*/ 281 w 439"/>
                <a:gd name="T5" fmla="*/ 403 h 631"/>
                <a:gd name="T6" fmla="*/ 0 60000 65536"/>
                <a:gd name="T7" fmla="*/ 0 60000 65536"/>
                <a:gd name="T8" fmla="*/ 0 60000 65536"/>
                <a:gd name="T9" fmla="*/ 0 w 439"/>
                <a:gd name="T10" fmla="*/ 0 h 631"/>
                <a:gd name="T11" fmla="*/ 439 w 439"/>
                <a:gd name="T12" fmla="*/ 631 h 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9" h="631">
                  <a:moveTo>
                    <a:pt x="0" y="0"/>
                  </a:moveTo>
                  <a:cubicBezTo>
                    <a:pt x="28" y="69"/>
                    <a:pt x="96" y="306"/>
                    <a:pt x="169" y="411"/>
                  </a:cubicBezTo>
                  <a:cubicBezTo>
                    <a:pt x="265" y="537"/>
                    <a:pt x="383" y="585"/>
                    <a:pt x="439" y="631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Freeform 18"/>
            <p:cNvSpPr>
              <a:spLocks noChangeAspect="1"/>
            </p:cNvSpPr>
            <p:nvPr/>
          </p:nvSpPr>
          <p:spPr bwMode="auto">
            <a:xfrm>
              <a:off x="4197" y="1113"/>
              <a:ext cx="601" cy="703"/>
            </a:xfrm>
            <a:custGeom>
              <a:avLst/>
              <a:gdLst>
                <a:gd name="T0" fmla="*/ 0 w 940"/>
                <a:gd name="T1" fmla="*/ 0 h 1100"/>
                <a:gd name="T2" fmla="*/ 211 w 940"/>
                <a:gd name="T3" fmla="*/ 428 h 1100"/>
                <a:gd name="T4" fmla="*/ 601 w 940"/>
                <a:gd name="T5" fmla="*/ 703 h 1100"/>
                <a:gd name="T6" fmla="*/ 0 60000 65536"/>
                <a:gd name="T7" fmla="*/ 0 60000 65536"/>
                <a:gd name="T8" fmla="*/ 0 60000 65536"/>
                <a:gd name="T9" fmla="*/ 0 w 940"/>
                <a:gd name="T10" fmla="*/ 0 h 1100"/>
                <a:gd name="T11" fmla="*/ 940 w 940"/>
                <a:gd name="T12" fmla="*/ 1100 h 1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0" h="1100">
                  <a:moveTo>
                    <a:pt x="0" y="0"/>
                  </a:moveTo>
                  <a:cubicBezTo>
                    <a:pt x="55" y="112"/>
                    <a:pt x="173" y="487"/>
                    <a:pt x="330" y="670"/>
                  </a:cubicBezTo>
                  <a:cubicBezTo>
                    <a:pt x="426" y="796"/>
                    <a:pt x="813" y="1011"/>
                    <a:pt x="940" y="110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Freeform 19"/>
            <p:cNvSpPr>
              <a:spLocks noChangeAspect="1"/>
            </p:cNvSpPr>
            <p:nvPr/>
          </p:nvSpPr>
          <p:spPr bwMode="auto">
            <a:xfrm>
              <a:off x="3993" y="1046"/>
              <a:ext cx="1" cy="808"/>
            </a:xfrm>
            <a:custGeom>
              <a:avLst/>
              <a:gdLst>
                <a:gd name="T0" fmla="*/ 0 w 6"/>
                <a:gd name="T1" fmla="*/ 808 h 1264"/>
                <a:gd name="T2" fmla="*/ 1 w 6"/>
                <a:gd name="T3" fmla="*/ 0 h 1264"/>
                <a:gd name="T4" fmla="*/ 0 60000 65536"/>
                <a:gd name="T5" fmla="*/ 0 60000 65536"/>
                <a:gd name="T6" fmla="*/ 0 w 6"/>
                <a:gd name="T7" fmla="*/ 0 h 1264"/>
                <a:gd name="T8" fmla="*/ 6 w 6"/>
                <a:gd name="T9" fmla="*/ 1264 h 1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264">
                  <a:moveTo>
                    <a:pt x="0" y="1264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Line 20"/>
            <p:cNvSpPr>
              <a:spLocks noChangeAspect="1" noChangeShapeType="1"/>
            </p:cNvSpPr>
            <p:nvPr/>
          </p:nvSpPr>
          <p:spPr bwMode="auto">
            <a:xfrm flipV="1">
              <a:off x="4799" y="1497"/>
              <a:ext cx="0" cy="3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154" name="Object 21"/>
            <p:cNvGraphicFramePr>
              <a:graphicFrameLocks noChangeAspect="1"/>
            </p:cNvGraphicFramePr>
            <p:nvPr/>
          </p:nvGraphicFramePr>
          <p:xfrm>
            <a:off x="4070" y="1008"/>
            <a:ext cx="111" cy="155"/>
          </p:xfrm>
          <a:graphic>
            <a:graphicData uri="http://schemas.openxmlformats.org/presentationml/2006/ole">
              <p:oleObj spid="_x0000_s6154" name="Equation" r:id="rId11" imgW="126720" imgH="177480" progId="Equation.3">
                <p:embed/>
              </p:oleObj>
            </a:graphicData>
          </a:graphic>
        </p:graphicFrame>
        <p:graphicFrame>
          <p:nvGraphicFramePr>
            <p:cNvPr id="6155" name="Object 22"/>
            <p:cNvGraphicFramePr>
              <a:graphicFrameLocks noChangeAspect="1"/>
            </p:cNvGraphicFramePr>
            <p:nvPr/>
          </p:nvGraphicFramePr>
          <p:xfrm>
            <a:off x="4530" y="1008"/>
            <a:ext cx="100" cy="122"/>
          </p:xfrm>
          <a:graphic>
            <a:graphicData uri="http://schemas.openxmlformats.org/presentationml/2006/ole">
              <p:oleObj spid="_x0000_s6155" name="Equation" r:id="rId12" imgW="114120" imgH="139680" progId="Equation.3">
                <p:embed/>
              </p:oleObj>
            </a:graphicData>
          </a:graphic>
        </p:graphicFrame>
        <p:graphicFrame>
          <p:nvGraphicFramePr>
            <p:cNvPr id="6156" name="Object 23"/>
            <p:cNvGraphicFramePr>
              <a:graphicFrameLocks noChangeAspect="1"/>
            </p:cNvGraphicFramePr>
            <p:nvPr/>
          </p:nvGraphicFramePr>
          <p:xfrm>
            <a:off x="4837" y="1737"/>
            <a:ext cx="111" cy="122"/>
          </p:xfrm>
          <a:graphic>
            <a:graphicData uri="http://schemas.openxmlformats.org/presentationml/2006/ole">
              <p:oleObj spid="_x0000_s6156" name="Equation" r:id="rId13" imgW="126720" imgH="139680" progId="Equation.3">
                <p:embed/>
              </p:oleObj>
            </a:graphicData>
          </a:graphic>
        </p:graphicFrame>
        <p:graphicFrame>
          <p:nvGraphicFramePr>
            <p:cNvPr id="6157" name="Object 24"/>
            <p:cNvGraphicFramePr>
              <a:graphicFrameLocks noChangeAspect="1"/>
            </p:cNvGraphicFramePr>
            <p:nvPr/>
          </p:nvGraphicFramePr>
          <p:xfrm>
            <a:off x="4779" y="1354"/>
            <a:ext cx="122" cy="155"/>
          </p:xfrm>
          <a:graphic>
            <a:graphicData uri="http://schemas.openxmlformats.org/presentationml/2006/ole">
              <p:oleObj spid="_x0000_s6157" name="Equation" r:id="rId14" imgW="139680" imgH="177480" progId="Equation.3">
                <p:embed/>
              </p:oleObj>
            </a:graphicData>
          </a:graphic>
        </p:graphicFrame>
        <p:graphicFrame>
          <p:nvGraphicFramePr>
            <p:cNvPr id="6158" name="Object 25"/>
            <p:cNvGraphicFramePr>
              <a:graphicFrameLocks noChangeAspect="1"/>
            </p:cNvGraphicFramePr>
            <p:nvPr/>
          </p:nvGraphicFramePr>
          <p:xfrm>
            <a:off x="4716" y="1881"/>
            <a:ext cx="132" cy="189"/>
          </p:xfrm>
          <a:graphic>
            <a:graphicData uri="http://schemas.openxmlformats.org/presentationml/2006/ole">
              <p:oleObj spid="_x0000_s6158" name="Equation" r:id="rId15" imgW="152280" imgH="215640" progId="Equation.3">
                <p:embed/>
              </p:oleObj>
            </a:graphicData>
          </a:graphic>
        </p:graphicFrame>
        <p:graphicFrame>
          <p:nvGraphicFramePr>
            <p:cNvPr id="6159" name="Object 26"/>
            <p:cNvGraphicFramePr>
              <a:graphicFrameLocks noChangeAspect="1"/>
            </p:cNvGraphicFramePr>
            <p:nvPr/>
          </p:nvGraphicFramePr>
          <p:xfrm>
            <a:off x="4147" y="1841"/>
            <a:ext cx="154" cy="189"/>
          </p:xfrm>
          <a:graphic>
            <a:graphicData uri="http://schemas.openxmlformats.org/presentationml/2006/ole">
              <p:oleObj spid="_x0000_s6159" name="Equation" r:id="rId16" imgW="164880" imgH="215640" progId="Equation.3">
                <p:embed/>
              </p:oleObj>
            </a:graphicData>
          </a:graphic>
        </p:graphicFrame>
        <p:graphicFrame>
          <p:nvGraphicFramePr>
            <p:cNvPr id="6160" name="Object 27"/>
            <p:cNvGraphicFramePr>
              <a:graphicFrameLocks noChangeAspect="1"/>
            </p:cNvGraphicFramePr>
            <p:nvPr/>
          </p:nvGraphicFramePr>
          <p:xfrm>
            <a:off x="4498" y="1860"/>
            <a:ext cx="144" cy="200"/>
          </p:xfrm>
          <a:graphic>
            <a:graphicData uri="http://schemas.openxmlformats.org/presentationml/2006/ole">
              <p:oleObj spid="_x0000_s6160" name="Equation" r:id="rId17" imgW="164880" imgH="228600" progId="Equation.3">
                <p:embed/>
              </p:oleObj>
            </a:graphicData>
          </a:graphic>
        </p:graphicFrame>
        <p:sp>
          <p:nvSpPr>
            <p:cNvPr id="6173" name="Line 28"/>
            <p:cNvSpPr>
              <a:spLocks noChangeAspect="1" noChangeShapeType="1"/>
            </p:cNvSpPr>
            <p:nvPr/>
          </p:nvSpPr>
          <p:spPr bwMode="auto">
            <a:xfrm>
              <a:off x="4204" y="1119"/>
              <a:ext cx="0" cy="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Line 29"/>
            <p:cNvSpPr>
              <a:spLocks noChangeAspect="1" noChangeShapeType="1"/>
            </p:cNvSpPr>
            <p:nvPr/>
          </p:nvSpPr>
          <p:spPr bwMode="auto">
            <a:xfrm>
              <a:off x="4537" y="1131"/>
              <a:ext cx="0" cy="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30"/>
            <p:cNvSpPr>
              <a:spLocks noChangeAspect="1"/>
            </p:cNvSpPr>
            <p:nvPr/>
          </p:nvSpPr>
          <p:spPr bwMode="auto">
            <a:xfrm>
              <a:off x="4793" y="1688"/>
              <a:ext cx="5" cy="198"/>
            </a:xfrm>
            <a:custGeom>
              <a:avLst/>
              <a:gdLst>
                <a:gd name="T0" fmla="*/ 5 w 8"/>
                <a:gd name="T1" fmla="*/ 0 h 310"/>
                <a:gd name="T2" fmla="*/ 0 w 8"/>
                <a:gd name="T3" fmla="*/ 198 h 310"/>
                <a:gd name="T4" fmla="*/ 0 60000 65536"/>
                <a:gd name="T5" fmla="*/ 0 60000 65536"/>
                <a:gd name="T6" fmla="*/ 0 w 8"/>
                <a:gd name="T7" fmla="*/ 0 h 310"/>
                <a:gd name="T8" fmla="*/ 8 w 8"/>
                <a:gd name="T9" fmla="*/ 310 h 3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10">
                  <a:moveTo>
                    <a:pt x="8" y="0"/>
                  </a:moveTo>
                  <a:lnTo>
                    <a:pt x="0" y="3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6161" name="Object 32"/>
          <p:cNvGraphicFramePr>
            <a:graphicFrameLocks noChangeAspect="1"/>
          </p:cNvGraphicFramePr>
          <p:nvPr/>
        </p:nvGraphicFramePr>
        <p:xfrm>
          <a:off x="3929063" y="1357304"/>
          <a:ext cx="1928812" cy="928688"/>
        </p:xfrm>
        <a:graphic>
          <a:graphicData uri="http://schemas.openxmlformats.org/presentationml/2006/ole">
            <p:oleObj spid="_x0000_s6161" name="Equation" r:id="rId18" imgW="7617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utoUpdateAnimBg="0"/>
      <p:bldP spid="253956" grpId="0" autoUpdateAnimBg="0"/>
      <p:bldP spid="2539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继续提升热机效率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继续降低低温热源的温度？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提升高温热源的途径？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……</a:t>
            </a:r>
          </a:p>
          <a:p>
            <a:pPr lvl="1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70585-AB4C-4908-8F5C-DBB8C6DD156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其他循环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143504" y="1981200"/>
            <a:ext cx="3314696" cy="733420"/>
          </a:xfrm>
        </p:spPr>
        <p:txBody>
          <a:bodyPr/>
          <a:lstStyle/>
          <a:p>
            <a:r>
              <a:rPr lang="zh-CN" altLang="en-US" b="1" dirty="0" smtClean="0"/>
              <a:t>阿特金森循环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70585-AB4C-4908-8F5C-DBB8C6DD156A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  <p:pic>
        <p:nvPicPr>
          <p:cNvPr id="73730" name="Picture 2" descr="都是专利惹的祸 阿特金森循环的那些事儿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762500" cy="4181475"/>
          </a:xfrm>
          <a:prstGeom prst="rect">
            <a:avLst/>
          </a:prstGeom>
          <a:noFill/>
        </p:spPr>
      </p:pic>
      <p:pic>
        <p:nvPicPr>
          <p:cNvPr id="73732" name="Picture 4" descr="都是专利惹的祸 阿特金森循环的那些事儿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4762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970585-AB4C-4908-8F5C-DBB8C6DD156A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4929190" y="207167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米勒</a:t>
            </a:r>
            <a:r>
              <a:rPr lang="zh-CN" altLang="en-US" dirty="0" smtClean="0"/>
              <a:t>循环</a:t>
            </a:r>
            <a:endParaRPr lang="en-US" altLang="zh-CN" dirty="0" smtClean="0"/>
          </a:p>
          <a:p>
            <a:r>
              <a:rPr lang="zh-CN" altLang="en-US" smtClean="0"/>
              <a:t>膨胀比大于压缩比</a:t>
            </a:r>
            <a:endParaRPr lang="zh-CN" altLang="en-US" dirty="0"/>
          </a:p>
        </p:txBody>
      </p:sp>
      <p:pic>
        <p:nvPicPr>
          <p:cNvPr id="74754" name="Picture 2" descr="http://c.hiphotos.baidu.com/baike/s%3D220/sign=894228ad4e36acaf5de091fe4cd88d03/dc54564e9258d109f173c226d458ccbf6d814d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2095500" cy="1819276"/>
          </a:xfrm>
          <a:prstGeom prst="rect">
            <a:avLst/>
          </a:prstGeom>
          <a:noFill/>
        </p:spPr>
      </p:pic>
      <p:pic>
        <p:nvPicPr>
          <p:cNvPr id="74756" name="Picture 4" descr="http://f.hiphotos.baidu.com/baike/s%3D220/sign=07f414492b738bd4c021b533918a876c/91529822720e0cf30a8a256f0f46f21fbe09aa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2095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D11DAD-0256-4368-9E6F-EB78143B1DEB}" type="slidenum">
              <a:rPr lang="en-US" altLang="zh-CN" smtClean="0"/>
              <a:pPr/>
              <a:t>52</a:t>
            </a:fld>
            <a:endParaRPr lang="en-US" altLang="zh-CN" smtClean="0"/>
          </a:p>
        </p:txBody>
      </p:sp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195263" y="134938"/>
            <a:ext cx="87042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习题</a:t>
            </a:r>
            <a:r>
              <a:rPr lang="en-US" altLang="zh-CN" sz="2800" b="1">
                <a:ea typeface="楷体_GB2312" pitchFamily="49" charset="-122"/>
              </a:rPr>
              <a:t>  </a:t>
            </a:r>
            <a:r>
              <a:rPr lang="zh-CN" altLang="en-US" sz="2800" b="1">
                <a:ea typeface="楷体_GB2312" pitchFamily="49" charset="-122"/>
              </a:rPr>
              <a:t>将</a:t>
            </a:r>
            <a:r>
              <a:rPr lang="en-US" altLang="zh-CN" sz="2800" b="1">
                <a:ea typeface="楷体_GB2312" pitchFamily="49" charset="-122"/>
              </a:rPr>
              <a:t>1</a:t>
            </a:r>
            <a:r>
              <a:rPr lang="zh-CN" altLang="en-US" sz="2800" b="1">
                <a:ea typeface="楷体_GB2312" pitchFamily="49" charset="-122"/>
              </a:rPr>
              <a:t>摩尔的单原子理想气体经</a:t>
            </a:r>
            <a:r>
              <a:rPr lang="en-US" altLang="zh-CN" sz="2800" b="1">
                <a:ea typeface="楷体_GB2312" pitchFamily="49" charset="-122"/>
              </a:rPr>
              <a:t>A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</a:t>
            </a:r>
            <a:r>
              <a:rPr lang="en-US" altLang="zh-CN" sz="2800" b="1">
                <a:ea typeface="楷体_GB2312" pitchFamily="49" charset="-122"/>
              </a:rPr>
              <a:t>B</a:t>
            </a:r>
            <a:r>
              <a:rPr lang="zh-CN" altLang="en-US" sz="2800" b="1">
                <a:ea typeface="楷体_GB2312" pitchFamily="49" charset="-122"/>
              </a:rPr>
              <a:t>等温准静态</a:t>
            </a:r>
          </a:p>
          <a:p>
            <a:r>
              <a:rPr lang="zh-CN" altLang="en-US" sz="2800" b="1">
                <a:ea typeface="楷体_GB2312" pitchFamily="49" charset="-122"/>
              </a:rPr>
              <a:t>膨胀过程，</a:t>
            </a:r>
            <a:r>
              <a:rPr lang="en-US" altLang="zh-CN" sz="2800" b="1">
                <a:ea typeface="楷体_GB2312" pitchFamily="49" charset="-122"/>
              </a:rPr>
              <a:t>B 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</a:t>
            </a:r>
            <a:r>
              <a:rPr lang="en-US" altLang="zh-CN" sz="2800" b="1">
                <a:ea typeface="楷体_GB2312" pitchFamily="49" charset="-122"/>
              </a:rPr>
              <a:t> C</a:t>
            </a:r>
            <a:r>
              <a:rPr lang="zh-CN" altLang="en-US" sz="2800" b="1">
                <a:ea typeface="楷体_GB2312" pitchFamily="49" charset="-122"/>
              </a:rPr>
              <a:t>等压准静态压缩，</a:t>
            </a:r>
            <a:r>
              <a:rPr lang="en-US" altLang="zh-CN" sz="2800" b="1">
                <a:ea typeface="楷体_GB2312" pitchFamily="49" charset="-122"/>
              </a:rPr>
              <a:t>C 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</a:t>
            </a:r>
            <a:r>
              <a:rPr lang="en-US" altLang="zh-CN" sz="2800" b="1">
                <a:ea typeface="楷体_GB2312" pitchFamily="49" charset="-122"/>
              </a:rPr>
              <a:t> A</a:t>
            </a:r>
            <a:r>
              <a:rPr lang="zh-CN" altLang="en-US" sz="2800" b="1">
                <a:ea typeface="楷体_GB2312" pitchFamily="49" charset="-122"/>
              </a:rPr>
              <a:t>等容准静态</a:t>
            </a:r>
          </a:p>
          <a:p>
            <a:r>
              <a:rPr lang="zh-CN" altLang="en-US" sz="2800" b="1">
                <a:ea typeface="楷体_GB2312" pitchFamily="49" charset="-122"/>
              </a:rPr>
              <a:t>过程完成正循环，已知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A</a:t>
            </a:r>
            <a:r>
              <a:rPr lang="en-US" altLang="zh-CN" sz="2800" b="1">
                <a:ea typeface="楷体_GB2312" pitchFamily="49" charset="-122"/>
              </a:rPr>
              <a:t>=200</a:t>
            </a:r>
            <a:r>
              <a:rPr lang="en-US" altLang="zh-CN" sz="2800" b="1" baseline="30000">
                <a:ea typeface="楷体_GB2312" pitchFamily="49" charset="-122"/>
              </a:rPr>
              <a:t>0</a:t>
            </a:r>
            <a:r>
              <a:rPr lang="en-US" altLang="zh-CN" sz="2800" b="1">
                <a:ea typeface="楷体_GB2312" pitchFamily="49" charset="-122"/>
              </a:rPr>
              <a:t>C,V</a:t>
            </a:r>
            <a:r>
              <a:rPr lang="en-US" altLang="zh-CN" sz="2800" b="1" baseline="-25000">
                <a:ea typeface="楷体_GB2312" pitchFamily="49" charset="-122"/>
              </a:rPr>
              <a:t>A</a:t>
            </a:r>
            <a:r>
              <a:rPr lang="en-US" altLang="zh-CN" sz="2800" b="1">
                <a:ea typeface="楷体_GB2312" pitchFamily="49" charset="-122"/>
              </a:rPr>
              <a:t>=3.0</a:t>
            </a:r>
            <a:r>
              <a:rPr lang="zh-CN" altLang="en-US" sz="2800" b="1">
                <a:ea typeface="楷体_GB2312" pitchFamily="49" charset="-122"/>
              </a:rPr>
              <a:t>升</a:t>
            </a:r>
            <a:r>
              <a:rPr lang="en-US" altLang="en-US" sz="2800" b="1">
                <a:ea typeface="楷体_GB2312" pitchFamily="49" charset="-122"/>
              </a:rPr>
              <a:t>,</a:t>
            </a:r>
            <a:r>
              <a:rPr lang="en-US" altLang="zh-CN" sz="2800" b="1">
                <a:ea typeface="楷体_GB2312" pitchFamily="49" charset="-122"/>
              </a:rPr>
              <a:t>V</a:t>
            </a:r>
            <a:r>
              <a:rPr lang="en-US" altLang="zh-CN" sz="2800" b="1" baseline="-25000">
                <a:ea typeface="楷体_GB2312" pitchFamily="49" charset="-122"/>
              </a:rPr>
              <a:t>B</a:t>
            </a:r>
            <a:r>
              <a:rPr lang="en-US" altLang="zh-CN" sz="2800" b="1">
                <a:ea typeface="楷体_GB2312" pitchFamily="49" charset="-122"/>
              </a:rPr>
              <a:t>=6.0</a:t>
            </a:r>
            <a:r>
              <a:rPr lang="zh-CN" altLang="en-US" sz="2800" b="1">
                <a:ea typeface="楷体_GB2312" pitchFamily="49" charset="-122"/>
              </a:rPr>
              <a:t>升</a:t>
            </a:r>
          </a:p>
          <a:p>
            <a:r>
              <a:rPr lang="zh-CN" altLang="en-US" sz="2800" b="1">
                <a:ea typeface="楷体_GB2312" pitchFamily="49" charset="-122"/>
              </a:rPr>
              <a:t>求：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C</a:t>
            </a:r>
            <a:r>
              <a:rPr lang="zh-CN" altLang="en-US" sz="2800" b="1">
                <a:ea typeface="楷体_GB2312" pitchFamily="49" charset="-122"/>
              </a:rPr>
              <a:t>？哪个过程吸热的？吸收的总热量是多少？</a:t>
            </a:r>
          </a:p>
          <a:p>
            <a:r>
              <a:rPr lang="zh-CN" altLang="en-US" sz="2800" b="1">
                <a:ea typeface="楷体_GB2312" pitchFamily="49" charset="-122"/>
              </a:rPr>
              <a:t>此热机的效率是多少？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07100" y="2209800"/>
            <a:ext cx="2616200" cy="2251075"/>
            <a:chOff x="3792" y="1392"/>
            <a:chExt cx="1648" cy="1418"/>
          </a:xfrm>
        </p:grpSpPr>
        <p:sp>
          <p:nvSpPr>
            <p:cNvPr id="7183" name="Line 4"/>
            <p:cNvSpPr>
              <a:spLocks noChangeShapeType="1"/>
            </p:cNvSpPr>
            <p:nvPr/>
          </p:nvSpPr>
          <p:spPr bwMode="auto">
            <a:xfrm>
              <a:off x="3792" y="2630"/>
              <a:ext cx="14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4" name="Freeform 5"/>
            <p:cNvSpPr>
              <a:spLocks/>
            </p:cNvSpPr>
            <p:nvPr/>
          </p:nvSpPr>
          <p:spPr bwMode="auto">
            <a:xfrm>
              <a:off x="3792" y="1535"/>
              <a:ext cx="1" cy="1079"/>
            </a:xfrm>
            <a:custGeom>
              <a:avLst/>
              <a:gdLst>
                <a:gd name="T0" fmla="*/ 0 w 5"/>
                <a:gd name="T1" fmla="*/ 1079 h 1124"/>
                <a:gd name="T2" fmla="*/ 1 w 5"/>
                <a:gd name="T3" fmla="*/ 0 h 1124"/>
                <a:gd name="T4" fmla="*/ 0 60000 65536"/>
                <a:gd name="T5" fmla="*/ 0 60000 65536"/>
                <a:gd name="T6" fmla="*/ 0 w 5"/>
                <a:gd name="T7" fmla="*/ 0 h 1124"/>
                <a:gd name="T8" fmla="*/ 5 w 5"/>
                <a:gd name="T9" fmla="*/ 1124 h 1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24">
                  <a:moveTo>
                    <a:pt x="0" y="1124"/>
                  </a:moveTo>
                  <a:lnTo>
                    <a:pt x="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4087" y="1676"/>
              <a:ext cx="870" cy="688"/>
            </a:xfrm>
            <a:custGeom>
              <a:avLst/>
              <a:gdLst>
                <a:gd name="T0" fmla="*/ 0 w 1123"/>
                <a:gd name="T1" fmla="*/ 0 h 688"/>
                <a:gd name="T2" fmla="*/ 301 w 1123"/>
                <a:gd name="T3" fmla="*/ 435 h 688"/>
                <a:gd name="T4" fmla="*/ 870 w 1123"/>
                <a:gd name="T5" fmla="*/ 688 h 688"/>
                <a:gd name="T6" fmla="*/ 0 60000 65536"/>
                <a:gd name="T7" fmla="*/ 0 60000 65536"/>
                <a:gd name="T8" fmla="*/ 0 60000 65536"/>
                <a:gd name="T9" fmla="*/ 0 w 1123"/>
                <a:gd name="T10" fmla="*/ 0 h 688"/>
                <a:gd name="T11" fmla="*/ 1123 w 1123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3" h="688">
                  <a:moveTo>
                    <a:pt x="0" y="0"/>
                  </a:moveTo>
                  <a:cubicBezTo>
                    <a:pt x="65" y="72"/>
                    <a:pt x="202" y="320"/>
                    <a:pt x="389" y="435"/>
                  </a:cubicBezTo>
                  <a:cubicBezTo>
                    <a:pt x="613" y="563"/>
                    <a:pt x="1017" y="663"/>
                    <a:pt x="1123" y="6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6" name="Line 7"/>
            <p:cNvSpPr>
              <a:spLocks noChangeShapeType="1"/>
            </p:cNvSpPr>
            <p:nvPr/>
          </p:nvSpPr>
          <p:spPr bwMode="auto">
            <a:xfrm>
              <a:off x="4097" y="167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7" name="Line 8"/>
            <p:cNvSpPr>
              <a:spLocks noChangeShapeType="1"/>
            </p:cNvSpPr>
            <p:nvPr/>
          </p:nvSpPr>
          <p:spPr bwMode="auto">
            <a:xfrm>
              <a:off x="4990" y="2313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8" name="Oval 9"/>
            <p:cNvSpPr>
              <a:spLocks noChangeArrowheads="1"/>
            </p:cNvSpPr>
            <p:nvPr/>
          </p:nvSpPr>
          <p:spPr bwMode="auto">
            <a:xfrm>
              <a:off x="4063" y="1654"/>
              <a:ext cx="59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9" name="Oval 10"/>
            <p:cNvSpPr>
              <a:spLocks noChangeArrowheads="1"/>
            </p:cNvSpPr>
            <p:nvPr/>
          </p:nvSpPr>
          <p:spPr bwMode="auto">
            <a:xfrm>
              <a:off x="4963" y="2323"/>
              <a:ext cx="60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0" name="Line 11"/>
            <p:cNvSpPr>
              <a:spLocks noChangeShapeType="1"/>
            </p:cNvSpPr>
            <p:nvPr/>
          </p:nvSpPr>
          <p:spPr bwMode="auto">
            <a:xfrm>
              <a:off x="4076" y="2369"/>
              <a:ext cx="93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1" name="Line 12"/>
            <p:cNvSpPr>
              <a:spLocks noChangeShapeType="1"/>
            </p:cNvSpPr>
            <p:nvPr/>
          </p:nvSpPr>
          <p:spPr bwMode="auto">
            <a:xfrm>
              <a:off x="4087" y="1742"/>
              <a:ext cx="0" cy="64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2" name="Text Box 13"/>
            <p:cNvSpPr txBox="1">
              <a:spLocks noChangeArrowheads="1"/>
            </p:cNvSpPr>
            <p:nvPr/>
          </p:nvSpPr>
          <p:spPr bwMode="auto">
            <a:xfrm>
              <a:off x="5162" y="2483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ea typeface="楷体_GB2312" pitchFamily="49" charset="-122"/>
                </a:rPr>
                <a:t>V</a:t>
              </a:r>
            </a:p>
          </p:txBody>
        </p:sp>
        <p:sp>
          <p:nvSpPr>
            <p:cNvPr id="7193" name="Text Box 14"/>
            <p:cNvSpPr txBox="1">
              <a:spLocks noChangeArrowheads="1"/>
            </p:cNvSpPr>
            <p:nvPr/>
          </p:nvSpPr>
          <p:spPr bwMode="auto">
            <a:xfrm>
              <a:off x="3829" y="140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ea typeface="楷体_GB2312" pitchFamily="49" charset="-122"/>
                </a:rPr>
                <a:t>P</a:t>
              </a:r>
            </a:p>
          </p:txBody>
        </p:sp>
        <p:sp>
          <p:nvSpPr>
            <p:cNvPr id="7194" name="Text Box 15"/>
            <p:cNvSpPr txBox="1">
              <a:spLocks noChangeArrowheads="1"/>
            </p:cNvSpPr>
            <p:nvPr/>
          </p:nvSpPr>
          <p:spPr bwMode="auto">
            <a:xfrm>
              <a:off x="3978" y="139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ea typeface="楷体_GB2312" pitchFamily="49" charset="-122"/>
                </a:rPr>
                <a:t>A</a:t>
              </a:r>
            </a:p>
          </p:txBody>
        </p:sp>
        <p:sp>
          <p:nvSpPr>
            <p:cNvPr id="7195" name="Text Box 16"/>
            <p:cNvSpPr txBox="1">
              <a:spLocks noChangeArrowheads="1"/>
            </p:cNvSpPr>
            <p:nvPr/>
          </p:nvSpPr>
          <p:spPr bwMode="auto">
            <a:xfrm>
              <a:off x="5020" y="2217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ea typeface="楷体_GB2312" pitchFamily="49" charset="-122"/>
                </a:rPr>
                <a:t>B</a:t>
              </a:r>
            </a:p>
          </p:txBody>
        </p:sp>
        <p:sp>
          <p:nvSpPr>
            <p:cNvPr id="7196" name="Oval 17"/>
            <p:cNvSpPr>
              <a:spLocks noChangeArrowheads="1"/>
            </p:cNvSpPr>
            <p:nvPr/>
          </p:nvSpPr>
          <p:spPr bwMode="auto">
            <a:xfrm>
              <a:off x="4065" y="2326"/>
              <a:ext cx="60" cy="7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7" name="Text Box 18"/>
            <p:cNvSpPr txBox="1">
              <a:spLocks noChangeArrowheads="1"/>
            </p:cNvSpPr>
            <p:nvPr/>
          </p:nvSpPr>
          <p:spPr bwMode="auto">
            <a:xfrm>
              <a:off x="3792" y="2208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ea typeface="楷体_GB2312" pitchFamily="49" charset="-122"/>
                </a:rPr>
                <a:t>C</a:t>
              </a:r>
            </a:p>
          </p:txBody>
        </p:sp>
        <p:sp>
          <p:nvSpPr>
            <p:cNvPr id="7198" name="Freeform 19"/>
            <p:cNvSpPr>
              <a:spLocks/>
            </p:cNvSpPr>
            <p:nvPr/>
          </p:nvSpPr>
          <p:spPr bwMode="auto">
            <a:xfrm>
              <a:off x="4200" y="1853"/>
              <a:ext cx="462" cy="360"/>
            </a:xfrm>
            <a:custGeom>
              <a:avLst/>
              <a:gdLst>
                <a:gd name="T0" fmla="*/ 0 w 462"/>
                <a:gd name="T1" fmla="*/ 0 h 360"/>
                <a:gd name="T2" fmla="*/ 307 w 462"/>
                <a:gd name="T3" fmla="*/ 360 h 360"/>
                <a:gd name="T4" fmla="*/ 0 60000 65536"/>
                <a:gd name="T5" fmla="*/ 0 60000 65536"/>
                <a:gd name="T6" fmla="*/ 0 w 462"/>
                <a:gd name="T7" fmla="*/ 0 h 360"/>
                <a:gd name="T8" fmla="*/ 462 w 46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2" h="360">
                  <a:moveTo>
                    <a:pt x="0" y="0"/>
                  </a:moveTo>
                  <a:cubicBezTo>
                    <a:pt x="66" y="214"/>
                    <a:pt x="462" y="350"/>
                    <a:pt x="307" y="360"/>
                  </a:cubicBezTo>
                </a:path>
              </a:pathLst>
            </a:custGeom>
            <a:noFill/>
            <a:ln w="44450">
              <a:solidFill>
                <a:srgbClr val="DC00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9" name="Line 20"/>
            <p:cNvSpPr>
              <a:spLocks noChangeShapeType="1"/>
            </p:cNvSpPr>
            <p:nvPr/>
          </p:nvSpPr>
          <p:spPr bwMode="auto">
            <a:xfrm flipH="1">
              <a:off x="4224" y="2365"/>
              <a:ext cx="480" cy="0"/>
            </a:xfrm>
            <a:prstGeom prst="line">
              <a:avLst/>
            </a:prstGeom>
            <a:noFill/>
            <a:ln w="38100">
              <a:solidFill>
                <a:srgbClr val="DC00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0" name="Line 21"/>
            <p:cNvSpPr>
              <a:spLocks noChangeShapeType="1"/>
            </p:cNvSpPr>
            <p:nvPr/>
          </p:nvSpPr>
          <p:spPr bwMode="auto">
            <a:xfrm rot="5400000" flipH="1">
              <a:off x="3849" y="2069"/>
              <a:ext cx="480" cy="0"/>
            </a:xfrm>
            <a:prstGeom prst="line">
              <a:avLst/>
            </a:prstGeom>
            <a:noFill/>
            <a:ln w="38100">
              <a:solidFill>
                <a:srgbClr val="DC0000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4998" name="Text Box 22"/>
          <p:cNvSpPr txBox="1">
            <a:spLocks noChangeArrowheads="1"/>
          </p:cNvSpPr>
          <p:nvPr/>
        </p:nvSpPr>
        <p:spPr bwMode="auto">
          <a:xfrm>
            <a:off x="215900" y="2362200"/>
            <a:ext cx="367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解：</a:t>
            </a:r>
            <a:r>
              <a:rPr lang="zh-CN" altLang="en-US" sz="2800" b="1">
                <a:ea typeface="楷体_GB2312" pitchFamily="49" charset="-122"/>
                <a:sym typeface="MT Extra" pitchFamily="18" charset="2"/>
              </a:rPr>
              <a:t>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A</a:t>
            </a:r>
            <a:r>
              <a:rPr lang="en-US" altLang="zh-CN" sz="2800" b="1">
                <a:ea typeface="楷体_GB2312" pitchFamily="49" charset="-122"/>
              </a:rPr>
              <a:t>=T</a:t>
            </a:r>
            <a:r>
              <a:rPr lang="en-US" altLang="zh-CN" sz="2800" b="1" baseline="-25000">
                <a:ea typeface="楷体_GB2312" pitchFamily="49" charset="-122"/>
              </a:rPr>
              <a:t>B</a:t>
            </a:r>
            <a:r>
              <a:rPr lang="en-US" altLang="zh-CN" sz="2800" b="1">
                <a:ea typeface="楷体_GB2312" pitchFamily="49" charset="-122"/>
              </a:rPr>
              <a:t>=473.15K</a:t>
            </a:r>
          </a:p>
        </p:txBody>
      </p:sp>
      <p:graphicFrame>
        <p:nvGraphicFramePr>
          <p:cNvPr id="254999" name="Object 23"/>
          <p:cNvGraphicFramePr>
            <a:graphicFrameLocks noChangeAspect="1"/>
          </p:cNvGraphicFramePr>
          <p:nvPr/>
        </p:nvGraphicFramePr>
        <p:xfrm>
          <a:off x="4146550" y="2362200"/>
          <a:ext cx="1703388" cy="914400"/>
        </p:xfrm>
        <a:graphic>
          <a:graphicData uri="http://schemas.openxmlformats.org/presentationml/2006/ole">
            <p:oleObj spid="_x0000_s7170" name="公式" r:id="rId3" imgW="799920" imgH="431640" progId="Equation.3">
              <p:embed/>
            </p:oleObj>
          </a:graphicData>
        </a:graphic>
      </p:graphicFrame>
      <p:graphicFrame>
        <p:nvGraphicFramePr>
          <p:cNvPr id="255000" name="Object 24"/>
          <p:cNvGraphicFramePr>
            <a:graphicFrameLocks noChangeAspect="1"/>
          </p:cNvGraphicFramePr>
          <p:nvPr/>
        </p:nvGraphicFramePr>
        <p:xfrm>
          <a:off x="371475" y="2971800"/>
          <a:ext cx="4054475" cy="882650"/>
        </p:xfrm>
        <a:graphic>
          <a:graphicData uri="http://schemas.openxmlformats.org/presentationml/2006/ole">
            <p:oleObj spid="_x0000_s7171" name="Equation" r:id="rId4" imgW="1904760" imgH="431640" progId="Equation.3">
              <p:embed/>
            </p:oleObj>
          </a:graphicData>
        </a:graphic>
      </p:graphicFrame>
      <p:sp>
        <p:nvSpPr>
          <p:cNvPr id="255001" name="Text Box 25"/>
          <p:cNvSpPr txBox="1">
            <a:spLocks noChangeArrowheads="1"/>
          </p:cNvSpPr>
          <p:nvPr/>
        </p:nvSpPr>
        <p:spPr bwMode="auto">
          <a:xfrm>
            <a:off x="292100" y="3784600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ea typeface="楷体_GB2312" pitchFamily="49" charset="-122"/>
              </a:rPr>
              <a:t>A</a:t>
            </a:r>
            <a:r>
              <a:rPr lang="en-US" altLang="zh-CN" b="1">
                <a:ea typeface="楷体_GB2312" pitchFamily="49" charset="-122"/>
                <a:sym typeface="Symbol" pitchFamily="18" charset="2"/>
              </a:rPr>
              <a:t></a:t>
            </a:r>
            <a:r>
              <a:rPr lang="en-US" altLang="zh-CN" b="1">
                <a:ea typeface="楷体_GB2312" pitchFamily="49" charset="-122"/>
              </a:rPr>
              <a:t>B</a:t>
            </a:r>
            <a:r>
              <a:rPr lang="zh-CN" altLang="en-US" b="1">
                <a:ea typeface="楷体_GB2312" pitchFamily="49" charset="-122"/>
              </a:rPr>
              <a:t>过程吸热：</a:t>
            </a:r>
          </a:p>
        </p:txBody>
      </p:sp>
      <p:graphicFrame>
        <p:nvGraphicFramePr>
          <p:cNvPr id="255002" name="Object 26"/>
          <p:cNvGraphicFramePr>
            <a:graphicFrameLocks noChangeAspect="1"/>
          </p:cNvGraphicFramePr>
          <p:nvPr/>
        </p:nvGraphicFramePr>
        <p:xfrm>
          <a:off x="1560513" y="3962400"/>
          <a:ext cx="4487862" cy="882650"/>
        </p:xfrm>
        <a:graphic>
          <a:graphicData uri="http://schemas.openxmlformats.org/presentationml/2006/ole">
            <p:oleObj spid="_x0000_s7172" name="Equation" r:id="rId5" imgW="2108160" imgH="431640" progId="Equation.3">
              <p:embed/>
            </p:oleObj>
          </a:graphicData>
        </a:graphic>
      </p:graphicFrame>
      <p:sp>
        <p:nvSpPr>
          <p:cNvPr id="255003" name="Text Box 27"/>
          <p:cNvSpPr txBox="1">
            <a:spLocks noChangeArrowheads="1"/>
          </p:cNvSpPr>
          <p:nvPr/>
        </p:nvSpPr>
        <p:spPr bwMode="auto">
          <a:xfrm>
            <a:off x="139700" y="4572000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ea typeface="楷体_GB2312" pitchFamily="49" charset="-122"/>
              </a:rPr>
              <a:t>C</a:t>
            </a:r>
            <a:r>
              <a:rPr lang="en-US" altLang="zh-CN" b="1">
                <a:ea typeface="楷体_GB2312" pitchFamily="49" charset="-122"/>
                <a:sym typeface="Symbol" pitchFamily="18" charset="2"/>
              </a:rPr>
              <a:t>A</a:t>
            </a:r>
            <a:r>
              <a:rPr lang="zh-CN" altLang="en-US" b="1">
                <a:ea typeface="楷体_GB2312" pitchFamily="49" charset="-122"/>
              </a:rPr>
              <a:t>过程吸热：</a:t>
            </a:r>
          </a:p>
        </p:txBody>
      </p:sp>
      <p:graphicFrame>
        <p:nvGraphicFramePr>
          <p:cNvPr id="255004" name="Object 28"/>
          <p:cNvGraphicFramePr>
            <a:graphicFrameLocks noChangeAspect="1"/>
          </p:cNvGraphicFramePr>
          <p:nvPr/>
        </p:nvGraphicFramePr>
        <p:xfrm>
          <a:off x="1346200" y="4876800"/>
          <a:ext cx="7797800" cy="469900"/>
        </p:xfrm>
        <a:graphic>
          <a:graphicData uri="http://schemas.openxmlformats.org/presentationml/2006/ole">
            <p:oleObj spid="_x0000_s7173" name="Equation" r:id="rId6" imgW="3924000" imgH="228600" progId="Equation.3">
              <p:embed/>
            </p:oleObj>
          </a:graphicData>
        </a:graphic>
      </p:graphicFrame>
      <p:sp>
        <p:nvSpPr>
          <p:cNvPr id="255005" name="Text Box 29"/>
          <p:cNvSpPr txBox="1">
            <a:spLocks noChangeArrowheads="1"/>
          </p:cNvSpPr>
          <p:nvPr/>
        </p:nvSpPr>
        <p:spPr bwMode="auto">
          <a:xfrm>
            <a:off x="63500" y="5334000"/>
            <a:ext cx="238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ea typeface="楷体_GB2312" pitchFamily="49" charset="-122"/>
              </a:rPr>
              <a:t>B </a:t>
            </a:r>
            <a:r>
              <a:rPr lang="en-US" altLang="zh-CN" b="1">
                <a:ea typeface="楷体_GB2312" pitchFamily="49" charset="-122"/>
                <a:sym typeface="Symbol" pitchFamily="18" charset="2"/>
              </a:rPr>
              <a:t></a:t>
            </a:r>
            <a:r>
              <a:rPr lang="en-US" altLang="zh-CN" b="1">
                <a:ea typeface="楷体_GB2312" pitchFamily="49" charset="-122"/>
              </a:rPr>
              <a:t> C</a:t>
            </a:r>
            <a:r>
              <a:rPr lang="en-US" altLang="zh-CN" sz="2800" b="1">
                <a:ea typeface="楷体_GB2312" pitchFamily="49" charset="-122"/>
              </a:rPr>
              <a:t> </a:t>
            </a:r>
            <a:r>
              <a:rPr lang="zh-CN" altLang="en-US" b="1">
                <a:ea typeface="楷体_GB2312" pitchFamily="49" charset="-122"/>
              </a:rPr>
              <a:t>过程放热</a:t>
            </a:r>
            <a:endParaRPr lang="zh-CN" altLang="en-US" sz="2800" b="1">
              <a:ea typeface="楷体_GB2312" pitchFamily="49" charset="-122"/>
            </a:endParaRPr>
          </a:p>
        </p:txBody>
      </p:sp>
      <p:graphicFrame>
        <p:nvGraphicFramePr>
          <p:cNvPr id="255006" name="Object 30"/>
          <p:cNvGraphicFramePr>
            <a:graphicFrameLocks noChangeAspect="1"/>
          </p:cNvGraphicFramePr>
          <p:nvPr/>
        </p:nvGraphicFramePr>
        <p:xfrm>
          <a:off x="2401888" y="5410200"/>
          <a:ext cx="6516687" cy="469900"/>
        </p:xfrm>
        <a:graphic>
          <a:graphicData uri="http://schemas.openxmlformats.org/presentationml/2006/ole">
            <p:oleObj spid="_x0000_s7174" name="Equation" r:id="rId7" imgW="3340080" imgH="228600" progId="Equation.3">
              <p:embed/>
            </p:oleObj>
          </a:graphicData>
        </a:graphic>
      </p:graphicFrame>
      <p:graphicFrame>
        <p:nvGraphicFramePr>
          <p:cNvPr id="255007" name="Object 31"/>
          <p:cNvGraphicFramePr>
            <a:graphicFrameLocks noChangeAspect="1"/>
          </p:cNvGraphicFramePr>
          <p:nvPr/>
        </p:nvGraphicFramePr>
        <p:xfrm>
          <a:off x="865188" y="5918200"/>
          <a:ext cx="4930775" cy="939800"/>
        </p:xfrm>
        <a:graphic>
          <a:graphicData uri="http://schemas.openxmlformats.org/presentationml/2006/ole">
            <p:oleObj spid="_x0000_s7175" name="Equation" r:id="rId8" imgW="2527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  <p:bldP spid="254998" grpId="0" autoUpdateAnimBg="0"/>
      <p:bldP spid="255001" grpId="0" autoUpdateAnimBg="0"/>
      <p:bldP spid="255003" grpId="0" autoUpdateAnimBg="0"/>
      <p:bldP spid="25500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D0A41B-0D41-4C72-A54C-8A645150A3E2}" type="slidenum">
              <a:rPr lang="en-US" altLang="zh-CN" smtClean="0"/>
              <a:pPr/>
              <a:t>53</a:t>
            </a:fld>
            <a:endParaRPr lang="en-US" altLang="zh-CN" smtClean="0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1828800" y="838200"/>
          <a:ext cx="4027488" cy="882650"/>
        </p:xfrm>
        <a:graphic>
          <a:graphicData uri="http://schemas.openxmlformats.org/presentationml/2006/ole">
            <p:oleObj spid="_x0000_s8194" name="Equation" r:id="rId3" imgW="1892160" imgH="431640" progId="Equation.3">
              <p:embed/>
            </p:oleObj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1752600" y="1981200"/>
          <a:ext cx="4289425" cy="809625"/>
        </p:xfrm>
        <a:graphic>
          <a:graphicData uri="http://schemas.openxmlformats.org/presentationml/2006/ole">
            <p:oleObj spid="_x0000_s8195" name="Equation" r:id="rId4" imgW="2158920" imgH="393480" progId="Equation.3">
              <p:embed/>
            </p:oleObj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1941513" y="3182938"/>
          <a:ext cx="4211637" cy="809625"/>
        </p:xfrm>
        <a:graphic>
          <a:graphicData uri="http://schemas.openxmlformats.org/presentationml/2006/ole">
            <p:oleObj spid="_x0000_s8196" name="Equation" r:id="rId5" imgW="2158920" imgH="393480" progId="Equation.3">
              <p:embed/>
            </p:oleObj>
          </a:graphicData>
        </a:graphic>
      </p:graphicFrame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2057400" y="4648200"/>
          <a:ext cx="3840163" cy="939800"/>
        </p:xfrm>
        <a:graphic>
          <a:graphicData uri="http://schemas.openxmlformats.org/presentationml/2006/ole">
            <p:oleObj spid="_x0000_s8197" name="Equation" r:id="rId6" imgW="1968480" imgH="457200" progId="Equation.3">
              <p:embed/>
            </p:oleObj>
          </a:graphicData>
        </a:graphic>
      </p:graphicFrame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88925" y="95885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吸热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吸热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04800" y="33528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放热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utoUpdateAnimBg="0"/>
      <p:bldP spid="256007" grpId="0" autoUpdateAnimBg="0"/>
      <p:bldP spid="25600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灯片编号占位符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45D364-F634-405C-A1E7-BA0F12034934}" type="slidenum">
              <a:rPr lang="en-US" altLang="zh-CN" smtClean="0"/>
              <a:pPr/>
              <a:t>54</a:t>
            </a:fld>
            <a:endParaRPr lang="en-US" altLang="zh-CN" smtClean="0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207963" y="158750"/>
            <a:ext cx="83978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习题</a:t>
            </a:r>
            <a:r>
              <a:rPr lang="en-US" altLang="zh-CN" sz="2800" b="1">
                <a:ea typeface="楷体_GB2312" pitchFamily="49" charset="-122"/>
              </a:rPr>
              <a:t>    </a:t>
            </a:r>
            <a:r>
              <a:rPr lang="zh-CN" altLang="en-US" sz="2800" b="1">
                <a:ea typeface="楷体_GB2312" pitchFamily="49" charset="-122"/>
              </a:rPr>
              <a:t>热机从锅炉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1</a:t>
            </a:r>
            <a:r>
              <a:rPr lang="zh-CN" altLang="en-US" sz="2800" b="1">
                <a:ea typeface="楷体_GB2312" pitchFamily="49" charset="-122"/>
              </a:rPr>
              <a:t>中吸热，向暖气系统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2</a:t>
            </a:r>
            <a:r>
              <a:rPr lang="zh-CN" altLang="en-US" sz="2800" b="1">
                <a:ea typeface="楷体_GB2312" pitchFamily="49" charset="-122"/>
              </a:rPr>
              <a:t>放热，</a:t>
            </a:r>
          </a:p>
          <a:p>
            <a:r>
              <a:rPr lang="zh-CN" altLang="en-US" sz="2800" b="1">
                <a:ea typeface="楷体_GB2312" pitchFamily="49" charset="-122"/>
              </a:rPr>
              <a:t>对外作功带动一热机</a:t>
            </a:r>
            <a:r>
              <a:rPr lang="en-US" altLang="zh-CN" sz="2800" b="1">
                <a:ea typeface="楷体_GB2312" pitchFamily="49" charset="-122"/>
              </a:rPr>
              <a:t>—</a:t>
            </a:r>
            <a:r>
              <a:rPr lang="zh-CN" altLang="en-US" sz="2800" b="1">
                <a:ea typeface="楷体_GB2312" pitchFamily="49" charset="-122"/>
              </a:rPr>
              <a:t>制冷机从温度</a:t>
            </a:r>
            <a:r>
              <a:rPr lang="zh-CN" altLang="en-US" b="1"/>
              <a:t>为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3</a:t>
            </a:r>
            <a:r>
              <a:rPr lang="zh-CN" altLang="en-US" sz="2800" b="1">
                <a:ea typeface="楷体_GB2312" pitchFamily="49" charset="-122"/>
              </a:rPr>
              <a:t>处吸热传给</a:t>
            </a:r>
          </a:p>
          <a:p>
            <a:r>
              <a:rPr lang="zh-CN" altLang="en-US" sz="2800" b="1">
                <a:ea typeface="楷体_GB2312" pitchFamily="49" charset="-122"/>
              </a:rPr>
              <a:t>暖气系统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2</a:t>
            </a:r>
            <a:r>
              <a:rPr lang="zh-CN" altLang="en-US" sz="2800" b="1">
                <a:ea typeface="楷体_GB2312" pitchFamily="49" charset="-122"/>
              </a:rPr>
              <a:t>。若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1</a:t>
            </a:r>
            <a:r>
              <a:rPr lang="en-US" altLang="zh-CN" sz="2800" b="1">
                <a:ea typeface="楷体_GB2312" pitchFamily="49" charset="-122"/>
              </a:rPr>
              <a:t>=210</a:t>
            </a:r>
            <a:r>
              <a:rPr lang="en-US" altLang="zh-CN" sz="2800" b="1" baseline="30000">
                <a:ea typeface="楷体_GB2312" pitchFamily="49" charset="-122"/>
              </a:rPr>
              <a:t>0</a:t>
            </a:r>
            <a:r>
              <a:rPr lang="en-US" altLang="zh-CN" sz="2800" b="1">
                <a:ea typeface="楷体_GB2312" pitchFamily="49" charset="-122"/>
              </a:rPr>
              <a:t>C, t</a:t>
            </a:r>
            <a:r>
              <a:rPr lang="en-US" altLang="zh-CN" sz="2800" b="1" baseline="-25000">
                <a:ea typeface="楷体_GB2312" pitchFamily="49" charset="-122"/>
              </a:rPr>
              <a:t>2</a:t>
            </a:r>
            <a:r>
              <a:rPr lang="en-US" altLang="zh-CN" sz="2800" b="1">
                <a:ea typeface="楷体_GB2312" pitchFamily="49" charset="-122"/>
              </a:rPr>
              <a:t>=60</a:t>
            </a:r>
            <a:r>
              <a:rPr lang="en-US" altLang="zh-CN" sz="2800" b="1" baseline="30000">
                <a:ea typeface="楷体_GB2312" pitchFamily="49" charset="-122"/>
              </a:rPr>
              <a:t>0</a:t>
            </a:r>
            <a:r>
              <a:rPr lang="en-US" altLang="zh-CN" sz="2800" b="1">
                <a:ea typeface="楷体_GB2312" pitchFamily="49" charset="-122"/>
              </a:rPr>
              <a:t>C </a:t>
            </a:r>
            <a:r>
              <a:rPr lang="zh-CN" altLang="en-US" sz="2800" b="1">
                <a:ea typeface="楷体_GB2312" pitchFamily="49" charset="-122"/>
              </a:rPr>
              <a:t>，</a:t>
            </a:r>
            <a:r>
              <a:rPr lang="en-US" altLang="zh-CN" sz="2800" b="1">
                <a:ea typeface="楷体_GB2312" pitchFamily="49" charset="-122"/>
              </a:rPr>
              <a:t>t</a:t>
            </a:r>
            <a:r>
              <a:rPr lang="en-US" altLang="zh-CN" sz="2800" b="1" baseline="-25000">
                <a:ea typeface="楷体_GB2312" pitchFamily="49" charset="-122"/>
              </a:rPr>
              <a:t>3</a:t>
            </a:r>
            <a:r>
              <a:rPr lang="en-US" altLang="zh-CN" sz="2800" b="1">
                <a:ea typeface="楷体_GB2312" pitchFamily="49" charset="-122"/>
              </a:rPr>
              <a:t>=15</a:t>
            </a:r>
            <a:r>
              <a:rPr lang="en-US" altLang="zh-CN" sz="2800" b="1" baseline="30000">
                <a:ea typeface="楷体_GB2312" pitchFamily="49" charset="-122"/>
              </a:rPr>
              <a:t>0</a:t>
            </a:r>
            <a:r>
              <a:rPr lang="en-US" altLang="zh-CN" sz="2800" b="1">
                <a:ea typeface="楷体_GB2312" pitchFamily="49" charset="-122"/>
              </a:rPr>
              <a:t>C </a:t>
            </a:r>
            <a:r>
              <a:rPr lang="zh-CN" altLang="en-US" sz="2800" b="1">
                <a:ea typeface="楷体_GB2312" pitchFamily="49" charset="-122"/>
              </a:rPr>
              <a:t>，煤的</a:t>
            </a:r>
          </a:p>
          <a:p>
            <a:r>
              <a:rPr lang="zh-CN" altLang="en-US" sz="2800" b="1">
                <a:ea typeface="楷体_GB2312" pitchFamily="49" charset="-122"/>
              </a:rPr>
              <a:t>燃烧值</a:t>
            </a:r>
            <a:r>
              <a:rPr lang="en-US" altLang="zh-CN" sz="2800" b="1">
                <a:ea typeface="楷体_GB2312" pitchFamily="49" charset="-122"/>
              </a:rPr>
              <a:t>H=2.09</a:t>
            </a:r>
            <a:r>
              <a:rPr lang="en-US" altLang="zh-CN" sz="2800" b="1">
                <a:ea typeface="楷体_GB2312" pitchFamily="49" charset="-122"/>
                <a:sym typeface="Symbol" pitchFamily="18" charset="2"/>
              </a:rPr>
              <a:t></a:t>
            </a:r>
            <a:r>
              <a:rPr lang="en-US" altLang="zh-CN" sz="2800" b="1">
                <a:ea typeface="楷体_GB2312" pitchFamily="49" charset="-122"/>
              </a:rPr>
              <a:t>10</a:t>
            </a:r>
            <a:r>
              <a:rPr lang="en-US" altLang="zh-CN" sz="2800" b="1" baseline="30000">
                <a:ea typeface="楷体_GB2312" pitchFamily="49" charset="-122"/>
              </a:rPr>
              <a:t>7</a:t>
            </a:r>
            <a:r>
              <a:rPr lang="zh-CN" altLang="en-US" sz="2800" b="1">
                <a:ea typeface="楷体_GB2312" pitchFamily="49" charset="-122"/>
              </a:rPr>
              <a:t>焦耳</a:t>
            </a:r>
            <a:r>
              <a:rPr lang="en-US" altLang="zh-CN" sz="2800" b="1">
                <a:ea typeface="楷体_GB2312" pitchFamily="49" charset="-122"/>
              </a:rPr>
              <a:t>/</a:t>
            </a:r>
            <a:r>
              <a:rPr lang="zh-CN" altLang="en-US" sz="2800" b="1">
                <a:ea typeface="楷体_GB2312" pitchFamily="49" charset="-122"/>
              </a:rPr>
              <a:t>千克，问锅炉每燃烧</a:t>
            </a:r>
            <a:r>
              <a:rPr lang="en-US" altLang="zh-CN" sz="2800" b="1">
                <a:ea typeface="楷体_GB2312" pitchFamily="49" charset="-122"/>
              </a:rPr>
              <a:t>1</a:t>
            </a:r>
            <a:r>
              <a:rPr lang="zh-CN" altLang="en-US" sz="2800" b="1">
                <a:ea typeface="楷体_GB2312" pitchFamily="49" charset="-122"/>
              </a:rPr>
              <a:t>千克的</a:t>
            </a:r>
          </a:p>
          <a:p>
            <a:r>
              <a:rPr lang="zh-CN" altLang="en-US" sz="2800" b="1">
                <a:ea typeface="楷体_GB2312" pitchFamily="49" charset="-122"/>
              </a:rPr>
              <a:t>煤</a:t>
            </a:r>
            <a:r>
              <a:rPr lang="en-US" altLang="zh-CN" sz="2800" b="1">
                <a:ea typeface="楷体_GB2312" pitchFamily="49" charset="-122"/>
              </a:rPr>
              <a:t>,</a:t>
            </a:r>
            <a:r>
              <a:rPr lang="zh-CN" altLang="en-US" sz="2800" b="1">
                <a:ea typeface="楷体_GB2312" pitchFamily="49" charset="-122"/>
              </a:rPr>
              <a:t>暖气中得到的热量是多少？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02263" y="1981200"/>
            <a:ext cx="3513137" cy="1758950"/>
            <a:chOff x="3216" y="1296"/>
            <a:chExt cx="2213" cy="1108"/>
          </a:xfrm>
        </p:grpSpPr>
        <p:sp>
          <p:nvSpPr>
            <p:cNvPr id="9241" name="Rectangle 4"/>
            <p:cNvSpPr>
              <a:spLocks noChangeArrowheads="1"/>
            </p:cNvSpPr>
            <p:nvPr/>
          </p:nvSpPr>
          <p:spPr bwMode="auto">
            <a:xfrm>
              <a:off x="3216" y="1492"/>
              <a:ext cx="240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2" name="Rectangle 5"/>
            <p:cNvSpPr>
              <a:spLocks noChangeArrowheads="1"/>
            </p:cNvSpPr>
            <p:nvPr/>
          </p:nvSpPr>
          <p:spPr bwMode="auto">
            <a:xfrm>
              <a:off x="4224" y="1492"/>
              <a:ext cx="240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3" name="Rectangle 6"/>
            <p:cNvSpPr>
              <a:spLocks noChangeArrowheads="1"/>
            </p:cNvSpPr>
            <p:nvPr/>
          </p:nvSpPr>
          <p:spPr bwMode="auto">
            <a:xfrm>
              <a:off x="5184" y="1488"/>
              <a:ext cx="240" cy="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4" name="Oval 7"/>
            <p:cNvSpPr>
              <a:spLocks noChangeArrowheads="1"/>
            </p:cNvSpPr>
            <p:nvPr/>
          </p:nvSpPr>
          <p:spPr bwMode="auto">
            <a:xfrm>
              <a:off x="4608" y="1584"/>
              <a:ext cx="432" cy="384"/>
            </a:xfrm>
            <a:prstGeom prst="ellipse">
              <a:avLst/>
            </a:prstGeom>
            <a:noFill/>
            <a:ln w="34925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5" name="Oval 8"/>
            <p:cNvSpPr>
              <a:spLocks noChangeArrowheads="1"/>
            </p:cNvSpPr>
            <p:nvPr/>
          </p:nvSpPr>
          <p:spPr bwMode="auto">
            <a:xfrm>
              <a:off x="3635" y="1584"/>
              <a:ext cx="432" cy="384"/>
            </a:xfrm>
            <a:prstGeom prst="ellipse">
              <a:avLst/>
            </a:prstGeom>
            <a:noFill/>
            <a:ln w="349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6" name="AutoShape 9"/>
            <p:cNvSpPr>
              <a:spLocks noChangeArrowheads="1"/>
            </p:cNvSpPr>
            <p:nvPr/>
          </p:nvSpPr>
          <p:spPr bwMode="auto">
            <a:xfrm>
              <a:off x="3814" y="1859"/>
              <a:ext cx="96" cy="545"/>
            </a:xfrm>
            <a:prstGeom prst="downArrow">
              <a:avLst>
                <a:gd name="adj1" fmla="val 50000"/>
                <a:gd name="adj2" fmla="val 1419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9247" name="AutoShape 10"/>
            <p:cNvSpPr>
              <a:spLocks noChangeArrowheads="1"/>
            </p:cNvSpPr>
            <p:nvPr/>
          </p:nvSpPr>
          <p:spPr bwMode="auto">
            <a:xfrm>
              <a:off x="3853" y="1990"/>
              <a:ext cx="1200" cy="410"/>
            </a:xfrm>
            <a:custGeom>
              <a:avLst/>
              <a:gdLst>
                <a:gd name="T0" fmla="*/ 54 w 21600"/>
                <a:gd name="T1" fmla="*/ 0 h 21600"/>
                <a:gd name="T2" fmla="*/ 42 w 21600"/>
                <a:gd name="T3" fmla="*/ 4 h 21600"/>
                <a:gd name="T4" fmla="*/ 0 w 21600"/>
                <a:gd name="T5" fmla="*/ 8 h 21600"/>
                <a:gd name="T6" fmla="*/ 28 w 21600"/>
                <a:gd name="T7" fmla="*/ 8 h 21600"/>
                <a:gd name="T8" fmla="*/ 56 w 21600"/>
                <a:gd name="T9" fmla="*/ 6 h 21600"/>
                <a:gd name="T10" fmla="*/ 67 w 21600"/>
                <a:gd name="T11" fmla="*/ 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336 h 21600"/>
                <a:gd name="T20" fmla="*/ 1807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550" y="0"/>
                  </a:moveTo>
                  <a:lnTo>
                    <a:pt x="13500" y="10695"/>
                  </a:lnTo>
                  <a:lnTo>
                    <a:pt x="17028" y="10695"/>
                  </a:lnTo>
                  <a:lnTo>
                    <a:pt x="17028" y="20352"/>
                  </a:lnTo>
                  <a:lnTo>
                    <a:pt x="0" y="20352"/>
                  </a:lnTo>
                  <a:lnTo>
                    <a:pt x="0" y="21600"/>
                  </a:lnTo>
                  <a:lnTo>
                    <a:pt x="18072" y="21600"/>
                  </a:lnTo>
                  <a:lnTo>
                    <a:pt x="18072" y="10695"/>
                  </a:lnTo>
                  <a:lnTo>
                    <a:pt x="21600" y="106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8" name="AutoShape 11"/>
            <p:cNvSpPr>
              <a:spLocks noChangeArrowheads="1"/>
            </p:cNvSpPr>
            <p:nvPr/>
          </p:nvSpPr>
          <p:spPr bwMode="auto">
            <a:xfrm>
              <a:off x="3408" y="177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66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9" name="AutoShape 12"/>
            <p:cNvSpPr>
              <a:spLocks noChangeArrowheads="1"/>
            </p:cNvSpPr>
            <p:nvPr/>
          </p:nvSpPr>
          <p:spPr bwMode="auto">
            <a:xfrm>
              <a:off x="3888" y="177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0000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0" name="AutoShape 13"/>
            <p:cNvSpPr>
              <a:spLocks noChangeArrowheads="1"/>
            </p:cNvSpPr>
            <p:nvPr/>
          </p:nvSpPr>
          <p:spPr bwMode="auto">
            <a:xfrm>
              <a:off x="3888" y="177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0000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1" name="AutoShape 14"/>
            <p:cNvSpPr>
              <a:spLocks noChangeArrowheads="1"/>
            </p:cNvSpPr>
            <p:nvPr/>
          </p:nvSpPr>
          <p:spPr bwMode="auto">
            <a:xfrm flipH="1">
              <a:off x="4896" y="1763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6600"/>
            </a:solidFill>
            <a:ln w="9525">
              <a:solidFill>
                <a:srgbClr val="D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52" name="AutoShape 15"/>
            <p:cNvSpPr>
              <a:spLocks noChangeArrowheads="1"/>
            </p:cNvSpPr>
            <p:nvPr/>
          </p:nvSpPr>
          <p:spPr bwMode="auto">
            <a:xfrm flipH="1">
              <a:off x="4368" y="177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0000FF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26" name="Object 16"/>
            <p:cNvGraphicFramePr>
              <a:graphicFrameLocks noChangeAspect="1"/>
            </p:cNvGraphicFramePr>
            <p:nvPr/>
          </p:nvGraphicFramePr>
          <p:xfrm>
            <a:off x="3408" y="1920"/>
            <a:ext cx="374" cy="286"/>
          </p:xfrm>
          <a:graphic>
            <a:graphicData uri="http://schemas.openxmlformats.org/presentationml/2006/ole">
              <p:oleObj spid="_x0000_s9226" name="公式" r:id="rId3" imgW="279360" imgH="215640" progId="Equation.3">
                <p:embed/>
              </p:oleObj>
            </a:graphicData>
          </a:graphic>
        </p:graphicFrame>
        <p:graphicFrame>
          <p:nvGraphicFramePr>
            <p:cNvPr id="9227" name="Object 17"/>
            <p:cNvGraphicFramePr>
              <a:graphicFrameLocks noChangeAspect="1"/>
            </p:cNvGraphicFramePr>
            <p:nvPr/>
          </p:nvGraphicFramePr>
          <p:xfrm>
            <a:off x="3216" y="1584"/>
            <a:ext cx="202" cy="287"/>
          </p:xfrm>
          <a:graphic>
            <a:graphicData uri="http://schemas.openxmlformats.org/presentationml/2006/ole">
              <p:oleObj spid="_x0000_s9227" name="公式" r:id="rId4" imgW="152280" imgH="215640" progId="Equation.3">
                <p:embed/>
              </p:oleObj>
            </a:graphicData>
          </a:graphic>
        </p:graphicFrame>
        <p:graphicFrame>
          <p:nvGraphicFramePr>
            <p:cNvPr id="9228" name="Object 18"/>
            <p:cNvGraphicFramePr>
              <a:graphicFrameLocks noChangeAspect="1"/>
            </p:cNvGraphicFramePr>
            <p:nvPr/>
          </p:nvGraphicFramePr>
          <p:xfrm>
            <a:off x="4224" y="1497"/>
            <a:ext cx="219" cy="287"/>
          </p:xfrm>
          <a:graphic>
            <a:graphicData uri="http://schemas.openxmlformats.org/presentationml/2006/ole">
              <p:oleObj spid="_x0000_s9228" name="公式" r:id="rId5" imgW="164880" imgH="215640" progId="Equation.3">
                <p:embed/>
              </p:oleObj>
            </a:graphicData>
          </a:graphic>
        </p:graphicFrame>
        <p:graphicFrame>
          <p:nvGraphicFramePr>
            <p:cNvPr id="9229" name="Object 19"/>
            <p:cNvGraphicFramePr>
              <a:graphicFrameLocks noChangeAspect="1"/>
            </p:cNvGraphicFramePr>
            <p:nvPr/>
          </p:nvGraphicFramePr>
          <p:xfrm>
            <a:off x="5210" y="1510"/>
            <a:ext cx="219" cy="306"/>
          </p:xfrm>
          <a:graphic>
            <a:graphicData uri="http://schemas.openxmlformats.org/presentationml/2006/ole">
              <p:oleObj spid="_x0000_s9229" name="公式" r:id="rId6" imgW="164880" imgH="228600" progId="Equation.3">
                <p:embed/>
              </p:oleObj>
            </a:graphicData>
          </a:graphic>
        </p:graphicFrame>
        <p:graphicFrame>
          <p:nvGraphicFramePr>
            <p:cNvPr id="9230" name="Object 20"/>
            <p:cNvGraphicFramePr>
              <a:graphicFrameLocks noChangeAspect="1"/>
            </p:cNvGraphicFramePr>
            <p:nvPr/>
          </p:nvGraphicFramePr>
          <p:xfrm>
            <a:off x="3857" y="1911"/>
            <a:ext cx="389" cy="286"/>
          </p:xfrm>
          <a:graphic>
            <a:graphicData uri="http://schemas.openxmlformats.org/presentationml/2006/ole">
              <p:oleObj spid="_x0000_s9230" name="公式" r:id="rId7" imgW="291960" imgH="215640" progId="Equation.3">
                <p:embed/>
              </p:oleObj>
            </a:graphicData>
          </a:graphic>
        </p:graphicFrame>
        <p:graphicFrame>
          <p:nvGraphicFramePr>
            <p:cNvPr id="9231" name="Object 21"/>
            <p:cNvGraphicFramePr>
              <a:graphicFrameLocks noChangeAspect="1"/>
            </p:cNvGraphicFramePr>
            <p:nvPr/>
          </p:nvGraphicFramePr>
          <p:xfrm>
            <a:off x="4416" y="1296"/>
            <a:ext cx="442" cy="286"/>
          </p:xfrm>
          <a:graphic>
            <a:graphicData uri="http://schemas.openxmlformats.org/presentationml/2006/ole">
              <p:oleObj spid="_x0000_s9231" name="公式" r:id="rId8" imgW="330120" imgH="215640" progId="Equation.3">
                <p:embed/>
              </p:oleObj>
            </a:graphicData>
          </a:graphic>
        </p:graphicFrame>
        <p:graphicFrame>
          <p:nvGraphicFramePr>
            <p:cNvPr id="9232" name="Object 22"/>
            <p:cNvGraphicFramePr>
              <a:graphicFrameLocks noChangeAspect="1"/>
            </p:cNvGraphicFramePr>
            <p:nvPr/>
          </p:nvGraphicFramePr>
          <p:xfrm>
            <a:off x="4800" y="1344"/>
            <a:ext cx="389" cy="305"/>
          </p:xfrm>
          <a:graphic>
            <a:graphicData uri="http://schemas.openxmlformats.org/presentationml/2006/ole">
              <p:oleObj spid="_x0000_s9232" name="公式" r:id="rId9" imgW="291960" imgH="228600" progId="Equation.3">
                <p:embed/>
              </p:oleObj>
            </a:graphicData>
          </a:graphic>
        </p:graphicFrame>
        <p:graphicFrame>
          <p:nvGraphicFramePr>
            <p:cNvPr id="9233" name="Object 23"/>
            <p:cNvGraphicFramePr>
              <a:graphicFrameLocks noChangeAspect="1"/>
            </p:cNvGraphicFramePr>
            <p:nvPr/>
          </p:nvGraphicFramePr>
          <p:xfrm>
            <a:off x="4320" y="2160"/>
            <a:ext cx="219" cy="218"/>
          </p:xfrm>
          <a:graphic>
            <a:graphicData uri="http://schemas.openxmlformats.org/presentationml/2006/ole">
              <p:oleObj spid="_x0000_s9233" name="公式" r:id="rId10" imgW="164880" imgH="164880" progId="Equation.3">
                <p:embed/>
              </p:oleObj>
            </a:graphicData>
          </a:graphic>
        </p:graphicFrame>
      </p:grpSp>
      <p:sp>
        <p:nvSpPr>
          <p:cNvPr id="257048" name="Text Box 24"/>
          <p:cNvSpPr txBox="1">
            <a:spLocks noChangeArrowheads="1"/>
          </p:cNvSpPr>
          <p:nvPr/>
        </p:nvSpPr>
        <p:spPr bwMode="auto">
          <a:xfrm>
            <a:off x="304800" y="2438400"/>
            <a:ext cx="233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解：由图可知</a:t>
            </a:r>
          </a:p>
        </p:txBody>
      </p:sp>
      <p:graphicFrame>
        <p:nvGraphicFramePr>
          <p:cNvPr id="257049" name="Object 25"/>
          <p:cNvGraphicFramePr>
            <a:graphicFrameLocks noChangeAspect="1"/>
          </p:cNvGraphicFramePr>
          <p:nvPr/>
        </p:nvGraphicFramePr>
        <p:xfrm>
          <a:off x="2563813" y="2362200"/>
          <a:ext cx="2082800" cy="914400"/>
        </p:xfrm>
        <a:graphic>
          <a:graphicData uri="http://schemas.openxmlformats.org/presentationml/2006/ole">
            <p:oleObj spid="_x0000_s9218" name="Equation" r:id="rId11" imgW="977760" imgH="431640" progId="Equation.3">
              <p:embed/>
            </p:oleObj>
          </a:graphicData>
        </a:graphic>
      </p:graphicFrame>
      <p:graphicFrame>
        <p:nvGraphicFramePr>
          <p:cNvPr id="257050" name="Object 26"/>
          <p:cNvGraphicFramePr>
            <a:graphicFrameLocks noChangeAspect="1"/>
          </p:cNvGraphicFramePr>
          <p:nvPr/>
        </p:nvGraphicFramePr>
        <p:xfrm>
          <a:off x="85725" y="3200400"/>
          <a:ext cx="1905000" cy="914400"/>
        </p:xfrm>
        <a:graphic>
          <a:graphicData uri="http://schemas.openxmlformats.org/presentationml/2006/ole">
            <p:oleObj spid="_x0000_s9219" name="公式" r:id="rId12" imgW="990360" imgH="431640" progId="Equation.3">
              <p:embed/>
            </p:oleObj>
          </a:graphicData>
        </a:graphic>
      </p:graphicFrame>
      <p:graphicFrame>
        <p:nvGraphicFramePr>
          <p:cNvPr id="257051" name="Object 27"/>
          <p:cNvGraphicFramePr>
            <a:graphicFrameLocks noChangeAspect="1"/>
          </p:cNvGraphicFramePr>
          <p:nvPr/>
        </p:nvGraphicFramePr>
        <p:xfrm>
          <a:off x="3408363" y="4191000"/>
          <a:ext cx="4897437" cy="762000"/>
        </p:xfrm>
        <a:graphic>
          <a:graphicData uri="http://schemas.openxmlformats.org/presentationml/2006/ole">
            <p:oleObj spid="_x0000_s9220" name="Equation" r:id="rId13" imgW="2743200" imgH="431640" progId="Equation.3">
              <p:embed/>
            </p:oleObj>
          </a:graphicData>
        </a:graphic>
      </p:graphicFrame>
      <p:graphicFrame>
        <p:nvGraphicFramePr>
          <p:cNvPr id="257052" name="Object 28"/>
          <p:cNvGraphicFramePr>
            <a:graphicFrameLocks noChangeAspect="1"/>
          </p:cNvGraphicFramePr>
          <p:nvPr/>
        </p:nvGraphicFramePr>
        <p:xfrm>
          <a:off x="215900" y="4114800"/>
          <a:ext cx="2463800" cy="762000"/>
        </p:xfrm>
        <a:graphic>
          <a:graphicData uri="http://schemas.openxmlformats.org/presentationml/2006/ole">
            <p:oleObj spid="_x0000_s9221" name="Equation" r:id="rId14" imgW="1295280" imgH="431640" progId="Equation.3">
              <p:embed/>
            </p:oleObj>
          </a:graphicData>
        </a:graphic>
      </p:graphicFrame>
      <p:sp>
        <p:nvSpPr>
          <p:cNvPr id="257053" name="AutoShape 29"/>
          <p:cNvSpPr>
            <a:spLocks noChangeArrowheads="1"/>
          </p:cNvSpPr>
          <p:nvPr/>
        </p:nvSpPr>
        <p:spPr bwMode="auto">
          <a:xfrm>
            <a:off x="2667000" y="44196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57054" name="Object 30"/>
          <p:cNvGraphicFramePr>
            <a:graphicFrameLocks noChangeAspect="1"/>
          </p:cNvGraphicFramePr>
          <p:nvPr/>
        </p:nvGraphicFramePr>
        <p:xfrm>
          <a:off x="252413" y="5029200"/>
          <a:ext cx="3362325" cy="762000"/>
        </p:xfrm>
        <a:graphic>
          <a:graphicData uri="http://schemas.openxmlformats.org/presentationml/2006/ole">
            <p:oleObj spid="_x0000_s9222" name="Equation" r:id="rId15" imgW="1638000" imgH="431640" progId="Equation.3">
              <p:embed/>
            </p:oleObj>
          </a:graphicData>
        </a:graphic>
      </p:graphicFrame>
      <p:graphicFrame>
        <p:nvGraphicFramePr>
          <p:cNvPr id="257055" name="Object 31"/>
          <p:cNvGraphicFramePr>
            <a:graphicFrameLocks noChangeAspect="1"/>
          </p:cNvGraphicFramePr>
          <p:nvPr/>
        </p:nvGraphicFramePr>
        <p:xfrm>
          <a:off x="2557463" y="3352800"/>
          <a:ext cx="2789237" cy="762000"/>
        </p:xfrm>
        <a:graphic>
          <a:graphicData uri="http://schemas.openxmlformats.org/presentationml/2006/ole">
            <p:oleObj spid="_x0000_s9223" name="Equation" r:id="rId16" imgW="1562040" imgH="431640" progId="Equation.3">
              <p:embed/>
            </p:oleObj>
          </a:graphicData>
        </a:graphic>
      </p:graphicFrame>
      <p:sp>
        <p:nvSpPr>
          <p:cNvPr id="257056" name="AutoShape 32"/>
          <p:cNvSpPr>
            <a:spLocks noChangeArrowheads="1"/>
          </p:cNvSpPr>
          <p:nvPr/>
        </p:nvSpPr>
        <p:spPr bwMode="auto">
          <a:xfrm>
            <a:off x="2209800" y="3581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57057" name="Object 33"/>
          <p:cNvGraphicFramePr>
            <a:graphicFrameLocks noChangeAspect="1"/>
          </p:cNvGraphicFramePr>
          <p:nvPr/>
        </p:nvGraphicFramePr>
        <p:xfrm>
          <a:off x="201613" y="5867400"/>
          <a:ext cx="7559675" cy="762000"/>
        </p:xfrm>
        <a:graphic>
          <a:graphicData uri="http://schemas.openxmlformats.org/presentationml/2006/ole">
            <p:oleObj spid="_x0000_s9224" name="Equation" r:id="rId17" imgW="3682800" imgH="431640" progId="Equation.3">
              <p:embed/>
            </p:oleObj>
          </a:graphicData>
        </a:graphic>
      </p:graphicFrame>
      <p:graphicFrame>
        <p:nvGraphicFramePr>
          <p:cNvPr id="257058" name="Object 34"/>
          <p:cNvGraphicFramePr>
            <a:graphicFrameLocks noChangeAspect="1"/>
          </p:cNvGraphicFramePr>
          <p:nvPr/>
        </p:nvGraphicFramePr>
        <p:xfrm>
          <a:off x="6007100" y="5233988"/>
          <a:ext cx="2789238" cy="404812"/>
        </p:xfrm>
        <a:graphic>
          <a:graphicData uri="http://schemas.openxmlformats.org/presentationml/2006/ole">
            <p:oleObj spid="_x0000_s9225" name="Equation" r:id="rId18" imgW="1358640" imgH="228600" progId="Equation.3">
              <p:embed/>
            </p:oleObj>
          </a:graphicData>
        </a:graphic>
      </p:graphicFrame>
      <p:sp>
        <p:nvSpPr>
          <p:cNvPr id="257059" name="AutoShape 35"/>
          <p:cNvSpPr>
            <a:spLocks noChangeArrowheads="1"/>
          </p:cNvSpPr>
          <p:nvPr/>
        </p:nvSpPr>
        <p:spPr bwMode="auto">
          <a:xfrm rot="8954585">
            <a:off x="3135313" y="4865688"/>
            <a:ext cx="685800" cy="96837"/>
          </a:xfrm>
          <a:prstGeom prst="rightArrow">
            <a:avLst>
              <a:gd name="adj1" fmla="val 50000"/>
              <a:gd name="adj2" fmla="val 177050"/>
            </a:avLst>
          </a:prstGeom>
          <a:solidFill>
            <a:srgbClr val="FFFFFF"/>
          </a:solidFill>
          <a:ln w="28575">
            <a:solidFill>
              <a:srgbClr val="D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build="p" autoUpdateAnimBg="0"/>
      <p:bldP spid="257048" grpId="0" autoUpdateAnimBg="0"/>
      <p:bldP spid="257053" grpId="0" animBg="1"/>
      <p:bldP spid="257056" grpId="0" animBg="1"/>
      <p:bldP spid="25705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B3A254-1604-4A39-91E8-D2B57FF4A0EA}" type="slidenum">
              <a:rPr lang="en-US" altLang="zh-CN" smtClean="0"/>
              <a:pPr/>
              <a:t>55</a:t>
            </a:fld>
            <a:endParaRPr lang="en-US" altLang="zh-CN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57188"/>
            <a:ext cx="50577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矩形 3"/>
          <p:cNvSpPr>
            <a:spLocks noChangeArrowheads="1"/>
          </p:cNvSpPr>
          <p:nvPr/>
        </p:nvSpPr>
        <p:spPr bwMode="auto">
          <a:xfrm>
            <a:off x="1071563" y="1071563"/>
            <a:ext cx="857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/>
              <a:t>较接近真实的循环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从蒸汽机到内燃机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214282" y="6286520"/>
            <a:ext cx="6400800" cy="423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6B8D7B-A96A-4838-8D27-2B9DA3E92F9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1" name="Picture 6" descr="http://img8.ph.126.net/0EzOKMhv6xKDhsn0AQl4Ag==/2667538354304814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723656" cy="2542017"/>
          </a:xfrm>
          <a:prstGeom prst="rect">
            <a:avLst/>
          </a:prstGeom>
          <a:noFill/>
        </p:spPr>
      </p:pic>
      <p:pic>
        <p:nvPicPr>
          <p:cNvPr id="65544" name="Picture 8" descr="http://c.hiphotos.baidu.com/baike/c0%3Dbaike60%2C5%2C5%2C60%2C20/sign=e465308db9389b502cf2e800e45c8eb8/72f082025aafa40f994fe44eab64034f79f01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857644" cy="2565334"/>
          </a:xfrm>
          <a:prstGeom prst="rect">
            <a:avLst/>
          </a:prstGeom>
          <a:noFill/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337373"/>
            <a:ext cx="3500462" cy="14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zh-CN" altLang="en-US" dirty="0" smtClean="0"/>
              <a:t>汽油机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6B8D7B-A96A-4838-8D27-2B9DA3E92F94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72706" name="Picture 2" descr="http://image.bitauto.com/dealer/news/100056762/15597eae-3c05-47bb-beea-b5b23e3443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339935" cy="4114800"/>
          </a:xfrm>
          <a:prstGeom prst="rect">
            <a:avLst/>
          </a:prstGeom>
          <a:noFill/>
        </p:spPr>
      </p:pic>
      <p:pic>
        <p:nvPicPr>
          <p:cNvPr id="72708" name="Picture 4" descr="都是专利惹的祸 阿特金森循环的那些事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523875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-3060000">
            <a:off x="5499100" y="47371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-600000">
            <a:off x="5645150" y="2901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59350" y="25971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Rectangle 5" descr="大纸屑"/>
          <p:cNvSpPr>
            <a:spLocks noChangeArrowheads="1"/>
          </p:cNvSpPr>
          <p:nvPr/>
        </p:nvSpPr>
        <p:spPr bwMode="auto">
          <a:xfrm>
            <a:off x="4953000" y="1371600"/>
            <a:ext cx="1219200" cy="12192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Freeform 6" descr="轮廓式菱形"/>
          <p:cNvSpPr>
            <a:spLocks/>
          </p:cNvSpPr>
          <p:nvPr/>
        </p:nvSpPr>
        <p:spPr bwMode="auto">
          <a:xfrm>
            <a:off x="4724400" y="6096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5035550" y="463550"/>
            <a:ext cx="292100" cy="901700"/>
            <a:chOff x="3172" y="292"/>
            <a:chExt cx="184" cy="568"/>
          </a:xfrm>
        </p:grpSpPr>
        <p:sp>
          <p:nvSpPr>
            <p:cNvPr id="12311" name="Rectangle 8"/>
            <p:cNvSpPr>
              <a:spLocks noChangeArrowheads="1"/>
            </p:cNvSpPr>
            <p:nvPr/>
          </p:nvSpPr>
          <p:spPr bwMode="auto">
            <a:xfrm>
              <a:off x="3244" y="292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2" name="AutoShape 9"/>
            <p:cNvSpPr>
              <a:spLocks noChangeArrowheads="1"/>
            </p:cNvSpPr>
            <p:nvPr/>
          </p:nvSpPr>
          <p:spPr bwMode="auto">
            <a:xfrm flipV="1">
              <a:off x="3172" y="820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296" name="Group 10"/>
          <p:cNvGrpSpPr>
            <a:grpSpLocks/>
          </p:cNvGrpSpPr>
          <p:nvPr/>
        </p:nvGrpSpPr>
        <p:grpSpPr bwMode="auto">
          <a:xfrm>
            <a:off x="5797550" y="539750"/>
            <a:ext cx="292100" cy="901700"/>
            <a:chOff x="3652" y="340"/>
            <a:chExt cx="184" cy="568"/>
          </a:xfrm>
        </p:grpSpPr>
        <p:sp>
          <p:nvSpPr>
            <p:cNvPr id="12309" name="Rectangle 11"/>
            <p:cNvSpPr>
              <a:spLocks noChangeArrowheads="1"/>
            </p:cNvSpPr>
            <p:nvPr/>
          </p:nvSpPr>
          <p:spPr bwMode="auto">
            <a:xfrm>
              <a:off x="3724" y="340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0" name="AutoShape 12"/>
            <p:cNvSpPr>
              <a:spLocks noChangeArrowheads="1"/>
            </p:cNvSpPr>
            <p:nvPr/>
          </p:nvSpPr>
          <p:spPr bwMode="auto">
            <a:xfrm flipV="1">
              <a:off x="3652" y="868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297" name="Freeform 13" descr="轮廓式菱形"/>
          <p:cNvSpPr>
            <a:spLocks/>
          </p:cNvSpPr>
          <p:nvPr/>
        </p:nvSpPr>
        <p:spPr bwMode="auto">
          <a:xfrm>
            <a:off x="4191000" y="12176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578350" y="16827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4953000" y="16764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7162800" y="555625"/>
            <a:ext cx="8699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进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气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阀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2743200" y="190500"/>
            <a:ext cx="8699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排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气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阀</a:t>
            </a: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315200" y="3375025"/>
            <a:ext cx="8699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活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塞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2711450" y="2971800"/>
            <a:ext cx="869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5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2304" name="Line 20"/>
          <p:cNvSpPr>
            <a:spLocks noChangeShapeType="1"/>
          </p:cNvSpPr>
          <p:nvPr/>
        </p:nvSpPr>
        <p:spPr bwMode="auto">
          <a:xfrm>
            <a:off x="6019800" y="1066800"/>
            <a:ext cx="1143000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5" name="Line 21"/>
          <p:cNvSpPr>
            <a:spLocks noChangeShapeType="1"/>
          </p:cNvSpPr>
          <p:nvPr/>
        </p:nvSpPr>
        <p:spPr bwMode="auto">
          <a:xfrm>
            <a:off x="5943600" y="2971800"/>
            <a:ext cx="1371600" cy="6858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6" name="Line 22"/>
          <p:cNvSpPr>
            <a:spLocks noChangeShapeType="1"/>
          </p:cNvSpPr>
          <p:nvPr/>
        </p:nvSpPr>
        <p:spPr bwMode="auto">
          <a:xfrm flipH="1">
            <a:off x="3810000" y="1143000"/>
            <a:ext cx="1371600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7" name="Line 23"/>
          <p:cNvSpPr>
            <a:spLocks noChangeShapeType="1"/>
          </p:cNvSpPr>
          <p:nvPr/>
        </p:nvSpPr>
        <p:spPr bwMode="auto">
          <a:xfrm flipH="1">
            <a:off x="3505200" y="1905000"/>
            <a:ext cx="990600" cy="16764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1036638" y="1327150"/>
            <a:ext cx="946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</a:t>
            </a:r>
          </a:p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托</a:t>
            </a:r>
          </a:p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热</a:t>
            </a:r>
          </a:p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机</a:t>
            </a:r>
          </a:p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536700" y="4508500"/>
            <a:ext cx="584200" cy="1041400"/>
          </a:xfrm>
          <a:prstGeom prst="roundRect">
            <a:avLst>
              <a:gd name="adj" fmla="val 49995"/>
            </a:avLst>
          </a:prstGeom>
          <a:solidFill>
            <a:srgbClr val="FF99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682750" y="2139950"/>
            <a:ext cx="292100" cy="2730500"/>
          </a:xfrm>
          <a:prstGeom prst="roundRect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25550" y="2063750"/>
            <a:ext cx="1206500" cy="520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99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Rectangle 5" descr="大纸屑"/>
          <p:cNvSpPr>
            <a:spLocks noChangeArrowheads="1"/>
          </p:cNvSpPr>
          <p:nvPr/>
        </p:nvSpPr>
        <p:spPr bwMode="auto">
          <a:xfrm>
            <a:off x="1219200" y="1524000"/>
            <a:ext cx="1219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Freeform 6" descr="轮廓式菱形"/>
          <p:cNvSpPr>
            <a:spLocks/>
          </p:cNvSpPr>
          <p:nvPr/>
        </p:nvSpPr>
        <p:spPr bwMode="auto">
          <a:xfrm>
            <a:off x="990600" y="762000"/>
            <a:ext cx="1677988" cy="763588"/>
          </a:xfrm>
          <a:custGeom>
            <a:avLst/>
            <a:gdLst>
              <a:gd name="T0" fmla="*/ 533400 w 1057"/>
              <a:gd name="T1" fmla="*/ 685800 h 481"/>
              <a:gd name="T2" fmla="*/ 609600 w 1057"/>
              <a:gd name="T3" fmla="*/ 762000 h 481"/>
              <a:gd name="T4" fmla="*/ 1066800 w 1057"/>
              <a:gd name="T5" fmla="*/ 762000 h 481"/>
              <a:gd name="T6" fmla="*/ 1143000 w 1057"/>
              <a:gd name="T7" fmla="*/ 685800 h 481"/>
              <a:gd name="T8" fmla="*/ 1143000 w 1057"/>
              <a:gd name="T9" fmla="*/ 228600 h 481"/>
              <a:gd name="T10" fmla="*/ 1295400 w 1057"/>
              <a:gd name="T11" fmla="*/ 228600 h 481"/>
              <a:gd name="T12" fmla="*/ 1295400 w 1057"/>
              <a:gd name="T13" fmla="*/ 381000 h 481"/>
              <a:gd name="T14" fmla="*/ 1676401 w 1057"/>
              <a:gd name="T15" fmla="*/ 381000 h 481"/>
              <a:gd name="T16" fmla="*/ 1676401 w 1057"/>
              <a:gd name="T17" fmla="*/ 152400 h 481"/>
              <a:gd name="T18" fmla="*/ 1524000 w 1057"/>
              <a:gd name="T19" fmla="*/ 152400 h 481"/>
              <a:gd name="T20" fmla="*/ 1524000 w 1057"/>
              <a:gd name="T21" fmla="*/ 0 h 481"/>
              <a:gd name="T22" fmla="*/ 152400 w 1057"/>
              <a:gd name="T23" fmla="*/ 0 h 481"/>
              <a:gd name="T24" fmla="*/ 152400 w 1057"/>
              <a:gd name="T25" fmla="*/ 152400 h 481"/>
              <a:gd name="T26" fmla="*/ 0 w 1057"/>
              <a:gd name="T27" fmla="*/ 152400 h 481"/>
              <a:gd name="T28" fmla="*/ 0 w 1057"/>
              <a:gd name="T29" fmla="*/ 381000 h 481"/>
              <a:gd name="T30" fmla="*/ 381000 w 1057"/>
              <a:gd name="T31" fmla="*/ 381000 h 481"/>
              <a:gd name="T32" fmla="*/ 381000 w 1057"/>
              <a:gd name="T33" fmla="*/ 228600 h 481"/>
              <a:gd name="T34" fmla="*/ 533400 w 1057"/>
              <a:gd name="T35" fmla="*/ 228600 h 481"/>
              <a:gd name="T36" fmla="*/ 533400 w 1057"/>
              <a:gd name="T37" fmla="*/ 685800 h 4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7"/>
              <a:gd name="T58" fmla="*/ 0 h 481"/>
              <a:gd name="T59" fmla="*/ 1057 w 1057"/>
              <a:gd name="T60" fmla="*/ 481 h 4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7" h="481">
                <a:moveTo>
                  <a:pt x="336" y="432"/>
                </a:moveTo>
                <a:lnTo>
                  <a:pt x="384" y="480"/>
                </a:lnTo>
                <a:lnTo>
                  <a:pt x="672" y="480"/>
                </a:lnTo>
                <a:lnTo>
                  <a:pt x="720" y="432"/>
                </a:lnTo>
                <a:lnTo>
                  <a:pt x="720" y="144"/>
                </a:lnTo>
                <a:lnTo>
                  <a:pt x="816" y="144"/>
                </a:lnTo>
                <a:lnTo>
                  <a:pt x="816" y="240"/>
                </a:lnTo>
                <a:lnTo>
                  <a:pt x="1056" y="240"/>
                </a:lnTo>
                <a:lnTo>
                  <a:pt x="1056" y="96"/>
                </a:lnTo>
                <a:lnTo>
                  <a:pt x="960" y="96"/>
                </a:lnTo>
                <a:lnTo>
                  <a:pt x="96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40"/>
                </a:lnTo>
                <a:lnTo>
                  <a:pt x="240" y="240"/>
                </a:lnTo>
                <a:lnTo>
                  <a:pt x="240" y="144"/>
                </a:lnTo>
                <a:lnTo>
                  <a:pt x="336" y="144"/>
                </a:lnTo>
                <a:lnTo>
                  <a:pt x="336" y="432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301750" y="615950"/>
            <a:ext cx="292100" cy="901700"/>
            <a:chOff x="820" y="388"/>
            <a:chExt cx="184" cy="568"/>
          </a:xfrm>
        </p:grpSpPr>
        <p:sp>
          <p:nvSpPr>
            <p:cNvPr id="13357" name="Rectangle 8"/>
            <p:cNvSpPr>
              <a:spLocks noChangeArrowheads="1"/>
            </p:cNvSpPr>
            <p:nvPr/>
          </p:nvSpPr>
          <p:spPr bwMode="auto">
            <a:xfrm>
              <a:off x="892" y="388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8" name="AutoShape 9"/>
            <p:cNvSpPr>
              <a:spLocks noChangeArrowheads="1"/>
            </p:cNvSpPr>
            <p:nvPr/>
          </p:nvSpPr>
          <p:spPr bwMode="auto">
            <a:xfrm flipV="1">
              <a:off x="820" y="916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2063750" y="768350"/>
            <a:ext cx="292100" cy="901700"/>
            <a:chOff x="1300" y="484"/>
            <a:chExt cx="184" cy="568"/>
          </a:xfrm>
        </p:grpSpPr>
        <p:sp>
          <p:nvSpPr>
            <p:cNvPr id="13355" name="Rectangle 11"/>
            <p:cNvSpPr>
              <a:spLocks noChangeArrowheads="1"/>
            </p:cNvSpPr>
            <p:nvPr/>
          </p:nvSpPr>
          <p:spPr bwMode="auto">
            <a:xfrm>
              <a:off x="1372" y="484"/>
              <a:ext cx="40" cy="5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6" name="AutoShape 12"/>
            <p:cNvSpPr>
              <a:spLocks noChangeArrowheads="1"/>
            </p:cNvSpPr>
            <p:nvPr/>
          </p:nvSpPr>
          <p:spPr bwMode="auto">
            <a:xfrm flipV="1">
              <a:off x="1300" y="1012"/>
              <a:ext cx="184" cy="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74 w 21600"/>
                <a:gd name="T13" fmla="*/ 3780 h 21600"/>
                <a:gd name="T14" fmla="*/ 17726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35" y="21600"/>
                  </a:lnTo>
                  <a:lnTo>
                    <a:pt x="174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21" name="Freeform 13" descr="轮廓式菱形"/>
          <p:cNvSpPr>
            <a:spLocks/>
          </p:cNvSpPr>
          <p:nvPr/>
        </p:nvSpPr>
        <p:spPr bwMode="auto">
          <a:xfrm>
            <a:off x="457200" y="1370013"/>
            <a:ext cx="2744788" cy="5337175"/>
          </a:xfrm>
          <a:custGeom>
            <a:avLst/>
            <a:gdLst>
              <a:gd name="T0" fmla="*/ 762000 w 1729"/>
              <a:gd name="T1" fmla="*/ 163513 h 3362"/>
              <a:gd name="T2" fmla="*/ 838200 w 1729"/>
              <a:gd name="T3" fmla="*/ 163513 h 3362"/>
              <a:gd name="T4" fmla="*/ 914400 w 1729"/>
              <a:gd name="T5" fmla="*/ 80963 h 3362"/>
              <a:gd name="T6" fmla="*/ 914400 w 1729"/>
              <a:gd name="T7" fmla="*/ 0 h 3362"/>
              <a:gd name="T8" fmla="*/ 533400 w 1729"/>
              <a:gd name="T9" fmla="*/ 0 h 3362"/>
              <a:gd name="T10" fmla="*/ 533400 w 1729"/>
              <a:gd name="T11" fmla="*/ 2708275 h 3362"/>
              <a:gd name="T12" fmla="*/ 0 w 1729"/>
              <a:gd name="T13" fmla="*/ 2708275 h 3362"/>
              <a:gd name="T14" fmla="*/ 0 w 1729"/>
              <a:gd name="T15" fmla="*/ 5335588 h 3362"/>
              <a:gd name="T16" fmla="*/ 2743201 w 1729"/>
              <a:gd name="T17" fmla="*/ 5335588 h 3362"/>
              <a:gd name="T18" fmla="*/ 2743201 w 1729"/>
              <a:gd name="T19" fmla="*/ 2708275 h 3362"/>
              <a:gd name="T20" fmla="*/ 2209801 w 1729"/>
              <a:gd name="T21" fmla="*/ 2708275 h 3362"/>
              <a:gd name="T22" fmla="*/ 2209801 w 1729"/>
              <a:gd name="T23" fmla="*/ 0 h 3362"/>
              <a:gd name="T24" fmla="*/ 1828801 w 1729"/>
              <a:gd name="T25" fmla="*/ 0 h 3362"/>
              <a:gd name="T26" fmla="*/ 1828801 w 1729"/>
              <a:gd name="T27" fmla="*/ 80963 h 3362"/>
              <a:gd name="T28" fmla="*/ 1905001 w 1729"/>
              <a:gd name="T29" fmla="*/ 163513 h 3362"/>
              <a:gd name="T30" fmla="*/ 1981201 w 1729"/>
              <a:gd name="T31" fmla="*/ 163513 h 3362"/>
              <a:gd name="T32" fmla="*/ 1981201 w 1729"/>
              <a:gd name="T33" fmla="*/ 2954337 h 3362"/>
              <a:gd name="T34" fmla="*/ 2514601 w 1729"/>
              <a:gd name="T35" fmla="*/ 2954337 h 3362"/>
              <a:gd name="T36" fmla="*/ 2514601 w 1729"/>
              <a:gd name="T37" fmla="*/ 5087938 h 3362"/>
              <a:gd name="T38" fmla="*/ 228600 w 1729"/>
              <a:gd name="T39" fmla="*/ 5087938 h 3362"/>
              <a:gd name="T40" fmla="*/ 228600 w 1729"/>
              <a:gd name="T41" fmla="*/ 2954337 h 3362"/>
              <a:gd name="T42" fmla="*/ 762000 w 1729"/>
              <a:gd name="T43" fmla="*/ 2954337 h 3362"/>
              <a:gd name="T44" fmla="*/ 762000 w 1729"/>
              <a:gd name="T45" fmla="*/ 2941637 h 3362"/>
              <a:gd name="T46" fmla="*/ 762000 w 1729"/>
              <a:gd name="T47" fmla="*/ 163513 h 3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9"/>
              <a:gd name="T73" fmla="*/ 0 h 3362"/>
              <a:gd name="T74" fmla="*/ 1729 w 1729"/>
              <a:gd name="T75" fmla="*/ 3362 h 33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9" h="3362">
                <a:moveTo>
                  <a:pt x="480" y="103"/>
                </a:moveTo>
                <a:lnTo>
                  <a:pt x="528" y="103"/>
                </a:lnTo>
                <a:lnTo>
                  <a:pt x="576" y="51"/>
                </a:lnTo>
                <a:lnTo>
                  <a:pt x="576" y="0"/>
                </a:lnTo>
                <a:lnTo>
                  <a:pt x="336" y="0"/>
                </a:lnTo>
                <a:lnTo>
                  <a:pt x="336" y="1706"/>
                </a:lnTo>
                <a:lnTo>
                  <a:pt x="0" y="1706"/>
                </a:lnTo>
                <a:lnTo>
                  <a:pt x="0" y="3361"/>
                </a:lnTo>
                <a:lnTo>
                  <a:pt x="1728" y="3361"/>
                </a:lnTo>
                <a:lnTo>
                  <a:pt x="1728" y="1706"/>
                </a:lnTo>
                <a:lnTo>
                  <a:pt x="1392" y="1706"/>
                </a:lnTo>
                <a:lnTo>
                  <a:pt x="1392" y="0"/>
                </a:lnTo>
                <a:lnTo>
                  <a:pt x="1152" y="0"/>
                </a:lnTo>
                <a:lnTo>
                  <a:pt x="1152" y="51"/>
                </a:lnTo>
                <a:lnTo>
                  <a:pt x="1200" y="103"/>
                </a:lnTo>
                <a:lnTo>
                  <a:pt x="1248" y="103"/>
                </a:lnTo>
                <a:lnTo>
                  <a:pt x="1248" y="1861"/>
                </a:lnTo>
                <a:lnTo>
                  <a:pt x="1584" y="1861"/>
                </a:lnTo>
                <a:lnTo>
                  <a:pt x="1584" y="3205"/>
                </a:lnTo>
                <a:lnTo>
                  <a:pt x="144" y="3205"/>
                </a:lnTo>
                <a:lnTo>
                  <a:pt x="144" y="1861"/>
                </a:lnTo>
                <a:lnTo>
                  <a:pt x="480" y="1861"/>
                </a:lnTo>
                <a:lnTo>
                  <a:pt x="480" y="1853"/>
                </a:lnTo>
                <a:lnTo>
                  <a:pt x="480" y="103"/>
                </a:lnTo>
              </a:path>
            </a:pathLst>
          </a:custGeom>
          <a:pattFill prst="openDmnd">
            <a:fgClr>
              <a:schemeClr val="accent1"/>
            </a:fgClr>
            <a:bgClr>
              <a:schemeClr val="tx1"/>
            </a:bgClr>
          </a:patt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844550" y="1835150"/>
            <a:ext cx="520700" cy="6350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1219200" y="1828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4497388" y="5638800"/>
            <a:ext cx="4494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 flipV="1">
            <a:off x="4497388" y="2062163"/>
            <a:ext cx="0" cy="357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7705725" y="564515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5137150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3328" name="Line 20"/>
          <p:cNvSpPr>
            <a:spLocks noChangeShapeType="1"/>
          </p:cNvSpPr>
          <p:nvPr/>
        </p:nvSpPr>
        <p:spPr bwMode="auto">
          <a:xfrm>
            <a:off x="5395913" y="3921125"/>
            <a:ext cx="0" cy="1717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>
            <a:off x="8075613" y="4648200"/>
            <a:ext cx="15875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8396288" y="5651500"/>
            <a:ext cx="49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V</a:t>
            </a:r>
          </a:p>
        </p:txBody>
      </p:sp>
      <p:sp>
        <p:nvSpPr>
          <p:cNvPr id="13331" name="Rectangle 23"/>
          <p:cNvSpPr>
            <a:spLocks noChangeArrowheads="1"/>
          </p:cNvSpPr>
          <p:nvPr/>
        </p:nvSpPr>
        <p:spPr bwMode="auto">
          <a:xfrm>
            <a:off x="3886200" y="1885950"/>
            <a:ext cx="45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3600" i="1">
                <a:latin typeface="Bookman Old Style" pitchFamily="18" charset="0"/>
              </a:rPr>
              <a:t>P</a:t>
            </a:r>
          </a:p>
        </p:txBody>
      </p:sp>
      <p:sp>
        <p:nvSpPr>
          <p:cNvPr id="13332" name="Rectangle 24"/>
          <p:cNvSpPr>
            <a:spLocks noChangeArrowheads="1"/>
          </p:cNvSpPr>
          <p:nvPr/>
        </p:nvSpPr>
        <p:spPr bwMode="auto">
          <a:xfrm>
            <a:off x="4879975" y="1804988"/>
            <a:ext cx="50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d</a:t>
            </a:r>
          </a:p>
        </p:txBody>
      </p:sp>
      <p:sp>
        <p:nvSpPr>
          <p:cNvPr id="13333" name="Arc 25"/>
          <p:cNvSpPr>
            <a:spLocks/>
          </p:cNvSpPr>
          <p:nvPr/>
        </p:nvSpPr>
        <p:spPr bwMode="auto">
          <a:xfrm>
            <a:off x="5354638" y="1752600"/>
            <a:ext cx="3509962" cy="1722438"/>
          </a:xfrm>
          <a:custGeom>
            <a:avLst/>
            <a:gdLst>
              <a:gd name="T0" fmla="*/ 479599417 w 20363"/>
              <a:gd name="T1" fmla="*/ 140055348 h 21183"/>
              <a:gd name="T2" fmla="*/ 0 w 20363"/>
              <a:gd name="T3" fmla="*/ 47637208 h 21183"/>
              <a:gd name="T4" fmla="*/ 605010658 w 20363"/>
              <a:gd name="T5" fmla="*/ 0 h 21183"/>
              <a:gd name="T6" fmla="*/ 0 60000 65536"/>
              <a:gd name="T7" fmla="*/ 0 60000 65536"/>
              <a:gd name="T8" fmla="*/ 0 60000 65536"/>
              <a:gd name="T9" fmla="*/ 0 w 20363"/>
              <a:gd name="T10" fmla="*/ 0 h 21183"/>
              <a:gd name="T11" fmla="*/ 20363 w 20363"/>
              <a:gd name="T12" fmla="*/ 21183 h 2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21183" fill="none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</a:path>
              <a:path w="20363" h="21183" stroke="0" extrusionOk="0">
                <a:moveTo>
                  <a:pt x="16141" y="21183"/>
                </a:moveTo>
                <a:cubicBezTo>
                  <a:pt x="8673" y="19695"/>
                  <a:pt x="2540" y="14384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4" name="Arc 26"/>
          <p:cNvSpPr>
            <a:spLocks/>
          </p:cNvSpPr>
          <p:nvPr/>
        </p:nvSpPr>
        <p:spPr bwMode="auto">
          <a:xfrm>
            <a:off x="5392738" y="3049588"/>
            <a:ext cx="2830512" cy="1609725"/>
          </a:xfrm>
          <a:custGeom>
            <a:avLst/>
            <a:gdLst>
              <a:gd name="T0" fmla="*/ 419049516 w 18325"/>
              <a:gd name="T1" fmla="*/ 120035875 h 21587"/>
              <a:gd name="T2" fmla="*/ 0 w 18325"/>
              <a:gd name="T3" fmla="*/ 63585065 h 21587"/>
              <a:gd name="T4" fmla="*/ 437205872 w 18325"/>
              <a:gd name="T5" fmla="*/ 0 h 21587"/>
              <a:gd name="T6" fmla="*/ 0 60000 65536"/>
              <a:gd name="T7" fmla="*/ 0 60000 65536"/>
              <a:gd name="T8" fmla="*/ 0 60000 65536"/>
              <a:gd name="T9" fmla="*/ 0 w 18325"/>
              <a:gd name="T10" fmla="*/ 0 h 21587"/>
              <a:gd name="T11" fmla="*/ 18325 w 1832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587" fill="none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</a:path>
              <a:path w="18325" h="21587" stroke="0" extrusionOk="0">
                <a:moveTo>
                  <a:pt x="17564" y="21586"/>
                </a:moveTo>
                <a:cubicBezTo>
                  <a:pt x="10385" y="21333"/>
                  <a:pt x="3802" y="17528"/>
                  <a:pt x="0" y="11434"/>
                </a:cubicBezTo>
                <a:lnTo>
                  <a:pt x="1832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5" name="Line 27"/>
          <p:cNvSpPr>
            <a:spLocks noChangeShapeType="1"/>
          </p:cNvSpPr>
          <p:nvPr/>
        </p:nvSpPr>
        <p:spPr bwMode="auto">
          <a:xfrm>
            <a:off x="5395913" y="2359025"/>
            <a:ext cx="0" cy="14938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6" name="Line 28"/>
          <p:cNvSpPr>
            <a:spLocks noChangeShapeType="1"/>
          </p:cNvSpPr>
          <p:nvPr/>
        </p:nvSpPr>
        <p:spPr bwMode="auto">
          <a:xfrm>
            <a:off x="8091488" y="3508375"/>
            <a:ext cx="0" cy="11509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Line 29"/>
          <p:cNvSpPr>
            <a:spLocks noChangeShapeType="1"/>
          </p:cNvSpPr>
          <p:nvPr/>
        </p:nvSpPr>
        <p:spPr bwMode="auto">
          <a:xfrm>
            <a:off x="5395913" y="3163888"/>
            <a:ext cx="0" cy="806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8" name="Arc 30"/>
          <p:cNvSpPr>
            <a:spLocks/>
          </p:cNvSpPr>
          <p:nvPr/>
        </p:nvSpPr>
        <p:spPr bwMode="auto">
          <a:xfrm>
            <a:off x="5354638" y="1752600"/>
            <a:ext cx="3509962" cy="1474788"/>
          </a:xfrm>
          <a:custGeom>
            <a:avLst/>
            <a:gdLst>
              <a:gd name="T0" fmla="*/ 257061999 w 20363"/>
              <a:gd name="T1" fmla="*/ 119834680 h 18150"/>
              <a:gd name="T2" fmla="*/ 0 w 20363"/>
              <a:gd name="T3" fmla="*/ 47570729 h 18150"/>
              <a:gd name="T4" fmla="*/ 605010658 w 20363"/>
              <a:gd name="T5" fmla="*/ 0 h 18150"/>
              <a:gd name="T6" fmla="*/ 0 60000 65536"/>
              <a:gd name="T7" fmla="*/ 0 60000 65536"/>
              <a:gd name="T8" fmla="*/ 0 60000 65536"/>
              <a:gd name="T9" fmla="*/ 0 w 20363"/>
              <a:gd name="T10" fmla="*/ 0 h 18150"/>
              <a:gd name="T11" fmla="*/ 20363 w 20363"/>
              <a:gd name="T12" fmla="*/ 18150 h 18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63" h="18150" fill="none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</a:path>
              <a:path w="20363" h="18150" stroke="0" extrusionOk="0">
                <a:moveTo>
                  <a:pt x="8652" y="18149"/>
                </a:moveTo>
                <a:cubicBezTo>
                  <a:pt x="4636" y="15559"/>
                  <a:pt x="1594" y="11709"/>
                  <a:pt x="0" y="7204"/>
                </a:cubicBezTo>
                <a:lnTo>
                  <a:pt x="20363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9" name="Line 31"/>
          <p:cNvSpPr>
            <a:spLocks noChangeShapeType="1"/>
          </p:cNvSpPr>
          <p:nvPr/>
        </p:nvSpPr>
        <p:spPr bwMode="auto">
          <a:xfrm>
            <a:off x="8091488" y="3508375"/>
            <a:ext cx="0" cy="6905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0" name="Arc 32"/>
          <p:cNvSpPr>
            <a:spLocks/>
          </p:cNvSpPr>
          <p:nvPr/>
        </p:nvSpPr>
        <p:spPr bwMode="auto">
          <a:xfrm>
            <a:off x="6534150" y="3049588"/>
            <a:ext cx="1689100" cy="1609725"/>
          </a:xfrm>
          <a:custGeom>
            <a:avLst/>
            <a:gdLst>
              <a:gd name="T0" fmla="*/ 242753087 w 10935"/>
              <a:gd name="T1" fmla="*/ 120035875 h 21587"/>
              <a:gd name="T2" fmla="*/ 0 w 10935"/>
              <a:gd name="T3" fmla="*/ 103582191 h 21587"/>
              <a:gd name="T4" fmla="*/ 260910712 w 10935"/>
              <a:gd name="T5" fmla="*/ 0 h 21587"/>
              <a:gd name="T6" fmla="*/ 0 60000 65536"/>
              <a:gd name="T7" fmla="*/ 0 60000 65536"/>
              <a:gd name="T8" fmla="*/ 0 60000 65536"/>
              <a:gd name="T9" fmla="*/ 0 w 10935"/>
              <a:gd name="T10" fmla="*/ 0 h 21587"/>
              <a:gd name="T11" fmla="*/ 10935 w 10935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5" h="21587" fill="none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</a:path>
              <a:path w="10935" h="21587" stroke="0" extrusionOk="0">
                <a:moveTo>
                  <a:pt x="10174" y="21586"/>
                </a:moveTo>
                <a:cubicBezTo>
                  <a:pt x="6589" y="21460"/>
                  <a:pt x="3093" y="20443"/>
                  <a:pt x="0" y="18627"/>
                </a:cubicBezTo>
                <a:lnTo>
                  <a:pt x="10935" y="0"/>
                </a:lnTo>
                <a:close/>
              </a:path>
            </a:pathLst>
          </a:custGeom>
          <a:noFill/>
          <a:ln w="25400" cap="rnd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8142288" y="4495800"/>
            <a:ext cx="48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b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8066088" y="3001963"/>
            <a:ext cx="45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e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5497513" y="5957888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1400" b="1">
                <a:latin typeface="Bookman Old Style" pitchFamily="18" charset="0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4727575" y="3622675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c</a:t>
            </a:r>
          </a:p>
        </p:txBody>
      </p: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5410200" y="4648200"/>
            <a:ext cx="26670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>
            <a:off x="54102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7" name="Line 39"/>
          <p:cNvSpPr>
            <a:spLocks noChangeShapeType="1"/>
          </p:cNvSpPr>
          <p:nvPr/>
        </p:nvSpPr>
        <p:spPr bwMode="auto">
          <a:xfrm>
            <a:off x="6477000" y="4648200"/>
            <a:ext cx="6096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8" name="Rectangle 40"/>
          <p:cNvSpPr>
            <a:spLocks noChangeArrowheads="1"/>
          </p:cNvSpPr>
          <p:nvPr/>
        </p:nvSpPr>
        <p:spPr bwMode="auto">
          <a:xfrm>
            <a:off x="4727575" y="4319588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CN" sz="4000" i="1">
                <a:latin typeface="Bookman Old Style" pitchFamily="18" charset="0"/>
              </a:rPr>
              <a:t>a</a:t>
            </a:r>
          </a:p>
        </p:txBody>
      </p:sp>
      <p:sp>
        <p:nvSpPr>
          <p:cNvPr id="13349" name="Oval 41"/>
          <p:cNvSpPr>
            <a:spLocks noChangeArrowheads="1"/>
          </p:cNvSpPr>
          <p:nvPr/>
        </p:nvSpPr>
        <p:spPr bwMode="auto">
          <a:xfrm>
            <a:off x="5346700" y="4584700"/>
            <a:ext cx="127000" cy="1270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2" name="Rectangle 42"/>
          <p:cNvSpPr>
            <a:spLocks noChangeArrowheads="1"/>
          </p:cNvSpPr>
          <p:nvPr/>
        </p:nvSpPr>
        <p:spPr bwMode="auto">
          <a:xfrm>
            <a:off x="4084638" y="565150"/>
            <a:ext cx="4397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奥 托 循 环</a:t>
            </a:r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60325" y="1874838"/>
            <a:ext cx="590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点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火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装</a:t>
            </a:r>
          </a:p>
          <a:p>
            <a:pPr eaLnBrk="0" hangingPunct="0"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置</a:t>
            </a:r>
          </a:p>
        </p:txBody>
      </p:sp>
      <p:sp>
        <p:nvSpPr>
          <p:cNvPr id="13352" name="Line 44"/>
          <p:cNvSpPr>
            <a:spLocks noChangeShapeType="1"/>
          </p:cNvSpPr>
          <p:nvPr/>
        </p:nvSpPr>
        <p:spPr bwMode="auto">
          <a:xfrm flipV="1">
            <a:off x="609600" y="1981200"/>
            <a:ext cx="304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3" name="Rectangle 45"/>
          <p:cNvSpPr>
            <a:spLocks noChangeArrowheads="1"/>
          </p:cNvSpPr>
          <p:nvPr/>
        </p:nvSpPr>
        <p:spPr bwMode="auto">
          <a:xfrm>
            <a:off x="2803525" y="1401763"/>
            <a:ext cx="1200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吸</a:t>
            </a:r>
          </a:p>
          <a:p>
            <a:pPr eaLnBrk="0" hangingPunct="0"/>
            <a:r>
              <a:rPr lang="zh-CN" altLang="en-US" sz="8000" b="1">
                <a:latin typeface="楷体_GB2312" pitchFamily="49" charset="-122"/>
                <a:ea typeface="楷体_GB2312" pitchFamily="49" charset="-122"/>
              </a:rPr>
              <a:t>气</a:t>
            </a:r>
          </a:p>
        </p:txBody>
      </p:sp>
      <p:sp>
        <p:nvSpPr>
          <p:cNvPr id="13354" name="Line 46"/>
          <p:cNvSpPr>
            <a:spLocks noChangeShapeType="1"/>
          </p:cNvSpPr>
          <p:nvPr/>
        </p:nvSpPr>
        <p:spPr bwMode="auto">
          <a:xfrm>
            <a:off x="2438400" y="1676400"/>
            <a:ext cx="609600" cy="8382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x_07_g">
  <a:themeElements>
    <a:clrScheme name="2_rx_07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rx_07_g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rx_07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x_07_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x_07_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x_07_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x_07_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x_07_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x_07_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2_rx_07_g</Template>
  <TotalTime>239</TotalTime>
  <Words>1645</Words>
  <Application>Microsoft PowerPoint</Application>
  <PresentationFormat>全屏显示(4:3)</PresentationFormat>
  <Paragraphs>819</Paragraphs>
  <Slides>55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59" baseType="lpstr">
      <vt:lpstr>2_rx_07_g</vt:lpstr>
      <vt:lpstr>BMP 图象</vt:lpstr>
      <vt:lpstr>公式</vt:lpstr>
      <vt:lpstr>Equation</vt:lpstr>
      <vt:lpstr>幻灯片 1</vt:lpstr>
      <vt:lpstr>幻灯片 2</vt:lpstr>
      <vt:lpstr>幻灯片 3</vt:lpstr>
      <vt:lpstr>热电厂汽轮机效率</vt:lpstr>
      <vt:lpstr>继续提升热机效率</vt:lpstr>
      <vt:lpstr>从蒸汽机到内燃机</vt:lpstr>
      <vt:lpstr>汽油机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其他循环</vt:lpstr>
      <vt:lpstr>幻灯片 51</vt:lpstr>
      <vt:lpstr>幻灯片 52</vt:lpstr>
      <vt:lpstr>幻灯片 53</vt:lpstr>
      <vt:lpstr>幻灯片 54</vt:lpstr>
      <vt:lpstr>幻灯片 55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common</dc:creator>
  <cp:lastModifiedBy>dell</cp:lastModifiedBy>
  <cp:revision>37</cp:revision>
  <dcterms:created xsi:type="dcterms:W3CDTF">2011-05-30T02:34:17Z</dcterms:created>
  <dcterms:modified xsi:type="dcterms:W3CDTF">2016-05-20T03:47:08Z</dcterms:modified>
</cp:coreProperties>
</file>