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36"/>
  </p:notesMasterIdLst>
  <p:handoutMasterIdLst>
    <p:handoutMasterId r:id="rId37"/>
  </p:handoutMasterIdLst>
  <p:sldIdLst>
    <p:sldId id="322" r:id="rId2"/>
    <p:sldId id="335" r:id="rId3"/>
    <p:sldId id="336" r:id="rId4"/>
    <p:sldId id="324" r:id="rId5"/>
    <p:sldId id="353" r:id="rId6"/>
    <p:sldId id="325" r:id="rId7"/>
    <p:sldId id="326" r:id="rId8"/>
    <p:sldId id="354" r:id="rId9"/>
    <p:sldId id="327" r:id="rId10"/>
    <p:sldId id="355" r:id="rId11"/>
    <p:sldId id="349" r:id="rId12"/>
    <p:sldId id="329" r:id="rId13"/>
    <p:sldId id="356" r:id="rId14"/>
    <p:sldId id="330" r:id="rId15"/>
    <p:sldId id="357" r:id="rId16"/>
    <p:sldId id="331" r:id="rId17"/>
    <p:sldId id="358" r:id="rId18"/>
    <p:sldId id="337" r:id="rId19"/>
    <p:sldId id="359" r:id="rId20"/>
    <p:sldId id="361" r:id="rId21"/>
    <p:sldId id="350" r:id="rId22"/>
    <p:sldId id="351" r:id="rId23"/>
    <p:sldId id="338" r:id="rId24"/>
    <p:sldId id="360" r:id="rId25"/>
    <p:sldId id="362" r:id="rId26"/>
    <p:sldId id="339" r:id="rId27"/>
    <p:sldId id="340" r:id="rId28"/>
    <p:sldId id="343" r:id="rId29"/>
    <p:sldId id="344" r:id="rId30"/>
    <p:sldId id="345" r:id="rId31"/>
    <p:sldId id="346" r:id="rId32"/>
    <p:sldId id="347" r:id="rId33"/>
    <p:sldId id="348" r:id="rId34"/>
    <p:sldId id="352" r:id="rId35"/>
  </p:sldIdLst>
  <p:sldSz cx="9144000" cy="6858000" type="screen4x3"/>
  <p:notesSz cx="6808788" cy="9823450"/>
  <p:defaultTextStyle>
    <a:defPPr>
      <a:defRPr lang="en-US"/>
    </a:defPPr>
    <a:lvl1pPr algn="l" rtl="0" fontAlgn="base">
      <a:spcBef>
        <a:spcPct val="0"/>
      </a:spcBef>
      <a:spcAft>
        <a:spcPct val="0"/>
      </a:spcAft>
      <a:defRPr kumimoji="1" sz="2400" kern="1200">
        <a:solidFill>
          <a:schemeClr val="tx1"/>
        </a:solidFill>
        <a:latin typeface="Tahoma" pitchFamily="34" charset="0"/>
        <a:ea typeface="宋体" pitchFamily="2" charset="-122"/>
        <a:cs typeface="+mn-cs"/>
      </a:defRPr>
    </a:lvl1pPr>
    <a:lvl2pPr marL="457200" algn="l" rtl="0" fontAlgn="base">
      <a:spcBef>
        <a:spcPct val="0"/>
      </a:spcBef>
      <a:spcAft>
        <a:spcPct val="0"/>
      </a:spcAft>
      <a:defRPr kumimoji="1" sz="2400" kern="1200">
        <a:solidFill>
          <a:schemeClr val="tx1"/>
        </a:solidFill>
        <a:latin typeface="Tahoma" pitchFamily="34" charset="0"/>
        <a:ea typeface="宋体" pitchFamily="2" charset="-122"/>
        <a:cs typeface="+mn-cs"/>
      </a:defRPr>
    </a:lvl2pPr>
    <a:lvl3pPr marL="914400" algn="l" rtl="0" fontAlgn="base">
      <a:spcBef>
        <a:spcPct val="0"/>
      </a:spcBef>
      <a:spcAft>
        <a:spcPct val="0"/>
      </a:spcAft>
      <a:defRPr kumimoji="1" sz="2400" kern="1200">
        <a:solidFill>
          <a:schemeClr val="tx1"/>
        </a:solidFill>
        <a:latin typeface="Tahoma" pitchFamily="34" charset="0"/>
        <a:ea typeface="宋体" pitchFamily="2" charset="-122"/>
        <a:cs typeface="+mn-cs"/>
      </a:defRPr>
    </a:lvl3pPr>
    <a:lvl4pPr marL="1371600" algn="l" rtl="0" fontAlgn="base">
      <a:spcBef>
        <a:spcPct val="0"/>
      </a:spcBef>
      <a:spcAft>
        <a:spcPct val="0"/>
      </a:spcAft>
      <a:defRPr kumimoji="1" sz="2400" kern="1200">
        <a:solidFill>
          <a:schemeClr val="tx1"/>
        </a:solidFill>
        <a:latin typeface="Tahoma" pitchFamily="34" charset="0"/>
        <a:ea typeface="宋体" pitchFamily="2" charset="-122"/>
        <a:cs typeface="+mn-cs"/>
      </a:defRPr>
    </a:lvl4pPr>
    <a:lvl5pPr marL="1828800" algn="l" rtl="0" fontAlgn="base">
      <a:spcBef>
        <a:spcPct val="0"/>
      </a:spcBef>
      <a:spcAft>
        <a:spcPct val="0"/>
      </a:spcAft>
      <a:defRPr kumimoji="1" sz="2400" kern="1200">
        <a:solidFill>
          <a:schemeClr val="tx1"/>
        </a:solidFill>
        <a:latin typeface="Tahoma" pitchFamily="34" charset="0"/>
        <a:ea typeface="宋体" pitchFamily="2" charset="-122"/>
        <a:cs typeface="+mn-cs"/>
      </a:defRPr>
    </a:lvl5pPr>
    <a:lvl6pPr marL="2286000" algn="l" defTabSz="914400" rtl="0" eaLnBrk="1" latinLnBrk="0" hangingPunct="1">
      <a:defRPr kumimoji="1" sz="2400" kern="1200">
        <a:solidFill>
          <a:schemeClr val="tx1"/>
        </a:solidFill>
        <a:latin typeface="Tahoma" pitchFamily="34" charset="0"/>
        <a:ea typeface="宋体" pitchFamily="2" charset="-122"/>
        <a:cs typeface="+mn-cs"/>
      </a:defRPr>
    </a:lvl6pPr>
    <a:lvl7pPr marL="2743200" algn="l" defTabSz="914400" rtl="0" eaLnBrk="1" latinLnBrk="0" hangingPunct="1">
      <a:defRPr kumimoji="1" sz="2400" kern="1200">
        <a:solidFill>
          <a:schemeClr val="tx1"/>
        </a:solidFill>
        <a:latin typeface="Tahoma" pitchFamily="34" charset="0"/>
        <a:ea typeface="宋体" pitchFamily="2" charset="-122"/>
        <a:cs typeface="+mn-cs"/>
      </a:defRPr>
    </a:lvl7pPr>
    <a:lvl8pPr marL="3200400" algn="l" defTabSz="914400" rtl="0" eaLnBrk="1" latinLnBrk="0" hangingPunct="1">
      <a:defRPr kumimoji="1" sz="2400" kern="1200">
        <a:solidFill>
          <a:schemeClr val="tx1"/>
        </a:solidFill>
        <a:latin typeface="Tahoma" pitchFamily="34" charset="0"/>
        <a:ea typeface="宋体" pitchFamily="2" charset="-122"/>
        <a:cs typeface="+mn-cs"/>
      </a:defRPr>
    </a:lvl8pPr>
    <a:lvl9pPr marL="3657600" algn="l" defTabSz="914400" rtl="0" eaLnBrk="1" latinLnBrk="0" hangingPunct="1">
      <a:defRPr kumimoji="1" sz="2400" kern="1200">
        <a:solidFill>
          <a:schemeClr val="tx1"/>
        </a:solidFill>
        <a:latin typeface="Tahoma"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00CC"/>
    <a:srgbClr val="FFFF66"/>
    <a:srgbClr val="FFCC00"/>
    <a:srgbClr val="FF00FF"/>
    <a:srgbClr val="DEB8CC"/>
    <a:srgbClr val="003399"/>
    <a:srgbClr val="CCFFFF"/>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0" autoAdjust="0"/>
    <p:restoredTop sz="81142" autoAdjust="0"/>
  </p:normalViewPr>
  <p:slideViewPr>
    <p:cSldViewPr>
      <p:cViewPr varScale="1">
        <p:scale>
          <a:sx n="57" d="100"/>
          <a:sy n="57" d="100"/>
        </p:scale>
        <p:origin x="-798" y="-90"/>
      </p:cViewPr>
      <p:guideLst>
        <p:guide orient="horz" pos="2160"/>
        <p:guide/>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75" d="100"/>
        <a:sy n="75" d="100"/>
      </p:scale>
      <p:origin x="0" y="2868"/>
    </p:cViewPr>
  </p:sorterViewPr>
  <p:notesViewPr>
    <p:cSldViewPr>
      <p:cViewPr varScale="1">
        <p:scale>
          <a:sx n="37" d="100"/>
          <a:sy n="37" d="100"/>
        </p:scale>
        <p:origin x="-1090" y="-58"/>
      </p:cViewPr>
      <p:guideLst>
        <p:guide orient="horz" pos="3094"/>
        <p:guide pos="2145"/>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1.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4" Type="http://schemas.openxmlformats.org/officeDocument/2006/relationships/image" Target="../media/image33.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6" Type="http://schemas.openxmlformats.org/officeDocument/2006/relationships/image" Target="../media/image42.wmf"/><Relationship Id="rId5" Type="http://schemas.openxmlformats.org/officeDocument/2006/relationships/image" Target="../media/image41.wmf"/><Relationship Id="rId4" Type="http://schemas.openxmlformats.org/officeDocument/2006/relationships/image" Target="../media/image40.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 Id="rId4" Type="http://schemas.openxmlformats.org/officeDocument/2006/relationships/image" Target="../media/image4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9.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52.wmf"/><Relationship Id="rId1" Type="http://schemas.openxmlformats.org/officeDocument/2006/relationships/image" Target="../media/image51.wmf"/><Relationship Id="rId6" Type="http://schemas.openxmlformats.org/officeDocument/2006/relationships/image" Target="../media/image56.wmf"/><Relationship Id="rId5" Type="http://schemas.openxmlformats.org/officeDocument/2006/relationships/image" Target="../media/image55.wmf"/><Relationship Id="rId4" Type="http://schemas.openxmlformats.org/officeDocument/2006/relationships/image" Target="../media/image5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6.wmf"/><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6.wmf"/><Relationship Id="rId1" Type="http://schemas.openxmlformats.org/officeDocument/2006/relationships/image" Target="../media/image17.wmf"/><Relationship Id="rId5" Type="http://schemas.openxmlformats.org/officeDocument/2006/relationships/image" Target="../media/image20.wmf"/><Relationship Id="rId4"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51163" cy="490538"/>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r>
              <a:rPr lang="en-US" altLang="zh-CN"/>
              <a:t>Elec</a:t>
            </a:r>
          </a:p>
        </p:txBody>
      </p:sp>
      <p:sp>
        <p:nvSpPr>
          <p:cNvPr id="15363" name="Rectangle 3"/>
          <p:cNvSpPr>
            <a:spLocks noGrp="1" noChangeArrowheads="1"/>
          </p:cNvSpPr>
          <p:nvPr>
            <p:ph type="dt" sz="quarter" idx="1"/>
          </p:nvPr>
        </p:nvSpPr>
        <p:spPr bwMode="auto">
          <a:xfrm>
            <a:off x="3857625" y="0"/>
            <a:ext cx="2951163" cy="490538"/>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ltLang="zh-CN"/>
          </a:p>
        </p:txBody>
      </p:sp>
      <p:sp>
        <p:nvSpPr>
          <p:cNvPr id="15364" name="Rectangle 4"/>
          <p:cNvSpPr>
            <a:spLocks noGrp="1" noChangeArrowheads="1"/>
          </p:cNvSpPr>
          <p:nvPr>
            <p:ph type="ftr" sz="quarter" idx="2"/>
          </p:nvPr>
        </p:nvSpPr>
        <p:spPr bwMode="auto">
          <a:xfrm>
            <a:off x="0" y="9332913"/>
            <a:ext cx="2951163" cy="490537"/>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r>
              <a:rPr lang="zh-CN" altLang="en-US"/>
              <a:t>此处是标题</a:t>
            </a:r>
          </a:p>
        </p:txBody>
      </p:sp>
      <p:sp>
        <p:nvSpPr>
          <p:cNvPr id="15365" name="Rectangle 5"/>
          <p:cNvSpPr>
            <a:spLocks noGrp="1" noChangeArrowheads="1"/>
          </p:cNvSpPr>
          <p:nvPr>
            <p:ph type="sldNum" sz="quarter" idx="3"/>
          </p:nvPr>
        </p:nvSpPr>
        <p:spPr bwMode="auto">
          <a:xfrm>
            <a:off x="3857625" y="9332913"/>
            <a:ext cx="2951163" cy="490537"/>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804F30C4-226E-477F-9F78-1ED327F0AC3C}"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51163" cy="490538"/>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kumimoji="0" sz="1200">
                <a:latin typeface="Times New Roman" pitchFamily="18" charset="0"/>
              </a:defRPr>
            </a:lvl1pPr>
          </a:lstStyle>
          <a:p>
            <a:pPr>
              <a:defRPr/>
            </a:pPr>
            <a:endParaRPr lang="zh-CN" altLang="en-US"/>
          </a:p>
        </p:txBody>
      </p:sp>
      <p:sp>
        <p:nvSpPr>
          <p:cNvPr id="26627" name="Rectangle 3"/>
          <p:cNvSpPr>
            <a:spLocks noGrp="1" noRot="1" noChangeAspect="1" noChangeArrowheads="1"/>
          </p:cNvSpPr>
          <p:nvPr>
            <p:ph type="sldImg" idx="2"/>
          </p:nvPr>
        </p:nvSpPr>
        <p:spPr bwMode="auto">
          <a:xfrm>
            <a:off x="947738" y="736600"/>
            <a:ext cx="4913312" cy="3684588"/>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08050" y="4665663"/>
            <a:ext cx="4992688" cy="4421187"/>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2053" name="Rectangle 5"/>
          <p:cNvSpPr>
            <a:spLocks noGrp="1" noChangeArrowheads="1"/>
          </p:cNvSpPr>
          <p:nvPr>
            <p:ph type="dt" idx="1"/>
          </p:nvPr>
        </p:nvSpPr>
        <p:spPr bwMode="auto">
          <a:xfrm>
            <a:off x="3857625" y="0"/>
            <a:ext cx="2951163" cy="490538"/>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kumimoji="0" sz="1200">
                <a:latin typeface="Times New Roman" pitchFamily="18" charset="0"/>
              </a:defRPr>
            </a:lvl1pPr>
          </a:lstStyle>
          <a:p>
            <a:pPr>
              <a:defRPr/>
            </a:pPr>
            <a:endParaRPr lang="en-US" altLang="zh-CN"/>
          </a:p>
        </p:txBody>
      </p:sp>
      <p:sp>
        <p:nvSpPr>
          <p:cNvPr id="2054" name="Rectangle 6"/>
          <p:cNvSpPr>
            <a:spLocks noGrp="1" noChangeArrowheads="1"/>
          </p:cNvSpPr>
          <p:nvPr>
            <p:ph type="ftr" sz="quarter" idx="4"/>
          </p:nvPr>
        </p:nvSpPr>
        <p:spPr bwMode="auto">
          <a:xfrm>
            <a:off x="0" y="9332913"/>
            <a:ext cx="2951163" cy="490537"/>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kumimoji="0" sz="1200">
                <a:latin typeface="Times New Roman" pitchFamily="18" charset="0"/>
              </a:defRPr>
            </a:lvl1pPr>
          </a:lstStyle>
          <a:p>
            <a:pPr>
              <a:defRPr/>
            </a:pPr>
            <a:endParaRPr lang="en-US" altLang="zh-CN"/>
          </a:p>
        </p:txBody>
      </p:sp>
      <p:sp>
        <p:nvSpPr>
          <p:cNvPr id="2055" name="Rectangle 7"/>
          <p:cNvSpPr>
            <a:spLocks noGrp="1" noChangeArrowheads="1"/>
          </p:cNvSpPr>
          <p:nvPr>
            <p:ph type="sldNum" sz="quarter" idx="5"/>
          </p:nvPr>
        </p:nvSpPr>
        <p:spPr bwMode="auto">
          <a:xfrm>
            <a:off x="3857625" y="9332913"/>
            <a:ext cx="2951163" cy="490537"/>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kumimoji="0" sz="1200">
                <a:latin typeface="Times New Roman" pitchFamily="18" charset="0"/>
              </a:defRPr>
            </a:lvl1pPr>
          </a:lstStyle>
          <a:p>
            <a:pPr>
              <a:defRPr/>
            </a:pPr>
            <a:fld id="{CA97B603-B92D-47BE-BB25-AB9CBBB6604E}"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a:ln/>
        </p:spPr>
      </p:sp>
      <p:sp>
        <p:nvSpPr>
          <p:cNvPr id="27651" name="备注占位符 2"/>
          <p:cNvSpPr>
            <a:spLocks noGrp="1"/>
          </p:cNvSpPr>
          <p:nvPr>
            <p:ph type="body" idx="1"/>
          </p:nvPr>
        </p:nvSpPr>
        <p:spPr>
          <a:noFill/>
          <a:ln w="9525"/>
        </p:spPr>
        <p:txBody>
          <a:bodyPr/>
          <a:lstStyle/>
          <a:p>
            <a:pPr eaLnBrk="1" hangingPunct="1"/>
            <a:r>
              <a:rPr lang="zh-CN" altLang="en-US" smtClean="0"/>
              <a:t>除了范德华外，还有其他形式的方程：</a:t>
            </a:r>
            <a:r>
              <a:rPr lang="en-US" altLang="zh-CN" smtClean="0"/>
              <a:t>Redlich-Kwong</a:t>
            </a:r>
            <a:r>
              <a:rPr lang="zh-CN" altLang="en-US" smtClean="0"/>
              <a:t>，</a:t>
            </a:r>
            <a:r>
              <a:rPr lang="en-US" altLang="zh-CN" smtClean="0"/>
              <a:t>Peng-Robinson</a:t>
            </a:r>
            <a:endParaRPr lang="zh-CN" altLang="en-US" smtClean="0"/>
          </a:p>
        </p:txBody>
      </p:sp>
      <p:sp>
        <p:nvSpPr>
          <p:cNvPr id="27652" name="灯片编号占位符 3"/>
          <p:cNvSpPr>
            <a:spLocks noGrp="1"/>
          </p:cNvSpPr>
          <p:nvPr>
            <p:ph type="sldNum" sz="quarter" idx="5"/>
          </p:nvPr>
        </p:nvSpPr>
        <p:spPr>
          <a:noFill/>
        </p:spPr>
        <p:txBody>
          <a:bodyPr/>
          <a:lstStyle/>
          <a:p>
            <a:fld id="{D044AED1-2B12-4B64-87C8-402CEB6949F2}" type="slidenum">
              <a:rPr lang="zh-CN" altLang="en-US" smtClean="0"/>
              <a:pPr/>
              <a:t>21</a:t>
            </a:fld>
            <a:endParaRPr lang="en-US"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幻灯片图像占位符 1"/>
          <p:cNvSpPr>
            <a:spLocks noGrp="1" noRot="1" noChangeAspect="1" noTextEdit="1"/>
          </p:cNvSpPr>
          <p:nvPr>
            <p:ph type="sldImg"/>
          </p:nvPr>
        </p:nvSpPr>
        <p:spPr>
          <a:ln/>
        </p:spPr>
      </p:sp>
      <p:sp>
        <p:nvSpPr>
          <p:cNvPr id="28675" name="备注占位符 2"/>
          <p:cNvSpPr>
            <a:spLocks noGrp="1"/>
          </p:cNvSpPr>
          <p:nvPr>
            <p:ph type="body" idx="1"/>
          </p:nvPr>
        </p:nvSpPr>
        <p:spPr>
          <a:noFill/>
          <a:ln w="9525"/>
        </p:spPr>
        <p:txBody>
          <a:bodyPr/>
          <a:lstStyle/>
          <a:p>
            <a:pPr eaLnBrk="1" hangingPunct="1"/>
            <a:endParaRPr lang="zh-CN" altLang="en-US" smtClean="0"/>
          </a:p>
        </p:txBody>
      </p:sp>
      <p:sp>
        <p:nvSpPr>
          <p:cNvPr id="28676" name="灯片编号占位符 3"/>
          <p:cNvSpPr>
            <a:spLocks noGrp="1"/>
          </p:cNvSpPr>
          <p:nvPr>
            <p:ph type="sldNum" sz="quarter" idx="5"/>
          </p:nvPr>
        </p:nvSpPr>
        <p:spPr>
          <a:noFill/>
        </p:spPr>
        <p:txBody>
          <a:bodyPr/>
          <a:lstStyle/>
          <a:p>
            <a:fld id="{D6B2FBA8-9BA6-439B-AA3A-0B36E389A514}" type="slidenum">
              <a:rPr lang="zh-CN" altLang="en-US" smtClean="0"/>
              <a:pPr/>
              <a:t>22</a:t>
            </a:fld>
            <a:endParaRPr lang="en-US" altLang="zh-C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a:ln/>
        </p:spPr>
      </p:sp>
      <p:sp>
        <p:nvSpPr>
          <p:cNvPr id="29699" name="备注占位符 2"/>
          <p:cNvSpPr>
            <a:spLocks noGrp="1"/>
          </p:cNvSpPr>
          <p:nvPr>
            <p:ph type="body" idx="1"/>
          </p:nvPr>
        </p:nvSpPr>
        <p:spPr>
          <a:noFill/>
          <a:ln w="9525"/>
        </p:spPr>
        <p:txBody>
          <a:bodyPr/>
          <a:lstStyle/>
          <a:p>
            <a:pPr eaLnBrk="1" hangingPunct="1"/>
            <a:r>
              <a:rPr lang="zh-CN" altLang="en-US" smtClean="0"/>
              <a:t>利用不同物质速率不同，可进行分离，例如铀浓缩，另一个例子是氢气的逃逸</a:t>
            </a:r>
          </a:p>
        </p:txBody>
      </p:sp>
      <p:sp>
        <p:nvSpPr>
          <p:cNvPr id="29700" name="灯片编号占位符 3"/>
          <p:cNvSpPr>
            <a:spLocks noGrp="1"/>
          </p:cNvSpPr>
          <p:nvPr>
            <p:ph type="sldNum" sz="quarter" idx="5"/>
          </p:nvPr>
        </p:nvSpPr>
        <p:spPr>
          <a:noFill/>
        </p:spPr>
        <p:txBody>
          <a:bodyPr/>
          <a:lstStyle/>
          <a:p>
            <a:fld id="{52829C27-F424-4239-92E7-F1942E574BC7}" type="slidenum">
              <a:rPr lang="zh-CN" altLang="en-US" smtClean="0"/>
              <a:pPr/>
              <a:t>23</a:t>
            </a:fld>
            <a:endParaRPr lang="en-US" altLang="zh-C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a:ln/>
        </p:spPr>
      </p:sp>
      <p:sp>
        <p:nvSpPr>
          <p:cNvPr id="29699" name="备注占位符 2"/>
          <p:cNvSpPr>
            <a:spLocks noGrp="1"/>
          </p:cNvSpPr>
          <p:nvPr>
            <p:ph type="body" idx="1"/>
          </p:nvPr>
        </p:nvSpPr>
        <p:spPr>
          <a:noFill/>
          <a:ln w="9525"/>
        </p:spPr>
        <p:txBody>
          <a:bodyPr/>
          <a:lstStyle/>
          <a:p>
            <a:pPr eaLnBrk="1" hangingPunct="1"/>
            <a:r>
              <a:rPr lang="zh-CN" altLang="en-US" dirty="0" smtClean="0"/>
              <a:t>利用不同物质速率不同，可进行分离，例如铀浓缩，另一个例子是氢气的逃逸</a:t>
            </a:r>
          </a:p>
        </p:txBody>
      </p:sp>
      <p:sp>
        <p:nvSpPr>
          <p:cNvPr id="29700" name="灯片编号占位符 3"/>
          <p:cNvSpPr>
            <a:spLocks noGrp="1"/>
          </p:cNvSpPr>
          <p:nvPr>
            <p:ph type="sldNum" sz="quarter" idx="5"/>
          </p:nvPr>
        </p:nvSpPr>
        <p:spPr>
          <a:noFill/>
        </p:spPr>
        <p:txBody>
          <a:bodyPr/>
          <a:lstStyle/>
          <a:p>
            <a:fld id="{52829C27-F424-4239-92E7-F1942E574BC7}" type="slidenum">
              <a:rPr lang="zh-CN" altLang="en-US" smtClean="0"/>
              <a:pPr/>
              <a:t>24</a:t>
            </a:fld>
            <a:endParaRPr lang="en-US" altLang="zh-C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a:ln/>
        </p:spPr>
      </p:sp>
      <p:sp>
        <p:nvSpPr>
          <p:cNvPr id="30723" name="备注占位符 2"/>
          <p:cNvSpPr>
            <a:spLocks noGrp="1"/>
          </p:cNvSpPr>
          <p:nvPr>
            <p:ph type="body" idx="1"/>
          </p:nvPr>
        </p:nvSpPr>
        <p:spPr>
          <a:noFill/>
          <a:ln w="9525"/>
        </p:spPr>
        <p:txBody>
          <a:bodyPr/>
          <a:lstStyle/>
          <a:p>
            <a:pPr eaLnBrk="1" hangingPunct="1"/>
            <a:r>
              <a:rPr lang="en-US" altLang="zh-CN" smtClean="0"/>
              <a:t>1827</a:t>
            </a:r>
            <a:r>
              <a:rPr lang="zh-CN" altLang="en-US" smtClean="0"/>
              <a:t>年植物学家</a:t>
            </a:r>
            <a:r>
              <a:rPr lang="en-US" altLang="zh-CN" smtClean="0"/>
              <a:t>R.</a:t>
            </a:r>
            <a:r>
              <a:rPr lang="zh-CN" altLang="en-US" smtClean="0"/>
              <a:t>布朗首先发现</a:t>
            </a:r>
          </a:p>
        </p:txBody>
      </p:sp>
      <p:sp>
        <p:nvSpPr>
          <p:cNvPr id="30724" name="灯片编号占位符 3"/>
          <p:cNvSpPr>
            <a:spLocks noGrp="1"/>
          </p:cNvSpPr>
          <p:nvPr>
            <p:ph type="sldNum" sz="quarter" idx="5"/>
          </p:nvPr>
        </p:nvSpPr>
        <p:spPr>
          <a:noFill/>
        </p:spPr>
        <p:txBody>
          <a:bodyPr/>
          <a:lstStyle/>
          <a:p>
            <a:fld id="{195AC58A-AA3D-4E02-AE8C-5079223A583F}" type="slidenum">
              <a:rPr lang="zh-CN" altLang="en-US" smtClean="0"/>
              <a:pPr/>
              <a:t>31</a:t>
            </a:fld>
            <a:endParaRPr lang="en-US"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zh-CN" alt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zh-CN" alt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zh-CN" alt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zh-CN" alt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zh-CN" alt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zh-CN" alt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zh-CN" altLang="en-US"/>
            </a:p>
          </p:txBody>
        </p:sp>
      </p:grpSp>
      <p:sp>
        <p:nvSpPr>
          <p:cNvPr id="218124" name="Rectangle 12"/>
          <p:cNvSpPr>
            <a:spLocks noGrp="1" noChangeArrowheads="1"/>
          </p:cNvSpPr>
          <p:nvPr>
            <p:ph type="ctrTitle"/>
          </p:nvPr>
        </p:nvSpPr>
        <p:spPr>
          <a:xfrm>
            <a:off x="990600" y="1828800"/>
            <a:ext cx="7772400" cy="1143000"/>
          </a:xfrm>
        </p:spPr>
        <p:txBody>
          <a:bodyPr/>
          <a:lstStyle>
            <a:lvl1pPr>
              <a:defRPr/>
            </a:lvl1pPr>
          </a:lstStyle>
          <a:p>
            <a:r>
              <a:rPr lang="zh-CN" altLang="en-US"/>
              <a:t>单击此处编辑母版标题样式</a:t>
            </a:r>
          </a:p>
        </p:txBody>
      </p:sp>
      <p:sp>
        <p:nvSpPr>
          <p:cNvPr id="21812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CN" altLang="en-US"/>
              <a:t>单击此处编辑母版副标题样式</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ltLang="zh-CN"/>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ltLang="zh-CN"/>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E83A0B9A-D2FD-4D66-BED2-F3F19CC49982}" type="slidenum">
              <a:rPr lang="zh-CN" altLang="en-US"/>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3"/>
          <p:cNvSpPr>
            <a:spLocks noGrp="1" noChangeArrowheads="1"/>
          </p:cNvSpPr>
          <p:nvPr>
            <p:ph type="sldNum" sz="quarter" idx="12"/>
          </p:nvPr>
        </p:nvSpPr>
        <p:spPr>
          <a:ln/>
        </p:spPr>
        <p:txBody>
          <a:bodyPr/>
          <a:lstStyle>
            <a:lvl1pPr>
              <a:defRPr/>
            </a:lvl1pPr>
          </a:lstStyle>
          <a:p>
            <a:pPr>
              <a:defRPr/>
            </a:pPr>
            <a:fld id="{DB83592F-9EAC-486E-8846-8D68A412CC4D}" type="slidenum">
              <a:rPr lang="zh-CN" altLang="en-US"/>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004050" y="617538"/>
            <a:ext cx="1951038" cy="55149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150938" y="617538"/>
            <a:ext cx="5700712" cy="55149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3"/>
          <p:cNvSpPr>
            <a:spLocks noGrp="1" noChangeArrowheads="1"/>
          </p:cNvSpPr>
          <p:nvPr>
            <p:ph type="sldNum" sz="quarter" idx="12"/>
          </p:nvPr>
        </p:nvSpPr>
        <p:spPr>
          <a:ln/>
        </p:spPr>
        <p:txBody>
          <a:bodyPr/>
          <a:lstStyle>
            <a:lvl1pPr>
              <a:defRPr/>
            </a:lvl1pPr>
          </a:lstStyle>
          <a:p>
            <a:pPr>
              <a:defRPr/>
            </a:pPr>
            <a:fld id="{4B6E7C75-01F0-46CF-971A-E237101B5591}" type="slidenum">
              <a:rPr lang="zh-CN" altLang="en-US"/>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3"/>
          <p:cNvSpPr>
            <a:spLocks noGrp="1" noChangeArrowheads="1"/>
          </p:cNvSpPr>
          <p:nvPr>
            <p:ph type="sldNum" sz="quarter" idx="12"/>
          </p:nvPr>
        </p:nvSpPr>
        <p:spPr>
          <a:ln/>
        </p:spPr>
        <p:txBody>
          <a:bodyPr/>
          <a:lstStyle>
            <a:lvl1pPr>
              <a:defRPr/>
            </a:lvl1pPr>
          </a:lstStyle>
          <a:p>
            <a:pPr>
              <a:defRPr/>
            </a:pPr>
            <a:fld id="{2B09BB2B-9EF6-48F1-89D3-D70BFD56F51D}" type="slidenum">
              <a:rPr lang="zh-CN" altLang="en-US"/>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3"/>
          <p:cNvSpPr>
            <a:spLocks noGrp="1" noChangeArrowheads="1"/>
          </p:cNvSpPr>
          <p:nvPr>
            <p:ph type="sldNum" sz="quarter" idx="12"/>
          </p:nvPr>
        </p:nvSpPr>
        <p:spPr>
          <a:ln/>
        </p:spPr>
        <p:txBody>
          <a:bodyPr/>
          <a:lstStyle>
            <a:lvl1pPr>
              <a:defRPr/>
            </a:lvl1pPr>
          </a:lstStyle>
          <a:p>
            <a:pPr>
              <a:defRPr/>
            </a:pPr>
            <a:fld id="{53498D05-1522-4162-890E-876C0D67F920}" type="slidenum">
              <a:rPr lang="zh-CN" altLang="en-US"/>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3"/>
          <p:cNvSpPr>
            <a:spLocks noGrp="1" noChangeArrowheads="1"/>
          </p:cNvSpPr>
          <p:nvPr>
            <p:ph type="sldNum" sz="quarter" idx="12"/>
          </p:nvPr>
        </p:nvSpPr>
        <p:spPr>
          <a:ln/>
        </p:spPr>
        <p:txBody>
          <a:bodyPr/>
          <a:lstStyle>
            <a:lvl1pPr>
              <a:defRPr/>
            </a:lvl1pPr>
          </a:lstStyle>
          <a:p>
            <a:pPr>
              <a:defRPr/>
            </a:pPr>
            <a:fld id="{8722AF04-D915-4255-AB54-6747DA19D930}" type="slidenum">
              <a:rPr lang="zh-CN" altLang="en-US"/>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13"/>
          <p:cNvSpPr>
            <a:spLocks noGrp="1" noChangeArrowheads="1"/>
          </p:cNvSpPr>
          <p:nvPr>
            <p:ph type="sldNum" sz="quarter" idx="12"/>
          </p:nvPr>
        </p:nvSpPr>
        <p:spPr>
          <a:ln/>
        </p:spPr>
        <p:txBody>
          <a:bodyPr/>
          <a:lstStyle>
            <a:lvl1pPr>
              <a:defRPr/>
            </a:lvl1pPr>
          </a:lstStyle>
          <a:p>
            <a:pPr>
              <a:defRPr/>
            </a:pPr>
            <a:fld id="{AC3EFE72-FF3C-4AFD-A91B-ACBAEB83201E}" type="slidenum">
              <a:rPr lang="zh-CN" altLang="en-US"/>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13"/>
          <p:cNvSpPr>
            <a:spLocks noGrp="1" noChangeArrowheads="1"/>
          </p:cNvSpPr>
          <p:nvPr>
            <p:ph type="sldNum" sz="quarter" idx="12"/>
          </p:nvPr>
        </p:nvSpPr>
        <p:spPr>
          <a:ln/>
        </p:spPr>
        <p:txBody>
          <a:bodyPr/>
          <a:lstStyle>
            <a:lvl1pPr>
              <a:defRPr/>
            </a:lvl1pPr>
          </a:lstStyle>
          <a:p>
            <a:pPr>
              <a:defRPr/>
            </a:pPr>
            <a:fld id="{3456D786-4B37-4EAC-93BC-FCA2604EB4FA}" type="slidenum">
              <a:rPr lang="zh-CN" altLang="en-US"/>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13"/>
          <p:cNvSpPr>
            <a:spLocks noGrp="1" noChangeArrowheads="1"/>
          </p:cNvSpPr>
          <p:nvPr>
            <p:ph type="sldNum" sz="quarter" idx="12"/>
          </p:nvPr>
        </p:nvSpPr>
        <p:spPr>
          <a:ln/>
        </p:spPr>
        <p:txBody>
          <a:bodyPr/>
          <a:lstStyle>
            <a:lvl1pPr>
              <a:defRPr/>
            </a:lvl1pPr>
          </a:lstStyle>
          <a:p>
            <a:pPr>
              <a:defRPr/>
            </a:pPr>
            <a:fld id="{5848EBBD-C01D-4375-9522-F4134464740E}" type="slidenum">
              <a:rPr lang="zh-CN" altLang="en-US"/>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3"/>
          <p:cNvSpPr>
            <a:spLocks noGrp="1" noChangeArrowheads="1"/>
          </p:cNvSpPr>
          <p:nvPr>
            <p:ph type="sldNum" sz="quarter" idx="12"/>
          </p:nvPr>
        </p:nvSpPr>
        <p:spPr>
          <a:ln/>
        </p:spPr>
        <p:txBody>
          <a:bodyPr/>
          <a:lstStyle>
            <a:lvl1pPr>
              <a:defRPr/>
            </a:lvl1pPr>
          </a:lstStyle>
          <a:p>
            <a:pPr>
              <a:defRPr/>
            </a:pPr>
            <a:fld id="{8448AF26-CC3D-4352-AC48-D3C40CFBE295}" type="slidenum">
              <a:rPr lang="zh-CN" altLang="en-US"/>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3"/>
          <p:cNvSpPr>
            <a:spLocks noGrp="1" noChangeArrowheads="1"/>
          </p:cNvSpPr>
          <p:nvPr>
            <p:ph type="sldNum" sz="quarter" idx="12"/>
          </p:nvPr>
        </p:nvSpPr>
        <p:spPr>
          <a:ln/>
        </p:spPr>
        <p:txBody>
          <a:bodyPr/>
          <a:lstStyle>
            <a:lvl1pPr>
              <a:defRPr/>
            </a:lvl1pPr>
          </a:lstStyle>
          <a:p>
            <a:pPr>
              <a:defRPr/>
            </a:pPr>
            <a:fld id="{C432B8C8-A743-44DC-96FF-340FC2F34FA8}" type="slidenum">
              <a:rPr lang="zh-CN" altLang="en-US"/>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7090"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lang="zh-CN" altLang="en-US"/>
          </a:p>
        </p:txBody>
      </p:sp>
      <p:sp>
        <p:nvSpPr>
          <p:cNvPr id="217091"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lang="zh-CN" altLang="en-US"/>
          </a:p>
        </p:txBody>
      </p:sp>
      <p:sp>
        <p:nvSpPr>
          <p:cNvPr id="217092"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lang="zh-CN" altLang="en-US"/>
          </a:p>
        </p:txBody>
      </p:sp>
      <p:sp>
        <p:nvSpPr>
          <p:cNvPr id="217093"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zh-CN" altLang="en-US"/>
          </a:p>
        </p:txBody>
      </p:sp>
      <p:sp>
        <p:nvSpPr>
          <p:cNvPr id="217094"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lang="zh-CN" altLang="en-US"/>
          </a:p>
        </p:txBody>
      </p:sp>
      <p:sp>
        <p:nvSpPr>
          <p:cNvPr id="217095"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lang="zh-CN" altLang="en-US"/>
          </a:p>
        </p:txBody>
      </p:sp>
      <p:sp>
        <p:nvSpPr>
          <p:cNvPr id="217096"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lang="zh-CN" altLang="en-US"/>
          </a:p>
        </p:txBody>
      </p:sp>
      <p:sp>
        <p:nvSpPr>
          <p:cNvPr id="17417" name="Rectangle 9"/>
          <p:cNvSpPr>
            <a:spLocks noGrp="1" noChangeArrowheads="1"/>
          </p:cNvSpPr>
          <p:nvPr>
            <p:ph type="title"/>
          </p:nvPr>
        </p:nvSpPr>
        <p:spPr bwMode="auto">
          <a:xfrm>
            <a:off x="1150938" y="617538"/>
            <a:ext cx="779303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CN" altLang="en-US" smtClean="0"/>
              <a:t>单击此处编辑母版标题样式</a:t>
            </a:r>
          </a:p>
        </p:txBody>
      </p:sp>
      <p:sp>
        <p:nvSpPr>
          <p:cNvPr id="17418"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17099"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lvl1pPr>
          </a:lstStyle>
          <a:p>
            <a:pPr>
              <a:defRPr/>
            </a:pPr>
            <a:endParaRPr lang="en-US" altLang="zh-CN"/>
          </a:p>
        </p:txBody>
      </p:sp>
      <p:sp>
        <p:nvSpPr>
          <p:cNvPr id="217100"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vl1pPr>
          </a:lstStyle>
          <a:p>
            <a:pPr>
              <a:defRPr/>
            </a:pPr>
            <a:endParaRPr lang="en-US" altLang="zh-CN"/>
          </a:p>
        </p:txBody>
      </p:sp>
      <p:sp>
        <p:nvSpPr>
          <p:cNvPr id="217101" name="Rectangle 13"/>
          <p:cNvSpPr>
            <a:spLocks noGrp="1" noChangeArrowheads="1"/>
          </p:cNvSpPr>
          <p:nvPr>
            <p:ph type="sldNum" sz="quarter" idx="4"/>
          </p:nvPr>
        </p:nvSpPr>
        <p:spPr bwMode="auto">
          <a:xfrm>
            <a:off x="6684963"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vl1pPr>
          </a:lstStyle>
          <a:p>
            <a:pPr>
              <a:defRPr/>
            </a:pPr>
            <a:fld id="{E2610B8B-E0BB-49D5-AB16-49A3F8E4E4A7}" type="slidenum">
              <a:rPr lang="zh-CN" altLang="en-US"/>
              <a:pPr>
                <a:defRPr/>
              </a:pPr>
              <a:t>‹#›</a:t>
            </a:fld>
            <a:endParaRPr lang="en-US" altLang="zh-CN"/>
          </a:p>
        </p:txBody>
      </p:sp>
      <p:sp>
        <p:nvSpPr>
          <p:cNvPr id="217102" name="AutoShape 14">
            <a:hlinkClick r:id="" action="ppaction://hlinkshowjump?jump=previousslide" highlightClick="1"/>
          </p:cNvPr>
          <p:cNvSpPr>
            <a:spLocks noChangeArrowheads="1"/>
          </p:cNvSpPr>
          <p:nvPr userDrawn="1"/>
        </p:nvSpPr>
        <p:spPr bwMode="auto">
          <a:xfrm>
            <a:off x="8613775" y="6537325"/>
            <a:ext cx="244475" cy="244475"/>
          </a:xfrm>
          <a:prstGeom prst="actionButtonBackPrevious">
            <a:avLst/>
          </a:prstGeom>
          <a:solidFill>
            <a:srgbClr val="FFCC99">
              <a:alpha val="50000"/>
            </a:srgbClr>
          </a:solidFill>
          <a:ln w="9525">
            <a:noFill/>
            <a:miter lim="800000"/>
            <a:headEnd/>
            <a:tailEnd/>
          </a:ln>
          <a:effectLst/>
        </p:spPr>
        <p:txBody>
          <a:bodyPr wrap="none" anchor="ctr"/>
          <a:lstStyle/>
          <a:p>
            <a:pPr>
              <a:defRPr/>
            </a:pPr>
            <a:endParaRPr lang="zh-CN" altLang="en-US"/>
          </a:p>
        </p:txBody>
      </p:sp>
      <p:sp>
        <p:nvSpPr>
          <p:cNvPr id="217103" name="AutoShape 15">
            <a:hlinkClick r:id="" action="ppaction://hlinkshowjump?jump=nextslide" highlightClick="1"/>
          </p:cNvPr>
          <p:cNvSpPr>
            <a:spLocks noChangeArrowheads="1"/>
          </p:cNvSpPr>
          <p:nvPr userDrawn="1"/>
        </p:nvSpPr>
        <p:spPr bwMode="auto">
          <a:xfrm>
            <a:off x="8866188" y="6537325"/>
            <a:ext cx="244475" cy="244475"/>
          </a:xfrm>
          <a:prstGeom prst="actionButtonForwardNext">
            <a:avLst/>
          </a:prstGeom>
          <a:solidFill>
            <a:srgbClr val="33CCCC">
              <a:alpha val="50000"/>
            </a:srgbClr>
          </a:solidFill>
          <a:ln w="9525">
            <a:noFill/>
            <a:miter lim="800000"/>
            <a:headEnd/>
            <a:tailEnd/>
          </a:ln>
          <a:effectLst/>
        </p:spPr>
        <p:txBody>
          <a:bodyPr wrap="none" anchor="ctr"/>
          <a:lstStyle/>
          <a:p>
            <a:pPr>
              <a:defRPr/>
            </a:pPr>
            <a:endParaRPr lang="zh-CN" altLang="en-US"/>
          </a:p>
        </p:txBody>
      </p:sp>
    </p:spTree>
  </p:cSld>
  <p:clrMap bg1="lt1" tx1="dk1" bg2="lt2" tx2="dk2" accent1="accent1" accent2="accent2" accent3="accent3" accent4="accent4" accent5="accent5" accent6="accent6" hlink="hlink" folHlink="folHlink"/>
  <p:sldLayoutIdLst>
    <p:sldLayoutId id="2147483701"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ft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宋体" pitchFamily="2" charset="-122"/>
        </a:defRPr>
      </a:lvl2pPr>
      <a:lvl3pPr algn="l" rtl="0" eaLnBrk="0" fontAlgn="base" hangingPunct="0">
        <a:spcBef>
          <a:spcPct val="0"/>
        </a:spcBef>
        <a:spcAft>
          <a:spcPct val="0"/>
        </a:spcAft>
        <a:defRPr kumimoji="1" sz="4400">
          <a:solidFill>
            <a:schemeClr val="tx2"/>
          </a:solidFill>
          <a:latin typeface="Tahoma" pitchFamily="34" charset="0"/>
          <a:ea typeface="宋体" pitchFamily="2" charset="-122"/>
        </a:defRPr>
      </a:lvl3pPr>
      <a:lvl4pPr algn="l" rtl="0" eaLnBrk="0" fontAlgn="base" hangingPunct="0">
        <a:spcBef>
          <a:spcPct val="0"/>
        </a:spcBef>
        <a:spcAft>
          <a:spcPct val="0"/>
        </a:spcAft>
        <a:defRPr kumimoji="1" sz="4400">
          <a:solidFill>
            <a:schemeClr val="tx2"/>
          </a:solidFill>
          <a:latin typeface="Tahoma" pitchFamily="34" charset="0"/>
          <a:ea typeface="宋体" pitchFamily="2" charset="-122"/>
        </a:defRPr>
      </a:lvl4pPr>
      <a:lvl5pPr algn="l" rtl="0" eaLnBrk="0" fontAlgn="base" hangingPunct="0">
        <a:spcBef>
          <a:spcPct val="0"/>
        </a:spcBef>
        <a:spcAft>
          <a:spcPct val="0"/>
        </a:spcAft>
        <a:defRPr kumimoji="1" sz="4400">
          <a:solidFill>
            <a:schemeClr val="tx2"/>
          </a:solidFill>
          <a:latin typeface="Tahoma" pitchFamily="34" charset="0"/>
          <a:ea typeface="宋体" pitchFamily="2" charset="-122"/>
        </a:defRPr>
      </a:lvl5pPr>
      <a:lvl6pPr marL="457200" algn="l" rtl="0" fontAlgn="base">
        <a:spcBef>
          <a:spcPct val="0"/>
        </a:spcBef>
        <a:spcAft>
          <a:spcPct val="0"/>
        </a:spcAft>
        <a:defRPr kumimoji="1" sz="4400">
          <a:solidFill>
            <a:schemeClr val="tx2"/>
          </a:solidFill>
          <a:latin typeface="Tahoma" pitchFamily="34" charset="0"/>
          <a:ea typeface="宋体" pitchFamily="2" charset="-122"/>
        </a:defRPr>
      </a:lvl6pPr>
      <a:lvl7pPr marL="914400" algn="l" rtl="0" fontAlgn="base">
        <a:spcBef>
          <a:spcPct val="0"/>
        </a:spcBef>
        <a:spcAft>
          <a:spcPct val="0"/>
        </a:spcAft>
        <a:defRPr kumimoji="1" sz="4400">
          <a:solidFill>
            <a:schemeClr val="tx2"/>
          </a:solidFill>
          <a:latin typeface="Tahoma" pitchFamily="34" charset="0"/>
          <a:ea typeface="宋体" pitchFamily="2" charset="-122"/>
        </a:defRPr>
      </a:lvl7pPr>
      <a:lvl8pPr marL="1371600" algn="l" rtl="0" fontAlgn="base">
        <a:spcBef>
          <a:spcPct val="0"/>
        </a:spcBef>
        <a:spcAft>
          <a:spcPct val="0"/>
        </a:spcAft>
        <a:defRPr kumimoji="1" sz="4400">
          <a:solidFill>
            <a:schemeClr val="tx2"/>
          </a:solidFill>
          <a:latin typeface="Tahoma" pitchFamily="34" charset="0"/>
          <a:ea typeface="宋体" pitchFamily="2" charset="-122"/>
        </a:defRPr>
      </a:lvl8pPr>
      <a:lvl9pPr marL="1828800" algn="l" rtl="0" fontAlgn="base">
        <a:spcBef>
          <a:spcPct val="0"/>
        </a:spcBef>
        <a:spcAft>
          <a:spcPct val="0"/>
        </a:spcAft>
        <a:defRPr kumimoji="1" sz="4400">
          <a:solidFill>
            <a:schemeClr val="tx2"/>
          </a:solidFill>
          <a:latin typeface="Tahoma" pitchFamily="34" charset="0"/>
          <a:ea typeface="宋体" pitchFamily="2" charset="-122"/>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18.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21.bin"/><Relationship Id="rId4" Type="http://schemas.openxmlformats.org/officeDocument/2006/relationships/oleObject" Target="../embeddings/oleObject20.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2.bin"/><Relationship Id="rId7"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5.bin"/><Relationship Id="rId5" Type="http://schemas.openxmlformats.org/officeDocument/2006/relationships/oleObject" Target="../embeddings/oleObject24.bin"/><Relationship Id="rId4" Type="http://schemas.openxmlformats.org/officeDocument/2006/relationships/oleObject" Target="../embeddings/oleObject23.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oleObject" Target="../embeddings/oleObject31.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oleObject" Target="../embeddings/oleObject34.bin"/><Relationship Id="rId4" Type="http://schemas.openxmlformats.org/officeDocument/2006/relationships/oleObject" Target="../embeddings/oleObject33.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oleObject" Target="../embeddings/oleObject36.bin"/><Relationship Id="rId4" Type="http://schemas.openxmlformats.org/officeDocument/2006/relationships/oleObject" Target="../embeddings/oleObject35.bin"/></Relationships>
</file>

<file path=ppt/slides/_rels/slide2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39.bin"/><Relationship Id="rId5" Type="http://schemas.openxmlformats.org/officeDocument/2006/relationships/oleObject" Target="../embeddings/oleObject38.bin"/><Relationship Id="rId4" Type="http://schemas.openxmlformats.org/officeDocument/2006/relationships/oleObject" Target="../embeddings/oleObject37.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oleObject" Target="../embeddings/oleObject41.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oleObject" Target="../embeddings/oleObject44.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50.bin"/><Relationship Id="rId3" Type="http://schemas.openxmlformats.org/officeDocument/2006/relationships/oleObject" Target="../embeddings/oleObject45.bin"/><Relationship Id="rId7"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48.bin"/><Relationship Id="rId5" Type="http://schemas.openxmlformats.org/officeDocument/2006/relationships/oleObject" Target="../embeddings/oleObject47.bin"/><Relationship Id="rId4" Type="http://schemas.openxmlformats.org/officeDocument/2006/relationships/oleObject" Target="../embeddings/oleObject46.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51.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54.bin"/><Relationship Id="rId5" Type="http://schemas.openxmlformats.org/officeDocument/2006/relationships/oleObject" Target="../embeddings/oleObject53.bin"/><Relationship Id="rId4" Type="http://schemas.openxmlformats.org/officeDocument/2006/relationships/oleObject" Target="../embeddings/oleObject52.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0.vml"/><Relationship Id="rId5" Type="http://schemas.openxmlformats.org/officeDocument/2006/relationships/oleObject" Target="../embeddings/oleObject56.bin"/><Relationship Id="rId4" Type="http://schemas.openxmlformats.org/officeDocument/2006/relationships/oleObject" Target="../embeddings/oleObject55.bin"/></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oleObject" Target="../embeddings/oleObject58.bin"/></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64.bin"/><Relationship Id="rId3" Type="http://schemas.openxmlformats.org/officeDocument/2006/relationships/oleObject" Target="../embeddings/oleObject59.bin"/><Relationship Id="rId7" Type="http://schemas.openxmlformats.org/officeDocument/2006/relationships/oleObject" Target="../embeddings/oleObject63.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oleObject" Target="../embeddings/oleObject62.bin"/><Relationship Id="rId5" Type="http://schemas.openxmlformats.org/officeDocument/2006/relationships/oleObject" Target="../embeddings/oleObject61.bin"/><Relationship Id="rId4" Type="http://schemas.openxmlformats.org/officeDocument/2006/relationships/oleObject" Target="../embeddings/oleObject60.bin"/><Relationship Id="rId9" Type="http://schemas.openxmlformats.org/officeDocument/2006/relationships/slide" Target="slide1.xml"/></Relationships>
</file>

<file path=ppt/slides/_rels/slide34.xml.rels><?xml version="1.0" encoding="UTF-8" standalone="yes"?>
<Relationships xmlns="http://schemas.openxmlformats.org/package/2006/relationships"><Relationship Id="rId2" Type="http://schemas.openxmlformats.org/officeDocument/2006/relationships/hyperlink" Target="http://222.30.60.37/dxwl/%E5%A4%A7%E5%AD%A6%E7%89%A9%E7%90%86%E5%8A%A8%E7%94%BB%E8%B5%84%E6%BA%90%E5%BA%93%EF%BC%88%E5%8A%9B%E5%AD%A6%E4%B8%8E%E7%83%AD%E5%AD%A6%EF%BC%89/index.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灯片编号占位符 5"/>
          <p:cNvSpPr>
            <a:spLocks noGrp="1"/>
          </p:cNvSpPr>
          <p:nvPr>
            <p:ph type="sldNum" sz="quarter" idx="12"/>
          </p:nvPr>
        </p:nvSpPr>
        <p:spPr>
          <a:noFill/>
        </p:spPr>
        <p:txBody>
          <a:bodyPr/>
          <a:lstStyle/>
          <a:p>
            <a:fld id="{3684A79E-C23D-4FB1-98CE-6E216B0A2789}" type="slidenum">
              <a:rPr lang="zh-CN" altLang="en-US" smtClean="0"/>
              <a:pPr/>
              <a:t>1</a:t>
            </a:fld>
            <a:endParaRPr lang="en-US" altLang="zh-CN" smtClean="0"/>
          </a:p>
        </p:txBody>
      </p:sp>
      <p:sp>
        <p:nvSpPr>
          <p:cNvPr id="174103" name="Text Box 23"/>
          <p:cNvSpPr txBox="1">
            <a:spLocks noChangeArrowheads="1"/>
          </p:cNvSpPr>
          <p:nvPr/>
        </p:nvSpPr>
        <p:spPr bwMode="auto">
          <a:xfrm>
            <a:off x="1698625" y="1143000"/>
            <a:ext cx="5486400" cy="519113"/>
          </a:xfrm>
          <a:prstGeom prst="rect">
            <a:avLst/>
          </a:prstGeom>
          <a:noFill/>
          <a:ln w="9525">
            <a:noFill/>
            <a:miter lim="800000"/>
            <a:headEnd/>
            <a:tailEnd/>
          </a:ln>
        </p:spPr>
        <p:txBody>
          <a:bodyPr>
            <a:spAutoFit/>
          </a:bodyPr>
          <a:lstStyle/>
          <a:p>
            <a:pPr eaLnBrk="0" hangingPunct="0"/>
            <a:r>
              <a:rPr lang="zh-CN" altLang="en-US" sz="2800" b="1">
                <a:latin typeface="Times New Roman" pitchFamily="18" charset="0"/>
                <a:ea typeface="楷体_GB2312" pitchFamily="49" charset="-122"/>
              </a:rPr>
              <a:t>§1  理想气体的压强公式</a:t>
            </a:r>
          </a:p>
        </p:txBody>
      </p:sp>
      <p:sp>
        <p:nvSpPr>
          <p:cNvPr id="174105" name="Text Box 25"/>
          <p:cNvSpPr txBox="1">
            <a:spLocks noChangeArrowheads="1"/>
          </p:cNvSpPr>
          <p:nvPr/>
        </p:nvSpPr>
        <p:spPr bwMode="auto">
          <a:xfrm>
            <a:off x="1317625" y="1752600"/>
            <a:ext cx="5368925" cy="519113"/>
          </a:xfrm>
          <a:prstGeom prst="rect">
            <a:avLst/>
          </a:prstGeom>
          <a:noFill/>
          <a:ln w="9525">
            <a:noFill/>
            <a:miter lim="800000"/>
            <a:headEnd/>
            <a:tailEnd/>
          </a:ln>
        </p:spPr>
        <p:txBody>
          <a:bodyPr>
            <a:spAutoFit/>
          </a:bodyPr>
          <a:lstStyle/>
          <a:p>
            <a:pPr eaLnBrk="0" hangingPunct="0"/>
            <a:r>
              <a:rPr lang="zh-CN" altLang="en-US" sz="2800" b="1">
                <a:latin typeface="Times New Roman" pitchFamily="18" charset="0"/>
                <a:ea typeface="楷体_GB2312" pitchFamily="49" charset="-122"/>
              </a:rPr>
              <a:t>1.1</a:t>
            </a:r>
            <a:r>
              <a:rPr lang="zh-CN" altLang="en-US" sz="2800" b="1">
                <a:latin typeface="楷体_GB2312" pitchFamily="49" charset="-122"/>
                <a:ea typeface="楷体_GB2312" pitchFamily="49" charset="-122"/>
              </a:rPr>
              <a:t> 理想气体的微观模型</a:t>
            </a:r>
          </a:p>
        </p:txBody>
      </p:sp>
      <p:sp>
        <p:nvSpPr>
          <p:cNvPr id="174108" name="Text Box 28"/>
          <p:cNvSpPr txBox="1">
            <a:spLocks noChangeArrowheads="1"/>
          </p:cNvSpPr>
          <p:nvPr/>
        </p:nvSpPr>
        <p:spPr bwMode="auto">
          <a:xfrm>
            <a:off x="1317625" y="2263775"/>
            <a:ext cx="6318250" cy="519113"/>
          </a:xfrm>
          <a:prstGeom prst="rect">
            <a:avLst/>
          </a:prstGeom>
          <a:noFill/>
          <a:ln w="9525">
            <a:noFill/>
            <a:miter lim="800000"/>
            <a:headEnd/>
            <a:tailEnd/>
          </a:ln>
        </p:spPr>
        <p:txBody>
          <a:bodyPr>
            <a:spAutoFit/>
          </a:bodyPr>
          <a:lstStyle/>
          <a:p>
            <a:pPr eaLnBrk="0" hangingPunct="0"/>
            <a:r>
              <a:rPr lang="zh-CN" altLang="en-US" sz="2800" b="1">
                <a:latin typeface="Times New Roman" pitchFamily="18" charset="0"/>
                <a:ea typeface="楷体_GB2312" pitchFamily="49" charset="-122"/>
              </a:rPr>
              <a:t>1.2  理想气体压强公式的推导</a:t>
            </a:r>
          </a:p>
        </p:txBody>
      </p:sp>
      <p:sp>
        <p:nvSpPr>
          <p:cNvPr id="174109" name="Text Box 29"/>
          <p:cNvSpPr txBox="1">
            <a:spLocks noChangeArrowheads="1"/>
          </p:cNvSpPr>
          <p:nvPr/>
        </p:nvSpPr>
        <p:spPr bwMode="auto">
          <a:xfrm>
            <a:off x="1717675" y="3052764"/>
            <a:ext cx="5543550" cy="519112"/>
          </a:xfrm>
          <a:prstGeom prst="rect">
            <a:avLst/>
          </a:prstGeom>
          <a:noFill/>
          <a:ln w="9525">
            <a:noFill/>
            <a:miter lim="800000"/>
            <a:headEnd/>
            <a:tailEnd/>
          </a:ln>
        </p:spPr>
        <p:txBody>
          <a:bodyPr>
            <a:spAutoFit/>
          </a:bodyPr>
          <a:lstStyle/>
          <a:p>
            <a:pPr eaLnBrk="0" hangingPunct="0"/>
            <a:r>
              <a:rPr lang="zh-CN" altLang="en-US" sz="2800" b="1" dirty="0">
                <a:latin typeface="Times New Roman" pitchFamily="18" charset="0"/>
                <a:ea typeface="楷体_GB2312" pitchFamily="49" charset="-122"/>
              </a:rPr>
              <a:t>§2  </a:t>
            </a:r>
            <a:r>
              <a:rPr lang="zh-CN" altLang="en-US" sz="2800" b="1" dirty="0">
                <a:latin typeface="楷体_GB2312" pitchFamily="49" charset="-122"/>
                <a:ea typeface="楷体_GB2312" pitchFamily="49" charset="-122"/>
              </a:rPr>
              <a:t>温度的微观意义</a:t>
            </a:r>
          </a:p>
        </p:txBody>
      </p:sp>
      <p:sp>
        <p:nvSpPr>
          <p:cNvPr id="174111" name="Text Box 31"/>
          <p:cNvSpPr txBox="1">
            <a:spLocks noChangeArrowheads="1"/>
          </p:cNvSpPr>
          <p:nvPr/>
        </p:nvSpPr>
        <p:spPr bwMode="auto">
          <a:xfrm>
            <a:off x="1417638" y="5754688"/>
            <a:ext cx="4167187" cy="519112"/>
          </a:xfrm>
          <a:prstGeom prst="rect">
            <a:avLst/>
          </a:prstGeom>
          <a:noFill/>
          <a:ln w="9525">
            <a:noFill/>
            <a:miter lim="800000"/>
            <a:headEnd/>
            <a:tailEnd/>
          </a:ln>
        </p:spPr>
        <p:txBody>
          <a:bodyPr>
            <a:spAutoFit/>
          </a:bodyPr>
          <a:lstStyle/>
          <a:p>
            <a:pPr eaLnBrk="0" hangingPunct="0"/>
            <a:r>
              <a:rPr lang="zh-CN" altLang="en-US" sz="2800" b="1">
                <a:latin typeface="Times New Roman" pitchFamily="18" charset="0"/>
                <a:ea typeface="楷体_GB2312" pitchFamily="49" charset="-122"/>
              </a:rPr>
              <a:t>3.3  理想气体的内能</a:t>
            </a:r>
          </a:p>
        </p:txBody>
      </p:sp>
      <p:sp>
        <p:nvSpPr>
          <p:cNvPr id="174112" name="Text Box 32"/>
          <p:cNvSpPr txBox="1">
            <a:spLocks noChangeArrowheads="1"/>
          </p:cNvSpPr>
          <p:nvPr/>
        </p:nvSpPr>
        <p:spPr bwMode="auto">
          <a:xfrm>
            <a:off x="1771650" y="4016375"/>
            <a:ext cx="3813175" cy="519113"/>
          </a:xfrm>
          <a:prstGeom prst="rect">
            <a:avLst/>
          </a:prstGeom>
          <a:noFill/>
          <a:ln w="9525">
            <a:noFill/>
            <a:miter lim="800000"/>
            <a:headEnd/>
            <a:tailEnd/>
          </a:ln>
        </p:spPr>
        <p:txBody>
          <a:bodyPr>
            <a:spAutoFit/>
          </a:bodyPr>
          <a:lstStyle/>
          <a:p>
            <a:pPr eaLnBrk="0" hangingPunct="0"/>
            <a:r>
              <a:rPr lang="zh-CN" altLang="en-US" sz="2800" b="1">
                <a:latin typeface="Times New Roman" pitchFamily="18" charset="0"/>
                <a:ea typeface="楷体_GB2312" pitchFamily="49" charset="-122"/>
              </a:rPr>
              <a:t>§3  </a:t>
            </a:r>
            <a:r>
              <a:rPr lang="zh-CN" altLang="en-US" sz="2800" b="1">
                <a:latin typeface="楷体_GB2312" pitchFamily="49" charset="-122"/>
                <a:ea typeface="楷体_GB2312" pitchFamily="49" charset="-122"/>
              </a:rPr>
              <a:t>能量均分定理</a:t>
            </a:r>
          </a:p>
        </p:txBody>
      </p:sp>
      <p:sp>
        <p:nvSpPr>
          <p:cNvPr id="174116" name="Text Box 36"/>
          <p:cNvSpPr txBox="1">
            <a:spLocks noChangeArrowheads="1"/>
          </p:cNvSpPr>
          <p:nvPr/>
        </p:nvSpPr>
        <p:spPr bwMode="auto">
          <a:xfrm>
            <a:off x="1417638" y="5159375"/>
            <a:ext cx="5462587" cy="519113"/>
          </a:xfrm>
          <a:prstGeom prst="rect">
            <a:avLst/>
          </a:prstGeom>
          <a:noFill/>
          <a:ln w="9525">
            <a:noFill/>
            <a:miter lim="800000"/>
            <a:headEnd/>
            <a:tailEnd/>
          </a:ln>
        </p:spPr>
        <p:txBody>
          <a:bodyPr>
            <a:spAutoFit/>
          </a:bodyPr>
          <a:lstStyle/>
          <a:p>
            <a:pPr eaLnBrk="0" hangingPunct="0"/>
            <a:r>
              <a:rPr lang="zh-CN" altLang="en-US" sz="2800" b="1">
                <a:latin typeface="Times New Roman" pitchFamily="18" charset="0"/>
                <a:ea typeface="楷体_GB2312" pitchFamily="49" charset="-122"/>
              </a:rPr>
              <a:t>3.2  能量按自由度均分定理</a:t>
            </a:r>
          </a:p>
        </p:txBody>
      </p:sp>
      <p:sp>
        <p:nvSpPr>
          <p:cNvPr id="174118" name="Text Box 38"/>
          <p:cNvSpPr txBox="1">
            <a:spLocks noChangeArrowheads="1"/>
          </p:cNvSpPr>
          <p:nvPr/>
        </p:nvSpPr>
        <p:spPr bwMode="auto">
          <a:xfrm>
            <a:off x="1408113" y="4597400"/>
            <a:ext cx="3919537" cy="519113"/>
          </a:xfrm>
          <a:prstGeom prst="rect">
            <a:avLst/>
          </a:prstGeom>
          <a:noFill/>
          <a:ln w="9525">
            <a:noFill/>
            <a:miter lim="800000"/>
            <a:headEnd/>
            <a:tailEnd/>
          </a:ln>
        </p:spPr>
        <p:txBody>
          <a:bodyPr>
            <a:spAutoFit/>
          </a:bodyPr>
          <a:lstStyle/>
          <a:p>
            <a:pPr eaLnBrk="0" hangingPunct="0"/>
            <a:r>
              <a:rPr lang="zh-CN" altLang="en-US" sz="2800" b="1">
                <a:latin typeface="Times New Roman" pitchFamily="18" charset="0"/>
                <a:ea typeface="楷体_GB2312" pitchFamily="49" charset="-122"/>
              </a:rPr>
              <a:t>3.1  自由度 </a:t>
            </a:r>
            <a:r>
              <a:rPr lang="en-US" altLang="zh-CN" sz="2800" b="1" i="1">
                <a:latin typeface="Times New Roman" pitchFamily="18" charset="0"/>
                <a:ea typeface="楷体_GB2312" pitchFamily="49" charset="-122"/>
              </a:rPr>
              <a:t>i</a:t>
            </a:r>
            <a:endParaRPr lang="en-US" altLang="zh-CN" sz="2800" b="1">
              <a:latin typeface="Times New Roman" pitchFamily="18" charset="0"/>
              <a:ea typeface="楷体_GB2312" pitchFamily="49" charset="-122"/>
            </a:endParaRPr>
          </a:p>
        </p:txBody>
      </p:sp>
      <p:sp>
        <p:nvSpPr>
          <p:cNvPr id="174126" name="Text Box 46"/>
          <p:cNvSpPr txBox="1">
            <a:spLocks noChangeArrowheads="1"/>
          </p:cNvSpPr>
          <p:nvPr/>
        </p:nvSpPr>
        <p:spPr bwMode="auto">
          <a:xfrm>
            <a:off x="860425" y="381000"/>
            <a:ext cx="8229600" cy="579438"/>
          </a:xfrm>
          <a:prstGeom prst="rect">
            <a:avLst/>
          </a:prstGeom>
          <a:noFill/>
          <a:ln w="9525">
            <a:noFill/>
            <a:miter lim="800000"/>
            <a:headEnd/>
            <a:tailEnd/>
          </a:ln>
        </p:spPr>
        <p:txBody>
          <a:bodyPr>
            <a:spAutoFit/>
          </a:bodyPr>
          <a:lstStyle/>
          <a:p>
            <a:pPr eaLnBrk="0" hangingPunct="0"/>
            <a:r>
              <a:rPr lang="zh-CN" altLang="en-US" sz="3200" b="1" dirty="0" smtClean="0">
                <a:latin typeface="Times New Roman" pitchFamily="18" charset="0"/>
                <a:ea typeface="楷体_GB2312" pitchFamily="49" charset="-122"/>
              </a:rPr>
              <a:t>第九章  </a:t>
            </a:r>
            <a:r>
              <a:rPr lang="zh-CN" altLang="en-US" sz="3200" b="1" dirty="0">
                <a:latin typeface="Times New Roman" pitchFamily="18" charset="0"/>
                <a:ea typeface="楷体_GB2312" pitchFamily="49" charset="-122"/>
              </a:rPr>
              <a:t>热平衡态的统计分布规律简介</a:t>
            </a:r>
          </a:p>
        </p:txBody>
      </p:sp>
      <p:sp>
        <p:nvSpPr>
          <p:cNvPr id="174128" name="Text Box 48"/>
          <p:cNvSpPr txBox="1">
            <a:spLocks noChangeArrowheads="1"/>
          </p:cNvSpPr>
          <p:nvPr/>
        </p:nvSpPr>
        <p:spPr bwMode="auto">
          <a:xfrm>
            <a:off x="5432425" y="5997575"/>
            <a:ext cx="3276600" cy="457200"/>
          </a:xfrm>
          <a:prstGeom prst="rect">
            <a:avLst/>
          </a:prstGeom>
          <a:noFill/>
          <a:ln w="9525">
            <a:noFill/>
            <a:miter lim="800000"/>
            <a:headEnd/>
            <a:tailEnd/>
          </a:ln>
          <a:effectLst/>
        </p:spPr>
        <p:txBody>
          <a:bodyPr>
            <a:spAutoFit/>
          </a:bodyPr>
          <a:lstStyle/>
          <a:p>
            <a:pPr eaLnBrk="0" hangingPunct="0">
              <a:defRPr/>
            </a:pPr>
            <a:r>
              <a:rPr lang="zh-CN" altLang="en-US" b="1" dirty="0">
                <a:latin typeface="Times New Roman" pitchFamily="18" charset="0"/>
                <a:ea typeface="楷体_GB2312" pitchFamily="49" charset="-122"/>
              </a:rPr>
              <a:t>作业：</a:t>
            </a:r>
            <a:r>
              <a:rPr lang="en-US" altLang="zh-CN" b="1" dirty="0">
                <a:effectLst>
                  <a:outerShdw blurRad="38100" dist="38100" dir="2700000" algn="tl">
                    <a:srgbClr val="C0C0C0"/>
                  </a:outerShdw>
                </a:effectLst>
                <a:latin typeface="Times New Roman" pitchFamily="18" charset="0"/>
                <a:ea typeface="楷体_GB2312" pitchFamily="49" charset="-122"/>
              </a:rPr>
              <a:t>9</a:t>
            </a:r>
            <a:r>
              <a:rPr lang="zh-CN" altLang="en-US" b="1" dirty="0">
                <a:effectLst>
                  <a:outerShdw blurRad="38100" dist="38100" dir="2700000" algn="tl">
                    <a:srgbClr val="C0C0C0"/>
                  </a:outerShdw>
                </a:effectLst>
                <a:latin typeface="Times New Roman" pitchFamily="18" charset="0"/>
                <a:ea typeface="楷体_GB2312" pitchFamily="49" charset="-122"/>
              </a:rPr>
              <a:t>-1、</a:t>
            </a:r>
            <a:r>
              <a:rPr lang="en-US" altLang="zh-CN" b="1" dirty="0">
                <a:latin typeface="Times New Roman" pitchFamily="18" charset="0"/>
                <a:ea typeface="楷体_GB2312" pitchFamily="49" charset="-122"/>
              </a:rPr>
              <a:t>9</a:t>
            </a:r>
            <a:r>
              <a:rPr lang="zh-CN" altLang="en-US" b="1" dirty="0">
                <a:latin typeface="Times New Roman" pitchFamily="18" charset="0"/>
                <a:ea typeface="楷体_GB2312" pitchFamily="49" charset="-122"/>
              </a:rPr>
              <a:t>-3、</a:t>
            </a:r>
            <a:r>
              <a:rPr lang="en-US" altLang="zh-CN" b="1" dirty="0">
                <a:latin typeface="Times New Roman" pitchFamily="18" charset="0"/>
                <a:ea typeface="楷体_GB2312" pitchFamily="49" charset="-122"/>
              </a:rPr>
              <a:t>9</a:t>
            </a:r>
            <a:r>
              <a:rPr lang="zh-CN" altLang="en-US" b="1" dirty="0">
                <a:latin typeface="Times New Roman" pitchFamily="18" charset="0"/>
                <a:ea typeface="楷体_GB2312" pitchFamily="49" charset="-122"/>
              </a:rPr>
              <a:t>-4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74126"/>
                                        </p:tgtEl>
                                        <p:attrNameLst>
                                          <p:attrName>style.visibility</p:attrName>
                                        </p:attrNameLst>
                                      </p:cBhvr>
                                      <p:to>
                                        <p:strVal val="visible"/>
                                      </p:to>
                                    </p:set>
                                    <p:animEffect transition="in" filter="wipe(up)">
                                      <p:cBhvr>
                                        <p:cTn id="7" dur="500"/>
                                        <p:tgtEl>
                                          <p:spTgt spid="174126"/>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74103"/>
                                        </p:tgtEl>
                                        <p:attrNameLst>
                                          <p:attrName>style.visibility</p:attrName>
                                        </p:attrNameLst>
                                      </p:cBhvr>
                                      <p:to>
                                        <p:strVal val="visible"/>
                                      </p:to>
                                    </p:set>
                                    <p:animEffect transition="in" filter="wipe(up)">
                                      <p:cBhvr>
                                        <p:cTn id="11" dur="500"/>
                                        <p:tgtEl>
                                          <p:spTgt spid="174103"/>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74105"/>
                                        </p:tgtEl>
                                        <p:attrNameLst>
                                          <p:attrName>style.visibility</p:attrName>
                                        </p:attrNameLst>
                                      </p:cBhvr>
                                      <p:to>
                                        <p:strVal val="visible"/>
                                      </p:to>
                                    </p:set>
                                    <p:animEffect transition="in" filter="wipe(up)">
                                      <p:cBhvr>
                                        <p:cTn id="15" dur="500"/>
                                        <p:tgtEl>
                                          <p:spTgt spid="174105"/>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74108"/>
                                        </p:tgtEl>
                                        <p:attrNameLst>
                                          <p:attrName>style.visibility</p:attrName>
                                        </p:attrNameLst>
                                      </p:cBhvr>
                                      <p:to>
                                        <p:strVal val="visible"/>
                                      </p:to>
                                    </p:set>
                                    <p:animEffect transition="in" filter="wipe(up)">
                                      <p:cBhvr>
                                        <p:cTn id="19" dur="500"/>
                                        <p:tgtEl>
                                          <p:spTgt spid="174108"/>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74109"/>
                                        </p:tgtEl>
                                        <p:attrNameLst>
                                          <p:attrName>style.visibility</p:attrName>
                                        </p:attrNameLst>
                                      </p:cBhvr>
                                      <p:to>
                                        <p:strVal val="visible"/>
                                      </p:to>
                                    </p:set>
                                    <p:animEffect transition="in" filter="wipe(up)">
                                      <p:cBhvr>
                                        <p:cTn id="23" dur="500"/>
                                        <p:tgtEl>
                                          <p:spTgt spid="17410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174112"/>
                                        </p:tgtEl>
                                        <p:attrNameLst>
                                          <p:attrName>style.visibility</p:attrName>
                                        </p:attrNameLst>
                                      </p:cBhvr>
                                      <p:to>
                                        <p:strVal val="visible"/>
                                      </p:to>
                                    </p:set>
                                    <p:animEffect transition="in" filter="wipe(up)">
                                      <p:cBhvr>
                                        <p:cTn id="27" dur="500"/>
                                        <p:tgtEl>
                                          <p:spTgt spid="174112"/>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174118"/>
                                        </p:tgtEl>
                                        <p:attrNameLst>
                                          <p:attrName>style.visibility</p:attrName>
                                        </p:attrNameLst>
                                      </p:cBhvr>
                                      <p:to>
                                        <p:strVal val="visible"/>
                                      </p:to>
                                    </p:set>
                                    <p:animEffect transition="in" filter="wipe(up)">
                                      <p:cBhvr>
                                        <p:cTn id="31" dur="500"/>
                                        <p:tgtEl>
                                          <p:spTgt spid="174118"/>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174116"/>
                                        </p:tgtEl>
                                        <p:attrNameLst>
                                          <p:attrName>style.visibility</p:attrName>
                                        </p:attrNameLst>
                                      </p:cBhvr>
                                      <p:to>
                                        <p:strVal val="visible"/>
                                      </p:to>
                                    </p:set>
                                    <p:animEffect transition="in" filter="wipe(up)">
                                      <p:cBhvr>
                                        <p:cTn id="35" dur="500"/>
                                        <p:tgtEl>
                                          <p:spTgt spid="174116"/>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174111"/>
                                        </p:tgtEl>
                                        <p:attrNameLst>
                                          <p:attrName>style.visibility</p:attrName>
                                        </p:attrNameLst>
                                      </p:cBhvr>
                                      <p:to>
                                        <p:strVal val="visible"/>
                                      </p:to>
                                    </p:set>
                                    <p:animEffect transition="in" filter="wipe(up)">
                                      <p:cBhvr>
                                        <p:cTn id="39" dur="500"/>
                                        <p:tgtEl>
                                          <p:spTgt spid="174111"/>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174128"/>
                                        </p:tgtEl>
                                        <p:attrNameLst>
                                          <p:attrName>style.visibility</p:attrName>
                                        </p:attrNameLst>
                                      </p:cBhvr>
                                      <p:to>
                                        <p:strVal val="visible"/>
                                      </p:to>
                                    </p:set>
                                    <p:animEffect transition="in" filter="wipe(left)">
                                      <p:cBhvr>
                                        <p:cTn id="43" dur="500"/>
                                        <p:tgtEl>
                                          <p:spTgt spid="174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3" grpId="0" autoUpdateAnimBg="0"/>
      <p:bldP spid="174105" grpId="0" autoUpdateAnimBg="0"/>
      <p:bldP spid="174108" grpId="0" autoUpdateAnimBg="0"/>
      <p:bldP spid="174109" grpId="0" autoUpdateAnimBg="0"/>
      <p:bldP spid="174111" grpId="0" autoUpdateAnimBg="0"/>
      <p:bldP spid="174112" grpId="0" autoUpdateAnimBg="0"/>
      <p:bldP spid="174116" grpId="0" autoUpdateAnimBg="0"/>
      <p:bldP spid="174118" grpId="0" autoUpdateAnimBg="0"/>
      <p:bldP spid="174126" grpId="0" autoUpdateAnimBg="0"/>
      <p:bldP spid="174128"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灯片编号占位符 5"/>
          <p:cNvSpPr>
            <a:spLocks noGrp="1"/>
          </p:cNvSpPr>
          <p:nvPr>
            <p:ph type="sldNum" sz="quarter" idx="12"/>
          </p:nvPr>
        </p:nvSpPr>
        <p:spPr>
          <a:noFill/>
        </p:spPr>
        <p:txBody>
          <a:bodyPr/>
          <a:lstStyle/>
          <a:p>
            <a:fld id="{F322BC12-9090-4616-A2D9-9855B20CB3D5}" type="slidenum">
              <a:rPr lang="zh-CN" altLang="en-US" smtClean="0"/>
              <a:pPr/>
              <a:t>10</a:t>
            </a:fld>
            <a:endParaRPr lang="en-US" altLang="zh-CN" smtClean="0"/>
          </a:p>
        </p:txBody>
      </p:sp>
      <p:sp>
        <p:nvSpPr>
          <p:cNvPr id="205828" name="Text Box 1028"/>
          <p:cNvSpPr txBox="1">
            <a:spLocks noChangeArrowheads="1"/>
          </p:cNvSpPr>
          <p:nvPr/>
        </p:nvSpPr>
        <p:spPr bwMode="auto">
          <a:xfrm>
            <a:off x="842994" y="404813"/>
            <a:ext cx="8229600" cy="1303177"/>
          </a:xfrm>
          <a:prstGeom prst="rect">
            <a:avLst/>
          </a:prstGeom>
          <a:noFill/>
          <a:ln w="9525">
            <a:noFill/>
            <a:miter lim="800000"/>
            <a:headEnd/>
            <a:tailEnd/>
          </a:ln>
        </p:spPr>
        <p:txBody>
          <a:bodyPr>
            <a:spAutoFit/>
          </a:bodyPr>
          <a:lstStyle/>
          <a:p>
            <a:pPr lvl="1" eaLnBrk="0" hangingPunct="0">
              <a:lnSpc>
                <a:spcPct val="150000"/>
              </a:lnSpc>
              <a:buClr>
                <a:srgbClr val="FF9900"/>
              </a:buClr>
              <a:buFont typeface="Wingdings" pitchFamily="2" charset="2"/>
              <a:buChar char="&amp;"/>
            </a:pPr>
            <a:r>
              <a:rPr lang="zh-CN" altLang="zh-CN" sz="2800" b="1" dirty="0">
                <a:latin typeface="Times New Roman" pitchFamily="18" charset="0"/>
                <a:ea typeface="楷体_GB2312" pitchFamily="49" charset="-122"/>
              </a:rPr>
              <a:t>单个分子在对</a:t>
            </a:r>
            <a:r>
              <a:rPr lang="en-US" altLang="zh-CN" sz="2800" b="1" dirty="0" err="1">
                <a:latin typeface="Times New Roman" pitchFamily="18" charset="0"/>
                <a:ea typeface="楷体_GB2312" pitchFamily="49" charset="-122"/>
              </a:rPr>
              <a:t>d</a:t>
            </a:r>
            <a:r>
              <a:rPr lang="en-US" altLang="zh-CN" sz="2800" b="1" i="1" dirty="0" err="1">
                <a:latin typeface="Times New Roman" pitchFamily="18" charset="0"/>
                <a:ea typeface="楷体_GB2312" pitchFamily="49" charset="-122"/>
              </a:rPr>
              <a:t>A</a:t>
            </a:r>
            <a:r>
              <a:rPr lang="zh-CN" altLang="en-US" sz="2800" b="1" dirty="0">
                <a:latin typeface="Times New Roman" pitchFamily="18" charset="0"/>
                <a:ea typeface="楷体_GB2312" pitchFamily="49" charset="-122"/>
              </a:rPr>
              <a:t>的一次碰撞中施于</a:t>
            </a:r>
            <a:r>
              <a:rPr lang="en-US" altLang="zh-CN" sz="2800" b="1" dirty="0" err="1">
                <a:latin typeface="Times New Roman" pitchFamily="18" charset="0"/>
                <a:ea typeface="楷体_GB2312" pitchFamily="49" charset="-122"/>
              </a:rPr>
              <a:t>d</a:t>
            </a:r>
            <a:r>
              <a:rPr lang="en-US" altLang="zh-CN" sz="2800" b="1" i="1" dirty="0" err="1">
                <a:latin typeface="Times New Roman" pitchFamily="18" charset="0"/>
                <a:ea typeface="楷体_GB2312" pitchFamily="49" charset="-122"/>
              </a:rPr>
              <a:t>A</a:t>
            </a:r>
            <a:r>
              <a:rPr lang="zh-CN" altLang="zh-CN" sz="2800" b="1" dirty="0">
                <a:latin typeface="Times New Roman" pitchFamily="18" charset="0"/>
                <a:ea typeface="楷体_GB2312" pitchFamily="49" charset="-122"/>
              </a:rPr>
              <a:t>的</a:t>
            </a:r>
            <a:r>
              <a:rPr lang="zh-CN" altLang="en-US" sz="2800" b="1" dirty="0">
                <a:latin typeface="Times New Roman" pitchFamily="18" charset="0"/>
                <a:ea typeface="楷体_GB2312" pitchFamily="49" charset="-122"/>
              </a:rPr>
              <a:t>冲量为 2</a:t>
            </a:r>
            <a:r>
              <a:rPr lang="en-US" altLang="zh-CN" sz="2800" b="1" i="1" dirty="0" err="1">
                <a:latin typeface="Times New Roman" pitchFamily="18" charset="0"/>
                <a:ea typeface="楷体_GB2312" pitchFamily="49" charset="-122"/>
              </a:rPr>
              <a:t>m</a:t>
            </a:r>
            <a:r>
              <a:rPr lang="en-US" altLang="zh-CN" sz="2800" b="1" dirty="0" err="1">
                <a:latin typeface="Times New Roman" pitchFamily="18" charset="0"/>
                <a:ea typeface="楷体_GB2312" pitchFamily="49" charset="-122"/>
              </a:rPr>
              <a:t>v</a:t>
            </a:r>
            <a:r>
              <a:rPr lang="en-US" altLang="zh-CN" sz="2800" b="1" i="1" baseline="-25000" dirty="0" err="1">
                <a:latin typeface="Times New Roman" pitchFamily="18" charset="0"/>
                <a:ea typeface="楷体_GB2312" pitchFamily="49" charset="-122"/>
              </a:rPr>
              <a:t>ix</a:t>
            </a:r>
            <a:r>
              <a:rPr lang="en-US" altLang="zh-CN" sz="2800" b="1" dirty="0">
                <a:latin typeface="Times New Roman" pitchFamily="18" charset="0"/>
                <a:ea typeface="楷体_GB2312" pitchFamily="49" charset="-122"/>
              </a:rPr>
              <a:t>.</a:t>
            </a:r>
          </a:p>
        </p:txBody>
      </p:sp>
      <p:sp>
        <p:nvSpPr>
          <p:cNvPr id="205829" name="Text Box 1029"/>
          <p:cNvSpPr txBox="1">
            <a:spLocks noChangeArrowheads="1"/>
          </p:cNvSpPr>
          <p:nvPr/>
        </p:nvSpPr>
        <p:spPr bwMode="auto">
          <a:xfrm>
            <a:off x="641363" y="3698888"/>
            <a:ext cx="5859463" cy="2031325"/>
          </a:xfrm>
          <a:prstGeom prst="rect">
            <a:avLst/>
          </a:prstGeom>
          <a:noFill/>
          <a:ln w="9525">
            <a:noFill/>
            <a:miter lim="800000"/>
            <a:headEnd/>
            <a:tailEnd/>
          </a:ln>
        </p:spPr>
        <p:txBody>
          <a:bodyPr>
            <a:spAutoFit/>
          </a:bodyPr>
          <a:lstStyle/>
          <a:p>
            <a:pPr lvl="1" eaLnBrk="0" hangingPunct="0">
              <a:lnSpc>
                <a:spcPct val="150000"/>
              </a:lnSpc>
              <a:spcAft>
                <a:spcPct val="50000"/>
              </a:spcAft>
              <a:buClr>
                <a:srgbClr val="FF9900"/>
              </a:buClr>
              <a:buFont typeface="Wingdings" pitchFamily="2" charset="2"/>
              <a:buChar char="&amp;"/>
            </a:pPr>
            <a:r>
              <a:rPr lang="zh-CN" altLang="zh-CN" sz="2800" b="1" dirty="0">
                <a:latin typeface="Times New Roman" pitchFamily="18" charset="0"/>
                <a:ea typeface="楷体_GB2312" pitchFamily="49" charset="-122"/>
              </a:rPr>
              <a:t> </a:t>
            </a:r>
            <a:r>
              <a:rPr lang="en-US" altLang="zh-CN" sz="2800" b="1" dirty="0" err="1">
                <a:latin typeface="Times New Roman" pitchFamily="18" charset="0"/>
                <a:ea typeface="楷体_GB2312" pitchFamily="49" charset="-122"/>
              </a:rPr>
              <a:t>d</a:t>
            </a:r>
            <a:r>
              <a:rPr lang="en-US" altLang="zh-CN" sz="2800" b="1" i="1" dirty="0" err="1">
                <a:latin typeface="Times New Roman" pitchFamily="18" charset="0"/>
                <a:ea typeface="楷体_GB2312" pitchFamily="49" charset="-122"/>
              </a:rPr>
              <a:t>t</a:t>
            </a:r>
            <a:r>
              <a:rPr lang="en-US" altLang="zh-CN" sz="2800" b="1" i="1" dirty="0">
                <a:latin typeface="Times New Roman" pitchFamily="18" charset="0"/>
                <a:ea typeface="楷体_GB2312" pitchFamily="49" charset="-122"/>
              </a:rPr>
              <a:t> </a:t>
            </a:r>
            <a:r>
              <a:rPr lang="zh-CN" altLang="zh-CN" sz="2800" b="1" dirty="0">
                <a:latin typeface="Times New Roman" pitchFamily="18" charset="0"/>
                <a:ea typeface="楷体_GB2312" pitchFamily="49" charset="-122"/>
              </a:rPr>
              <a:t>时间内，碰到</a:t>
            </a:r>
            <a:r>
              <a:rPr lang="en-US" altLang="zh-CN" sz="2800" b="1" dirty="0" err="1">
                <a:latin typeface="Times New Roman" pitchFamily="18" charset="0"/>
                <a:ea typeface="楷体_GB2312" pitchFamily="49" charset="-122"/>
              </a:rPr>
              <a:t>d</a:t>
            </a:r>
            <a:r>
              <a:rPr lang="en-US" altLang="zh-CN" sz="2800" b="1" i="1" dirty="0" err="1">
                <a:latin typeface="Times New Roman" pitchFamily="18" charset="0"/>
                <a:ea typeface="楷体_GB2312" pitchFamily="49" charset="-122"/>
              </a:rPr>
              <a:t>A</a:t>
            </a:r>
            <a:r>
              <a:rPr lang="zh-CN" altLang="en-US" sz="2800" b="1" dirty="0">
                <a:latin typeface="Times New Roman" pitchFamily="18" charset="0"/>
                <a:ea typeface="楷体_GB2312" pitchFamily="49" charset="-122"/>
              </a:rPr>
              <a:t>面的第 </a:t>
            </a:r>
            <a:r>
              <a:rPr lang="en-US" altLang="zh-CN" sz="2800" b="1" i="1" dirty="0" err="1">
                <a:latin typeface="Times New Roman" pitchFamily="18" charset="0"/>
                <a:ea typeface="楷体_GB2312" pitchFamily="49" charset="-122"/>
              </a:rPr>
              <a:t>i</a:t>
            </a:r>
            <a:r>
              <a:rPr lang="zh-CN" altLang="en-US" sz="2800" b="1" dirty="0">
                <a:latin typeface="Times New Roman" pitchFamily="18" charset="0"/>
                <a:ea typeface="楷体_GB2312" pitchFamily="49" charset="-122"/>
              </a:rPr>
              <a:t>组      分子施于</a:t>
            </a:r>
            <a:r>
              <a:rPr lang="en-US" altLang="zh-CN" sz="2800" b="1" dirty="0" err="1">
                <a:latin typeface="Times New Roman" pitchFamily="18" charset="0"/>
                <a:ea typeface="楷体_GB2312" pitchFamily="49" charset="-122"/>
              </a:rPr>
              <a:t>d</a:t>
            </a:r>
            <a:r>
              <a:rPr lang="en-US" altLang="zh-CN" sz="2800" b="1" i="1" dirty="0" err="1">
                <a:latin typeface="Times New Roman" pitchFamily="18" charset="0"/>
                <a:ea typeface="楷体_GB2312" pitchFamily="49" charset="-122"/>
              </a:rPr>
              <a:t>A</a:t>
            </a:r>
            <a:r>
              <a:rPr lang="zh-CN" altLang="en-US" sz="2800" b="1" dirty="0">
                <a:latin typeface="Times New Roman" pitchFamily="18" charset="0"/>
                <a:ea typeface="楷体_GB2312" pitchFamily="49" charset="-122"/>
              </a:rPr>
              <a:t>的冲量</a:t>
            </a:r>
            <a:r>
              <a:rPr lang="zh-CN" altLang="en-US" sz="2800" b="1" dirty="0" smtClean="0">
                <a:latin typeface="Times New Roman" pitchFamily="18" charset="0"/>
                <a:ea typeface="楷体_GB2312" pitchFamily="49" charset="-122"/>
              </a:rPr>
              <a:t>为</a:t>
            </a:r>
            <a:r>
              <a:rPr lang="en-US" altLang="zh-CN" sz="2800" b="1" dirty="0" smtClean="0">
                <a:latin typeface="Times New Roman" pitchFamily="18" charset="0"/>
                <a:ea typeface="楷体_GB2312" pitchFamily="49" charset="-122"/>
              </a:rPr>
              <a:t/>
            </a:r>
            <a:br>
              <a:rPr lang="en-US" altLang="zh-CN" sz="2800" b="1" dirty="0" smtClean="0">
                <a:latin typeface="Times New Roman" pitchFamily="18" charset="0"/>
                <a:ea typeface="楷体_GB2312" pitchFamily="49" charset="-122"/>
              </a:rPr>
            </a:br>
            <a:r>
              <a:rPr lang="zh-CN" altLang="en-US" sz="2800" b="1" dirty="0" smtClean="0">
                <a:latin typeface="Times New Roman" pitchFamily="18" charset="0"/>
                <a:ea typeface="楷体_GB2312" pitchFamily="49" charset="-122"/>
              </a:rPr>
              <a:t> </a:t>
            </a:r>
            <a:r>
              <a:rPr lang="zh-CN" altLang="en-US" sz="2800" b="1" dirty="0" smtClean="0">
                <a:latin typeface="Times New Roman" pitchFamily="18" charset="0"/>
                <a:ea typeface="楷体_GB2312" pitchFamily="49" charset="-122"/>
              </a:rPr>
              <a:t>2</a:t>
            </a:r>
            <a:r>
              <a:rPr lang="en-US" altLang="zh-CN" sz="2800" b="1" i="1" dirty="0" smtClean="0">
                <a:latin typeface="Times New Roman" pitchFamily="18" charset="0"/>
                <a:ea typeface="楷体_GB2312" pitchFamily="49" charset="-122"/>
              </a:rPr>
              <a:t> </a:t>
            </a:r>
            <a:r>
              <a:rPr lang="en-US" altLang="zh-CN" sz="2800" b="1" i="1" dirty="0" err="1" smtClean="0">
                <a:latin typeface="Times New Roman" pitchFamily="18" charset="0"/>
                <a:ea typeface="楷体_GB2312" pitchFamily="49" charset="-122"/>
              </a:rPr>
              <a:t>m</a:t>
            </a:r>
            <a:r>
              <a:rPr lang="en-US" altLang="zh-CN" sz="2800" b="1" dirty="0" err="1" smtClean="0">
                <a:latin typeface="Times New Roman" pitchFamily="18" charset="0"/>
                <a:ea typeface="楷体_GB2312" pitchFamily="49" charset="-122"/>
              </a:rPr>
              <a:t>v</a:t>
            </a:r>
            <a:r>
              <a:rPr lang="en-US" altLang="zh-CN" sz="2800" b="1" i="1" baseline="-25000" dirty="0" err="1" smtClean="0">
                <a:latin typeface="Times New Roman" pitchFamily="18" charset="0"/>
                <a:ea typeface="楷体_GB2312" pitchFamily="49" charset="-122"/>
              </a:rPr>
              <a:t>ix</a:t>
            </a:r>
            <a:r>
              <a:rPr lang="en-US" altLang="zh-CN" sz="2800" b="1" i="1" baseline="-25000" dirty="0" smtClean="0">
                <a:latin typeface="Times New Roman" pitchFamily="18" charset="0"/>
                <a:ea typeface="楷体_GB2312" pitchFamily="49" charset="-122"/>
              </a:rPr>
              <a:t> </a:t>
            </a:r>
            <a:r>
              <a:rPr lang="en-US" altLang="zh-CN" sz="2800" b="1" i="1" dirty="0" err="1" smtClean="0">
                <a:latin typeface="Times New Roman" pitchFamily="18" charset="0"/>
                <a:ea typeface="楷体_GB2312" pitchFamily="49" charset="-122"/>
              </a:rPr>
              <a:t>n</a:t>
            </a:r>
            <a:r>
              <a:rPr lang="en-US" altLang="zh-CN" sz="2800" b="1" i="1" baseline="-25000" dirty="0" err="1" smtClean="0">
                <a:latin typeface="Times New Roman" pitchFamily="18" charset="0"/>
                <a:ea typeface="楷体_GB2312" pitchFamily="49" charset="-122"/>
              </a:rPr>
              <a:t>i</a:t>
            </a:r>
            <a:r>
              <a:rPr lang="en-US" altLang="zh-CN" sz="2800" b="1" baseline="-25000" dirty="0" smtClean="0">
                <a:latin typeface="Times New Roman" pitchFamily="18" charset="0"/>
                <a:ea typeface="楷体_GB2312" pitchFamily="49" charset="-122"/>
              </a:rPr>
              <a:t> </a:t>
            </a:r>
            <a:r>
              <a:rPr lang="en-US" altLang="zh-CN" sz="2800" b="1" dirty="0" err="1" smtClean="0">
                <a:latin typeface="Times New Roman" pitchFamily="18" charset="0"/>
                <a:ea typeface="楷体_GB2312" pitchFamily="49" charset="-122"/>
              </a:rPr>
              <a:t>v</a:t>
            </a:r>
            <a:r>
              <a:rPr lang="en-US" altLang="zh-CN" sz="2800" b="1" i="1" baseline="-25000" dirty="0" err="1" smtClean="0">
                <a:latin typeface="Times New Roman" pitchFamily="18" charset="0"/>
                <a:ea typeface="楷体_GB2312" pitchFamily="49" charset="-122"/>
              </a:rPr>
              <a:t>ix</a:t>
            </a:r>
            <a:r>
              <a:rPr lang="en-US" altLang="zh-CN" sz="2800" b="1" dirty="0" err="1" smtClean="0">
                <a:latin typeface="Times New Roman" pitchFamily="18" charset="0"/>
                <a:ea typeface="楷体_GB2312" pitchFamily="49" charset="-122"/>
              </a:rPr>
              <a:t>d</a:t>
            </a:r>
            <a:r>
              <a:rPr lang="en-US" altLang="zh-CN" sz="2800" b="1" i="1" dirty="0" err="1" smtClean="0">
                <a:latin typeface="Times New Roman" pitchFamily="18" charset="0"/>
                <a:ea typeface="楷体_GB2312" pitchFamily="49" charset="-122"/>
              </a:rPr>
              <a:t>t</a:t>
            </a:r>
            <a:r>
              <a:rPr lang="en-US" altLang="zh-CN" sz="2800" b="1" dirty="0" err="1" smtClean="0">
                <a:latin typeface="Times New Roman" pitchFamily="18" charset="0"/>
                <a:ea typeface="楷体_GB2312" pitchFamily="49" charset="-122"/>
              </a:rPr>
              <a:t>d</a:t>
            </a:r>
            <a:r>
              <a:rPr lang="en-US" altLang="zh-CN" sz="2800" b="1" i="1" dirty="0" err="1" smtClean="0">
                <a:latin typeface="Times New Roman" pitchFamily="18" charset="0"/>
                <a:ea typeface="楷体_GB2312" pitchFamily="49" charset="-122"/>
              </a:rPr>
              <a:t>A</a:t>
            </a:r>
            <a:r>
              <a:rPr lang="en-US" altLang="zh-CN" sz="2800" b="1" dirty="0" smtClean="0">
                <a:latin typeface="Times New Roman" pitchFamily="18" charset="0"/>
                <a:ea typeface="楷体_GB2312" pitchFamily="49" charset="-122"/>
              </a:rPr>
              <a:t> = </a:t>
            </a:r>
            <a:r>
              <a:rPr lang="zh-CN" altLang="en-US" sz="2800" b="1" dirty="0" smtClean="0">
                <a:latin typeface="Times New Roman" pitchFamily="18" charset="0"/>
                <a:ea typeface="楷体_GB2312" pitchFamily="49" charset="-122"/>
              </a:rPr>
              <a:t>2</a:t>
            </a:r>
            <a:r>
              <a:rPr lang="en-US" altLang="zh-CN" sz="2800" b="1" i="1" dirty="0" err="1">
                <a:latin typeface="Times New Roman" pitchFamily="18" charset="0"/>
                <a:ea typeface="楷体_GB2312" pitchFamily="49" charset="-122"/>
              </a:rPr>
              <a:t>mn</a:t>
            </a:r>
            <a:r>
              <a:rPr lang="en-US" altLang="zh-CN" sz="2800" b="1" i="1" baseline="-25000" dirty="0" err="1">
                <a:latin typeface="Times New Roman" pitchFamily="18" charset="0"/>
                <a:ea typeface="楷体_GB2312" pitchFamily="49" charset="-122"/>
              </a:rPr>
              <a:t>i</a:t>
            </a:r>
            <a:r>
              <a:rPr lang="en-US" altLang="zh-CN" sz="2800" b="1" baseline="-25000" dirty="0">
                <a:latin typeface="Times New Roman" pitchFamily="18" charset="0"/>
                <a:ea typeface="楷体_GB2312" pitchFamily="49" charset="-122"/>
              </a:rPr>
              <a:t> </a:t>
            </a:r>
            <a:r>
              <a:rPr lang="en-US" altLang="zh-CN" sz="2800" b="1" dirty="0">
                <a:latin typeface="Times New Roman" pitchFamily="18" charset="0"/>
                <a:ea typeface="楷体_GB2312" pitchFamily="49" charset="-122"/>
              </a:rPr>
              <a:t>v</a:t>
            </a:r>
            <a:r>
              <a:rPr lang="en-US" altLang="zh-CN" sz="2800" b="1" i="1" baseline="-25000" dirty="0">
                <a:latin typeface="Times New Roman" pitchFamily="18" charset="0"/>
                <a:ea typeface="楷体_GB2312" pitchFamily="49" charset="-122"/>
              </a:rPr>
              <a:t>ix</a:t>
            </a:r>
            <a:r>
              <a:rPr lang="en-US" altLang="zh-CN" sz="2800" b="1" baseline="30000" dirty="0">
                <a:latin typeface="Times New Roman" pitchFamily="18" charset="0"/>
                <a:ea typeface="楷体_GB2312" pitchFamily="49" charset="-122"/>
              </a:rPr>
              <a:t>2</a:t>
            </a:r>
            <a:r>
              <a:rPr lang="en-US" altLang="zh-CN" sz="2800" b="1" dirty="0">
                <a:latin typeface="Times New Roman" pitchFamily="18" charset="0"/>
                <a:ea typeface="楷体_GB2312" pitchFamily="49" charset="-122"/>
              </a:rPr>
              <a:t>d</a:t>
            </a:r>
            <a:r>
              <a:rPr lang="en-US" altLang="zh-CN" sz="2800" b="1" i="1" dirty="0">
                <a:latin typeface="Times New Roman" pitchFamily="18" charset="0"/>
                <a:ea typeface="楷体_GB2312" pitchFamily="49" charset="-122"/>
              </a:rPr>
              <a:t>t</a:t>
            </a:r>
            <a:r>
              <a:rPr lang="en-US" altLang="zh-CN" sz="2800" b="1" dirty="0">
                <a:latin typeface="Times New Roman" pitchFamily="18" charset="0"/>
                <a:ea typeface="楷体_GB2312" pitchFamily="49" charset="-122"/>
              </a:rPr>
              <a:t>d</a:t>
            </a:r>
            <a:r>
              <a:rPr lang="en-US" altLang="zh-CN" sz="2800" b="1" i="1" dirty="0">
                <a:latin typeface="Times New Roman" pitchFamily="18" charset="0"/>
                <a:ea typeface="楷体_GB2312" pitchFamily="49" charset="-122"/>
              </a:rPr>
              <a:t>A</a:t>
            </a:r>
            <a:r>
              <a:rPr lang="en-US" altLang="zh-CN" sz="2800" b="1" dirty="0">
                <a:latin typeface="Times New Roman" pitchFamily="18" charset="0"/>
                <a:ea typeface="楷体_GB2312" pitchFamily="49" charset="-122"/>
              </a:rPr>
              <a:t>             </a:t>
            </a:r>
          </a:p>
        </p:txBody>
      </p:sp>
      <p:graphicFrame>
        <p:nvGraphicFramePr>
          <p:cNvPr id="205831" name="Object 1031"/>
          <p:cNvGraphicFramePr>
            <a:graphicFrameLocks noChangeAspect="1"/>
          </p:cNvGraphicFramePr>
          <p:nvPr/>
        </p:nvGraphicFramePr>
        <p:xfrm>
          <a:off x="3395676" y="1160450"/>
          <a:ext cx="3033712" cy="554038"/>
        </p:xfrm>
        <a:graphic>
          <a:graphicData uri="http://schemas.openxmlformats.org/presentationml/2006/ole">
            <p:oleObj spid="_x0000_s43010" name="公式" r:id="rId3" imgW="1079280" imgH="215640" progId="Equation.3">
              <p:embed/>
            </p:oleObj>
          </a:graphicData>
        </a:graphic>
      </p:graphicFrame>
      <p:grpSp>
        <p:nvGrpSpPr>
          <p:cNvPr id="2" name="Group 1072"/>
          <p:cNvGrpSpPr>
            <a:grpSpLocks/>
          </p:cNvGrpSpPr>
          <p:nvPr/>
        </p:nvGrpSpPr>
        <p:grpSpPr bwMode="auto">
          <a:xfrm>
            <a:off x="6230938" y="1928802"/>
            <a:ext cx="2608262" cy="2435225"/>
            <a:chOff x="3925" y="1056"/>
            <a:chExt cx="1643" cy="1534"/>
          </a:xfrm>
        </p:grpSpPr>
        <p:sp>
          <p:nvSpPr>
            <p:cNvPr id="4113" name="Line 1033"/>
            <p:cNvSpPr>
              <a:spLocks noChangeShapeType="1"/>
            </p:cNvSpPr>
            <p:nvPr/>
          </p:nvSpPr>
          <p:spPr bwMode="auto">
            <a:xfrm>
              <a:off x="4398" y="1733"/>
              <a:ext cx="505" cy="0"/>
            </a:xfrm>
            <a:prstGeom prst="line">
              <a:avLst/>
            </a:prstGeom>
            <a:noFill/>
            <a:ln w="9525">
              <a:solidFill>
                <a:schemeClr val="tx1"/>
              </a:solidFill>
              <a:prstDash val="dash"/>
              <a:round/>
              <a:headEnd/>
              <a:tailEnd/>
            </a:ln>
          </p:spPr>
          <p:txBody>
            <a:bodyPr wrap="none" anchor="ctr"/>
            <a:lstStyle/>
            <a:p>
              <a:endParaRPr lang="zh-CN" altLang="en-US"/>
            </a:p>
          </p:txBody>
        </p:sp>
        <p:sp>
          <p:nvSpPr>
            <p:cNvPr id="4114" name="Line 1034"/>
            <p:cNvSpPr>
              <a:spLocks noChangeShapeType="1"/>
            </p:cNvSpPr>
            <p:nvPr/>
          </p:nvSpPr>
          <p:spPr bwMode="auto">
            <a:xfrm>
              <a:off x="5172" y="1733"/>
              <a:ext cx="269" cy="0"/>
            </a:xfrm>
            <a:prstGeom prst="line">
              <a:avLst/>
            </a:prstGeom>
            <a:noFill/>
            <a:ln w="28575">
              <a:solidFill>
                <a:schemeClr val="tx1"/>
              </a:solidFill>
              <a:round/>
              <a:headEnd/>
              <a:tailEnd type="arrow" w="med" len="med"/>
            </a:ln>
          </p:spPr>
          <p:txBody>
            <a:bodyPr wrap="none" anchor="ctr"/>
            <a:lstStyle/>
            <a:p>
              <a:endParaRPr lang="zh-CN" altLang="en-US"/>
            </a:p>
          </p:txBody>
        </p:sp>
        <p:sp>
          <p:nvSpPr>
            <p:cNvPr id="4115" name="Line 1035"/>
            <p:cNvSpPr>
              <a:spLocks noChangeShapeType="1"/>
            </p:cNvSpPr>
            <p:nvPr/>
          </p:nvSpPr>
          <p:spPr bwMode="auto">
            <a:xfrm>
              <a:off x="4218" y="1777"/>
              <a:ext cx="0" cy="318"/>
            </a:xfrm>
            <a:prstGeom prst="line">
              <a:avLst/>
            </a:prstGeom>
            <a:noFill/>
            <a:ln w="9525">
              <a:solidFill>
                <a:schemeClr val="tx1"/>
              </a:solidFill>
              <a:round/>
              <a:headEnd/>
              <a:tailEnd/>
            </a:ln>
          </p:spPr>
          <p:txBody>
            <a:bodyPr wrap="none" anchor="ctr"/>
            <a:lstStyle/>
            <a:p>
              <a:endParaRPr lang="zh-CN" altLang="en-US"/>
            </a:p>
          </p:txBody>
        </p:sp>
        <p:sp>
          <p:nvSpPr>
            <p:cNvPr id="4116" name="Line 1036"/>
            <p:cNvSpPr>
              <a:spLocks noChangeShapeType="1"/>
            </p:cNvSpPr>
            <p:nvPr/>
          </p:nvSpPr>
          <p:spPr bwMode="auto">
            <a:xfrm>
              <a:off x="4218" y="1777"/>
              <a:ext cx="223" cy="199"/>
            </a:xfrm>
            <a:prstGeom prst="line">
              <a:avLst/>
            </a:prstGeom>
            <a:noFill/>
            <a:ln w="9525">
              <a:solidFill>
                <a:schemeClr val="tx1"/>
              </a:solidFill>
              <a:round/>
              <a:headEnd/>
              <a:tailEnd/>
            </a:ln>
          </p:spPr>
          <p:txBody>
            <a:bodyPr wrap="none" anchor="ctr"/>
            <a:lstStyle/>
            <a:p>
              <a:endParaRPr lang="zh-CN" altLang="en-US"/>
            </a:p>
          </p:txBody>
        </p:sp>
        <p:sp>
          <p:nvSpPr>
            <p:cNvPr id="4117" name="Line 1037"/>
            <p:cNvSpPr>
              <a:spLocks noChangeShapeType="1"/>
            </p:cNvSpPr>
            <p:nvPr/>
          </p:nvSpPr>
          <p:spPr bwMode="auto">
            <a:xfrm>
              <a:off x="4441" y="1976"/>
              <a:ext cx="0" cy="317"/>
            </a:xfrm>
            <a:prstGeom prst="line">
              <a:avLst/>
            </a:prstGeom>
            <a:noFill/>
            <a:ln w="9525">
              <a:solidFill>
                <a:schemeClr val="tx1"/>
              </a:solidFill>
              <a:round/>
              <a:headEnd/>
              <a:tailEnd/>
            </a:ln>
          </p:spPr>
          <p:txBody>
            <a:bodyPr wrap="none" anchor="ctr"/>
            <a:lstStyle/>
            <a:p>
              <a:endParaRPr lang="zh-CN" altLang="en-US"/>
            </a:p>
          </p:txBody>
        </p:sp>
        <p:sp>
          <p:nvSpPr>
            <p:cNvPr id="4118" name="Line 1038"/>
            <p:cNvSpPr>
              <a:spLocks noChangeShapeType="1"/>
            </p:cNvSpPr>
            <p:nvPr/>
          </p:nvSpPr>
          <p:spPr bwMode="auto">
            <a:xfrm>
              <a:off x="4218" y="2095"/>
              <a:ext cx="223" cy="198"/>
            </a:xfrm>
            <a:prstGeom prst="line">
              <a:avLst/>
            </a:prstGeom>
            <a:noFill/>
            <a:ln w="9525">
              <a:solidFill>
                <a:schemeClr val="tx1"/>
              </a:solidFill>
              <a:round/>
              <a:headEnd/>
              <a:tailEnd/>
            </a:ln>
          </p:spPr>
          <p:txBody>
            <a:bodyPr wrap="none" anchor="ctr"/>
            <a:lstStyle/>
            <a:p>
              <a:endParaRPr lang="zh-CN" altLang="en-US"/>
            </a:p>
          </p:txBody>
        </p:sp>
        <p:sp>
          <p:nvSpPr>
            <p:cNvPr id="4119" name="Line 1039"/>
            <p:cNvSpPr>
              <a:spLocks noChangeShapeType="1"/>
            </p:cNvSpPr>
            <p:nvPr/>
          </p:nvSpPr>
          <p:spPr bwMode="auto">
            <a:xfrm flipV="1">
              <a:off x="4218" y="1380"/>
              <a:ext cx="529" cy="397"/>
            </a:xfrm>
            <a:prstGeom prst="line">
              <a:avLst/>
            </a:prstGeom>
            <a:noFill/>
            <a:ln w="9525">
              <a:solidFill>
                <a:schemeClr val="tx1"/>
              </a:solidFill>
              <a:round/>
              <a:headEnd/>
              <a:tailEnd/>
            </a:ln>
          </p:spPr>
          <p:txBody>
            <a:bodyPr wrap="none" anchor="ctr"/>
            <a:lstStyle/>
            <a:p>
              <a:endParaRPr lang="zh-CN" altLang="en-US"/>
            </a:p>
          </p:txBody>
        </p:sp>
        <p:sp>
          <p:nvSpPr>
            <p:cNvPr id="4120" name="Line 1040"/>
            <p:cNvSpPr>
              <a:spLocks noChangeShapeType="1"/>
            </p:cNvSpPr>
            <p:nvPr/>
          </p:nvSpPr>
          <p:spPr bwMode="auto">
            <a:xfrm flipV="1">
              <a:off x="4441" y="1578"/>
              <a:ext cx="529" cy="398"/>
            </a:xfrm>
            <a:prstGeom prst="line">
              <a:avLst/>
            </a:prstGeom>
            <a:noFill/>
            <a:ln w="9525">
              <a:solidFill>
                <a:schemeClr val="tx1"/>
              </a:solidFill>
              <a:round/>
              <a:headEnd/>
              <a:tailEnd/>
            </a:ln>
          </p:spPr>
          <p:txBody>
            <a:bodyPr wrap="none" anchor="ctr"/>
            <a:lstStyle/>
            <a:p>
              <a:endParaRPr lang="zh-CN" altLang="en-US"/>
            </a:p>
          </p:txBody>
        </p:sp>
        <p:sp>
          <p:nvSpPr>
            <p:cNvPr id="4121" name="Line 1041"/>
            <p:cNvSpPr>
              <a:spLocks noChangeShapeType="1"/>
            </p:cNvSpPr>
            <p:nvPr/>
          </p:nvSpPr>
          <p:spPr bwMode="auto">
            <a:xfrm flipV="1">
              <a:off x="4218" y="1697"/>
              <a:ext cx="529" cy="398"/>
            </a:xfrm>
            <a:prstGeom prst="line">
              <a:avLst/>
            </a:prstGeom>
            <a:noFill/>
            <a:ln w="9525">
              <a:solidFill>
                <a:schemeClr val="tx1"/>
              </a:solidFill>
              <a:prstDash val="dash"/>
              <a:round/>
              <a:headEnd/>
              <a:tailEnd/>
            </a:ln>
          </p:spPr>
          <p:txBody>
            <a:bodyPr wrap="none" anchor="ctr"/>
            <a:lstStyle/>
            <a:p>
              <a:endParaRPr lang="zh-CN" altLang="en-US"/>
            </a:p>
          </p:txBody>
        </p:sp>
        <p:grpSp>
          <p:nvGrpSpPr>
            <p:cNvPr id="3" name="Group 1042"/>
            <p:cNvGrpSpPr>
              <a:grpSpLocks/>
            </p:cNvGrpSpPr>
            <p:nvPr/>
          </p:nvGrpSpPr>
          <p:grpSpPr bwMode="auto">
            <a:xfrm>
              <a:off x="4747" y="1380"/>
              <a:ext cx="223" cy="516"/>
              <a:chOff x="4146" y="1680"/>
              <a:chExt cx="318" cy="841"/>
            </a:xfrm>
          </p:grpSpPr>
          <p:sp>
            <p:nvSpPr>
              <p:cNvPr id="4143" name="Line 1043"/>
              <p:cNvSpPr>
                <a:spLocks noChangeShapeType="1"/>
              </p:cNvSpPr>
              <p:nvPr/>
            </p:nvSpPr>
            <p:spPr bwMode="auto">
              <a:xfrm>
                <a:off x="4464" y="2003"/>
                <a:ext cx="0" cy="518"/>
              </a:xfrm>
              <a:prstGeom prst="line">
                <a:avLst/>
              </a:prstGeom>
              <a:noFill/>
              <a:ln w="9525">
                <a:solidFill>
                  <a:schemeClr val="tx1"/>
                </a:solidFill>
                <a:round/>
                <a:headEnd/>
                <a:tailEnd/>
              </a:ln>
            </p:spPr>
            <p:txBody>
              <a:bodyPr wrap="none" anchor="ctr"/>
              <a:lstStyle/>
              <a:p>
                <a:endParaRPr lang="zh-CN" altLang="en-US"/>
              </a:p>
            </p:txBody>
          </p:sp>
          <p:sp>
            <p:nvSpPr>
              <p:cNvPr id="4144" name="Line 1044"/>
              <p:cNvSpPr>
                <a:spLocks noChangeShapeType="1"/>
              </p:cNvSpPr>
              <p:nvPr/>
            </p:nvSpPr>
            <p:spPr bwMode="auto">
              <a:xfrm>
                <a:off x="4146" y="1680"/>
                <a:ext cx="0" cy="518"/>
              </a:xfrm>
              <a:prstGeom prst="line">
                <a:avLst/>
              </a:prstGeom>
              <a:noFill/>
              <a:ln w="9525">
                <a:solidFill>
                  <a:schemeClr val="tx1"/>
                </a:solidFill>
                <a:round/>
                <a:headEnd/>
                <a:tailEnd/>
              </a:ln>
            </p:spPr>
            <p:txBody>
              <a:bodyPr wrap="none" anchor="ctr"/>
              <a:lstStyle/>
              <a:p>
                <a:endParaRPr lang="zh-CN" altLang="en-US"/>
              </a:p>
            </p:txBody>
          </p:sp>
          <p:sp>
            <p:nvSpPr>
              <p:cNvPr id="4145" name="Line 1045"/>
              <p:cNvSpPr>
                <a:spLocks noChangeShapeType="1"/>
              </p:cNvSpPr>
              <p:nvPr/>
            </p:nvSpPr>
            <p:spPr bwMode="auto">
              <a:xfrm>
                <a:off x="4146" y="2198"/>
                <a:ext cx="318" cy="323"/>
              </a:xfrm>
              <a:prstGeom prst="line">
                <a:avLst/>
              </a:prstGeom>
              <a:noFill/>
              <a:ln w="9525">
                <a:solidFill>
                  <a:schemeClr val="tx1"/>
                </a:solidFill>
                <a:prstDash val="dash"/>
                <a:round/>
                <a:headEnd/>
                <a:tailEnd/>
              </a:ln>
            </p:spPr>
            <p:txBody>
              <a:bodyPr wrap="none" anchor="ctr"/>
              <a:lstStyle/>
              <a:p>
                <a:endParaRPr lang="zh-CN" altLang="en-US"/>
              </a:p>
            </p:txBody>
          </p:sp>
          <p:sp>
            <p:nvSpPr>
              <p:cNvPr id="4146" name="Line 1046"/>
              <p:cNvSpPr>
                <a:spLocks noChangeShapeType="1"/>
              </p:cNvSpPr>
              <p:nvPr/>
            </p:nvSpPr>
            <p:spPr bwMode="auto">
              <a:xfrm>
                <a:off x="4146" y="1680"/>
                <a:ext cx="318" cy="323"/>
              </a:xfrm>
              <a:prstGeom prst="line">
                <a:avLst/>
              </a:prstGeom>
              <a:noFill/>
              <a:ln w="9525">
                <a:solidFill>
                  <a:schemeClr val="tx1"/>
                </a:solidFill>
                <a:round/>
                <a:headEnd/>
                <a:tailEnd/>
              </a:ln>
            </p:spPr>
            <p:txBody>
              <a:bodyPr wrap="none" anchor="ctr"/>
              <a:lstStyle/>
              <a:p>
                <a:endParaRPr lang="zh-CN" altLang="en-US"/>
              </a:p>
            </p:txBody>
          </p:sp>
        </p:grpSp>
        <p:sp>
          <p:nvSpPr>
            <p:cNvPr id="4123" name="Freeform 1047"/>
            <p:cNvSpPr>
              <a:spLocks/>
            </p:cNvSpPr>
            <p:nvPr/>
          </p:nvSpPr>
          <p:spPr bwMode="auto">
            <a:xfrm>
              <a:off x="3925" y="1728"/>
              <a:ext cx="401" cy="1"/>
            </a:xfrm>
            <a:custGeom>
              <a:avLst/>
              <a:gdLst>
                <a:gd name="T0" fmla="*/ 0 w 572"/>
                <a:gd name="T1" fmla="*/ 0 h 4"/>
                <a:gd name="T2" fmla="*/ 281 w 572"/>
                <a:gd name="T3" fmla="*/ 0 h 4"/>
                <a:gd name="T4" fmla="*/ 0 60000 65536"/>
                <a:gd name="T5" fmla="*/ 0 60000 65536"/>
                <a:gd name="T6" fmla="*/ 0 w 572"/>
                <a:gd name="T7" fmla="*/ 0 h 4"/>
                <a:gd name="T8" fmla="*/ 572 w 572"/>
                <a:gd name="T9" fmla="*/ 4 h 4"/>
              </a:gdLst>
              <a:ahLst/>
              <a:cxnLst>
                <a:cxn ang="T4">
                  <a:pos x="T0" y="T1"/>
                </a:cxn>
                <a:cxn ang="T5">
                  <a:pos x="T2" y="T3"/>
                </a:cxn>
              </a:cxnLst>
              <a:rect l="T6" t="T7" r="T8" b="T9"/>
              <a:pathLst>
                <a:path w="572" h="4">
                  <a:moveTo>
                    <a:pt x="0" y="0"/>
                  </a:moveTo>
                  <a:lnTo>
                    <a:pt x="572" y="4"/>
                  </a:lnTo>
                </a:path>
              </a:pathLst>
            </a:custGeom>
            <a:noFill/>
            <a:ln w="31750">
              <a:solidFill>
                <a:schemeClr val="tx1"/>
              </a:solidFill>
              <a:round/>
              <a:headEnd/>
              <a:tailEnd/>
            </a:ln>
          </p:spPr>
          <p:txBody>
            <a:bodyPr wrap="none" anchor="ctr"/>
            <a:lstStyle/>
            <a:p>
              <a:endParaRPr lang="zh-CN" altLang="en-US"/>
            </a:p>
          </p:txBody>
        </p:sp>
        <p:sp>
          <p:nvSpPr>
            <p:cNvPr id="4124" name="Line 1048"/>
            <p:cNvSpPr>
              <a:spLocks noChangeShapeType="1"/>
            </p:cNvSpPr>
            <p:nvPr/>
          </p:nvSpPr>
          <p:spPr bwMode="auto">
            <a:xfrm flipV="1">
              <a:off x="4441" y="2134"/>
              <a:ext cx="195" cy="159"/>
            </a:xfrm>
            <a:prstGeom prst="line">
              <a:avLst/>
            </a:prstGeom>
            <a:noFill/>
            <a:ln w="28575">
              <a:solidFill>
                <a:schemeClr val="hlink"/>
              </a:solidFill>
              <a:round/>
              <a:headEnd/>
              <a:tailEnd type="arrow" w="sm" len="sm"/>
            </a:ln>
          </p:spPr>
          <p:txBody>
            <a:bodyPr wrap="none" anchor="ctr"/>
            <a:lstStyle/>
            <a:p>
              <a:endParaRPr lang="zh-CN" altLang="en-US"/>
            </a:p>
          </p:txBody>
        </p:sp>
        <p:sp>
          <p:nvSpPr>
            <p:cNvPr id="4125" name="Line 1049"/>
            <p:cNvSpPr>
              <a:spLocks noChangeShapeType="1"/>
            </p:cNvSpPr>
            <p:nvPr/>
          </p:nvSpPr>
          <p:spPr bwMode="auto">
            <a:xfrm flipV="1">
              <a:off x="4636" y="1896"/>
              <a:ext cx="334" cy="238"/>
            </a:xfrm>
            <a:prstGeom prst="line">
              <a:avLst/>
            </a:prstGeom>
            <a:noFill/>
            <a:ln w="28575">
              <a:solidFill>
                <a:schemeClr val="tx1"/>
              </a:solidFill>
              <a:round/>
              <a:headEnd/>
              <a:tailEnd/>
            </a:ln>
          </p:spPr>
          <p:txBody>
            <a:bodyPr wrap="none" anchor="ctr"/>
            <a:lstStyle/>
            <a:p>
              <a:endParaRPr lang="zh-CN" altLang="en-US"/>
            </a:p>
          </p:txBody>
        </p:sp>
        <p:sp>
          <p:nvSpPr>
            <p:cNvPr id="4126" name="Line 1050"/>
            <p:cNvSpPr>
              <a:spLocks noChangeShapeType="1"/>
            </p:cNvSpPr>
            <p:nvPr/>
          </p:nvSpPr>
          <p:spPr bwMode="auto">
            <a:xfrm>
              <a:off x="4970" y="1896"/>
              <a:ext cx="0" cy="397"/>
            </a:xfrm>
            <a:prstGeom prst="line">
              <a:avLst/>
            </a:prstGeom>
            <a:noFill/>
            <a:ln w="9525">
              <a:solidFill>
                <a:schemeClr val="tx1"/>
              </a:solidFill>
              <a:prstDash val="dash"/>
              <a:round/>
              <a:headEnd/>
              <a:tailEnd/>
            </a:ln>
          </p:spPr>
          <p:txBody>
            <a:bodyPr wrap="none" anchor="ctr"/>
            <a:lstStyle/>
            <a:p>
              <a:endParaRPr lang="zh-CN" altLang="en-US"/>
            </a:p>
          </p:txBody>
        </p:sp>
        <p:sp>
          <p:nvSpPr>
            <p:cNvPr id="4127" name="Line 1051"/>
            <p:cNvSpPr>
              <a:spLocks noChangeShapeType="1"/>
            </p:cNvSpPr>
            <p:nvPr/>
          </p:nvSpPr>
          <p:spPr bwMode="auto">
            <a:xfrm>
              <a:off x="4441" y="2293"/>
              <a:ext cx="529" cy="0"/>
            </a:xfrm>
            <a:prstGeom prst="line">
              <a:avLst/>
            </a:prstGeom>
            <a:noFill/>
            <a:ln w="9525">
              <a:solidFill>
                <a:schemeClr val="tx1"/>
              </a:solidFill>
              <a:prstDash val="dash"/>
              <a:round/>
              <a:headEnd/>
              <a:tailEnd/>
            </a:ln>
          </p:spPr>
          <p:txBody>
            <a:bodyPr wrap="none" anchor="ctr"/>
            <a:lstStyle/>
            <a:p>
              <a:endParaRPr lang="zh-CN" altLang="en-US"/>
            </a:p>
          </p:txBody>
        </p:sp>
        <p:sp>
          <p:nvSpPr>
            <p:cNvPr id="4128" name="Text Box 1052"/>
            <p:cNvSpPr txBox="1">
              <a:spLocks noChangeArrowheads="1"/>
            </p:cNvSpPr>
            <p:nvPr/>
          </p:nvSpPr>
          <p:spPr bwMode="auto">
            <a:xfrm>
              <a:off x="5340" y="1440"/>
              <a:ext cx="228" cy="327"/>
            </a:xfrm>
            <a:prstGeom prst="rect">
              <a:avLst/>
            </a:prstGeom>
            <a:noFill/>
            <a:ln w="9525">
              <a:noFill/>
              <a:miter lim="800000"/>
              <a:headEnd/>
              <a:tailEnd/>
            </a:ln>
          </p:spPr>
          <p:txBody>
            <a:bodyPr wrap="none">
              <a:spAutoFit/>
            </a:bodyPr>
            <a:lstStyle/>
            <a:p>
              <a:pPr eaLnBrk="0" hangingPunct="0"/>
              <a:r>
                <a:rPr lang="en-US" altLang="zh-CN" sz="2800" b="1" i="1">
                  <a:latin typeface="Times New Roman" pitchFamily="18" charset="0"/>
                </a:rPr>
                <a:t>x</a:t>
              </a:r>
            </a:p>
          </p:txBody>
        </p:sp>
        <p:sp>
          <p:nvSpPr>
            <p:cNvPr id="4129" name="Text Box 1053"/>
            <p:cNvSpPr txBox="1">
              <a:spLocks noChangeArrowheads="1"/>
            </p:cNvSpPr>
            <p:nvPr/>
          </p:nvSpPr>
          <p:spPr bwMode="auto">
            <a:xfrm>
              <a:off x="4701" y="1317"/>
              <a:ext cx="351" cy="288"/>
            </a:xfrm>
            <a:prstGeom prst="rect">
              <a:avLst/>
            </a:prstGeom>
            <a:noFill/>
            <a:ln w="9525">
              <a:noFill/>
              <a:miter lim="800000"/>
              <a:headEnd/>
              <a:tailEnd/>
            </a:ln>
          </p:spPr>
          <p:txBody>
            <a:bodyPr wrap="none">
              <a:spAutoFit/>
            </a:bodyPr>
            <a:lstStyle/>
            <a:p>
              <a:pPr eaLnBrk="0" hangingPunct="0"/>
              <a:r>
                <a:rPr lang="en-US" altLang="zh-CN" b="1">
                  <a:solidFill>
                    <a:srgbClr val="0000CC"/>
                  </a:solidFill>
                  <a:latin typeface="Times New Roman" pitchFamily="18" charset="0"/>
                </a:rPr>
                <a:t>d</a:t>
              </a:r>
              <a:r>
                <a:rPr lang="en-US" altLang="zh-CN" b="1" i="1">
                  <a:solidFill>
                    <a:srgbClr val="0000CC"/>
                  </a:solidFill>
                  <a:latin typeface="Times New Roman" pitchFamily="18" charset="0"/>
                </a:rPr>
                <a:t>A</a:t>
              </a:r>
              <a:endParaRPr lang="en-US" altLang="zh-CN" b="1">
                <a:solidFill>
                  <a:srgbClr val="0000CC"/>
                </a:solidFill>
                <a:latin typeface="Times New Roman" pitchFamily="18" charset="0"/>
              </a:endParaRPr>
            </a:p>
          </p:txBody>
        </p:sp>
        <p:sp>
          <p:nvSpPr>
            <p:cNvPr id="4130" name="Text Box 1054"/>
            <p:cNvSpPr txBox="1">
              <a:spLocks noChangeArrowheads="1"/>
            </p:cNvSpPr>
            <p:nvPr/>
          </p:nvSpPr>
          <p:spPr bwMode="auto">
            <a:xfrm>
              <a:off x="4533" y="2263"/>
              <a:ext cx="546" cy="327"/>
            </a:xfrm>
            <a:prstGeom prst="rect">
              <a:avLst/>
            </a:prstGeom>
            <a:noFill/>
            <a:ln w="9525">
              <a:noFill/>
              <a:miter lim="800000"/>
              <a:headEnd/>
              <a:tailEnd/>
            </a:ln>
          </p:spPr>
          <p:txBody>
            <a:bodyPr wrap="none">
              <a:spAutoFit/>
            </a:bodyPr>
            <a:lstStyle/>
            <a:p>
              <a:pPr eaLnBrk="0" hangingPunct="0"/>
              <a:r>
                <a:rPr lang="en-US" altLang="zh-CN" sz="2800" b="1">
                  <a:latin typeface="Times New Roman" pitchFamily="18" charset="0"/>
                </a:rPr>
                <a:t>v</a:t>
              </a:r>
              <a:r>
                <a:rPr lang="en-US" altLang="zh-CN" sz="2800" b="1" i="1" baseline="-25000">
                  <a:latin typeface="Times New Roman" pitchFamily="18" charset="0"/>
                </a:rPr>
                <a:t>ix</a:t>
              </a:r>
              <a:r>
                <a:rPr lang="en-US" altLang="zh-CN" sz="2800" b="1">
                  <a:latin typeface="Times New Roman" pitchFamily="18" charset="0"/>
                </a:rPr>
                <a:t>dt</a:t>
              </a:r>
            </a:p>
          </p:txBody>
        </p:sp>
        <p:graphicFrame>
          <p:nvGraphicFramePr>
            <p:cNvPr id="4102" name="Object 1055"/>
            <p:cNvGraphicFramePr>
              <a:graphicFrameLocks noChangeAspect="1"/>
            </p:cNvGraphicFramePr>
            <p:nvPr/>
          </p:nvGraphicFramePr>
          <p:xfrm>
            <a:off x="4470" y="1943"/>
            <a:ext cx="201" cy="230"/>
          </p:xfrm>
          <a:graphic>
            <a:graphicData uri="http://schemas.openxmlformats.org/presentationml/2006/ole">
              <p:oleObj spid="_x0000_s43014" name="公式" r:id="rId4" imgW="177480" imgH="228600" progId="Equation.3">
                <p:embed/>
              </p:oleObj>
            </a:graphicData>
          </a:graphic>
        </p:graphicFrame>
        <p:grpSp>
          <p:nvGrpSpPr>
            <p:cNvPr id="4" name="Group 1056"/>
            <p:cNvGrpSpPr>
              <a:grpSpLocks/>
            </p:cNvGrpSpPr>
            <p:nvPr/>
          </p:nvGrpSpPr>
          <p:grpSpPr bwMode="auto">
            <a:xfrm>
              <a:off x="4566" y="1085"/>
              <a:ext cx="572" cy="1091"/>
              <a:chOff x="4146" y="1680"/>
              <a:chExt cx="318" cy="841"/>
            </a:xfrm>
          </p:grpSpPr>
          <p:sp>
            <p:nvSpPr>
              <p:cNvPr id="4139" name="Line 1057"/>
              <p:cNvSpPr>
                <a:spLocks noChangeShapeType="1"/>
              </p:cNvSpPr>
              <p:nvPr/>
            </p:nvSpPr>
            <p:spPr bwMode="auto">
              <a:xfrm>
                <a:off x="4464" y="2003"/>
                <a:ext cx="0" cy="518"/>
              </a:xfrm>
              <a:prstGeom prst="line">
                <a:avLst/>
              </a:prstGeom>
              <a:noFill/>
              <a:ln w="28575">
                <a:solidFill>
                  <a:srgbClr val="0000CC"/>
                </a:solidFill>
                <a:round/>
                <a:headEnd/>
                <a:tailEnd/>
              </a:ln>
            </p:spPr>
            <p:txBody>
              <a:bodyPr wrap="none" anchor="ctr"/>
              <a:lstStyle/>
              <a:p>
                <a:endParaRPr lang="zh-CN" altLang="en-US"/>
              </a:p>
            </p:txBody>
          </p:sp>
          <p:sp>
            <p:nvSpPr>
              <p:cNvPr id="4140" name="Line 1058"/>
              <p:cNvSpPr>
                <a:spLocks noChangeShapeType="1"/>
              </p:cNvSpPr>
              <p:nvPr/>
            </p:nvSpPr>
            <p:spPr bwMode="auto">
              <a:xfrm>
                <a:off x="4146" y="1680"/>
                <a:ext cx="0" cy="518"/>
              </a:xfrm>
              <a:prstGeom prst="line">
                <a:avLst/>
              </a:prstGeom>
              <a:noFill/>
              <a:ln w="28575">
                <a:solidFill>
                  <a:srgbClr val="0000CC"/>
                </a:solidFill>
                <a:round/>
                <a:headEnd/>
                <a:tailEnd/>
              </a:ln>
            </p:spPr>
            <p:txBody>
              <a:bodyPr wrap="none" anchor="ctr"/>
              <a:lstStyle/>
              <a:p>
                <a:endParaRPr lang="zh-CN" altLang="en-US"/>
              </a:p>
            </p:txBody>
          </p:sp>
          <p:sp>
            <p:nvSpPr>
              <p:cNvPr id="4141" name="Line 1059"/>
              <p:cNvSpPr>
                <a:spLocks noChangeShapeType="1"/>
              </p:cNvSpPr>
              <p:nvPr/>
            </p:nvSpPr>
            <p:spPr bwMode="auto">
              <a:xfrm>
                <a:off x="4146" y="2198"/>
                <a:ext cx="318" cy="323"/>
              </a:xfrm>
              <a:prstGeom prst="line">
                <a:avLst/>
              </a:prstGeom>
              <a:noFill/>
              <a:ln w="28575">
                <a:solidFill>
                  <a:srgbClr val="0000CC"/>
                </a:solidFill>
                <a:prstDash val="dash"/>
                <a:round/>
                <a:headEnd/>
                <a:tailEnd/>
              </a:ln>
            </p:spPr>
            <p:txBody>
              <a:bodyPr wrap="none" anchor="ctr"/>
              <a:lstStyle/>
              <a:p>
                <a:endParaRPr lang="zh-CN" altLang="en-US"/>
              </a:p>
            </p:txBody>
          </p:sp>
          <p:sp>
            <p:nvSpPr>
              <p:cNvPr id="4142" name="Line 1060"/>
              <p:cNvSpPr>
                <a:spLocks noChangeShapeType="1"/>
              </p:cNvSpPr>
              <p:nvPr/>
            </p:nvSpPr>
            <p:spPr bwMode="auto">
              <a:xfrm>
                <a:off x="4146" y="1680"/>
                <a:ext cx="318" cy="323"/>
              </a:xfrm>
              <a:prstGeom prst="line">
                <a:avLst/>
              </a:prstGeom>
              <a:noFill/>
              <a:ln w="28575">
                <a:solidFill>
                  <a:srgbClr val="0000CC"/>
                </a:solidFill>
                <a:round/>
                <a:headEnd/>
                <a:tailEnd/>
              </a:ln>
            </p:spPr>
            <p:txBody>
              <a:bodyPr wrap="none" anchor="ctr"/>
              <a:lstStyle/>
              <a:p>
                <a:endParaRPr lang="zh-CN" altLang="en-US"/>
              </a:p>
            </p:txBody>
          </p:sp>
        </p:grpSp>
        <p:grpSp>
          <p:nvGrpSpPr>
            <p:cNvPr id="5" name="Group 1061"/>
            <p:cNvGrpSpPr>
              <a:grpSpLocks/>
            </p:cNvGrpSpPr>
            <p:nvPr/>
          </p:nvGrpSpPr>
          <p:grpSpPr bwMode="auto">
            <a:xfrm>
              <a:off x="4591" y="1056"/>
              <a:ext cx="572" cy="1090"/>
              <a:chOff x="4146" y="1680"/>
              <a:chExt cx="318" cy="841"/>
            </a:xfrm>
          </p:grpSpPr>
          <p:sp>
            <p:nvSpPr>
              <p:cNvPr id="4135" name="Line 1062"/>
              <p:cNvSpPr>
                <a:spLocks noChangeShapeType="1"/>
              </p:cNvSpPr>
              <p:nvPr/>
            </p:nvSpPr>
            <p:spPr bwMode="auto">
              <a:xfrm>
                <a:off x="4464" y="2003"/>
                <a:ext cx="0" cy="518"/>
              </a:xfrm>
              <a:prstGeom prst="line">
                <a:avLst/>
              </a:prstGeom>
              <a:noFill/>
              <a:ln w="9525">
                <a:solidFill>
                  <a:srgbClr val="0000CC"/>
                </a:solidFill>
                <a:round/>
                <a:headEnd/>
                <a:tailEnd/>
              </a:ln>
            </p:spPr>
            <p:txBody>
              <a:bodyPr wrap="none" anchor="ctr"/>
              <a:lstStyle/>
              <a:p>
                <a:endParaRPr lang="zh-CN" altLang="en-US"/>
              </a:p>
            </p:txBody>
          </p:sp>
          <p:sp>
            <p:nvSpPr>
              <p:cNvPr id="4136" name="Line 1063"/>
              <p:cNvSpPr>
                <a:spLocks noChangeShapeType="1"/>
              </p:cNvSpPr>
              <p:nvPr/>
            </p:nvSpPr>
            <p:spPr bwMode="auto">
              <a:xfrm>
                <a:off x="4146" y="1680"/>
                <a:ext cx="0" cy="518"/>
              </a:xfrm>
              <a:prstGeom prst="line">
                <a:avLst/>
              </a:prstGeom>
              <a:noFill/>
              <a:ln w="9525">
                <a:solidFill>
                  <a:srgbClr val="0000CC"/>
                </a:solidFill>
                <a:round/>
                <a:headEnd/>
                <a:tailEnd/>
              </a:ln>
            </p:spPr>
            <p:txBody>
              <a:bodyPr wrap="none" anchor="ctr"/>
              <a:lstStyle/>
              <a:p>
                <a:endParaRPr lang="zh-CN" altLang="en-US"/>
              </a:p>
            </p:txBody>
          </p:sp>
          <p:sp>
            <p:nvSpPr>
              <p:cNvPr id="4137" name="Line 1064"/>
              <p:cNvSpPr>
                <a:spLocks noChangeShapeType="1"/>
              </p:cNvSpPr>
              <p:nvPr/>
            </p:nvSpPr>
            <p:spPr bwMode="auto">
              <a:xfrm>
                <a:off x="4146" y="2198"/>
                <a:ext cx="318" cy="323"/>
              </a:xfrm>
              <a:prstGeom prst="line">
                <a:avLst/>
              </a:prstGeom>
              <a:noFill/>
              <a:ln w="9525">
                <a:solidFill>
                  <a:srgbClr val="0000CC"/>
                </a:solidFill>
                <a:prstDash val="dash"/>
                <a:round/>
                <a:headEnd/>
                <a:tailEnd/>
              </a:ln>
            </p:spPr>
            <p:txBody>
              <a:bodyPr wrap="none" anchor="ctr"/>
              <a:lstStyle/>
              <a:p>
                <a:endParaRPr lang="zh-CN" altLang="en-US"/>
              </a:p>
            </p:txBody>
          </p:sp>
          <p:sp>
            <p:nvSpPr>
              <p:cNvPr id="4138" name="Line 1065"/>
              <p:cNvSpPr>
                <a:spLocks noChangeShapeType="1"/>
              </p:cNvSpPr>
              <p:nvPr/>
            </p:nvSpPr>
            <p:spPr bwMode="auto">
              <a:xfrm>
                <a:off x="4146" y="1680"/>
                <a:ext cx="318" cy="323"/>
              </a:xfrm>
              <a:prstGeom prst="line">
                <a:avLst/>
              </a:prstGeom>
              <a:noFill/>
              <a:ln w="9525">
                <a:solidFill>
                  <a:srgbClr val="0000CC"/>
                </a:solidFill>
                <a:round/>
                <a:headEnd/>
                <a:tailEnd/>
              </a:ln>
            </p:spPr>
            <p:txBody>
              <a:bodyPr wrap="none" anchor="ctr"/>
              <a:lstStyle/>
              <a:p>
                <a:endParaRPr lang="zh-CN" altLang="en-US"/>
              </a:p>
            </p:txBody>
          </p:sp>
        </p:grpSp>
        <p:sp>
          <p:nvSpPr>
            <p:cNvPr id="4133" name="Freeform 1066"/>
            <p:cNvSpPr>
              <a:spLocks/>
            </p:cNvSpPr>
            <p:nvPr/>
          </p:nvSpPr>
          <p:spPr bwMode="auto">
            <a:xfrm>
              <a:off x="4903" y="1957"/>
              <a:ext cx="247" cy="184"/>
            </a:xfrm>
            <a:custGeom>
              <a:avLst/>
              <a:gdLst>
                <a:gd name="T0" fmla="*/ 0 w 353"/>
                <a:gd name="T1" fmla="*/ 0 h 299"/>
                <a:gd name="T2" fmla="*/ 173 w 353"/>
                <a:gd name="T3" fmla="*/ 113 h 299"/>
                <a:gd name="T4" fmla="*/ 0 60000 65536"/>
                <a:gd name="T5" fmla="*/ 0 60000 65536"/>
                <a:gd name="T6" fmla="*/ 0 w 353"/>
                <a:gd name="T7" fmla="*/ 0 h 299"/>
                <a:gd name="T8" fmla="*/ 353 w 353"/>
                <a:gd name="T9" fmla="*/ 299 h 299"/>
              </a:gdLst>
              <a:ahLst/>
              <a:cxnLst>
                <a:cxn ang="T4">
                  <a:pos x="T0" y="T1"/>
                </a:cxn>
                <a:cxn ang="T5">
                  <a:pos x="T2" y="T3"/>
                </a:cxn>
              </a:cxnLst>
              <a:rect l="T6" t="T7" r="T8" b="T9"/>
              <a:pathLst>
                <a:path w="353" h="299">
                  <a:moveTo>
                    <a:pt x="0" y="0"/>
                  </a:moveTo>
                  <a:lnTo>
                    <a:pt x="353" y="299"/>
                  </a:lnTo>
                </a:path>
              </a:pathLst>
            </a:custGeom>
            <a:noFill/>
            <a:ln w="9525">
              <a:solidFill>
                <a:srgbClr val="0000CC"/>
              </a:solidFill>
              <a:round/>
              <a:headEnd/>
              <a:tailEnd/>
            </a:ln>
          </p:spPr>
          <p:txBody>
            <a:bodyPr wrap="none" anchor="ctr"/>
            <a:lstStyle/>
            <a:p>
              <a:endParaRPr lang="zh-CN" altLang="en-US"/>
            </a:p>
          </p:txBody>
        </p:sp>
        <p:sp>
          <p:nvSpPr>
            <p:cNvPr id="4134" name="Freeform 1067"/>
            <p:cNvSpPr>
              <a:spLocks/>
            </p:cNvSpPr>
            <p:nvPr/>
          </p:nvSpPr>
          <p:spPr bwMode="auto">
            <a:xfrm>
              <a:off x="4882" y="1984"/>
              <a:ext cx="247" cy="184"/>
            </a:xfrm>
            <a:custGeom>
              <a:avLst/>
              <a:gdLst>
                <a:gd name="T0" fmla="*/ 0 w 353"/>
                <a:gd name="T1" fmla="*/ 0 h 299"/>
                <a:gd name="T2" fmla="*/ 173 w 353"/>
                <a:gd name="T3" fmla="*/ 113 h 299"/>
                <a:gd name="T4" fmla="*/ 0 60000 65536"/>
                <a:gd name="T5" fmla="*/ 0 60000 65536"/>
                <a:gd name="T6" fmla="*/ 0 w 353"/>
                <a:gd name="T7" fmla="*/ 0 h 299"/>
                <a:gd name="T8" fmla="*/ 353 w 353"/>
                <a:gd name="T9" fmla="*/ 299 h 299"/>
              </a:gdLst>
              <a:ahLst/>
              <a:cxnLst>
                <a:cxn ang="T4">
                  <a:pos x="T0" y="T1"/>
                </a:cxn>
                <a:cxn ang="T5">
                  <a:pos x="T2" y="T3"/>
                </a:cxn>
              </a:cxnLst>
              <a:rect l="T6" t="T7" r="T8" b="T9"/>
              <a:pathLst>
                <a:path w="353" h="299">
                  <a:moveTo>
                    <a:pt x="0" y="0"/>
                  </a:moveTo>
                  <a:lnTo>
                    <a:pt x="353" y="299"/>
                  </a:lnTo>
                </a:path>
              </a:pathLst>
            </a:custGeom>
            <a:noFill/>
            <a:ln w="9525">
              <a:solidFill>
                <a:srgbClr val="0000CC"/>
              </a:solidFill>
              <a:round/>
              <a:headEnd/>
              <a:tailEnd/>
            </a:ln>
          </p:spPr>
          <p:txBody>
            <a:bodyPr wrap="none" anchor="ctr"/>
            <a:lstStyle/>
            <a:p>
              <a:endParaRPr lang="zh-CN" altLang="en-US"/>
            </a:p>
          </p:txBody>
        </p:sp>
      </p:grpSp>
      <p:grpSp>
        <p:nvGrpSpPr>
          <p:cNvPr id="6" name="Group 1083"/>
          <p:cNvGrpSpPr>
            <a:grpSpLocks/>
          </p:cNvGrpSpPr>
          <p:nvPr/>
        </p:nvGrpSpPr>
        <p:grpSpPr bwMode="auto">
          <a:xfrm>
            <a:off x="4284663" y="2071678"/>
            <a:ext cx="1439862" cy="1379538"/>
            <a:chOff x="2699" y="1026"/>
            <a:chExt cx="907" cy="869"/>
          </a:xfrm>
        </p:grpSpPr>
        <p:sp>
          <p:nvSpPr>
            <p:cNvPr id="4109" name="Line 1075"/>
            <p:cNvSpPr>
              <a:spLocks noChangeShapeType="1"/>
            </p:cNvSpPr>
            <p:nvPr/>
          </p:nvSpPr>
          <p:spPr bwMode="auto">
            <a:xfrm flipV="1">
              <a:off x="2998" y="1516"/>
              <a:ext cx="318" cy="181"/>
            </a:xfrm>
            <a:prstGeom prst="line">
              <a:avLst/>
            </a:prstGeom>
            <a:noFill/>
            <a:ln w="28575">
              <a:solidFill>
                <a:schemeClr val="tx1"/>
              </a:solidFill>
              <a:miter lim="800000"/>
              <a:headEnd/>
              <a:tailEnd type="arrow" w="sm" len="sm"/>
            </a:ln>
          </p:spPr>
          <p:txBody>
            <a:bodyPr wrap="none"/>
            <a:lstStyle/>
            <a:p>
              <a:endParaRPr lang="zh-CN" altLang="en-US"/>
            </a:p>
          </p:txBody>
        </p:sp>
        <p:sp>
          <p:nvSpPr>
            <p:cNvPr id="4110" name="Line 1076"/>
            <p:cNvSpPr>
              <a:spLocks noChangeShapeType="1"/>
            </p:cNvSpPr>
            <p:nvPr/>
          </p:nvSpPr>
          <p:spPr bwMode="auto">
            <a:xfrm flipH="1" flipV="1">
              <a:off x="2970" y="1335"/>
              <a:ext cx="318" cy="181"/>
            </a:xfrm>
            <a:prstGeom prst="line">
              <a:avLst/>
            </a:prstGeom>
            <a:noFill/>
            <a:ln w="28575">
              <a:solidFill>
                <a:schemeClr val="tx1"/>
              </a:solidFill>
              <a:miter lim="800000"/>
              <a:headEnd/>
              <a:tailEnd type="arrow" w="sm" len="sm"/>
            </a:ln>
          </p:spPr>
          <p:txBody>
            <a:bodyPr wrap="none"/>
            <a:lstStyle/>
            <a:p>
              <a:endParaRPr lang="zh-CN" altLang="en-US"/>
            </a:p>
          </p:txBody>
        </p:sp>
        <p:sp>
          <p:nvSpPr>
            <p:cNvPr id="4111" name="Line 1078"/>
            <p:cNvSpPr>
              <a:spLocks noChangeShapeType="1"/>
            </p:cNvSpPr>
            <p:nvPr/>
          </p:nvSpPr>
          <p:spPr bwMode="auto">
            <a:xfrm flipH="1">
              <a:off x="3288" y="1344"/>
              <a:ext cx="318" cy="181"/>
            </a:xfrm>
            <a:prstGeom prst="line">
              <a:avLst/>
            </a:prstGeom>
            <a:noFill/>
            <a:ln w="28575">
              <a:solidFill>
                <a:srgbClr val="0000CC"/>
              </a:solidFill>
              <a:miter lim="800000"/>
              <a:headEnd/>
              <a:tailEnd type="arrow" w="sm" len="sm"/>
            </a:ln>
          </p:spPr>
          <p:txBody>
            <a:bodyPr wrap="none"/>
            <a:lstStyle/>
            <a:p>
              <a:endParaRPr lang="zh-CN" altLang="en-US"/>
            </a:p>
          </p:txBody>
        </p:sp>
        <p:sp>
          <p:nvSpPr>
            <p:cNvPr id="4112" name="Freeform 1079"/>
            <p:cNvSpPr>
              <a:spLocks/>
            </p:cNvSpPr>
            <p:nvPr/>
          </p:nvSpPr>
          <p:spPr bwMode="auto">
            <a:xfrm>
              <a:off x="2971" y="1341"/>
              <a:ext cx="611" cy="4"/>
            </a:xfrm>
            <a:custGeom>
              <a:avLst/>
              <a:gdLst>
                <a:gd name="T0" fmla="*/ 611 w 611"/>
                <a:gd name="T1" fmla="*/ 0 h 4"/>
                <a:gd name="T2" fmla="*/ 0 w 611"/>
                <a:gd name="T3" fmla="*/ 4 h 4"/>
                <a:gd name="T4" fmla="*/ 0 60000 65536"/>
                <a:gd name="T5" fmla="*/ 0 60000 65536"/>
                <a:gd name="T6" fmla="*/ 0 w 611"/>
                <a:gd name="T7" fmla="*/ 0 h 4"/>
                <a:gd name="T8" fmla="*/ 611 w 611"/>
                <a:gd name="T9" fmla="*/ 4 h 4"/>
              </a:gdLst>
              <a:ahLst/>
              <a:cxnLst>
                <a:cxn ang="T4">
                  <a:pos x="T0" y="T1"/>
                </a:cxn>
                <a:cxn ang="T5">
                  <a:pos x="T2" y="T3"/>
                </a:cxn>
              </a:cxnLst>
              <a:rect l="T6" t="T7" r="T8" b="T9"/>
              <a:pathLst>
                <a:path w="611" h="4">
                  <a:moveTo>
                    <a:pt x="611" y="0"/>
                  </a:moveTo>
                  <a:lnTo>
                    <a:pt x="0" y="4"/>
                  </a:lnTo>
                </a:path>
              </a:pathLst>
            </a:custGeom>
            <a:noFill/>
            <a:ln w="28575">
              <a:solidFill>
                <a:schemeClr val="hlink"/>
              </a:solidFill>
              <a:miter lim="800000"/>
              <a:headEnd/>
              <a:tailEnd type="triangle" w="med" len="med"/>
            </a:ln>
          </p:spPr>
          <p:txBody>
            <a:bodyPr wrap="none"/>
            <a:lstStyle/>
            <a:p>
              <a:endParaRPr lang="zh-CN" altLang="en-US"/>
            </a:p>
          </p:txBody>
        </p:sp>
        <p:graphicFrame>
          <p:nvGraphicFramePr>
            <p:cNvPr id="4099" name="Object 1080"/>
            <p:cNvGraphicFramePr>
              <a:graphicFrameLocks noChangeAspect="1"/>
            </p:cNvGraphicFramePr>
            <p:nvPr/>
          </p:nvGraphicFramePr>
          <p:xfrm>
            <a:off x="2744" y="1525"/>
            <a:ext cx="292" cy="370"/>
          </p:xfrm>
          <a:graphic>
            <a:graphicData uri="http://schemas.openxmlformats.org/presentationml/2006/ole">
              <p:oleObj spid="_x0000_s43011" name="公式" r:id="rId5" imgW="164880" imgH="228600" progId="Equation.3">
                <p:embed/>
              </p:oleObj>
            </a:graphicData>
          </a:graphic>
        </p:graphicFrame>
        <p:graphicFrame>
          <p:nvGraphicFramePr>
            <p:cNvPr id="4100" name="Object 1081"/>
            <p:cNvGraphicFramePr>
              <a:graphicFrameLocks noChangeAspect="1"/>
            </p:cNvGraphicFramePr>
            <p:nvPr/>
          </p:nvGraphicFramePr>
          <p:xfrm>
            <a:off x="2699" y="1117"/>
            <a:ext cx="292" cy="370"/>
          </p:xfrm>
          <a:graphic>
            <a:graphicData uri="http://schemas.openxmlformats.org/presentationml/2006/ole">
              <p:oleObj spid="_x0000_s43012" name="公式" r:id="rId6" imgW="164880" imgH="228600" progId="Equation.3">
                <p:embed/>
              </p:oleObj>
            </a:graphicData>
          </a:graphic>
        </p:graphicFrame>
        <p:graphicFrame>
          <p:nvGraphicFramePr>
            <p:cNvPr id="4101" name="Object 1082"/>
            <p:cNvGraphicFramePr>
              <a:graphicFrameLocks noChangeAspect="1"/>
            </p:cNvGraphicFramePr>
            <p:nvPr/>
          </p:nvGraphicFramePr>
          <p:xfrm>
            <a:off x="3152" y="1026"/>
            <a:ext cx="427" cy="370"/>
          </p:xfrm>
          <a:graphic>
            <a:graphicData uri="http://schemas.openxmlformats.org/presentationml/2006/ole">
              <p:oleObj spid="_x0000_s43013" name="公式" r:id="rId7" imgW="241200" imgH="228600" progId="Equation.3">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828">
                                            <p:txEl>
                                              <p:pRg st="0" end="0"/>
                                            </p:txEl>
                                          </p:spTgt>
                                        </p:tgtEl>
                                        <p:attrNameLst>
                                          <p:attrName>style.visibility</p:attrName>
                                        </p:attrNameLst>
                                      </p:cBhvr>
                                      <p:to>
                                        <p:strVal val="visible"/>
                                      </p:to>
                                    </p:set>
                                    <p:animEffect transition="in" filter="wipe(left)">
                                      <p:cBhvr>
                                        <p:cTn id="7" dur="500"/>
                                        <p:tgtEl>
                                          <p:spTgt spid="2058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05831"/>
                                        </p:tgtEl>
                                        <p:attrNameLst>
                                          <p:attrName>style.visibility</p:attrName>
                                        </p:attrNameLst>
                                      </p:cBhvr>
                                      <p:to>
                                        <p:strVal val="visible"/>
                                      </p:to>
                                    </p:set>
                                    <p:animEffect transition="in" filter="wipe(left)">
                                      <p:cBhvr>
                                        <p:cTn id="12" dur="500"/>
                                        <p:tgtEl>
                                          <p:spTgt spid="20583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5829">
                                            <p:txEl>
                                              <p:pRg st="0" end="0"/>
                                            </p:txEl>
                                          </p:spTgt>
                                        </p:tgtEl>
                                        <p:attrNameLst>
                                          <p:attrName>style.visibility</p:attrName>
                                        </p:attrNameLst>
                                      </p:cBhvr>
                                      <p:to>
                                        <p:strVal val="visible"/>
                                      </p:to>
                                    </p:set>
                                    <p:animEffect transition="in" filter="wipe(left)">
                                      <p:cBhvr>
                                        <p:cTn id="27" dur="500"/>
                                        <p:tgtEl>
                                          <p:spTgt spid="2058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8" grpId="0" build="p" autoUpdateAnimBg="0"/>
      <p:bldP spid="20582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灯片编号占位符 5"/>
          <p:cNvSpPr>
            <a:spLocks noGrp="1"/>
          </p:cNvSpPr>
          <p:nvPr>
            <p:ph type="sldNum" sz="quarter" idx="12"/>
          </p:nvPr>
        </p:nvSpPr>
        <p:spPr>
          <a:noFill/>
        </p:spPr>
        <p:txBody>
          <a:bodyPr/>
          <a:lstStyle/>
          <a:p>
            <a:fld id="{F322BC12-9090-4616-A2D9-9855B20CB3D5}" type="slidenum">
              <a:rPr lang="zh-CN" altLang="en-US" smtClean="0"/>
              <a:pPr/>
              <a:t>11</a:t>
            </a:fld>
            <a:endParaRPr lang="en-US" altLang="zh-CN" smtClean="0"/>
          </a:p>
        </p:txBody>
      </p:sp>
      <p:sp>
        <p:nvSpPr>
          <p:cNvPr id="205829" name="Text Box 1029"/>
          <p:cNvSpPr txBox="1">
            <a:spLocks noChangeArrowheads="1"/>
          </p:cNvSpPr>
          <p:nvPr/>
        </p:nvSpPr>
        <p:spPr bwMode="auto">
          <a:xfrm>
            <a:off x="928662" y="403562"/>
            <a:ext cx="5859463" cy="1953868"/>
          </a:xfrm>
          <a:prstGeom prst="rect">
            <a:avLst/>
          </a:prstGeom>
          <a:noFill/>
          <a:ln w="9525">
            <a:noFill/>
            <a:miter lim="800000"/>
            <a:headEnd/>
            <a:tailEnd/>
          </a:ln>
        </p:spPr>
        <p:txBody>
          <a:bodyPr>
            <a:spAutoFit/>
          </a:bodyPr>
          <a:lstStyle/>
          <a:p>
            <a:pPr lvl="1" eaLnBrk="0" hangingPunct="0">
              <a:lnSpc>
                <a:spcPct val="150000"/>
              </a:lnSpc>
              <a:spcAft>
                <a:spcPct val="50000"/>
              </a:spcAft>
              <a:buClr>
                <a:srgbClr val="FF9900"/>
              </a:buClr>
              <a:buFont typeface="Wingdings" pitchFamily="2" charset="2"/>
              <a:buChar char="&amp;"/>
            </a:pPr>
            <a:r>
              <a:rPr lang="zh-CN" altLang="zh-CN" sz="2800" b="1" dirty="0">
                <a:latin typeface="Times New Roman" pitchFamily="18" charset="0"/>
                <a:ea typeface="楷体_GB2312" pitchFamily="49" charset="-122"/>
              </a:rPr>
              <a:t> </a:t>
            </a:r>
            <a:r>
              <a:rPr lang="en-US" altLang="zh-CN" sz="2800" b="1" dirty="0" err="1">
                <a:latin typeface="Times New Roman" pitchFamily="18" charset="0"/>
                <a:ea typeface="楷体_GB2312" pitchFamily="49" charset="-122"/>
              </a:rPr>
              <a:t>d</a:t>
            </a:r>
            <a:r>
              <a:rPr lang="en-US" altLang="zh-CN" sz="2800" b="1" i="1" dirty="0" err="1">
                <a:latin typeface="Times New Roman" pitchFamily="18" charset="0"/>
                <a:ea typeface="楷体_GB2312" pitchFamily="49" charset="-122"/>
              </a:rPr>
              <a:t>t</a:t>
            </a:r>
            <a:r>
              <a:rPr lang="en-US" altLang="zh-CN" sz="2800" b="1" i="1" dirty="0">
                <a:latin typeface="Times New Roman" pitchFamily="18" charset="0"/>
                <a:ea typeface="楷体_GB2312" pitchFamily="49" charset="-122"/>
              </a:rPr>
              <a:t> </a:t>
            </a:r>
            <a:r>
              <a:rPr lang="zh-CN" altLang="zh-CN" sz="2800" b="1" dirty="0">
                <a:latin typeface="Times New Roman" pitchFamily="18" charset="0"/>
                <a:ea typeface="楷体_GB2312" pitchFamily="49" charset="-122"/>
              </a:rPr>
              <a:t>时间内，碰到</a:t>
            </a:r>
            <a:r>
              <a:rPr lang="en-US" altLang="zh-CN" sz="2800" b="1" dirty="0" err="1">
                <a:latin typeface="Times New Roman" pitchFamily="18" charset="0"/>
                <a:ea typeface="楷体_GB2312" pitchFamily="49" charset="-122"/>
              </a:rPr>
              <a:t>d</a:t>
            </a:r>
            <a:r>
              <a:rPr lang="en-US" altLang="zh-CN" sz="2800" b="1" i="1" dirty="0" err="1">
                <a:latin typeface="Times New Roman" pitchFamily="18" charset="0"/>
                <a:ea typeface="楷体_GB2312" pitchFamily="49" charset="-122"/>
              </a:rPr>
              <a:t>A</a:t>
            </a:r>
            <a:r>
              <a:rPr lang="zh-CN" altLang="en-US" sz="2800" b="1" dirty="0">
                <a:latin typeface="Times New Roman" pitchFamily="18" charset="0"/>
                <a:ea typeface="楷体_GB2312" pitchFamily="49" charset="-122"/>
              </a:rPr>
              <a:t>面的第 </a:t>
            </a:r>
            <a:r>
              <a:rPr lang="en-US" altLang="zh-CN" sz="2800" b="1" i="1" dirty="0" err="1">
                <a:latin typeface="Times New Roman" pitchFamily="18" charset="0"/>
                <a:ea typeface="楷体_GB2312" pitchFamily="49" charset="-122"/>
              </a:rPr>
              <a:t>i</a:t>
            </a:r>
            <a:r>
              <a:rPr lang="zh-CN" altLang="en-US" sz="2800" b="1" dirty="0">
                <a:latin typeface="Times New Roman" pitchFamily="18" charset="0"/>
                <a:ea typeface="楷体_GB2312" pitchFamily="49" charset="-122"/>
              </a:rPr>
              <a:t>组      分子施于</a:t>
            </a:r>
            <a:r>
              <a:rPr lang="en-US" altLang="zh-CN" sz="2800" b="1" dirty="0" err="1">
                <a:latin typeface="Times New Roman" pitchFamily="18" charset="0"/>
                <a:ea typeface="楷体_GB2312" pitchFamily="49" charset="-122"/>
              </a:rPr>
              <a:t>d</a:t>
            </a:r>
            <a:r>
              <a:rPr lang="en-US" altLang="zh-CN" sz="2800" b="1" i="1" dirty="0" err="1">
                <a:latin typeface="Times New Roman" pitchFamily="18" charset="0"/>
                <a:ea typeface="楷体_GB2312" pitchFamily="49" charset="-122"/>
              </a:rPr>
              <a:t>A</a:t>
            </a:r>
            <a:r>
              <a:rPr lang="zh-CN" altLang="en-US" sz="2800" b="1" dirty="0">
                <a:latin typeface="Times New Roman" pitchFamily="18" charset="0"/>
                <a:ea typeface="楷体_GB2312" pitchFamily="49" charset="-122"/>
              </a:rPr>
              <a:t>的冲量</a:t>
            </a:r>
            <a:r>
              <a:rPr lang="zh-CN" altLang="en-US" sz="2800" b="1" dirty="0" smtClean="0">
                <a:latin typeface="Times New Roman" pitchFamily="18" charset="0"/>
                <a:ea typeface="楷体_GB2312" pitchFamily="49" charset="-122"/>
              </a:rPr>
              <a:t>为               </a:t>
            </a:r>
            <a:r>
              <a:rPr lang="zh-CN" altLang="en-US" sz="2800" b="1" dirty="0">
                <a:latin typeface="Times New Roman" pitchFamily="18" charset="0"/>
                <a:ea typeface="楷体_GB2312" pitchFamily="49" charset="-122"/>
              </a:rPr>
              <a:t>2</a:t>
            </a:r>
            <a:r>
              <a:rPr lang="en-US" altLang="zh-CN" sz="2800" b="1" i="1" dirty="0" err="1">
                <a:latin typeface="Times New Roman" pitchFamily="18" charset="0"/>
                <a:ea typeface="楷体_GB2312" pitchFamily="49" charset="-122"/>
              </a:rPr>
              <a:t>mn</a:t>
            </a:r>
            <a:r>
              <a:rPr lang="en-US" altLang="zh-CN" sz="2800" b="1" i="1" baseline="-25000" dirty="0" err="1">
                <a:latin typeface="Times New Roman" pitchFamily="18" charset="0"/>
                <a:ea typeface="楷体_GB2312" pitchFamily="49" charset="-122"/>
              </a:rPr>
              <a:t>i</a:t>
            </a:r>
            <a:r>
              <a:rPr lang="en-US" altLang="zh-CN" sz="2800" b="1" baseline="-25000" dirty="0">
                <a:latin typeface="Times New Roman" pitchFamily="18" charset="0"/>
                <a:ea typeface="楷体_GB2312" pitchFamily="49" charset="-122"/>
              </a:rPr>
              <a:t> </a:t>
            </a:r>
            <a:r>
              <a:rPr lang="en-US" altLang="zh-CN" sz="2800" b="1" dirty="0">
                <a:latin typeface="Times New Roman" pitchFamily="18" charset="0"/>
                <a:ea typeface="楷体_GB2312" pitchFamily="49" charset="-122"/>
              </a:rPr>
              <a:t>v</a:t>
            </a:r>
            <a:r>
              <a:rPr lang="en-US" altLang="zh-CN" sz="2800" b="1" i="1" baseline="-25000" dirty="0">
                <a:latin typeface="Times New Roman" pitchFamily="18" charset="0"/>
                <a:ea typeface="楷体_GB2312" pitchFamily="49" charset="-122"/>
              </a:rPr>
              <a:t>ix</a:t>
            </a:r>
            <a:r>
              <a:rPr lang="en-US" altLang="zh-CN" sz="2800" b="1" baseline="30000" dirty="0">
                <a:latin typeface="Times New Roman" pitchFamily="18" charset="0"/>
                <a:ea typeface="楷体_GB2312" pitchFamily="49" charset="-122"/>
              </a:rPr>
              <a:t>2</a:t>
            </a:r>
            <a:r>
              <a:rPr lang="en-US" altLang="zh-CN" sz="2800" b="1" dirty="0">
                <a:latin typeface="Times New Roman" pitchFamily="18" charset="0"/>
                <a:ea typeface="楷体_GB2312" pitchFamily="49" charset="-122"/>
              </a:rPr>
              <a:t>d</a:t>
            </a:r>
            <a:r>
              <a:rPr lang="en-US" altLang="zh-CN" sz="2800" b="1" i="1" dirty="0">
                <a:latin typeface="Times New Roman" pitchFamily="18" charset="0"/>
                <a:ea typeface="楷体_GB2312" pitchFamily="49" charset="-122"/>
              </a:rPr>
              <a:t>t</a:t>
            </a:r>
            <a:r>
              <a:rPr lang="en-US" altLang="zh-CN" sz="2800" b="1" dirty="0">
                <a:latin typeface="Times New Roman" pitchFamily="18" charset="0"/>
                <a:ea typeface="楷体_GB2312" pitchFamily="49" charset="-122"/>
              </a:rPr>
              <a:t>d</a:t>
            </a:r>
            <a:r>
              <a:rPr lang="en-US" altLang="zh-CN" sz="2800" b="1" i="1" dirty="0">
                <a:latin typeface="Times New Roman" pitchFamily="18" charset="0"/>
                <a:ea typeface="楷体_GB2312" pitchFamily="49" charset="-122"/>
              </a:rPr>
              <a:t>A</a:t>
            </a:r>
            <a:r>
              <a:rPr lang="en-US" altLang="zh-CN" sz="2800" b="1" dirty="0">
                <a:latin typeface="Times New Roman" pitchFamily="18" charset="0"/>
                <a:ea typeface="楷体_GB2312" pitchFamily="49" charset="-122"/>
              </a:rPr>
              <a:t>             </a:t>
            </a:r>
          </a:p>
        </p:txBody>
      </p:sp>
      <p:sp>
        <p:nvSpPr>
          <p:cNvPr id="205830" name="Text Box 1030"/>
          <p:cNvSpPr txBox="1">
            <a:spLocks noChangeArrowheads="1"/>
          </p:cNvSpPr>
          <p:nvPr/>
        </p:nvSpPr>
        <p:spPr bwMode="auto">
          <a:xfrm>
            <a:off x="428596" y="3500438"/>
            <a:ext cx="8229600" cy="2595839"/>
          </a:xfrm>
          <a:prstGeom prst="rect">
            <a:avLst/>
          </a:prstGeom>
          <a:noFill/>
          <a:ln w="9525">
            <a:noFill/>
            <a:miter lim="800000"/>
            <a:headEnd/>
            <a:tailEnd/>
          </a:ln>
          <a:effectLst/>
        </p:spPr>
        <p:txBody>
          <a:bodyPr>
            <a:spAutoFit/>
          </a:bodyPr>
          <a:lstStyle/>
          <a:p>
            <a:pPr lvl="1" eaLnBrk="0" hangingPunct="0">
              <a:lnSpc>
                <a:spcPct val="150000"/>
              </a:lnSpc>
              <a:defRPr/>
            </a:pPr>
            <a:r>
              <a:rPr lang="zh-CN" altLang="zh-CN" sz="2800" b="1" u="sng">
                <a:solidFill>
                  <a:srgbClr val="0000CC"/>
                </a:solidFill>
                <a:effectLst>
                  <a:outerShdw blurRad="38100" dist="38100" dir="2700000" algn="tl">
                    <a:srgbClr val="C0C0C0"/>
                  </a:outerShdw>
                </a:effectLst>
                <a:latin typeface="Times New Roman" pitchFamily="18" charset="0"/>
                <a:ea typeface="楷体_GB2312" pitchFamily="49" charset="-122"/>
              </a:rPr>
              <a:t>   </a:t>
            </a:r>
            <a:r>
              <a:rPr lang="zh-CN" altLang="en-US" sz="2800" b="1" u="sng">
                <a:solidFill>
                  <a:srgbClr val="0000CC"/>
                </a:solidFill>
                <a:effectLst>
                  <a:outerShdw blurRad="38100" dist="38100" dir="2700000" algn="tl">
                    <a:srgbClr val="C0C0C0"/>
                  </a:outerShdw>
                </a:effectLst>
                <a:latin typeface="Times New Roman" pitchFamily="18" charset="0"/>
                <a:ea typeface="楷体_GB2312" pitchFamily="49" charset="-122"/>
              </a:rPr>
              <a:t>关键在于</a:t>
            </a:r>
            <a:r>
              <a:rPr lang="zh-CN" altLang="en-US" sz="2800" b="1">
                <a:latin typeface="Times New Roman" pitchFamily="18" charset="0"/>
                <a:ea typeface="楷体_GB2312" pitchFamily="49" charset="-122"/>
              </a:rPr>
              <a:t>：在全部速度为</a:t>
            </a:r>
            <a:r>
              <a:rPr lang="en-US" altLang="zh-CN" sz="2800" b="1">
                <a:latin typeface="Times New Roman" pitchFamily="18" charset="0"/>
                <a:ea typeface="楷体_GB2312" pitchFamily="49" charset="-122"/>
              </a:rPr>
              <a:t>v</a:t>
            </a:r>
            <a:r>
              <a:rPr lang="en-US" altLang="zh-CN" sz="2800" b="1" i="1" baseline="-25000">
                <a:latin typeface="Times New Roman" pitchFamily="18" charset="0"/>
                <a:ea typeface="楷体_GB2312" pitchFamily="49" charset="-122"/>
              </a:rPr>
              <a:t>i</a:t>
            </a:r>
            <a:r>
              <a:rPr lang="zh-CN" altLang="zh-CN" sz="2800" b="1">
                <a:latin typeface="Times New Roman" pitchFamily="18" charset="0"/>
                <a:ea typeface="楷体_GB2312" pitchFamily="49" charset="-122"/>
              </a:rPr>
              <a:t>的</a:t>
            </a:r>
            <a:r>
              <a:rPr lang="zh-CN" altLang="en-US" sz="2800" b="1">
                <a:latin typeface="Times New Roman" pitchFamily="18" charset="0"/>
                <a:ea typeface="楷体_GB2312" pitchFamily="49" charset="-122"/>
              </a:rPr>
              <a:t>分子中，在</a:t>
            </a:r>
            <a:r>
              <a:rPr lang="en-US" altLang="zh-CN" sz="2800" b="1">
                <a:latin typeface="Times New Roman" pitchFamily="18" charset="0"/>
                <a:ea typeface="楷体_GB2312" pitchFamily="49" charset="-122"/>
              </a:rPr>
              <a:t>d</a:t>
            </a:r>
            <a:r>
              <a:rPr lang="en-US" altLang="zh-CN" sz="2800" b="1" i="1">
                <a:latin typeface="Times New Roman" pitchFamily="18" charset="0"/>
                <a:ea typeface="楷体_GB2312" pitchFamily="49" charset="-122"/>
              </a:rPr>
              <a:t>t</a:t>
            </a:r>
            <a:r>
              <a:rPr lang="zh-CN" altLang="en-US" sz="2800" b="1">
                <a:latin typeface="Times New Roman" pitchFamily="18" charset="0"/>
                <a:ea typeface="楷体_GB2312" pitchFamily="49" charset="-122"/>
              </a:rPr>
              <a:t>时间内，能与</a:t>
            </a:r>
            <a:r>
              <a:rPr lang="en-US" altLang="zh-CN" sz="2800" b="1">
                <a:latin typeface="Times New Roman" pitchFamily="18" charset="0"/>
                <a:ea typeface="楷体_GB2312" pitchFamily="49" charset="-122"/>
              </a:rPr>
              <a:t>d</a:t>
            </a:r>
            <a:r>
              <a:rPr lang="en-US" altLang="zh-CN" sz="2800" b="1" i="1">
                <a:latin typeface="Times New Roman" pitchFamily="18" charset="0"/>
                <a:ea typeface="楷体_GB2312" pitchFamily="49" charset="-122"/>
              </a:rPr>
              <a:t>A</a:t>
            </a:r>
            <a:r>
              <a:rPr lang="zh-CN" altLang="zh-CN" sz="2800" b="1">
                <a:latin typeface="Times New Roman" pitchFamily="18" charset="0"/>
                <a:ea typeface="楷体_GB2312" pitchFamily="49" charset="-122"/>
              </a:rPr>
              <a:t>相碰的只是那些位于以</a:t>
            </a:r>
            <a:r>
              <a:rPr lang="en-US" altLang="zh-CN" sz="2800" b="1">
                <a:latin typeface="Times New Roman" pitchFamily="18" charset="0"/>
                <a:ea typeface="楷体_GB2312" pitchFamily="49" charset="-122"/>
              </a:rPr>
              <a:t>d</a:t>
            </a:r>
            <a:r>
              <a:rPr lang="en-US" altLang="zh-CN" sz="2800" b="1" i="1">
                <a:latin typeface="Times New Roman" pitchFamily="18" charset="0"/>
                <a:ea typeface="楷体_GB2312" pitchFamily="49" charset="-122"/>
              </a:rPr>
              <a:t>A</a:t>
            </a:r>
            <a:r>
              <a:rPr lang="zh-CN" altLang="zh-CN" sz="2800" b="1">
                <a:latin typeface="Times New Roman" pitchFamily="18" charset="0"/>
                <a:ea typeface="楷体_GB2312" pitchFamily="49" charset="-122"/>
              </a:rPr>
              <a:t>为底，以 </a:t>
            </a:r>
            <a:r>
              <a:rPr lang="en-US" altLang="zh-CN" sz="2800" b="1">
                <a:latin typeface="Times New Roman" pitchFamily="18" charset="0"/>
                <a:ea typeface="楷体_GB2312" pitchFamily="49" charset="-122"/>
              </a:rPr>
              <a:t>v</a:t>
            </a:r>
            <a:r>
              <a:rPr lang="en-US" altLang="zh-CN" sz="2800" b="1" i="1" baseline="-25000">
                <a:latin typeface="Times New Roman" pitchFamily="18" charset="0"/>
                <a:ea typeface="楷体_GB2312" pitchFamily="49" charset="-122"/>
              </a:rPr>
              <a:t>ix</a:t>
            </a:r>
            <a:r>
              <a:rPr lang="en-US" altLang="zh-CN" sz="2800" b="1">
                <a:latin typeface="Times New Roman" pitchFamily="18" charset="0"/>
                <a:ea typeface="楷体_GB2312" pitchFamily="49" charset="-122"/>
              </a:rPr>
              <a:t>d</a:t>
            </a:r>
            <a:r>
              <a:rPr lang="en-US" altLang="zh-CN" sz="2800" b="1" i="1">
                <a:latin typeface="Times New Roman" pitchFamily="18" charset="0"/>
                <a:ea typeface="楷体_GB2312" pitchFamily="49" charset="-122"/>
              </a:rPr>
              <a:t>t </a:t>
            </a:r>
            <a:r>
              <a:rPr lang="zh-CN" altLang="zh-CN" sz="2800" b="1">
                <a:latin typeface="Times New Roman" pitchFamily="18" charset="0"/>
                <a:ea typeface="楷体_GB2312" pitchFamily="49" charset="-122"/>
              </a:rPr>
              <a:t>为高，以 </a:t>
            </a:r>
            <a:r>
              <a:rPr lang="en-US" altLang="zh-CN" sz="2800" b="1">
                <a:latin typeface="Times New Roman" pitchFamily="18" charset="0"/>
                <a:ea typeface="楷体_GB2312" pitchFamily="49" charset="-122"/>
              </a:rPr>
              <a:t>v</a:t>
            </a:r>
            <a:r>
              <a:rPr lang="en-US" altLang="zh-CN" sz="2800" b="1" i="1" baseline="-25000">
                <a:latin typeface="Times New Roman" pitchFamily="18" charset="0"/>
                <a:ea typeface="楷体_GB2312" pitchFamily="49" charset="-122"/>
              </a:rPr>
              <a:t>i</a:t>
            </a:r>
            <a:r>
              <a:rPr lang="zh-CN" altLang="zh-CN" sz="2800" b="1">
                <a:latin typeface="Times New Roman" pitchFamily="18" charset="0"/>
                <a:ea typeface="楷体_GB2312" pitchFamily="49" charset="-122"/>
              </a:rPr>
              <a:t>为轴线的方柱体内的分子。分子数为</a:t>
            </a:r>
            <a:r>
              <a:rPr lang="zh-CN" altLang="zh-CN" sz="2800" b="1" i="1">
                <a:latin typeface="Times New Roman" pitchFamily="18" charset="0"/>
                <a:ea typeface="楷体_GB2312" pitchFamily="49" charset="-122"/>
              </a:rPr>
              <a:t> </a:t>
            </a:r>
            <a:r>
              <a:rPr lang="en-US" altLang="zh-CN" sz="2800" b="1" i="1">
                <a:latin typeface="Times New Roman" pitchFamily="18" charset="0"/>
                <a:ea typeface="楷体_GB2312" pitchFamily="49" charset="-122"/>
              </a:rPr>
              <a:t>n</a:t>
            </a:r>
            <a:r>
              <a:rPr lang="en-US" altLang="zh-CN" sz="2800" b="1" i="1" baseline="-25000">
                <a:latin typeface="Times New Roman" pitchFamily="18" charset="0"/>
                <a:ea typeface="楷体_GB2312" pitchFamily="49" charset="-122"/>
              </a:rPr>
              <a:t>i</a:t>
            </a:r>
            <a:r>
              <a:rPr lang="en-US" altLang="zh-CN" sz="2800" b="1">
                <a:latin typeface="Times New Roman" pitchFamily="18" charset="0"/>
                <a:ea typeface="楷体_GB2312" pitchFamily="49" charset="-122"/>
              </a:rPr>
              <a:t>v</a:t>
            </a:r>
            <a:r>
              <a:rPr lang="en-US" altLang="zh-CN" sz="2800" b="1" i="1" baseline="-25000">
                <a:latin typeface="Times New Roman" pitchFamily="18" charset="0"/>
                <a:ea typeface="楷体_GB2312" pitchFamily="49" charset="-122"/>
              </a:rPr>
              <a:t>ix</a:t>
            </a:r>
            <a:r>
              <a:rPr lang="en-US" altLang="zh-CN" sz="2800" b="1">
                <a:latin typeface="Times New Roman" pitchFamily="18" charset="0"/>
                <a:ea typeface="楷体_GB2312" pitchFamily="49" charset="-122"/>
              </a:rPr>
              <a:t>d</a:t>
            </a:r>
            <a:r>
              <a:rPr lang="en-US" altLang="zh-CN" sz="2800" b="1" i="1">
                <a:latin typeface="Times New Roman" pitchFamily="18" charset="0"/>
                <a:ea typeface="楷体_GB2312" pitchFamily="49" charset="-122"/>
              </a:rPr>
              <a:t>t</a:t>
            </a:r>
            <a:r>
              <a:rPr lang="en-US" altLang="zh-CN" sz="2800" b="1">
                <a:latin typeface="Times New Roman" pitchFamily="18" charset="0"/>
                <a:ea typeface="楷体_GB2312" pitchFamily="49" charset="-122"/>
              </a:rPr>
              <a:t>d</a:t>
            </a:r>
            <a:r>
              <a:rPr lang="en-US" altLang="zh-CN" sz="2800" b="1" i="1">
                <a:latin typeface="Times New Roman" pitchFamily="18" charset="0"/>
                <a:ea typeface="楷体_GB2312" pitchFamily="49" charset="-122"/>
              </a:rPr>
              <a:t>A</a:t>
            </a:r>
            <a:r>
              <a:rPr lang="en-US" altLang="zh-CN" sz="2800" b="1">
                <a:latin typeface="Times New Roman" pitchFamily="18" charset="0"/>
                <a:ea typeface="楷体_GB2312" pitchFamily="49" charset="-122"/>
              </a:rPr>
              <a:t> 。        </a:t>
            </a:r>
          </a:p>
        </p:txBody>
      </p:sp>
      <p:grpSp>
        <p:nvGrpSpPr>
          <p:cNvPr id="2" name="Group 1072"/>
          <p:cNvGrpSpPr>
            <a:grpSpLocks/>
          </p:cNvGrpSpPr>
          <p:nvPr/>
        </p:nvGrpSpPr>
        <p:grpSpPr bwMode="auto">
          <a:xfrm>
            <a:off x="6215074" y="642918"/>
            <a:ext cx="2608262" cy="2435225"/>
            <a:chOff x="3925" y="1056"/>
            <a:chExt cx="1643" cy="1534"/>
          </a:xfrm>
        </p:grpSpPr>
        <p:sp>
          <p:nvSpPr>
            <p:cNvPr id="4113" name="Line 1033"/>
            <p:cNvSpPr>
              <a:spLocks noChangeShapeType="1"/>
            </p:cNvSpPr>
            <p:nvPr/>
          </p:nvSpPr>
          <p:spPr bwMode="auto">
            <a:xfrm>
              <a:off x="4398" y="1733"/>
              <a:ext cx="505" cy="0"/>
            </a:xfrm>
            <a:prstGeom prst="line">
              <a:avLst/>
            </a:prstGeom>
            <a:noFill/>
            <a:ln w="9525">
              <a:solidFill>
                <a:schemeClr val="tx1"/>
              </a:solidFill>
              <a:prstDash val="dash"/>
              <a:round/>
              <a:headEnd/>
              <a:tailEnd/>
            </a:ln>
          </p:spPr>
          <p:txBody>
            <a:bodyPr wrap="none" anchor="ctr"/>
            <a:lstStyle/>
            <a:p>
              <a:endParaRPr lang="zh-CN" altLang="en-US"/>
            </a:p>
          </p:txBody>
        </p:sp>
        <p:sp>
          <p:nvSpPr>
            <p:cNvPr id="4114" name="Line 1034"/>
            <p:cNvSpPr>
              <a:spLocks noChangeShapeType="1"/>
            </p:cNvSpPr>
            <p:nvPr/>
          </p:nvSpPr>
          <p:spPr bwMode="auto">
            <a:xfrm>
              <a:off x="5172" y="1733"/>
              <a:ext cx="269" cy="0"/>
            </a:xfrm>
            <a:prstGeom prst="line">
              <a:avLst/>
            </a:prstGeom>
            <a:noFill/>
            <a:ln w="28575">
              <a:solidFill>
                <a:schemeClr val="tx1"/>
              </a:solidFill>
              <a:round/>
              <a:headEnd/>
              <a:tailEnd type="arrow" w="med" len="med"/>
            </a:ln>
          </p:spPr>
          <p:txBody>
            <a:bodyPr wrap="none" anchor="ctr"/>
            <a:lstStyle/>
            <a:p>
              <a:endParaRPr lang="zh-CN" altLang="en-US"/>
            </a:p>
          </p:txBody>
        </p:sp>
        <p:sp>
          <p:nvSpPr>
            <p:cNvPr id="4115" name="Line 1035"/>
            <p:cNvSpPr>
              <a:spLocks noChangeShapeType="1"/>
            </p:cNvSpPr>
            <p:nvPr/>
          </p:nvSpPr>
          <p:spPr bwMode="auto">
            <a:xfrm>
              <a:off x="4218" y="1777"/>
              <a:ext cx="0" cy="318"/>
            </a:xfrm>
            <a:prstGeom prst="line">
              <a:avLst/>
            </a:prstGeom>
            <a:noFill/>
            <a:ln w="9525">
              <a:solidFill>
                <a:schemeClr val="tx1"/>
              </a:solidFill>
              <a:round/>
              <a:headEnd/>
              <a:tailEnd/>
            </a:ln>
          </p:spPr>
          <p:txBody>
            <a:bodyPr wrap="none" anchor="ctr"/>
            <a:lstStyle/>
            <a:p>
              <a:endParaRPr lang="zh-CN" altLang="en-US"/>
            </a:p>
          </p:txBody>
        </p:sp>
        <p:sp>
          <p:nvSpPr>
            <p:cNvPr id="4116" name="Line 1036"/>
            <p:cNvSpPr>
              <a:spLocks noChangeShapeType="1"/>
            </p:cNvSpPr>
            <p:nvPr/>
          </p:nvSpPr>
          <p:spPr bwMode="auto">
            <a:xfrm>
              <a:off x="4218" y="1777"/>
              <a:ext cx="223" cy="199"/>
            </a:xfrm>
            <a:prstGeom prst="line">
              <a:avLst/>
            </a:prstGeom>
            <a:noFill/>
            <a:ln w="9525">
              <a:solidFill>
                <a:schemeClr val="tx1"/>
              </a:solidFill>
              <a:round/>
              <a:headEnd/>
              <a:tailEnd/>
            </a:ln>
          </p:spPr>
          <p:txBody>
            <a:bodyPr wrap="none" anchor="ctr"/>
            <a:lstStyle/>
            <a:p>
              <a:endParaRPr lang="zh-CN" altLang="en-US"/>
            </a:p>
          </p:txBody>
        </p:sp>
        <p:sp>
          <p:nvSpPr>
            <p:cNvPr id="4117" name="Line 1037"/>
            <p:cNvSpPr>
              <a:spLocks noChangeShapeType="1"/>
            </p:cNvSpPr>
            <p:nvPr/>
          </p:nvSpPr>
          <p:spPr bwMode="auto">
            <a:xfrm>
              <a:off x="4441" y="1976"/>
              <a:ext cx="0" cy="317"/>
            </a:xfrm>
            <a:prstGeom prst="line">
              <a:avLst/>
            </a:prstGeom>
            <a:noFill/>
            <a:ln w="9525">
              <a:solidFill>
                <a:schemeClr val="tx1"/>
              </a:solidFill>
              <a:round/>
              <a:headEnd/>
              <a:tailEnd/>
            </a:ln>
          </p:spPr>
          <p:txBody>
            <a:bodyPr wrap="none" anchor="ctr"/>
            <a:lstStyle/>
            <a:p>
              <a:endParaRPr lang="zh-CN" altLang="en-US"/>
            </a:p>
          </p:txBody>
        </p:sp>
        <p:sp>
          <p:nvSpPr>
            <p:cNvPr id="4118" name="Line 1038"/>
            <p:cNvSpPr>
              <a:spLocks noChangeShapeType="1"/>
            </p:cNvSpPr>
            <p:nvPr/>
          </p:nvSpPr>
          <p:spPr bwMode="auto">
            <a:xfrm>
              <a:off x="4218" y="2095"/>
              <a:ext cx="223" cy="198"/>
            </a:xfrm>
            <a:prstGeom prst="line">
              <a:avLst/>
            </a:prstGeom>
            <a:noFill/>
            <a:ln w="9525">
              <a:solidFill>
                <a:schemeClr val="tx1"/>
              </a:solidFill>
              <a:round/>
              <a:headEnd/>
              <a:tailEnd/>
            </a:ln>
          </p:spPr>
          <p:txBody>
            <a:bodyPr wrap="none" anchor="ctr"/>
            <a:lstStyle/>
            <a:p>
              <a:endParaRPr lang="zh-CN" altLang="en-US"/>
            </a:p>
          </p:txBody>
        </p:sp>
        <p:sp>
          <p:nvSpPr>
            <p:cNvPr id="4119" name="Line 1039"/>
            <p:cNvSpPr>
              <a:spLocks noChangeShapeType="1"/>
            </p:cNvSpPr>
            <p:nvPr/>
          </p:nvSpPr>
          <p:spPr bwMode="auto">
            <a:xfrm flipV="1">
              <a:off x="4218" y="1380"/>
              <a:ext cx="529" cy="397"/>
            </a:xfrm>
            <a:prstGeom prst="line">
              <a:avLst/>
            </a:prstGeom>
            <a:noFill/>
            <a:ln w="9525">
              <a:solidFill>
                <a:schemeClr val="tx1"/>
              </a:solidFill>
              <a:round/>
              <a:headEnd/>
              <a:tailEnd/>
            </a:ln>
          </p:spPr>
          <p:txBody>
            <a:bodyPr wrap="none" anchor="ctr"/>
            <a:lstStyle/>
            <a:p>
              <a:endParaRPr lang="zh-CN" altLang="en-US"/>
            </a:p>
          </p:txBody>
        </p:sp>
        <p:sp>
          <p:nvSpPr>
            <p:cNvPr id="4120" name="Line 1040"/>
            <p:cNvSpPr>
              <a:spLocks noChangeShapeType="1"/>
            </p:cNvSpPr>
            <p:nvPr/>
          </p:nvSpPr>
          <p:spPr bwMode="auto">
            <a:xfrm flipV="1">
              <a:off x="4441" y="1578"/>
              <a:ext cx="529" cy="398"/>
            </a:xfrm>
            <a:prstGeom prst="line">
              <a:avLst/>
            </a:prstGeom>
            <a:noFill/>
            <a:ln w="9525">
              <a:solidFill>
                <a:schemeClr val="tx1"/>
              </a:solidFill>
              <a:round/>
              <a:headEnd/>
              <a:tailEnd/>
            </a:ln>
          </p:spPr>
          <p:txBody>
            <a:bodyPr wrap="none" anchor="ctr"/>
            <a:lstStyle/>
            <a:p>
              <a:endParaRPr lang="zh-CN" altLang="en-US"/>
            </a:p>
          </p:txBody>
        </p:sp>
        <p:sp>
          <p:nvSpPr>
            <p:cNvPr id="4121" name="Line 1041"/>
            <p:cNvSpPr>
              <a:spLocks noChangeShapeType="1"/>
            </p:cNvSpPr>
            <p:nvPr/>
          </p:nvSpPr>
          <p:spPr bwMode="auto">
            <a:xfrm flipV="1">
              <a:off x="4218" y="1697"/>
              <a:ext cx="529" cy="398"/>
            </a:xfrm>
            <a:prstGeom prst="line">
              <a:avLst/>
            </a:prstGeom>
            <a:noFill/>
            <a:ln w="9525">
              <a:solidFill>
                <a:schemeClr val="tx1"/>
              </a:solidFill>
              <a:prstDash val="dash"/>
              <a:round/>
              <a:headEnd/>
              <a:tailEnd/>
            </a:ln>
          </p:spPr>
          <p:txBody>
            <a:bodyPr wrap="none" anchor="ctr"/>
            <a:lstStyle/>
            <a:p>
              <a:endParaRPr lang="zh-CN" altLang="en-US"/>
            </a:p>
          </p:txBody>
        </p:sp>
        <p:grpSp>
          <p:nvGrpSpPr>
            <p:cNvPr id="4122" name="Group 1042"/>
            <p:cNvGrpSpPr>
              <a:grpSpLocks/>
            </p:cNvGrpSpPr>
            <p:nvPr/>
          </p:nvGrpSpPr>
          <p:grpSpPr bwMode="auto">
            <a:xfrm>
              <a:off x="4747" y="1380"/>
              <a:ext cx="223" cy="516"/>
              <a:chOff x="4146" y="1680"/>
              <a:chExt cx="318" cy="841"/>
            </a:xfrm>
          </p:grpSpPr>
          <p:sp>
            <p:nvSpPr>
              <p:cNvPr id="4143" name="Line 1043"/>
              <p:cNvSpPr>
                <a:spLocks noChangeShapeType="1"/>
              </p:cNvSpPr>
              <p:nvPr/>
            </p:nvSpPr>
            <p:spPr bwMode="auto">
              <a:xfrm>
                <a:off x="4464" y="2003"/>
                <a:ext cx="0" cy="518"/>
              </a:xfrm>
              <a:prstGeom prst="line">
                <a:avLst/>
              </a:prstGeom>
              <a:noFill/>
              <a:ln w="9525">
                <a:solidFill>
                  <a:schemeClr val="tx1"/>
                </a:solidFill>
                <a:round/>
                <a:headEnd/>
                <a:tailEnd/>
              </a:ln>
            </p:spPr>
            <p:txBody>
              <a:bodyPr wrap="none" anchor="ctr"/>
              <a:lstStyle/>
              <a:p>
                <a:endParaRPr lang="zh-CN" altLang="en-US"/>
              </a:p>
            </p:txBody>
          </p:sp>
          <p:sp>
            <p:nvSpPr>
              <p:cNvPr id="4144" name="Line 1044"/>
              <p:cNvSpPr>
                <a:spLocks noChangeShapeType="1"/>
              </p:cNvSpPr>
              <p:nvPr/>
            </p:nvSpPr>
            <p:spPr bwMode="auto">
              <a:xfrm>
                <a:off x="4146" y="1680"/>
                <a:ext cx="0" cy="518"/>
              </a:xfrm>
              <a:prstGeom prst="line">
                <a:avLst/>
              </a:prstGeom>
              <a:noFill/>
              <a:ln w="9525">
                <a:solidFill>
                  <a:schemeClr val="tx1"/>
                </a:solidFill>
                <a:round/>
                <a:headEnd/>
                <a:tailEnd/>
              </a:ln>
            </p:spPr>
            <p:txBody>
              <a:bodyPr wrap="none" anchor="ctr"/>
              <a:lstStyle/>
              <a:p>
                <a:endParaRPr lang="zh-CN" altLang="en-US"/>
              </a:p>
            </p:txBody>
          </p:sp>
          <p:sp>
            <p:nvSpPr>
              <p:cNvPr id="4145" name="Line 1045"/>
              <p:cNvSpPr>
                <a:spLocks noChangeShapeType="1"/>
              </p:cNvSpPr>
              <p:nvPr/>
            </p:nvSpPr>
            <p:spPr bwMode="auto">
              <a:xfrm>
                <a:off x="4146" y="2198"/>
                <a:ext cx="318" cy="323"/>
              </a:xfrm>
              <a:prstGeom prst="line">
                <a:avLst/>
              </a:prstGeom>
              <a:noFill/>
              <a:ln w="9525">
                <a:solidFill>
                  <a:schemeClr val="tx1"/>
                </a:solidFill>
                <a:prstDash val="dash"/>
                <a:round/>
                <a:headEnd/>
                <a:tailEnd/>
              </a:ln>
            </p:spPr>
            <p:txBody>
              <a:bodyPr wrap="none" anchor="ctr"/>
              <a:lstStyle/>
              <a:p>
                <a:endParaRPr lang="zh-CN" altLang="en-US"/>
              </a:p>
            </p:txBody>
          </p:sp>
          <p:sp>
            <p:nvSpPr>
              <p:cNvPr id="4146" name="Line 1046"/>
              <p:cNvSpPr>
                <a:spLocks noChangeShapeType="1"/>
              </p:cNvSpPr>
              <p:nvPr/>
            </p:nvSpPr>
            <p:spPr bwMode="auto">
              <a:xfrm>
                <a:off x="4146" y="1680"/>
                <a:ext cx="318" cy="323"/>
              </a:xfrm>
              <a:prstGeom prst="line">
                <a:avLst/>
              </a:prstGeom>
              <a:noFill/>
              <a:ln w="9525">
                <a:solidFill>
                  <a:schemeClr val="tx1"/>
                </a:solidFill>
                <a:round/>
                <a:headEnd/>
                <a:tailEnd/>
              </a:ln>
            </p:spPr>
            <p:txBody>
              <a:bodyPr wrap="none" anchor="ctr"/>
              <a:lstStyle/>
              <a:p>
                <a:endParaRPr lang="zh-CN" altLang="en-US"/>
              </a:p>
            </p:txBody>
          </p:sp>
        </p:grpSp>
        <p:sp>
          <p:nvSpPr>
            <p:cNvPr id="4123" name="Freeform 1047"/>
            <p:cNvSpPr>
              <a:spLocks/>
            </p:cNvSpPr>
            <p:nvPr/>
          </p:nvSpPr>
          <p:spPr bwMode="auto">
            <a:xfrm>
              <a:off x="3925" y="1728"/>
              <a:ext cx="401" cy="1"/>
            </a:xfrm>
            <a:custGeom>
              <a:avLst/>
              <a:gdLst>
                <a:gd name="T0" fmla="*/ 0 w 572"/>
                <a:gd name="T1" fmla="*/ 0 h 4"/>
                <a:gd name="T2" fmla="*/ 281 w 572"/>
                <a:gd name="T3" fmla="*/ 0 h 4"/>
                <a:gd name="T4" fmla="*/ 0 60000 65536"/>
                <a:gd name="T5" fmla="*/ 0 60000 65536"/>
                <a:gd name="T6" fmla="*/ 0 w 572"/>
                <a:gd name="T7" fmla="*/ 0 h 4"/>
                <a:gd name="T8" fmla="*/ 572 w 572"/>
                <a:gd name="T9" fmla="*/ 4 h 4"/>
              </a:gdLst>
              <a:ahLst/>
              <a:cxnLst>
                <a:cxn ang="T4">
                  <a:pos x="T0" y="T1"/>
                </a:cxn>
                <a:cxn ang="T5">
                  <a:pos x="T2" y="T3"/>
                </a:cxn>
              </a:cxnLst>
              <a:rect l="T6" t="T7" r="T8" b="T9"/>
              <a:pathLst>
                <a:path w="572" h="4">
                  <a:moveTo>
                    <a:pt x="0" y="0"/>
                  </a:moveTo>
                  <a:lnTo>
                    <a:pt x="572" y="4"/>
                  </a:lnTo>
                </a:path>
              </a:pathLst>
            </a:custGeom>
            <a:noFill/>
            <a:ln w="31750">
              <a:solidFill>
                <a:schemeClr val="tx1"/>
              </a:solidFill>
              <a:round/>
              <a:headEnd/>
              <a:tailEnd/>
            </a:ln>
          </p:spPr>
          <p:txBody>
            <a:bodyPr wrap="none" anchor="ctr"/>
            <a:lstStyle/>
            <a:p>
              <a:endParaRPr lang="zh-CN" altLang="en-US"/>
            </a:p>
          </p:txBody>
        </p:sp>
        <p:sp>
          <p:nvSpPr>
            <p:cNvPr id="4124" name="Line 1048"/>
            <p:cNvSpPr>
              <a:spLocks noChangeShapeType="1"/>
            </p:cNvSpPr>
            <p:nvPr/>
          </p:nvSpPr>
          <p:spPr bwMode="auto">
            <a:xfrm flipV="1">
              <a:off x="4441" y="2134"/>
              <a:ext cx="195" cy="159"/>
            </a:xfrm>
            <a:prstGeom prst="line">
              <a:avLst/>
            </a:prstGeom>
            <a:noFill/>
            <a:ln w="28575">
              <a:solidFill>
                <a:schemeClr val="hlink"/>
              </a:solidFill>
              <a:round/>
              <a:headEnd/>
              <a:tailEnd type="arrow" w="sm" len="sm"/>
            </a:ln>
          </p:spPr>
          <p:txBody>
            <a:bodyPr wrap="none" anchor="ctr"/>
            <a:lstStyle/>
            <a:p>
              <a:endParaRPr lang="zh-CN" altLang="en-US"/>
            </a:p>
          </p:txBody>
        </p:sp>
        <p:sp>
          <p:nvSpPr>
            <p:cNvPr id="4125" name="Line 1049"/>
            <p:cNvSpPr>
              <a:spLocks noChangeShapeType="1"/>
            </p:cNvSpPr>
            <p:nvPr/>
          </p:nvSpPr>
          <p:spPr bwMode="auto">
            <a:xfrm flipV="1">
              <a:off x="4636" y="1896"/>
              <a:ext cx="334" cy="238"/>
            </a:xfrm>
            <a:prstGeom prst="line">
              <a:avLst/>
            </a:prstGeom>
            <a:noFill/>
            <a:ln w="28575">
              <a:solidFill>
                <a:schemeClr val="tx1"/>
              </a:solidFill>
              <a:round/>
              <a:headEnd/>
              <a:tailEnd/>
            </a:ln>
          </p:spPr>
          <p:txBody>
            <a:bodyPr wrap="none" anchor="ctr"/>
            <a:lstStyle/>
            <a:p>
              <a:endParaRPr lang="zh-CN" altLang="en-US"/>
            </a:p>
          </p:txBody>
        </p:sp>
        <p:sp>
          <p:nvSpPr>
            <p:cNvPr id="4126" name="Line 1050"/>
            <p:cNvSpPr>
              <a:spLocks noChangeShapeType="1"/>
            </p:cNvSpPr>
            <p:nvPr/>
          </p:nvSpPr>
          <p:spPr bwMode="auto">
            <a:xfrm>
              <a:off x="4970" y="1896"/>
              <a:ext cx="0" cy="397"/>
            </a:xfrm>
            <a:prstGeom prst="line">
              <a:avLst/>
            </a:prstGeom>
            <a:noFill/>
            <a:ln w="9525">
              <a:solidFill>
                <a:schemeClr val="tx1"/>
              </a:solidFill>
              <a:prstDash val="dash"/>
              <a:round/>
              <a:headEnd/>
              <a:tailEnd/>
            </a:ln>
          </p:spPr>
          <p:txBody>
            <a:bodyPr wrap="none" anchor="ctr"/>
            <a:lstStyle/>
            <a:p>
              <a:endParaRPr lang="zh-CN" altLang="en-US"/>
            </a:p>
          </p:txBody>
        </p:sp>
        <p:sp>
          <p:nvSpPr>
            <p:cNvPr id="4127" name="Line 1051"/>
            <p:cNvSpPr>
              <a:spLocks noChangeShapeType="1"/>
            </p:cNvSpPr>
            <p:nvPr/>
          </p:nvSpPr>
          <p:spPr bwMode="auto">
            <a:xfrm>
              <a:off x="4441" y="2293"/>
              <a:ext cx="529" cy="0"/>
            </a:xfrm>
            <a:prstGeom prst="line">
              <a:avLst/>
            </a:prstGeom>
            <a:noFill/>
            <a:ln w="9525">
              <a:solidFill>
                <a:schemeClr val="tx1"/>
              </a:solidFill>
              <a:prstDash val="dash"/>
              <a:round/>
              <a:headEnd/>
              <a:tailEnd/>
            </a:ln>
          </p:spPr>
          <p:txBody>
            <a:bodyPr wrap="none" anchor="ctr"/>
            <a:lstStyle/>
            <a:p>
              <a:endParaRPr lang="zh-CN" altLang="en-US"/>
            </a:p>
          </p:txBody>
        </p:sp>
        <p:sp>
          <p:nvSpPr>
            <p:cNvPr id="4128" name="Text Box 1052"/>
            <p:cNvSpPr txBox="1">
              <a:spLocks noChangeArrowheads="1"/>
            </p:cNvSpPr>
            <p:nvPr/>
          </p:nvSpPr>
          <p:spPr bwMode="auto">
            <a:xfrm>
              <a:off x="5340" y="1440"/>
              <a:ext cx="228" cy="327"/>
            </a:xfrm>
            <a:prstGeom prst="rect">
              <a:avLst/>
            </a:prstGeom>
            <a:noFill/>
            <a:ln w="9525">
              <a:noFill/>
              <a:miter lim="800000"/>
              <a:headEnd/>
              <a:tailEnd/>
            </a:ln>
          </p:spPr>
          <p:txBody>
            <a:bodyPr wrap="none">
              <a:spAutoFit/>
            </a:bodyPr>
            <a:lstStyle/>
            <a:p>
              <a:pPr eaLnBrk="0" hangingPunct="0"/>
              <a:r>
                <a:rPr lang="en-US" altLang="zh-CN" sz="2800" b="1" i="1">
                  <a:latin typeface="Times New Roman" pitchFamily="18" charset="0"/>
                </a:rPr>
                <a:t>x</a:t>
              </a:r>
            </a:p>
          </p:txBody>
        </p:sp>
        <p:sp>
          <p:nvSpPr>
            <p:cNvPr id="4129" name="Text Box 1053"/>
            <p:cNvSpPr txBox="1">
              <a:spLocks noChangeArrowheads="1"/>
            </p:cNvSpPr>
            <p:nvPr/>
          </p:nvSpPr>
          <p:spPr bwMode="auto">
            <a:xfrm>
              <a:off x="4701" y="1317"/>
              <a:ext cx="351" cy="288"/>
            </a:xfrm>
            <a:prstGeom prst="rect">
              <a:avLst/>
            </a:prstGeom>
            <a:noFill/>
            <a:ln w="9525">
              <a:noFill/>
              <a:miter lim="800000"/>
              <a:headEnd/>
              <a:tailEnd/>
            </a:ln>
          </p:spPr>
          <p:txBody>
            <a:bodyPr wrap="none">
              <a:spAutoFit/>
            </a:bodyPr>
            <a:lstStyle/>
            <a:p>
              <a:pPr eaLnBrk="0" hangingPunct="0"/>
              <a:r>
                <a:rPr lang="en-US" altLang="zh-CN" b="1" dirty="0" err="1">
                  <a:solidFill>
                    <a:srgbClr val="0000CC"/>
                  </a:solidFill>
                  <a:latin typeface="Times New Roman" pitchFamily="18" charset="0"/>
                </a:rPr>
                <a:t>d</a:t>
              </a:r>
              <a:r>
                <a:rPr lang="en-US" altLang="zh-CN" b="1" i="1" dirty="0" err="1">
                  <a:solidFill>
                    <a:srgbClr val="0000CC"/>
                  </a:solidFill>
                  <a:latin typeface="Times New Roman" pitchFamily="18" charset="0"/>
                </a:rPr>
                <a:t>A</a:t>
              </a:r>
              <a:endParaRPr lang="en-US" altLang="zh-CN" b="1" dirty="0">
                <a:solidFill>
                  <a:srgbClr val="0000CC"/>
                </a:solidFill>
                <a:latin typeface="Times New Roman" pitchFamily="18" charset="0"/>
              </a:endParaRPr>
            </a:p>
          </p:txBody>
        </p:sp>
        <p:sp>
          <p:nvSpPr>
            <p:cNvPr id="4130" name="Text Box 1054"/>
            <p:cNvSpPr txBox="1">
              <a:spLocks noChangeArrowheads="1"/>
            </p:cNvSpPr>
            <p:nvPr/>
          </p:nvSpPr>
          <p:spPr bwMode="auto">
            <a:xfrm>
              <a:off x="4533" y="2263"/>
              <a:ext cx="546" cy="327"/>
            </a:xfrm>
            <a:prstGeom prst="rect">
              <a:avLst/>
            </a:prstGeom>
            <a:noFill/>
            <a:ln w="9525">
              <a:noFill/>
              <a:miter lim="800000"/>
              <a:headEnd/>
              <a:tailEnd/>
            </a:ln>
          </p:spPr>
          <p:txBody>
            <a:bodyPr wrap="none">
              <a:spAutoFit/>
            </a:bodyPr>
            <a:lstStyle/>
            <a:p>
              <a:pPr eaLnBrk="0" hangingPunct="0"/>
              <a:r>
                <a:rPr lang="en-US" altLang="zh-CN" sz="2800" b="1">
                  <a:latin typeface="Times New Roman" pitchFamily="18" charset="0"/>
                </a:rPr>
                <a:t>v</a:t>
              </a:r>
              <a:r>
                <a:rPr lang="en-US" altLang="zh-CN" sz="2800" b="1" i="1" baseline="-25000">
                  <a:latin typeface="Times New Roman" pitchFamily="18" charset="0"/>
                </a:rPr>
                <a:t>ix</a:t>
              </a:r>
              <a:r>
                <a:rPr lang="en-US" altLang="zh-CN" sz="2800" b="1">
                  <a:latin typeface="Times New Roman" pitchFamily="18" charset="0"/>
                </a:rPr>
                <a:t>dt</a:t>
              </a:r>
            </a:p>
          </p:txBody>
        </p:sp>
        <p:graphicFrame>
          <p:nvGraphicFramePr>
            <p:cNvPr id="4102" name="Object 1055"/>
            <p:cNvGraphicFramePr>
              <a:graphicFrameLocks noChangeAspect="1"/>
            </p:cNvGraphicFramePr>
            <p:nvPr/>
          </p:nvGraphicFramePr>
          <p:xfrm>
            <a:off x="4470" y="1943"/>
            <a:ext cx="201" cy="230"/>
          </p:xfrm>
          <a:graphic>
            <a:graphicData uri="http://schemas.openxmlformats.org/presentationml/2006/ole">
              <p:oleObj spid="_x0000_s4102" name="公式" r:id="rId3" imgW="177480" imgH="228600" progId="Equation.3">
                <p:embed/>
              </p:oleObj>
            </a:graphicData>
          </a:graphic>
        </p:graphicFrame>
        <p:grpSp>
          <p:nvGrpSpPr>
            <p:cNvPr id="4131" name="Group 1056"/>
            <p:cNvGrpSpPr>
              <a:grpSpLocks/>
            </p:cNvGrpSpPr>
            <p:nvPr/>
          </p:nvGrpSpPr>
          <p:grpSpPr bwMode="auto">
            <a:xfrm>
              <a:off x="4566" y="1085"/>
              <a:ext cx="572" cy="1091"/>
              <a:chOff x="4146" y="1680"/>
              <a:chExt cx="318" cy="841"/>
            </a:xfrm>
          </p:grpSpPr>
          <p:sp>
            <p:nvSpPr>
              <p:cNvPr id="4139" name="Line 1057"/>
              <p:cNvSpPr>
                <a:spLocks noChangeShapeType="1"/>
              </p:cNvSpPr>
              <p:nvPr/>
            </p:nvSpPr>
            <p:spPr bwMode="auto">
              <a:xfrm>
                <a:off x="4464" y="2003"/>
                <a:ext cx="0" cy="518"/>
              </a:xfrm>
              <a:prstGeom prst="line">
                <a:avLst/>
              </a:prstGeom>
              <a:noFill/>
              <a:ln w="28575">
                <a:solidFill>
                  <a:srgbClr val="0000CC"/>
                </a:solidFill>
                <a:round/>
                <a:headEnd/>
                <a:tailEnd/>
              </a:ln>
            </p:spPr>
            <p:txBody>
              <a:bodyPr wrap="none" anchor="ctr"/>
              <a:lstStyle/>
              <a:p>
                <a:endParaRPr lang="zh-CN" altLang="en-US"/>
              </a:p>
            </p:txBody>
          </p:sp>
          <p:sp>
            <p:nvSpPr>
              <p:cNvPr id="4140" name="Line 1058"/>
              <p:cNvSpPr>
                <a:spLocks noChangeShapeType="1"/>
              </p:cNvSpPr>
              <p:nvPr/>
            </p:nvSpPr>
            <p:spPr bwMode="auto">
              <a:xfrm>
                <a:off x="4146" y="1680"/>
                <a:ext cx="0" cy="518"/>
              </a:xfrm>
              <a:prstGeom prst="line">
                <a:avLst/>
              </a:prstGeom>
              <a:noFill/>
              <a:ln w="28575">
                <a:solidFill>
                  <a:srgbClr val="0000CC"/>
                </a:solidFill>
                <a:round/>
                <a:headEnd/>
                <a:tailEnd/>
              </a:ln>
            </p:spPr>
            <p:txBody>
              <a:bodyPr wrap="none" anchor="ctr"/>
              <a:lstStyle/>
              <a:p>
                <a:endParaRPr lang="zh-CN" altLang="en-US"/>
              </a:p>
            </p:txBody>
          </p:sp>
          <p:sp>
            <p:nvSpPr>
              <p:cNvPr id="4141" name="Line 1059"/>
              <p:cNvSpPr>
                <a:spLocks noChangeShapeType="1"/>
              </p:cNvSpPr>
              <p:nvPr/>
            </p:nvSpPr>
            <p:spPr bwMode="auto">
              <a:xfrm>
                <a:off x="4146" y="2198"/>
                <a:ext cx="318" cy="323"/>
              </a:xfrm>
              <a:prstGeom prst="line">
                <a:avLst/>
              </a:prstGeom>
              <a:noFill/>
              <a:ln w="28575">
                <a:solidFill>
                  <a:srgbClr val="0000CC"/>
                </a:solidFill>
                <a:prstDash val="dash"/>
                <a:round/>
                <a:headEnd/>
                <a:tailEnd/>
              </a:ln>
            </p:spPr>
            <p:txBody>
              <a:bodyPr wrap="none" anchor="ctr"/>
              <a:lstStyle/>
              <a:p>
                <a:endParaRPr lang="zh-CN" altLang="en-US"/>
              </a:p>
            </p:txBody>
          </p:sp>
          <p:sp>
            <p:nvSpPr>
              <p:cNvPr id="4142" name="Line 1060"/>
              <p:cNvSpPr>
                <a:spLocks noChangeShapeType="1"/>
              </p:cNvSpPr>
              <p:nvPr/>
            </p:nvSpPr>
            <p:spPr bwMode="auto">
              <a:xfrm>
                <a:off x="4146" y="1680"/>
                <a:ext cx="318" cy="323"/>
              </a:xfrm>
              <a:prstGeom prst="line">
                <a:avLst/>
              </a:prstGeom>
              <a:noFill/>
              <a:ln w="28575">
                <a:solidFill>
                  <a:srgbClr val="0000CC"/>
                </a:solidFill>
                <a:round/>
                <a:headEnd/>
                <a:tailEnd/>
              </a:ln>
            </p:spPr>
            <p:txBody>
              <a:bodyPr wrap="none" anchor="ctr"/>
              <a:lstStyle/>
              <a:p>
                <a:endParaRPr lang="zh-CN" altLang="en-US"/>
              </a:p>
            </p:txBody>
          </p:sp>
        </p:grpSp>
        <p:grpSp>
          <p:nvGrpSpPr>
            <p:cNvPr id="4132" name="Group 1061"/>
            <p:cNvGrpSpPr>
              <a:grpSpLocks/>
            </p:cNvGrpSpPr>
            <p:nvPr/>
          </p:nvGrpSpPr>
          <p:grpSpPr bwMode="auto">
            <a:xfrm>
              <a:off x="4591" y="1056"/>
              <a:ext cx="572" cy="1090"/>
              <a:chOff x="4146" y="1680"/>
              <a:chExt cx="318" cy="841"/>
            </a:xfrm>
          </p:grpSpPr>
          <p:sp>
            <p:nvSpPr>
              <p:cNvPr id="4135" name="Line 1062"/>
              <p:cNvSpPr>
                <a:spLocks noChangeShapeType="1"/>
              </p:cNvSpPr>
              <p:nvPr/>
            </p:nvSpPr>
            <p:spPr bwMode="auto">
              <a:xfrm>
                <a:off x="4464" y="2003"/>
                <a:ext cx="0" cy="518"/>
              </a:xfrm>
              <a:prstGeom prst="line">
                <a:avLst/>
              </a:prstGeom>
              <a:noFill/>
              <a:ln w="9525">
                <a:solidFill>
                  <a:srgbClr val="0000CC"/>
                </a:solidFill>
                <a:round/>
                <a:headEnd/>
                <a:tailEnd/>
              </a:ln>
            </p:spPr>
            <p:txBody>
              <a:bodyPr wrap="none" anchor="ctr"/>
              <a:lstStyle/>
              <a:p>
                <a:endParaRPr lang="zh-CN" altLang="en-US"/>
              </a:p>
            </p:txBody>
          </p:sp>
          <p:sp>
            <p:nvSpPr>
              <p:cNvPr id="4136" name="Line 1063"/>
              <p:cNvSpPr>
                <a:spLocks noChangeShapeType="1"/>
              </p:cNvSpPr>
              <p:nvPr/>
            </p:nvSpPr>
            <p:spPr bwMode="auto">
              <a:xfrm>
                <a:off x="4146" y="1680"/>
                <a:ext cx="0" cy="518"/>
              </a:xfrm>
              <a:prstGeom prst="line">
                <a:avLst/>
              </a:prstGeom>
              <a:noFill/>
              <a:ln w="9525">
                <a:solidFill>
                  <a:srgbClr val="0000CC"/>
                </a:solidFill>
                <a:round/>
                <a:headEnd/>
                <a:tailEnd/>
              </a:ln>
            </p:spPr>
            <p:txBody>
              <a:bodyPr wrap="none" anchor="ctr"/>
              <a:lstStyle/>
              <a:p>
                <a:endParaRPr lang="zh-CN" altLang="en-US"/>
              </a:p>
            </p:txBody>
          </p:sp>
          <p:sp>
            <p:nvSpPr>
              <p:cNvPr id="4137" name="Line 1064"/>
              <p:cNvSpPr>
                <a:spLocks noChangeShapeType="1"/>
              </p:cNvSpPr>
              <p:nvPr/>
            </p:nvSpPr>
            <p:spPr bwMode="auto">
              <a:xfrm>
                <a:off x="4146" y="2198"/>
                <a:ext cx="318" cy="323"/>
              </a:xfrm>
              <a:prstGeom prst="line">
                <a:avLst/>
              </a:prstGeom>
              <a:noFill/>
              <a:ln w="9525">
                <a:solidFill>
                  <a:srgbClr val="0000CC"/>
                </a:solidFill>
                <a:prstDash val="dash"/>
                <a:round/>
                <a:headEnd/>
                <a:tailEnd/>
              </a:ln>
            </p:spPr>
            <p:txBody>
              <a:bodyPr wrap="none" anchor="ctr"/>
              <a:lstStyle/>
              <a:p>
                <a:endParaRPr lang="zh-CN" altLang="en-US"/>
              </a:p>
            </p:txBody>
          </p:sp>
          <p:sp>
            <p:nvSpPr>
              <p:cNvPr id="4138" name="Line 1065"/>
              <p:cNvSpPr>
                <a:spLocks noChangeShapeType="1"/>
              </p:cNvSpPr>
              <p:nvPr/>
            </p:nvSpPr>
            <p:spPr bwMode="auto">
              <a:xfrm>
                <a:off x="4146" y="1680"/>
                <a:ext cx="318" cy="323"/>
              </a:xfrm>
              <a:prstGeom prst="line">
                <a:avLst/>
              </a:prstGeom>
              <a:noFill/>
              <a:ln w="9525">
                <a:solidFill>
                  <a:srgbClr val="0000CC"/>
                </a:solidFill>
                <a:round/>
                <a:headEnd/>
                <a:tailEnd/>
              </a:ln>
            </p:spPr>
            <p:txBody>
              <a:bodyPr wrap="none" anchor="ctr"/>
              <a:lstStyle/>
              <a:p>
                <a:endParaRPr lang="zh-CN" altLang="en-US"/>
              </a:p>
            </p:txBody>
          </p:sp>
        </p:grpSp>
        <p:sp>
          <p:nvSpPr>
            <p:cNvPr id="4133" name="Freeform 1066"/>
            <p:cNvSpPr>
              <a:spLocks/>
            </p:cNvSpPr>
            <p:nvPr/>
          </p:nvSpPr>
          <p:spPr bwMode="auto">
            <a:xfrm>
              <a:off x="4903" y="1957"/>
              <a:ext cx="247" cy="184"/>
            </a:xfrm>
            <a:custGeom>
              <a:avLst/>
              <a:gdLst>
                <a:gd name="T0" fmla="*/ 0 w 353"/>
                <a:gd name="T1" fmla="*/ 0 h 299"/>
                <a:gd name="T2" fmla="*/ 173 w 353"/>
                <a:gd name="T3" fmla="*/ 113 h 299"/>
                <a:gd name="T4" fmla="*/ 0 60000 65536"/>
                <a:gd name="T5" fmla="*/ 0 60000 65536"/>
                <a:gd name="T6" fmla="*/ 0 w 353"/>
                <a:gd name="T7" fmla="*/ 0 h 299"/>
                <a:gd name="T8" fmla="*/ 353 w 353"/>
                <a:gd name="T9" fmla="*/ 299 h 299"/>
              </a:gdLst>
              <a:ahLst/>
              <a:cxnLst>
                <a:cxn ang="T4">
                  <a:pos x="T0" y="T1"/>
                </a:cxn>
                <a:cxn ang="T5">
                  <a:pos x="T2" y="T3"/>
                </a:cxn>
              </a:cxnLst>
              <a:rect l="T6" t="T7" r="T8" b="T9"/>
              <a:pathLst>
                <a:path w="353" h="299">
                  <a:moveTo>
                    <a:pt x="0" y="0"/>
                  </a:moveTo>
                  <a:lnTo>
                    <a:pt x="353" y="299"/>
                  </a:lnTo>
                </a:path>
              </a:pathLst>
            </a:custGeom>
            <a:noFill/>
            <a:ln w="9525">
              <a:solidFill>
                <a:srgbClr val="0000CC"/>
              </a:solidFill>
              <a:round/>
              <a:headEnd/>
              <a:tailEnd/>
            </a:ln>
          </p:spPr>
          <p:txBody>
            <a:bodyPr wrap="none" anchor="ctr"/>
            <a:lstStyle/>
            <a:p>
              <a:endParaRPr lang="zh-CN" altLang="en-US"/>
            </a:p>
          </p:txBody>
        </p:sp>
        <p:sp>
          <p:nvSpPr>
            <p:cNvPr id="4134" name="Freeform 1067"/>
            <p:cNvSpPr>
              <a:spLocks/>
            </p:cNvSpPr>
            <p:nvPr/>
          </p:nvSpPr>
          <p:spPr bwMode="auto">
            <a:xfrm>
              <a:off x="4882" y="1984"/>
              <a:ext cx="247" cy="184"/>
            </a:xfrm>
            <a:custGeom>
              <a:avLst/>
              <a:gdLst>
                <a:gd name="T0" fmla="*/ 0 w 353"/>
                <a:gd name="T1" fmla="*/ 0 h 299"/>
                <a:gd name="T2" fmla="*/ 173 w 353"/>
                <a:gd name="T3" fmla="*/ 113 h 299"/>
                <a:gd name="T4" fmla="*/ 0 60000 65536"/>
                <a:gd name="T5" fmla="*/ 0 60000 65536"/>
                <a:gd name="T6" fmla="*/ 0 w 353"/>
                <a:gd name="T7" fmla="*/ 0 h 299"/>
                <a:gd name="T8" fmla="*/ 353 w 353"/>
                <a:gd name="T9" fmla="*/ 299 h 299"/>
              </a:gdLst>
              <a:ahLst/>
              <a:cxnLst>
                <a:cxn ang="T4">
                  <a:pos x="T0" y="T1"/>
                </a:cxn>
                <a:cxn ang="T5">
                  <a:pos x="T2" y="T3"/>
                </a:cxn>
              </a:cxnLst>
              <a:rect l="T6" t="T7" r="T8" b="T9"/>
              <a:pathLst>
                <a:path w="353" h="299">
                  <a:moveTo>
                    <a:pt x="0" y="0"/>
                  </a:moveTo>
                  <a:lnTo>
                    <a:pt x="353" y="299"/>
                  </a:lnTo>
                </a:path>
              </a:pathLst>
            </a:custGeom>
            <a:noFill/>
            <a:ln w="9525">
              <a:solidFill>
                <a:srgbClr val="0000CC"/>
              </a:solidFill>
              <a:round/>
              <a:headEnd/>
              <a:tailEnd/>
            </a:ln>
          </p:spPr>
          <p:txBody>
            <a:bodyPr wrap="none" anchor="ctr"/>
            <a:lstStyle/>
            <a:p>
              <a:endParaRPr lang="zh-CN" altLang="en-US"/>
            </a:p>
          </p:txBody>
        </p:sp>
      </p:grpSp>
      <p:grpSp>
        <p:nvGrpSpPr>
          <p:cNvPr id="6" name="Group 1083"/>
          <p:cNvGrpSpPr>
            <a:grpSpLocks/>
          </p:cNvGrpSpPr>
          <p:nvPr/>
        </p:nvGrpSpPr>
        <p:grpSpPr bwMode="auto">
          <a:xfrm>
            <a:off x="4572000" y="1857364"/>
            <a:ext cx="1439862" cy="1379538"/>
            <a:chOff x="2699" y="1026"/>
            <a:chExt cx="907" cy="869"/>
          </a:xfrm>
        </p:grpSpPr>
        <p:sp>
          <p:nvSpPr>
            <p:cNvPr id="4109" name="Line 1075"/>
            <p:cNvSpPr>
              <a:spLocks noChangeShapeType="1"/>
            </p:cNvSpPr>
            <p:nvPr/>
          </p:nvSpPr>
          <p:spPr bwMode="auto">
            <a:xfrm flipV="1">
              <a:off x="2998" y="1516"/>
              <a:ext cx="318" cy="181"/>
            </a:xfrm>
            <a:prstGeom prst="line">
              <a:avLst/>
            </a:prstGeom>
            <a:noFill/>
            <a:ln w="28575">
              <a:solidFill>
                <a:schemeClr val="tx1"/>
              </a:solidFill>
              <a:miter lim="800000"/>
              <a:headEnd/>
              <a:tailEnd type="arrow" w="sm" len="sm"/>
            </a:ln>
          </p:spPr>
          <p:txBody>
            <a:bodyPr wrap="none"/>
            <a:lstStyle/>
            <a:p>
              <a:endParaRPr lang="zh-CN" altLang="en-US"/>
            </a:p>
          </p:txBody>
        </p:sp>
        <p:sp>
          <p:nvSpPr>
            <p:cNvPr id="4110" name="Line 1076"/>
            <p:cNvSpPr>
              <a:spLocks noChangeShapeType="1"/>
            </p:cNvSpPr>
            <p:nvPr/>
          </p:nvSpPr>
          <p:spPr bwMode="auto">
            <a:xfrm flipH="1" flipV="1">
              <a:off x="2970" y="1335"/>
              <a:ext cx="318" cy="181"/>
            </a:xfrm>
            <a:prstGeom prst="line">
              <a:avLst/>
            </a:prstGeom>
            <a:noFill/>
            <a:ln w="28575">
              <a:solidFill>
                <a:schemeClr val="tx1"/>
              </a:solidFill>
              <a:miter lim="800000"/>
              <a:headEnd/>
              <a:tailEnd type="arrow" w="sm" len="sm"/>
            </a:ln>
          </p:spPr>
          <p:txBody>
            <a:bodyPr wrap="none"/>
            <a:lstStyle/>
            <a:p>
              <a:endParaRPr lang="zh-CN" altLang="en-US"/>
            </a:p>
          </p:txBody>
        </p:sp>
        <p:sp>
          <p:nvSpPr>
            <p:cNvPr id="4111" name="Line 1078"/>
            <p:cNvSpPr>
              <a:spLocks noChangeShapeType="1"/>
            </p:cNvSpPr>
            <p:nvPr/>
          </p:nvSpPr>
          <p:spPr bwMode="auto">
            <a:xfrm flipH="1">
              <a:off x="3288" y="1344"/>
              <a:ext cx="318" cy="181"/>
            </a:xfrm>
            <a:prstGeom prst="line">
              <a:avLst/>
            </a:prstGeom>
            <a:noFill/>
            <a:ln w="28575">
              <a:solidFill>
                <a:srgbClr val="0000CC"/>
              </a:solidFill>
              <a:miter lim="800000"/>
              <a:headEnd/>
              <a:tailEnd type="arrow" w="sm" len="sm"/>
            </a:ln>
          </p:spPr>
          <p:txBody>
            <a:bodyPr wrap="none"/>
            <a:lstStyle/>
            <a:p>
              <a:endParaRPr lang="zh-CN" altLang="en-US"/>
            </a:p>
          </p:txBody>
        </p:sp>
        <p:sp>
          <p:nvSpPr>
            <p:cNvPr id="4112" name="Freeform 1079"/>
            <p:cNvSpPr>
              <a:spLocks/>
            </p:cNvSpPr>
            <p:nvPr/>
          </p:nvSpPr>
          <p:spPr bwMode="auto">
            <a:xfrm>
              <a:off x="2971" y="1341"/>
              <a:ext cx="611" cy="4"/>
            </a:xfrm>
            <a:custGeom>
              <a:avLst/>
              <a:gdLst>
                <a:gd name="T0" fmla="*/ 611 w 611"/>
                <a:gd name="T1" fmla="*/ 0 h 4"/>
                <a:gd name="T2" fmla="*/ 0 w 611"/>
                <a:gd name="T3" fmla="*/ 4 h 4"/>
                <a:gd name="T4" fmla="*/ 0 60000 65536"/>
                <a:gd name="T5" fmla="*/ 0 60000 65536"/>
                <a:gd name="T6" fmla="*/ 0 w 611"/>
                <a:gd name="T7" fmla="*/ 0 h 4"/>
                <a:gd name="T8" fmla="*/ 611 w 611"/>
                <a:gd name="T9" fmla="*/ 4 h 4"/>
              </a:gdLst>
              <a:ahLst/>
              <a:cxnLst>
                <a:cxn ang="T4">
                  <a:pos x="T0" y="T1"/>
                </a:cxn>
                <a:cxn ang="T5">
                  <a:pos x="T2" y="T3"/>
                </a:cxn>
              </a:cxnLst>
              <a:rect l="T6" t="T7" r="T8" b="T9"/>
              <a:pathLst>
                <a:path w="611" h="4">
                  <a:moveTo>
                    <a:pt x="611" y="0"/>
                  </a:moveTo>
                  <a:lnTo>
                    <a:pt x="0" y="4"/>
                  </a:lnTo>
                </a:path>
              </a:pathLst>
            </a:custGeom>
            <a:noFill/>
            <a:ln w="28575">
              <a:solidFill>
                <a:schemeClr val="hlink"/>
              </a:solidFill>
              <a:miter lim="800000"/>
              <a:headEnd/>
              <a:tailEnd type="triangle" w="med" len="med"/>
            </a:ln>
          </p:spPr>
          <p:txBody>
            <a:bodyPr wrap="none"/>
            <a:lstStyle/>
            <a:p>
              <a:endParaRPr lang="zh-CN" altLang="en-US"/>
            </a:p>
          </p:txBody>
        </p:sp>
        <p:graphicFrame>
          <p:nvGraphicFramePr>
            <p:cNvPr id="4099" name="Object 1080"/>
            <p:cNvGraphicFramePr>
              <a:graphicFrameLocks noChangeAspect="1"/>
            </p:cNvGraphicFramePr>
            <p:nvPr/>
          </p:nvGraphicFramePr>
          <p:xfrm>
            <a:off x="2744" y="1525"/>
            <a:ext cx="292" cy="370"/>
          </p:xfrm>
          <a:graphic>
            <a:graphicData uri="http://schemas.openxmlformats.org/presentationml/2006/ole">
              <p:oleObj spid="_x0000_s4099" name="公式" r:id="rId4" imgW="164880" imgH="228600" progId="Equation.3">
                <p:embed/>
              </p:oleObj>
            </a:graphicData>
          </a:graphic>
        </p:graphicFrame>
        <p:graphicFrame>
          <p:nvGraphicFramePr>
            <p:cNvPr id="4100" name="Object 1081"/>
            <p:cNvGraphicFramePr>
              <a:graphicFrameLocks noChangeAspect="1"/>
            </p:cNvGraphicFramePr>
            <p:nvPr/>
          </p:nvGraphicFramePr>
          <p:xfrm>
            <a:off x="2699" y="1117"/>
            <a:ext cx="292" cy="370"/>
          </p:xfrm>
          <a:graphic>
            <a:graphicData uri="http://schemas.openxmlformats.org/presentationml/2006/ole">
              <p:oleObj spid="_x0000_s4100" name="公式" r:id="rId5" imgW="164880" imgH="228600" progId="Equation.3">
                <p:embed/>
              </p:oleObj>
            </a:graphicData>
          </a:graphic>
        </p:graphicFrame>
        <p:graphicFrame>
          <p:nvGraphicFramePr>
            <p:cNvPr id="4101" name="Object 1082"/>
            <p:cNvGraphicFramePr>
              <a:graphicFrameLocks noChangeAspect="1"/>
            </p:cNvGraphicFramePr>
            <p:nvPr/>
          </p:nvGraphicFramePr>
          <p:xfrm>
            <a:off x="3152" y="1026"/>
            <a:ext cx="427" cy="370"/>
          </p:xfrm>
          <a:graphic>
            <a:graphicData uri="http://schemas.openxmlformats.org/presentationml/2006/ole">
              <p:oleObj spid="_x0000_s4101" name="公式" r:id="rId6" imgW="241200" imgH="228600" progId="Equation.3">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830">
                                            <p:txEl>
                                              <p:pRg st="0" end="0"/>
                                            </p:txEl>
                                          </p:spTgt>
                                        </p:tgtEl>
                                        <p:attrNameLst>
                                          <p:attrName>style.visibility</p:attrName>
                                        </p:attrNameLst>
                                      </p:cBhvr>
                                      <p:to>
                                        <p:strVal val="visible"/>
                                      </p:to>
                                    </p:set>
                                    <p:animEffect transition="in" filter="wipe(left)">
                                      <p:cBhvr>
                                        <p:cTn id="7" dur="500"/>
                                        <p:tgtEl>
                                          <p:spTgt spid="2058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30"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灯片编号占位符 5"/>
          <p:cNvSpPr>
            <a:spLocks noGrp="1"/>
          </p:cNvSpPr>
          <p:nvPr>
            <p:ph type="sldNum" sz="quarter" idx="12"/>
          </p:nvPr>
        </p:nvSpPr>
        <p:spPr>
          <a:noFill/>
        </p:spPr>
        <p:txBody>
          <a:bodyPr/>
          <a:lstStyle/>
          <a:p>
            <a:fld id="{54D8362B-3921-4C21-9170-31685B02C876}" type="slidenum">
              <a:rPr lang="zh-CN" altLang="en-US" smtClean="0"/>
              <a:pPr/>
              <a:t>12</a:t>
            </a:fld>
            <a:endParaRPr lang="en-US" altLang="zh-CN" smtClean="0"/>
          </a:p>
        </p:txBody>
      </p:sp>
      <p:sp>
        <p:nvSpPr>
          <p:cNvPr id="182279" name="Text Box 7"/>
          <p:cNvSpPr txBox="1">
            <a:spLocks noChangeArrowheads="1"/>
          </p:cNvSpPr>
          <p:nvPr/>
        </p:nvSpPr>
        <p:spPr bwMode="auto">
          <a:xfrm>
            <a:off x="698529" y="498475"/>
            <a:ext cx="8016875" cy="1303177"/>
          </a:xfrm>
          <a:prstGeom prst="rect">
            <a:avLst/>
          </a:prstGeom>
          <a:noFill/>
          <a:ln w="9525">
            <a:noFill/>
            <a:miter lim="800000"/>
            <a:headEnd/>
            <a:tailEnd/>
          </a:ln>
        </p:spPr>
        <p:txBody>
          <a:bodyPr>
            <a:spAutoFit/>
          </a:bodyPr>
          <a:lstStyle/>
          <a:p>
            <a:pPr lvl="1" eaLnBrk="0" hangingPunct="0">
              <a:lnSpc>
                <a:spcPct val="150000"/>
              </a:lnSpc>
              <a:buClr>
                <a:srgbClr val="FF9900"/>
              </a:buClr>
              <a:buFont typeface="Wingdings" pitchFamily="2" charset="2"/>
              <a:buChar char="&amp;"/>
            </a:pPr>
            <a:r>
              <a:rPr lang="zh-CN" altLang="en-US" sz="2800" b="1" dirty="0">
                <a:latin typeface="Times New Roman" pitchFamily="18" charset="0"/>
                <a:ea typeface="楷体_GB2312" pitchFamily="49" charset="-122"/>
              </a:rPr>
              <a:t> </a:t>
            </a:r>
            <a:r>
              <a:rPr lang="en-US" altLang="zh-CN" sz="2800" b="1" dirty="0" err="1">
                <a:latin typeface="Times New Roman" pitchFamily="18" charset="0"/>
                <a:ea typeface="楷体_GB2312" pitchFamily="49" charset="-122"/>
              </a:rPr>
              <a:t>d</a:t>
            </a:r>
            <a:r>
              <a:rPr lang="en-US" altLang="zh-CN" sz="2800" b="1" i="1" dirty="0" err="1">
                <a:latin typeface="Times New Roman" pitchFamily="18" charset="0"/>
                <a:ea typeface="楷体_GB2312" pitchFamily="49" charset="-122"/>
              </a:rPr>
              <a:t>t</a:t>
            </a:r>
            <a:r>
              <a:rPr lang="zh-CN" altLang="zh-CN" sz="2800" b="1" dirty="0">
                <a:latin typeface="Times New Roman" pitchFamily="18" charset="0"/>
                <a:ea typeface="楷体_GB2312" pitchFamily="49" charset="-122"/>
              </a:rPr>
              <a:t>时间内，与</a:t>
            </a:r>
            <a:r>
              <a:rPr lang="en-US" altLang="zh-CN" sz="2800" b="1" dirty="0" err="1">
                <a:latin typeface="Times New Roman" pitchFamily="18" charset="0"/>
                <a:ea typeface="楷体_GB2312" pitchFamily="49" charset="-122"/>
              </a:rPr>
              <a:t>d</a:t>
            </a:r>
            <a:r>
              <a:rPr lang="en-US" altLang="zh-CN" sz="2800" b="1" i="1" dirty="0" err="1">
                <a:latin typeface="Times New Roman" pitchFamily="18" charset="0"/>
                <a:ea typeface="楷体_GB2312" pitchFamily="49" charset="-122"/>
              </a:rPr>
              <a:t>A</a:t>
            </a:r>
            <a:r>
              <a:rPr lang="zh-CN" altLang="zh-CN" sz="2800" b="1" dirty="0">
                <a:latin typeface="Times New Roman" pitchFamily="18" charset="0"/>
                <a:ea typeface="楷体_GB2312" pitchFamily="49" charset="-122"/>
              </a:rPr>
              <a:t>相碰撞的所有分子施与</a:t>
            </a:r>
            <a:r>
              <a:rPr lang="en-US" altLang="zh-CN" sz="2800" b="1" dirty="0" err="1">
                <a:latin typeface="Times New Roman" pitchFamily="18" charset="0"/>
                <a:ea typeface="楷体_GB2312" pitchFamily="49" charset="-122"/>
              </a:rPr>
              <a:t>d</a:t>
            </a:r>
            <a:r>
              <a:rPr lang="en-US" altLang="zh-CN" sz="2800" b="1" i="1" dirty="0" err="1">
                <a:latin typeface="Times New Roman" pitchFamily="18" charset="0"/>
                <a:ea typeface="楷体_GB2312" pitchFamily="49" charset="-122"/>
              </a:rPr>
              <a:t>A</a:t>
            </a:r>
            <a:r>
              <a:rPr lang="zh-CN" altLang="zh-CN" sz="2800" b="1" dirty="0">
                <a:latin typeface="Times New Roman" pitchFamily="18" charset="0"/>
                <a:ea typeface="楷体_GB2312" pitchFamily="49" charset="-122"/>
              </a:rPr>
              <a:t>的冲量为</a:t>
            </a:r>
            <a:endParaRPr lang="zh-CN" altLang="en-US" sz="2800" b="1" dirty="0">
              <a:latin typeface="Times New Roman" pitchFamily="18" charset="0"/>
              <a:ea typeface="楷体_GB2312" pitchFamily="49" charset="-122"/>
            </a:endParaRPr>
          </a:p>
        </p:txBody>
      </p:sp>
      <p:graphicFrame>
        <p:nvGraphicFramePr>
          <p:cNvPr id="182280" name="Object 8"/>
          <p:cNvGraphicFramePr>
            <a:graphicFrameLocks noChangeAspect="1"/>
          </p:cNvGraphicFramePr>
          <p:nvPr/>
        </p:nvGraphicFramePr>
        <p:xfrm>
          <a:off x="2571736" y="2500306"/>
          <a:ext cx="4779963" cy="914400"/>
        </p:xfrm>
        <a:graphic>
          <a:graphicData uri="http://schemas.openxmlformats.org/presentationml/2006/ole">
            <p:oleObj spid="_x0000_s5122" name="Equation" r:id="rId3" imgW="1587240" imgH="368280" progId="Equation.3">
              <p:embed/>
            </p:oleObj>
          </a:graphicData>
        </a:graphic>
      </p:graphicFrame>
      <p:sp>
        <p:nvSpPr>
          <p:cNvPr id="182292" name="Text Box 20"/>
          <p:cNvSpPr txBox="1">
            <a:spLocks noChangeArrowheads="1"/>
          </p:cNvSpPr>
          <p:nvPr/>
        </p:nvSpPr>
        <p:spPr bwMode="auto">
          <a:xfrm>
            <a:off x="1214414" y="4071942"/>
            <a:ext cx="6705600" cy="656846"/>
          </a:xfrm>
          <a:prstGeom prst="rect">
            <a:avLst/>
          </a:prstGeom>
          <a:noFill/>
          <a:ln w="9525">
            <a:noFill/>
            <a:miter lim="800000"/>
            <a:headEnd/>
            <a:tailEnd/>
          </a:ln>
        </p:spPr>
        <p:txBody>
          <a:bodyPr>
            <a:spAutoFit/>
          </a:bodyPr>
          <a:lstStyle/>
          <a:p>
            <a:pPr lvl="1" eaLnBrk="0" hangingPunct="0">
              <a:lnSpc>
                <a:spcPct val="150000"/>
              </a:lnSpc>
            </a:pPr>
            <a:r>
              <a:rPr lang="zh-CN" altLang="zh-CN" sz="2800" b="1" dirty="0">
                <a:latin typeface="Times New Roman" pitchFamily="18" charset="0"/>
                <a:ea typeface="楷体_GB2312" pitchFamily="49" charset="-122"/>
              </a:rPr>
              <a:t>注意：</a:t>
            </a:r>
            <a:r>
              <a:rPr lang="zh-CN" altLang="en-US" sz="2800" b="1" baseline="-25000" dirty="0">
                <a:latin typeface="Times New Roman" pitchFamily="18" charset="0"/>
                <a:ea typeface="楷体_GB2312" pitchFamily="49" charset="-122"/>
              </a:rPr>
              <a:t> </a:t>
            </a:r>
            <a:r>
              <a:rPr lang="en-US" altLang="zh-CN" sz="2800" b="1" dirty="0" err="1">
                <a:latin typeface="Times New Roman" pitchFamily="18" charset="0"/>
                <a:ea typeface="楷体_GB2312" pitchFamily="49" charset="-122"/>
              </a:rPr>
              <a:t>v</a:t>
            </a:r>
            <a:r>
              <a:rPr lang="en-US" altLang="zh-CN" sz="2800" b="1" i="1" baseline="-25000" dirty="0" err="1">
                <a:latin typeface="Times New Roman" pitchFamily="18" charset="0"/>
                <a:ea typeface="楷体_GB2312" pitchFamily="49" charset="-122"/>
              </a:rPr>
              <a:t>ix</a:t>
            </a:r>
            <a:r>
              <a:rPr lang="en-US" altLang="zh-CN" sz="2800" b="1" dirty="0">
                <a:latin typeface="Times New Roman" pitchFamily="18" charset="0"/>
                <a:ea typeface="楷体_GB2312" pitchFamily="49" charset="-122"/>
              </a:rPr>
              <a:t>&lt; 0 </a:t>
            </a:r>
            <a:r>
              <a:rPr lang="zh-CN" altLang="zh-CN" sz="2800" b="1" dirty="0">
                <a:latin typeface="Times New Roman" pitchFamily="18" charset="0"/>
                <a:ea typeface="楷体_GB2312" pitchFamily="49" charset="-122"/>
              </a:rPr>
              <a:t>的分子不与</a:t>
            </a:r>
            <a:r>
              <a:rPr lang="en-US" altLang="zh-CN" sz="2800" b="1" dirty="0" err="1">
                <a:latin typeface="Times New Roman" pitchFamily="18" charset="0"/>
                <a:ea typeface="楷体_GB2312" pitchFamily="49" charset="-122"/>
              </a:rPr>
              <a:t>d</a:t>
            </a:r>
            <a:r>
              <a:rPr lang="en-US" altLang="zh-CN" sz="2800" b="1" i="1" dirty="0" err="1">
                <a:latin typeface="Times New Roman" pitchFamily="18" charset="0"/>
                <a:ea typeface="楷体_GB2312" pitchFamily="49" charset="-122"/>
              </a:rPr>
              <a:t>A</a:t>
            </a:r>
            <a:r>
              <a:rPr lang="zh-CN" altLang="zh-CN" sz="2800" b="1" dirty="0">
                <a:latin typeface="Times New Roman" pitchFamily="18" charset="0"/>
                <a:ea typeface="楷体_GB2312" pitchFamily="49" charset="-122"/>
              </a:rPr>
              <a:t>碰撞。</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2279"/>
                                        </p:tgtEl>
                                        <p:attrNameLst>
                                          <p:attrName>style.visibility</p:attrName>
                                        </p:attrNameLst>
                                      </p:cBhvr>
                                      <p:to>
                                        <p:strVal val="visible"/>
                                      </p:to>
                                    </p:set>
                                    <p:animEffect transition="in" filter="wipe(left)">
                                      <p:cBhvr>
                                        <p:cTn id="7" dur="500"/>
                                        <p:tgtEl>
                                          <p:spTgt spid="18227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82280"/>
                                        </p:tgtEl>
                                        <p:attrNameLst>
                                          <p:attrName>style.visibility</p:attrName>
                                        </p:attrNameLst>
                                      </p:cBhvr>
                                      <p:to>
                                        <p:strVal val="visible"/>
                                      </p:to>
                                    </p:set>
                                    <p:animEffect transition="in" filter="wipe(left)">
                                      <p:cBhvr>
                                        <p:cTn id="12" dur="500"/>
                                        <p:tgtEl>
                                          <p:spTgt spid="18228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2292">
                                            <p:txEl>
                                              <p:pRg st="0" end="0"/>
                                            </p:txEl>
                                          </p:spTgt>
                                        </p:tgtEl>
                                        <p:attrNameLst>
                                          <p:attrName>style.visibility</p:attrName>
                                        </p:attrNameLst>
                                      </p:cBhvr>
                                      <p:to>
                                        <p:strVal val="visible"/>
                                      </p:to>
                                    </p:set>
                                    <p:animEffect transition="in" filter="wipe(left)">
                                      <p:cBhvr>
                                        <p:cTn id="17" dur="500"/>
                                        <p:tgtEl>
                                          <p:spTgt spid="18229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9" grpId="0" autoUpdateAnimBg="0"/>
      <p:bldP spid="182292"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灯片编号占位符 5"/>
          <p:cNvSpPr>
            <a:spLocks noGrp="1"/>
          </p:cNvSpPr>
          <p:nvPr>
            <p:ph type="sldNum" sz="quarter" idx="12"/>
          </p:nvPr>
        </p:nvSpPr>
        <p:spPr>
          <a:noFill/>
        </p:spPr>
        <p:txBody>
          <a:bodyPr/>
          <a:lstStyle/>
          <a:p>
            <a:fld id="{54D8362B-3921-4C21-9170-31685B02C876}" type="slidenum">
              <a:rPr lang="zh-CN" altLang="en-US" smtClean="0"/>
              <a:pPr/>
              <a:t>13</a:t>
            </a:fld>
            <a:endParaRPr lang="en-US" altLang="zh-CN" smtClean="0"/>
          </a:p>
        </p:txBody>
      </p:sp>
      <p:sp>
        <p:nvSpPr>
          <p:cNvPr id="182279" name="Text Box 7"/>
          <p:cNvSpPr txBox="1">
            <a:spLocks noChangeArrowheads="1"/>
          </p:cNvSpPr>
          <p:nvPr/>
        </p:nvSpPr>
        <p:spPr bwMode="auto">
          <a:xfrm>
            <a:off x="698529" y="498475"/>
            <a:ext cx="8016875" cy="1303177"/>
          </a:xfrm>
          <a:prstGeom prst="rect">
            <a:avLst/>
          </a:prstGeom>
          <a:noFill/>
          <a:ln w="9525">
            <a:noFill/>
            <a:miter lim="800000"/>
            <a:headEnd/>
            <a:tailEnd/>
          </a:ln>
        </p:spPr>
        <p:txBody>
          <a:bodyPr>
            <a:spAutoFit/>
          </a:bodyPr>
          <a:lstStyle/>
          <a:p>
            <a:pPr lvl="1" eaLnBrk="0" hangingPunct="0">
              <a:lnSpc>
                <a:spcPct val="150000"/>
              </a:lnSpc>
              <a:buClr>
                <a:srgbClr val="FF9900"/>
              </a:buClr>
              <a:buFont typeface="Wingdings" pitchFamily="2" charset="2"/>
              <a:buChar char="&amp;"/>
            </a:pPr>
            <a:r>
              <a:rPr lang="zh-CN" altLang="en-US" sz="2800" b="1" dirty="0">
                <a:latin typeface="Times New Roman" pitchFamily="18" charset="0"/>
                <a:ea typeface="楷体_GB2312" pitchFamily="49" charset="-122"/>
              </a:rPr>
              <a:t> </a:t>
            </a:r>
            <a:r>
              <a:rPr lang="en-US" altLang="zh-CN" sz="2800" b="1" dirty="0" err="1">
                <a:latin typeface="Times New Roman" pitchFamily="18" charset="0"/>
                <a:ea typeface="楷体_GB2312" pitchFamily="49" charset="-122"/>
              </a:rPr>
              <a:t>d</a:t>
            </a:r>
            <a:r>
              <a:rPr lang="en-US" altLang="zh-CN" sz="2800" b="1" i="1" dirty="0" err="1">
                <a:latin typeface="Times New Roman" pitchFamily="18" charset="0"/>
                <a:ea typeface="楷体_GB2312" pitchFamily="49" charset="-122"/>
              </a:rPr>
              <a:t>t</a:t>
            </a:r>
            <a:r>
              <a:rPr lang="zh-CN" altLang="zh-CN" sz="2800" b="1" dirty="0">
                <a:latin typeface="Times New Roman" pitchFamily="18" charset="0"/>
                <a:ea typeface="楷体_GB2312" pitchFamily="49" charset="-122"/>
              </a:rPr>
              <a:t>时间内，与</a:t>
            </a:r>
            <a:r>
              <a:rPr lang="en-US" altLang="zh-CN" sz="2800" b="1" dirty="0" err="1">
                <a:latin typeface="Times New Roman" pitchFamily="18" charset="0"/>
                <a:ea typeface="楷体_GB2312" pitchFamily="49" charset="-122"/>
              </a:rPr>
              <a:t>d</a:t>
            </a:r>
            <a:r>
              <a:rPr lang="en-US" altLang="zh-CN" sz="2800" b="1" i="1" dirty="0" err="1">
                <a:latin typeface="Times New Roman" pitchFamily="18" charset="0"/>
                <a:ea typeface="楷体_GB2312" pitchFamily="49" charset="-122"/>
              </a:rPr>
              <a:t>A</a:t>
            </a:r>
            <a:r>
              <a:rPr lang="zh-CN" altLang="zh-CN" sz="2800" b="1" dirty="0">
                <a:latin typeface="Times New Roman" pitchFamily="18" charset="0"/>
                <a:ea typeface="楷体_GB2312" pitchFamily="49" charset="-122"/>
              </a:rPr>
              <a:t>相碰撞的所有分子施与</a:t>
            </a:r>
            <a:r>
              <a:rPr lang="en-US" altLang="zh-CN" sz="2800" b="1" dirty="0" err="1">
                <a:latin typeface="Times New Roman" pitchFamily="18" charset="0"/>
                <a:ea typeface="楷体_GB2312" pitchFamily="49" charset="-122"/>
              </a:rPr>
              <a:t>d</a:t>
            </a:r>
            <a:r>
              <a:rPr lang="en-US" altLang="zh-CN" sz="2800" b="1" i="1" dirty="0" err="1">
                <a:latin typeface="Times New Roman" pitchFamily="18" charset="0"/>
                <a:ea typeface="楷体_GB2312" pitchFamily="49" charset="-122"/>
              </a:rPr>
              <a:t>A</a:t>
            </a:r>
            <a:r>
              <a:rPr lang="zh-CN" altLang="zh-CN" sz="2800" b="1" dirty="0">
                <a:latin typeface="Times New Roman" pitchFamily="18" charset="0"/>
                <a:ea typeface="楷体_GB2312" pitchFamily="49" charset="-122"/>
              </a:rPr>
              <a:t>的冲量为</a:t>
            </a:r>
            <a:endParaRPr lang="zh-CN" altLang="en-US" sz="2800" b="1" dirty="0">
              <a:latin typeface="Times New Roman" pitchFamily="18" charset="0"/>
              <a:ea typeface="楷体_GB2312" pitchFamily="49" charset="-122"/>
            </a:endParaRPr>
          </a:p>
        </p:txBody>
      </p:sp>
      <p:sp>
        <p:nvSpPr>
          <p:cNvPr id="182281" name="AutoShape 9"/>
          <p:cNvSpPr>
            <a:spLocks noChangeArrowheads="1"/>
          </p:cNvSpPr>
          <p:nvPr/>
        </p:nvSpPr>
        <p:spPr bwMode="auto">
          <a:xfrm>
            <a:off x="4022700" y="1285860"/>
            <a:ext cx="4572000" cy="1371600"/>
          </a:xfrm>
          <a:prstGeom prst="cloudCallout">
            <a:avLst>
              <a:gd name="adj1" fmla="val -83681"/>
              <a:gd name="adj2" fmla="val 63657"/>
            </a:avLst>
          </a:prstGeom>
          <a:solidFill>
            <a:srgbClr val="CCFFFF"/>
          </a:solidFill>
          <a:ln w="9525">
            <a:solidFill>
              <a:srgbClr val="FF00FF"/>
            </a:solidFill>
            <a:round/>
            <a:headEnd/>
            <a:tailEnd/>
          </a:ln>
        </p:spPr>
        <p:txBody>
          <a:bodyPr wrap="none" anchor="ctr"/>
          <a:lstStyle/>
          <a:p>
            <a:pPr lvl="1" algn="ctr" eaLnBrk="0" hangingPunct="0">
              <a:buClr>
                <a:srgbClr val="FF9900"/>
              </a:buClr>
              <a:buFont typeface="Wingdings" pitchFamily="2" charset="2"/>
              <a:buNone/>
            </a:pPr>
            <a:r>
              <a:rPr lang="zh-CN" altLang="zh-CN" b="1">
                <a:latin typeface="Times New Roman" pitchFamily="18" charset="0"/>
                <a:ea typeface="楷体_GB2312" pitchFamily="49" charset="-122"/>
              </a:rPr>
              <a:t>容器中气体无整体运动，</a:t>
            </a:r>
          </a:p>
          <a:p>
            <a:pPr lvl="1" algn="ctr" eaLnBrk="0" hangingPunct="0">
              <a:buClr>
                <a:srgbClr val="FF9900"/>
              </a:buClr>
              <a:buFont typeface="Wingdings" pitchFamily="2" charset="2"/>
              <a:buNone/>
            </a:pPr>
            <a:r>
              <a:rPr lang="zh-CN" altLang="zh-CN" b="1">
                <a:latin typeface="Times New Roman" pitchFamily="18" charset="0"/>
                <a:ea typeface="楷体_GB2312" pitchFamily="49" charset="-122"/>
              </a:rPr>
              <a:t>平均来讲 </a:t>
            </a:r>
            <a:r>
              <a:rPr lang="en-US" altLang="zh-CN" b="1">
                <a:latin typeface="Times New Roman" pitchFamily="18" charset="0"/>
                <a:ea typeface="楷体_GB2312" pitchFamily="49" charset="-122"/>
              </a:rPr>
              <a:t>v</a:t>
            </a:r>
            <a:r>
              <a:rPr lang="en-US" altLang="zh-CN" b="1" i="1" baseline="-25000">
                <a:latin typeface="Times New Roman" pitchFamily="18" charset="0"/>
                <a:ea typeface="楷体_GB2312" pitchFamily="49" charset="-122"/>
              </a:rPr>
              <a:t>ix</a:t>
            </a:r>
            <a:r>
              <a:rPr lang="en-US" altLang="zh-CN" b="1">
                <a:latin typeface="Times New Roman" pitchFamily="18" charset="0"/>
                <a:ea typeface="楷体_GB2312" pitchFamily="49" charset="-122"/>
              </a:rPr>
              <a:t>&gt; 0 </a:t>
            </a:r>
            <a:r>
              <a:rPr lang="zh-CN" altLang="zh-CN" b="1">
                <a:latin typeface="Times New Roman" pitchFamily="18" charset="0"/>
                <a:ea typeface="楷体_GB2312" pitchFamily="49" charset="-122"/>
              </a:rPr>
              <a:t>的分子</a:t>
            </a:r>
          </a:p>
          <a:p>
            <a:pPr lvl="1" algn="ctr" eaLnBrk="0" hangingPunct="0">
              <a:buClr>
                <a:srgbClr val="FF9900"/>
              </a:buClr>
              <a:buFont typeface="Wingdings" pitchFamily="2" charset="2"/>
              <a:buNone/>
            </a:pPr>
            <a:r>
              <a:rPr lang="zh-CN" altLang="zh-CN" b="1">
                <a:latin typeface="Times New Roman" pitchFamily="18" charset="0"/>
                <a:ea typeface="楷体_GB2312" pitchFamily="49" charset="-122"/>
              </a:rPr>
              <a:t>数等于 </a:t>
            </a:r>
            <a:r>
              <a:rPr lang="en-US" altLang="zh-CN" b="1">
                <a:latin typeface="Times New Roman" pitchFamily="18" charset="0"/>
                <a:ea typeface="楷体_GB2312" pitchFamily="49" charset="-122"/>
              </a:rPr>
              <a:t>v</a:t>
            </a:r>
            <a:r>
              <a:rPr lang="en-US" altLang="zh-CN" b="1" i="1" baseline="-25000">
                <a:latin typeface="Times New Roman" pitchFamily="18" charset="0"/>
                <a:ea typeface="楷体_GB2312" pitchFamily="49" charset="-122"/>
              </a:rPr>
              <a:t>ix</a:t>
            </a:r>
            <a:r>
              <a:rPr lang="en-US" altLang="zh-CN" b="1">
                <a:latin typeface="Times New Roman" pitchFamily="18" charset="0"/>
                <a:ea typeface="楷体_GB2312" pitchFamily="49" charset="-122"/>
              </a:rPr>
              <a:t>&lt; 0 </a:t>
            </a:r>
            <a:r>
              <a:rPr lang="zh-CN" altLang="zh-CN" b="1">
                <a:latin typeface="Times New Roman" pitchFamily="18" charset="0"/>
                <a:ea typeface="楷体_GB2312" pitchFamily="49" charset="-122"/>
              </a:rPr>
              <a:t>的分子数。</a:t>
            </a:r>
            <a:endParaRPr lang="zh-CN" altLang="en-US">
              <a:latin typeface="Times New Roman" pitchFamily="18" charset="0"/>
            </a:endParaRPr>
          </a:p>
        </p:txBody>
      </p:sp>
      <p:graphicFrame>
        <p:nvGraphicFramePr>
          <p:cNvPr id="182282" name="Object 10"/>
          <p:cNvGraphicFramePr>
            <a:graphicFrameLocks noChangeAspect="1"/>
          </p:cNvGraphicFramePr>
          <p:nvPr/>
        </p:nvGraphicFramePr>
        <p:xfrm>
          <a:off x="1000100" y="2809860"/>
          <a:ext cx="4757738" cy="2211388"/>
        </p:xfrm>
        <a:graphic>
          <a:graphicData uri="http://schemas.openxmlformats.org/presentationml/2006/ole">
            <p:oleObj spid="_x0000_s44035" name="公式" r:id="rId3" imgW="1752480" imgH="787320" progId="Equation.3">
              <p:embed/>
            </p:oleObj>
          </a:graphicData>
        </a:graphic>
      </p:graphicFrame>
      <p:grpSp>
        <p:nvGrpSpPr>
          <p:cNvPr id="8" name="Group 29"/>
          <p:cNvGrpSpPr>
            <a:grpSpLocks/>
          </p:cNvGrpSpPr>
          <p:nvPr/>
        </p:nvGrpSpPr>
        <p:grpSpPr bwMode="auto">
          <a:xfrm>
            <a:off x="2928926" y="4786322"/>
            <a:ext cx="5218113" cy="1076325"/>
            <a:chOff x="384" y="69"/>
            <a:chExt cx="3287" cy="678"/>
          </a:xfrm>
        </p:grpSpPr>
        <p:graphicFrame>
          <p:nvGraphicFramePr>
            <p:cNvPr id="9" name="Object 8"/>
            <p:cNvGraphicFramePr>
              <a:graphicFrameLocks noChangeAspect="1"/>
            </p:cNvGraphicFramePr>
            <p:nvPr/>
          </p:nvGraphicFramePr>
          <p:xfrm>
            <a:off x="1311" y="69"/>
            <a:ext cx="2360" cy="678"/>
          </p:xfrm>
          <a:graphic>
            <a:graphicData uri="http://schemas.openxmlformats.org/presentationml/2006/ole">
              <p:oleObj spid="_x0000_s44036" name="公式" r:id="rId4" imgW="1498320" imgH="431640" progId="Equation.3">
                <p:embed/>
              </p:oleObj>
            </a:graphicData>
          </a:graphic>
        </p:graphicFrame>
        <p:sp>
          <p:nvSpPr>
            <p:cNvPr id="10" name="Text Box 16"/>
            <p:cNvSpPr txBox="1">
              <a:spLocks noChangeArrowheads="1"/>
            </p:cNvSpPr>
            <p:nvPr/>
          </p:nvSpPr>
          <p:spPr bwMode="auto">
            <a:xfrm>
              <a:off x="384" y="192"/>
              <a:ext cx="856" cy="327"/>
            </a:xfrm>
            <a:prstGeom prst="rect">
              <a:avLst/>
            </a:prstGeom>
            <a:noFill/>
            <a:ln w="9525">
              <a:noFill/>
              <a:miter lim="800000"/>
              <a:headEnd/>
              <a:tailEnd/>
            </a:ln>
          </p:spPr>
          <p:txBody>
            <a:bodyPr wrap="none">
              <a:spAutoFit/>
            </a:bodyPr>
            <a:lstStyle/>
            <a:p>
              <a:pPr lvl="1" eaLnBrk="0" hangingPunct="0"/>
              <a:r>
                <a:rPr lang="zh-CN" altLang="zh-CN" sz="2800" b="1">
                  <a:latin typeface="楷体_GB2312" pitchFamily="49" charset="-122"/>
                  <a:ea typeface="楷体_GB2312" pitchFamily="49" charset="-122"/>
                </a:rPr>
                <a:t>压强</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2279"/>
                                        </p:tgtEl>
                                        <p:attrNameLst>
                                          <p:attrName>style.visibility</p:attrName>
                                        </p:attrNameLst>
                                      </p:cBhvr>
                                      <p:to>
                                        <p:strVal val="visible"/>
                                      </p:to>
                                    </p:set>
                                    <p:animEffect transition="in" filter="wipe(left)">
                                      <p:cBhvr>
                                        <p:cTn id="7" dur="500"/>
                                        <p:tgtEl>
                                          <p:spTgt spid="18227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82281"/>
                                        </p:tgtEl>
                                        <p:attrNameLst>
                                          <p:attrName>style.visibility</p:attrName>
                                        </p:attrNameLst>
                                      </p:cBhvr>
                                      <p:to>
                                        <p:strVal val="visible"/>
                                      </p:to>
                                    </p:set>
                                    <p:animEffect transition="in" filter="wipe(right)">
                                      <p:cBhvr>
                                        <p:cTn id="12" dur="500"/>
                                        <p:tgtEl>
                                          <p:spTgt spid="18228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82282"/>
                                        </p:tgtEl>
                                        <p:attrNameLst>
                                          <p:attrName>style.visibility</p:attrName>
                                        </p:attrNameLst>
                                      </p:cBhvr>
                                      <p:to>
                                        <p:strVal val="visible"/>
                                      </p:to>
                                    </p:set>
                                    <p:animEffect transition="in" filter="wipe(left)">
                                      <p:cBhvr>
                                        <p:cTn id="17" dur="500"/>
                                        <p:tgtEl>
                                          <p:spTgt spid="18228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9" grpId="0" autoUpdateAnimBg="0"/>
      <p:bldP spid="182281"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3" name="灯片编号占位符 5"/>
          <p:cNvSpPr>
            <a:spLocks noGrp="1"/>
          </p:cNvSpPr>
          <p:nvPr>
            <p:ph type="sldNum" sz="quarter" idx="12"/>
          </p:nvPr>
        </p:nvSpPr>
        <p:spPr>
          <a:xfrm>
            <a:off x="6684963" y="6357958"/>
            <a:ext cx="1905000" cy="457200"/>
          </a:xfrm>
          <a:noFill/>
        </p:spPr>
        <p:txBody>
          <a:bodyPr/>
          <a:lstStyle/>
          <a:p>
            <a:fld id="{9160F07E-8DD9-4B5E-B5F5-3704764635AE}" type="slidenum">
              <a:rPr lang="zh-CN" altLang="en-US" smtClean="0"/>
              <a:pPr/>
              <a:t>14</a:t>
            </a:fld>
            <a:endParaRPr lang="en-US" altLang="zh-CN" smtClean="0"/>
          </a:p>
        </p:txBody>
      </p:sp>
      <p:graphicFrame>
        <p:nvGraphicFramePr>
          <p:cNvPr id="183305" name="Object 9"/>
          <p:cNvGraphicFramePr>
            <a:graphicFrameLocks noChangeAspect="1"/>
          </p:cNvGraphicFramePr>
          <p:nvPr/>
        </p:nvGraphicFramePr>
        <p:xfrm>
          <a:off x="2835275" y="2439993"/>
          <a:ext cx="4327525" cy="1125538"/>
        </p:xfrm>
        <a:graphic>
          <a:graphicData uri="http://schemas.openxmlformats.org/presentationml/2006/ole">
            <p:oleObj spid="_x0000_s6147" name="Equation" r:id="rId3" imgW="1600200" imgH="520560" progId="Equation.3">
              <p:embed/>
            </p:oleObj>
          </a:graphicData>
        </a:graphic>
      </p:graphicFrame>
      <p:sp>
        <p:nvSpPr>
          <p:cNvPr id="183313" name="Text Box 17"/>
          <p:cNvSpPr txBox="1">
            <a:spLocks noChangeArrowheads="1"/>
          </p:cNvSpPr>
          <p:nvPr/>
        </p:nvSpPr>
        <p:spPr bwMode="auto">
          <a:xfrm>
            <a:off x="1571604" y="2838449"/>
            <a:ext cx="901700" cy="519113"/>
          </a:xfrm>
          <a:prstGeom prst="rect">
            <a:avLst/>
          </a:prstGeom>
          <a:noFill/>
          <a:ln w="9525">
            <a:noFill/>
            <a:miter lim="800000"/>
            <a:headEnd/>
            <a:tailEnd/>
          </a:ln>
        </p:spPr>
        <p:txBody>
          <a:bodyPr wrap="none" anchor="ctr">
            <a:spAutoFit/>
          </a:bodyPr>
          <a:lstStyle/>
          <a:p>
            <a:pPr algn="ctr"/>
            <a:r>
              <a:rPr lang="zh-CN" altLang="zh-CN" sz="2800" b="1" dirty="0">
                <a:solidFill>
                  <a:srgbClr val="0000CC"/>
                </a:solidFill>
                <a:latin typeface="楷体_GB2312" pitchFamily="49" charset="-122"/>
                <a:ea typeface="楷体_GB2312" pitchFamily="49" charset="-122"/>
              </a:rPr>
              <a:t>定义</a:t>
            </a:r>
            <a:endParaRPr lang="zh-CN" altLang="en-US" sz="2800" b="1" dirty="0">
              <a:solidFill>
                <a:srgbClr val="0000CC"/>
              </a:solidFill>
              <a:latin typeface="楷体_GB2312" pitchFamily="49" charset="-122"/>
              <a:ea typeface="楷体_GB2312" pitchFamily="49" charset="-122"/>
            </a:endParaRPr>
          </a:p>
        </p:txBody>
      </p:sp>
      <p:graphicFrame>
        <p:nvGraphicFramePr>
          <p:cNvPr id="183306" name="Object 10"/>
          <p:cNvGraphicFramePr>
            <a:graphicFrameLocks noChangeAspect="1"/>
          </p:cNvGraphicFramePr>
          <p:nvPr/>
        </p:nvGraphicFramePr>
        <p:xfrm>
          <a:off x="2806682" y="3995746"/>
          <a:ext cx="1862138" cy="719138"/>
        </p:xfrm>
        <a:graphic>
          <a:graphicData uri="http://schemas.openxmlformats.org/presentationml/2006/ole">
            <p:oleObj spid="_x0000_s6148" name="Equation" r:id="rId4" imgW="723600" imgH="279360" progId="Equation.3">
              <p:embed/>
            </p:oleObj>
          </a:graphicData>
        </a:graphic>
      </p:graphicFrame>
      <p:sp>
        <p:nvSpPr>
          <p:cNvPr id="183314" name="Text Box 18"/>
          <p:cNvSpPr txBox="1">
            <a:spLocks noChangeArrowheads="1"/>
          </p:cNvSpPr>
          <p:nvPr/>
        </p:nvSpPr>
        <p:spPr bwMode="auto">
          <a:xfrm>
            <a:off x="2000232" y="4043371"/>
            <a:ext cx="542925" cy="519113"/>
          </a:xfrm>
          <a:prstGeom prst="rect">
            <a:avLst/>
          </a:prstGeom>
          <a:noFill/>
          <a:ln w="9525">
            <a:noFill/>
            <a:miter lim="800000"/>
            <a:headEnd/>
            <a:tailEnd/>
          </a:ln>
        </p:spPr>
        <p:txBody>
          <a:bodyPr wrap="none" anchor="ctr">
            <a:spAutoFit/>
          </a:bodyPr>
          <a:lstStyle/>
          <a:p>
            <a:pPr algn="ctr"/>
            <a:r>
              <a:rPr lang="zh-CN" altLang="zh-CN" sz="2800" b="1">
                <a:latin typeface="楷体_GB2312" pitchFamily="49" charset="-122"/>
                <a:ea typeface="楷体_GB2312" pitchFamily="49" charset="-122"/>
              </a:rPr>
              <a:t>则</a:t>
            </a:r>
            <a:endParaRPr lang="zh-CN" altLang="en-US" sz="2800" b="1">
              <a:latin typeface="楷体_GB2312" pitchFamily="49" charset="-122"/>
              <a:ea typeface="楷体_GB2312" pitchFamily="49" charset="-122"/>
            </a:endParaRPr>
          </a:p>
        </p:txBody>
      </p:sp>
      <p:grpSp>
        <p:nvGrpSpPr>
          <p:cNvPr id="16" name="Group 29"/>
          <p:cNvGrpSpPr>
            <a:grpSpLocks/>
          </p:cNvGrpSpPr>
          <p:nvPr/>
        </p:nvGrpSpPr>
        <p:grpSpPr bwMode="auto">
          <a:xfrm>
            <a:off x="1425589" y="566725"/>
            <a:ext cx="5218113" cy="1076325"/>
            <a:chOff x="384" y="69"/>
            <a:chExt cx="3287" cy="678"/>
          </a:xfrm>
        </p:grpSpPr>
        <p:graphicFrame>
          <p:nvGraphicFramePr>
            <p:cNvPr id="17" name="Object 8"/>
            <p:cNvGraphicFramePr>
              <a:graphicFrameLocks noChangeAspect="1"/>
            </p:cNvGraphicFramePr>
            <p:nvPr/>
          </p:nvGraphicFramePr>
          <p:xfrm>
            <a:off x="1311" y="69"/>
            <a:ext cx="2360" cy="678"/>
          </p:xfrm>
          <a:graphic>
            <a:graphicData uri="http://schemas.openxmlformats.org/presentationml/2006/ole">
              <p:oleObj spid="_x0000_s6153" name="公式" r:id="rId5" imgW="1498320" imgH="431640" progId="Equation.3">
                <p:embed/>
              </p:oleObj>
            </a:graphicData>
          </a:graphic>
        </p:graphicFrame>
        <p:sp>
          <p:nvSpPr>
            <p:cNvPr id="18" name="Text Box 16"/>
            <p:cNvSpPr txBox="1">
              <a:spLocks noChangeArrowheads="1"/>
            </p:cNvSpPr>
            <p:nvPr/>
          </p:nvSpPr>
          <p:spPr bwMode="auto">
            <a:xfrm>
              <a:off x="384" y="192"/>
              <a:ext cx="856" cy="327"/>
            </a:xfrm>
            <a:prstGeom prst="rect">
              <a:avLst/>
            </a:prstGeom>
            <a:noFill/>
            <a:ln w="9525">
              <a:noFill/>
              <a:miter lim="800000"/>
              <a:headEnd/>
              <a:tailEnd/>
            </a:ln>
          </p:spPr>
          <p:txBody>
            <a:bodyPr wrap="none">
              <a:spAutoFit/>
            </a:bodyPr>
            <a:lstStyle/>
            <a:p>
              <a:pPr lvl="1" eaLnBrk="0" hangingPunct="0"/>
              <a:r>
                <a:rPr lang="zh-CN" altLang="zh-CN" sz="2800" b="1">
                  <a:latin typeface="楷体_GB2312" pitchFamily="49" charset="-122"/>
                  <a:ea typeface="楷体_GB2312" pitchFamily="49" charset="-122"/>
                </a:rPr>
                <a:t>压强</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3313"/>
                                        </p:tgtEl>
                                        <p:attrNameLst>
                                          <p:attrName>style.visibility</p:attrName>
                                        </p:attrNameLst>
                                      </p:cBhvr>
                                      <p:to>
                                        <p:strVal val="visible"/>
                                      </p:to>
                                    </p:set>
                                    <p:animEffect transition="in" filter="wipe(left)">
                                      <p:cBhvr>
                                        <p:cTn id="7" dur="500"/>
                                        <p:tgtEl>
                                          <p:spTgt spid="1833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83305"/>
                                        </p:tgtEl>
                                        <p:attrNameLst>
                                          <p:attrName>style.visibility</p:attrName>
                                        </p:attrNameLst>
                                      </p:cBhvr>
                                      <p:to>
                                        <p:strVal val="visible"/>
                                      </p:to>
                                    </p:set>
                                    <p:animEffect transition="in" filter="wipe(left)">
                                      <p:cBhvr>
                                        <p:cTn id="12" dur="500"/>
                                        <p:tgtEl>
                                          <p:spTgt spid="18330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83314"/>
                                        </p:tgtEl>
                                        <p:attrNameLst>
                                          <p:attrName>style.visibility</p:attrName>
                                        </p:attrNameLst>
                                      </p:cBhvr>
                                      <p:to>
                                        <p:strVal val="visible"/>
                                      </p:to>
                                    </p:set>
                                    <p:animEffect transition="in" filter="wipe(up)">
                                      <p:cBhvr>
                                        <p:cTn id="17" dur="500"/>
                                        <p:tgtEl>
                                          <p:spTgt spid="1833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83306"/>
                                        </p:tgtEl>
                                        <p:attrNameLst>
                                          <p:attrName>style.visibility</p:attrName>
                                        </p:attrNameLst>
                                      </p:cBhvr>
                                      <p:to>
                                        <p:strVal val="visible"/>
                                      </p:to>
                                    </p:set>
                                    <p:animEffect transition="in" filter="wipe(left)">
                                      <p:cBhvr>
                                        <p:cTn id="22" dur="500"/>
                                        <p:tgtEl>
                                          <p:spTgt spid="18330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313" grpId="0" autoUpdateAnimBg="0"/>
      <p:bldP spid="18331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3" name="灯片编号占位符 5"/>
          <p:cNvSpPr>
            <a:spLocks noGrp="1"/>
          </p:cNvSpPr>
          <p:nvPr>
            <p:ph type="sldNum" sz="quarter" idx="12"/>
          </p:nvPr>
        </p:nvSpPr>
        <p:spPr>
          <a:noFill/>
        </p:spPr>
        <p:txBody>
          <a:bodyPr/>
          <a:lstStyle/>
          <a:p>
            <a:fld id="{9160F07E-8DD9-4B5E-B5F5-3704764635AE}" type="slidenum">
              <a:rPr lang="zh-CN" altLang="en-US" smtClean="0"/>
              <a:pPr/>
              <a:t>15</a:t>
            </a:fld>
            <a:endParaRPr lang="en-US" altLang="zh-CN" smtClean="0"/>
          </a:p>
        </p:txBody>
      </p:sp>
      <p:graphicFrame>
        <p:nvGraphicFramePr>
          <p:cNvPr id="183307" name="Object 11"/>
          <p:cNvGraphicFramePr>
            <a:graphicFrameLocks noChangeAspect="1"/>
          </p:cNvGraphicFramePr>
          <p:nvPr/>
        </p:nvGraphicFramePr>
        <p:xfrm>
          <a:off x="2220920" y="2571744"/>
          <a:ext cx="3422650" cy="703263"/>
        </p:xfrm>
        <a:graphic>
          <a:graphicData uri="http://schemas.openxmlformats.org/presentationml/2006/ole">
            <p:oleObj spid="_x0000_s45058" name="Equation" r:id="rId3" imgW="1295280" imgH="266400" progId="Equation.3">
              <p:embed/>
            </p:oleObj>
          </a:graphicData>
        </a:graphic>
      </p:graphicFrame>
      <p:sp>
        <p:nvSpPr>
          <p:cNvPr id="183303" name="Text Box 7"/>
          <p:cNvSpPr txBox="1">
            <a:spLocks noChangeArrowheads="1"/>
          </p:cNvSpPr>
          <p:nvPr/>
        </p:nvSpPr>
        <p:spPr bwMode="auto">
          <a:xfrm>
            <a:off x="500034" y="4552961"/>
            <a:ext cx="1358900" cy="519113"/>
          </a:xfrm>
          <a:prstGeom prst="rect">
            <a:avLst/>
          </a:prstGeom>
          <a:noFill/>
          <a:ln w="9525">
            <a:noFill/>
            <a:miter lim="800000"/>
            <a:headEnd/>
            <a:tailEnd/>
          </a:ln>
        </p:spPr>
        <p:txBody>
          <a:bodyPr wrap="none">
            <a:spAutoFit/>
          </a:bodyPr>
          <a:lstStyle/>
          <a:p>
            <a:pPr lvl="1" eaLnBrk="0" hangingPunct="0"/>
            <a:r>
              <a:rPr lang="zh-CN" altLang="zh-CN" sz="2800" b="1" dirty="0">
                <a:latin typeface="楷体_GB2312" pitchFamily="49" charset="-122"/>
                <a:ea typeface="楷体_GB2312" pitchFamily="49" charset="-122"/>
              </a:rPr>
              <a:t>可知</a:t>
            </a:r>
          </a:p>
        </p:txBody>
      </p:sp>
      <p:graphicFrame>
        <p:nvGraphicFramePr>
          <p:cNvPr id="183306" name="Object 10"/>
          <p:cNvGraphicFramePr>
            <a:graphicFrameLocks noChangeAspect="1"/>
          </p:cNvGraphicFramePr>
          <p:nvPr/>
        </p:nvGraphicFramePr>
        <p:xfrm>
          <a:off x="214282" y="0"/>
          <a:ext cx="1862138" cy="719138"/>
        </p:xfrm>
        <a:graphic>
          <a:graphicData uri="http://schemas.openxmlformats.org/presentationml/2006/ole">
            <p:oleObj spid="_x0000_s45060" name="Equation" r:id="rId4" imgW="723600" imgH="279360" progId="Equation.3">
              <p:embed/>
            </p:oleObj>
          </a:graphicData>
        </a:graphic>
      </p:graphicFrame>
      <p:sp>
        <p:nvSpPr>
          <p:cNvPr id="183315" name="Text Box 19"/>
          <p:cNvSpPr txBox="1">
            <a:spLocks noChangeArrowheads="1"/>
          </p:cNvSpPr>
          <p:nvPr/>
        </p:nvSpPr>
        <p:spPr bwMode="auto">
          <a:xfrm>
            <a:off x="-84138" y="2019296"/>
            <a:ext cx="9228138" cy="766762"/>
          </a:xfrm>
          <a:prstGeom prst="rect">
            <a:avLst/>
          </a:prstGeom>
          <a:noFill/>
          <a:ln w="9525">
            <a:noFill/>
            <a:miter lim="800000"/>
            <a:headEnd/>
            <a:tailEnd/>
          </a:ln>
          <a:effectLst/>
        </p:spPr>
        <p:txBody>
          <a:bodyPr anchor="ctr">
            <a:spAutoFit/>
          </a:bodyPr>
          <a:lstStyle/>
          <a:p>
            <a:pPr lvl="1" algn="ctr" eaLnBrk="0" hangingPunct="0">
              <a:lnSpc>
                <a:spcPct val="85000"/>
              </a:lnSpc>
              <a:defRPr/>
            </a:pPr>
            <a:r>
              <a:rPr lang="zh-CN" altLang="zh-CN" sz="2800" b="1" dirty="0">
                <a:latin typeface="楷体_GB2312" pitchFamily="49" charset="-122"/>
                <a:ea typeface="楷体_GB2312" pitchFamily="49" charset="-122"/>
              </a:rPr>
              <a:t>平衡态下，分子速度按</a:t>
            </a:r>
            <a:r>
              <a:rPr lang="zh-CN" altLang="en-US" sz="2800" b="1" dirty="0">
                <a:latin typeface="楷体_GB2312" pitchFamily="49" charset="-122"/>
                <a:ea typeface="楷体_GB2312" pitchFamily="49" charset="-122"/>
              </a:rPr>
              <a:t>三个</a:t>
            </a:r>
            <a:r>
              <a:rPr lang="zh-CN" altLang="zh-CN" sz="2800" b="1" dirty="0">
                <a:latin typeface="楷体_GB2312" pitchFamily="49" charset="-122"/>
                <a:ea typeface="楷体_GB2312" pitchFamily="49" charset="-122"/>
              </a:rPr>
              <a:t>方向的分布</a:t>
            </a:r>
            <a:r>
              <a:rPr lang="zh-CN" altLang="en-US" sz="2800" b="1" dirty="0">
                <a:latin typeface="楷体_GB2312" pitchFamily="49" charset="-122"/>
                <a:ea typeface="楷体_GB2312" pitchFamily="49" charset="-122"/>
              </a:rPr>
              <a:t>机会均等</a:t>
            </a:r>
            <a:r>
              <a:rPr lang="zh-CN" altLang="zh-CN" sz="2800" b="1" dirty="0">
                <a:latin typeface="楷体_GB2312" pitchFamily="49" charset="-122"/>
                <a:ea typeface="楷体_GB2312" pitchFamily="49" charset="-122"/>
              </a:rPr>
              <a:t>，有</a:t>
            </a:r>
          </a:p>
          <a:p>
            <a:pPr algn="ctr">
              <a:lnSpc>
                <a:spcPct val="85000"/>
              </a:lnSpc>
              <a:defRPr/>
            </a:pPr>
            <a:endParaRPr lang="zh-CN" altLang="en-US" dirty="0">
              <a:solidFill>
                <a:srgbClr val="FFCC00"/>
              </a:solidFill>
              <a:effectLst>
                <a:outerShdw blurRad="38100" dist="38100" dir="2700000" algn="tl">
                  <a:srgbClr val="C0C0C0"/>
                </a:outerShdw>
              </a:effectLst>
              <a:latin typeface="Times New Roman" pitchFamily="18" charset="0"/>
              <a:ea typeface="楷体_GB2312" pitchFamily="49" charset="-122"/>
            </a:endParaRPr>
          </a:p>
        </p:txBody>
      </p:sp>
      <p:graphicFrame>
        <p:nvGraphicFramePr>
          <p:cNvPr id="183308" name="Object 12"/>
          <p:cNvGraphicFramePr>
            <a:graphicFrameLocks noChangeAspect="1"/>
          </p:cNvGraphicFramePr>
          <p:nvPr/>
        </p:nvGraphicFramePr>
        <p:xfrm>
          <a:off x="1857356" y="1142984"/>
          <a:ext cx="5019675" cy="596900"/>
        </p:xfrm>
        <a:graphic>
          <a:graphicData uri="http://schemas.openxmlformats.org/presentationml/2006/ole">
            <p:oleObj spid="_x0000_s45061" name="Equation" r:id="rId5" imgW="1942920" imgH="253800" progId="Equation.3">
              <p:embed/>
            </p:oleObj>
          </a:graphicData>
        </a:graphic>
      </p:graphicFrame>
      <p:graphicFrame>
        <p:nvGraphicFramePr>
          <p:cNvPr id="183331" name="Object 35"/>
          <p:cNvGraphicFramePr>
            <a:graphicFrameLocks noChangeAspect="1"/>
          </p:cNvGraphicFramePr>
          <p:nvPr/>
        </p:nvGraphicFramePr>
        <p:xfrm>
          <a:off x="1719272" y="3500438"/>
          <a:ext cx="4210050" cy="627063"/>
        </p:xfrm>
        <a:graphic>
          <a:graphicData uri="http://schemas.openxmlformats.org/presentationml/2006/ole">
            <p:oleObj spid="_x0000_s45062" name="Equation" r:id="rId6" imgW="1790640" imgH="266400" progId="Equation.3">
              <p:embed/>
            </p:oleObj>
          </a:graphicData>
        </a:graphic>
      </p:graphicFrame>
      <p:graphicFrame>
        <p:nvGraphicFramePr>
          <p:cNvPr id="183332" name="Object 36"/>
          <p:cNvGraphicFramePr>
            <a:graphicFrameLocks noChangeAspect="1"/>
          </p:cNvGraphicFramePr>
          <p:nvPr/>
        </p:nvGraphicFramePr>
        <p:xfrm>
          <a:off x="2119313" y="4357694"/>
          <a:ext cx="4298950" cy="925512"/>
        </p:xfrm>
        <a:graphic>
          <a:graphicData uri="http://schemas.openxmlformats.org/presentationml/2006/ole">
            <p:oleObj spid="_x0000_s45063" name="Equation" r:id="rId7" imgW="1828800" imgH="3934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3308"/>
                                        </p:tgtEl>
                                        <p:attrNameLst>
                                          <p:attrName>style.visibility</p:attrName>
                                        </p:attrNameLst>
                                      </p:cBhvr>
                                      <p:to>
                                        <p:strVal val="visible"/>
                                      </p:to>
                                    </p:set>
                                    <p:animEffect transition="in" filter="wipe(left)">
                                      <p:cBhvr>
                                        <p:cTn id="7" dur="500"/>
                                        <p:tgtEl>
                                          <p:spTgt spid="18330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3315"/>
                                        </p:tgtEl>
                                        <p:attrNameLst>
                                          <p:attrName>style.visibility</p:attrName>
                                        </p:attrNameLst>
                                      </p:cBhvr>
                                      <p:to>
                                        <p:strVal val="visible"/>
                                      </p:to>
                                    </p:set>
                                    <p:animEffect transition="in" filter="wipe(left)">
                                      <p:cBhvr>
                                        <p:cTn id="12" dur="500"/>
                                        <p:tgtEl>
                                          <p:spTgt spid="1833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83307"/>
                                        </p:tgtEl>
                                        <p:attrNameLst>
                                          <p:attrName>style.visibility</p:attrName>
                                        </p:attrNameLst>
                                      </p:cBhvr>
                                      <p:to>
                                        <p:strVal val="visible"/>
                                      </p:to>
                                    </p:set>
                                    <p:animEffect transition="in" filter="wipe(left)">
                                      <p:cBhvr>
                                        <p:cTn id="17" dur="500"/>
                                        <p:tgtEl>
                                          <p:spTgt spid="18330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83331"/>
                                        </p:tgtEl>
                                        <p:attrNameLst>
                                          <p:attrName>style.visibility</p:attrName>
                                        </p:attrNameLst>
                                      </p:cBhvr>
                                      <p:to>
                                        <p:strVal val="visible"/>
                                      </p:to>
                                    </p:set>
                                    <p:animEffect transition="in" filter="wipe(left)">
                                      <p:cBhvr>
                                        <p:cTn id="22" dur="500"/>
                                        <p:tgtEl>
                                          <p:spTgt spid="18333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3303"/>
                                        </p:tgtEl>
                                        <p:attrNameLst>
                                          <p:attrName>style.visibility</p:attrName>
                                        </p:attrNameLst>
                                      </p:cBhvr>
                                      <p:to>
                                        <p:strVal val="visible"/>
                                      </p:to>
                                    </p:set>
                                    <p:animEffect transition="in" filter="wipe(left)">
                                      <p:cBhvr>
                                        <p:cTn id="27" dur="500"/>
                                        <p:tgtEl>
                                          <p:spTgt spid="18330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83332"/>
                                        </p:tgtEl>
                                        <p:attrNameLst>
                                          <p:attrName>style.visibility</p:attrName>
                                        </p:attrNameLst>
                                      </p:cBhvr>
                                      <p:to>
                                        <p:strVal val="visible"/>
                                      </p:to>
                                    </p:set>
                                    <p:animEffect transition="in" filter="wipe(left)">
                                      <p:cBhvr>
                                        <p:cTn id="32" dur="500"/>
                                        <p:tgtEl>
                                          <p:spTgt spid="1833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303" grpId="0" autoUpdateAnimBg="0"/>
      <p:bldP spid="183315"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灯片编号占位符 5"/>
          <p:cNvSpPr>
            <a:spLocks noGrp="1"/>
          </p:cNvSpPr>
          <p:nvPr>
            <p:ph type="sldNum" sz="quarter" idx="12"/>
          </p:nvPr>
        </p:nvSpPr>
        <p:spPr>
          <a:noFill/>
        </p:spPr>
        <p:txBody>
          <a:bodyPr/>
          <a:lstStyle/>
          <a:p>
            <a:fld id="{80710F72-17F9-4648-A504-F2E49896680E}" type="slidenum">
              <a:rPr lang="zh-CN" altLang="en-US" smtClean="0"/>
              <a:pPr/>
              <a:t>16</a:t>
            </a:fld>
            <a:endParaRPr lang="en-US" altLang="zh-CN" smtClean="0"/>
          </a:p>
        </p:txBody>
      </p:sp>
      <p:sp>
        <p:nvSpPr>
          <p:cNvPr id="184330" name="AutoShape 10"/>
          <p:cNvSpPr>
            <a:spLocks noChangeArrowheads="1"/>
          </p:cNvSpPr>
          <p:nvPr/>
        </p:nvSpPr>
        <p:spPr bwMode="auto">
          <a:xfrm>
            <a:off x="6684946" y="2571744"/>
            <a:ext cx="2057400" cy="457200"/>
          </a:xfrm>
          <a:prstGeom prst="wedgeEllipseCallout">
            <a:avLst>
              <a:gd name="adj1" fmla="val -81944"/>
              <a:gd name="adj2" fmla="val 85417"/>
            </a:avLst>
          </a:prstGeom>
          <a:solidFill>
            <a:srgbClr val="CCFFFF"/>
          </a:solidFill>
          <a:ln w="9525">
            <a:solidFill>
              <a:srgbClr val="FF00FF"/>
            </a:solidFill>
            <a:miter lim="800000"/>
            <a:headEnd/>
            <a:tailEnd/>
          </a:ln>
        </p:spPr>
        <p:txBody>
          <a:bodyPr wrap="none" anchor="ctr"/>
          <a:lstStyle/>
          <a:p>
            <a:pPr algn="ctr" eaLnBrk="0" hangingPunct="0"/>
            <a:r>
              <a:rPr lang="zh-CN" altLang="en-US" sz="2800" b="1">
                <a:latin typeface="Times New Roman" pitchFamily="18" charset="0"/>
              </a:rPr>
              <a:t>压强公式</a:t>
            </a:r>
          </a:p>
        </p:txBody>
      </p:sp>
      <p:sp>
        <p:nvSpPr>
          <p:cNvPr id="184332" name="Text Box 12"/>
          <p:cNvSpPr txBox="1">
            <a:spLocks noChangeArrowheads="1"/>
          </p:cNvSpPr>
          <p:nvPr/>
        </p:nvSpPr>
        <p:spPr bwMode="auto">
          <a:xfrm>
            <a:off x="4500562" y="4286256"/>
            <a:ext cx="2819400" cy="519113"/>
          </a:xfrm>
          <a:prstGeom prst="rect">
            <a:avLst/>
          </a:prstGeom>
          <a:noFill/>
          <a:ln w="9525">
            <a:noFill/>
            <a:miter lim="800000"/>
            <a:headEnd/>
            <a:tailEnd/>
          </a:ln>
        </p:spPr>
        <p:txBody>
          <a:bodyPr>
            <a:spAutoFit/>
          </a:bodyPr>
          <a:lstStyle/>
          <a:p>
            <a:pPr lvl="1" eaLnBrk="0" hangingPunct="0"/>
            <a:r>
              <a:rPr lang="zh-CN" altLang="zh-CN" sz="2800" b="1" dirty="0">
                <a:solidFill>
                  <a:srgbClr val="0000CC"/>
                </a:solidFill>
                <a:latin typeface="楷体_GB2312" pitchFamily="49" charset="-122"/>
                <a:ea typeface="楷体_GB2312" pitchFamily="49" charset="-122"/>
              </a:rPr>
              <a:t>分子平均动能</a:t>
            </a:r>
            <a:endParaRPr lang="zh-CN" altLang="en-US" sz="2800" b="1" dirty="0">
              <a:solidFill>
                <a:srgbClr val="0000CC"/>
              </a:solidFill>
              <a:latin typeface="楷体_GB2312" pitchFamily="49" charset="-122"/>
              <a:ea typeface="楷体_GB2312" pitchFamily="49" charset="-122"/>
            </a:endParaRPr>
          </a:p>
        </p:txBody>
      </p:sp>
      <p:graphicFrame>
        <p:nvGraphicFramePr>
          <p:cNvPr id="220160" name="Object 0"/>
          <p:cNvGraphicFramePr>
            <a:graphicFrameLocks noChangeAspect="1"/>
          </p:cNvGraphicFramePr>
          <p:nvPr/>
        </p:nvGraphicFramePr>
        <p:xfrm>
          <a:off x="2571736" y="4214818"/>
          <a:ext cx="1739900" cy="627063"/>
        </p:xfrm>
        <a:graphic>
          <a:graphicData uri="http://schemas.openxmlformats.org/presentationml/2006/ole">
            <p:oleObj spid="_x0000_s7170" name="公式" r:id="rId3" imgW="736560" imgH="266400" progId="Equation.3">
              <p:embed/>
            </p:oleObj>
          </a:graphicData>
        </a:graphic>
      </p:graphicFrame>
      <p:sp>
        <p:nvSpPr>
          <p:cNvPr id="184348" name="Text Box 28"/>
          <p:cNvSpPr txBox="1">
            <a:spLocks noChangeArrowheads="1"/>
          </p:cNvSpPr>
          <p:nvPr/>
        </p:nvSpPr>
        <p:spPr bwMode="auto">
          <a:xfrm>
            <a:off x="1357290" y="214290"/>
            <a:ext cx="3413125" cy="519113"/>
          </a:xfrm>
          <a:prstGeom prst="rect">
            <a:avLst/>
          </a:prstGeom>
          <a:noFill/>
          <a:ln w="9525">
            <a:noFill/>
            <a:miter lim="800000"/>
            <a:headEnd/>
            <a:tailEnd/>
          </a:ln>
        </p:spPr>
        <p:txBody>
          <a:bodyPr wrap="none">
            <a:spAutoFit/>
          </a:bodyPr>
          <a:lstStyle/>
          <a:p>
            <a:pPr eaLnBrk="0" hangingPunct="0"/>
            <a:r>
              <a:rPr lang="zh-CN" altLang="en-US" sz="2800" b="1" dirty="0">
                <a:latin typeface="Times New Roman" pitchFamily="18" charset="0"/>
                <a:ea typeface="楷体_GB2312" pitchFamily="49" charset="-122"/>
              </a:rPr>
              <a:t>在非相对论的情况下</a:t>
            </a:r>
            <a:endParaRPr lang="zh-CN" altLang="en-US" sz="2800" b="1" dirty="0">
              <a:latin typeface="楷体_GB2312" pitchFamily="49" charset="-122"/>
              <a:ea typeface="楷体_GB2312" pitchFamily="49" charset="-122"/>
            </a:endParaRPr>
          </a:p>
        </p:txBody>
      </p:sp>
      <p:graphicFrame>
        <p:nvGraphicFramePr>
          <p:cNvPr id="220161" name="Object 1"/>
          <p:cNvGraphicFramePr>
            <a:graphicFrameLocks noChangeAspect="1"/>
          </p:cNvGraphicFramePr>
          <p:nvPr/>
        </p:nvGraphicFramePr>
        <p:xfrm>
          <a:off x="2714612" y="1000108"/>
          <a:ext cx="3360738" cy="671513"/>
        </p:xfrm>
        <a:graphic>
          <a:graphicData uri="http://schemas.openxmlformats.org/presentationml/2006/ole">
            <p:oleObj spid="_x0000_s7171" name="Equation" r:id="rId4" imgW="1206360" imgH="241200" progId="Equation.3">
              <p:embed/>
            </p:oleObj>
          </a:graphicData>
        </a:graphic>
      </p:graphicFrame>
      <p:graphicFrame>
        <p:nvGraphicFramePr>
          <p:cNvPr id="220162" name="Object 2"/>
          <p:cNvGraphicFramePr>
            <a:graphicFrameLocks noChangeAspect="1"/>
          </p:cNvGraphicFramePr>
          <p:nvPr/>
        </p:nvGraphicFramePr>
        <p:xfrm>
          <a:off x="2214546" y="2800344"/>
          <a:ext cx="3532188" cy="1011238"/>
        </p:xfrm>
        <a:graphic>
          <a:graphicData uri="http://schemas.openxmlformats.org/presentationml/2006/ole">
            <p:oleObj spid="_x0000_s7172" name="Equation" r:id="rId5" imgW="1320480" imgH="393480" progId="Equation.3">
              <p:embed/>
            </p:oleObj>
          </a:graphicData>
        </a:graphic>
      </p:graphicFrame>
      <p:sp>
        <p:nvSpPr>
          <p:cNvPr id="184360" name="Text Box 40"/>
          <p:cNvSpPr txBox="1">
            <a:spLocks noChangeArrowheads="1"/>
          </p:cNvSpPr>
          <p:nvPr/>
        </p:nvSpPr>
        <p:spPr bwMode="auto">
          <a:xfrm>
            <a:off x="1357290" y="2071678"/>
            <a:ext cx="1612900" cy="519113"/>
          </a:xfrm>
          <a:prstGeom prst="rect">
            <a:avLst/>
          </a:prstGeom>
          <a:noFill/>
          <a:ln w="9525">
            <a:noFill/>
            <a:miter lim="800000"/>
            <a:headEnd/>
            <a:tailEnd/>
          </a:ln>
        </p:spPr>
        <p:txBody>
          <a:bodyPr wrap="none">
            <a:spAutoFit/>
          </a:bodyPr>
          <a:lstStyle/>
          <a:p>
            <a:pPr eaLnBrk="0" hangingPunct="0"/>
            <a:r>
              <a:rPr lang="zh-CN" altLang="en-US" sz="2800" b="1" dirty="0">
                <a:latin typeface="Times New Roman" pitchFamily="18" charset="0"/>
                <a:ea typeface="楷体_GB2312" pitchFamily="49" charset="-122"/>
              </a:rPr>
              <a:t>所以</a:t>
            </a:r>
            <a:r>
              <a:rPr lang="zh-CN" altLang="zh-CN" sz="2800" b="1" dirty="0">
                <a:latin typeface="楷体_GB2312" pitchFamily="49" charset="-122"/>
                <a:ea typeface="楷体_GB2312" pitchFamily="49" charset="-122"/>
              </a:rPr>
              <a:t>压强</a:t>
            </a:r>
            <a:endParaRPr lang="zh-CN" altLang="en-US" sz="2800" b="1" dirty="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84348"/>
                                        </p:tgtEl>
                                        <p:attrNameLst>
                                          <p:attrName>style.visibility</p:attrName>
                                        </p:attrNameLst>
                                      </p:cBhvr>
                                      <p:to>
                                        <p:strVal val="visible"/>
                                      </p:to>
                                    </p:set>
                                    <p:animEffect transition="in" filter="wipe(up)">
                                      <p:cBhvr>
                                        <p:cTn id="7" dur="500"/>
                                        <p:tgtEl>
                                          <p:spTgt spid="18434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20161"/>
                                        </p:tgtEl>
                                        <p:attrNameLst>
                                          <p:attrName>style.visibility</p:attrName>
                                        </p:attrNameLst>
                                      </p:cBhvr>
                                      <p:to>
                                        <p:strVal val="visible"/>
                                      </p:to>
                                    </p:set>
                                    <p:animEffect transition="in" filter="wipe(left)">
                                      <p:cBhvr>
                                        <p:cTn id="12" dur="500"/>
                                        <p:tgtEl>
                                          <p:spTgt spid="22016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84360"/>
                                        </p:tgtEl>
                                        <p:attrNameLst>
                                          <p:attrName>style.visibility</p:attrName>
                                        </p:attrNameLst>
                                      </p:cBhvr>
                                      <p:to>
                                        <p:strVal val="visible"/>
                                      </p:to>
                                    </p:set>
                                    <p:animEffect transition="in" filter="wipe(up)">
                                      <p:cBhvr>
                                        <p:cTn id="17" dur="500"/>
                                        <p:tgtEl>
                                          <p:spTgt spid="18436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20162"/>
                                        </p:tgtEl>
                                        <p:attrNameLst>
                                          <p:attrName>style.visibility</p:attrName>
                                        </p:attrNameLst>
                                      </p:cBhvr>
                                      <p:to>
                                        <p:strVal val="visible"/>
                                      </p:to>
                                    </p:set>
                                    <p:animEffect transition="in" filter="wipe(left)">
                                      <p:cBhvr>
                                        <p:cTn id="22" dur="500"/>
                                        <p:tgtEl>
                                          <p:spTgt spid="22016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84330"/>
                                        </p:tgtEl>
                                        <p:attrNameLst>
                                          <p:attrName>style.visibility</p:attrName>
                                        </p:attrNameLst>
                                      </p:cBhvr>
                                      <p:to>
                                        <p:strVal val="visible"/>
                                      </p:to>
                                    </p:set>
                                    <p:animEffect transition="in" filter="wipe(up)">
                                      <p:cBhvr>
                                        <p:cTn id="27" dur="500"/>
                                        <p:tgtEl>
                                          <p:spTgt spid="18433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20160"/>
                                        </p:tgtEl>
                                        <p:attrNameLst>
                                          <p:attrName>style.visibility</p:attrName>
                                        </p:attrNameLst>
                                      </p:cBhvr>
                                      <p:to>
                                        <p:strVal val="visible"/>
                                      </p:to>
                                    </p:set>
                                    <p:animEffect transition="in" filter="wipe(left)">
                                      <p:cBhvr>
                                        <p:cTn id="32" dur="500"/>
                                        <p:tgtEl>
                                          <p:spTgt spid="22016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84332"/>
                                        </p:tgtEl>
                                        <p:attrNameLst>
                                          <p:attrName>style.visibility</p:attrName>
                                        </p:attrNameLst>
                                      </p:cBhvr>
                                      <p:to>
                                        <p:strVal val="visible"/>
                                      </p:to>
                                    </p:set>
                                    <p:animEffect transition="in" filter="wipe(left)">
                                      <p:cBhvr>
                                        <p:cTn id="37" dur="500"/>
                                        <p:tgtEl>
                                          <p:spTgt spid="1843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0" grpId="0" animBg="1" autoUpdateAnimBg="0"/>
      <p:bldP spid="184332" grpId="0" autoUpdateAnimBg="0"/>
      <p:bldP spid="184348" grpId="0" autoUpdateAnimBg="0"/>
      <p:bldP spid="184360"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灯片编号占位符 5"/>
          <p:cNvSpPr>
            <a:spLocks noGrp="1"/>
          </p:cNvSpPr>
          <p:nvPr>
            <p:ph type="sldNum" sz="quarter" idx="12"/>
          </p:nvPr>
        </p:nvSpPr>
        <p:spPr>
          <a:noFill/>
        </p:spPr>
        <p:txBody>
          <a:bodyPr/>
          <a:lstStyle/>
          <a:p>
            <a:fld id="{80710F72-17F9-4648-A504-F2E49896680E}" type="slidenum">
              <a:rPr lang="zh-CN" altLang="en-US" smtClean="0"/>
              <a:pPr/>
              <a:t>17</a:t>
            </a:fld>
            <a:endParaRPr lang="en-US" altLang="zh-CN" smtClean="0"/>
          </a:p>
        </p:txBody>
      </p:sp>
      <p:sp>
        <p:nvSpPr>
          <p:cNvPr id="184330" name="AutoShape 10"/>
          <p:cNvSpPr>
            <a:spLocks noChangeArrowheads="1"/>
          </p:cNvSpPr>
          <p:nvPr/>
        </p:nvSpPr>
        <p:spPr bwMode="auto">
          <a:xfrm>
            <a:off x="6629400" y="428604"/>
            <a:ext cx="2057400" cy="457200"/>
          </a:xfrm>
          <a:prstGeom prst="wedgeEllipseCallout">
            <a:avLst>
              <a:gd name="adj1" fmla="val -81944"/>
              <a:gd name="adj2" fmla="val 85417"/>
            </a:avLst>
          </a:prstGeom>
          <a:solidFill>
            <a:srgbClr val="CCFFFF"/>
          </a:solidFill>
          <a:ln w="9525">
            <a:solidFill>
              <a:srgbClr val="FF00FF"/>
            </a:solidFill>
            <a:miter lim="800000"/>
            <a:headEnd/>
            <a:tailEnd/>
          </a:ln>
        </p:spPr>
        <p:txBody>
          <a:bodyPr wrap="none" anchor="ctr"/>
          <a:lstStyle/>
          <a:p>
            <a:pPr algn="ctr" eaLnBrk="0" hangingPunct="0"/>
            <a:r>
              <a:rPr lang="zh-CN" altLang="en-US" sz="2800" b="1" dirty="0">
                <a:latin typeface="Times New Roman" pitchFamily="18" charset="0"/>
              </a:rPr>
              <a:t>压强公式</a:t>
            </a:r>
          </a:p>
        </p:txBody>
      </p:sp>
      <p:sp>
        <p:nvSpPr>
          <p:cNvPr id="184332" name="Text Box 12"/>
          <p:cNvSpPr txBox="1">
            <a:spLocks noChangeArrowheads="1"/>
          </p:cNvSpPr>
          <p:nvPr/>
        </p:nvSpPr>
        <p:spPr bwMode="auto">
          <a:xfrm>
            <a:off x="4724400" y="1933564"/>
            <a:ext cx="2819400" cy="519113"/>
          </a:xfrm>
          <a:prstGeom prst="rect">
            <a:avLst/>
          </a:prstGeom>
          <a:noFill/>
          <a:ln w="9525">
            <a:noFill/>
            <a:miter lim="800000"/>
            <a:headEnd/>
            <a:tailEnd/>
          </a:ln>
        </p:spPr>
        <p:txBody>
          <a:bodyPr>
            <a:spAutoFit/>
          </a:bodyPr>
          <a:lstStyle/>
          <a:p>
            <a:pPr lvl="1" eaLnBrk="0" hangingPunct="0"/>
            <a:r>
              <a:rPr lang="zh-CN" altLang="zh-CN" sz="2800" b="1" dirty="0">
                <a:solidFill>
                  <a:srgbClr val="0000CC"/>
                </a:solidFill>
                <a:latin typeface="楷体_GB2312" pitchFamily="49" charset="-122"/>
                <a:ea typeface="楷体_GB2312" pitchFamily="49" charset="-122"/>
              </a:rPr>
              <a:t>分子平均动能</a:t>
            </a:r>
            <a:endParaRPr lang="zh-CN" altLang="en-US" sz="2800" b="1" dirty="0">
              <a:solidFill>
                <a:srgbClr val="0000CC"/>
              </a:solidFill>
              <a:latin typeface="楷体_GB2312" pitchFamily="49" charset="-122"/>
              <a:ea typeface="楷体_GB2312" pitchFamily="49" charset="-122"/>
            </a:endParaRPr>
          </a:p>
        </p:txBody>
      </p:sp>
      <p:graphicFrame>
        <p:nvGraphicFramePr>
          <p:cNvPr id="220160" name="Object 0"/>
          <p:cNvGraphicFramePr>
            <a:graphicFrameLocks noChangeAspect="1"/>
          </p:cNvGraphicFramePr>
          <p:nvPr/>
        </p:nvGraphicFramePr>
        <p:xfrm>
          <a:off x="2743200" y="1857364"/>
          <a:ext cx="1739900" cy="627063"/>
        </p:xfrm>
        <a:graphic>
          <a:graphicData uri="http://schemas.openxmlformats.org/presentationml/2006/ole">
            <p:oleObj spid="_x0000_s46082" name="公式" r:id="rId3" imgW="736560" imgH="266400" progId="Equation.3">
              <p:embed/>
            </p:oleObj>
          </a:graphicData>
        </a:graphic>
      </p:graphicFrame>
      <p:graphicFrame>
        <p:nvGraphicFramePr>
          <p:cNvPr id="220162" name="Object 2"/>
          <p:cNvGraphicFramePr>
            <a:graphicFrameLocks noChangeAspect="1"/>
          </p:cNvGraphicFramePr>
          <p:nvPr/>
        </p:nvGraphicFramePr>
        <p:xfrm>
          <a:off x="2159000" y="657204"/>
          <a:ext cx="3532188" cy="1011238"/>
        </p:xfrm>
        <a:graphic>
          <a:graphicData uri="http://schemas.openxmlformats.org/presentationml/2006/ole">
            <p:oleObj spid="_x0000_s46084" name="Equation" r:id="rId4" imgW="1320480" imgH="393480" progId="Equation.3">
              <p:embed/>
            </p:oleObj>
          </a:graphicData>
        </a:graphic>
      </p:graphicFrame>
      <p:sp>
        <p:nvSpPr>
          <p:cNvPr id="184358" name="Text Box 38"/>
          <p:cNvSpPr txBox="1">
            <a:spLocks noChangeArrowheads="1"/>
          </p:cNvSpPr>
          <p:nvPr/>
        </p:nvSpPr>
        <p:spPr bwMode="auto">
          <a:xfrm>
            <a:off x="323850" y="2643182"/>
            <a:ext cx="8400056" cy="1284006"/>
          </a:xfrm>
          <a:prstGeom prst="rect">
            <a:avLst/>
          </a:prstGeom>
          <a:noFill/>
          <a:ln w="9525">
            <a:noFill/>
            <a:miter lim="800000"/>
            <a:headEnd/>
            <a:tailEnd/>
          </a:ln>
        </p:spPr>
        <p:txBody>
          <a:bodyPr wrap="none">
            <a:spAutoFit/>
          </a:bodyPr>
          <a:lstStyle/>
          <a:p>
            <a:pPr lvl="1" eaLnBrk="0" hangingPunct="0">
              <a:lnSpc>
                <a:spcPct val="150000"/>
              </a:lnSpc>
              <a:buClr>
                <a:srgbClr val="FF9900"/>
              </a:buClr>
              <a:buFontTx/>
              <a:buChar char="#"/>
            </a:pPr>
            <a:r>
              <a:rPr lang="zh-CN" altLang="zh-CN" sz="2800" b="1" dirty="0">
                <a:latin typeface="楷体_GB2312" pitchFamily="49" charset="-122"/>
                <a:ea typeface="楷体_GB2312" pitchFamily="49" charset="-122"/>
              </a:rPr>
              <a:t>显示了宏观量与微观量的关系。</a:t>
            </a:r>
          </a:p>
          <a:p>
            <a:pPr lvl="1" eaLnBrk="0" hangingPunct="0">
              <a:lnSpc>
                <a:spcPct val="150000"/>
              </a:lnSpc>
              <a:buClr>
                <a:srgbClr val="FF9900"/>
              </a:buClr>
              <a:buFontTx/>
              <a:buChar char="#"/>
            </a:pPr>
            <a:r>
              <a:rPr lang="zh-CN" altLang="zh-CN" sz="2800" b="1" dirty="0">
                <a:latin typeface="楷体_GB2312" pitchFamily="49" charset="-122"/>
                <a:ea typeface="楷体_GB2312" pitchFamily="49" charset="-122"/>
              </a:rPr>
              <a:t>是力学原理与统计方法相结合得出的统计规律。</a:t>
            </a:r>
            <a:endParaRPr lang="zh-CN" altLang="en-US" sz="2800" b="1" dirty="0">
              <a:latin typeface="楷体_GB2312" pitchFamily="49" charset="-122"/>
              <a:ea typeface="楷体_GB2312" pitchFamily="49" charset="-122"/>
            </a:endParaRPr>
          </a:p>
        </p:txBody>
      </p:sp>
      <p:sp>
        <p:nvSpPr>
          <p:cNvPr id="184359" name="Text Box 39"/>
          <p:cNvSpPr txBox="1">
            <a:spLocks noChangeArrowheads="1"/>
          </p:cNvSpPr>
          <p:nvPr/>
        </p:nvSpPr>
        <p:spPr bwMode="auto">
          <a:xfrm>
            <a:off x="539750" y="4145258"/>
            <a:ext cx="8119530" cy="1284006"/>
          </a:xfrm>
          <a:prstGeom prst="rect">
            <a:avLst/>
          </a:prstGeom>
          <a:noFill/>
          <a:ln w="9525">
            <a:noFill/>
            <a:miter lim="800000"/>
            <a:headEnd/>
            <a:tailEnd/>
          </a:ln>
        </p:spPr>
        <p:txBody>
          <a:bodyPr wrap="none">
            <a:spAutoFit/>
          </a:bodyPr>
          <a:lstStyle/>
          <a:p>
            <a:pPr eaLnBrk="0" hangingPunct="0">
              <a:lnSpc>
                <a:spcPct val="150000"/>
              </a:lnSpc>
            </a:pPr>
            <a:r>
              <a:rPr lang="zh-CN" altLang="en-US" sz="2800" b="1" dirty="0">
                <a:latin typeface="楷体_GB2312" pitchFamily="49" charset="-122"/>
                <a:ea typeface="楷体_GB2312" pitchFamily="49" charset="-122"/>
              </a:rPr>
              <a:t>也可将压强理解成分子通过单位面积，在单位时间</a:t>
            </a:r>
          </a:p>
          <a:p>
            <a:pPr eaLnBrk="0" hangingPunct="0">
              <a:lnSpc>
                <a:spcPct val="150000"/>
              </a:lnSpc>
            </a:pPr>
            <a:r>
              <a:rPr lang="zh-CN" altLang="en-US" sz="2800" b="1" dirty="0">
                <a:latin typeface="楷体_GB2312" pitchFamily="49" charset="-122"/>
                <a:ea typeface="楷体_GB2312" pitchFamily="49" charset="-122"/>
              </a:rPr>
              <a:t>内交换的动量。其结果相同。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58"/>
                                        </p:tgtEl>
                                        <p:attrNameLst>
                                          <p:attrName>style.visibility</p:attrName>
                                        </p:attrNameLst>
                                      </p:cBhvr>
                                      <p:to>
                                        <p:strVal val="visible"/>
                                      </p:to>
                                    </p:set>
                                    <p:animEffect transition="in" filter="wipe(left)">
                                      <p:cBhvr>
                                        <p:cTn id="7" dur="500"/>
                                        <p:tgtEl>
                                          <p:spTgt spid="1843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359"/>
                                        </p:tgtEl>
                                        <p:attrNameLst>
                                          <p:attrName>style.visibility</p:attrName>
                                        </p:attrNameLst>
                                      </p:cBhvr>
                                      <p:to>
                                        <p:strVal val="visible"/>
                                      </p:to>
                                    </p:set>
                                    <p:animEffect transition="in" filter="wipe(left)">
                                      <p:cBhvr>
                                        <p:cTn id="12" dur="500"/>
                                        <p:tgtEl>
                                          <p:spTgt spid="1843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8" grpId="0" autoUpdateAnimBg="0"/>
      <p:bldP spid="184359"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灯片编号占位符 5"/>
          <p:cNvSpPr>
            <a:spLocks noGrp="1"/>
          </p:cNvSpPr>
          <p:nvPr>
            <p:ph type="sldNum" sz="quarter" idx="12"/>
          </p:nvPr>
        </p:nvSpPr>
        <p:spPr>
          <a:noFill/>
        </p:spPr>
        <p:txBody>
          <a:bodyPr/>
          <a:lstStyle/>
          <a:p>
            <a:pPr>
              <a:lnSpc>
                <a:spcPct val="150000"/>
              </a:lnSpc>
            </a:pPr>
            <a:fld id="{FD8B901A-13B7-4A75-8FFB-AD1B0C367502}" type="slidenum">
              <a:rPr lang="zh-CN" altLang="en-US" smtClean="0"/>
              <a:pPr>
                <a:lnSpc>
                  <a:spcPct val="150000"/>
                </a:lnSpc>
              </a:pPr>
              <a:t>18</a:t>
            </a:fld>
            <a:endParaRPr lang="en-US" altLang="zh-CN" smtClean="0"/>
          </a:p>
        </p:txBody>
      </p:sp>
      <p:sp>
        <p:nvSpPr>
          <p:cNvPr id="193547" name="Text Box 11"/>
          <p:cNvSpPr txBox="1">
            <a:spLocks noChangeArrowheads="1"/>
          </p:cNvSpPr>
          <p:nvPr/>
        </p:nvSpPr>
        <p:spPr bwMode="auto">
          <a:xfrm>
            <a:off x="838200" y="1000108"/>
            <a:ext cx="6858000" cy="838216"/>
          </a:xfrm>
          <a:prstGeom prst="rect">
            <a:avLst/>
          </a:prstGeom>
          <a:noFill/>
          <a:ln w="9525">
            <a:noFill/>
            <a:miter lim="800000"/>
            <a:headEnd/>
            <a:tailEnd/>
          </a:ln>
        </p:spPr>
        <p:txBody>
          <a:bodyPr wrap="none"/>
          <a:lstStyle/>
          <a:p>
            <a:pPr lvl="1" eaLnBrk="0" hangingPunct="0">
              <a:lnSpc>
                <a:spcPct val="150000"/>
              </a:lnSpc>
              <a:buClr>
                <a:srgbClr val="FF9900"/>
              </a:buClr>
              <a:buFont typeface="Wingdings" pitchFamily="2" charset="2"/>
              <a:buChar char="&amp;"/>
            </a:pPr>
            <a:r>
              <a:rPr lang="zh-CN" altLang="en-US" sz="2800" b="1" dirty="0" smtClean="0">
                <a:latin typeface="楷体_GB2312" pitchFamily="49" charset="-122"/>
                <a:ea typeface="楷体_GB2312" pitchFamily="49" charset="-122"/>
              </a:rPr>
              <a:t> </a:t>
            </a:r>
            <a:r>
              <a:rPr lang="zh-CN" altLang="en-US" sz="2800" b="1" dirty="0">
                <a:latin typeface="楷体_GB2312" pitchFamily="49" charset="-122"/>
                <a:ea typeface="楷体_GB2312" pitchFamily="49" charset="-122"/>
              </a:rPr>
              <a:t>理想气体状态方程的另一形式</a:t>
            </a:r>
          </a:p>
        </p:txBody>
      </p:sp>
      <p:sp>
        <p:nvSpPr>
          <p:cNvPr id="193549" name="Text Box 13"/>
          <p:cNvSpPr txBox="1">
            <a:spLocks noChangeArrowheads="1"/>
          </p:cNvSpPr>
          <p:nvPr/>
        </p:nvSpPr>
        <p:spPr bwMode="auto">
          <a:xfrm>
            <a:off x="900515" y="1785926"/>
            <a:ext cx="7314823" cy="1303177"/>
          </a:xfrm>
          <a:prstGeom prst="rect">
            <a:avLst/>
          </a:prstGeom>
          <a:noFill/>
          <a:ln w="9525">
            <a:noFill/>
            <a:miter lim="800000"/>
            <a:headEnd/>
            <a:tailEnd/>
          </a:ln>
        </p:spPr>
        <p:txBody>
          <a:bodyPr wrap="none">
            <a:spAutoFit/>
          </a:bodyPr>
          <a:lstStyle/>
          <a:p>
            <a:pPr lvl="1" eaLnBrk="0" hangingPunct="0">
              <a:lnSpc>
                <a:spcPct val="150000"/>
              </a:lnSpc>
            </a:pPr>
            <a:r>
              <a:rPr lang="zh-CN" altLang="en-US" sz="2800" b="1" dirty="0">
                <a:latin typeface="Times New Roman" pitchFamily="18" charset="0"/>
                <a:ea typeface="楷体_GB2312" pitchFamily="49" charset="-122"/>
              </a:rPr>
              <a:t>因为：   </a:t>
            </a:r>
            <a:r>
              <a:rPr lang="en-US" altLang="zh-CN" sz="2800" b="1" i="1" dirty="0">
                <a:solidFill>
                  <a:srgbClr val="0000CC"/>
                </a:solidFill>
                <a:latin typeface="Times New Roman" pitchFamily="18" charset="0"/>
                <a:ea typeface="楷体_GB2312" pitchFamily="49" charset="-122"/>
              </a:rPr>
              <a:t>PV=</a:t>
            </a:r>
            <a:r>
              <a:rPr lang="en-US" altLang="zh-CN" sz="2800" b="1" dirty="0">
                <a:solidFill>
                  <a:srgbClr val="0000CC"/>
                </a:solidFill>
                <a:latin typeface="Times New Roman" pitchFamily="18" charset="0"/>
                <a:ea typeface="楷体_GB2312" pitchFamily="49" charset="-122"/>
                <a:sym typeface="Symbol" pitchFamily="18" charset="2"/>
              </a:rPr>
              <a:t></a:t>
            </a:r>
            <a:r>
              <a:rPr lang="en-US" altLang="zh-CN" sz="2800" b="1" i="1" dirty="0">
                <a:solidFill>
                  <a:srgbClr val="0000CC"/>
                </a:solidFill>
                <a:latin typeface="Times New Roman" pitchFamily="18" charset="0"/>
                <a:ea typeface="楷体_GB2312" pitchFamily="49" charset="-122"/>
                <a:sym typeface="Symbol" pitchFamily="18" charset="2"/>
              </a:rPr>
              <a:t>RT</a:t>
            </a:r>
            <a:r>
              <a:rPr lang="en-US" altLang="zh-CN" sz="2800" b="1" dirty="0">
                <a:latin typeface="Times New Roman" pitchFamily="18" charset="0"/>
                <a:ea typeface="楷体_GB2312" pitchFamily="49" charset="-122"/>
              </a:rPr>
              <a:t>             </a:t>
            </a:r>
          </a:p>
          <a:p>
            <a:pPr lvl="1" eaLnBrk="0" hangingPunct="0">
              <a:lnSpc>
                <a:spcPct val="150000"/>
              </a:lnSpc>
            </a:pPr>
            <a:r>
              <a:rPr lang="zh-CN" altLang="en-US" sz="2800" b="1" dirty="0">
                <a:latin typeface="Times New Roman" pitchFamily="18" charset="0"/>
                <a:ea typeface="楷体_GB2312" pitchFamily="49" charset="-122"/>
              </a:rPr>
              <a:t>或者用分子总数</a:t>
            </a:r>
            <a:r>
              <a:rPr lang="en-US" altLang="zh-CN" sz="2800" b="1" i="1" dirty="0">
                <a:latin typeface="Times New Roman" pitchFamily="18" charset="0"/>
                <a:ea typeface="楷体_GB2312" pitchFamily="49" charset="-122"/>
              </a:rPr>
              <a:t>N</a:t>
            </a:r>
            <a:r>
              <a:rPr lang="zh-CN" altLang="en-US" sz="2800" b="1" i="1" dirty="0">
                <a:latin typeface="Times New Roman" pitchFamily="18" charset="0"/>
                <a:ea typeface="楷体_GB2312" pitchFamily="49" charset="-122"/>
              </a:rPr>
              <a:t>表示，</a:t>
            </a:r>
            <a:r>
              <a:rPr lang="zh-CN" altLang="en-US" sz="2800" b="1" dirty="0">
                <a:latin typeface="Times New Roman" pitchFamily="18" charset="0"/>
                <a:ea typeface="楷体_GB2312" pitchFamily="49" charset="-122"/>
              </a:rPr>
              <a:t>则有 </a:t>
            </a:r>
            <a:r>
              <a:rPr lang="en-US" altLang="zh-CN" sz="2800" b="1" i="1" dirty="0">
                <a:latin typeface="Times New Roman" pitchFamily="18" charset="0"/>
                <a:ea typeface="楷体_GB2312" pitchFamily="49" charset="-122"/>
              </a:rPr>
              <a:t>PV=NRT/N</a:t>
            </a:r>
            <a:r>
              <a:rPr lang="en-US" altLang="zh-CN" sz="2800" b="1" i="1" baseline="-25000" dirty="0">
                <a:latin typeface="Times New Roman" pitchFamily="18" charset="0"/>
                <a:ea typeface="楷体_GB2312" pitchFamily="49" charset="-122"/>
              </a:rPr>
              <a:t>A</a:t>
            </a:r>
            <a:r>
              <a:rPr lang="en-US" altLang="zh-CN" sz="2800" b="1" dirty="0">
                <a:latin typeface="Times New Roman" pitchFamily="18" charset="0"/>
                <a:ea typeface="楷体_GB2312" pitchFamily="49" charset="-122"/>
              </a:rPr>
              <a:t> </a:t>
            </a:r>
            <a:endParaRPr lang="en-US" altLang="zh-CN" b="1" dirty="0">
              <a:latin typeface="Times New Roman" pitchFamily="18" charset="0"/>
            </a:endParaRPr>
          </a:p>
        </p:txBody>
      </p:sp>
      <p:sp>
        <p:nvSpPr>
          <p:cNvPr id="193550" name="Rectangle 14"/>
          <p:cNvSpPr>
            <a:spLocks noChangeArrowheads="1"/>
          </p:cNvSpPr>
          <p:nvPr/>
        </p:nvSpPr>
        <p:spPr bwMode="auto">
          <a:xfrm>
            <a:off x="381000" y="3286124"/>
            <a:ext cx="7675499" cy="2035173"/>
          </a:xfrm>
          <a:prstGeom prst="rect">
            <a:avLst/>
          </a:prstGeom>
          <a:noFill/>
          <a:ln w="9525">
            <a:noFill/>
            <a:miter lim="800000"/>
            <a:headEnd/>
            <a:tailEnd/>
          </a:ln>
        </p:spPr>
        <p:txBody>
          <a:bodyPr wrap="none">
            <a:spAutoFit/>
          </a:bodyPr>
          <a:lstStyle/>
          <a:p>
            <a:pPr lvl="1" eaLnBrk="0" hangingPunct="0">
              <a:lnSpc>
                <a:spcPct val="150000"/>
              </a:lnSpc>
            </a:pPr>
            <a:r>
              <a:rPr lang="zh-CN" altLang="en-US" sz="2800" b="1" dirty="0">
                <a:latin typeface="楷体_GB2312" pitchFamily="49" charset="-122"/>
                <a:ea typeface="楷体_GB2312" pitchFamily="49" charset="-122"/>
              </a:rPr>
              <a:t>定义玻尔兹曼常数: </a:t>
            </a:r>
            <a:r>
              <a:rPr lang="en-US" altLang="zh-CN" sz="2800" b="1" i="1" dirty="0">
                <a:latin typeface="Times New Roman" pitchFamily="18" charset="0"/>
                <a:ea typeface="楷体_GB2312" pitchFamily="49" charset="-122"/>
              </a:rPr>
              <a:t>k </a:t>
            </a:r>
            <a:r>
              <a:rPr lang="en-US" altLang="zh-CN" sz="2800" b="1" dirty="0">
                <a:latin typeface="Times New Roman" pitchFamily="18" charset="0"/>
                <a:ea typeface="楷体_GB2312" pitchFamily="49" charset="-122"/>
              </a:rPr>
              <a:t>=</a:t>
            </a:r>
            <a:r>
              <a:rPr lang="en-US" altLang="zh-CN" sz="2800" b="1" i="1" dirty="0">
                <a:latin typeface="Times New Roman" pitchFamily="18" charset="0"/>
                <a:ea typeface="楷体_GB2312" pitchFamily="49" charset="-122"/>
              </a:rPr>
              <a:t>R/N</a:t>
            </a:r>
            <a:r>
              <a:rPr lang="en-US" altLang="zh-CN" sz="2800" b="1" i="1" baseline="-25000" dirty="0">
                <a:latin typeface="Times New Roman" pitchFamily="18" charset="0"/>
                <a:ea typeface="楷体_GB2312" pitchFamily="49" charset="-122"/>
              </a:rPr>
              <a:t>A</a:t>
            </a:r>
            <a:r>
              <a:rPr lang="en-US" altLang="zh-CN" sz="2800" b="1" dirty="0">
                <a:latin typeface="Times New Roman" pitchFamily="18" charset="0"/>
                <a:ea typeface="楷体_GB2312" pitchFamily="49" charset="-122"/>
              </a:rPr>
              <a:t> =1.38</a:t>
            </a:r>
            <a:r>
              <a:rPr lang="en-US" altLang="zh-CN" sz="2800" b="1" dirty="0">
                <a:latin typeface="Times New Roman" pitchFamily="18" charset="0"/>
                <a:ea typeface="楷体_GB2312" pitchFamily="49" charset="-122"/>
                <a:sym typeface="Symbol" pitchFamily="18" charset="2"/>
              </a:rPr>
              <a:t></a:t>
            </a:r>
            <a:r>
              <a:rPr lang="en-US" altLang="zh-CN" sz="2800" b="1" dirty="0">
                <a:latin typeface="Times New Roman" pitchFamily="18" charset="0"/>
                <a:ea typeface="楷体_GB2312" pitchFamily="49" charset="-122"/>
              </a:rPr>
              <a:t>10</a:t>
            </a:r>
            <a:r>
              <a:rPr lang="en-US" altLang="zh-CN" sz="2800" b="1" baseline="30000" dirty="0">
                <a:latin typeface="Times New Roman" pitchFamily="18" charset="0"/>
                <a:ea typeface="楷体_GB2312" pitchFamily="49" charset="-122"/>
              </a:rPr>
              <a:t>-23</a:t>
            </a:r>
            <a:r>
              <a:rPr lang="en-US" altLang="zh-CN" sz="2800" b="1" dirty="0">
                <a:latin typeface="Times New Roman" pitchFamily="18" charset="0"/>
                <a:ea typeface="楷体_GB2312" pitchFamily="49" charset="-122"/>
              </a:rPr>
              <a:t>J</a:t>
            </a:r>
            <a:r>
              <a:rPr lang="en-US" altLang="zh-CN" sz="2800" b="1" dirty="0">
                <a:latin typeface="Times New Roman" pitchFamily="18" charset="0"/>
                <a:ea typeface="楷体_GB2312" pitchFamily="49" charset="-122"/>
                <a:sym typeface="Symbol" pitchFamily="18" charset="2"/>
              </a:rPr>
              <a:t></a:t>
            </a:r>
            <a:r>
              <a:rPr lang="en-US" altLang="zh-CN" sz="2800" b="1" dirty="0">
                <a:latin typeface="Times New Roman" pitchFamily="18" charset="0"/>
                <a:ea typeface="楷体_GB2312" pitchFamily="49" charset="-122"/>
              </a:rPr>
              <a:t>K</a:t>
            </a:r>
            <a:r>
              <a:rPr lang="en-US" altLang="zh-CN" sz="2800" b="1" baseline="30000" dirty="0">
                <a:latin typeface="Times New Roman" pitchFamily="18" charset="0"/>
                <a:ea typeface="楷体_GB2312" pitchFamily="49" charset="-122"/>
              </a:rPr>
              <a:t>-1</a:t>
            </a:r>
            <a:endParaRPr lang="en-US" altLang="zh-CN" sz="2800" b="1" dirty="0">
              <a:latin typeface="楷体_GB2312" pitchFamily="49" charset="-122"/>
              <a:ea typeface="楷体_GB2312" pitchFamily="49" charset="-122"/>
            </a:endParaRPr>
          </a:p>
          <a:p>
            <a:pPr lvl="1" eaLnBrk="0" hangingPunct="0">
              <a:lnSpc>
                <a:spcPct val="150000"/>
              </a:lnSpc>
            </a:pPr>
            <a:r>
              <a:rPr lang="en-US" altLang="zh-CN" sz="2800" b="1" dirty="0">
                <a:latin typeface="楷体_GB2312" pitchFamily="49" charset="-122"/>
                <a:ea typeface="楷体_GB2312" pitchFamily="49" charset="-122"/>
              </a:rPr>
              <a:t>     </a:t>
            </a:r>
            <a:r>
              <a:rPr lang="zh-CN" altLang="en-US" sz="2800" b="1" dirty="0">
                <a:latin typeface="楷体_GB2312" pitchFamily="49" charset="-122"/>
                <a:ea typeface="楷体_GB2312" pitchFamily="49" charset="-122"/>
              </a:rPr>
              <a:t>则      </a:t>
            </a:r>
            <a:r>
              <a:rPr lang="en-US" altLang="zh-CN" sz="2800" b="1" i="1" dirty="0">
                <a:latin typeface="Times New Roman" pitchFamily="18" charset="0"/>
                <a:ea typeface="楷体_GB2312" pitchFamily="49" charset="-122"/>
              </a:rPr>
              <a:t>PV=</a:t>
            </a:r>
            <a:r>
              <a:rPr lang="en-US" altLang="zh-CN" sz="2800" b="1" i="1" dirty="0" err="1">
                <a:latin typeface="Times New Roman" pitchFamily="18" charset="0"/>
                <a:ea typeface="楷体_GB2312" pitchFamily="49" charset="-122"/>
              </a:rPr>
              <a:t>Nk</a:t>
            </a:r>
            <a:r>
              <a:rPr lang="en-US" altLang="zh-CN" sz="2800" b="1" i="1" dirty="0" err="1">
                <a:latin typeface="Times New Roman" pitchFamily="18" charset="0"/>
                <a:ea typeface="楷体_GB2312" pitchFamily="49" charset="-122"/>
                <a:sym typeface="Symbol" pitchFamily="18" charset="2"/>
              </a:rPr>
              <a:t>T</a:t>
            </a:r>
            <a:endParaRPr lang="en-US" altLang="zh-CN" sz="2800" b="1" dirty="0">
              <a:latin typeface="Times New Roman" pitchFamily="18" charset="0"/>
              <a:ea typeface="楷体_GB2312" pitchFamily="49" charset="-122"/>
              <a:sym typeface="Symbol" pitchFamily="18" charset="2"/>
            </a:endParaRPr>
          </a:p>
          <a:p>
            <a:pPr lvl="1" eaLnBrk="0" hangingPunct="0">
              <a:lnSpc>
                <a:spcPct val="150000"/>
              </a:lnSpc>
            </a:pPr>
            <a:r>
              <a:rPr lang="en-US" altLang="zh-CN" sz="2800" b="1" dirty="0">
                <a:latin typeface="Times New Roman" pitchFamily="18" charset="0"/>
                <a:ea typeface="楷体_GB2312" pitchFamily="49" charset="-122"/>
                <a:sym typeface="Symbol" pitchFamily="18" charset="2"/>
              </a:rPr>
              <a:t>                    </a:t>
            </a:r>
            <a:r>
              <a:rPr lang="zh-CN" altLang="zh-CN" sz="2800" b="1" dirty="0">
                <a:latin typeface="Times New Roman" pitchFamily="18" charset="0"/>
                <a:ea typeface="楷体_GB2312" pitchFamily="49" charset="-122"/>
                <a:sym typeface="Symbol" pitchFamily="18" charset="2"/>
              </a:rPr>
              <a:t>或</a:t>
            </a:r>
            <a:r>
              <a:rPr lang="zh-CN" altLang="en-US" sz="2800" b="1" dirty="0">
                <a:latin typeface="楷体_GB2312" pitchFamily="49" charset="-122"/>
                <a:ea typeface="楷体_GB2312" pitchFamily="49" charset="-122"/>
              </a:rPr>
              <a:t>   </a:t>
            </a:r>
            <a:r>
              <a:rPr lang="en-US" altLang="zh-CN" sz="3200" b="1" i="1" dirty="0">
                <a:solidFill>
                  <a:srgbClr val="0000CC"/>
                </a:solidFill>
                <a:latin typeface="Times New Roman" pitchFamily="18" charset="0"/>
                <a:ea typeface="楷体_GB2312" pitchFamily="49" charset="-122"/>
              </a:rPr>
              <a:t>P=</a:t>
            </a:r>
            <a:r>
              <a:rPr lang="en-US" altLang="zh-CN" sz="3200" b="1" i="1" dirty="0" err="1">
                <a:solidFill>
                  <a:srgbClr val="0000CC"/>
                </a:solidFill>
                <a:latin typeface="Times New Roman" pitchFamily="18" charset="0"/>
                <a:ea typeface="楷体_GB2312" pitchFamily="49" charset="-122"/>
              </a:rPr>
              <a:t>nkT</a:t>
            </a:r>
            <a:endParaRPr lang="en-US" altLang="zh-CN" sz="3200" b="1" i="1" dirty="0">
              <a:solidFill>
                <a:srgbClr val="0000CC"/>
              </a:solidFill>
              <a:latin typeface="Times New Roman" pitchFamily="18" charset="0"/>
              <a:ea typeface="楷体_GB2312" pitchFamily="49" charset="-122"/>
            </a:endParaRPr>
          </a:p>
        </p:txBody>
      </p:sp>
      <p:sp>
        <p:nvSpPr>
          <p:cNvPr id="193559" name="Text Box 23"/>
          <p:cNvSpPr txBox="1">
            <a:spLocks noChangeArrowheads="1"/>
          </p:cNvSpPr>
          <p:nvPr/>
        </p:nvSpPr>
        <p:spPr bwMode="auto">
          <a:xfrm>
            <a:off x="990600" y="228600"/>
            <a:ext cx="3429144" cy="656846"/>
          </a:xfrm>
          <a:prstGeom prst="rect">
            <a:avLst/>
          </a:prstGeom>
          <a:noFill/>
          <a:ln w="9525">
            <a:noFill/>
            <a:miter lim="800000"/>
            <a:headEnd/>
            <a:tailEnd/>
          </a:ln>
        </p:spPr>
        <p:txBody>
          <a:bodyPr wrap="none">
            <a:spAutoFit/>
          </a:bodyPr>
          <a:lstStyle/>
          <a:p>
            <a:pPr eaLnBrk="0" hangingPunct="0">
              <a:lnSpc>
                <a:spcPct val="150000"/>
              </a:lnSpc>
            </a:pPr>
            <a:r>
              <a:rPr lang="zh-CN" altLang="en-US" sz="2800" b="1">
                <a:solidFill>
                  <a:srgbClr val="0000CC"/>
                </a:solidFill>
                <a:latin typeface="Times New Roman" pitchFamily="18" charset="0"/>
                <a:ea typeface="楷体_GB2312" pitchFamily="49" charset="-122"/>
              </a:rPr>
              <a:t>§2  </a:t>
            </a:r>
            <a:r>
              <a:rPr lang="zh-CN" altLang="en-US" sz="2800" b="1">
                <a:solidFill>
                  <a:srgbClr val="0000CC"/>
                </a:solidFill>
                <a:latin typeface="楷体_GB2312" pitchFamily="49" charset="-122"/>
                <a:ea typeface="楷体_GB2312" pitchFamily="49" charset="-122"/>
              </a:rPr>
              <a:t>温度的微观意义</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3559"/>
                                        </p:tgtEl>
                                        <p:attrNameLst>
                                          <p:attrName>style.visibility</p:attrName>
                                        </p:attrNameLst>
                                      </p:cBhvr>
                                      <p:to>
                                        <p:strVal val="visible"/>
                                      </p:to>
                                    </p:set>
                                    <p:animEffect transition="in" filter="wipe(left)">
                                      <p:cBhvr>
                                        <p:cTn id="7" dur="500"/>
                                        <p:tgtEl>
                                          <p:spTgt spid="19355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3547"/>
                                        </p:tgtEl>
                                        <p:attrNameLst>
                                          <p:attrName>style.visibility</p:attrName>
                                        </p:attrNameLst>
                                      </p:cBhvr>
                                      <p:to>
                                        <p:strVal val="visible"/>
                                      </p:to>
                                    </p:set>
                                    <p:animEffect transition="in" filter="wipe(left)">
                                      <p:cBhvr>
                                        <p:cTn id="12" dur="500"/>
                                        <p:tgtEl>
                                          <p:spTgt spid="19354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3549"/>
                                        </p:tgtEl>
                                        <p:attrNameLst>
                                          <p:attrName>style.visibility</p:attrName>
                                        </p:attrNameLst>
                                      </p:cBhvr>
                                      <p:to>
                                        <p:strVal val="visible"/>
                                      </p:to>
                                    </p:set>
                                    <p:animEffect transition="in" filter="wipe(left)">
                                      <p:cBhvr>
                                        <p:cTn id="17" dur="500"/>
                                        <p:tgtEl>
                                          <p:spTgt spid="19354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3550">
                                            <p:txEl>
                                              <p:pRg st="0" end="0"/>
                                            </p:txEl>
                                          </p:spTgt>
                                        </p:tgtEl>
                                        <p:attrNameLst>
                                          <p:attrName>style.visibility</p:attrName>
                                        </p:attrNameLst>
                                      </p:cBhvr>
                                      <p:to>
                                        <p:strVal val="visible"/>
                                      </p:to>
                                    </p:set>
                                    <p:animEffect transition="in" filter="wipe(left)">
                                      <p:cBhvr>
                                        <p:cTn id="22" dur="500"/>
                                        <p:tgtEl>
                                          <p:spTgt spid="193550">
                                            <p:txEl>
                                              <p:pRg st="0" end="0"/>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93550">
                                            <p:txEl>
                                              <p:pRg st="1" end="1"/>
                                            </p:txEl>
                                          </p:spTgt>
                                        </p:tgtEl>
                                        <p:attrNameLst>
                                          <p:attrName>style.visibility</p:attrName>
                                        </p:attrNameLst>
                                      </p:cBhvr>
                                      <p:to>
                                        <p:strVal val="visible"/>
                                      </p:to>
                                    </p:set>
                                    <p:animEffect transition="in" filter="wipe(left)">
                                      <p:cBhvr>
                                        <p:cTn id="25" dur="500"/>
                                        <p:tgtEl>
                                          <p:spTgt spid="193550">
                                            <p:txEl>
                                              <p:pRg st="1" end="1"/>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93550">
                                            <p:txEl>
                                              <p:pRg st="2" end="2"/>
                                            </p:txEl>
                                          </p:spTgt>
                                        </p:tgtEl>
                                        <p:attrNameLst>
                                          <p:attrName>style.visibility</p:attrName>
                                        </p:attrNameLst>
                                      </p:cBhvr>
                                      <p:to>
                                        <p:strVal val="visible"/>
                                      </p:to>
                                    </p:set>
                                    <p:animEffect transition="in" filter="wipe(left)">
                                      <p:cBhvr>
                                        <p:cTn id="28" dur="500"/>
                                        <p:tgtEl>
                                          <p:spTgt spid="19355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47" grpId="0" autoUpdateAnimBg="0"/>
      <p:bldP spid="193549" grpId="0"/>
      <p:bldP spid="193550" grpId="0" build="p" autoUpdateAnimBg="0"/>
      <p:bldP spid="193559"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灯片编号占位符 5"/>
          <p:cNvSpPr>
            <a:spLocks noGrp="1"/>
          </p:cNvSpPr>
          <p:nvPr>
            <p:ph type="sldNum" sz="quarter" idx="12"/>
          </p:nvPr>
        </p:nvSpPr>
        <p:spPr>
          <a:noFill/>
        </p:spPr>
        <p:txBody>
          <a:bodyPr/>
          <a:lstStyle/>
          <a:p>
            <a:fld id="{FD8B901A-13B7-4A75-8FFB-AD1B0C367502}" type="slidenum">
              <a:rPr lang="zh-CN" altLang="en-US" smtClean="0"/>
              <a:pPr/>
              <a:t>19</a:t>
            </a:fld>
            <a:endParaRPr lang="en-US" altLang="zh-CN" smtClean="0"/>
          </a:p>
        </p:txBody>
      </p:sp>
      <p:grpSp>
        <p:nvGrpSpPr>
          <p:cNvPr id="2" name="Group 16"/>
          <p:cNvGrpSpPr>
            <a:grpSpLocks/>
          </p:cNvGrpSpPr>
          <p:nvPr/>
        </p:nvGrpSpPr>
        <p:grpSpPr bwMode="auto">
          <a:xfrm>
            <a:off x="685800" y="2071681"/>
            <a:ext cx="7924800" cy="1409701"/>
            <a:chOff x="432" y="2496"/>
            <a:chExt cx="4992" cy="888"/>
          </a:xfrm>
        </p:grpSpPr>
        <p:sp>
          <p:nvSpPr>
            <p:cNvPr id="8206" name="Text Box 5"/>
            <p:cNvSpPr txBox="1">
              <a:spLocks noChangeArrowheads="1"/>
            </p:cNvSpPr>
            <p:nvPr/>
          </p:nvSpPr>
          <p:spPr bwMode="auto">
            <a:xfrm>
              <a:off x="432" y="2496"/>
              <a:ext cx="4992" cy="821"/>
            </a:xfrm>
            <a:prstGeom prst="rect">
              <a:avLst/>
            </a:prstGeom>
            <a:noFill/>
            <a:ln w="9525">
              <a:noFill/>
              <a:miter lim="800000"/>
              <a:headEnd/>
              <a:tailEnd/>
            </a:ln>
          </p:spPr>
          <p:txBody>
            <a:bodyPr>
              <a:spAutoFit/>
            </a:bodyPr>
            <a:lstStyle/>
            <a:p>
              <a:pPr eaLnBrk="0" hangingPunct="0">
                <a:lnSpc>
                  <a:spcPct val="150000"/>
                </a:lnSpc>
                <a:buClr>
                  <a:srgbClr val="FF9900"/>
                </a:buClr>
                <a:buFont typeface="Wingdings" pitchFamily="2" charset="2"/>
                <a:buChar char="l"/>
              </a:pPr>
              <a:r>
                <a:rPr lang="zh-CN" altLang="en-US" sz="2800" b="1" dirty="0">
                  <a:latin typeface="楷体_GB2312" pitchFamily="49" charset="-122"/>
                  <a:ea typeface="楷体_GB2312" pitchFamily="49" charset="-122"/>
                </a:rPr>
                <a:t>温度的微观意义</a:t>
              </a:r>
            </a:p>
            <a:p>
              <a:pPr lvl="1" eaLnBrk="0" hangingPunct="0">
                <a:lnSpc>
                  <a:spcPct val="150000"/>
                </a:lnSpc>
              </a:pPr>
              <a:r>
                <a:rPr lang="zh-CN" altLang="en-US" sz="2800" b="1" dirty="0">
                  <a:latin typeface="楷体_GB2312" pitchFamily="49" charset="-122"/>
                  <a:ea typeface="楷体_GB2312" pitchFamily="49" charset="-122"/>
                </a:rPr>
                <a:t>比较 </a:t>
              </a:r>
              <a:r>
                <a:rPr lang="en-US" altLang="zh-CN" sz="2800" b="1" i="1" dirty="0">
                  <a:latin typeface="Times New Roman" pitchFamily="18" charset="0"/>
                  <a:ea typeface="楷体_GB2312" pitchFamily="49" charset="-122"/>
                </a:rPr>
                <a:t>P=</a:t>
              </a:r>
              <a:r>
                <a:rPr lang="en-US" altLang="zh-CN" sz="2800" b="1" i="1" dirty="0" err="1">
                  <a:latin typeface="Times New Roman" pitchFamily="18" charset="0"/>
                  <a:ea typeface="楷体_GB2312" pitchFamily="49" charset="-122"/>
                </a:rPr>
                <a:t>nkT</a:t>
              </a:r>
              <a:r>
                <a:rPr lang="en-US" altLang="zh-CN" sz="2800" b="1" dirty="0">
                  <a:latin typeface="楷体_GB2312" pitchFamily="49" charset="-122"/>
                  <a:ea typeface="楷体_GB2312" pitchFamily="49" charset="-122"/>
                </a:rPr>
                <a:t> </a:t>
              </a:r>
              <a:r>
                <a:rPr lang="zh-CN" altLang="en-US" sz="2800" b="1" dirty="0">
                  <a:latin typeface="楷体_GB2312" pitchFamily="49" charset="-122"/>
                  <a:ea typeface="楷体_GB2312" pitchFamily="49" charset="-122"/>
                </a:rPr>
                <a:t>和          ，有</a:t>
              </a:r>
            </a:p>
          </p:txBody>
        </p:sp>
        <p:graphicFrame>
          <p:nvGraphicFramePr>
            <p:cNvPr id="8196" name="Object 2"/>
            <p:cNvGraphicFramePr>
              <a:graphicFrameLocks noChangeAspect="1"/>
            </p:cNvGraphicFramePr>
            <p:nvPr/>
          </p:nvGraphicFramePr>
          <p:xfrm>
            <a:off x="2401" y="2946"/>
            <a:ext cx="1034" cy="438"/>
          </p:xfrm>
          <a:graphic>
            <a:graphicData uri="http://schemas.openxmlformats.org/presentationml/2006/ole">
              <p:oleObj spid="_x0000_s47108" name="公式" r:id="rId3" imgW="596880" imgH="253800" progId="Equation.3">
                <p:embed/>
              </p:oleObj>
            </a:graphicData>
          </a:graphic>
        </p:graphicFrame>
      </p:grpSp>
      <p:sp>
        <p:nvSpPr>
          <p:cNvPr id="193543" name="AutoShape 7"/>
          <p:cNvSpPr>
            <a:spLocks noChangeArrowheads="1"/>
          </p:cNvSpPr>
          <p:nvPr/>
        </p:nvSpPr>
        <p:spPr bwMode="auto">
          <a:xfrm>
            <a:off x="5791200" y="3643314"/>
            <a:ext cx="2971800" cy="1143000"/>
          </a:xfrm>
          <a:prstGeom prst="wedgeRectCallout">
            <a:avLst>
              <a:gd name="adj1" fmla="val -65116"/>
              <a:gd name="adj2" fmla="val -1528"/>
            </a:avLst>
          </a:prstGeom>
          <a:noFill/>
          <a:ln w="28575">
            <a:solidFill>
              <a:srgbClr val="FF00FF"/>
            </a:solidFill>
            <a:miter lim="800000"/>
            <a:headEnd/>
            <a:tailEnd/>
          </a:ln>
        </p:spPr>
        <p:txBody>
          <a:bodyPr wrap="none" anchor="ctr"/>
          <a:lstStyle/>
          <a:p>
            <a:pPr lvl="1" algn="ctr" eaLnBrk="0" hangingPunct="0"/>
            <a:r>
              <a:rPr lang="zh-CN" altLang="en-US" b="1" dirty="0">
                <a:solidFill>
                  <a:schemeClr val="bg2"/>
                </a:solidFill>
                <a:latin typeface="楷体_GB2312" pitchFamily="49" charset="-122"/>
                <a:ea typeface="楷体_GB2312" pitchFamily="49" charset="-122"/>
              </a:rPr>
              <a:t>温度标志着物体内</a:t>
            </a:r>
          </a:p>
          <a:p>
            <a:pPr lvl="1" algn="ctr" eaLnBrk="0" hangingPunct="0"/>
            <a:r>
              <a:rPr lang="zh-CN" altLang="en-US" b="1" dirty="0">
                <a:solidFill>
                  <a:schemeClr val="bg2"/>
                </a:solidFill>
                <a:latin typeface="楷体_GB2312" pitchFamily="49" charset="-122"/>
                <a:ea typeface="楷体_GB2312" pitchFamily="49" charset="-122"/>
              </a:rPr>
              <a:t>部分子无规则运动</a:t>
            </a:r>
          </a:p>
          <a:p>
            <a:pPr lvl="1" algn="ctr" eaLnBrk="0" hangingPunct="0"/>
            <a:r>
              <a:rPr lang="zh-CN" altLang="en-US" b="1" dirty="0">
                <a:solidFill>
                  <a:schemeClr val="bg2"/>
                </a:solidFill>
                <a:latin typeface="楷体_GB2312" pitchFamily="49" charset="-122"/>
                <a:ea typeface="楷体_GB2312" pitchFamily="49" charset="-122"/>
              </a:rPr>
              <a:t>的激烈程度</a:t>
            </a:r>
          </a:p>
        </p:txBody>
      </p:sp>
      <p:sp>
        <p:nvSpPr>
          <p:cNvPr id="193547" name="Text Box 11"/>
          <p:cNvSpPr txBox="1">
            <a:spLocks noChangeArrowheads="1"/>
          </p:cNvSpPr>
          <p:nvPr/>
        </p:nvSpPr>
        <p:spPr bwMode="auto">
          <a:xfrm>
            <a:off x="785786" y="1071546"/>
            <a:ext cx="6858000" cy="671498"/>
          </a:xfrm>
          <a:prstGeom prst="rect">
            <a:avLst/>
          </a:prstGeom>
          <a:noFill/>
          <a:ln w="9525">
            <a:noFill/>
            <a:miter lim="800000"/>
            <a:headEnd/>
            <a:tailEnd/>
          </a:ln>
        </p:spPr>
        <p:txBody>
          <a:bodyPr wrap="none"/>
          <a:lstStyle/>
          <a:p>
            <a:pPr lvl="1" eaLnBrk="0" hangingPunct="0">
              <a:lnSpc>
                <a:spcPct val="75000"/>
              </a:lnSpc>
              <a:buClr>
                <a:srgbClr val="FF9900"/>
              </a:buClr>
              <a:buFont typeface="Wingdings" pitchFamily="2" charset="2"/>
              <a:buChar char="&amp;"/>
            </a:pPr>
            <a:r>
              <a:rPr lang="zh-CN" altLang="en-US" sz="2800" b="1" dirty="0" smtClean="0">
                <a:latin typeface="楷体_GB2312" pitchFamily="49" charset="-122"/>
                <a:ea typeface="楷体_GB2312" pitchFamily="49" charset="-122"/>
              </a:rPr>
              <a:t> </a:t>
            </a:r>
            <a:r>
              <a:rPr lang="zh-CN" altLang="en-US" sz="2800" b="1" dirty="0">
                <a:latin typeface="楷体_GB2312" pitchFamily="49" charset="-122"/>
                <a:ea typeface="楷体_GB2312" pitchFamily="49" charset="-122"/>
              </a:rPr>
              <a:t>理想气体状态方程的另一形式</a:t>
            </a:r>
          </a:p>
        </p:txBody>
      </p:sp>
      <p:graphicFrame>
        <p:nvGraphicFramePr>
          <p:cNvPr id="221184" name="Object 0"/>
          <p:cNvGraphicFramePr>
            <a:graphicFrameLocks noChangeAspect="1"/>
          </p:cNvGraphicFramePr>
          <p:nvPr/>
        </p:nvGraphicFramePr>
        <p:xfrm>
          <a:off x="3306763" y="3948114"/>
          <a:ext cx="2073275" cy="779463"/>
        </p:xfrm>
        <a:graphic>
          <a:graphicData uri="http://schemas.openxmlformats.org/presentationml/2006/ole">
            <p:oleObj spid="_x0000_s47106" name="公式" r:id="rId4" imgW="609480" imgH="228600" progId="Equation.3">
              <p:embed/>
            </p:oleObj>
          </a:graphicData>
        </a:graphic>
      </p:graphicFrame>
      <p:sp>
        <p:nvSpPr>
          <p:cNvPr id="193550" name="Rectangle 14"/>
          <p:cNvSpPr>
            <a:spLocks noChangeArrowheads="1"/>
          </p:cNvSpPr>
          <p:nvPr/>
        </p:nvSpPr>
        <p:spPr bwMode="auto">
          <a:xfrm>
            <a:off x="6572264" y="928670"/>
            <a:ext cx="1813317" cy="594778"/>
          </a:xfrm>
          <a:prstGeom prst="rect">
            <a:avLst/>
          </a:prstGeom>
          <a:noFill/>
          <a:ln w="9525">
            <a:noFill/>
            <a:miter lim="800000"/>
            <a:headEnd/>
            <a:tailEnd/>
          </a:ln>
        </p:spPr>
        <p:txBody>
          <a:bodyPr wrap="none">
            <a:spAutoFit/>
          </a:bodyPr>
          <a:lstStyle/>
          <a:p>
            <a:pPr lvl="1" eaLnBrk="0" hangingPunct="0">
              <a:lnSpc>
                <a:spcPct val="110000"/>
              </a:lnSpc>
            </a:pPr>
            <a:r>
              <a:rPr lang="en-US" altLang="zh-CN" sz="3200" b="1" i="1" dirty="0" smtClean="0">
                <a:solidFill>
                  <a:srgbClr val="0000CC"/>
                </a:solidFill>
                <a:latin typeface="Times New Roman" pitchFamily="18" charset="0"/>
                <a:ea typeface="楷体_GB2312" pitchFamily="49" charset="-122"/>
              </a:rPr>
              <a:t>P=</a:t>
            </a:r>
            <a:r>
              <a:rPr lang="en-US" altLang="zh-CN" sz="3200" b="1" i="1" dirty="0" err="1" smtClean="0">
                <a:solidFill>
                  <a:srgbClr val="0000CC"/>
                </a:solidFill>
                <a:latin typeface="Times New Roman" pitchFamily="18" charset="0"/>
                <a:ea typeface="楷体_GB2312" pitchFamily="49" charset="-122"/>
              </a:rPr>
              <a:t>nkT</a:t>
            </a:r>
            <a:endParaRPr lang="en-US" altLang="zh-CN" sz="3200" b="1" i="1" dirty="0">
              <a:solidFill>
                <a:srgbClr val="0000CC"/>
              </a:solidFill>
              <a:latin typeface="Times New Roman" pitchFamily="18" charset="0"/>
              <a:ea typeface="楷体_GB2312" pitchFamily="49" charset="-122"/>
            </a:endParaRPr>
          </a:p>
        </p:txBody>
      </p:sp>
      <p:grpSp>
        <p:nvGrpSpPr>
          <p:cNvPr id="3" name="Group 24"/>
          <p:cNvGrpSpPr>
            <a:grpSpLocks/>
          </p:cNvGrpSpPr>
          <p:nvPr/>
        </p:nvGrpSpPr>
        <p:grpSpPr bwMode="auto">
          <a:xfrm>
            <a:off x="285750" y="3733810"/>
            <a:ext cx="2500313" cy="1695453"/>
            <a:chOff x="180" y="3129"/>
            <a:chExt cx="1575" cy="1068"/>
          </a:xfrm>
        </p:grpSpPr>
        <p:sp>
          <p:nvSpPr>
            <p:cNvPr id="8205" name="AutoShape 9"/>
            <p:cNvSpPr>
              <a:spLocks noChangeArrowheads="1"/>
            </p:cNvSpPr>
            <p:nvPr/>
          </p:nvSpPr>
          <p:spPr bwMode="auto">
            <a:xfrm>
              <a:off x="180" y="3162"/>
              <a:ext cx="1575" cy="1035"/>
            </a:xfrm>
            <a:prstGeom prst="wedgeRectCallout">
              <a:avLst>
                <a:gd name="adj1" fmla="val 70014"/>
                <a:gd name="adj2" fmla="val -30514"/>
              </a:avLst>
            </a:prstGeom>
            <a:noFill/>
            <a:ln w="19050">
              <a:solidFill>
                <a:schemeClr val="hlink"/>
              </a:solidFill>
              <a:miter lim="800000"/>
              <a:headEnd/>
              <a:tailEnd/>
            </a:ln>
          </p:spPr>
          <p:txBody>
            <a:bodyPr wrap="none" anchor="ctr"/>
            <a:lstStyle/>
            <a:p>
              <a:pPr lvl="1" algn="r" eaLnBrk="0" hangingPunct="0">
                <a:lnSpc>
                  <a:spcPct val="150000"/>
                </a:lnSpc>
              </a:pPr>
              <a:r>
                <a:rPr lang="zh-CN" altLang="en-US" b="1" dirty="0">
                  <a:solidFill>
                    <a:schemeClr val="bg2"/>
                  </a:solidFill>
                  <a:latin typeface="楷体_GB2312" pitchFamily="49" charset="-122"/>
                  <a:ea typeface="楷体_GB2312" pitchFamily="49" charset="-122"/>
                </a:rPr>
                <a:t>：分子</a:t>
              </a:r>
            </a:p>
            <a:p>
              <a:pPr lvl="1" algn="r" eaLnBrk="0" hangingPunct="0">
                <a:lnSpc>
                  <a:spcPct val="150000"/>
                </a:lnSpc>
              </a:pPr>
              <a:r>
                <a:rPr lang="zh-CN" altLang="en-US" b="1" dirty="0">
                  <a:solidFill>
                    <a:schemeClr val="bg2"/>
                  </a:solidFill>
                  <a:latin typeface="楷体_GB2312" pitchFamily="49" charset="-122"/>
                  <a:ea typeface="楷体_GB2312" pitchFamily="49" charset="-122"/>
                </a:rPr>
                <a:t>无规则运动的</a:t>
              </a:r>
            </a:p>
            <a:p>
              <a:pPr lvl="1" algn="r" eaLnBrk="0" hangingPunct="0">
                <a:lnSpc>
                  <a:spcPct val="150000"/>
                </a:lnSpc>
              </a:pPr>
              <a:r>
                <a:rPr lang="zh-CN" altLang="en-US" b="1" dirty="0">
                  <a:solidFill>
                    <a:schemeClr val="bg2"/>
                  </a:solidFill>
                  <a:latin typeface="楷体_GB2312" pitchFamily="49" charset="-122"/>
                  <a:ea typeface="楷体_GB2312" pitchFamily="49" charset="-122"/>
                </a:rPr>
                <a:t>平均平动能</a:t>
              </a:r>
              <a:endParaRPr lang="zh-CN" altLang="en-US" dirty="0">
                <a:solidFill>
                  <a:schemeClr val="bg2"/>
                </a:solidFill>
                <a:latin typeface="Times New Roman" pitchFamily="18" charset="0"/>
              </a:endParaRPr>
            </a:p>
          </p:txBody>
        </p:sp>
        <p:graphicFrame>
          <p:nvGraphicFramePr>
            <p:cNvPr id="8195" name="Object 1"/>
            <p:cNvGraphicFramePr>
              <a:graphicFrameLocks noChangeAspect="1"/>
            </p:cNvGraphicFramePr>
            <p:nvPr/>
          </p:nvGraphicFramePr>
          <p:xfrm>
            <a:off x="370" y="3129"/>
            <a:ext cx="305" cy="438"/>
          </p:xfrm>
          <a:graphic>
            <a:graphicData uri="http://schemas.openxmlformats.org/presentationml/2006/ole">
              <p:oleObj spid="_x0000_s47107" name="公式" r:id="rId5" imgW="177480" imgH="253800" progId="Equation.3">
                <p:embed/>
              </p:oleObj>
            </a:graphicData>
          </a:graphic>
        </p:graphicFrame>
      </p:grpSp>
      <p:sp>
        <p:nvSpPr>
          <p:cNvPr id="193559" name="Text Box 23"/>
          <p:cNvSpPr txBox="1">
            <a:spLocks noChangeArrowheads="1"/>
          </p:cNvSpPr>
          <p:nvPr/>
        </p:nvSpPr>
        <p:spPr bwMode="auto">
          <a:xfrm>
            <a:off x="990600" y="228600"/>
            <a:ext cx="3397250" cy="519113"/>
          </a:xfrm>
          <a:prstGeom prst="rect">
            <a:avLst/>
          </a:prstGeom>
          <a:noFill/>
          <a:ln w="9525">
            <a:noFill/>
            <a:miter lim="800000"/>
            <a:headEnd/>
            <a:tailEnd/>
          </a:ln>
        </p:spPr>
        <p:txBody>
          <a:bodyPr wrap="none">
            <a:spAutoFit/>
          </a:bodyPr>
          <a:lstStyle/>
          <a:p>
            <a:pPr eaLnBrk="0" hangingPunct="0"/>
            <a:r>
              <a:rPr lang="zh-CN" altLang="en-US" sz="2800" b="1">
                <a:solidFill>
                  <a:srgbClr val="0000CC"/>
                </a:solidFill>
                <a:latin typeface="Times New Roman" pitchFamily="18" charset="0"/>
                <a:ea typeface="楷体_GB2312" pitchFamily="49" charset="-122"/>
              </a:rPr>
              <a:t>§2  </a:t>
            </a:r>
            <a:r>
              <a:rPr lang="zh-CN" altLang="en-US" sz="2800" b="1">
                <a:solidFill>
                  <a:srgbClr val="0000CC"/>
                </a:solidFill>
                <a:latin typeface="楷体_GB2312" pitchFamily="49" charset="-122"/>
                <a:ea typeface="楷体_GB2312" pitchFamily="49" charset="-122"/>
              </a:rPr>
              <a:t>温度的微观意义</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288" fill="hold" nodeType="clickEffect">
                                  <p:stCondLst>
                                    <p:cond delay="0"/>
                                  </p:stCondLst>
                                  <p:childTnLst>
                                    <p:set>
                                      <p:cBhvr>
                                        <p:cTn id="11" dur="1" fill="hold">
                                          <p:stCondLst>
                                            <p:cond delay="0"/>
                                          </p:stCondLst>
                                        </p:cTn>
                                        <p:tgtEl>
                                          <p:spTgt spid="221184"/>
                                        </p:tgtEl>
                                        <p:attrNameLst>
                                          <p:attrName>style.visibility</p:attrName>
                                        </p:attrNameLst>
                                      </p:cBhvr>
                                      <p:to>
                                        <p:strVal val="visible"/>
                                      </p:to>
                                    </p:set>
                                    <p:anim calcmode="lin" valueType="num">
                                      <p:cBhvr>
                                        <p:cTn id="12" dur="500" fill="hold"/>
                                        <p:tgtEl>
                                          <p:spTgt spid="221184"/>
                                        </p:tgtEl>
                                        <p:attrNameLst>
                                          <p:attrName>ppt_w</p:attrName>
                                        </p:attrNameLst>
                                      </p:cBhvr>
                                      <p:tavLst>
                                        <p:tav tm="0">
                                          <p:val>
                                            <p:strVal val="4/3*#ppt_w"/>
                                          </p:val>
                                        </p:tav>
                                        <p:tav tm="100000">
                                          <p:val>
                                            <p:strVal val="#ppt_w"/>
                                          </p:val>
                                        </p:tav>
                                      </p:tavLst>
                                    </p:anim>
                                    <p:anim calcmode="lin" valueType="num">
                                      <p:cBhvr>
                                        <p:cTn id="13" dur="500" fill="hold"/>
                                        <p:tgtEl>
                                          <p:spTgt spid="221184"/>
                                        </p:tgtEl>
                                        <p:attrNameLst>
                                          <p:attrName>ppt_h</p:attrName>
                                        </p:attrNameLst>
                                      </p:cBhvr>
                                      <p:tavLst>
                                        <p:tav tm="0">
                                          <p:val>
                                            <p:strVal val="4/3*#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193543"/>
                                        </p:tgtEl>
                                        <p:attrNameLst>
                                          <p:attrName>style.visibility</p:attrName>
                                        </p:attrNameLst>
                                      </p:cBhvr>
                                      <p:to>
                                        <p:strVal val="visible"/>
                                      </p:to>
                                    </p:set>
                                    <p:animEffect transition="in" filter="wipe(right)">
                                      <p:cBhvr>
                                        <p:cTn id="18" dur="500"/>
                                        <p:tgtEl>
                                          <p:spTgt spid="19354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left)">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43"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灯片编号占位符 5"/>
          <p:cNvSpPr>
            <a:spLocks noGrp="1"/>
          </p:cNvSpPr>
          <p:nvPr>
            <p:ph type="sldNum" sz="quarter" idx="12"/>
          </p:nvPr>
        </p:nvSpPr>
        <p:spPr>
          <a:noFill/>
        </p:spPr>
        <p:txBody>
          <a:bodyPr/>
          <a:lstStyle/>
          <a:p>
            <a:fld id="{6C6CAFBD-2940-4606-B506-99C97ED4226B}" type="slidenum">
              <a:rPr lang="zh-CN" altLang="en-US" smtClean="0"/>
              <a:pPr/>
              <a:t>2</a:t>
            </a:fld>
            <a:endParaRPr lang="en-US" altLang="zh-CN" smtClean="0"/>
          </a:p>
        </p:txBody>
      </p:sp>
      <p:sp>
        <p:nvSpPr>
          <p:cNvPr id="191492" name="Text Box 4"/>
          <p:cNvSpPr txBox="1">
            <a:spLocks noChangeArrowheads="1"/>
          </p:cNvSpPr>
          <p:nvPr/>
        </p:nvSpPr>
        <p:spPr bwMode="auto">
          <a:xfrm>
            <a:off x="1371600" y="4876800"/>
            <a:ext cx="4748213" cy="519113"/>
          </a:xfrm>
          <a:prstGeom prst="rect">
            <a:avLst/>
          </a:prstGeom>
          <a:noFill/>
          <a:ln w="28575">
            <a:noFill/>
            <a:miter lim="800000"/>
            <a:headEnd/>
            <a:tailEnd/>
          </a:ln>
        </p:spPr>
        <p:txBody>
          <a:bodyPr anchor="ctr">
            <a:spAutoFit/>
          </a:bodyPr>
          <a:lstStyle/>
          <a:p>
            <a:pPr algn="ctr" eaLnBrk="0" hangingPunct="0">
              <a:spcBef>
                <a:spcPct val="50000"/>
              </a:spcBef>
            </a:pPr>
            <a:r>
              <a:rPr lang="en-US" altLang="zh-CN" sz="2800" b="1">
                <a:latin typeface="Arial" charset="0"/>
                <a:ea typeface="楷体_GB2312" pitchFamily="49" charset="-122"/>
              </a:rPr>
              <a:t>T:</a:t>
            </a:r>
            <a:r>
              <a:rPr lang="zh-CN" altLang="en-US" sz="2800" b="1">
                <a:latin typeface="Arial" charset="0"/>
                <a:ea typeface="楷体_GB2312" pitchFamily="49" charset="-122"/>
              </a:rPr>
              <a:t>热力学温标 ; </a:t>
            </a:r>
            <a:r>
              <a:rPr lang="en-US" altLang="zh-CN" sz="2800" b="1">
                <a:latin typeface="Arial" charset="0"/>
                <a:ea typeface="楷体_GB2312" pitchFamily="49" charset="-122"/>
              </a:rPr>
              <a:t>t:</a:t>
            </a:r>
            <a:r>
              <a:rPr lang="zh-CN" altLang="en-US" sz="2800" b="1">
                <a:latin typeface="Arial" charset="0"/>
                <a:ea typeface="楷体_GB2312" pitchFamily="49" charset="-122"/>
              </a:rPr>
              <a:t>摄氏温标</a:t>
            </a:r>
          </a:p>
        </p:txBody>
      </p:sp>
      <p:sp>
        <p:nvSpPr>
          <p:cNvPr id="191493" name="Text Box 5"/>
          <p:cNvSpPr txBox="1">
            <a:spLocks noChangeArrowheads="1"/>
          </p:cNvSpPr>
          <p:nvPr/>
        </p:nvSpPr>
        <p:spPr bwMode="auto">
          <a:xfrm>
            <a:off x="1676400" y="838200"/>
            <a:ext cx="5200650" cy="641350"/>
          </a:xfrm>
          <a:prstGeom prst="rect">
            <a:avLst/>
          </a:prstGeom>
          <a:noFill/>
          <a:ln w="28575">
            <a:noFill/>
            <a:miter lim="800000"/>
            <a:headEnd/>
            <a:tailEnd/>
          </a:ln>
        </p:spPr>
        <p:txBody>
          <a:bodyPr anchor="ctr">
            <a:spAutoFit/>
          </a:bodyPr>
          <a:lstStyle/>
          <a:p>
            <a:pPr eaLnBrk="0" hangingPunct="0">
              <a:spcBef>
                <a:spcPct val="50000"/>
              </a:spcBef>
            </a:pPr>
            <a:r>
              <a:rPr lang="zh-CN" altLang="en-US" sz="3600" b="1">
                <a:latin typeface="Arial" charset="0"/>
                <a:ea typeface="楷体_GB2312" pitchFamily="49" charset="-122"/>
              </a:rPr>
              <a:t>复习：气体的状态参量</a:t>
            </a:r>
          </a:p>
        </p:txBody>
      </p:sp>
      <p:grpSp>
        <p:nvGrpSpPr>
          <p:cNvPr id="2" name="Group 22"/>
          <p:cNvGrpSpPr>
            <a:grpSpLocks/>
          </p:cNvGrpSpPr>
          <p:nvPr/>
        </p:nvGrpSpPr>
        <p:grpSpPr bwMode="auto">
          <a:xfrm>
            <a:off x="482600" y="2217738"/>
            <a:ext cx="8356600" cy="2354262"/>
            <a:chOff x="240" y="1310"/>
            <a:chExt cx="5264" cy="1483"/>
          </a:xfrm>
        </p:grpSpPr>
        <p:sp>
          <p:nvSpPr>
            <p:cNvPr id="191495" name="Text Box 7"/>
            <p:cNvSpPr txBox="1">
              <a:spLocks noChangeArrowheads="1"/>
            </p:cNvSpPr>
            <p:nvPr/>
          </p:nvSpPr>
          <p:spPr bwMode="auto">
            <a:xfrm>
              <a:off x="320" y="1310"/>
              <a:ext cx="5184" cy="1458"/>
            </a:xfrm>
            <a:prstGeom prst="rect">
              <a:avLst/>
            </a:prstGeom>
            <a:noFill/>
            <a:ln w="28575">
              <a:noFill/>
              <a:miter lim="800000"/>
              <a:headEnd/>
              <a:tailEnd/>
            </a:ln>
            <a:effectLst/>
          </p:spPr>
          <p:txBody>
            <a:bodyPr anchor="ctr">
              <a:spAutoFit/>
            </a:bodyPr>
            <a:lstStyle/>
            <a:p>
              <a:pPr eaLnBrk="0" hangingPunct="0">
                <a:lnSpc>
                  <a:spcPct val="130000"/>
                </a:lnSpc>
                <a:defRPr/>
              </a:pPr>
              <a:r>
                <a:rPr lang="zh-CN" altLang="en-US" sz="2800" b="1">
                  <a:effectLst>
                    <a:outerShdw blurRad="38100" dist="38100" dir="2700000" algn="tl">
                      <a:srgbClr val="C0C0C0"/>
                    </a:outerShdw>
                  </a:effectLst>
                  <a:latin typeface="楷体_GB2312" pitchFamily="49" charset="-122"/>
                  <a:ea typeface="楷体_GB2312" pitchFamily="49" charset="-122"/>
                </a:rPr>
                <a:t>状态参量   </a:t>
              </a:r>
              <a:r>
                <a:rPr lang="zh-CN" altLang="en-US" sz="2800" b="1">
                  <a:latin typeface="楷体_GB2312" pitchFamily="49" charset="-122"/>
                  <a:ea typeface="楷体_GB2312" pitchFamily="49" charset="-122"/>
                </a:rPr>
                <a:t>标准单位	常用单位  主要换算关系</a:t>
              </a:r>
            </a:p>
            <a:p>
              <a:pPr eaLnBrk="0" hangingPunct="0">
                <a:lnSpc>
                  <a:spcPct val="130000"/>
                </a:lnSpc>
                <a:defRPr/>
              </a:pPr>
              <a:r>
                <a:rPr lang="zh-CN" altLang="en-US" sz="2800" b="1">
                  <a:latin typeface="楷体_GB2312" pitchFamily="49" charset="-122"/>
                  <a:ea typeface="楷体_GB2312" pitchFamily="49" charset="-122"/>
                </a:rPr>
                <a:t>体积(代号</a:t>
              </a:r>
              <a:r>
                <a:rPr lang="en-US" altLang="zh-CN" sz="2800" b="1">
                  <a:latin typeface="楷体_GB2312" pitchFamily="49" charset="-122"/>
                  <a:ea typeface="楷体_GB2312" pitchFamily="49" charset="-122"/>
                </a:rPr>
                <a:t>V)          </a:t>
              </a:r>
              <a:r>
                <a:rPr lang="zh-CN" altLang="en-US" sz="2800" b="1">
                  <a:latin typeface="楷体_GB2312" pitchFamily="49" charset="-122"/>
                  <a:ea typeface="楷体_GB2312" pitchFamily="49" charset="-122"/>
                </a:rPr>
                <a:t>升(    )  </a:t>
              </a:r>
            </a:p>
            <a:p>
              <a:pPr eaLnBrk="0" hangingPunct="0">
                <a:lnSpc>
                  <a:spcPct val="130000"/>
                </a:lnSpc>
                <a:defRPr/>
              </a:pPr>
              <a:r>
                <a:rPr lang="zh-CN" altLang="en-US" sz="2800" b="1">
                  <a:latin typeface="楷体_GB2312" pitchFamily="49" charset="-122"/>
                  <a:ea typeface="楷体_GB2312" pitchFamily="49" charset="-122"/>
                </a:rPr>
                <a:t>压强(代号</a:t>
              </a:r>
              <a:r>
                <a:rPr lang="en-US" altLang="zh-CN" sz="2800" b="1">
                  <a:latin typeface="楷体_GB2312" pitchFamily="49" charset="-122"/>
                  <a:ea typeface="楷体_GB2312" pitchFamily="49" charset="-122"/>
                </a:rPr>
                <a:t>P)  Pa       atm     1atm=101325Pa</a:t>
              </a:r>
            </a:p>
            <a:p>
              <a:pPr eaLnBrk="0" hangingPunct="0">
                <a:lnSpc>
                  <a:spcPct val="130000"/>
                </a:lnSpc>
                <a:defRPr/>
              </a:pPr>
              <a:r>
                <a:rPr lang="en-US" altLang="zh-CN" sz="2800" b="1">
                  <a:latin typeface="楷体_GB2312" pitchFamily="49" charset="-122"/>
                  <a:ea typeface="楷体_GB2312" pitchFamily="49" charset="-122"/>
                </a:rPr>
                <a:t> </a:t>
              </a:r>
              <a:r>
                <a:rPr lang="zh-CN" altLang="en-US" sz="2800" b="1">
                  <a:latin typeface="楷体_GB2312" pitchFamily="49" charset="-122"/>
                  <a:ea typeface="楷体_GB2312" pitchFamily="49" charset="-122"/>
                </a:rPr>
                <a:t>温  度</a:t>
              </a:r>
              <a:r>
                <a:rPr lang="zh-CN" altLang="en-US" b="1">
                  <a:latin typeface="Times New Roman" pitchFamily="18" charset="0"/>
                  <a:ea typeface="楷体_GB2312" pitchFamily="49" charset="-122"/>
                </a:rPr>
                <a:t>          </a:t>
              </a:r>
              <a:r>
                <a:rPr lang="en-US" altLang="zh-CN" b="1">
                  <a:latin typeface="Times New Roman" pitchFamily="18" charset="0"/>
                  <a:ea typeface="楷体_GB2312" pitchFamily="49" charset="-122"/>
                </a:rPr>
                <a:t>K (</a:t>
              </a:r>
              <a:r>
                <a:rPr lang="zh-CN" altLang="en-US" b="1">
                  <a:latin typeface="Times New Roman" pitchFamily="18" charset="0"/>
                  <a:ea typeface="楷体_GB2312" pitchFamily="49" charset="-122"/>
                </a:rPr>
                <a:t>代号 </a:t>
              </a:r>
              <a:r>
                <a:rPr lang="en-US" altLang="zh-CN" b="1">
                  <a:latin typeface="Times New Roman" pitchFamily="18" charset="0"/>
                  <a:ea typeface="楷体_GB2312" pitchFamily="49" charset="-122"/>
                </a:rPr>
                <a:t>T)       ºC (</a:t>
              </a:r>
              <a:r>
                <a:rPr lang="zh-CN" altLang="en-US" b="1">
                  <a:latin typeface="Times New Roman" pitchFamily="18" charset="0"/>
                  <a:ea typeface="楷体_GB2312" pitchFamily="49" charset="-122"/>
                </a:rPr>
                <a:t>代号</a:t>
              </a:r>
              <a:r>
                <a:rPr lang="en-US" altLang="zh-CN" b="1">
                  <a:latin typeface="Times New Roman" pitchFamily="18" charset="0"/>
                  <a:ea typeface="楷体_GB2312" pitchFamily="49" charset="-122"/>
                </a:rPr>
                <a:t>t)       t=T-273.15</a:t>
              </a:r>
            </a:p>
          </p:txBody>
        </p:sp>
        <p:graphicFrame>
          <p:nvGraphicFramePr>
            <p:cNvPr id="1026" name="Object 8"/>
            <p:cNvGraphicFramePr>
              <a:graphicFrameLocks noChangeAspect="1"/>
            </p:cNvGraphicFramePr>
            <p:nvPr/>
          </p:nvGraphicFramePr>
          <p:xfrm>
            <a:off x="1932" y="1741"/>
            <a:ext cx="288" cy="288"/>
          </p:xfrm>
          <a:graphic>
            <a:graphicData uri="http://schemas.openxmlformats.org/presentationml/2006/ole">
              <p:oleObj spid="_x0000_s1026" name="公式" r:id="rId3" imgW="203040" imgH="203040" progId="Equation.3">
                <p:embed/>
              </p:oleObj>
            </a:graphicData>
          </a:graphic>
        </p:graphicFrame>
        <p:graphicFrame>
          <p:nvGraphicFramePr>
            <p:cNvPr id="1027" name="Object 9"/>
            <p:cNvGraphicFramePr>
              <a:graphicFrameLocks noChangeAspect="1"/>
            </p:cNvGraphicFramePr>
            <p:nvPr/>
          </p:nvGraphicFramePr>
          <p:xfrm>
            <a:off x="3150" y="1718"/>
            <a:ext cx="432" cy="311"/>
          </p:xfrm>
          <a:graphic>
            <a:graphicData uri="http://schemas.openxmlformats.org/presentationml/2006/ole">
              <p:oleObj spid="_x0000_s1027" name="公式" r:id="rId4" imgW="279360" imgH="203040" progId="Equation.3">
                <p:embed/>
              </p:oleObj>
            </a:graphicData>
          </a:graphic>
        </p:graphicFrame>
        <p:graphicFrame>
          <p:nvGraphicFramePr>
            <p:cNvPr id="1028" name="Object 10"/>
            <p:cNvGraphicFramePr>
              <a:graphicFrameLocks noChangeAspect="1"/>
            </p:cNvGraphicFramePr>
            <p:nvPr/>
          </p:nvGraphicFramePr>
          <p:xfrm>
            <a:off x="3791" y="1737"/>
            <a:ext cx="1441" cy="317"/>
          </p:xfrm>
          <a:graphic>
            <a:graphicData uri="http://schemas.openxmlformats.org/presentationml/2006/ole">
              <p:oleObj spid="_x0000_s1028" name="公式" r:id="rId5" imgW="914400" imgH="203040" progId="Equation.3">
                <p:embed/>
              </p:oleObj>
            </a:graphicData>
          </a:graphic>
        </p:graphicFrame>
        <p:sp>
          <p:nvSpPr>
            <p:cNvPr id="1035" name="Rectangle 11"/>
            <p:cNvSpPr>
              <a:spLocks noChangeArrowheads="1"/>
            </p:cNvSpPr>
            <p:nvPr/>
          </p:nvSpPr>
          <p:spPr bwMode="auto">
            <a:xfrm>
              <a:off x="240" y="1353"/>
              <a:ext cx="5184" cy="1440"/>
            </a:xfrm>
            <a:prstGeom prst="rect">
              <a:avLst/>
            </a:prstGeom>
            <a:noFill/>
            <a:ln w="9525">
              <a:solidFill>
                <a:srgbClr val="0000CC"/>
              </a:solidFill>
              <a:miter lim="800000"/>
              <a:headEnd/>
              <a:tailEnd/>
            </a:ln>
          </p:spPr>
          <p:txBody>
            <a:bodyPr wrap="none" anchor="ctr"/>
            <a:lstStyle/>
            <a:p>
              <a:endParaRPr lang="zh-CN" altLang="en-US"/>
            </a:p>
          </p:txBody>
        </p:sp>
        <p:sp>
          <p:nvSpPr>
            <p:cNvPr id="1036" name="Line 12"/>
            <p:cNvSpPr>
              <a:spLocks noChangeShapeType="1"/>
            </p:cNvSpPr>
            <p:nvPr/>
          </p:nvSpPr>
          <p:spPr bwMode="auto">
            <a:xfrm>
              <a:off x="240" y="1689"/>
              <a:ext cx="5184" cy="0"/>
            </a:xfrm>
            <a:prstGeom prst="line">
              <a:avLst/>
            </a:prstGeom>
            <a:noFill/>
            <a:ln w="9525">
              <a:solidFill>
                <a:srgbClr val="0000CC"/>
              </a:solidFill>
              <a:round/>
              <a:headEnd/>
              <a:tailEnd/>
            </a:ln>
          </p:spPr>
          <p:txBody>
            <a:bodyPr wrap="none" anchor="ctr"/>
            <a:lstStyle/>
            <a:p>
              <a:endParaRPr lang="zh-CN" altLang="en-US"/>
            </a:p>
          </p:txBody>
        </p:sp>
        <p:sp>
          <p:nvSpPr>
            <p:cNvPr id="1037" name="Line 13"/>
            <p:cNvSpPr>
              <a:spLocks noChangeShapeType="1"/>
            </p:cNvSpPr>
            <p:nvPr/>
          </p:nvSpPr>
          <p:spPr bwMode="auto">
            <a:xfrm>
              <a:off x="240" y="2073"/>
              <a:ext cx="5184" cy="0"/>
            </a:xfrm>
            <a:prstGeom prst="line">
              <a:avLst/>
            </a:prstGeom>
            <a:noFill/>
            <a:ln w="9525">
              <a:solidFill>
                <a:srgbClr val="0000CC"/>
              </a:solidFill>
              <a:round/>
              <a:headEnd/>
              <a:tailEnd/>
            </a:ln>
          </p:spPr>
          <p:txBody>
            <a:bodyPr wrap="none" anchor="ctr"/>
            <a:lstStyle/>
            <a:p>
              <a:endParaRPr lang="zh-CN" altLang="en-US"/>
            </a:p>
          </p:txBody>
        </p:sp>
        <p:sp>
          <p:nvSpPr>
            <p:cNvPr id="1038" name="Line 14"/>
            <p:cNvSpPr>
              <a:spLocks noChangeShapeType="1"/>
            </p:cNvSpPr>
            <p:nvPr/>
          </p:nvSpPr>
          <p:spPr bwMode="auto">
            <a:xfrm>
              <a:off x="240" y="2409"/>
              <a:ext cx="5184" cy="0"/>
            </a:xfrm>
            <a:prstGeom prst="line">
              <a:avLst/>
            </a:prstGeom>
            <a:noFill/>
            <a:ln w="9525">
              <a:solidFill>
                <a:srgbClr val="0000CC"/>
              </a:solidFill>
              <a:round/>
              <a:headEnd/>
              <a:tailEnd/>
            </a:ln>
          </p:spPr>
          <p:txBody>
            <a:bodyPr wrap="none" anchor="ctr"/>
            <a:lstStyle/>
            <a:p>
              <a:endParaRPr lang="zh-CN" altLang="en-US"/>
            </a:p>
          </p:txBody>
        </p:sp>
        <p:sp>
          <p:nvSpPr>
            <p:cNvPr id="1039" name="Line 15"/>
            <p:cNvSpPr>
              <a:spLocks noChangeShapeType="1"/>
            </p:cNvSpPr>
            <p:nvPr/>
          </p:nvSpPr>
          <p:spPr bwMode="auto">
            <a:xfrm>
              <a:off x="1596" y="1353"/>
              <a:ext cx="0" cy="1440"/>
            </a:xfrm>
            <a:prstGeom prst="line">
              <a:avLst/>
            </a:prstGeom>
            <a:noFill/>
            <a:ln w="9525">
              <a:solidFill>
                <a:srgbClr val="0000CC"/>
              </a:solidFill>
              <a:round/>
              <a:headEnd/>
              <a:tailEnd/>
            </a:ln>
          </p:spPr>
          <p:txBody>
            <a:bodyPr wrap="none" anchor="ctr"/>
            <a:lstStyle/>
            <a:p>
              <a:endParaRPr lang="zh-CN" altLang="en-US"/>
            </a:p>
          </p:txBody>
        </p:sp>
        <p:sp>
          <p:nvSpPr>
            <p:cNvPr id="1040" name="Line 16"/>
            <p:cNvSpPr>
              <a:spLocks noChangeShapeType="1"/>
            </p:cNvSpPr>
            <p:nvPr/>
          </p:nvSpPr>
          <p:spPr bwMode="auto">
            <a:xfrm>
              <a:off x="2615" y="1353"/>
              <a:ext cx="0" cy="1440"/>
            </a:xfrm>
            <a:prstGeom prst="line">
              <a:avLst/>
            </a:prstGeom>
            <a:noFill/>
            <a:ln w="9525">
              <a:solidFill>
                <a:srgbClr val="0000CC"/>
              </a:solidFill>
              <a:round/>
              <a:headEnd/>
              <a:tailEnd/>
            </a:ln>
          </p:spPr>
          <p:txBody>
            <a:bodyPr wrap="none" anchor="ctr"/>
            <a:lstStyle/>
            <a:p>
              <a:endParaRPr lang="zh-CN" altLang="en-US"/>
            </a:p>
          </p:txBody>
        </p:sp>
        <p:sp>
          <p:nvSpPr>
            <p:cNvPr id="1041" name="Line 17"/>
            <p:cNvSpPr>
              <a:spLocks noChangeShapeType="1"/>
            </p:cNvSpPr>
            <p:nvPr/>
          </p:nvSpPr>
          <p:spPr bwMode="auto">
            <a:xfrm>
              <a:off x="3744" y="1353"/>
              <a:ext cx="0" cy="1440"/>
            </a:xfrm>
            <a:prstGeom prst="line">
              <a:avLst/>
            </a:prstGeom>
            <a:noFill/>
            <a:ln w="9525">
              <a:solidFill>
                <a:srgbClr val="0000CC"/>
              </a:solidFill>
              <a:round/>
              <a:headEnd/>
              <a:tailEnd/>
            </a:ln>
          </p:spPr>
          <p:txBody>
            <a:bodyPr wrap="none" anchor="ctr"/>
            <a:lstStyle/>
            <a:p>
              <a:endParaRPr lang="zh-CN" altLang="en-US"/>
            </a:p>
          </p:txBody>
        </p:sp>
      </p:grpSp>
      <p:sp>
        <p:nvSpPr>
          <p:cNvPr id="191506" name="Text Box 18"/>
          <p:cNvSpPr txBox="1">
            <a:spLocks noChangeArrowheads="1"/>
          </p:cNvSpPr>
          <p:nvPr/>
        </p:nvSpPr>
        <p:spPr bwMode="auto">
          <a:xfrm>
            <a:off x="1676400" y="5729288"/>
            <a:ext cx="5410200" cy="519112"/>
          </a:xfrm>
          <a:prstGeom prst="rect">
            <a:avLst/>
          </a:prstGeom>
          <a:noFill/>
          <a:ln w="28575">
            <a:noFill/>
            <a:miter lim="800000"/>
            <a:headEnd/>
            <a:tailEnd/>
          </a:ln>
          <a:effectLst/>
        </p:spPr>
        <p:txBody>
          <a:bodyPr anchor="ctr">
            <a:spAutoFit/>
          </a:bodyPr>
          <a:lstStyle/>
          <a:p>
            <a:pPr eaLnBrk="0" hangingPunct="0">
              <a:spcBef>
                <a:spcPct val="50000"/>
              </a:spcBef>
              <a:defRPr/>
            </a:pPr>
            <a:r>
              <a:rPr lang="zh-CN" altLang="en-US" sz="2800" b="1">
                <a:effectLst>
                  <a:outerShdw blurRad="38100" dist="38100" dir="2700000" algn="tl">
                    <a:srgbClr val="C0C0C0"/>
                  </a:outerShdw>
                </a:effectLst>
                <a:latin typeface="楷体_GB2312" pitchFamily="49" charset="-122"/>
                <a:ea typeface="楷体_GB2312" pitchFamily="49" charset="-122"/>
              </a:rPr>
              <a:t>摩尔气体常量 </a:t>
            </a:r>
            <a:r>
              <a:rPr lang="en-US" altLang="zh-CN" sz="2800" b="1">
                <a:effectLst>
                  <a:outerShdw blurRad="38100" dist="38100" dir="2700000" algn="tl">
                    <a:srgbClr val="C0C0C0"/>
                  </a:outerShdw>
                </a:effectLst>
                <a:latin typeface="楷体_GB2312" pitchFamily="49" charset="-122"/>
                <a:ea typeface="楷体_GB2312" pitchFamily="49" charset="-122"/>
              </a:rPr>
              <a:t>R=8.31 J/mol.K</a:t>
            </a:r>
            <a:endParaRPr lang="en-US" altLang="zh-CN" sz="2800" b="1">
              <a:latin typeface="Arial" charset="0"/>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1493"/>
                                        </p:tgtEl>
                                        <p:attrNameLst>
                                          <p:attrName>style.visibility</p:attrName>
                                        </p:attrNameLst>
                                      </p:cBhvr>
                                      <p:to>
                                        <p:strVal val="visible"/>
                                      </p:to>
                                    </p:set>
                                    <p:animEffect transition="in" filter="wipe(left)">
                                      <p:cBhvr>
                                        <p:cTn id="7" dur="500"/>
                                        <p:tgtEl>
                                          <p:spTgt spid="19149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500"/>
                            </p:stCondLst>
                            <p:childTnLst>
                              <p:par>
                                <p:cTn id="14" presetID="22" presetClass="entr" presetSubtype="8" fill="hold" grpId="0" nodeType="afterEffect">
                                  <p:stCondLst>
                                    <p:cond delay="500"/>
                                  </p:stCondLst>
                                  <p:childTnLst>
                                    <p:set>
                                      <p:cBhvr>
                                        <p:cTn id="15" dur="1" fill="hold">
                                          <p:stCondLst>
                                            <p:cond delay="0"/>
                                          </p:stCondLst>
                                        </p:cTn>
                                        <p:tgtEl>
                                          <p:spTgt spid="191492"/>
                                        </p:tgtEl>
                                        <p:attrNameLst>
                                          <p:attrName>style.visibility</p:attrName>
                                        </p:attrNameLst>
                                      </p:cBhvr>
                                      <p:to>
                                        <p:strVal val="visible"/>
                                      </p:to>
                                    </p:set>
                                    <p:animEffect transition="in" filter="wipe(left)">
                                      <p:cBhvr>
                                        <p:cTn id="16" dur="500"/>
                                        <p:tgtEl>
                                          <p:spTgt spid="19149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91506"/>
                                        </p:tgtEl>
                                        <p:attrNameLst>
                                          <p:attrName>style.visibility</p:attrName>
                                        </p:attrNameLst>
                                      </p:cBhvr>
                                      <p:to>
                                        <p:strVal val="visible"/>
                                      </p:to>
                                    </p:set>
                                    <p:animEffect transition="in" filter="wipe(left)">
                                      <p:cBhvr>
                                        <p:cTn id="21" dur="500"/>
                                        <p:tgtEl>
                                          <p:spTgt spid="19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2" grpId="0" autoUpdateAnimBg="0"/>
      <p:bldP spid="191493" grpId="0" autoUpdateAnimBg="0"/>
      <p:bldP spid="191506"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solidFill>
                  <a:srgbClr val="0000CC"/>
                </a:solidFill>
                <a:latin typeface="Times New Roman" pitchFamily="18" charset="0"/>
                <a:ea typeface="楷体_GB2312" pitchFamily="49" charset="-122"/>
              </a:rPr>
              <a:t>[附录]</a:t>
            </a:r>
            <a:endParaRPr lang="zh-CN" altLang="en-US" dirty="0"/>
          </a:p>
        </p:txBody>
      </p:sp>
      <p:sp>
        <p:nvSpPr>
          <p:cNvPr id="4" name="灯片编号占位符 3"/>
          <p:cNvSpPr>
            <a:spLocks noGrp="1"/>
          </p:cNvSpPr>
          <p:nvPr>
            <p:ph type="sldNum" sz="quarter" idx="12"/>
          </p:nvPr>
        </p:nvSpPr>
        <p:spPr/>
        <p:txBody>
          <a:bodyPr/>
          <a:lstStyle/>
          <a:p>
            <a:pPr>
              <a:defRPr/>
            </a:pPr>
            <a:fld id="{2B09BB2B-9EF6-48F1-89D3-D70BFD56F51D}" type="slidenum">
              <a:rPr lang="zh-CN" altLang="en-US" smtClean="0"/>
              <a:pPr>
                <a:defRPr/>
              </a:pPr>
              <a:t>20</a:t>
            </a:fld>
            <a:endParaRPr lang="en-US" altLang="zh-CN"/>
          </a:p>
        </p:txBody>
      </p:sp>
      <p:sp>
        <p:nvSpPr>
          <p:cNvPr id="5" name="Text Box 10"/>
          <p:cNvSpPr txBox="1">
            <a:spLocks noGrp="1" noChangeArrowheads="1"/>
          </p:cNvSpPr>
          <p:nvPr>
            <p:ph idx="1"/>
          </p:nvPr>
        </p:nvSpPr>
        <p:spPr bwMode="auto">
          <a:xfrm>
            <a:off x="1182688" y="2017713"/>
            <a:ext cx="7772400" cy="2031325"/>
          </a:xfrm>
          <a:prstGeom prst="rect">
            <a:avLst/>
          </a:prstGeom>
          <a:noFill/>
          <a:ln w="9525">
            <a:noFill/>
            <a:miter lim="800000"/>
            <a:headEnd/>
            <a:tailEnd/>
          </a:ln>
        </p:spPr>
        <p:txBody>
          <a:bodyPr>
            <a:spAutoFit/>
          </a:bodyPr>
          <a:lstStyle/>
          <a:p>
            <a:pPr>
              <a:lnSpc>
                <a:spcPct val="150000"/>
              </a:lnSpc>
            </a:pPr>
            <a:r>
              <a:rPr lang="zh-CN" altLang="en-US" sz="2800" b="1" dirty="0" smtClean="0">
                <a:solidFill>
                  <a:srgbClr val="0000CC"/>
                </a:solidFill>
                <a:latin typeface="Times New Roman" pitchFamily="18" charset="0"/>
                <a:ea typeface="楷体_GB2312" pitchFamily="49" charset="-122"/>
              </a:rPr>
              <a:t>1</a:t>
            </a:r>
            <a:r>
              <a:rPr lang="en-US" altLang="zh-CN" sz="2800" b="1" dirty="0" err="1">
                <a:solidFill>
                  <a:srgbClr val="0000CC"/>
                </a:solidFill>
                <a:latin typeface="Times New Roman" pitchFamily="18" charset="0"/>
                <a:ea typeface="楷体_GB2312" pitchFamily="49" charset="-122"/>
              </a:rPr>
              <a:t>eV</a:t>
            </a:r>
            <a:r>
              <a:rPr lang="en-US" altLang="zh-CN" sz="2800" b="1" dirty="0">
                <a:latin typeface="Times New Roman" pitchFamily="18" charset="0"/>
                <a:ea typeface="楷体_GB2312" pitchFamily="49" charset="-122"/>
              </a:rPr>
              <a:t>=</a:t>
            </a:r>
            <a:r>
              <a:rPr lang="zh-CN" altLang="en-US" sz="2800" b="1" dirty="0">
                <a:latin typeface="Times New Roman" pitchFamily="18" charset="0"/>
                <a:ea typeface="楷体_GB2312" pitchFamily="49" charset="-122"/>
              </a:rPr>
              <a:t>一个电子通过电位差为1伏特的区间时</a:t>
            </a:r>
            <a:r>
              <a:rPr lang="zh-CN" altLang="en-US" sz="2800" b="1" dirty="0" smtClean="0">
                <a:latin typeface="Times New Roman" pitchFamily="18" charset="0"/>
                <a:ea typeface="楷体_GB2312" pitchFamily="49" charset="-122"/>
              </a:rPr>
              <a:t>，由于</a:t>
            </a:r>
            <a:r>
              <a:rPr lang="zh-CN" altLang="en-US" sz="2800" b="1" dirty="0">
                <a:latin typeface="Times New Roman" pitchFamily="18" charset="0"/>
                <a:ea typeface="楷体_GB2312" pitchFamily="49" charset="-122"/>
              </a:rPr>
              <a:t>电场力作功所获得的能量=</a:t>
            </a:r>
            <a:r>
              <a:rPr lang="zh-CN" altLang="en-US" sz="2800" b="1" dirty="0">
                <a:solidFill>
                  <a:srgbClr val="0000CC"/>
                </a:solidFill>
                <a:latin typeface="Times New Roman" pitchFamily="18" charset="0"/>
                <a:ea typeface="楷体_GB2312" pitchFamily="49" charset="-122"/>
              </a:rPr>
              <a:t>1.6</a:t>
            </a:r>
            <a:r>
              <a:rPr lang="zh-CN" altLang="en-US" sz="2800" b="1" dirty="0">
                <a:solidFill>
                  <a:srgbClr val="0000CC"/>
                </a:solidFill>
                <a:latin typeface="Times New Roman" pitchFamily="18" charset="0"/>
                <a:ea typeface="楷体_GB2312" pitchFamily="49" charset="-122"/>
                <a:sym typeface="Symbol" pitchFamily="18" charset="2"/>
              </a:rPr>
              <a:t>10</a:t>
            </a:r>
            <a:r>
              <a:rPr lang="zh-CN" altLang="en-US" sz="2800" b="1" baseline="30000" dirty="0">
                <a:solidFill>
                  <a:srgbClr val="0000CC"/>
                </a:solidFill>
                <a:latin typeface="Times New Roman" pitchFamily="18" charset="0"/>
                <a:ea typeface="楷体_GB2312" pitchFamily="49" charset="-122"/>
                <a:sym typeface="Symbol" pitchFamily="18" charset="2"/>
              </a:rPr>
              <a:t>-19</a:t>
            </a:r>
            <a:r>
              <a:rPr lang="zh-CN" altLang="en-US" sz="2800" b="1" dirty="0">
                <a:solidFill>
                  <a:srgbClr val="0000CC"/>
                </a:solidFill>
                <a:latin typeface="Times New Roman" pitchFamily="18" charset="0"/>
                <a:ea typeface="楷体_GB2312" pitchFamily="49" charset="-122"/>
                <a:sym typeface="Symbol" pitchFamily="18" charset="2"/>
              </a:rPr>
              <a:t>焦耳</a:t>
            </a:r>
            <a:r>
              <a:rPr lang="zh-CN" altLang="en-US" sz="2800" b="1" dirty="0">
                <a:solidFill>
                  <a:srgbClr val="0000CC"/>
                </a:solidFill>
                <a:latin typeface="Times New Roman" pitchFamily="18" charset="0"/>
                <a:ea typeface="楷体_GB2312" pitchFamily="49" charset="-122"/>
              </a:rPr>
              <a:t>。</a:t>
            </a:r>
            <a:r>
              <a:rPr lang="en-US" altLang="zh-CN" sz="2800" b="1" dirty="0">
                <a:solidFill>
                  <a:srgbClr val="0000CC"/>
                </a:solidFill>
                <a:latin typeface="Times New Roman" pitchFamily="18" charset="0"/>
                <a:ea typeface="楷体_GB2312" pitchFamily="49" charset="-122"/>
              </a:rPr>
              <a:t>&gt;&gt;</a:t>
            </a:r>
            <a:r>
              <a:rPr lang="en-US" altLang="zh-CN" sz="2800" b="1" dirty="0" err="1" smtClean="0">
                <a:solidFill>
                  <a:srgbClr val="0000CC"/>
                </a:solidFill>
                <a:latin typeface="Times New Roman" pitchFamily="18" charset="0"/>
                <a:ea typeface="楷体_GB2312" pitchFamily="49" charset="-122"/>
              </a:rPr>
              <a:t>kT</a:t>
            </a:r>
            <a:r>
              <a:rPr lang="en-US" altLang="zh-CN" sz="2800" b="1" dirty="0" smtClean="0">
                <a:solidFill>
                  <a:srgbClr val="0000CC"/>
                </a:solidFill>
                <a:latin typeface="Times New Roman" pitchFamily="18" charset="0"/>
                <a:ea typeface="楷体_GB2312" pitchFamily="49" charset="-122"/>
              </a:rPr>
              <a:t>=</a:t>
            </a:r>
            <a:r>
              <a:rPr lang="en-US" altLang="zh-CN" sz="2800" b="1" dirty="0" smtClean="0">
                <a:latin typeface="Times New Roman" pitchFamily="18" charset="0"/>
                <a:ea typeface="楷体_GB2312" pitchFamily="49" charset="-122"/>
              </a:rPr>
              <a:t> 1.38</a:t>
            </a:r>
            <a:r>
              <a:rPr lang="en-US" altLang="zh-CN" sz="2800" b="1" dirty="0" smtClean="0">
                <a:latin typeface="Times New Roman" pitchFamily="18" charset="0"/>
                <a:ea typeface="楷体_GB2312" pitchFamily="49" charset="-122"/>
                <a:sym typeface="Symbol" pitchFamily="18" charset="2"/>
              </a:rPr>
              <a:t></a:t>
            </a:r>
            <a:r>
              <a:rPr lang="en-US" altLang="zh-CN" sz="2800" b="1" dirty="0" smtClean="0">
                <a:latin typeface="Times New Roman" pitchFamily="18" charset="0"/>
                <a:ea typeface="楷体_GB2312" pitchFamily="49" charset="-122"/>
              </a:rPr>
              <a:t>10</a:t>
            </a:r>
            <a:r>
              <a:rPr lang="en-US" altLang="zh-CN" sz="2800" b="1" baseline="30000" dirty="0" smtClean="0">
                <a:latin typeface="Times New Roman" pitchFamily="18" charset="0"/>
                <a:ea typeface="楷体_GB2312" pitchFamily="49" charset="-122"/>
              </a:rPr>
              <a:t>-23</a:t>
            </a:r>
            <a:r>
              <a:rPr lang="en-US" altLang="zh-CN" sz="2800" b="1" dirty="0" smtClean="0">
                <a:latin typeface="Times New Roman" pitchFamily="18" charset="0"/>
                <a:ea typeface="楷体_GB2312" pitchFamily="49" charset="-122"/>
                <a:sym typeface="Symbol" pitchFamily="18" charset="2"/>
              </a:rPr>
              <a:t> </a:t>
            </a:r>
            <a:r>
              <a:rPr lang="en-US" altLang="zh-CN" sz="2800" b="1" dirty="0" smtClean="0">
                <a:latin typeface="Times New Roman" pitchFamily="18" charset="0"/>
                <a:ea typeface="楷体_GB2312" pitchFamily="49" charset="-122"/>
                <a:sym typeface="Symbol" pitchFamily="18" charset="2"/>
              </a:rPr>
              <a:t>300=</a:t>
            </a:r>
            <a:r>
              <a:rPr lang="en-US" altLang="zh-CN" sz="2800" b="1" dirty="0" smtClean="0">
                <a:solidFill>
                  <a:srgbClr val="0000CC"/>
                </a:solidFill>
                <a:latin typeface="Times New Roman" pitchFamily="18" charset="0"/>
                <a:ea typeface="楷体_GB2312" pitchFamily="49" charset="-122"/>
                <a:sym typeface="Symbol" pitchFamily="18" charset="2"/>
              </a:rPr>
              <a:t>4.14</a:t>
            </a:r>
            <a:r>
              <a:rPr lang="en-US" altLang="zh-CN" sz="2800" b="1" dirty="0" smtClean="0">
                <a:solidFill>
                  <a:srgbClr val="0000CC"/>
                </a:solidFill>
                <a:latin typeface="Times New Roman" pitchFamily="18" charset="0"/>
                <a:ea typeface="楷体_GB2312" pitchFamily="49" charset="-122"/>
                <a:sym typeface="Symbol" pitchFamily="18" charset="2"/>
              </a:rPr>
              <a:t> </a:t>
            </a:r>
            <a:r>
              <a:rPr lang="en-US" altLang="zh-CN" sz="2800" b="1" dirty="0" smtClean="0">
                <a:solidFill>
                  <a:srgbClr val="0000CC"/>
                </a:solidFill>
                <a:latin typeface="Times New Roman" pitchFamily="18" charset="0"/>
                <a:ea typeface="楷体_GB2312" pitchFamily="49" charset="-122"/>
              </a:rPr>
              <a:t>10</a:t>
            </a:r>
            <a:r>
              <a:rPr lang="en-US" altLang="zh-CN" sz="2800" b="1" baseline="30000" dirty="0" smtClean="0">
                <a:solidFill>
                  <a:srgbClr val="0000CC"/>
                </a:solidFill>
                <a:latin typeface="Times New Roman" pitchFamily="18" charset="0"/>
                <a:ea typeface="楷体_GB2312" pitchFamily="49" charset="-122"/>
              </a:rPr>
              <a:t>-21</a:t>
            </a:r>
            <a:r>
              <a:rPr lang="zh-CN" altLang="en-US" sz="2800" b="1" dirty="0" smtClean="0">
                <a:solidFill>
                  <a:srgbClr val="0000CC"/>
                </a:solidFill>
                <a:latin typeface="Times New Roman" pitchFamily="18" charset="0"/>
                <a:ea typeface="楷体_GB2312" pitchFamily="49" charset="-122"/>
                <a:sym typeface="Symbol" pitchFamily="18" charset="2"/>
              </a:rPr>
              <a:t>焦耳</a:t>
            </a:r>
            <a:r>
              <a:rPr lang="en-US" altLang="zh-CN" sz="2800" b="1" dirty="0" smtClean="0">
                <a:solidFill>
                  <a:srgbClr val="0000CC"/>
                </a:solidFill>
                <a:latin typeface="Times New Roman" pitchFamily="18" charset="0"/>
                <a:ea typeface="楷体_GB2312" pitchFamily="49" charset="-122"/>
              </a:rPr>
              <a:t>, </a:t>
            </a:r>
            <a:r>
              <a:rPr lang="zh-CN" altLang="en-US" sz="2800" b="1" dirty="0" smtClean="0">
                <a:solidFill>
                  <a:srgbClr val="0000CC"/>
                </a:solidFill>
                <a:latin typeface="Times New Roman" pitchFamily="18" charset="0"/>
                <a:ea typeface="楷体_GB2312" pitchFamily="49" charset="-122"/>
              </a:rPr>
              <a:t>室温</a:t>
            </a:r>
            <a:endParaRPr lang="zh-CN" altLang="en-US" sz="2800" b="1" dirty="0">
              <a:solidFill>
                <a:srgbClr val="0000CC"/>
              </a:solidFill>
              <a:latin typeface="Times New Roman" pitchFamily="18" charset="0"/>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灯片编号占位符 5"/>
          <p:cNvSpPr>
            <a:spLocks noGrp="1"/>
          </p:cNvSpPr>
          <p:nvPr>
            <p:ph type="sldNum" sz="quarter" idx="12"/>
          </p:nvPr>
        </p:nvSpPr>
        <p:spPr>
          <a:noFill/>
        </p:spPr>
        <p:txBody>
          <a:bodyPr/>
          <a:lstStyle/>
          <a:p>
            <a:fld id="{32E52A4F-496C-4ABA-A664-835264F236DD}" type="slidenum">
              <a:rPr lang="zh-CN" altLang="en-US" smtClean="0"/>
              <a:pPr/>
              <a:t>21</a:t>
            </a:fld>
            <a:endParaRPr lang="en-US" altLang="zh-CN" smtClean="0"/>
          </a:p>
        </p:txBody>
      </p:sp>
      <p:sp>
        <p:nvSpPr>
          <p:cNvPr id="211972" name="Rectangle 4"/>
          <p:cNvSpPr>
            <a:spLocks noChangeArrowheads="1"/>
          </p:cNvSpPr>
          <p:nvPr/>
        </p:nvSpPr>
        <p:spPr bwMode="auto">
          <a:xfrm>
            <a:off x="685800" y="3214686"/>
            <a:ext cx="8458200" cy="1303177"/>
          </a:xfrm>
          <a:prstGeom prst="rect">
            <a:avLst/>
          </a:prstGeom>
          <a:noFill/>
          <a:ln w="12700" cap="sq">
            <a:noFill/>
            <a:miter lim="800000"/>
            <a:headEnd type="none" w="sm" len="sm"/>
            <a:tailEnd type="none" w="sm" len="sm"/>
          </a:ln>
        </p:spPr>
        <p:txBody>
          <a:bodyPr>
            <a:spAutoFit/>
          </a:bodyPr>
          <a:lstStyle/>
          <a:p>
            <a:pPr eaLnBrk="0" hangingPunct="0">
              <a:lnSpc>
                <a:spcPct val="150000"/>
              </a:lnSpc>
            </a:pPr>
            <a:r>
              <a:rPr lang="zh-CN" altLang="en-US" sz="2800" dirty="0">
                <a:solidFill>
                  <a:srgbClr val="FFFF66"/>
                </a:solidFill>
                <a:latin typeface="Times New Roman" pitchFamily="18" charset="0"/>
              </a:rPr>
              <a:t>        </a:t>
            </a:r>
            <a:r>
              <a:rPr lang="zh-CN" altLang="en-US" sz="2800" i="1" dirty="0">
                <a:solidFill>
                  <a:srgbClr val="FFFF66"/>
                </a:solidFill>
                <a:latin typeface="Times New Roman" pitchFamily="18" charset="0"/>
              </a:rPr>
              <a:t> </a:t>
            </a:r>
            <a:r>
              <a:rPr lang="en-US" altLang="zh-CN" sz="2800" b="1" i="1" dirty="0">
                <a:latin typeface="Times New Roman" pitchFamily="18" charset="0"/>
                <a:ea typeface="楷体_GB2312" pitchFamily="49" charset="-122"/>
              </a:rPr>
              <a:t> </a:t>
            </a:r>
            <a:r>
              <a:rPr lang="zh-CN" altLang="en-US" sz="2800" i="1" dirty="0">
                <a:solidFill>
                  <a:srgbClr val="FFFF66"/>
                </a:solidFill>
                <a:latin typeface="Times New Roman" pitchFamily="18" charset="0"/>
              </a:rPr>
              <a:t> </a:t>
            </a:r>
            <a:r>
              <a:rPr lang="en-US" altLang="zh-CN" sz="2800" b="1" i="1" dirty="0" err="1">
                <a:solidFill>
                  <a:srgbClr val="0000CC"/>
                </a:solidFill>
                <a:latin typeface="Times New Roman" pitchFamily="18" charset="0"/>
                <a:ea typeface="楷体_GB2312" pitchFamily="49" charset="-122"/>
              </a:rPr>
              <a:t>a</a:t>
            </a:r>
            <a:r>
              <a:rPr lang="en-US" altLang="zh-CN" sz="2800" b="1" dirty="0" err="1">
                <a:latin typeface="Times New Roman" pitchFamily="18" charset="0"/>
                <a:ea typeface="楷体_GB2312" pitchFamily="49" charset="-122"/>
              </a:rPr>
              <a:t>、</a:t>
            </a:r>
            <a:r>
              <a:rPr lang="en-US" altLang="zh-CN" sz="2800" b="1" i="1" dirty="0" err="1">
                <a:solidFill>
                  <a:srgbClr val="0000CC"/>
                </a:solidFill>
                <a:latin typeface="Times New Roman" pitchFamily="18" charset="0"/>
                <a:ea typeface="楷体_GB2312" pitchFamily="49" charset="-122"/>
              </a:rPr>
              <a:t>b</a:t>
            </a:r>
            <a:r>
              <a:rPr lang="zh-CN" altLang="en-US" sz="2800" b="1" dirty="0">
                <a:latin typeface="Times New Roman" pitchFamily="18" charset="0"/>
                <a:ea typeface="楷体_GB2312" pitchFamily="49" charset="-122"/>
              </a:rPr>
              <a:t>是考虑了分子间引力和分子的大小引进</a:t>
            </a:r>
          </a:p>
          <a:p>
            <a:pPr eaLnBrk="0" hangingPunct="0">
              <a:lnSpc>
                <a:spcPct val="150000"/>
              </a:lnSpc>
            </a:pPr>
            <a:r>
              <a:rPr lang="zh-CN" altLang="en-US" sz="2800" b="1" dirty="0">
                <a:latin typeface="Times New Roman" pitchFamily="18" charset="0"/>
                <a:ea typeface="楷体_GB2312" pitchFamily="49" charset="-122"/>
              </a:rPr>
              <a:t>的修正值 ,可由实验定出。</a:t>
            </a:r>
          </a:p>
        </p:txBody>
      </p:sp>
      <p:sp>
        <p:nvSpPr>
          <p:cNvPr id="211973" name="Rectangle 5"/>
          <p:cNvSpPr>
            <a:spLocks noChangeArrowheads="1"/>
          </p:cNvSpPr>
          <p:nvPr/>
        </p:nvSpPr>
        <p:spPr bwMode="auto">
          <a:xfrm>
            <a:off x="752508" y="4572008"/>
            <a:ext cx="8534400" cy="1303177"/>
          </a:xfrm>
          <a:prstGeom prst="rect">
            <a:avLst/>
          </a:prstGeom>
          <a:noFill/>
          <a:ln w="12700" cap="sq">
            <a:noFill/>
            <a:miter lim="800000"/>
            <a:headEnd type="none" w="sm" len="sm"/>
            <a:tailEnd type="none" w="sm" len="sm"/>
          </a:ln>
        </p:spPr>
        <p:txBody>
          <a:bodyPr>
            <a:spAutoFit/>
          </a:bodyPr>
          <a:lstStyle/>
          <a:p>
            <a:pPr eaLnBrk="0" hangingPunct="0">
              <a:lnSpc>
                <a:spcPct val="150000"/>
              </a:lnSpc>
            </a:pPr>
            <a:r>
              <a:rPr lang="zh-CN" altLang="en-US" sz="2800" b="1" dirty="0">
                <a:latin typeface="Times New Roman" pitchFamily="18" charset="0"/>
                <a:ea typeface="楷体_GB2312" pitchFamily="49" charset="-122"/>
              </a:rPr>
              <a:t>         范德瓦尔斯方程还是反映气液相变的方程, 很</a:t>
            </a:r>
          </a:p>
          <a:p>
            <a:pPr eaLnBrk="0" hangingPunct="0">
              <a:lnSpc>
                <a:spcPct val="150000"/>
              </a:lnSpc>
            </a:pPr>
            <a:r>
              <a:rPr lang="zh-CN" altLang="en-US" sz="2800" b="1" dirty="0">
                <a:latin typeface="Times New Roman" pitchFamily="18" charset="0"/>
                <a:ea typeface="楷体_GB2312" pitchFamily="49" charset="-122"/>
              </a:rPr>
              <a:t>有理论价值。</a:t>
            </a:r>
            <a:endParaRPr lang="en-US" altLang="zh-CN" sz="2800" b="1" dirty="0">
              <a:latin typeface="Times New Roman" pitchFamily="18" charset="0"/>
              <a:ea typeface="楷体_GB2312" pitchFamily="49" charset="-122"/>
            </a:endParaRPr>
          </a:p>
        </p:txBody>
      </p:sp>
      <p:graphicFrame>
        <p:nvGraphicFramePr>
          <p:cNvPr id="222208" name="Object 0"/>
          <p:cNvGraphicFramePr>
            <a:graphicFrameLocks noChangeAspect="1"/>
          </p:cNvGraphicFramePr>
          <p:nvPr/>
        </p:nvGraphicFramePr>
        <p:xfrm>
          <a:off x="1374775" y="1928802"/>
          <a:ext cx="4238625" cy="1241425"/>
        </p:xfrm>
        <a:graphic>
          <a:graphicData uri="http://schemas.openxmlformats.org/presentationml/2006/ole">
            <p:oleObj spid="_x0000_s9218" name="Equation" r:id="rId4" imgW="1473120" imgH="431640" progId="Equation.3">
              <p:embed/>
            </p:oleObj>
          </a:graphicData>
        </a:graphic>
      </p:graphicFrame>
      <p:sp>
        <p:nvSpPr>
          <p:cNvPr id="211975" name="Rectangle 7"/>
          <p:cNvSpPr>
            <a:spLocks noChangeArrowheads="1"/>
          </p:cNvSpPr>
          <p:nvPr/>
        </p:nvSpPr>
        <p:spPr bwMode="auto">
          <a:xfrm>
            <a:off x="898073" y="-92144"/>
            <a:ext cx="8388835" cy="1949508"/>
          </a:xfrm>
          <a:prstGeom prst="rect">
            <a:avLst/>
          </a:prstGeom>
          <a:noFill/>
          <a:ln w="12700" cap="sq">
            <a:noFill/>
            <a:miter lim="800000"/>
            <a:headEnd type="none" w="sm" len="sm"/>
            <a:tailEnd type="none" w="sm" len="sm"/>
          </a:ln>
          <a:effectLst/>
        </p:spPr>
        <p:txBody>
          <a:bodyPr wrap="none">
            <a:spAutoFit/>
          </a:bodyPr>
          <a:lstStyle/>
          <a:p>
            <a:pPr eaLnBrk="0" hangingPunct="0">
              <a:lnSpc>
                <a:spcPct val="150000"/>
              </a:lnSpc>
              <a:defRPr/>
            </a:pPr>
            <a:r>
              <a:rPr lang="zh-CN" altLang="en-US" dirty="0">
                <a:latin typeface="Times New Roman" pitchFamily="18" charset="0"/>
              </a:rPr>
              <a:t>          </a:t>
            </a:r>
            <a:r>
              <a:rPr lang="zh-CN" altLang="en-US" sz="2800" b="1" dirty="0">
                <a:latin typeface="Times New Roman" pitchFamily="18" charset="0"/>
                <a:ea typeface="楷体_GB2312" pitchFamily="49" charset="-122"/>
              </a:rPr>
              <a:t>另外，对于实际气体人们导出了各种类型的状</a:t>
            </a:r>
          </a:p>
          <a:p>
            <a:pPr eaLnBrk="0" hangingPunct="0">
              <a:lnSpc>
                <a:spcPct val="150000"/>
              </a:lnSpc>
              <a:defRPr/>
            </a:pPr>
            <a:r>
              <a:rPr lang="zh-CN" altLang="en-US" sz="2800" b="1" dirty="0">
                <a:latin typeface="Times New Roman" pitchFamily="18" charset="0"/>
                <a:ea typeface="楷体_GB2312" pitchFamily="49" charset="-122"/>
              </a:rPr>
              <a:t>   态方程。范德瓦尔斯方程就是很具代表性的一种，</a:t>
            </a:r>
          </a:p>
          <a:p>
            <a:pPr eaLnBrk="0" hangingPunct="0">
              <a:lnSpc>
                <a:spcPct val="150000"/>
              </a:lnSpc>
              <a:defRPr/>
            </a:pPr>
            <a:r>
              <a:rPr lang="zh-CN" altLang="en-US" sz="2800" b="1" dirty="0">
                <a:latin typeface="Times New Roman" pitchFamily="18" charset="0"/>
                <a:ea typeface="楷体_GB2312" pitchFamily="49" charset="-122"/>
              </a:rPr>
              <a:t>   1 </a:t>
            </a:r>
            <a:r>
              <a:rPr lang="en-US" altLang="zh-CN" sz="2800" b="1" dirty="0">
                <a:latin typeface="Times New Roman" pitchFamily="18" charset="0"/>
                <a:ea typeface="楷体_GB2312" pitchFamily="49" charset="-122"/>
              </a:rPr>
              <a:t>mol</a:t>
            </a:r>
            <a:r>
              <a:rPr lang="zh-CN" altLang="en-US" sz="2800" b="1" dirty="0">
                <a:latin typeface="Times New Roman" pitchFamily="18" charset="0"/>
                <a:ea typeface="楷体_GB2312" pitchFamily="49" charset="-122"/>
              </a:rPr>
              <a:t>气体</a:t>
            </a:r>
            <a:r>
              <a:rPr lang="zh-CN" altLang="en-US" sz="2800" b="1" u="sng" dirty="0">
                <a:solidFill>
                  <a:srgbClr val="0000CC"/>
                </a:solidFill>
                <a:effectLst>
                  <a:outerShdw blurRad="38100" dist="38100" dir="2700000" algn="tl">
                    <a:srgbClr val="C0C0C0"/>
                  </a:outerShdw>
                </a:effectLst>
                <a:latin typeface="Times New Roman" pitchFamily="18" charset="0"/>
                <a:ea typeface="楷体_GB2312" pitchFamily="49" charset="-122"/>
              </a:rPr>
              <a:t>范德瓦尔斯方程</a:t>
            </a:r>
            <a:r>
              <a:rPr lang="zh-CN" altLang="en-US" sz="2800" b="1" dirty="0">
                <a:latin typeface="Times New Roman" pitchFamily="18" charset="0"/>
                <a:ea typeface="楷体_GB2312" pitchFamily="49" charset="-122"/>
              </a:rPr>
              <a:t>可写为：</a:t>
            </a:r>
          </a:p>
        </p:txBody>
      </p:sp>
      <p:graphicFrame>
        <p:nvGraphicFramePr>
          <p:cNvPr id="222209" name="Object 1"/>
          <p:cNvGraphicFramePr>
            <a:graphicFrameLocks noChangeAspect="1"/>
          </p:cNvGraphicFramePr>
          <p:nvPr/>
        </p:nvGraphicFramePr>
        <p:xfrm>
          <a:off x="5929322" y="2285992"/>
          <a:ext cx="2832100" cy="457200"/>
        </p:xfrm>
        <a:graphic>
          <a:graphicData uri="http://schemas.openxmlformats.org/presentationml/2006/ole">
            <p:oleObj spid="_x0000_s9219" name="Equation" r:id="rId5" imgW="1206360" imgH="2156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1975"/>
                                        </p:tgtEl>
                                        <p:attrNameLst>
                                          <p:attrName>style.visibility</p:attrName>
                                        </p:attrNameLst>
                                      </p:cBhvr>
                                      <p:to>
                                        <p:strVal val="visible"/>
                                      </p:to>
                                    </p:set>
                                    <p:animEffect transition="in" filter="wipe(left)">
                                      <p:cBhvr>
                                        <p:cTn id="7" dur="500"/>
                                        <p:tgtEl>
                                          <p:spTgt spid="21197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22208"/>
                                        </p:tgtEl>
                                        <p:attrNameLst>
                                          <p:attrName>style.visibility</p:attrName>
                                        </p:attrNameLst>
                                      </p:cBhvr>
                                      <p:to>
                                        <p:strVal val="visible"/>
                                      </p:to>
                                    </p:set>
                                    <p:animEffect transition="in" filter="wipe(left)">
                                      <p:cBhvr>
                                        <p:cTn id="12" dur="500"/>
                                        <p:tgtEl>
                                          <p:spTgt spid="222208"/>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222209"/>
                                        </p:tgtEl>
                                        <p:attrNameLst>
                                          <p:attrName>style.visibility</p:attrName>
                                        </p:attrNameLst>
                                      </p:cBhvr>
                                      <p:to>
                                        <p:strVal val="visible"/>
                                      </p:to>
                                    </p:set>
                                    <p:animEffect transition="in" filter="wipe(left)">
                                      <p:cBhvr>
                                        <p:cTn id="16" dur="500"/>
                                        <p:tgtEl>
                                          <p:spTgt spid="22220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11972"/>
                                        </p:tgtEl>
                                        <p:attrNameLst>
                                          <p:attrName>style.visibility</p:attrName>
                                        </p:attrNameLst>
                                      </p:cBhvr>
                                      <p:to>
                                        <p:strVal val="visible"/>
                                      </p:to>
                                    </p:set>
                                    <p:animEffect transition="in" filter="wipe(left)">
                                      <p:cBhvr>
                                        <p:cTn id="21" dur="500"/>
                                        <p:tgtEl>
                                          <p:spTgt spid="21197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11973"/>
                                        </p:tgtEl>
                                        <p:attrNameLst>
                                          <p:attrName>style.visibility</p:attrName>
                                        </p:attrNameLst>
                                      </p:cBhvr>
                                      <p:to>
                                        <p:strVal val="visible"/>
                                      </p:to>
                                    </p:set>
                                    <p:animEffect transition="in" filter="wipe(left)">
                                      <p:cBhvr>
                                        <p:cTn id="26" dur="500"/>
                                        <p:tgtEl>
                                          <p:spTgt spid="2119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2" grpId="0" autoUpdateAnimBg="0"/>
      <p:bldP spid="211973" grpId="0" autoUpdateAnimBg="0"/>
      <p:bldP spid="21197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标题 1"/>
          <p:cNvSpPr>
            <a:spLocks noGrp="1"/>
          </p:cNvSpPr>
          <p:nvPr>
            <p:ph type="title"/>
          </p:nvPr>
        </p:nvSpPr>
        <p:spPr/>
        <p:txBody>
          <a:bodyPr/>
          <a:lstStyle/>
          <a:p>
            <a:pPr eaLnBrk="1" hangingPunct="1"/>
            <a:r>
              <a:rPr lang="en-US" altLang="zh-CN" sz="3600" dirty="0" smtClean="0"/>
              <a:t>*</a:t>
            </a:r>
            <a:r>
              <a:rPr lang="zh-CN" altLang="en-US" sz="3600" dirty="0" smtClean="0"/>
              <a:t>真实气体</a:t>
            </a:r>
            <a:r>
              <a:rPr lang="en-US" altLang="zh-CN" sz="3600" dirty="0" smtClean="0"/>
              <a:t>PV</a:t>
            </a:r>
            <a:r>
              <a:rPr lang="zh-CN" altLang="en-US" sz="3600" dirty="0" smtClean="0"/>
              <a:t>随温度压力的变化</a:t>
            </a:r>
          </a:p>
        </p:txBody>
      </p:sp>
      <p:sp>
        <p:nvSpPr>
          <p:cNvPr id="23555" name="灯片编号占位符 3"/>
          <p:cNvSpPr>
            <a:spLocks noGrp="1"/>
          </p:cNvSpPr>
          <p:nvPr>
            <p:ph type="sldNum" sz="quarter" idx="12"/>
          </p:nvPr>
        </p:nvSpPr>
        <p:spPr>
          <a:noFill/>
        </p:spPr>
        <p:txBody>
          <a:bodyPr/>
          <a:lstStyle/>
          <a:p>
            <a:fld id="{30427B5F-ADE6-44B4-9494-925DC3E5AF30}" type="slidenum">
              <a:rPr lang="zh-CN" altLang="en-US" smtClean="0"/>
              <a:pPr/>
              <a:t>22</a:t>
            </a:fld>
            <a:endParaRPr lang="en-US" altLang="zh-CN" smtClean="0"/>
          </a:p>
        </p:txBody>
      </p:sp>
      <p:pic>
        <p:nvPicPr>
          <p:cNvPr id="23556" name="Picture 2"/>
          <p:cNvPicPr>
            <a:picLocks noGrp="1" noChangeAspect="1" noChangeArrowheads="1"/>
          </p:cNvPicPr>
          <p:nvPr>
            <p:ph idx="1"/>
          </p:nvPr>
        </p:nvPicPr>
        <p:blipFill>
          <a:blip r:embed="rId3"/>
          <a:srcRect/>
          <a:stretch>
            <a:fillRect/>
          </a:stretch>
        </p:blipFill>
        <p:spPr>
          <a:xfrm>
            <a:off x="1357313" y="2017713"/>
            <a:ext cx="6704012" cy="4114800"/>
          </a:xfr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灯片编号占位符 5"/>
          <p:cNvSpPr>
            <a:spLocks noGrp="1"/>
          </p:cNvSpPr>
          <p:nvPr>
            <p:ph type="sldNum" sz="quarter" idx="12"/>
          </p:nvPr>
        </p:nvSpPr>
        <p:spPr>
          <a:noFill/>
        </p:spPr>
        <p:txBody>
          <a:bodyPr/>
          <a:lstStyle/>
          <a:p>
            <a:fld id="{AFE37586-93CA-41FD-A999-0A30D4AE1E8A}" type="slidenum">
              <a:rPr lang="zh-CN" altLang="en-US" smtClean="0"/>
              <a:pPr/>
              <a:t>23</a:t>
            </a:fld>
            <a:endParaRPr lang="en-US" altLang="zh-CN" smtClean="0"/>
          </a:p>
        </p:txBody>
      </p:sp>
      <p:sp>
        <p:nvSpPr>
          <p:cNvPr id="194565" name="Text Box 5"/>
          <p:cNvSpPr txBox="1">
            <a:spLocks noChangeArrowheads="1"/>
          </p:cNvSpPr>
          <p:nvPr/>
        </p:nvSpPr>
        <p:spPr bwMode="auto">
          <a:xfrm>
            <a:off x="779478" y="1082663"/>
            <a:ext cx="5216525" cy="579438"/>
          </a:xfrm>
          <a:prstGeom prst="rect">
            <a:avLst/>
          </a:prstGeom>
          <a:noFill/>
          <a:ln w="9525">
            <a:noFill/>
            <a:miter lim="800000"/>
            <a:headEnd/>
            <a:tailEnd/>
          </a:ln>
          <a:effectLst/>
        </p:spPr>
        <p:txBody>
          <a:bodyPr wrap="none">
            <a:spAutoFit/>
          </a:bodyPr>
          <a:lstStyle/>
          <a:p>
            <a:pPr lvl="1" eaLnBrk="0" hangingPunct="0">
              <a:buClr>
                <a:srgbClr val="FF9900"/>
              </a:buClr>
              <a:buFont typeface="Wingdings" pitchFamily="2" charset="2"/>
              <a:buChar char="&amp;"/>
              <a:defRPr/>
            </a:pPr>
            <a:r>
              <a:rPr lang="zh-CN" altLang="en-US" sz="3200" b="1">
                <a:effectLst>
                  <a:outerShdw blurRad="38100" dist="38100" dir="2700000" algn="tl">
                    <a:srgbClr val="C0C0C0"/>
                  </a:outerShdw>
                </a:effectLst>
                <a:latin typeface="楷体_GB2312" pitchFamily="49" charset="-122"/>
                <a:ea typeface="楷体_GB2312" pitchFamily="49" charset="-122"/>
              </a:rPr>
              <a:t>气体分子的方均根速率</a:t>
            </a:r>
            <a:endParaRPr lang="zh-CN" altLang="en-US">
              <a:latin typeface="Times New Roman" pitchFamily="18" charset="0"/>
            </a:endParaRPr>
          </a:p>
        </p:txBody>
      </p:sp>
      <p:graphicFrame>
        <p:nvGraphicFramePr>
          <p:cNvPr id="223232" name="Object 0"/>
          <p:cNvGraphicFramePr>
            <a:graphicFrameLocks noChangeAspect="1"/>
          </p:cNvGraphicFramePr>
          <p:nvPr/>
        </p:nvGraphicFramePr>
        <p:xfrm>
          <a:off x="6072203" y="1082663"/>
          <a:ext cx="714375" cy="631825"/>
        </p:xfrm>
        <a:graphic>
          <a:graphicData uri="http://schemas.openxmlformats.org/presentationml/2006/ole">
            <p:oleObj spid="_x0000_s10242" name="公式" r:id="rId4" imgW="317160" imgH="279360" progId="Equation.3">
              <p:embed/>
            </p:oleObj>
          </a:graphicData>
        </a:graphic>
      </p:graphicFrame>
      <p:graphicFrame>
        <p:nvGraphicFramePr>
          <p:cNvPr id="223233" name="Object 1"/>
          <p:cNvGraphicFramePr>
            <a:graphicFrameLocks noChangeAspect="1"/>
          </p:cNvGraphicFramePr>
          <p:nvPr/>
        </p:nvGraphicFramePr>
        <p:xfrm>
          <a:off x="1142976" y="2143116"/>
          <a:ext cx="2732088" cy="781050"/>
        </p:xfrm>
        <a:graphic>
          <a:graphicData uri="http://schemas.openxmlformats.org/presentationml/2006/ole">
            <p:oleObj spid="_x0000_s10243" name="公式" r:id="rId5" imgW="977760" imgH="279360" progId="Equation.3">
              <p:embed/>
            </p:oleObj>
          </a:graphicData>
        </a:graphic>
      </p:graphicFrame>
      <p:graphicFrame>
        <p:nvGraphicFramePr>
          <p:cNvPr id="223234" name="Object 2"/>
          <p:cNvGraphicFramePr>
            <a:graphicFrameLocks noChangeAspect="1"/>
          </p:cNvGraphicFramePr>
          <p:nvPr/>
        </p:nvGraphicFramePr>
        <p:xfrm>
          <a:off x="5357818" y="2209786"/>
          <a:ext cx="2505075" cy="620713"/>
        </p:xfrm>
        <a:graphic>
          <a:graphicData uri="http://schemas.openxmlformats.org/presentationml/2006/ole">
            <p:oleObj spid="_x0000_s10244" name="公式" r:id="rId6" imgW="965160" imgH="241200" progId="Equation.3">
              <p:embed/>
            </p:oleObj>
          </a:graphicData>
        </a:graphic>
      </p:graphicFrame>
      <p:graphicFrame>
        <p:nvGraphicFramePr>
          <p:cNvPr id="223235" name="Object 3"/>
          <p:cNvGraphicFramePr>
            <a:graphicFrameLocks noChangeAspect="1"/>
          </p:cNvGraphicFramePr>
          <p:nvPr/>
        </p:nvGraphicFramePr>
        <p:xfrm>
          <a:off x="2285984" y="3286124"/>
          <a:ext cx="3579813" cy="1141413"/>
        </p:xfrm>
        <a:graphic>
          <a:graphicData uri="http://schemas.openxmlformats.org/presentationml/2006/ole">
            <p:oleObj spid="_x0000_s10245" name="Equation" r:id="rId7" imgW="1473120" imgH="469800" progId="Equation.3">
              <p:embed/>
            </p:oleObj>
          </a:graphicData>
        </a:graphic>
      </p:graphicFrame>
      <p:sp>
        <p:nvSpPr>
          <p:cNvPr id="194570" name="Text Box 10"/>
          <p:cNvSpPr txBox="1">
            <a:spLocks noChangeArrowheads="1"/>
          </p:cNvSpPr>
          <p:nvPr/>
        </p:nvSpPr>
        <p:spPr bwMode="auto">
          <a:xfrm>
            <a:off x="500002" y="4786322"/>
            <a:ext cx="8643998" cy="523220"/>
          </a:xfrm>
          <a:prstGeom prst="rect">
            <a:avLst/>
          </a:prstGeom>
          <a:noFill/>
          <a:ln w="9525">
            <a:noFill/>
            <a:miter lim="800000"/>
            <a:headEnd/>
            <a:tailEnd/>
          </a:ln>
        </p:spPr>
        <p:txBody>
          <a:bodyPr wrap="square">
            <a:spAutoFit/>
          </a:bodyPr>
          <a:lstStyle/>
          <a:p>
            <a:pPr lvl="1" eaLnBrk="0" hangingPunct="0"/>
            <a:r>
              <a:rPr lang="zh-CN" altLang="en-US" sz="2800" b="1" dirty="0">
                <a:solidFill>
                  <a:srgbClr val="0000CC"/>
                </a:solidFill>
                <a:latin typeface="楷体_GB2312" pitchFamily="49" charset="-122"/>
                <a:ea typeface="楷体_GB2312" pitchFamily="49" charset="-122"/>
              </a:rPr>
              <a:t>在同一温度下</a:t>
            </a:r>
            <a:r>
              <a:rPr lang="zh-CN" altLang="en-US" sz="2800" b="1" dirty="0" smtClean="0">
                <a:solidFill>
                  <a:srgbClr val="0000CC"/>
                </a:solidFill>
                <a:latin typeface="楷体_GB2312" pitchFamily="49" charset="-122"/>
                <a:ea typeface="楷体_GB2312" pitchFamily="49" charset="-122"/>
              </a:rPr>
              <a:t>，质量</a:t>
            </a:r>
            <a:r>
              <a:rPr lang="zh-CN" altLang="en-US" sz="2800" b="1" dirty="0">
                <a:solidFill>
                  <a:srgbClr val="0000CC"/>
                </a:solidFill>
                <a:latin typeface="楷体_GB2312" pitchFamily="49" charset="-122"/>
                <a:ea typeface="楷体_GB2312" pitchFamily="49" charset="-122"/>
              </a:rPr>
              <a:t>大的</a:t>
            </a:r>
            <a:r>
              <a:rPr lang="zh-CN" altLang="en-US" sz="2800" b="1" dirty="0" smtClean="0">
                <a:solidFill>
                  <a:srgbClr val="0000CC"/>
                </a:solidFill>
                <a:latin typeface="楷体_GB2312" pitchFamily="49" charset="-122"/>
                <a:ea typeface="楷体_GB2312" pitchFamily="49" charset="-122"/>
              </a:rPr>
              <a:t>分子其</a:t>
            </a:r>
            <a:r>
              <a:rPr lang="zh-CN" altLang="en-US" sz="2800" b="1" dirty="0">
                <a:solidFill>
                  <a:srgbClr val="0000CC"/>
                </a:solidFill>
                <a:latin typeface="楷体_GB2312" pitchFamily="49" charset="-122"/>
                <a:ea typeface="楷体_GB2312" pitchFamily="49" charset="-122"/>
              </a:rPr>
              <a:t>方均根速率小。</a:t>
            </a:r>
            <a:endParaRPr lang="zh-CN" altLang="en-US" dirty="0">
              <a:solidFill>
                <a:srgbClr val="0000CC"/>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4565"/>
                                        </p:tgtEl>
                                        <p:attrNameLst>
                                          <p:attrName>style.visibility</p:attrName>
                                        </p:attrNameLst>
                                      </p:cBhvr>
                                      <p:to>
                                        <p:strVal val="visible"/>
                                      </p:to>
                                    </p:set>
                                    <p:animEffect transition="in" filter="wipe(up)">
                                      <p:cBhvr>
                                        <p:cTn id="7" dur="500"/>
                                        <p:tgtEl>
                                          <p:spTgt spid="19456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23232"/>
                                        </p:tgtEl>
                                        <p:attrNameLst>
                                          <p:attrName>style.visibility</p:attrName>
                                        </p:attrNameLst>
                                      </p:cBhvr>
                                      <p:to>
                                        <p:strVal val="visible"/>
                                      </p:to>
                                    </p:set>
                                    <p:animEffect transition="in" filter="wipe(left)">
                                      <p:cBhvr>
                                        <p:cTn id="12" dur="500"/>
                                        <p:tgtEl>
                                          <p:spTgt spid="22323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23233"/>
                                        </p:tgtEl>
                                        <p:attrNameLst>
                                          <p:attrName>style.visibility</p:attrName>
                                        </p:attrNameLst>
                                      </p:cBhvr>
                                      <p:to>
                                        <p:strVal val="visible"/>
                                      </p:to>
                                    </p:set>
                                    <p:animEffect transition="in" filter="wipe(left)">
                                      <p:cBhvr>
                                        <p:cTn id="17" dur="500"/>
                                        <p:tgtEl>
                                          <p:spTgt spid="22323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23234"/>
                                        </p:tgtEl>
                                        <p:attrNameLst>
                                          <p:attrName>style.visibility</p:attrName>
                                        </p:attrNameLst>
                                      </p:cBhvr>
                                      <p:to>
                                        <p:strVal val="visible"/>
                                      </p:to>
                                    </p:set>
                                    <p:animEffect transition="in" filter="wipe(left)">
                                      <p:cBhvr>
                                        <p:cTn id="22" dur="500"/>
                                        <p:tgtEl>
                                          <p:spTgt spid="22323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23235"/>
                                        </p:tgtEl>
                                        <p:attrNameLst>
                                          <p:attrName>style.visibility</p:attrName>
                                        </p:attrNameLst>
                                      </p:cBhvr>
                                      <p:to>
                                        <p:strVal val="visible"/>
                                      </p:to>
                                    </p:set>
                                    <p:animEffect transition="in" filter="wipe(left)">
                                      <p:cBhvr>
                                        <p:cTn id="27" dur="500"/>
                                        <p:tgtEl>
                                          <p:spTgt spid="22323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4570"/>
                                        </p:tgtEl>
                                        <p:attrNameLst>
                                          <p:attrName>style.visibility</p:attrName>
                                        </p:attrNameLst>
                                      </p:cBhvr>
                                      <p:to>
                                        <p:strVal val="visible"/>
                                      </p:to>
                                    </p:set>
                                    <p:animEffect transition="in" filter="wipe(left)">
                                      <p:cBhvr>
                                        <p:cTn id="32" dur="500"/>
                                        <p:tgtEl>
                                          <p:spTgt spid="1945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5" grpId="0" autoUpdateAnimBg="0"/>
      <p:bldP spid="194570"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灯片编号占位符 5"/>
          <p:cNvSpPr>
            <a:spLocks noGrp="1"/>
          </p:cNvSpPr>
          <p:nvPr>
            <p:ph type="sldNum" sz="quarter" idx="12"/>
          </p:nvPr>
        </p:nvSpPr>
        <p:spPr>
          <a:noFill/>
        </p:spPr>
        <p:txBody>
          <a:bodyPr/>
          <a:lstStyle/>
          <a:p>
            <a:fld id="{AFE37586-93CA-41FD-A999-0A30D4AE1E8A}" type="slidenum">
              <a:rPr lang="zh-CN" altLang="en-US" smtClean="0"/>
              <a:pPr/>
              <a:t>24</a:t>
            </a:fld>
            <a:endParaRPr lang="en-US" altLang="zh-CN" smtClean="0"/>
          </a:p>
        </p:txBody>
      </p:sp>
      <p:graphicFrame>
        <p:nvGraphicFramePr>
          <p:cNvPr id="223235" name="Object 3"/>
          <p:cNvGraphicFramePr>
            <a:graphicFrameLocks noChangeAspect="1"/>
          </p:cNvGraphicFramePr>
          <p:nvPr/>
        </p:nvGraphicFramePr>
        <p:xfrm>
          <a:off x="1071538" y="500042"/>
          <a:ext cx="3579813" cy="1141413"/>
        </p:xfrm>
        <a:graphic>
          <a:graphicData uri="http://schemas.openxmlformats.org/presentationml/2006/ole">
            <p:oleObj spid="_x0000_s48133" name="Equation" r:id="rId4" imgW="1473120" imgH="469800" progId="Equation.3">
              <p:embed/>
            </p:oleObj>
          </a:graphicData>
        </a:graphic>
      </p:graphicFrame>
      <p:sp>
        <p:nvSpPr>
          <p:cNvPr id="194570" name="Text Box 10"/>
          <p:cNvSpPr txBox="1">
            <a:spLocks noChangeArrowheads="1"/>
          </p:cNvSpPr>
          <p:nvPr/>
        </p:nvSpPr>
        <p:spPr bwMode="auto">
          <a:xfrm>
            <a:off x="4786314" y="357166"/>
            <a:ext cx="3498850" cy="1373188"/>
          </a:xfrm>
          <a:prstGeom prst="rect">
            <a:avLst/>
          </a:prstGeom>
          <a:noFill/>
          <a:ln w="9525">
            <a:noFill/>
            <a:miter lim="800000"/>
            <a:headEnd/>
            <a:tailEnd/>
          </a:ln>
        </p:spPr>
        <p:txBody>
          <a:bodyPr wrap="none">
            <a:spAutoFit/>
          </a:bodyPr>
          <a:lstStyle/>
          <a:p>
            <a:pPr lvl="1" eaLnBrk="0" hangingPunct="0"/>
            <a:r>
              <a:rPr lang="zh-CN" altLang="en-US" sz="2800" b="1" dirty="0">
                <a:solidFill>
                  <a:srgbClr val="0000CC"/>
                </a:solidFill>
                <a:latin typeface="楷体_GB2312" pitchFamily="49" charset="-122"/>
                <a:ea typeface="楷体_GB2312" pitchFamily="49" charset="-122"/>
              </a:rPr>
              <a:t>在同一温度下，</a:t>
            </a:r>
          </a:p>
          <a:p>
            <a:pPr lvl="1" eaLnBrk="0" hangingPunct="0"/>
            <a:r>
              <a:rPr lang="zh-CN" altLang="en-US" sz="2800" b="1" dirty="0">
                <a:solidFill>
                  <a:srgbClr val="0000CC"/>
                </a:solidFill>
                <a:latin typeface="楷体_GB2312" pitchFamily="49" charset="-122"/>
                <a:ea typeface="楷体_GB2312" pitchFamily="49" charset="-122"/>
              </a:rPr>
              <a:t>质量大的分子</a:t>
            </a:r>
          </a:p>
          <a:p>
            <a:pPr lvl="1" eaLnBrk="0" hangingPunct="0"/>
            <a:r>
              <a:rPr lang="zh-CN" altLang="en-US" sz="2800" b="1" dirty="0">
                <a:solidFill>
                  <a:srgbClr val="0000CC"/>
                </a:solidFill>
                <a:latin typeface="楷体_GB2312" pitchFamily="49" charset="-122"/>
                <a:ea typeface="楷体_GB2312" pitchFamily="49" charset="-122"/>
              </a:rPr>
              <a:t>其方均根速率小。</a:t>
            </a:r>
            <a:endParaRPr lang="zh-CN" altLang="en-US" dirty="0">
              <a:solidFill>
                <a:srgbClr val="0000CC"/>
              </a:solidFill>
              <a:latin typeface="Times New Roman" pitchFamily="18" charset="0"/>
            </a:endParaRPr>
          </a:p>
        </p:txBody>
      </p:sp>
      <p:grpSp>
        <p:nvGrpSpPr>
          <p:cNvPr id="2" name="Group 19"/>
          <p:cNvGrpSpPr>
            <a:grpSpLocks/>
          </p:cNvGrpSpPr>
          <p:nvPr/>
        </p:nvGrpSpPr>
        <p:grpSpPr bwMode="auto">
          <a:xfrm>
            <a:off x="450850" y="2212989"/>
            <a:ext cx="8077200" cy="3216275"/>
            <a:chOff x="284" y="2111"/>
            <a:chExt cx="5088" cy="2026"/>
          </a:xfrm>
        </p:grpSpPr>
        <p:sp>
          <p:nvSpPr>
            <p:cNvPr id="10250" name="Text Box 12"/>
            <p:cNvSpPr txBox="1">
              <a:spLocks noChangeArrowheads="1"/>
            </p:cNvSpPr>
            <p:nvPr/>
          </p:nvSpPr>
          <p:spPr bwMode="auto">
            <a:xfrm>
              <a:off x="284" y="2111"/>
              <a:ext cx="5088" cy="2026"/>
            </a:xfrm>
            <a:prstGeom prst="rect">
              <a:avLst/>
            </a:prstGeom>
            <a:noFill/>
            <a:ln w="9525">
              <a:noFill/>
              <a:miter lim="800000"/>
              <a:headEnd/>
              <a:tailEnd/>
            </a:ln>
          </p:spPr>
          <p:txBody>
            <a:bodyPr>
              <a:spAutoFit/>
            </a:bodyPr>
            <a:lstStyle/>
            <a:p>
              <a:pPr algn="ctr" eaLnBrk="0" hangingPunct="0">
                <a:lnSpc>
                  <a:spcPct val="90000"/>
                </a:lnSpc>
                <a:spcBef>
                  <a:spcPct val="50000"/>
                </a:spcBef>
              </a:pPr>
              <a:r>
                <a:rPr lang="zh-CN" altLang="en-US" sz="2800" b="1" dirty="0">
                  <a:latin typeface="Times New Roman" pitchFamily="18" charset="0"/>
                </a:rPr>
                <a:t>表6-1  在0°</a:t>
              </a:r>
              <a:r>
                <a:rPr lang="en-US" altLang="zh-CN" sz="2800" b="1" dirty="0">
                  <a:latin typeface="Times New Roman" pitchFamily="18" charset="0"/>
                </a:rPr>
                <a:t>C</a:t>
              </a:r>
              <a:r>
                <a:rPr lang="zh-CN" altLang="en-US" sz="2800" b="1" dirty="0">
                  <a:latin typeface="Times New Roman" pitchFamily="18" charset="0"/>
                </a:rPr>
                <a:t>时气体的方均根速率</a:t>
              </a:r>
              <a:endParaRPr lang="zh-CN" altLang="en-US" dirty="0">
                <a:latin typeface="Times New Roman" pitchFamily="18" charset="0"/>
              </a:endParaRPr>
            </a:p>
            <a:p>
              <a:pPr eaLnBrk="0" hangingPunct="0">
                <a:lnSpc>
                  <a:spcPct val="90000"/>
                </a:lnSpc>
                <a:spcBef>
                  <a:spcPct val="50000"/>
                </a:spcBef>
              </a:pPr>
              <a:r>
                <a:rPr lang="zh-CN" altLang="en-US" b="1" dirty="0">
                  <a:latin typeface="Times New Roman" pitchFamily="18" charset="0"/>
                  <a:ea typeface="楷体_GB2312" pitchFamily="49" charset="-122"/>
                </a:rPr>
                <a:t>气体种类 </a:t>
              </a:r>
              <a:r>
                <a:rPr lang="zh-CN" altLang="en-US" dirty="0">
                  <a:latin typeface="Times New Roman" pitchFamily="18" charset="0"/>
                  <a:ea typeface="楷体_GB2312" pitchFamily="49" charset="-122"/>
                </a:rPr>
                <a:t> </a:t>
              </a:r>
              <a:r>
                <a:rPr lang="zh-CN" altLang="en-US" dirty="0">
                  <a:latin typeface="Times New Roman" pitchFamily="18" charset="0"/>
                </a:rPr>
                <a:t>       </a:t>
              </a:r>
              <a:r>
                <a:rPr lang="zh-CN" altLang="en-US" b="1" dirty="0">
                  <a:latin typeface="Times New Roman" pitchFamily="18" charset="0"/>
                  <a:ea typeface="楷体_GB2312" pitchFamily="49" charset="-122"/>
                </a:rPr>
                <a:t>方均根速率</a:t>
              </a:r>
              <a:r>
                <a:rPr lang="zh-CN" altLang="en-US" b="1" dirty="0">
                  <a:latin typeface="Times New Roman" pitchFamily="18" charset="0"/>
                </a:rPr>
                <a:t>(</a:t>
              </a:r>
              <a:r>
                <a:rPr lang="en-US" altLang="zh-CN" b="1" dirty="0">
                  <a:latin typeface="Times New Roman" pitchFamily="18" charset="0"/>
                </a:rPr>
                <a:t>m.s</a:t>
              </a:r>
              <a:r>
                <a:rPr lang="en-US" altLang="zh-CN" b="1" baseline="30000" dirty="0">
                  <a:latin typeface="Times New Roman" pitchFamily="18" charset="0"/>
                </a:rPr>
                <a:t>-1</a:t>
              </a:r>
              <a:r>
                <a:rPr lang="en-US" altLang="zh-CN" b="1" dirty="0">
                  <a:latin typeface="Times New Roman" pitchFamily="18" charset="0"/>
                </a:rPr>
                <a:t> )</a:t>
              </a:r>
              <a:r>
                <a:rPr lang="en-US" altLang="zh-CN" dirty="0">
                  <a:latin typeface="Times New Roman" pitchFamily="18" charset="0"/>
                </a:rPr>
                <a:t>      </a:t>
              </a:r>
              <a:r>
                <a:rPr lang="zh-CN" altLang="en-US" b="1" dirty="0">
                  <a:latin typeface="Times New Roman" pitchFamily="18" charset="0"/>
                  <a:ea typeface="楷体_GB2312" pitchFamily="49" charset="-122"/>
                </a:rPr>
                <a:t>摩尔质量</a:t>
              </a:r>
              <a:r>
                <a:rPr lang="zh-CN" altLang="en-US" b="1" dirty="0">
                  <a:latin typeface="Times New Roman" pitchFamily="18" charset="0"/>
                </a:rPr>
                <a:t>(10</a:t>
              </a:r>
              <a:r>
                <a:rPr lang="zh-CN" altLang="en-US" b="1" baseline="30000" dirty="0">
                  <a:latin typeface="Times New Roman" pitchFamily="18" charset="0"/>
                </a:rPr>
                <a:t>-3</a:t>
              </a:r>
              <a:r>
                <a:rPr lang="en-US" altLang="zh-CN" b="1" dirty="0">
                  <a:latin typeface="Times New Roman" pitchFamily="18" charset="0"/>
                </a:rPr>
                <a:t>kg.mol</a:t>
              </a:r>
              <a:r>
                <a:rPr lang="en-US" altLang="zh-CN" b="1" baseline="30000" dirty="0">
                  <a:latin typeface="Times New Roman" pitchFamily="18" charset="0"/>
                </a:rPr>
                <a:t>-1</a:t>
              </a:r>
              <a:r>
                <a:rPr lang="en-US" altLang="zh-CN" b="1" dirty="0">
                  <a:latin typeface="Times New Roman" pitchFamily="18" charset="0"/>
                </a:rPr>
                <a:t> ) </a:t>
              </a:r>
              <a:endParaRPr lang="en-US" altLang="zh-CN" dirty="0">
                <a:latin typeface="Times New Roman" pitchFamily="18" charset="0"/>
              </a:endParaRPr>
            </a:p>
            <a:p>
              <a:pPr eaLnBrk="0" hangingPunct="0">
                <a:lnSpc>
                  <a:spcPct val="60000"/>
                </a:lnSpc>
                <a:spcBef>
                  <a:spcPct val="50000"/>
                </a:spcBef>
              </a:pPr>
              <a:r>
                <a:rPr lang="en-US" altLang="zh-CN" dirty="0">
                  <a:latin typeface="Times New Roman" pitchFamily="18" charset="0"/>
                </a:rPr>
                <a:t>    </a:t>
              </a:r>
              <a:r>
                <a:rPr lang="en-US" altLang="zh-CN" b="1" dirty="0">
                  <a:latin typeface="Times New Roman" pitchFamily="18" charset="0"/>
                </a:rPr>
                <a:t>O</a:t>
              </a:r>
              <a:r>
                <a:rPr lang="en-US" altLang="zh-CN" b="1" baseline="-25000" dirty="0">
                  <a:latin typeface="Times New Roman" pitchFamily="18" charset="0"/>
                </a:rPr>
                <a:t>2                          </a:t>
              </a:r>
              <a:r>
                <a:rPr lang="en-US" altLang="zh-CN" b="1" dirty="0">
                  <a:latin typeface="Times New Roman" pitchFamily="18" charset="0"/>
                </a:rPr>
                <a:t>4.61</a:t>
              </a:r>
              <a:r>
                <a:rPr lang="en-US" altLang="zh-CN" b="1" dirty="0">
                  <a:latin typeface="Times New Roman" pitchFamily="18" charset="0"/>
                  <a:sym typeface="Symbol" pitchFamily="18" charset="2"/>
                </a:rPr>
                <a:t>10</a:t>
              </a:r>
              <a:r>
                <a:rPr lang="en-US" altLang="zh-CN" b="1" baseline="30000" dirty="0">
                  <a:latin typeface="Times New Roman" pitchFamily="18" charset="0"/>
                  <a:sym typeface="Symbol" pitchFamily="18" charset="2"/>
                </a:rPr>
                <a:t>2                                           </a:t>
              </a:r>
              <a:r>
                <a:rPr lang="en-US" altLang="zh-CN" b="1" dirty="0">
                  <a:latin typeface="Times New Roman" pitchFamily="18" charset="0"/>
                  <a:sym typeface="Symbol" pitchFamily="18" charset="2"/>
                </a:rPr>
                <a:t>32 .0</a:t>
              </a:r>
              <a:endParaRPr lang="en-US" altLang="zh-CN" b="1" dirty="0">
                <a:latin typeface="Times New Roman" pitchFamily="18" charset="0"/>
              </a:endParaRPr>
            </a:p>
            <a:p>
              <a:pPr eaLnBrk="0" hangingPunct="0">
                <a:lnSpc>
                  <a:spcPct val="60000"/>
                </a:lnSpc>
                <a:spcBef>
                  <a:spcPct val="50000"/>
                </a:spcBef>
              </a:pPr>
              <a:r>
                <a:rPr lang="en-US" altLang="zh-CN" b="1" baseline="-25000" dirty="0">
                  <a:latin typeface="Times New Roman" pitchFamily="18" charset="0"/>
                </a:rPr>
                <a:t>   </a:t>
              </a:r>
              <a:r>
                <a:rPr lang="en-US" altLang="zh-CN" b="1" dirty="0">
                  <a:latin typeface="Times New Roman" pitchFamily="18" charset="0"/>
                </a:rPr>
                <a:t>  N</a:t>
              </a:r>
              <a:r>
                <a:rPr lang="en-US" altLang="zh-CN" b="1" baseline="-25000" dirty="0">
                  <a:latin typeface="Times New Roman" pitchFamily="18" charset="0"/>
                </a:rPr>
                <a:t>2                          </a:t>
              </a:r>
              <a:r>
                <a:rPr lang="en-US" altLang="zh-CN" b="1" dirty="0">
                  <a:latin typeface="Times New Roman" pitchFamily="18" charset="0"/>
                </a:rPr>
                <a:t>4.93</a:t>
              </a:r>
              <a:r>
                <a:rPr lang="en-US" altLang="zh-CN" b="1" dirty="0">
                  <a:latin typeface="Times New Roman" pitchFamily="18" charset="0"/>
                  <a:sym typeface="Symbol" pitchFamily="18" charset="2"/>
                </a:rPr>
                <a:t>10</a:t>
              </a:r>
              <a:r>
                <a:rPr lang="en-US" altLang="zh-CN" b="1" baseline="30000" dirty="0">
                  <a:latin typeface="Times New Roman" pitchFamily="18" charset="0"/>
                  <a:sym typeface="Symbol" pitchFamily="18" charset="2"/>
                </a:rPr>
                <a:t>2                                           </a:t>
              </a:r>
              <a:r>
                <a:rPr lang="en-US" altLang="zh-CN" b="1" dirty="0">
                  <a:latin typeface="Times New Roman" pitchFamily="18" charset="0"/>
                  <a:sym typeface="Symbol" pitchFamily="18" charset="2"/>
                </a:rPr>
                <a:t>28.0</a:t>
              </a:r>
              <a:endParaRPr lang="en-US" altLang="zh-CN" b="1" dirty="0">
                <a:latin typeface="Times New Roman" pitchFamily="18" charset="0"/>
              </a:endParaRPr>
            </a:p>
            <a:p>
              <a:pPr eaLnBrk="0" hangingPunct="0">
                <a:lnSpc>
                  <a:spcPct val="60000"/>
                </a:lnSpc>
                <a:spcBef>
                  <a:spcPct val="50000"/>
                </a:spcBef>
              </a:pPr>
              <a:r>
                <a:rPr lang="en-US" altLang="zh-CN" b="1" dirty="0">
                  <a:latin typeface="Times New Roman" pitchFamily="18" charset="0"/>
                </a:rPr>
                <a:t>    H</a:t>
              </a:r>
              <a:r>
                <a:rPr lang="en-US" altLang="zh-CN" b="1" baseline="-25000" dirty="0">
                  <a:latin typeface="Times New Roman" pitchFamily="18" charset="0"/>
                </a:rPr>
                <a:t>2                         </a:t>
              </a:r>
              <a:r>
                <a:rPr lang="en-US" altLang="zh-CN" b="1" dirty="0">
                  <a:latin typeface="Times New Roman" pitchFamily="18" charset="0"/>
                </a:rPr>
                <a:t>1.84</a:t>
              </a:r>
              <a:r>
                <a:rPr lang="en-US" altLang="zh-CN" b="1" dirty="0">
                  <a:latin typeface="Times New Roman" pitchFamily="18" charset="0"/>
                  <a:sym typeface="Symbol" pitchFamily="18" charset="2"/>
                </a:rPr>
                <a:t>10</a:t>
              </a:r>
              <a:r>
                <a:rPr lang="en-US" altLang="zh-CN" b="1" baseline="30000" dirty="0">
                  <a:latin typeface="Times New Roman" pitchFamily="18" charset="0"/>
                  <a:sym typeface="Symbol" pitchFamily="18" charset="2"/>
                </a:rPr>
                <a:t>3                                               </a:t>
              </a:r>
              <a:r>
                <a:rPr lang="en-US" altLang="zh-CN" b="1" dirty="0">
                  <a:latin typeface="Times New Roman" pitchFamily="18" charset="0"/>
                  <a:sym typeface="Symbol" pitchFamily="18" charset="2"/>
                </a:rPr>
                <a:t>2.02</a:t>
              </a:r>
              <a:endParaRPr lang="en-US" altLang="zh-CN" b="1" dirty="0">
                <a:latin typeface="Times New Roman" pitchFamily="18" charset="0"/>
              </a:endParaRPr>
            </a:p>
            <a:p>
              <a:pPr eaLnBrk="0" hangingPunct="0">
                <a:lnSpc>
                  <a:spcPct val="60000"/>
                </a:lnSpc>
                <a:spcBef>
                  <a:spcPct val="50000"/>
                </a:spcBef>
              </a:pPr>
              <a:r>
                <a:rPr lang="en-US" altLang="zh-CN" b="1" dirty="0">
                  <a:latin typeface="Times New Roman" pitchFamily="18" charset="0"/>
                </a:rPr>
                <a:t>   CO</a:t>
              </a:r>
              <a:r>
                <a:rPr lang="en-US" altLang="zh-CN" b="1" baseline="-25000" dirty="0">
                  <a:latin typeface="Times New Roman" pitchFamily="18" charset="0"/>
                </a:rPr>
                <a:t>2                       </a:t>
              </a:r>
              <a:r>
                <a:rPr lang="en-US" altLang="zh-CN" b="1" dirty="0">
                  <a:latin typeface="Times New Roman" pitchFamily="18" charset="0"/>
                </a:rPr>
                <a:t>3.93</a:t>
              </a:r>
              <a:r>
                <a:rPr lang="en-US" altLang="zh-CN" b="1" dirty="0">
                  <a:latin typeface="Times New Roman" pitchFamily="18" charset="0"/>
                  <a:sym typeface="Symbol" pitchFamily="18" charset="2"/>
                </a:rPr>
                <a:t>10</a:t>
              </a:r>
              <a:r>
                <a:rPr lang="en-US" altLang="zh-CN" b="1" baseline="30000" dirty="0">
                  <a:latin typeface="Times New Roman" pitchFamily="18" charset="0"/>
                  <a:sym typeface="Symbol" pitchFamily="18" charset="2"/>
                </a:rPr>
                <a:t>2                                            </a:t>
              </a:r>
              <a:r>
                <a:rPr lang="en-US" altLang="zh-CN" b="1" dirty="0">
                  <a:latin typeface="Times New Roman" pitchFamily="18" charset="0"/>
                  <a:sym typeface="Symbol" pitchFamily="18" charset="2"/>
                </a:rPr>
                <a:t>44.0</a:t>
              </a:r>
              <a:endParaRPr lang="en-US" altLang="zh-CN" b="1" dirty="0">
                <a:latin typeface="Times New Roman" pitchFamily="18" charset="0"/>
              </a:endParaRPr>
            </a:p>
            <a:p>
              <a:pPr eaLnBrk="0" hangingPunct="0">
                <a:lnSpc>
                  <a:spcPct val="60000"/>
                </a:lnSpc>
                <a:spcBef>
                  <a:spcPct val="50000"/>
                </a:spcBef>
              </a:pPr>
              <a:r>
                <a:rPr lang="en-US" altLang="zh-CN" b="1" dirty="0">
                  <a:latin typeface="Times New Roman" pitchFamily="18" charset="0"/>
                </a:rPr>
                <a:t>   H</a:t>
              </a:r>
              <a:r>
                <a:rPr lang="en-US" altLang="zh-CN" b="1" baseline="-25000" dirty="0">
                  <a:latin typeface="Times New Roman" pitchFamily="18" charset="0"/>
                </a:rPr>
                <a:t>2  </a:t>
              </a:r>
              <a:r>
                <a:rPr lang="en-US" altLang="zh-CN" b="1" dirty="0">
                  <a:latin typeface="Times New Roman" pitchFamily="18" charset="0"/>
                </a:rPr>
                <a:t>O</a:t>
              </a:r>
              <a:r>
                <a:rPr lang="en-US" altLang="zh-CN" b="1" baseline="-25000" dirty="0">
                  <a:latin typeface="Times New Roman" pitchFamily="18" charset="0"/>
                </a:rPr>
                <a:t>                     </a:t>
              </a:r>
              <a:r>
                <a:rPr lang="en-US" altLang="zh-CN" b="1" dirty="0">
                  <a:latin typeface="Times New Roman" pitchFamily="18" charset="0"/>
                </a:rPr>
                <a:t>6.15</a:t>
              </a:r>
              <a:r>
                <a:rPr lang="en-US" altLang="zh-CN" b="1" dirty="0">
                  <a:latin typeface="Times New Roman" pitchFamily="18" charset="0"/>
                  <a:sym typeface="Symbol" pitchFamily="18" charset="2"/>
                </a:rPr>
                <a:t>10</a:t>
              </a:r>
              <a:r>
                <a:rPr lang="en-US" altLang="zh-CN" b="1" baseline="30000" dirty="0">
                  <a:latin typeface="Times New Roman" pitchFamily="18" charset="0"/>
                  <a:sym typeface="Symbol" pitchFamily="18" charset="2"/>
                </a:rPr>
                <a:t>2                                           </a:t>
              </a:r>
              <a:r>
                <a:rPr lang="en-US" altLang="zh-CN" b="1" dirty="0">
                  <a:latin typeface="Times New Roman" pitchFamily="18" charset="0"/>
                  <a:sym typeface="Symbol" pitchFamily="18" charset="2"/>
                </a:rPr>
                <a:t>18.0</a:t>
              </a:r>
              <a:endParaRPr lang="en-US" altLang="zh-CN" b="1" dirty="0">
                <a:latin typeface="Times New Roman" pitchFamily="18" charset="0"/>
              </a:endParaRPr>
            </a:p>
            <a:p>
              <a:pPr eaLnBrk="0" hangingPunct="0">
                <a:lnSpc>
                  <a:spcPct val="40000"/>
                </a:lnSpc>
                <a:spcBef>
                  <a:spcPct val="50000"/>
                </a:spcBef>
              </a:pPr>
              <a:endParaRPr lang="zh-CN" altLang="en-US" b="1" baseline="-25000" dirty="0">
                <a:latin typeface="Times New Roman" pitchFamily="18" charset="0"/>
              </a:endParaRPr>
            </a:p>
          </p:txBody>
        </p:sp>
        <p:sp>
          <p:nvSpPr>
            <p:cNvPr id="10251" name="Rectangle 13"/>
            <p:cNvSpPr>
              <a:spLocks noChangeArrowheads="1"/>
            </p:cNvSpPr>
            <p:nvPr/>
          </p:nvSpPr>
          <p:spPr bwMode="auto">
            <a:xfrm>
              <a:off x="332" y="2413"/>
              <a:ext cx="5040" cy="1680"/>
            </a:xfrm>
            <a:prstGeom prst="rect">
              <a:avLst/>
            </a:prstGeom>
            <a:noFill/>
            <a:ln w="9525">
              <a:solidFill>
                <a:srgbClr val="0000CC"/>
              </a:solidFill>
              <a:miter lim="800000"/>
              <a:headEnd/>
              <a:tailEnd/>
            </a:ln>
          </p:spPr>
          <p:txBody>
            <a:bodyPr wrap="none" anchor="ctr"/>
            <a:lstStyle/>
            <a:p>
              <a:endParaRPr lang="zh-CN" altLang="en-US"/>
            </a:p>
          </p:txBody>
        </p:sp>
        <p:sp>
          <p:nvSpPr>
            <p:cNvPr id="10252" name="Line 14"/>
            <p:cNvSpPr>
              <a:spLocks noChangeShapeType="1"/>
            </p:cNvSpPr>
            <p:nvPr/>
          </p:nvSpPr>
          <p:spPr bwMode="auto">
            <a:xfrm>
              <a:off x="332" y="2738"/>
              <a:ext cx="5040" cy="0"/>
            </a:xfrm>
            <a:prstGeom prst="line">
              <a:avLst/>
            </a:prstGeom>
            <a:noFill/>
            <a:ln w="9525">
              <a:solidFill>
                <a:srgbClr val="0000CC"/>
              </a:solidFill>
              <a:round/>
              <a:headEnd/>
              <a:tailEnd/>
            </a:ln>
          </p:spPr>
          <p:txBody>
            <a:bodyPr wrap="none" anchor="ctr"/>
            <a:lstStyle/>
            <a:p>
              <a:endParaRPr lang="zh-CN" altLang="en-US"/>
            </a:p>
          </p:txBody>
        </p:sp>
        <p:sp>
          <p:nvSpPr>
            <p:cNvPr id="10253" name="Line 15"/>
            <p:cNvSpPr>
              <a:spLocks noChangeShapeType="1"/>
            </p:cNvSpPr>
            <p:nvPr/>
          </p:nvSpPr>
          <p:spPr bwMode="auto">
            <a:xfrm>
              <a:off x="1292" y="2422"/>
              <a:ext cx="0" cy="1680"/>
            </a:xfrm>
            <a:prstGeom prst="line">
              <a:avLst/>
            </a:prstGeom>
            <a:noFill/>
            <a:ln w="9525">
              <a:solidFill>
                <a:srgbClr val="0000CC"/>
              </a:solidFill>
              <a:round/>
              <a:headEnd/>
              <a:tailEnd/>
            </a:ln>
          </p:spPr>
          <p:txBody>
            <a:bodyPr wrap="none" anchor="ctr"/>
            <a:lstStyle/>
            <a:p>
              <a:endParaRPr lang="zh-CN" altLang="en-US"/>
            </a:p>
          </p:txBody>
        </p:sp>
        <p:sp>
          <p:nvSpPr>
            <p:cNvPr id="10254" name="Line 16"/>
            <p:cNvSpPr>
              <a:spLocks noChangeShapeType="1"/>
            </p:cNvSpPr>
            <p:nvPr/>
          </p:nvSpPr>
          <p:spPr bwMode="auto">
            <a:xfrm>
              <a:off x="3164" y="2422"/>
              <a:ext cx="0" cy="1680"/>
            </a:xfrm>
            <a:prstGeom prst="line">
              <a:avLst/>
            </a:prstGeom>
            <a:noFill/>
            <a:ln w="9525">
              <a:solidFill>
                <a:srgbClr val="0000CC"/>
              </a:solidFill>
              <a:round/>
              <a:headEnd/>
              <a:tailEnd/>
            </a:ln>
          </p:spPr>
          <p:txBody>
            <a:bodyPr wrap="none" anchor="ct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1538" y="214290"/>
            <a:ext cx="7793037" cy="1143000"/>
          </a:xfrm>
        </p:spPr>
        <p:txBody>
          <a:bodyPr/>
          <a:lstStyle/>
          <a:p>
            <a:r>
              <a:rPr lang="zh-CN" altLang="en-US" dirty="0" smtClean="0"/>
              <a:t>摩尔</a:t>
            </a:r>
            <a:r>
              <a:rPr lang="zh-CN" altLang="en-US" dirty="0" smtClean="0"/>
              <a:t>质量*方均根速率平方</a:t>
            </a:r>
            <a:endParaRPr lang="zh-CN" altLang="en-US" dirty="0"/>
          </a:p>
        </p:txBody>
      </p:sp>
      <p:sp>
        <p:nvSpPr>
          <p:cNvPr id="4" name="灯片编号占位符 3"/>
          <p:cNvSpPr>
            <a:spLocks noGrp="1"/>
          </p:cNvSpPr>
          <p:nvPr>
            <p:ph type="sldNum" sz="quarter" idx="12"/>
          </p:nvPr>
        </p:nvSpPr>
        <p:spPr/>
        <p:txBody>
          <a:bodyPr/>
          <a:lstStyle/>
          <a:p>
            <a:pPr>
              <a:defRPr/>
            </a:pPr>
            <a:fld id="{2B09BB2B-9EF6-48F1-89D3-D70BFD56F51D}" type="slidenum">
              <a:rPr lang="zh-CN" altLang="en-US" smtClean="0"/>
              <a:pPr>
                <a:defRPr/>
              </a:pPr>
              <a:t>25</a:t>
            </a:fld>
            <a:endParaRPr lang="en-US" altLang="zh-CN"/>
          </a:p>
        </p:txBody>
      </p:sp>
      <p:graphicFrame>
        <p:nvGraphicFramePr>
          <p:cNvPr id="49155" name="Object 3"/>
          <p:cNvGraphicFramePr>
            <a:graphicFrameLocks noChangeAspect="1"/>
          </p:cNvGraphicFramePr>
          <p:nvPr>
            <p:ph idx="1"/>
          </p:nvPr>
        </p:nvGraphicFramePr>
        <p:xfrm>
          <a:off x="1428728" y="1333364"/>
          <a:ext cx="6429420" cy="4842606"/>
        </p:xfrm>
        <a:graphic>
          <a:graphicData uri="http://schemas.openxmlformats.org/presentationml/2006/ole">
            <p:oleObj spid="_x0000_s49155" name="Graph" r:id="rId3" imgW="3974400" imgH="2993760" progId="Origin50.Graph">
              <p:embed/>
            </p:oleObj>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灯片编号占位符 5"/>
          <p:cNvSpPr>
            <a:spLocks noGrp="1"/>
          </p:cNvSpPr>
          <p:nvPr>
            <p:ph type="sldNum" sz="quarter" idx="12"/>
          </p:nvPr>
        </p:nvSpPr>
        <p:spPr>
          <a:noFill/>
        </p:spPr>
        <p:txBody>
          <a:bodyPr/>
          <a:lstStyle/>
          <a:p>
            <a:fld id="{EC7AFC02-CC6A-4591-97BE-77C17A121B32}" type="slidenum">
              <a:rPr lang="zh-CN" altLang="en-US" smtClean="0"/>
              <a:pPr/>
              <a:t>26</a:t>
            </a:fld>
            <a:endParaRPr lang="en-US" altLang="zh-CN" smtClean="0"/>
          </a:p>
        </p:txBody>
      </p:sp>
      <p:sp>
        <p:nvSpPr>
          <p:cNvPr id="195588" name="Text Box 4"/>
          <p:cNvSpPr txBox="1">
            <a:spLocks noChangeArrowheads="1"/>
          </p:cNvSpPr>
          <p:nvPr/>
        </p:nvSpPr>
        <p:spPr bwMode="auto">
          <a:xfrm>
            <a:off x="766763" y="412750"/>
            <a:ext cx="8305800" cy="1373188"/>
          </a:xfrm>
          <a:prstGeom prst="rect">
            <a:avLst/>
          </a:prstGeom>
          <a:noFill/>
          <a:ln w="28575">
            <a:noFill/>
            <a:miter lim="800000"/>
            <a:headEnd/>
            <a:tailEnd/>
          </a:ln>
          <a:effectLst/>
        </p:spPr>
        <p:txBody>
          <a:bodyPr anchor="ctr">
            <a:spAutoFit/>
          </a:bodyPr>
          <a:lstStyle/>
          <a:p>
            <a:pPr eaLnBrk="0" hangingPunct="0">
              <a:spcBef>
                <a:spcPct val="50000"/>
              </a:spcBef>
              <a:defRPr/>
            </a:pPr>
            <a:r>
              <a:rPr lang="zh-CN" altLang="en-US" sz="2800" b="1" dirty="0">
                <a:effectLst>
                  <a:outerShdw blurRad="38100" dist="38100" dir="2700000" algn="tl">
                    <a:srgbClr val="C0C0C0"/>
                  </a:outerShdw>
                </a:effectLst>
                <a:latin typeface="Times New Roman" pitchFamily="18" charset="0"/>
                <a:ea typeface="楷体_GB2312" pitchFamily="49" charset="-122"/>
              </a:rPr>
              <a:t>例1  一容器内贮有</a:t>
            </a:r>
            <a:r>
              <a:rPr lang="zh-CN" altLang="en-US" sz="2800" b="1" dirty="0">
                <a:effectLst>
                  <a:outerShdw blurRad="38100" dist="38100" dir="2700000" algn="tl">
                    <a:srgbClr val="C0C0C0"/>
                  </a:outerShdw>
                </a:effectLst>
                <a:latin typeface="Times New Roman" pitchFamily="18" charset="0"/>
                <a:ea typeface="楷体_GB2312" pitchFamily="49" charset="-122"/>
                <a:sym typeface="Symbol" pitchFamily="18" charset="2"/>
              </a:rPr>
              <a:t>气体, 温度是27</a:t>
            </a:r>
            <a:r>
              <a:rPr lang="en-US" altLang="zh-CN" sz="2800" b="1" dirty="0">
                <a:effectLst>
                  <a:outerShdw blurRad="38100" dist="38100" dir="2700000" algn="tl">
                    <a:srgbClr val="C0C0C0"/>
                  </a:outerShdw>
                </a:effectLst>
                <a:latin typeface="Times New Roman" pitchFamily="18" charset="0"/>
                <a:ea typeface="楷体_GB2312" pitchFamily="49" charset="-122"/>
                <a:sym typeface="Symbol" pitchFamily="18" charset="2"/>
              </a:rPr>
              <a:t>C, (1) </a:t>
            </a:r>
            <a:r>
              <a:rPr lang="zh-CN" altLang="en-US" sz="2800" b="1" dirty="0">
                <a:effectLst>
                  <a:outerShdw blurRad="38100" dist="38100" dir="2700000" algn="tl">
                    <a:srgbClr val="C0C0C0"/>
                  </a:outerShdw>
                </a:effectLst>
                <a:latin typeface="Times New Roman" pitchFamily="18" charset="0"/>
                <a:ea typeface="楷体_GB2312" pitchFamily="49" charset="-122"/>
                <a:sym typeface="Symbol" pitchFamily="18" charset="2"/>
              </a:rPr>
              <a:t>压强为1.013 10</a:t>
            </a:r>
            <a:r>
              <a:rPr lang="zh-CN" altLang="en-US" sz="2800" b="1" baseline="30000" dirty="0">
                <a:effectLst>
                  <a:outerShdw blurRad="38100" dist="38100" dir="2700000" algn="tl">
                    <a:srgbClr val="C0C0C0"/>
                  </a:outerShdw>
                </a:effectLst>
                <a:latin typeface="Times New Roman" pitchFamily="18" charset="0"/>
                <a:ea typeface="楷体_GB2312" pitchFamily="49" charset="-122"/>
                <a:sym typeface="Symbol" pitchFamily="18" charset="2"/>
              </a:rPr>
              <a:t>5</a:t>
            </a:r>
            <a:r>
              <a:rPr lang="en-US" altLang="zh-CN" sz="2800" b="1" dirty="0">
                <a:effectLst>
                  <a:outerShdw blurRad="38100" dist="38100" dir="2700000" algn="tl">
                    <a:srgbClr val="C0C0C0"/>
                  </a:outerShdw>
                </a:effectLst>
                <a:latin typeface="Times New Roman" pitchFamily="18" charset="0"/>
                <a:ea typeface="楷体_GB2312" pitchFamily="49" charset="-122"/>
                <a:sym typeface="Symbol" pitchFamily="18" charset="2"/>
              </a:rPr>
              <a:t>Pa</a:t>
            </a:r>
            <a:r>
              <a:rPr lang="zh-CN" altLang="en-US" sz="2800" b="1" dirty="0">
                <a:effectLst>
                  <a:outerShdw blurRad="38100" dist="38100" dir="2700000" algn="tl">
                    <a:srgbClr val="C0C0C0"/>
                  </a:outerShdw>
                </a:effectLst>
                <a:latin typeface="Times New Roman" pitchFamily="18" charset="0"/>
                <a:ea typeface="楷体_GB2312" pitchFamily="49" charset="-122"/>
                <a:sym typeface="Symbol" pitchFamily="18" charset="2"/>
              </a:rPr>
              <a:t>时, 在1</a:t>
            </a:r>
            <a:r>
              <a:rPr lang="en-US" altLang="zh-CN" sz="2800" b="1" dirty="0">
                <a:effectLst>
                  <a:outerShdw blurRad="38100" dist="38100" dir="2700000" algn="tl">
                    <a:srgbClr val="C0C0C0"/>
                  </a:outerShdw>
                </a:effectLst>
                <a:latin typeface="Times New Roman" pitchFamily="18" charset="0"/>
                <a:ea typeface="楷体_GB2312" pitchFamily="49" charset="-122"/>
                <a:sym typeface="Symbol" pitchFamily="18" charset="2"/>
              </a:rPr>
              <a:t>m</a:t>
            </a:r>
            <a:r>
              <a:rPr lang="en-US" altLang="zh-CN" sz="2800" b="1" baseline="30000" dirty="0">
                <a:effectLst>
                  <a:outerShdw blurRad="38100" dist="38100" dir="2700000" algn="tl">
                    <a:srgbClr val="C0C0C0"/>
                  </a:outerShdw>
                </a:effectLst>
                <a:latin typeface="Times New Roman" pitchFamily="18" charset="0"/>
                <a:ea typeface="楷体_GB2312" pitchFamily="49" charset="-122"/>
                <a:sym typeface="Symbol" pitchFamily="18" charset="2"/>
              </a:rPr>
              <a:t>3</a:t>
            </a:r>
            <a:r>
              <a:rPr lang="zh-CN" altLang="en-US" sz="2800" b="1" dirty="0">
                <a:effectLst>
                  <a:outerShdw blurRad="38100" dist="38100" dir="2700000" algn="tl">
                    <a:srgbClr val="C0C0C0"/>
                  </a:outerShdw>
                </a:effectLst>
                <a:latin typeface="Times New Roman" pitchFamily="18" charset="0"/>
                <a:ea typeface="楷体_GB2312" pitchFamily="49" charset="-122"/>
                <a:sym typeface="Symbol" pitchFamily="18" charset="2"/>
              </a:rPr>
              <a:t>中有多少个分子; (2) 在高真空时压强为1.33 10 </a:t>
            </a:r>
            <a:r>
              <a:rPr lang="zh-CN" altLang="en-US" sz="2800" b="1" baseline="30000" dirty="0">
                <a:effectLst>
                  <a:outerShdw blurRad="38100" dist="38100" dir="2700000" algn="tl">
                    <a:srgbClr val="C0C0C0"/>
                  </a:outerShdw>
                </a:effectLst>
                <a:latin typeface="Times New Roman" pitchFamily="18" charset="0"/>
                <a:ea typeface="楷体_GB2312" pitchFamily="49" charset="-122"/>
                <a:sym typeface="Symbol" pitchFamily="18" charset="2"/>
              </a:rPr>
              <a:t>-5</a:t>
            </a:r>
            <a:r>
              <a:rPr lang="en-US" altLang="zh-CN" sz="2800" b="1" dirty="0">
                <a:effectLst>
                  <a:outerShdw blurRad="38100" dist="38100" dir="2700000" algn="tl">
                    <a:srgbClr val="C0C0C0"/>
                  </a:outerShdw>
                </a:effectLst>
                <a:latin typeface="Times New Roman" pitchFamily="18" charset="0"/>
                <a:ea typeface="楷体_GB2312" pitchFamily="49" charset="-122"/>
                <a:sym typeface="Symbol" pitchFamily="18" charset="2"/>
              </a:rPr>
              <a:t>Pa, </a:t>
            </a:r>
            <a:r>
              <a:rPr lang="zh-CN" altLang="en-US" sz="2800" b="1" dirty="0">
                <a:effectLst>
                  <a:outerShdw blurRad="38100" dist="38100" dir="2700000" algn="tl">
                    <a:srgbClr val="C0C0C0"/>
                  </a:outerShdw>
                </a:effectLst>
                <a:latin typeface="Times New Roman" pitchFamily="18" charset="0"/>
                <a:ea typeface="楷体_GB2312" pitchFamily="49" charset="-122"/>
                <a:sym typeface="Symbol" pitchFamily="18" charset="2"/>
              </a:rPr>
              <a:t>在1</a:t>
            </a:r>
            <a:r>
              <a:rPr lang="en-US" altLang="zh-CN" sz="2800" b="1" dirty="0">
                <a:effectLst>
                  <a:outerShdw blurRad="38100" dist="38100" dir="2700000" algn="tl">
                    <a:srgbClr val="C0C0C0"/>
                  </a:outerShdw>
                </a:effectLst>
                <a:latin typeface="Times New Roman" pitchFamily="18" charset="0"/>
                <a:ea typeface="楷体_GB2312" pitchFamily="49" charset="-122"/>
                <a:sym typeface="Symbol" pitchFamily="18" charset="2"/>
              </a:rPr>
              <a:t>m</a:t>
            </a:r>
            <a:r>
              <a:rPr lang="en-US" altLang="zh-CN" sz="2800" b="1" baseline="30000" dirty="0">
                <a:effectLst>
                  <a:outerShdw blurRad="38100" dist="38100" dir="2700000" algn="tl">
                    <a:srgbClr val="C0C0C0"/>
                  </a:outerShdw>
                </a:effectLst>
                <a:latin typeface="Times New Roman" pitchFamily="18" charset="0"/>
                <a:ea typeface="楷体_GB2312" pitchFamily="49" charset="-122"/>
                <a:sym typeface="Symbol" pitchFamily="18" charset="2"/>
              </a:rPr>
              <a:t>3</a:t>
            </a:r>
            <a:r>
              <a:rPr lang="zh-CN" altLang="en-US" sz="2800" b="1" dirty="0">
                <a:effectLst>
                  <a:outerShdw blurRad="38100" dist="38100" dir="2700000" algn="tl">
                    <a:srgbClr val="C0C0C0"/>
                  </a:outerShdw>
                </a:effectLst>
                <a:latin typeface="Times New Roman" pitchFamily="18" charset="0"/>
                <a:ea typeface="楷体_GB2312" pitchFamily="49" charset="-122"/>
                <a:sym typeface="Symbol" pitchFamily="18" charset="2"/>
              </a:rPr>
              <a:t>中有多少个分子?</a:t>
            </a:r>
          </a:p>
        </p:txBody>
      </p:sp>
      <p:sp>
        <p:nvSpPr>
          <p:cNvPr id="195589" name="Text Box 5"/>
          <p:cNvSpPr txBox="1">
            <a:spLocks noChangeArrowheads="1"/>
          </p:cNvSpPr>
          <p:nvPr/>
        </p:nvSpPr>
        <p:spPr bwMode="auto">
          <a:xfrm>
            <a:off x="762000" y="1951038"/>
            <a:ext cx="4572000" cy="579437"/>
          </a:xfrm>
          <a:prstGeom prst="rect">
            <a:avLst/>
          </a:prstGeom>
          <a:noFill/>
          <a:ln w="28575">
            <a:noFill/>
            <a:miter lim="800000"/>
            <a:headEnd/>
            <a:tailEnd/>
          </a:ln>
          <a:effectLst/>
        </p:spPr>
        <p:txBody>
          <a:bodyPr anchor="ctr">
            <a:spAutoFit/>
          </a:bodyPr>
          <a:lstStyle/>
          <a:p>
            <a:pPr eaLnBrk="0" hangingPunct="0">
              <a:spcBef>
                <a:spcPct val="50000"/>
              </a:spcBef>
              <a:defRPr/>
            </a:pPr>
            <a:r>
              <a:rPr lang="zh-CN" altLang="en-US" sz="2800" b="1">
                <a:effectLst>
                  <a:outerShdw blurRad="38100" dist="38100" dir="2700000" algn="tl">
                    <a:srgbClr val="C0C0C0"/>
                  </a:outerShdw>
                </a:effectLst>
                <a:latin typeface="楷体_GB2312" pitchFamily="49" charset="-122"/>
                <a:ea typeface="楷体_GB2312" pitchFamily="49" charset="-122"/>
              </a:rPr>
              <a:t>解:按公式 </a:t>
            </a:r>
            <a:r>
              <a:rPr lang="en-US" altLang="zh-CN" sz="3200" b="1" i="1">
                <a:solidFill>
                  <a:srgbClr val="0000CC"/>
                </a:solidFill>
                <a:latin typeface="Times New Roman" pitchFamily="18" charset="0"/>
                <a:ea typeface="楷体_GB2312" pitchFamily="49" charset="-122"/>
              </a:rPr>
              <a:t>P=nkT</a:t>
            </a:r>
            <a:r>
              <a:rPr lang="en-US" altLang="zh-CN" sz="2800" b="1">
                <a:effectLst>
                  <a:outerShdw blurRad="38100" dist="38100" dir="2700000" algn="tl">
                    <a:srgbClr val="C0C0C0"/>
                  </a:outerShdw>
                </a:effectLst>
                <a:latin typeface="楷体_GB2312" pitchFamily="49" charset="-122"/>
                <a:ea typeface="楷体_GB2312" pitchFamily="49" charset="-122"/>
              </a:rPr>
              <a:t> ,</a:t>
            </a:r>
            <a:r>
              <a:rPr lang="zh-CN" altLang="en-US" sz="2800" b="1">
                <a:effectLst>
                  <a:outerShdw blurRad="38100" dist="38100" dir="2700000" algn="tl">
                    <a:srgbClr val="C0C0C0"/>
                  </a:outerShdw>
                </a:effectLst>
                <a:latin typeface="楷体_GB2312" pitchFamily="49" charset="-122"/>
                <a:ea typeface="楷体_GB2312" pitchFamily="49" charset="-122"/>
              </a:rPr>
              <a:t>可知</a:t>
            </a:r>
          </a:p>
        </p:txBody>
      </p:sp>
      <p:graphicFrame>
        <p:nvGraphicFramePr>
          <p:cNvPr id="195590" name="Object 6"/>
          <p:cNvGraphicFramePr>
            <a:graphicFrameLocks noChangeAspect="1"/>
          </p:cNvGraphicFramePr>
          <p:nvPr/>
        </p:nvGraphicFramePr>
        <p:xfrm>
          <a:off x="755650" y="2781300"/>
          <a:ext cx="7900988" cy="939800"/>
        </p:xfrm>
        <a:graphic>
          <a:graphicData uri="http://schemas.openxmlformats.org/presentationml/2006/ole">
            <p:oleObj spid="_x0000_s11266" name="公式" r:id="rId3" imgW="2869920" imgH="419040" progId="Equation.3">
              <p:embed/>
            </p:oleObj>
          </a:graphicData>
        </a:graphic>
      </p:graphicFrame>
      <p:sp>
        <p:nvSpPr>
          <p:cNvPr id="195591" name="Rectangle 7"/>
          <p:cNvSpPr>
            <a:spLocks noChangeArrowheads="1"/>
          </p:cNvSpPr>
          <p:nvPr/>
        </p:nvSpPr>
        <p:spPr bwMode="auto">
          <a:xfrm>
            <a:off x="41275" y="2895600"/>
            <a:ext cx="727075" cy="519113"/>
          </a:xfrm>
          <a:prstGeom prst="rect">
            <a:avLst/>
          </a:prstGeom>
          <a:noFill/>
          <a:ln w="9525">
            <a:noFill/>
            <a:miter lim="800000"/>
            <a:headEnd/>
            <a:tailEnd/>
          </a:ln>
          <a:effectLst/>
        </p:spPr>
        <p:txBody>
          <a:bodyPr wrap="none">
            <a:spAutoFit/>
          </a:bodyPr>
          <a:lstStyle/>
          <a:p>
            <a:pPr eaLnBrk="0" hangingPunct="0">
              <a:defRPr/>
            </a:pPr>
            <a:r>
              <a:rPr lang="zh-CN" altLang="en-US" sz="2800" b="1">
                <a:effectLst>
                  <a:outerShdw blurRad="38100" dist="38100" dir="2700000" algn="tl">
                    <a:srgbClr val="C0C0C0"/>
                  </a:outerShdw>
                </a:effectLst>
                <a:latin typeface="楷体_GB2312" pitchFamily="49" charset="-122"/>
                <a:ea typeface="楷体_GB2312" pitchFamily="49" charset="-122"/>
              </a:rPr>
              <a:t>(1)</a:t>
            </a:r>
          </a:p>
        </p:txBody>
      </p:sp>
      <p:graphicFrame>
        <p:nvGraphicFramePr>
          <p:cNvPr id="195592" name="Object 8"/>
          <p:cNvGraphicFramePr>
            <a:graphicFrameLocks noChangeAspect="1"/>
          </p:cNvGraphicFramePr>
          <p:nvPr/>
        </p:nvGraphicFramePr>
        <p:xfrm>
          <a:off x="684213" y="4048125"/>
          <a:ext cx="7920037" cy="939800"/>
        </p:xfrm>
        <a:graphic>
          <a:graphicData uri="http://schemas.openxmlformats.org/presentationml/2006/ole">
            <p:oleObj spid="_x0000_s11267" name="公式" r:id="rId4" imgW="2869920" imgH="419040" progId="Equation.3">
              <p:embed/>
            </p:oleObj>
          </a:graphicData>
        </a:graphic>
      </p:graphicFrame>
      <p:sp>
        <p:nvSpPr>
          <p:cNvPr id="195593" name="Rectangle 9"/>
          <p:cNvSpPr>
            <a:spLocks noChangeArrowheads="1"/>
          </p:cNvSpPr>
          <p:nvPr/>
        </p:nvSpPr>
        <p:spPr bwMode="auto">
          <a:xfrm>
            <a:off x="0" y="3976688"/>
            <a:ext cx="727075" cy="519112"/>
          </a:xfrm>
          <a:prstGeom prst="rect">
            <a:avLst/>
          </a:prstGeom>
          <a:noFill/>
          <a:ln w="9525">
            <a:noFill/>
            <a:miter lim="800000"/>
            <a:headEnd/>
            <a:tailEnd/>
          </a:ln>
          <a:effectLst/>
        </p:spPr>
        <p:txBody>
          <a:bodyPr wrap="none">
            <a:spAutoFit/>
          </a:bodyPr>
          <a:lstStyle/>
          <a:p>
            <a:pPr eaLnBrk="0" hangingPunct="0">
              <a:defRPr/>
            </a:pPr>
            <a:r>
              <a:rPr lang="zh-CN" altLang="en-US" sz="2800" b="1">
                <a:effectLst>
                  <a:outerShdw blurRad="38100" dist="38100" dir="2700000" algn="tl">
                    <a:srgbClr val="C0C0C0"/>
                  </a:outerShdw>
                </a:effectLst>
                <a:latin typeface="楷体_GB2312" pitchFamily="49" charset="-122"/>
                <a:ea typeface="楷体_GB2312" pitchFamily="49" charset="-122"/>
              </a:rPr>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95588"/>
                                        </p:tgtEl>
                                        <p:attrNameLst>
                                          <p:attrName>style.visibility</p:attrName>
                                        </p:attrNameLst>
                                      </p:cBhvr>
                                      <p:to>
                                        <p:strVal val="visible"/>
                                      </p:to>
                                    </p:set>
                                    <p:animEffect transition="in" filter="wipe(up)">
                                      <p:cBhvr>
                                        <p:cTn id="7" dur="500"/>
                                        <p:tgtEl>
                                          <p:spTgt spid="19558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5589"/>
                                        </p:tgtEl>
                                        <p:attrNameLst>
                                          <p:attrName>style.visibility</p:attrName>
                                        </p:attrNameLst>
                                      </p:cBhvr>
                                      <p:to>
                                        <p:strVal val="visible"/>
                                      </p:to>
                                    </p:set>
                                    <p:animEffect transition="in" filter="wipe(left)">
                                      <p:cBhvr>
                                        <p:cTn id="12" dur="500"/>
                                        <p:tgtEl>
                                          <p:spTgt spid="19558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5591"/>
                                        </p:tgtEl>
                                        <p:attrNameLst>
                                          <p:attrName>style.visibility</p:attrName>
                                        </p:attrNameLst>
                                      </p:cBhvr>
                                      <p:to>
                                        <p:strVal val="visible"/>
                                      </p:to>
                                    </p:set>
                                    <p:animEffect transition="in" filter="wipe(left)">
                                      <p:cBhvr>
                                        <p:cTn id="17" dur="500"/>
                                        <p:tgtEl>
                                          <p:spTgt spid="195591"/>
                                        </p:tgtEl>
                                      </p:cBhvr>
                                    </p:animEffect>
                                  </p:childTnLst>
                                </p:cTn>
                              </p:par>
                            </p:childTnLst>
                          </p:cTn>
                        </p:par>
                        <p:par>
                          <p:cTn id="18" fill="hold">
                            <p:stCondLst>
                              <p:cond delay="500"/>
                            </p:stCondLst>
                            <p:childTnLst>
                              <p:par>
                                <p:cTn id="19" presetID="22" presetClass="entr" presetSubtype="8" fill="hold" nodeType="afterEffect">
                                  <p:stCondLst>
                                    <p:cond delay="500"/>
                                  </p:stCondLst>
                                  <p:childTnLst>
                                    <p:set>
                                      <p:cBhvr>
                                        <p:cTn id="20" dur="1" fill="hold">
                                          <p:stCondLst>
                                            <p:cond delay="0"/>
                                          </p:stCondLst>
                                        </p:cTn>
                                        <p:tgtEl>
                                          <p:spTgt spid="195590"/>
                                        </p:tgtEl>
                                        <p:attrNameLst>
                                          <p:attrName>style.visibility</p:attrName>
                                        </p:attrNameLst>
                                      </p:cBhvr>
                                      <p:to>
                                        <p:strVal val="visible"/>
                                      </p:to>
                                    </p:set>
                                    <p:animEffect transition="in" filter="wipe(left)">
                                      <p:cBhvr>
                                        <p:cTn id="21" dur="500"/>
                                        <p:tgtEl>
                                          <p:spTgt spid="19559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95593"/>
                                        </p:tgtEl>
                                        <p:attrNameLst>
                                          <p:attrName>style.visibility</p:attrName>
                                        </p:attrNameLst>
                                      </p:cBhvr>
                                      <p:to>
                                        <p:strVal val="visible"/>
                                      </p:to>
                                    </p:set>
                                    <p:animEffect transition="in" filter="wipe(left)">
                                      <p:cBhvr>
                                        <p:cTn id="26" dur="500"/>
                                        <p:tgtEl>
                                          <p:spTgt spid="195593"/>
                                        </p:tgtEl>
                                      </p:cBhvr>
                                    </p:animEffect>
                                  </p:childTnLst>
                                </p:cTn>
                              </p:par>
                            </p:childTnLst>
                          </p:cTn>
                        </p:par>
                        <p:par>
                          <p:cTn id="27" fill="hold">
                            <p:stCondLst>
                              <p:cond delay="500"/>
                            </p:stCondLst>
                            <p:childTnLst>
                              <p:par>
                                <p:cTn id="28" presetID="22" presetClass="entr" presetSubtype="8" fill="hold" nodeType="afterEffect">
                                  <p:stCondLst>
                                    <p:cond delay="500"/>
                                  </p:stCondLst>
                                  <p:childTnLst>
                                    <p:set>
                                      <p:cBhvr>
                                        <p:cTn id="29" dur="1" fill="hold">
                                          <p:stCondLst>
                                            <p:cond delay="0"/>
                                          </p:stCondLst>
                                        </p:cTn>
                                        <p:tgtEl>
                                          <p:spTgt spid="195592"/>
                                        </p:tgtEl>
                                        <p:attrNameLst>
                                          <p:attrName>style.visibility</p:attrName>
                                        </p:attrNameLst>
                                      </p:cBhvr>
                                      <p:to>
                                        <p:strVal val="visible"/>
                                      </p:to>
                                    </p:set>
                                    <p:animEffect transition="in" filter="wipe(left)">
                                      <p:cBhvr>
                                        <p:cTn id="30" dur="500"/>
                                        <p:tgtEl>
                                          <p:spTgt spid="1955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8" grpId="0" autoUpdateAnimBg="0"/>
      <p:bldP spid="195589" grpId="0" autoUpdateAnimBg="0"/>
      <p:bldP spid="195591" grpId="0" autoUpdateAnimBg="0"/>
      <p:bldP spid="195593"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6" name="灯片编号占位符 5"/>
          <p:cNvSpPr>
            <a:spLocks noGrp="1"/>
          </p:cNvSpPr>
          <p:nvPr>
            <p:ph type="sldNum" sz="quarter" idx="12"/>
          </p:nvPr>
        </p:nvSpPr>
        <p:spPr>
          <a:noFill/>
        </p:spPr>
        <p:txBody>
          <a:bodyPr/>
          <a:lstStyle/>
          <a:p>
            <a:fld id="{F6E9D24B-05D3-43C2-BF70-6C9869D59C7D}" type="slidenum">
              <a:rPr lang="zh-CN" altLang="en-US" smtClean="0"/>
              <a:pPr/>
              <a:t>27</a:t>
            </a:fld>
            <a:endParaRPr lang="en-US" altLang="zh-CN" smtClean="0"/>
          </a:p>
        </p:txBody>
      </p:sp>
      <p:sp>
        <p:nvSpPr>
          <p:cNvPr id="196612" name="Text Box 4"/>
          <p:cNvSpPr txBox="1">
            <a:spLocks noChangeArrowheads="1"/>
          </p:cNvSpPr>
          <p:nvPr/>
        </p:nvSpPr>
        <p:spPr bwMode="auto">
          <a:xfrm>
            <a:off x="152400" y="1524000"/>
            <a:ext cx="1371600" cy="519113"/>
          </a:xfrm>
          <a:prstGeom prst="rect">
            <a:avLst/>
          </a:prstGeom>
          <a:solidFill>
            <a:schemeClr val="bg1"/>
          </a:solidFill>
          <a:ln w="28575">
            <a:noFill/>
            <a:miter lim="800000"/>
            <a:headEnd/>
            <a:tailEnd/>
          </a:ln>
          <a:effectLst/>
        </p:spPr>
        <p:txBody>
          <a:bodyPr anchor="ctr">
            <a:spAutoFit/>
          </a:bodyPr>
          <a:lstStyle/>
          <a:p>
            <a:pPr eaLnBrk="0" hangingPunct="0">
              <a:spcBef>
                <a:spcPct val="50000"/>
              </a:spcBef>
              <a:defRPr/>
            </a:pPr>
            <a:r>
              <a:rPr lang="zh-CN" altLang="en-US" sz="2800" b="1">
                <a:effectLst>
                  <a:outerShdw blurRad="38100" dist="38100" dir="2700000" algn="tl">
                    <a:srgbClr val="C0C0C0"/>
                  </a:outerShdw>
                </a:effectLst>
                <a:latin typeface="楷体_GB2312" pitchFamily="49" charset="-122"/>
                <a:ea typeface="楷体_GB2312" pitchFamily="49" charset="-122"/>
              </a:rPr>
              <a:t>解: </a:t>
            </a:r>
            <a:endParaRPr lang="zh-CN" altLang="en-US" sz="2800" b="1">
              <a:latin typeface="Arial" charset="0"/>
              <a:ea typeface="楷体_GB2312" pitchFamily="49" charset="-122"/>
            </a:endParaRPr>
          </a:p>
        </p:txBody>
      </p:sp>
      <p:graphicFrame>
        <p:nvGraphicFramePr>
          <p:cNvPr id="196613" name="Object 5"/>
          <p:cNvGraphicFramePr>
            <a:graphicFrameLocks noChangeAspect="1"/>
          </p:cNvGraphicFramePr>
          <p:nvPr/>
        </p:nvGraphicFramePr>
        <p:xfrm>
          <a:off x="752475" y="1371600"/>
          <a:ext cx="7851775" cy="825500"/>
        </p:xfrm>
        <a:graphic>
          <a:graphicData uri="http://schemas.openxmlformats.org/presentationml/2006/ole">
            <p:oleObj spid="_x0000_s12290" name="公式" r:id="rId3" imgW="3314520" imgH="393480" progId="Equation.3">
              <p:embed/>
            </p:oleObj>
          </a:graphicData>
        </a:graphic>
      </p:graphicFrame>
      <p:graphicFrame>
        <p:nvGraphicFramePr>
          <p:cNvPr id="196614" name="Object 6"/>
          <p:cNvGraphicFramePr>
            <a:graphicFrameLocks noChangeAspect="1"/>
          </p:cNvGraphicFramePr>
          <p:nvPr/>
        </p:nvGraphicFramePr>
        <p:xfrm>
          <a:off x="282575" y="2971800"/>
          <a:ext cx="8199438" cy="885825"/>
        </p:xfrm>
        <a:graphic>
          <a:graphicData uri="http://schemas.openxmlformats.org/presentationml/2006/ole">
            <p:oleObj spid="_x0000_s12291" name="公式" r:id="rId4" imgW="3263760" imgH="393480" progId="Equation.3">
              <p:embed/>
            </p:oleObj>
          </a:graphicData>
        </a:graphic>
      </p:graphicFrame>
      <p:graphicFrame>
        <p:nvGraphicFramePr>
          <p:cNvPr id="196615" name="Object 7"/>
          <p:cNvGraphicFramePr>
            <a:graphicFrameLocks noChangeAspect="1"/>
          </p:cNvGraphicFramePr>
          <p:nvPr/>
        </p:nvGraphicFramePr>
        <p:xfrm>
          <a:off x="277813" y="4800600"/>
          <a:ext cx="8439150" cy="914400"/>
        </p:xfrm>
        <a:graphic>
          <a:graphicData uri="http://schemas.openxmlformats.org/presentationml/2006/ole">
            <p:oleObj spid="_x0000_s12292" name="公式" r:id="rId5" imgW="3251160" imgH="393480" progId="Equation.3">
              <p:embed/>
            </p:oleObj>
          </a:graphicData>
        </a:graphic>
      </p:graphicFrame>
      <p:graphicFrame>
        <p:nvGraphicFramePr>
          <p:cNvPr id="196616" name="Object 8"/>
          <p:cNvGraphicFramePr>
            <a:graphicFrameLocks noChangeAspect="1"/>
          </p:cNvGraphicFramePr>
          <p:nvPr/>
        </p:nvGraphicFramePr>
        <p:xfrm>
          <a:off x="552450" y="2144713"/>
          <a:ext cx="8377238" cy="903287"/>
        </p:xfrm>
        <a:graphic>
          <a:graphicData uri="http://schemas.openxmlformats.org/presentationml/2006/ole">
            <p:oleObj spid="_x0000_s12293" name="Equation" r:id="rId6" imgW="3200400" imgH="469800" progId="Equation.3">
              <p:embed/>
            </p:oleObj>
          </a:graphicData>
        </a:graphic>
      </p:graphicFrame>
      <p:graphicFrame>
        <p:nvGraphicFramePr>
          <p:cNvPr id="196617" name="Object 9"/>
          <p:cNvGraphicFramePr>
            <a:graphicFrameLocks noChangeAspect="1"/>
          </p:cNvGraphicFramePr>
          <p:nvPr/>
        </p:nvGraphicFramePr>
        <p:xfrm>
          <a:off x="571500" y="3857625"/>
          <a:ext cx="7340600" cy="949325"/>
        </p:xfrm>
        <a:graphic>
          <a:graphicData uri="http://schemas.openxmlformats.org/presentationml/2006/ole">
            <p:oleObj spid="_x0000_s12294" name="Equation" r:id="rId7" imgW="2768400" imgH="469800" progId="Equation.3">
              <p:embed/>
            </p:oleObj>
          </a:graphicData>
        </a:graphic>
      </p:graphicFrame>
      <p:graphicFrame>
        <p:nvGraphicFramePr>
          <p:cNvPr id="196618" name="Object 10"/>
          <p:cNvGraphicFramePr>
            <a:graphicFrameLocks noChangeAspect="1"/>
          </p:cNvGraphicFramePr>
          <p:nvPr/>
        </p:nvGraphicFramePr>
        <p:xfrm>
          <a:off x="685800" y="5715000"/>
          <a:ext cx="7391400" cy="903288"/>
        </p:xfrm>
        <a:graphic>
          <a:graphicData uri="http://schemas.openxmlformats.org/presentationml/2006/ole">
            <p:oleObj spid="_x0000_s12295" name="Equation" r:id="rId8" imgW="2755800" imgH="469800" progId="Equation.3">
              <p:embed/>
            </p:oleObj>
          </a:graphicData>
        </a:graphic>
      </p:graphicFrame>
      <p:sp>
        <p:nvSpPr>
          <p:cNvPr id="196619" name="Text Box 11"/>
          <p:cNvSpPr txBox="1">
            <a:spLocks noChangeArrowheads="1"/>
          </p:cNvSpPr>
          <p:nvPr/>
        </p:nvSpPr>
        <p:spPr bwMode="auto">
          <a:xfrm>
            <a:off x="990600" y="152400"/>
            <a:ext cx="8001000" cy="1373188"/>
          </a:xfrm>
          <a:prstGeom prst="rect">
            <a:avLst/>
          </a:prstGeom>
          <a:noFill/>
          <a:ln w="28575">
            <a:noFill/>
            <a:miter lim="800000"/>
            <a:headEnd/>
            <a:tailEnd/>
          </a:ln>
          <a:effectLst/>
        </p:spPr>
        <p:txBody>
          <a:bodyPr anchor="ctr">
            <a:spAutoFit/>
          </a:bodyPr>
          <a:lstStyle/>
          <a:p>
            <a:pPr eaLnBrk="0" hangingPunct="0">
              <a:spcBef>
                <a:spcPct val="50000"/>
              </a:spcBef>
              <a:defRPr/>
            </a:pPr>
            <a:r>
              <a:rPr lang="zh-CN" altLang="en-US" sz="2800" b="1" dirty="0">
                <a:effectLst>
                  <a:outerShdw blurRad="38100" dist="38100" dir="2700000" algn="tl">
                    <a:srgbClr val="C0C0C0"/>
                  </a:outerShdw>
                </a:effectLst>
                <a:latin typeface="Times New Roman" pitchFamily="18" charset="0"/>
                <a:ea typeface="楷体_GB2312" pitchFamily="49" charset="-122"/>
              </a:rPr>
              <a:t>例2.2 求氮气分子的平均平动动能和方均根速率,设(1)在</a:t>
            </a:r>
            <a:r>
              <a:rPr lang="zh-CN" altLang="en-US" sz="2800" b="1" dirty="0">
                <a:effectLst>
                  <a:outerShdw blurRad="38100" dist="38100" dir="2700000" algn="tl">
                    <a:srgbClr val="C0C0C0"/>
                  </a:outerShdw>
                </a:effectLst>
                <a:latin typeface="Times New Roman" pitchFamily="18" charset="0"/>
                <a:ea typeface="楷体_GB2312" pitchFamily="49" charset="-122"/>
                <a:sym typeface="Symbol" pitchFamily="18" charset="2"/>
              </a:rPr>
              <a:t>温度</a:t>
            </a:r>
            <a:r>
              <a:rPr lang="en-US" altLang="zh-CN" sz="2800" b="1" dirty="0">
                <a:effectLst>
                  <a:outerShdw blurRad="38100" dist="38100" dir="2700000" algn="tl">
                    <a:srgbClr val="C0C0C0"/>
                  </a:outerShdw>
                </a:effectLst>
                <a:latin typeface="Times New Roman" pitchFamily="18" charset="0"/>
                <a:ea typeface="楷体_GB2312" pitchFamily="49" charset="-122"/>
                <a:sym typeface="Symbol" pitchFamily="18" charset="2"/>
              </a:rPr>
              <a:t>t=1000C</a:t>
            </a:r>
            <a:r>
              <a:rPr lang="zh-CN" altLang="en-US" sz="2800" b="1" dirty="0">
                <a:effectLst>
                  <a:outerShdw blurRad="38100" dist="38100" dir="2700000" algn="tl">
                    <a:srgbClr val="C0C0C0"/>
                  </a:outerShdw>
                </a:effectLst>
                <a:latin typeface="Times New Roman" pitchFamily="18" charset="0"/>
                <a:ea typeface="楷体_GB2312" pitchFamily="49" charset="-122"/>
                <a:sym typeface="Symbol" pitchFamily="18" charset="2"/>
              </a:rPr>
              <a:t>时,(2)</a:t>
            </a:r>
            <a:r>
              <a:rPr lang="zh-CN" altLang="en-US" sz="2800" b="1" dirty="0">
                <a:effectLst>
                  <a:outerShdw blurRad="38100" dist="38100" dir="2700000" algn="tl">
                    <a:srgbClr val="C0C0C0"/>
                  </a:outerShdw>
                </a:effectLst>
                <a:latin typeface="Times New Roman" pitchFamily="18" charset="0"/>
                <a:ea typeface="楷体_GB2312" pitchFamily="49" charset="-122"/>
              </a:rPr>
              <a:t>在</a:t>
            </a:r>
            <a:r>
              <a:rPr lang="zh-CN" altLang="en-US" sz="2800" b="1" dirty="0">
                <a:effectLst>
                  <a:outerShdw blurRad="38100" dist="38100" dir="2700000" algn="tl">
                    <a:srgbClr val="C0C0C0"/>
                  </a:outerShdw>
                </a:effectLst>
                <a:latin typeface="Times New Roman" pitchFamily="18" charset="0"/>
                <a:ea typeface="楷体_GB2312" pitchFamily="49" charset="-122"/>
                <a:sym typeface="Symbol" pitchFamily="18" charset="2"/>
              </a:rPr>
              <a:t>温度</a:t>
            </a:r>
            <a:r>
              <a:rPr lang="en-US" altLang="zh-CN" sz="2800" b="1" dirty="0">
                <a:effectLst>
                  <a:outerShdw blurRad="38100" dist="38100" dir="2700000" algn="tl">
                    <a:srgbClr val="C0C0C0"/>
                  </a:outerShdw>
                </a:effectLst>
                <a:latin typeface="Times New Roman" pitchFamily="18" charset="0"/>
                <a:ea typeface="楷体_GB2312" pitchFamily="49" charset="-122"/>
                <a:sym typeface="Symbol" pitchFamily="18" charset="2"/>
              </a:rPr>
              <a:t>t=0C</a:t>
            </a:r>
            <a:r>
              <a:rPr lang="zh-CN" altLang="en-US" sz="2800" b="1" dirty="0">
                <a:effectLst>
                  <a:outerShdw blurRad="38100" dist="38100" dir="2700000" algn="tl">
                    <a:srgbClr val="C0C0C0"/>
                  </a:outerShdw>
                </a:effectLst>
                <a:latin typeface="Times New Roman" pitchFamily="18" charset="0"/>
                <a:ea typeface="楷体_GB2312" pitchFamily="49" charset="-122"/>
                <a:sym typeface="Symbol" pitchFamily="18" charset="2"/>
              </a:rPr>
              <a:t>时;</a:t>
            </a:r>
            <a:r>
              <a:rPr lang="zh-CN" altLang="en-US" sz="2800" b="1" dirty="0" smtClean="0">
                <a:effectLst>
                  <a:outerShdw blurRad="38100" dist="38100" dir="2700000" algn="tl">
                    <a:srgbClr val="C0C0C0"/>
                  </a:outerShdw>
                </a:effectLst>
                <a:latin typeface="Times New Roman" pitchFamily="18" charset="0"/>
                <a:ea typeface="楷体_GB2312" pitchFamily="49" charset="-122"/>
                <a:sym typeface="Symbol" pitchFamily="18" charset="2"/>
              </a:rPr>
              <a:t>(</a:t>
            </a:r>
            <a:r>
              <a:rPr lang="en-US" altLang="zh-CN" sz="2800" b="1" dirty="0" smtClean="0">
                <a:effectLst>
                  <a:outerShdw blurRad="38100" dist="38100" dir="2700000" algn="tl">
                    <a:srgbClr val="C0C0C0"/>
                  </a:outerShdw>
                </a:effectLst>
                <a:latin typeface="Times New Roman" pitchFamily="18" charset="0"/>
                <a:ea typeface="楷体_GB2312" pitchFamily="49" charset="-122"/>
                <a:sym typeface="Symbol" pitchFamily="18" charset="2"/>
              </a:rPr>
              <a:t>3</a:t>
            </a:r>
            <a:r>
              <a:rPr lang="zh-CN" altLang="en-US" sz="2800" b="1" dirty="0" smtClean="0">
                <a:effectLst>
                  <a:outerShdw blurRad="38100" dist="38100" dir="2700000" algn="tl">
                    <a:srgbClr val="C0C0C0"/>
                  </a:outerShdw>
                </a:effectLst>
                <a:latin typeface="Times New Roman" pitchFamily="18" charset="0"/>
                <a:ea typeface="楷体_GB2312" pitchFamily="49" charset="-122"/>
                <a:sym typeface="Symbol" pitchFamily="18" charset="2"/>
              </a:rPr>
              <a:t>)</a:t>
            </a:r>
            <a:r>
              <a:rPr lang="zh-CN" altLang="en-US" sz="2800" b="1" dirty="0">
                <a:effectLst>
                  <a:outerShdw blurRad="38100" dist="38100" dir="2700000" algn="tl">
                    <a:srgbClr val="C0C0C0"/>
                  </a:outerShdw>
                </a:effectLst>
                <a:latin typeface="Times New Roman" pitchFamily="18" charset="0"/>
                <a:ea typeface="楷体_GB2312" pitchFamily="49" charset="-122"/>
              </a:rPr>
              <a:t>在</a:t>
            </a:r>
            <a:r>
              <a:rPr lang="zh-CN" altLang="en-US" sz="2800" b="1" dirty="0">
                <a:effectLst>
                  <a:outerShdw blurRad="38100" dist="38100" dir="2700000" algn="tl">
                    <a:srgbClr val="C0C0C0"/>
                  </a:outerShdw>
                </a:effectLst>
                <a:latin typeface="Times New Roman" pitchFamily="18" charset="0"/>
                <a:ea typeface="楷体_GB2312" pitchFamily="49" charset="-122"/>
                <a:sym typeface="Symbol" pitchFamily="18" charset="2"/>
              </a:rPr>
              <a:t>温度</a:t>
            </a:r>
            <a:r>
              <a:rPr lang="en-US" altLang="zh-CN" sz="2800" b="1" dirty="0">
                <a:effectLst>
                  <a:outerShdw blurRad="38100" dist="38100" dir="2700000" algn="tl">
                    <a:srgbClr val="C0C0C0"/>
                  </a:outerShdw>
                </a:effectLst>
                <a:latin typeface="Times New Roman" pitchFamily="18" charset="0"/>
                <a:ea typeface="楷体_GB2312" pitchFamily="49" charset="-122"/>
                <a:sym typeface="Symbol" pitchFamily="18" charset="2"/>
              </a:rPr>
              <a:t>t</a:t>
            </a:r>
            <a:r>
              <a:rPr lang="en-US" altLang="zh-CN" sz="2800" b="1" dirty="0" smtClean="0">
                <a:effectLst>
                  <a:outerShdw blurRad="38100" dist="38100" dir="2700000" algn="tl">
                    <a:srgbClr val="C0C0C0"/>
                  </a:outerShdw>
                </a:effectLst>
                <a:latin typeface="Times New Roman" pitchFamily="18" charset="0"/>
                <a:ea typeface="楷体_GB2312" pitchFamily="49" charset="-122"/>
                <a:sym typeface="Symbol" pitchFamily="18" charset="2"/>
              </a:rPr>
              <a:t>= </a:t>
            </a:r>
            <a:r>
              <a:rPr lang="zh-CN" altLang="en-US" sz="2800" b="1" dirty="0" smtClean="0">
                <a:effectLst>
                  <a:outerShdw blurRad="38100" dist="38100" dir="2700000" algn="tl">
                    <a:srgbClr val="C0C0C0"/>
                  </a:outerShdw>
                </a:effectLst>
                <a:latin typeface="Times New Roman" pitchFamily="18" charset="0"/>
                <a:ea typeface="楷体_GB2312" pitchFamily="49" charset="-122"/>
                <a:sym typeface="Symbol" pitchFamily="18" charset="2"/>
              </a:rPr>
              <a:t>－</a:t>
            </a:r>
            <a:r>
              <a:rPr lang="en-US" altLang="zh-CN" sz="2800" b="1" dirty="0" smtClean="0">
                <a:effectLst>
                  <a:outerShdw blurRad="38100" dist="38100" dir="2700000" algn="tl">
                    <a:srgbClr val="C0C0C0"/>
                  </a:outerShdw>
                </a:effectLst>
                <a:latin typeface="Times New Roman" pitchFamily="18" charset="0"/>
                <a:ea typeface="楷体_GB2312" pitchFamily="49" charset="-122"/>
                <a:sym typeface="Symbol" pitchFamily="18" charset="2"/>
              </a:rPr>
              <a:t>150</a:t>
            </a:r>
            <a:r>
              <a:rPr lang="en-US" altLang="zh-CN" sz="2800" b="1" dirty="0">
                <a:effectLst>
                  <a:outerShdw blurRad="38100" dist="38100" dir="2700000" algn="tl">
                    <a:srgbClr val="C0C0C0"/>
                  </a:outerShdw>
                </a:effectLst>
                <a:latin typeface="Times New Roman" pitchFamily="18" charset="0"/>
                <a:ea typeface="楷体_GB2312" pitchFamily="49" charset="-122"/>
                <a:sym typeface="Symbol" pitchFamily="18" charset="2"/>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96619"/>
                                        </p:tgtEl>
                                        <p:attrNameLst>
                                          <p:attrName>style.visibility</p:attrName>
                                        </p:attrNameLst>
                                      </p:cBhvr>
                                      <p:to>
                                        <p:strVal val="visible"/>
                                      </p:to>
                                    </p:set>
                                    <p:animEffect transition="in" filter="wipe(up)">
                                      <p:cBhvr>
                                        <p:cTn id="7" dur="500"/>
                                        <p:tgtEl>
                                          <p:spTgt spid="1966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6612"/>
                                        </p:tgtEl>
                                        <p:attrNameLst>
                                          <p:attrName>style.visibility</p:attrName>
                                        </p:attrNameLst>
                                      </p:cBhvr>
                                      <p:to>
                                        <p:strVal val="visible"/>
                                      </p:to>
                                    </p:set>
                                    <p:animEffect transition="in" filter="wipe(left)">
                                      <p:cBhvr>
                                        <p:cTn id="12" dur="500"/>
                                        <p:tgtEl>
                                          <p:spTgt spid="196612"/>
                                        </p:tgtEl>
                                      </p:cBhvr>
                                    </p:animEffect>
                                  </p:childTnLst>
                                </p:cTn>
                              </p:par>
                            </p:childTnLst>
                          </p:cTn>
                        </p:par>
                        <p:par>
                          <p:cTn id="13" fill="hold">
                            <p:stCondLst>
                              <p:cond delay="500"/>
                            </p:stCondLst>
                            <p:childTnLst>
                              <p:par>
                                <p:cTn id="14" presetID="22" presetClass="entr" presetSubtype="8" fill="hold" nodeType="afterEffect">
                                  <p:stCondLst>
                                    <p:cond delay="500"/>
                                  </p:stCondLst>
                                  <p:childTnLst>
                                    <p:set>
                                      <p:cBhvr>
                                        <p:cTn id="15" dur="1" fill="hold">
                                          <p:stCondLst>
                                            <p:cond delay="0"/>
                                          </p:stCondLst>
                                        </p:cTn>
                                        <p:tgtEl>
                                          <p:spTgt spid="196613"/>
                                        </p:tgtEl>
                                        <p:attrNameLst>
                                          <p:attrName>style.visibility</p:attrName>
                                        </p:attrNameLst>
                                      </p:cBhvr>
                                      <p:to>
                                        <p:strVal val="visible"/>
                                      </p:to>
                                    </p:set>
                                    <p:animEffect transition="in" filter="wipe(left)">
                                      <p:cBhvr>
                                        <p:cTn id="16" dur="1000"/>
                                        <p:tgtEl>
                                          <p:spTgt spid="196613"/>
                                        </p:tgtEl>
                                      </p:cBhvr>
                                    </p:animEffect>
                                  </p:childTnLst>
                                </p:cTn>
                              </p:par>
                            </p:childTnLst>
                          </p:cTn>
                        </p:par>
                        <p:par>
                          <p:cTn id="17" fill="hold">
                            <p:stCondLst>
                              <p:cond delay="2000"/>
                            </p:stCondLst>
                            <p:childTnLst>
                              <p:par>
                                <p:cTn id="18" presetID="22" presetClass="entr" presetSubtype="8" fill="hold" nodeType="afterEffect">
                                  <p:stCondLst>
                                    <p:cond delay="500"/>
                                  </p:stCondLst>
                                  <p:childTnLst>
                                    <p:set>
                                      <p:cBhvr>
                                        <p:cTn id="19" dur="1" fill="hold">
                                          <p:stCondLst>
                                            <p:cond delay="0"/>
                                          </p:stCondLst>
                                        </p:cTn>
                                        <p:tgtEl>
                                          <p:spTgt spid="196616"/>
                                        </p:tgtEl>
                                        <p:attrNameLst>
                                          <p:attrName>style.visibility</p:attrName>
                                        </p:attrNameLst>
                                      </p:cBhvr>
                                      <p:to>
                                        <p:strVal val="visible"/>
                                      </p:to>
                                    </p:set>
                                    <p:animEffect transition="in" filter="wipe(left)">
                                      <p:cBhvr>
                                        <p:cTn id="20" dur="500"/>
                                        <p:tgtEl>
                                          <p:spTgt spid="19661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96614"/>
                                        </p:tgtEl>
                                        <p:attrNameLst>
                                          <p:attrName>style.visibility</p:attrName>
                                        </p:attrNameLst>
                                      </p:cBhvr>
                                      <p:to>
                                        <p:strVal val="visible"/>
                                      </p:to>
                                    </p:set>
                                    <p:animEffect transition="in" filter="wipe(left)">
                                      <p:cBhvr>
                                        <p:cTn id="25" dur="500"/>
                                        <p:tgtEl>
                                          <p:spTgt spid="196614"/>
                                        </p:tgtEl>
                                      </p:cBhvr>
                                    </p:animEffect>
                                  </p:childTnLst>
                                </p:cTn>
                              </p:par>
                            </p:childTnLst>
                          </p:cTn>
                        </p:par>
                        <p:par>
                          <p:cTn id="26" fill="hold">
                            <p:stCondLst>
                              <p:cond delay="500"/>
                            </p:stCondLst>
                            <p:childTnLst>
                              <p:par>
                                <p:cTn id="27" presetID="22" presetClass="entr" presetSubtype="8" fill="hold" nodeType="afterEffect">
                                  <p:stCondLst>
                                    <p:cond delay="500"/>
                                  </p:stCondLst>
                                  <p:childTnLst>
                                    <p:set>
                                      <p:cBhvr>
                                        <p:cTn id="28" dur="1" fill="hold">
                                          <p:stCondLst>
                                            <p:cond delay="0"/>
                                          </p:stCondLst>
                                        </p:cTn>
                                        <p:tgtEl>
                                          <p:spTgt spid="196617"/>
                                        </p:tgtEl>
                                        <p:attrNameLst>
                                          <p:attrName>style.visibility</p:attrName>
                                        </p:attrNameLst>
                                      </p:cBhvr>
                                      <p:to>
                                        <p:strVal val="visible"/>
                                      </p:to>
                                    </p:set>
                                    <p:animEffect transition="in" filter="wipe(left)">
                                      <p:cBhvr>
                                        <p:cTn id="29" dur="500"/>
                                        <p:tgtEl>
                                          <p:spTgt spid="19661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196615"/>
                                        </p:tgtEl>
                                        <p:attrNameLst>
                                          <p:attrName>style.visibility</p:attrName>
                                        </p:attrNameLst>
                                      </p:cBhvr>
                                      <p:to>
                                        <p:strVal val="visible"/>
                                      </p:to>
                                    </p:set>
                                    <p:animEffect transition="in" filter="wipe(left)">
                                      <p:cBhvr>
                                        <p:cTn id="34" dur="500"/>
                                        <p:tgtEl>
                                          <p:spTgt spid="196615"/>
                                        </p:tgtEl>
                                      </p:cBhvr>
                                    </p:animEffect>
                                  </p:childTnLst>
                                </p:cTn>
                              </p:par>
                            </p:childTnLst>
                          </p:cTn>
                        </p:par>
                        <p:par>
                          <p:cTn id="35" fill="hold">
                            <p:stCondLst>
                              <p:cond delay="500"/>
                            </p:stCondLst>
                            <p:childTnLst>
                              <p:par>
                                <p:cTn id="36" presetID="22" presetClass="entr" presetSubtype="8" fill="hold" nodeType="afterEffect">
                                  <p:stCondLst>
                                    <p:cond delay="500"/>
                                  </p:stCondLst>
                                  <p:childTnLst>
                                    <p:set>
                                      <p:cBhvr>
                                        <p:cTn id="37" dur="1" fill="hold">
                                          <p:stCondLst>
                                            <p:cond delay="0"/>
                                          </p:stCondLst>
                                        </p:cTn>
                                        <p:tgtEl>
                                          <p:spTgt spid="196618"/>
                                        </p:tgtEl>
                                        <p:attrNameLst>
                                          <p:attrName>style.visibility</p:attrName>
                                        </p:attrNameLst>
                                      </p:cBhvr>
                                      <p:to>
                                        <p:strVal val="visible"/>
                                      </p:to>
                                    </p:set>
                                    <p:animEffect transition="in" filter="wipe(left)">
                                      <p:cBhvr>
                                        <p:cTn id="38" dur="500"/>
                                        <p:tgtEl>
                                          <p:spTgt spid="1966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2" grpId="0" animBg="1" autoUpdateAnimBg="0"/>
      <p:bldP spid="196619"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灯片编号占位符 5"/>
          <p:cNvSpPr>
            <a:spLocks noGrp="1"/>
          </p:cNvSpPr>
          <p:nvPr>
            <p:ph type="sldNum" sz="quarter" idx="12"/>
          </p:nvPr>
        </p:nvSpPr>
        <p:spPr>
          <a:noFill/>
        </p:spPr>
        <p:txBody>
          <a:bodyPr/>
          <a:lstStyle/>
          <a:p>
            <a:fld id="{49FBC97D-8B15-46A9-813E-B5264D9E29CC}" type="slidenum">
              <a:rPr lang="zh-CN" altLang="en-US" smtClean="0"/>
              <a:pPr/>
              <a:t>28</a:t>
            </a:fld>
            <a:endParaRPr lang="en-US" altLang="zh-CN" smtClean="0"/>
          </a:p>
        </p:txBody>
      </p:sp>
      <p:sp>
        <p:nvSpPr>
          <p:cNvPr id="199685" name="Text Box 5"/>
          <p:cNvSpPr txBox="1">
            <a:spLocks noChangeArrowheads="1"/>
          </p:cNvSpPr>
          <p:nvPr/>
        </p:nvSpPr>
        <p:spPr bwMode="auto">
          <a:xfrm>
            <a:off x="684213" y="2071678"/>
            <a:ext cx="7848600" cy="3869329"/>
          </a:xfrm>
          <a:prstGeom prst="rect">
            <a:avLst/>
          </a:prstGeom>
          <a:noFill/>
          <a:ln w="9525">
            <a:noFill/>
            <a:miter lim="800000"/>
            <a:headEnd/>
            <a:tailEnd/>
          </a:ln>
        </p:spPr>
        <p:txBody>
          <a:bodyPr>
            <a:spAutoFit/>
          </a:bodyPr>
          <a:lstStyle/>
          <a:p>
            <a:pPr eaLnBrk="0" hangingPunct="0">
              <a:lnSpc>
                <a:spcPct val="150000"/>
              </a:lnSpc>
              <a:spcBef>
                <a:spcPct val="20000"/>
              </a:spcBef>
            </a:pPr>
            <a:r>
              <a:rPr lang="zh-CN" altLang="en-US" sz="2800" b="1" dirty="0">
                <a:latin typeface="楷体_GB2312" pitchFamily="49" charset="-122"/>
                <a:ea typeface="楷体_GB2312" pitchFamily="49" charset="-122"/>
              </a:rPr>
              <a:t>将理想气体模型稍作修改，即将气体分为单原子分子气体，双原子分子气体，多原子分子气体。这样，气体分子除平动外，还有转动和分子内原子之间的振动。作为统计初步，可不考虑分子内部的振动，而认为分子是刚性的。为用统计方法计算分子动能，首先介绍</a:t>
            </a:r>
            <a:r>
              <a:rPr lang="zh-CN" altLang="en-US" sz="2800" b="1" dirty="0">
                <a:solidFill>
                  <a:srgbClr val="0000CC"/>
                </a:solidFill>
                <a:latin typeface="楷体_GB2312" pitchFamily="49" charset="-122"/>
                <a:ea typeface="楷体_GB2312" pitchFamily="49" charset="-122"/>
              </a:rPr>
              <a:t>自由度</a:t>
            </a:r>
            <a:r>
              <a:rPr lang="zh-CN" altLang="en-US" sz="2800" b="1" dirty="0">
                <a:latin typeface="楷体_GB2312" pitchFamily="49" charset="-122"/>
                <a:ea typeface="楷体_GB2312" pitchFamily="49" charset="-122"/>
              </a:rPr>
              <a:t>的概念</a:t>
            </a:r>
          </a:p>
        </p:txBody>
      </p:sp>
      <p:sp>
        <p:nvSpPr>
          <p:cNvPr id="199686" name="Text Box 6"/>
          <p:cNvSpPr txBox="1">
            <a:spLocks noChangeArrowheads="1"/>
          </p:cNvSpPr>
          <p:nvPr/>
        </p:nvSpPr>
        <p:spPr bwMode="auto">
          <a:xfrm>
            <a:off x="1214438" y="1266825"/>
            <a:ext cx="7296150" cy="519113"/>
          </a:xfrm>
          <a:prstGeom prst="rect">
            <a:avLst/>
          </a:prstGeom>
          <a:noFill/>
          <a:ln w="9525">
            <a:noFill/>
            <a:miter lim="800000"/>
            <a:headEnd/>
            <a:tailEnd/>
          </a:ln>
        </p:spPr>
        <p:txBody>
          <a:bodyPr wrap="none">
            <a:spAutoFit/>
          </a:bodyPr>
          <a:lstStyle/>
          <a:p>
            <a:pPr eaLnBrk="0" hangingPunct="0"/>
            <a:r>
              <a:rPr lang="zh-CN" altLang="en-US" sz="2800" b="1">
                <a:latin typeface="楷体_GB2312" pitchFamily="49" charset="-122"/>
                <a:ea typeface="楷体_GB2312" pitchFamily="49" charset="-122"/>
              </a:rPr>
              <a:t>简化对于气体分子热运动动能的平均值的计算</a:t>
            </a:r>
          </a:p>
        </p:txBody>
      </p:sp>
      <p:sp>
        <p:nvSpPr>
          <p:cNvPr id="199689" name="Text Box 9"/>
          <p:cNvSpPr txBox="1">
            <a:spLocks noChangeArrowheads="1"/>
          </p:cNvSpPr>
          <p:nvPr/>
        </p:nvSpPr>
        <p:spPr bwMode="auto">
          <a:xfrm>
            <a:off x="1295400" y="381000"/>
            <a:ext cx="3446463" cy="579438"/>
          </a:xfrm>
          <a:prstGeom prst="rect">
            <a:avLst/>
          </a:prstGeom>
          <a:noFill/>
          <a:ln w="9525">
            <a:noFill/>
            <a:miter lim="800000"/>
            <a:headEnd/>
            <a:tailEnd/>
          </a:ln>
        </p:spPr>
        <p:txBody>
          <a:bodyPr wrap="none">
            <a:spAutoFit/>
          </a:bodyPr>
          <a:lstStyle/>
          <a:p>
            <a:pPr eaLnBrk="0" hangingPunct="0"/>
            <a:r>
              <a:rPr lang="zh-CN" altLang="en-US" sz="3200" b="1">
                <a:solidFill>
                  <a:srgbClr val="0000CC"/>
                </a:solidFill>
                <a:latin typeface="Times New Roman" pitchFamily="18" charset="0"/>
                <a:ea typeface="楷体_GB2312" pitchFamily="49" charset="-122"/>
              </a:rPr>
              <a:t>§3  </a:t>
            </a:r>
            <a:r>
              <a:rPr lang="zh-CN" altLang="en-US" sz="3200" b="1">
                <a:solidFill>
                  <a:srgbClr val="0000CC"/>
                </a:solidFill>
                <a:latin typeface="楷体_GB2312" pitchFamily="49" charset="-122"/>
                <a:ea typeface="楷体_GB2312" pitchFamily="49" charset="-122"/>
              </a:rPr>
              <a:t>能量均分定理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9689"/>
                                        </p:tgtEl>
                                        <p:attrNameLst>
                                          <p:attrName>style.visibility</p:attrName>
                                        </p:attrNameLst>
                                      </p:cBhvr>
                                      <p:to>
                                        <p:strVal val="visible"/>
                                      </p:to>
                                    </p:set>
                                    <p:animEffect transition="in" filter="wipe(left)">
                                      <p:cBhvr>
                                        <p:cTn id="7" dur="500"/>
                                        <p:tgtEl>
                                          <p:spTgt spid="19968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9686"/>
                                        </p:tgtEl>
                                        <p:attrNameLst>
                                          <p:attrName>style.visibility</p:attrName>
                                        </p:attrNameLst>
                                      </p:cBhvr>
                                      <p:to>
                                        <p:strVal val="visible"/>
                                      </p:to>
                                    </p:set>
                                    <p:animEffect transition="in" filter="wipe(left)">
                                      <p:cBhvr>
                                        <p:cTn id="12" dur="500"/>
                                        <p:tgtEl>
                                          <p:spTgt spid="199686"/>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272" fill="hold" grpId="0" nodeType="clickEffect">
                                  <p:stCondLst>
                                    <p:cond delay="0"/>
                                  </p:stCondLst>
                                  <p:childTnLst>
                                    <p:set>
                                      <p:cBhvr>
                                        <p:cTn id="16" dur="1" fill="hold">
                                          <p:stCondLst>
                                            <p:cond delay="0"/>
                                          </p:stCondLst>
                                        </p:cTn>
                                        <p:tgtEl>
                                          <p:spTgt spid="199685"/>
                                        </p:tgtEl>
                                        <p:attrNameLst>
                                          <p:attrName>style.visibility</p:attrName>
                                        </p:attrNameLst>
                                      </p:cBhvr>
                                      <p:to>
                                        <p:strVal val="visible"/>
                                      </p:to>
                                    </p:set>
                                    <p:anim calcmode="lin" valueType="num">
                                      <p:cBhvr>
                                        <p:cTn id="17" dur="500" fill="hold"/>
                                        <p:tgtEl>
                                          <p:spTgt spid="199685"/>
                                        </p:tgtEl>
                                        <p:attrNameLst>
                                          <p:attrName>ppt_w</p:attrName>
                                        </p:attrNameLst>
                                      </p:cBhvr>
                                      <p:tavLst>
                                        <p:tav tm="0">
                                          <p:val>
                                            <p:strVal val="2/3*#ppt_w"/>
                                          </p:val>
                                        </p:tav>
                                        <p:tav tm="100000">
                                          <p:val>
                                            <p:strVal val="#ppt_w"/>
                                          </p:val>
                                        </p:tav>
                                      </p:tavLst>
                                    </p:anim>
                                    <p:anim calcmode="lin" valueType="num">
                                      <p:cBhvr>
                                        <p:cTn id="18" dur="500" fill="hold"/>
                                        <p:tgtEl>
                                          <p:spTgt spid="199685"/>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5" grpId="0" autoUpdateAnimBg="0"/>
      <p:bldP spid="199686" grpId="0" autoUpdateAnimBg="0"/>
      <p:bldP spid="199689"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灯片编号占位符 5"/>
          <p:cNvSpPr>
            <a:spLocks noGrp="1"/>
          </p:cNvSpPr>
          <p:nvPr>
            <p:ph type="sldNum" sz="quarter" idx="12"/>
          </p:nvPr>
        </p:nvSpPr>
        <p:spPr>
          <a:noFill/>
        </p:spPr>
        <p:txBody>
          <a:bodyPr/>
          <a:lstStyle/>
          <a:p>
            <a:fld id="{722D1858-F4B1-4FD6-A1D0-BFBCAE6C535C}" type="slidenum">
              <a:rPr lang="zh-CN" altLang="en-US" smtClean="0"/>
              <a:pPr/>
              <a:t>29</a:t>
            </a:fld>
            <a:endParaRPr lang="en-US" altLang="zh-CN" smtClean="0"/>
          </a:p>
        </p:txBody>
      </p:sp>
      <p:sp>
        <p:nvSpPr>
          <p:cNvPr id="200708" name="Text Box 2052"/>
          <p:cNvSpPr txBox="1">
            <a:spLocks noChangeArrowheads="1"/>
          </p:cNvSpPr>
          <p:nvPr/>
        </p:nvSpPr>
        <p:spPr bwMode="auto">
          <a:xfrm>
            <a:off x="527050" y="2133600"/>
            <a:ext cx="8016875" cy="2913063"/>
          </a:xfrm>
          <a:prstGeom prst="rect">
            <a:avLst/>
          </a:prstGeom>
          <a:noFill/>
          <a:ln w="9525">
            <a:noFill/>
            <a:miter lim="800000"/>
            <a:headEnd/>
            <a:tailEnd/>
          </a:ln>
        </p:spPr>
        <p:txBody>
          <a:bodyPr>
            <a:spAutoFit/>
          </a:bodyPr>
          <a:lstStyle/>
          <a:p>
            <a:pPr lvl="1" eaLnBrk="0" hangingPunct="0">
              <a:lnSpc>
                <a:spcPct val="140000"/>
              </a:lnSpc>
              <a:buClr>
                <a:srgbClr val="FF9900"/>
              </a:buClr>
              <a:buFontTx/>
              <a:buChar char="#"/>
            </a:pPr>
            <a:r>
              <a:rPr lang="zh-CN" altLang="en-US" sz="2800" b="1">
                <a:latin typeface="Times New Roman" pitchFamily="18" charset="0"/>
                <a:ea typeface="楷体_GB2312" pitchFamily="49" charset="-122"/>
              </a:rPr>
              <a:t>单原子分子(自由运动质点)  </a:t>
            </a:r>
            <a:r>
              <a:rPr lang="en-US" altLang="zh-CN" sz="2800" b="1">
                <a:latin typeface="Times New Roman" pitchFamily="18" charset="0"/>
                <a:ea typeface="楷体_GB2312" pitchFamily="49" charset="-122"/>
              </a:rPr>
              <a:t>t=3</a:t>
            </a:r>
          </a:p>
          <a:p>
            <a:pPr lvl="1" eaLnBrk="0" hangingPunct="0">
              <a:lnSpc>
                <a:spcPct val="140000"/>
              </a:lnSpc>
              <a:buClr>
                <a:srgbClr val="FF9900"/>
              </a:buClr>
              <a:buFontTx/>
              <a:buChar char="#"/>
            </a:pPr>
            <a:r>
              <a:rPr lang="zh-CN" altLang="en-US" sz="2800" b="1">
                <a:latin typeface="Times New Roman" pitchFamily="18" charset="0"/>
                <a:ea typeface="楷体_GB2312" pitchFamily="49" charset="-122"/>
              </a:rPr>
              <a:t>刚性双原子分子  </a:t>
            </a:r>
            <a:r>
              <a:rPr lang="en-US" altLang="zh-CN" sz="2800" b="1">
                <a:latin typeface="Times New Roman" pitchFamily="18" charset="0"/>
                <a:ea typeface="楷体_GB2312" pitchFamily="49" charset="-122"/>
              </a:rPr>
              <a:t>t=3   r=2 </a:t>
            </a:r>
            <a:r>
              <a:rPr lang="zh-CN" altLang="en-US" sz="2800" b="1">
                <a:latin typeface="Times New Roman" pitchFamily="18" charset="0"/>
                <a:ea typeface="楷体_GB2312" pitchFamily="49" charset="-122"/>
              </a:rPr>
              <a:t>加以说明。</a:t>
            </a:r>
          </a:p>
          <a:p>
            <a:pPr lvl="1" eaLnBrk="0" hangingPunct="0">
              <a:lnSpc>
                <a:spcPct val="140000"/>
              </a:lnSpc>
            </a:pPr>
            <a:r>
              <a:rPr lang="zh-CN" altLang="en-US" sz="2800" b="1">
                <a:latin typeface="Times New Roman" pitchFamily="18" charset="0"/>
                <a:ea typeface="楷体_GB2312" pitchFamily="49" charset="-122"/>
              </a:rPr>
              <a:t>（两个被看作质点的原子被一条几何线连接）</a:t>
            </a:r>
          </a:p>
          <a:p>
            <a:pPr lvl="1" eaLnBrk="0" hangingPunct="0">
              <a:lnSpc>
                <a:spcPct val="140000"/>
              </a:lnSpc>
              <a:buClr>
                <a:srgbClr val="FF9900"/>
              </a:buClr>
              <a:buFontTx/>
              <a:buChar char="#"/>
            </a:pPr>
            <a:r>
              <a:rPr lang="zh-CN" altLang="en-US" sz="2800" b="1">
                <a:latin typeface="Times New Roman" pitchFamily="18" charset="0"/>
                <a:ea typeface="楷体_GB2312" pitchFamily="49" charset="-122"/>
              </a:rPr>
              <a:t>刚性多原子分子  </a:t>
            </a:r>
            <a:r>
              <a:rPr lang="en-US" altLang="zh-CN" sz="2800" b="1">
                <a:latin typeface="Times New Roman" pitchFamily="18" charset="0"/>
                <a:ea typeface="楷体_GB2312" pitchFamily="49" charset="-122"/>
              </a:rPr>
              <a:t>t=3   r=3</a:t>
            </a:r>
          </a:p>
          <a:p>
            <a:pPr eaLnBrk="0" hangingPunct="0"/>
            <a:endParaRPr lang="zh-CN" altLang="en-US" sz="2800" b="1">
              <a:latin typeface="Times New Roman" pitchFamily="18" charset="0"/>
              <a:ea typeface="楷体_GB2312" pitchFamily="49" charset="-122"/>
            </a:endParaRPr>
          </a:p>
        </p:txBody>
      </p:sp>
      <p:sp>
        <p:nvSpPr>
          <p:cNvPr id="200709" name="Text Box 2053"/>
          <p:cNvSpPr txBox="1">
            <a:spLocks noChangeArrowheads="1"/>
          </p:cNvSpPr>
          <p:nvPr/>
        </p:nvSpPr>
        <p:spPr bwMode="auto">
          <a:xfrm>
            <a:off x="304800" y="228600"/>
            <a:ext cx="3205163" cy="579438"/>
          </a:xfrm>
          <a:prstGeom prst="rect">
            <a:avLst/>
          </a:prstGeom>
          <a:noFill/>
          <a:ln w="9525">
            <a:noFill/>
            <a:miter lim="800000"/>
            <a:headEnd/>
            <a:tailEnd/>
          </a:ln>
        </p:spPr>
        <p:txBody>
          <a:bodyPr>
            <a:spAutoFit/>
          </a:bodyPr>
          <a:lstStyle/>
          <a:p>
            <a:pPr eaLnBrk="0" hangingPunct="0"/>
            <a:r>
              <a:rPr lang="zh-CN" altLang="en-US" sz="3200" b="1">
                <a:latin typeface="Times New Roman" pitchFamily="18" charset="0"/>
                <a:ea typeface="楷体_GB2312" pitchFamily="49" charset="-122"/>
              </a:rPr>
              <a:t>3.1  自由度 </a:t>
            </a:r>
            <a:r>
              <a:rPr lang="en-US" altLang="zh-CN" sz="3200" b="1" i="1">
                <a:solidFill>
                  <a:schemeClr val="hlink"/>
                </a:solidFill>
                <a:latin typeface="Times New Roman" pitchFamily="18" charset="0"/>
                <a:ea typeface="楷体_GB2312" pitchFamily="49" charset="-122"/>
              </a:rPr>
              <a:t>i</a:t>
            </a:r>
            <a:endParaRPr lang="en-US" altLang="zh-CN" sz="3200" b="1">
              <a:solidFill>
                <a:schemeClr val="hlink"/>
              </a:solidFill>
              <a:latin typeface="Times New Roman" pitchFamily="18" charset="0"/>
              <a:ea typeface="楷体_GB2312" pitchFamily="49" charset="-122"/>
            </a:endParaRPr>
          </a:p>
        </p:txBody>
      </p:sp>
      <p:sp>
        <p:nvSpPr>
          <p:cNvPr id="200710" name="Text Box 2054"/>
          <p:cNvSpPr txBox="1">
            <a:spLocks noChangeArrowheads="1"/>
          </p:cNvSpPr>
          <p:nvPr/>
        </p:nvSpPr>
        <p:spPr bwMode="auto">
          <a:xfrm>
            <a:off x="2819400" y="409575"/>
            <a:ext cx="6324600" cy="962025"/>
          </a:xfrm>
          <a:prstGeom prst="rect">
            <a:avLst/>
          </a:prstGeom>
          <a:noFill/>
          <a:ln w="9525">
            <a:noFill/>
            <a:miter lim="800000"/>
            <a:headEnd/>
            <a:tailEnd/>
          </a:ln>
        </p:spPr>
        <p:txBody>
          <a:bodyPr>
            <a:spAutoFit/>
          </a:bodyPr>
          <a:lstStyle/>
          <a:p>
            <a:pPr eaLnBrk="0" hangingPunct="0">
              <a:lnSpc>
                <a:spcPct val="95000"/>
              </a:lnSpc>
            </a:pPr>
            <a:r>
              <a:rPr lang="zh-CN" altLang="en-US" sz="2800" b="1">
                <a:latin typeface="楷体_GB2312" pitchFamily="49" charset="-122"/>
                <a:ea typeface="楷体_GB2312" pitchFamily="49" charset="-122"/>
              </a:rPr>
              <a:t>在力学中，自由度</a:t>
            </a:r>
            <a:r>
              <a:rPr lang="en-US" altLang="zh-CN" sz="3200" b="1" i="1">
                <a:latin typeface="Times New Roman" pitchFamily="18" charset="0"/>
                <a:ea typeface="楷体_GB2312" pitchFamily="49" charset="-122"/>
              </a:rPr>
              <a:t>i</a:t>
            </a:r>
            <a:r>
              <a:rPr lang="zh-CN" altLang="en-US" sz="2800" b="1">
                <a:latin typeface="楷体_GB2312" pitchFamily="49" charset="-122"/>
                <a:ea typeface="楷体_GB2312" pitchFamily="49" charset="-122"/>
              </a:rPr>
              <a:t>是指决定一个物</a:t>
            </a:r>
          </a:p>
          <a:p>
            <a:pPr eaLnBrk="0" hangingPunct="0">
              <a:lnSpc>
                <a:spcPct val="95000"/>
              </a:lnSpc>
              <a:buClr>
                <a:srgbClr val="FF9900"/>
              </a:buClr>
              <a:buFont typeface="Wingdings" pitchFamily="2" charset="2"/>
              <a:buNone/>
            </a:pPr>
            <a:r>
              <a:rPr lang="zh-CN" altLang="en-US" sz="2800" b="1">
                <a:latin typeface="楷体_GB2312" pitchFamily="49" charset="-122"/>
                <a:ea typeface="楷体_GB2312" pitchFamily="49" charset="-122"/>
              </a:rPr>
              <a:t>体的空间位置所需要的独立坐标数.</a:t>
            </a:r>
          </a:p>
        </p:txBody>
      </p:sp>
      <p:sp>
        <p:nvSpPr>
          <p:cNvPr id="200711" name="Text Box 2055"/>
          <p:cNvSpPr txBox="1">
            <a:spLocks noChangeArrowheads="1"/>
          </p:cNvSpPr>
          <p:nvPr/>
        </p:nvSpPr>
        <p:spPr bwMode="auto">
          <a:xfrm>
            <a:off x="1371600" y="1600200"/>
            <a:ext cx="5703888" cy="519113"/>
          </a:xfrm>
          <a:prstGeom prst="rect">
            <a:avLst/>
          </a:prstGeom>
          <a:solidFill>
            <a:schemeClr val="bg1"/>
          </a:solidFill>
          <a:ln w="9525">
            <a:noFill/>
            <a:miter lim="800000"/>
            <a:headEnd/>
            <a:tailEnd/>
          </a:ln>
        </p:spPr>
        <p:txBody>
          <a:bodyPr wrap="none">
            <a:spAutoFit/>
          </a:bodyPr>
          <a:lstStyle/>
          <a:p>
            <a:pPr eaLnBrk="0" hangingPunct="0"/>
            <a:r>
              <a:rPr lang="en-US" altLang="zh-CN" sz="2800" b="1">
                <a:latin typeface="Times New Roman" pitchFamily="18" charset="0"/>
                <a:ea typeface="楷体_GB2312" pitchFamily="49" charset="-122"/>
              </a:rPr>
              <a:t>t :</a:t>
            </a:r>
            <a:r>
              <a:rPr lang="en-US" altLang="zh-CN" sz="2800" b="1">
                <a:latin typeface="楷体_GB2312" pitchFamily="49" charset="-122"/>
                <a:ea typeface="楷体_GB2312" pitchFamily="49" charset="-122"/>
              </a:rPr>
              <a:t> </a:t>
            </a:r>
            <a:r>
              <a:rPr lang="zh-CN" altLang="en-US" sz="2800" b="1">
                <a:latin typeface="楷体_GB2312" pitchFamily="49" charset="-122"/>
                <a:ea typeface="楷体_GB2312" pitchFamily="49" charset="-122"/>
              </a:rPr>
              <a:t>平动自由度     </a:t>
            </a:r>
            <a:r>
              <a:rPr lang="en-US" altLang="zh-CN" sz="2800" b="1">
                <a:latin typeface="Times New Roman" pitchFamily="18" charset="0"/>
                <a:ea typeface="楷体_GB2312" pitchFamily="49" charset="-122"/>
              </a:rPr>
              <a:t>r :</a:t>
            </a:r>
            <a:r>
              <a:rPr lang="en-US" altLang="zh-CN" sz="2800" b="1">
                <a:latin typeface="楷体_GB2312" pitchFamily="49" charset="-122"/>
                <a:ea typeface="楷体_GB2312" pitchFamily="49" charset="-122"/>
              </a:rPr>
              <a:t> </a:t>
            </a:r>
            <a:r>
              <a:rPr lang="zh-CN" altLang="en-US" sz="2800" b="1">
                <a:latin typeface="楷体_GB2312" pitchFamily="49" charset="-122"/>
                <a:ea typeface="楷体_GB2312" pitchFamily="49" charset="-122"/>
              </a:rPr>
              <a:t>转动自由度</a:t>
            </a:r>
          </a:p>
        </p:txBody>
      </p:sp>
      <p:grpSp>
        <p:nvGrpSpPr>
          <p:cNvPr id="2" name="Group 2056"/>
          <p:cNvGrpSpPr>
            <a:grpSpLocks/>
          </p:cNvGrpSpPr>
          <p:nvPr/>
        </p:nvGrpSpPr>
        <p:grpSpPr bwMode="auto">
          <a:xfrm>
            <a:off x="755650" y="4648200"/>
            <a:ext cx="7464425" cy="1447800"/>
            <a:chOff x="480" y="2928"/>
            <a:chExt cx="4702" cy="912"/>
          </a:xfrm>
        </p:grpSpPr>
        <p:grpSp>
          <p:nvGrpSpPr>
            <p:cNvPr id="25609" name="Group 2057"/>
            <p:cNvGrpSpPr>
              <a:grpSpLocks/>
            </p:cNvGrpSpPr>
            <p:nvPr/>
          </p:nvGrpSpPr>
          <p:grpSpPr bwMode="auto">
            <a:xfrm>
              <a:off x="1248" y="3264"/>
              <a:ext cx="336" cy="480"/>
              <a:chOff x="1056" y="1584"/>
              <a:chExt cx="336" cy="480"/>
            </a:xfrm>
          </p:grpSpPr>
          <p:sp>
            <p:nvSpPr>
              <p:cNvPr id="25633" name="Oval 2058"/>
              <p:cNvSpPr>
                <a:spLocks noChangeArrowheads="1"/>
              </p:cNvSpPr>
              <p:nvPr/>
            </p:nvSpPr>
            <p:spPr bwMode="auto">
              <a:xfrm>
                <a:off x="1200" y="1584"/>
                <a:ext cx="192" cy="192"/>
              </a:xfrm>
              <a:prstGeom prst="ellipse">
                <a:avLst/>
              </a:prstGeom>
              <a:gradFill rotWithShape="0">
                <a:gsLst>
                  <a:gs pos="0">
                    <a:srgbClr val="FF3300"/>
                  </a:gs>
                  <a:gs pos="100000">
                    <a:srgbClr val="A82200"/>
                  </a:gs>
                </a:gsLst>
                <a:path path="shape">
                  <a:fillToRect l="50000" t="50000" r="50000" b="50000"/>
                </a:path>
              </a:gradFill>
              <a:ln w="9525">
                <a:noFill/>
                <a:round/>
                <a:headEnd/>
                <a:tailEnd/>
              </a:ln>
            </p:spPr>
            <p:txBody>
              <a:bodyPr wrap="none" anchor="ctr"/>
              <a:lstStyle/>
              <a:p>
                <a:endParaRPr lang="zh-CN" altLang="en-US"/>
              </a:p>
            </p:txBody>
          </p:sp>
          <p:sp>
            <p:nvSpPr>
              <p:cNvPr id="25634" name="Oval 2059"/>
              <p:cNvSpPr>
                <a:spLocks noChangeArrowheads="1"/>
              </p:cNvSpPr>
              <p:nvPr/>
            </p:nvSpPr>
            <p:spPr bwMode="auto">
              <a:xfrm>
                <a:off x="1056" y="1584"/>
                <a:ext cx="192" cy="192"/>
              </a:xfrm>
              <a:prstGeom prst="ellipse">
                <a:avLst/>
              </a:prstGeom>
              <a:gradFill rotWithShape="0">
                <a:gsLst>
                  <a:gs pos="0">
                    <a:srgbClr val="FF3300"/>
                  </a:gs>
                  <a:gs pos="100000">
                    <a:srgbClr val="8E1C00"/>
                  </a:gs>
                </a:gsLst>
                <a:path path="shape">
                  <a:fillToRect l="50000" t="50000" r="50000" b="50000"/>
                </a:path>
              </a:gradFill>
              <a:ln w="9525">
                <a:noFill/>
                <a:round/>
                <a:headEnd/>
                <a:tailEnd/>
              </a:ln>
            </p:spPr>
            <p:txBody>
              <a:bodyPr wrap="none" anchor="ctr"/>
              <a:lstStyle/>
              <a:p>
                <a:endParaRPr lang="zh-CN" altLang="en-US"/>
              </a:p>
            </p:txBody>
          </p:sp>
          <p:sp>
            <p:nvSpPr>
              <p:cNvPr id="25635" name="Text Box 2060"/>
              <p:cNvSpPr txBox="1">
                <a:spLocks noChangeArrowheads="1"/>
              </p:cNvSpPr>
              <p:nvPr/>
            </p:nvSpPr>
            <p:spPr bwMode="auto">
              <a:xfrm>
                <a:off x="1056" y="1776"/>
                <a:ext cx="329" cy="288"/>
              </a:xfrm>
              <a:prstGeom prst="rect">
                <a:avLst/>
              </a:prstGeom>
              <a:noFill/>
              <a:ln w="9525">
                <a:noFill/>
                <a:miter lim="800000"/>
                <a:headEnd/>
                <a:tailEnd/>
              </a:ln>
            </p:spPr>
            <p:txBody>
              <a:bodyPr wrap="none">
                <a:spAutoFit/>
              </a:bodyPr>
              <a:lstStyle/>
              <a:p>
                <a:pPr eaLnBrk="0" hangingPunct="0"/>
                <a:r>
                  <a:rPr lang="en-US" altLang="zh-CN" b="1">
                    <a:latin typeface="Times New Roman" pitchFamily="18" charset="0"/>
                  </a:rPr>
                  <a:t>O</a:t>
                </a:r>
                <a:r>
                  <a:rPr lang="en-US" altLang="zh-CN" b="1" baseline="-25000">
                    <a:latin typeface="Times New Roman" pitchFamily="18" charset="0"/>
                  </a:rPr>
                  <a:t>2</a:t>
                </a:r>
                <a:endParaRPr lang="en-US" altLang="zh-CN" b="1">
                  <a:latin typeface="Times New Roman" pitchFamily="18" charset="0"/>
                </a:endParaRPr>
              </a:p>
            </p:txBody>
          </p:sp>
        </p:grpSp>
        <p:sp>
          <p:nvSpPr>
            <p:cNvPr id="25610" name="Oval 2061"/>
            <p:cNvSpPr>
              <a:spLocks noChangeArrowheads="1"/>
            </p:cNvSpPr>
            <p:nvPr/>
          </p:nvSpPr>
          <p:spPr bwMode="auto">
            <a:xfrm>
              <a:off x="3888" y="3264"/>
              <a:ext cx="144" cy="144"/>
            </a:xfrm>
            <a:prstGeom prst="ellipse">
              <a:avLst/>
            </a:prstGeom>
            <a:gradFill rotWithShape="0">
              <a:gsLst>
                <a:gs pos="0">
                  <a:srgbClr val="F0F4FF"/>
                </a:gs>
                <a:gs pos="100000">
                  <a:srgbClr val="3366FF"/>
                </a:gs>
              </a:gsLst>
              <a:path path="shape">
                <a:fillToRect l="50000" t="50000" r="50000" b="50000"/>
              </a:path>
            </a:gradFill>
            <a:ln w="9525">
              <a:solidFill>
                <a:schemeClr val="tx1"/>
              </a:solidFill>
              <a:round/>
              <a:headEnd/>
              <a:tailEnd/>
            </a:ln>
          </p:spPr>
          <p:txBody>
            <a:bodyPr wrap="none" anchor="ctr"/>
            <a:lstStyle/>
            <a:p>
              <a:endParaRPr lang="zh-CN" altLang="en-US"/>
            </a:p>
          </p:txBody>
        </p:sp>
        <p:sp>
          <p:nvSpPr>
            <p:cNvPr id="25611" name="Oval 2062"/>
            <p:cNvSpPr>
              <a:spLocks noChangeArrowheads="1"/>
            </p:cNvSpPr>
            <p:nvPr/>
          </p:nvSpPr>
          <p:spPr bwMode="auto">
            <a:xfrm>
              <a:off x="1968" y="3216"/>
              <a:ext cx="192" cy="192"/>
            </a:xfrm>
            <a:prstGeom prst="ellipse">
              <a:avLst/>
            </a:prstGeom>
            <a:gradFill rotWithShape="0">
              <a:gsLst>
                <a:gs pos="0">
                  <a:srgbClr val="FF3300"/>
                </a:gs>
                <a:gs pos="100000">
                  <a:srgbClr val="4D0F00"/>
                </a:gs>
              </a:gsLst>
              <a:path path="shape">
                <a:fillToRect l="50000" t="50000" r="50000" b="50000"/>
              </a:path>
            </a:gradFill>
            <a:ln w="9525">
              <a:noFill/>
              <a:round/>
              <a:headEnd/>
              <a:tailEnd/>
            </a:ln>
          </p:spPr>
          <p:txBody>
            <a:bodyPr wrap="none" anchor="ctr"/>
            <a:lstStyle/>
            <a:p>
              <a:endParaRPr lang="zh-CN" altLang="en-US"/>
            </a:p>
          </p:txBody>
        </p:sp>
        <p:sp>
          <p:nvSpPr>
            <p:cNvPr id="25612" name="Oval 2063"/>
            <p:cNvSpPr>
              <a:spLocks noChangeArrowheads="1"/>
            </p:cNvSpPr>
            <p:nvPr/>
          </p:nvSpPr>
          <p:spPr bwMode="auto">
            <a:xfrm>
              <a:off x="1872" y="3360"/>
              <a:ext cx="144" cy="144"/>
            </a:xfrm>
            <a:prstGeom prst="ellipse">
              <a:avLst/>
            </a:prstGeom>
            <a:gradFill rotWithShape="0">
              <a:gsLst>
                <a:gs pos="0">
                  <a:srgbClr val="F0F4FF"/>
                </a:gs>
                <a:gs pos="100000">
                  <a:srgbClr val="3366FF"/>
                </a:gs>
              </a:gsLst>
              <a:path path="shape">
                <a:fillToRect l="50000" t="50000" r="50000" b="50000"/>
              </a:path>
            </a:gradFill>
            <a:ln w="9525">
              <a:solidFill>
                <a:schemeClr val="tx1"/>
              </a:solidFill>
              <a:round/>
              <a:headEnd/>
              <a:tailEnd/>
            </a:ln>
          </p:spPr>
          <p:txBody>
            <a:bodyPr wrap="none" anchor="ctr"/>
            <a:lstStyle/>
            <a:p>
              <a:endParaRPr lang="zh-CN" altLang="en-US"/>
            </a:p>
          </p:txBody>
        </p:sp>
        <p:sp>
          <p:nvSpPr>
            <p:cNvPr id="25613" name="Oval 2064"/>
            <p:cNvSpPr>
              <a:spLocks noChangeArrowheads="1"/>
            </p:cNvSpPr>
            <p:nvPr/>
          </p:nvSpPr>
          <p:spPr bwMode="auto">
            <a:xfrm>
              <a:off x="2112" y="3360"/>
              <a:ext cx="144" cy="144"/>
            </a:xfrm>
            <a:prstGeom prst="ellipse">
              <a:avLst/>
            </a:prstGeom>
            <a:gradFill rotWithShape="0">
              <a:gsLst>
                <a:gs pos="0">
                  <a:srgbClr val="F0F4FF"/>
                </a:gs>
                <a:gs pos="100000">
                  <a:srgbClr val="3366FF"/>
                </a:gs>
              </a:gsLst>
              <a:path path="shape">
                <a:fillToRect l="50000" t="50000" r="50000" b="50000"/>
              </a:path>
            </a:gradFill>
            <a:ln w="9525">
              <a:solidFill>
                <a:schemeClr val="tx1"/>
              </a:solidFill>
              <a:round/>
              <a:headEnd/>
              <a:tailEnd/>
            </a:ln>
          </p:spPr>
          <p:txBody>
            <a:bodyPr wrap="none" anchor="ctr"/>
            <a:lstStyle/>
            <a:p>
              <a:endParaRPr lang="zh-CN" altLang="en-US"/>
            </a:p>
          </p:txBody>
        </p:sp>
        <p:sp>
          <p:nvSpPr>
            <p:cNvPr id="25614" name="Oval 2065"/>
            <p:cNvSpPr>
              <a:spLocks noChangeArrowheads="1"/>
            </p:cNvSpPr>
            <p:nvPr/>
          </p:nvSpPr>
          <p:spPr bwMode="auto">
            <a:xfrm>
              <a:off x="2976" y="3360"/>
              <a:ext cx="192" cy="192"/>
            </a:xfrm>
            <a:prstGeom prst="ellipse">
              <a:avLst/>
            </a:prstGeom>
            <a:gradFill rotWithShape="0">
              <a:gsLst>
                <a:gs pos="0">
                  <a:srgbClr val="FF3300"/>
                </a:gs>
                <a:gs pos="100000">
                  <a:srgbClr val="4D0F00"/>
                </a:gs>
              </a:gsLst>
              <a:path path="shape">
                <a:fillToRect l="50000" t="50000" r="50000" b="50000"/>
              </a:path>
            </a:gradFill>
            <a:ln w="9525">
              <a:noFill/>
              <a:round/>
              <a:headEnd/>
              <a:tailEnd/>
            </a:ln>
          </p:spPr>
          <p:txBody>
            <a:bodyPr wrap="none" anchor="ctr"/>
            <a:lstStyle/>
            <a:p>
              <a:endParaRPr lang="zh-CN" altLang="en-US"/>
            </a:p>
          </p:txBody>
        </p:sp>
        <p:sp>
          <p:nvSpPr>
            <p:cNvPr id="25615" name="Oval 2066"/>
            <p:cNvSpPr>
              <a:spLocks noChangeArrowheads="1"/>
            </p:cNvSpPr>
            <p:nvPr/>
          </p:nvSpPr>
          <p:spPr bwMode="auto">
            <a:xfrm>
              <a:off x="2640" y="3360"/>
              <a:ext cx="192" cy="192"/>
            </a:xfrm>
            <a:prstGeom prst="ellipse">
              <a:avLst/>
            </a:prstGeom>
            <a:gradFill rotWithShape="0">
              <a:gsLst>
                <a:gs pos="0">
                  <a:srgbClr val="FF3300"/>
                </a:gs>
                <a:gs pos="100000">
                  <a:srgbClr val="4D0F00"/>
                </a:gs>
              </a:gsLst>
              <a:path path="shape">
                <a:fillToRect l="50000" t="50000" r="50000" b="50000"/>
              </a:path>
            </a:gradFill>
            <a:ln w="9525">
              <a:noFill/>
              <a:round/>
              <a:headEnd/>
              <a:tailEnd/>
            </a:ln>
          </p:spPr>
          <p:txBody>
            <a:bodyPr wrap="none" anchor="ctr"/>
            <a:lstStyle/>
            <a:p>
              <a:endParaRPr lang="zh-CN" altLang="en-US"/>
            </a:p>
          </p:txBody>
        </p:sp>
        <p:sp>
          <p:nvSpPr>
            <p:cNvPr id="200723" name="Oval 2067"/>
            <p:cNvSpPr>
              <a:spLocks noChangeArrowheads="1"/>
            </p:cNvSpPr>
            <p:nvPr/>
          </p:nvSpPr>
          <p:spPr bwMode="auto">
            <a:xfrm>
              <a:off x="2808" y="3264"/>
              <a:ext cx="192" cy="192"/>
            </a:xfrm>
            <a:prstGeom prst="ellipse">
              <a:avLst/>
            </a:prstGeom>
            <a:gradFill rotWithShape="0">
              <a:gsLst>
                <a:gs pos="0">
                  <a:schemeClr val="bg2">
                    <a:gamma/>
                    <a:tint val="25490"/>
                    <a:invGamma/>
                  </a:schemeClr>
                </a:gs>
                <a:gs pos="100000">
                  <a:schemeClr val="bg2"/>
                </a:gs>
              </a:gsLst>
              <a:path path="shape">
                <a:fillToRect l="50000" t="50000" r="50000" b="50000"/>
              </a:path>
            </a:gradFill>
            <a:ln w="9525">
              <a:solidFill>
                <a:schemeClr val="tx1"/>
              </a:solidFill>
              <a:round/>
              <a:headEnd/>
              <a:tailEnd/>
            </a:ln>
            <a:effectLst/>
          </p:spPr>
          <p:txBody>
            <a:bodyPr wrap="none" anchor="ctr"/>
            <a:lstStyle/>
            <a:p>
              <a:pPr>
                <a:defRPr/>
              </a:pPr>
              <a:endParaRPr lang="zh-CN" altLang="en-US"/>
            </a:p>
          </p:txBody>
        </p:sp>
        <p:sp>
          <p:nvSpPr>
            <p:cNvPr id="25617" name="Oval 2068"/>
            <p:cNvSpPr>
              <a:spLocks noChangeArrowheads="1"/>
            </p:cNvSpPr>
            <p:nvPr/>
          </p:nvSpPr>
          <p:spPr bwMode="auto">
            <a:xfrm>
              <a:off x="3564" y="3360"/>
              <a:ext cx="144" cy="144"/>
            </a:xfrm>
            <a:prstGeom prst="ellipse">
              <a:avLst/>
            </a:prstGeom>
            <a:gradFill rotWithShape="0">
              <a:gsLst>
                <a:gs pos="0">
                  <a:srgbClr val="F0F4FF"/>
                </a:gs>
                <a:gs pos="100000">
                  <a:srgbClr val="3366FF"/>
                </a:gs>
              </a:gsLst>
              <a:path path="shape">
                <a:fillToRect l="50000" t="50000" r="50000" b="50000"/>
              </a:path>
            </a:gradFill>
            <a:ln w="9525">
              <a:solidFill>
                <a:schemeClr val="tx1"/>
              </a:solidFill>
              <a:round/>
              <a:headEnd/>
              <a:tailEnd/>
            </a:ln>
          </p:spPr>
          <p:txBody>
            <a:bodyPr wrap="none" anchor="ctr"/>
            <a:lstStyle/>
            <a:p>
              <a:endParaRPr lang="zh-CN" altLang="en-US"/>
            </a:p>
          </p:txBody>
        </p:sp>
        <p:sp>
          <p:nvSpPr>
            <p:cNvPr id="25618" name="Oval 2069"/>
            <p:cNvSpPr>
              <a:spLocks noChangeArrowheads="1"/>
            </p:cNvSpPr>
            <p:nvPr/>
          </p:nvSpPr>
          <p:spPr bwMode="auto">
            <a:xfrm>
              <a:off x="3804" y="3408"/>
              <a:ext cx="144" cy="144"/>
            </a:xfrm>
            <a:prstGeom prst="ellipse">
              <a:avLst/>
            </a:prstGeom>
            <a:gradFill rotWithShape="0">
              <a:gsLst>
                <a:gs pos="0">
                  <a:srgbClr val="F0F4FF"/>
                </a:gs>
                <a:gs pos="100000">
                  <a:srgbClr val="3366FF"/>
                </a:gs>
              </a:gsLst>
              <a:path path="shape">
                <a:fillToRect l="50000" t="50000" r="50000" b="50000"/>
              </a:path>
            </a:gradFill>
            <a:ln w="9525">
              <a:solidFill>
                <a:schemeClr val="tx1"/>
              </a:solidFill>
              <a:round/>
              <a:headEnd/>
              <a:tailEnd/>
            </a:ln>
          </p:spPr>
          <p:txBody>
            <a:bodyPr wrap="none" anchor="ctr"/>
            <a:lstStyle/>
            <a:p>
              <a:endParaRPr lang="zh-CN" altLang="en-US"/>
            </a:p>
          </p:txBody>
        </p:sp>
        <p:sp>
          <p:nvSpPr>
            <p:cNvPr id="25619" name="Oval 2070"/>
            <p:cNvSpPr>
              <a:spLocks noChangeArrowheads="1"/>
            </p:cNvSpPr>
            <p:nvPr/>
          </p:nvSpPr>
          <p:spPr bwMode="auto">
            <a:xfrm>
              <a:off x="3660" y="3216"/>
              <a:ext cx="240" cy="240"/>
            </a:xfrm>
            <a:prstGeom prst="ellipse">
              <a:avLst/>
            </a:prstGeom>
            <a:gradFill rotWithShape="0">
              <a:gsLst>
                <a:gs pos="0">
                  <a:srgbClr val="E5D8CB"/>
                </a:gs>
                <a:gs pos="100000">
                  <a:srgbClr val="996633"/>
                </a:gs>
              </a:gsLst>
              <a:path path="shape">
                <a:fillToRect l="50000" t="50000" r="50000" b="50000"/>
              </a:path>
            </a:gradFill>
            <a:ln w="9525">
              <a:solidFill>
                <a:schemeClr val="tx1"/>
              </a:solidFill>
              <a:round/>
              <a:headEnd/>
              <a:tailEnd/>
            </a:ln>
          </p:spPr>
          <p:txBody>
            <a:bodyPr wrap="none" anchor="ctr"/>
            <a:lstStyle/>
            <a:p>
              <a:endParaRPr lang="zh-CN" altLang="en-US"/>
            </a:p>
          </p:txBody>
        </p:sp>
        <p:sp>
          <p:nvSpPr>
            <p:cNvPr id="25620" name="Oval 2071"/>
            <p:cNvSpPr>
              <a:spLocks noChangeArrowheads="1"/>
            </p:cNvSpPr>
            <p:nvPr/>
          </p:nvSpPr>
          <p:spPr bwMode="auto">
            <a:xfrm>
              <a:off x="4548" y="3024"/>
              <a:ext cx="192" cy="192"/>
            </a:xfrm>
            <a:prstGeom prst="ellipse">
              <a:avLst/>
            </a:prstGeom>
            <a:gradFill rotWithShape="0">
              <a:gsLst>
                <a:gs pos="0">
                  <a:srgbClr val="FF3300"/>
                </a:gs>
                <a:gs pos="100000">
                  <a:srgbClr val="4D0F00"/>
                </a:gs>
              </a:gsLst>
              <a:path path="shape">
                <a:fillToRect l="50000" t="50000" r="50000" b="50000"/>
              </a:path>
            </a:gradFill>
            <a:ln w="9525">
              <a:noFill/>
              <a:round/>
              <a:headEnd/>
              <a:tailEnd/>
            </a:ln>
          </p:spPr>
          <p:txBody>
            <a:bodyPr wrap="none" anchor="ctr"/>
            <a:lstStyle/>
            <a:p>
              <a:endParaRPr lang="zh-CN" altLang="en-US"/>
            </a:p>
          </p:txBody>
        </p:sp>
        <p:sp>
          <p:nvSpPr>
            <p:cNvPr id="200728" name="Oval 2072"/>
            <p:cNvSpPr>
              <a:spLocks noChangeArrowheads="1"/>
            </p:cNvSpPr>
            <p:nvPr/>
          </p:nvSpPr>
          <p:spPr bwMode="auto">
            <a:xfrm>
              <a:off x="4596" y="3216"/>
              <a:ext cx="192" cy="192"/>
            </a:xfrm>
            <a:prstGeom prst="ellipse">
              <a:avLst/>
            </a:prstGeom>
            <a:gradFill rotWithShape="0">
              <a:gsLst>
                <a:gs pos="0">
                  <a:schemeClr val="bg2">
                    <a:gamma/>
                    <a:tint val="25490"/>
                    <a:invGamma/>
                  </a:schemeClr>
                </a:gs>
                <a:gs pos="100000">
                  <a:schemeClr val="bg2"/>
                </a:gs>
              </a:gsLst>
              <a:path path="shape">
                <a:fillToRect l="50000" t="50000" r="50000" b="50000"/>
              </a:path>
            </a:gradFill>
            <a:ln w="9525">
              <a:solidFill>
                <a:schemeClr val="tx1"/>
              </a:solidFill>
              <a:round/>
              <a:headEnd/>
              <a:tailEnd/>
            </a:ln>
            <a:effectLst/>
          </p:spPr>
          <p:txBody>
            <a:bodyPr wrap="none" anchor="ctr"/>
            <a:lstStyle/>
            <a:p>
              <a:pPr>
                <a:defRPr/>
              </a:pPr>
              <a:endParaRPr lang="zh-CN" altLang="en-US"/>
            </a:p>
          </p:txBody>
        </p:sp>
        <p:sp>
          <p:nvSpPr>
            <p:cNvPr id="25622" name="Oval 2073"/>
            <p:cNvSpPr>
              <a:spLocks noChangeArrowheads="1"/>
            </p:cNvSpPr>
            <p:nvPr/>
          </p:nvSpPr>
          <p:spPr bwMode="auto">
            <a:xfrm>
              <a:off x="4800" y="3264"/>
              <a:ext cx="144" cy="144"/>
            </a:xfrm>
            <a:prstGeom prst="ellipse">
              <a:avLst/>
            </a:prstGeom>
            <a:gradFill rotWithShape="0">
              <a:gsLst>
                <a:gs pos="0">
                  <a:srgbClr val="F0F4FF"/>
                </a:gs>
                <a:gs pos="100000">
                  <a:srgbClr val="3366FF"/>
                </a:gs>
              </a:gsLst>
              <a:path path="shape">
                <a:fillToRect l="50000" t="50000" r="50000" b="50000"/>
              </a:path>
            </a:gradFill>
            <a:ln w="9525">
              <a:solidFill>
                <a:schemeClr val="tx1"/>
              </a:solidFill>
              <a:round/>
              <a:headEnd/>
              <a:tailEnd/>
            </a:ln>
          </p:spPr>
          <p:txBody>
            <a:bodyPr wrap="none" anchor="ctr"/>
            <a:lstStyle/>
            <a:p>
              <a:endParaRPr lang="zh-CN" altLang="en-US"/>
            </a:p>
          </p:txBody>
        </p:sp>
        <p:sp>
          <p:nvSpPr>
            <p:cNvPr id="25623" name="Oval 2074"/>
            <p:cNvSpPr>
              <a:spLocks noChangeArrowheads="1"/>
            </p:cNvSpPr>
            <p:nvPr/>
          </p:nvSpPr>
          <p:spPr bwMode="auto">
            <a:xfrm>
              <a:off x="4476" y="3360"/>
              <a:ext cx="144" cy="144"/>
            </a:xfrm>
            <a:prstGeom prst="ellipse">
              <a:avLst/>
            </a:prstGeom>
            <a:gradFill rotWithShape="0">
              <a:gsLst>
                <a:gs pos="0">
                  <a:srgbClr val="F0F4FF"/>
                </a:gs>
                <a:gs pos="100000">
                  <a:srgbClr val="3366FF"/>
                </a:gs>
              </a:gsLst>
              <a:path path="shape">
                <a:fillToRect l="50000" t="50000" r="50000" b="50000"/>
              </a:path>
            </a:gradFill>
            <a:ln w="9525">
              <a:solidFill>
                <a:schemeClr val="tx1"/>
              </a:solidFill>
              <a:round/>
              <a:headEnd/>
              <a:tailEnd/>
            </a:ln>
          </p:spPr>
          <p:txBody>
            <a:bodyPr wrap="none" anchor="ctr"/>
            <a:lstStyle/>
            <a:p>
              <a:endParaRPr lang="zh-CN" altLang="en-US"/>
            </a:p>
          </p:txBody>
        </p:sp>
        <p:sp>
          <p:nvSpPr>
            <p:cNvPr id="25624" name="Oval 2075"/>
            <p:cNvSpPr>
              <a:spLocks noChangeArrowheads="1"/>
            </p:cNvSpPr>
            <p:nvPr/>
          </p:nvSpPr>
          <p:spPr bwMode="auto">
            <a:xfrm>
              <a:off x="4716" y="3408"/>
              <a:ext cx="144" cy="144"/>
            </a:xfrm>
            <a:prstGeom prst="ellipse">
              <a:avLst/>
            </a:prstGeom>
            <a:gradFill rotWithShape="0">
              <a:gsLst>
                <a:gs pos="0">
                  <a:srgbClr val="F0F4FF"/>
                </a:gs>
                <a:gs pos="100000">
                  <a:srgbClr val="3366FF"/>
                </a:gs>
              </a:gsLst>
              <a:path path="shape">
                <a:fillToRect l="50000" t="50000" r="50000" b="50000"/>
              </a:path>
            </a:gradFill>
            <a:ln w="9525">
              <a:solidFill>
                <a:schemeClr val="tx1"/>
              </a:solidFill>
              <a:round/>
              <a:headEnd/>
              <a:tailEnd/>
            </a:ln>
          </p:spPr>
          <p:txBody>
            <a:bodyPr wrap="none" anchor="ctr"/>
            <a:lstStyle/>
            <a:p>
              <a:endParaRPr lang="zh-CN" altLang="en-US"/>
            </a:p>
          </p:txBody>
        </p:sp>
        <p:sp>
          <p:nvSpPr>
            <p:cNvPr id="25625" name="Oval 2076"/>
            <p:cNvSpPr>
              <a:spLocks noChangeArrowheads="1"/>
            </p:cNvSpPr>
            <p:nvPr/>
          </p:nvSpPr>
          <p:spPr bwMode="auto">
            <a:xfrm>
              <a:off x="4668" y="2928"/>
              <a:ext cx="144" cy="144"/>
            </a:xfrm>
            <a:prstGeom prst="ellipse">
              <a:avLst/>
            </a:prstGeom>
            <a:gradFill rotWithShape="0">
              <a:gsLst>
                <a:gs pos="0">
                  <a:srgbClr val="F0F4FF"/>
                </a:gs>
                <a:gs pos="100000">
                  <a:srgbClr val="3366FF"/>
                </a:gs>
              </a:gsLst>
              <a:path path="shape">
                <a:fillToRect l="50000" t="50000" r="50000" b="50000"/>
              </a:path>
            </a:gradFill>
            <a:ln w="9525">
              <a:solidFill>
                <a:schemeClr val="tx1"/>
              </a:solidFill>
              <a:round/>
              <a:headEnd/>
              <a:tailEnd/>
            </a:ln>
          </p:spPr>
          <p:txBody>
            <a:bodyPr wrap="none" anchor="ctr"/>
            <a:lstStyle/>
            <a:p>
              <a:endParaRPr lang="zh-CN" altLang="en-US"/>
            </a:p>
          </p:txBody>
        </p:sp>
        <p:grpSp>
          <p:nvGrpSpPr>
            <p:cNvPr id="25626" name="Group 2077"/>
            <p:cNvGrpSpPr>
              <a:grpSpLocks/>
            </p:cNvGrpSpPr>
            <p:nvPr/>
          </p:nvGrpSpPr>
          <p:grpSpPr bwMode="auto">
            <a:xfrm>
              <a:off x="480" y="3312"/>
              <a:ext cx="350" cy="528"/>
              <a:chOff x="480" y="1584"/>
              <a:chExt cx="350" cy="528"/>
            </a:xfrm>
          </p:grpSpPr>
          <p:sp>
            <p:nvSpPr>
              <p:cNvPr id="25631" name="Oval 2078"/>
              <p:cNvSpPr>
                <a:spLocks noChangeArrowheads="1"/>
              </p:cNvSpPr>
              <p:nvPr/>
            </p:nvSpPr>
            <p:spPr bwMode="auto">
              <a:xfrm>
                <a:off x="528" y="1584"/>
                <a:ext cx="192" cy="192"/>
              </a:xfrm>
              <a:prstGeom prst="ellipse">
                <a:avLst/>
              </a:prstGeom>
              <a:gradFill rotWithShape="0">
                <a:gsLst>
                  <a:gs pos="0">
                    <a:srgbClr val="FFFF66"/>
                  </a:gs>
                  <a:gs pos="100000">
                    <a:srgbClr val="888836"/>
                  </a:gs>
                </a:gsLst>
                <a:path path="shape">
                  <a:fillToRect l="50000" t="50000" r="50000" b="50000"/>
                </a:path>
              </a:gradFill>
              <a:ln w="9525">
                <a:noFill/>
                <a:round/>
                <a:headEnd/>
                <a:tailEnd/>
              </a:ln>
            </p:spPr>
            <p:txBody>
              <a:bodyPr wrap="none" anchor="ctr"/>
              <a:lstStyle/>
              <a:p>
                <a:endParaRPr lang="zh-CN" altLang="en-US"/>
              </a:p>
            </p:txBody>
          </p:sp>
          <p:sp>
            <p:nvSpPr>
              <p:cNvPr id="25632" name="Text Box 2079"/>
              <p:cNvSpPr txBox="1">
                <a:spLocks noChangeArrowheads="1"/>
              </p:cNvSpPr>
              <p:nvPr/>
            </p:nvSpPr>
            <p:spPr bwMode="auto">
              <a:xfrm>
                <a:off x="480" y="1824"/>
                <a:ext cx="350" cy="288"/>
              </a:xfrm>
              <a:prstGeom prst="rect">
                <a:avLst/>
              </a:prstGeom>
              <a:noFill/>
              <a:ln w="9525">
                <a:noFill/>
                <a:miter lim="800000"/>
                <a:headEnd/>
                <a:tailEnd/>
              </a:ln>
            </p:spPr>
            <p:txBody>
              <a:bodyPr wrap="none">
                <a:spAutoFit/>
              </a:bodyPr>
              <a:lstStyle/>
              <a:p>
                <a:pPr eaLnBrk="0" hangingPunct="0"/>
                <a:r>
                  <a:rPr lang="en-US" altLang="zh-CN" b="1">
                    <a:latin typeface="Times New Roman" pitchFamily="18" charset="0"/>
                  </a:rPr>
                  <a:t>He</a:t>
                </a:r>
              </a:p>
            </p:txBody>
          </p:sp>
        </p:grpSp>
        <p:sp>
          <p:nvSpPr>
            <p:cNvPr id="25627" name="Text Box 2080"/>
            <p:cNvSpPr txBox="1">
              <a:spLocks noChangeArrowheads="1"/>
            </p:cNvSpPr>
            <p:nvPr/>
          </p:nvSpPr>
          <p:spPr bwMode="auto">
            <a:xfrm>
              <a:off x="1872" y="3552"/>
              <a:ext cx="478" cy="288"/>
            </a:xfrm>
            <a:prstGeom prst="rect">
              <a:avLst/>
            </a:prstGeom>
            <a:noFill/>
            <a:ln w="9525">
              <a:noFill/>
              <a:miter lim="800000"/>
              <a:headEnd/>
              <a:tailEnd/>
            </a:ln>
          </p:spPr>
          <p:txBody>
            <a:bodyPr wrap="none">
              <a:spAutoFit/>
            </a:bodyPr>
            <a:lstStyle/>
            <a:p>
              <a:pPr eaLnBrk="0" hangingPunct="0"/>
              <a:r>
                <a:rPr lang="en-US" altLang="zh-CN" b="1">
                  <a:latin typeface="Times New Roman" pitchFamily="18" charset="0"/>
                </a:rPr>
                <a:t>H</a:t>
              </a:r>
              <a:r>
                <a:rPr lang="en-US" altLang="zh-CN" b="1" baseline="-25000">
                  <a:latin typeface="Times New Roman" pitchFamily="18" charset="0"/>
                </a:rPr>
                <a:t>2</a:t>
              </a:r>
              <a:r>
                <a:rPr lang="en-US" altLang="zh-CN" b="1">
                  <a:latin typeface="Times New Roman" pitchFamily="18" charset="0"/>
                </a:rPr>
                <a:t>O</a:t>
              </a:r>
            </a:p>
          </p:txBody>
        </p:sp>
        <p:sp>
          <p:nvSpPr>
            <p:cNvPr id="25628" name="Text Box 2081"/>
            <p:cNvSpPr txBox="1">
              <a:spLocks noChangeArrowheads="1"/>
            </p:cNvSpPr>
            <p:nvPr/>
          </p:nvSpPr>
          <p:spPr bwMode="auto">
            <a:xfrm>
              <a:off x="2688" y="3552"/>
              <a:ext cx="468" cy="288"/>
            </a:xfrm>
            <a:prstGeom prst="rect">
              <a:avLst/>
            </a:prstGeom>
            <a:noFill/>
            <a:ln w="9525">
              <a:noFill/>
              <a:miter lim="800000"/>
              <a:headEnd/>
              <a:tailEnd/>
            </a:ln>
          </p:spPr>
          <p:txBody>
            <a:bodyPr wrap="none">
              <a:spAutoFit/>
            </a:bodyPr>
            <a:lstStyle/>
            <a:p>
              <a:pPr eaLnBrk="0" hangingPunct="0"/>
              <a:r>
                <a:rPr lang="en-US" altLang="zh-CN" b="1">
                  <a:latin typeface="Times New Roman" pitchFamily="18" charset="0"/>
                </a:rPr>
                <a:t>CO</a:t>
              </a:r>
              <a:r>
                <a:rPr lang="en-US" altLang="zh-CN" b="1" baseline="-25000">
                  <a:latin typeface="Times New Roman" pitchFamily="18" charset="0"/>
                </a:rPr>
                <a:t>2</a:t>
              </a:r>
            </a:p>
          </p:txBody>
        </p:sp>
        <p:sp>
          <p:nvSpPr>
            <p:cNvPr id="25629" name="Text Box 2082"/>
            <p:cNvSpPr txBox="1">
              <a:spLocks noChangeArrowheads="1"/>
            </p:cNvSpPr>
            <p:nvPr/>
          </p:nvSpPr>
          <p:spPr bwMode="auto">
            <a:xfrm>
              <a:off x="3600" y="3552"/>
              <a:ext cx="468" cy="288"/>
            </a:xfrm>
            <a:prstGeom prst="rect">
              <a:avLst/>
            </a:prstGeom>
            <a:noFill/>
            <a:ln w="9525">
              <a:noFill/>
              <a:miter lim="800000"/>
              <a:headEnd/>
              <a:tailEnd/>
            </a:ln>
          </p:spPr>
          <p:txBody>
            <a:bodyPr wrap="none">
              <a:spAutoFit/>
            </a:bodyPr>
            <a:lstStyle/>
            <a:p>
              <a:pPr eaLnBrk="0" hangingPunct="0"/>
              <a:r>
                <a:rPr lang="en-US" altLang="zh-CN" b="1">
                  <a:latin typeface="Times New Roman" pitchFamily="18" charset="0"/>
                </a:rPr>
                <a:t>NH</a:t>
              </a:r>
              <a:r>
                <a:rPr lang="en-US" altLang="zh-CN" b="1" baseline="-25000">
                  <a:latin typeface="Times New Roman" pitchFamily="18" charset="0"/>
                </a:rPr>
                <a:t>3</a:t>
              </a:r>
              <a:endParaRPr lang="en-US" altLang="zh-CN" b="1">
                <a:latin typeface="Times New Roman" pitchFamily="18" charset="0"/>
              </a:endParaRPr>
            </a:p>
          </p:txBody>
        </p:sp>
        <p:sp>
          <p:nvSpPr>
            <p:cNvPr id="25630" name="Text Box 2083"/>
            <p:cNvSpPr txBox="1">
              <a:spLocks noChangeArrowheads="1"/>
            </p:cNvSpPr>
            <p:nvPr/>
          </p:nvSpPr>
          <p:spPr bwMode="auto">
            <a:xfrm>
              <a:off x="4416" y="3552"/>
              <a:ext cx="766" cy="288"/>
            </a:xfrm>
            <a:prstGeom prst="rect">
              <a:avLst/>
            </a:prstGeom>
            <a:noFill/>
            <a:ln w="9525">
              <a:noFill/>
              <a:miter lim="800000"/>
              <a:headEnd/>
              <a:tailEnd/>
            </a:ln>
          </p:spPr>
          <p:txBody>
            <a:bodyPr wrap="none">
              <a:spAutoFit/>
            </a:bodyPr>
            <a:lstStyle/>
            <a:p>
              <a:pPr eaLnBrk="0" hangingPunct="0"/>
              <a:r>
                <a:rPr lang="en-US" altLang="zh-CN" b="1">
                  <a:latin typeface="Times New Roman" pitchFamily="18" charset="0"/>
                </a:rPr>
                <a:t>CH</a:t>
              </a:r>
              <a:r>
                <a:rPr lang="en-US" altLang="zh-CN" b="1" baseline="-25000">
                  <a:latin typeface="Times New Roman" pitchFamily="18" charset="0"/>
                </a:rPr>
                <a:t>3</a:t>
              </a:r>
              <a:r>
                <a:rPr lang="en-US" altLang="zh-CN" b="1">
                  <a:latin typeface="Times New Roman" pitchFamily="18" charset="0"/>
                </a:rPr>
                <a:t>OH</a:t>
              </a:r>
            </a:p>
          </p:txBody>
        </p:sp>
      </p:grpSp>
      <p:sp>
        <p:nvSpPr>
          <p:cNvPr id="200740" name="Text Box 2084"/>
          <p:cNvSpPr txBox="1">
            <a:spLocks noChangeArrowheads="1"/>
          </p:cNvSpPr>
          <p:nvPr/>
        </p:nvSpPr>
        <p:spPr bwMode="auto">
          <a:xfrm>
            <a:off x="450850" y="6143625"/>
            <a:ext cx="8001000" cy="519113"/>
          </a:xfrm>
          <a:prstGeom prst="rect">
            <a:avLst/>
          </a:prstGeom>
          <a:noFill/>
          <a:ln w="9525">
            <a:noFill/>
            <a:miter lim="800000"/>
            <a:headEnd/>
            <a:tailEnd/>
          </a:ln>
        </p:spPr>
        <p:txBody>
          <a:bodyPr>
            <a:spAutoFit/>
          </a:bodyPr>
          <a:lstStyle/>
          <a:p>
            <a:pPr eaLnBrk="0" hangingPunct="0"/>
            <a:r>
              <a:rPr lang="en-US" altLang="zh-CN" sz="2800" b="1" i="1">
                <a:solidFill>
                  <a:schemeClr val="hlink"/>
                </a:solidFill>
                <a:latin typeface="Times New Roman" pitchFamily="18" charset="0"/>
              </a:rPr>
              <a:t>i </a:t>
            </a:r>
            <a:r>
              <a:rPr lang="en-US" altLang="zh-CN" sz="2800" b="1">
                <a:solidFill>
                  <a:schemeClr val="hlink"/>
                </a:solidFill>
                <a:latin typeface="Times New Roman" pitchFamily="18" charset="0"/>
              </a:rPr>
              <a:t>= </a:t>
            </a:r>
            <a:r>
              <a:rPr lang="en-US" altLang="zh-CN" sz="2800" b="1">
                <a:solidFill>
                  <a:srgbClr val="0000CC"/>
                </a:solidFill>
                <a:latin typeface="Times New Roman" pitchFamily="18" charset="0"/>
              </a:rPr>
              <a:t>3          5           6             6               6             6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0709"/>
                                        </p:tgtEl>
                                        <p:attrNameLst>
                                          <p:attrName>style.visibility</p:attrName>
                                        </p:attrNameLst>
                                      </p:cBhvr>
                                      <p:to>
                                        <p:strVal val="visible"/>
                                      </p:to>
                                    </p:set>
                                    <p:animEffect transition="in" filter="wipe(left)">
                                      <p:cBhvr>
                                        <p:cTn id="7" dur="2000"/>
                                        <p:tgtEl>
                                          <p:spTgt spid="20070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0710"/>
                                        </p:tgtEl>
                                        <p:attrNameLst>
                                          <p:attrName>style.visibility</p:attrName>
                                        </p:attrNameLst>
                                      </p:cBhvr>
                                      <p:to>
                                        <p:strVal val="visible"/>
                                      </p:to>
                                    </p:set>
                                    <p:animEffect transition="in" filter="wipe(left)">
                                      <p:cBhvr>
                                        <p:cTn id="12" dur="2000"/>
                                        <p:tgtEl>
                                          <p:spTgt spid="2007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0711"/>
                                        </p:tgtEl>
                                        <p:attrNameLst>
                                          <p:attrName>style.visibility</p:attrName>
                                        </p:attrNameLst>
                                      </p:cBhvr>
                                      <p:to>
                                        <p:strVal val="visible"/>
                                      </p:to>
                                    </p:set>
                                    <p:animEffect transition="in" filter="wipe(left)">
                                      <p:cBhvr>
                                        <p:cTn id="17" dur="500"/>
                                        <p:tgtEl>
                                          <p:spTgt spid="2007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00708"/>
                                        </p:tgtEl>
                                        <p:attrNameLst>
                                          <p:attrName>style.visibility</p:attrName>
                                        </p:attrNameLst>
                                      </p:cBhvr>
                                      <p:to>
                                        <p:strVal val="visible"/>
                                      </p:to>
                                    </p:set>
                                    <p:animEffect transition="in" filter="wipe(up)">
                                      <p:cBhvr>
                                        <p:cTn id="22" dur="500"/>
                                        <p:tgtEl>
                                          <p:spTgt spid="20070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left)">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0740"/>
                                        </p:tgtEl>
                                        <p:attrNameLst>
                                          <p:attrName>style.visibility</p:attrName>
                                        </p:attrNameLst>
                                      </p:cBhvr>
                                      <p:to>
                                        <p:strVal val="visible"/>
                                      </p:to>
                                    </p:set>
                                    <p:animEffect transition="in" filter="wipe(left)">
                                      <p:cBhvr>
                                        <p:cTn id="32" dur="500"/>
                                        <p:tgtEl>
                                          <p:spTgt spid="2007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8" grpId="0" autoUpdateAnimBg="0"/>
      <p:bldP spid="200709" grpId="0"/>
      <p:bldP spid="200710" grpId="0"/>
      <p:bldP spid="200711" grpId="0" animBg="1" autoUpdateAnimBg="0"/>
      <p:bldP spid="20074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灯片编号占位符 5"/>
          <p:cNvSpPr>
            <a:spLocks noGrp="1"/>
          </p:cNvSpPr>
          <p:nvPr>
            <p:ph type="sldNum" sz="quarter" idx="12"/>
          </p:nvPr>
        </p:nvSpPr>
        <p:spPr>
          <a:noFill/>
        </p:spPr>
        <p:txBody>
          <a:bodyPr/>
          <a:lstStyle/>
          <a:p>
            <a:fld id="{E1A72545-0FE9-4A8B-92FF-31D93A50BB43}" type="slidenum">
              <a:rPr lang="zh-CN" altLang="en-US" smtClean="0"/>
              <a:pPr/>
              <a:t>3</a:t>
            </a:fld>
            <a:endParaRPr lang="en-US" altLang="zh-CN" smtClean="0"/>
          </a:p>
        </p:txBody>
      </p:sp>
      <p:pic>
        <p:nvPicPr>
          <p:cNvPr id="192516" name="Picture 4" descr="wb11"/>
          <p:cNvPicPr>
            <a:picLocks noChangeAspect="1" noChangeArrowheads="1"/>
          </p:cNvPicPr>
          <p:nvPr/>
        </p:nvPicPr>
        <p:blipFill>
          <a:blip r:embed="rId2"/>
          <a:srcRect/>
          <a:stretch>
            <a:fillRect/>
          </a:stretch>
        </p:blipFill>
        <p:spPr bwMode="auto">
          <a:xfrm>
            <a:off x="6553200" y="457200"/>
            <a:ext cx="1182688" cy="6124575"/>
          </a:xfrm>
          <a:prstGeom prst="rect">
            <a:avLst/>
          </a:prstGeom>
          <a:noFill/>
          <a:ln w="9525">
            <a:noFill/>
            <a:miter lim="800000"/>
            <a:headEnd/>
            <a:tailEnd/>
          </a:ln>
        </p:spPr>
      </p:pic>
      <p:sp>
        <p:nvSpPr>
          <p:cNvPr id="192517" name="Text Box 5"/>
          <p:cNvSpPr txBox="1">
            <a:spLocks noChangeArrowheads="1"/>
          </p:cNvSpPr>
          <p:nvPr/>
        </p:nvSpPr>
        <p:spPr bwMode="auto">
          <a:xfrm>
            <a:off x="381000" y="457200"/>
            <a:ext cx="5334000" cy="519113"/>
          </a:xfrm>
          <a:prstGeom prst="rect">
            <a:avLst/>
          </a:prstGeom>
          <a:noFill/>
          <a:ln w="28575">
            <a:noFill/>
            <a:miter lim="800000"/>
            <a:headEnd/>
            <a:tailEnd/>
          </a:ln>
        </p:spPr>
        <p:txBody>
          <a:bodyPr anchor="ctr">
            <a:spAutoFit/>
          </a:bodyPr>
          <a:lstStyle/>
          <a:p>
            <a:pPr eaLnBrk="0" hangingPunct="0">
              <a:spcBef>
                <a:spcPct val="50000"/>
              </a:spcBef>
            </a:pPr>
            <a:r>
              <a:rPr lang="zh-CN" altLang="en-US" sz="2800" b="1">
                <a:latin typeface="Arial" charset="0"/>
                <a:ea typeface="楷体_GB2312" pitchFamily="49" charset="-122"/>
              </a:rPr>
              <a:t>摄氏温标(º</a:t>
            </a:r>
            <a:r>
              <a:rPr lang="en-US" altLang="zh-CN" sz="2800" b="1">
                <a:latin typeface="Arial" charset="0"/>
                <a:ea typeface="楷体_GB2312" pitchFamily="49" charset="-122"/>
              </a:rPr>
              <a:t>C)</a:t>
            </a:r>
            <a:r>
              <a:rPr lang="zh-CN" altLang="en-US" sz="2800" b="1">
                <a:latin typeface="Arial" charset="0"/>
                <a:ea typeface="楷体_GB2312" pitchFamily="49" charset="-122"/>
              </a:rPr>
              <a:t>与华氏温标(º</a:t>
            </a:r>
            <a:r>
              <a:rPr lang="en-US" altLang="zh-CN" sz="2800" b="1">
                <a:latin typeface="Arial" charset="0"/>
                <a:ea typeface="楷体_GB2312" pitchFamily="49" charset="-122"/>
              </a:rPr>
              <a:t>F)</a:t>
            </a:r>
          </a:p>
        </p:txBody>
      </p:sp>
      <p:grpSp>
        <p:nvGrpSpPr>
          <p:cNvPr id="2" name="Group 6"/>
          <p:cNvGrpSpPr>
            <a:grpSpLocks/>
          </p:cNvGrpSpPr>
          <p:nvPr/>
        </p:nvGrpSpPr>
        <p:grpSpPr bwMode="auto">
          <a:xfrm>
            <a:off x="5181600" y="5486400"/>
            <a:ext cx="3321050" cy="519113"/>
            <a:chOff x="3264" y="3456"/>
            <a:chExt cx="2092" cy="327"/>
          </a:xfrm>
        </p:grpSpPr>
        <p:sp>
          <p:nvSpPr>
            <p:cNvPr id="20499" name="Text Box 7"/>
            <p:cNvSpPr txBox="1">
              <a:spLocks noChangeArrowheads="1"/>
            </p:cNvSpPr>
            <p:nvPr/>
          </p:nvSpPr>
          <p:spPr bwMode="auto">
            <a:xfrm>
              <a:off x="4896" y="3456"/>
              <a:ext cx="460" cy="327"/>
            </a:xfrm>
            <a:prstGeom prst="rect">
              <a:avLst/>
            </a:prstGeom>
            <a:noFill/>
            <a:ln w="9525">
              <a:noFill/>
              <a:miter lim="800000"/>
              <a:headEnd/>
              <a:tailEnd/>
            </a:ln>
          </p:spPr>
          <p:txBody>
            <a:bodyPr wrap="none">
              <a:spAutoFit/>
            </a:bodyPr>
            <a:lstStyle/>
            <a:p>
              <a:pPr eaLnBrk="0" hangingPunct="0"/>
              <a:r>
                <a:rPr lang="zh-CN" altLang="en-US" sz="2800" b="1">
                  <a:latin typeface="Arial" charset="0"/>
                  <a:ea typeface="楷体_GB2312" pitchFamily="49" charset="-122"/>
                </a:rPr>
                <a:t>0º</a:t>
              </a:r>
              <a:r>
                <a:rPr lang="en-US" altLang="zh-CN" sz="2800" b="1">
                  <a:latin typeface="Arial" charset="0"/>
                  <a:ea typeface="楷体_GB2312" pitchFamily="49" charset="-122"/>
                </a:rPr>
                <a:t>F</a:t>
              </a:r>
            </a:p>
          </p:txBody>
        </p:sp>
        <p:sp>
          <p:nvSpPr>
            <p:cNvPr id="20500" name="Text Box 8"/>
            <p:cNvSpPr txBox="1">
              <a:spLocks noChangeArrowheads="1"/>
            </p:cNvSpPr>
            <p:nvPr/>
          </p:nvSpPr>
          <p:spPr bwMode="auto">
            <a:xfrm>
              <a:off x="3264" y="3456"/>
              <a:ext cx="872" cy="327"/>
            </a:xfrm>
            <a:prstGeom prst="rect">
              <a:avLst/>
            </a:prstGeom>
            <a:noFill/>
            <a:ln w="9525">
              <a:noFill/>
              <a:miter lim="800000"/>
              <a:headEnd/>
              <a:tailEnd/>
            </a:ln>
          </p:spPr>
          <p:txBody>
            <a:bodyPr wrap="none">
              <a:spAutoFit/>
            </a:bodyPr>
            <a:lstStyle/>
            <a:p>
              <a:pPr eaLnBrk="0" hangingPunct="0"/>
              <a:r>
                <a:rPr lang="zh-CN" altLang="en-US" sz="2800" b="1">
                  <a:latin typeface="Arial" charset="0"/>
                  <a:ea typeface="楷体_GB2312" pitchFamily="49" charset="-122"/>
                </a:rPr>
                <a:t>-17.8º</a:t>
              </a:r>
              <a:r>
                <a:rPr lang="en-US" altLang="zh-CN" sz="2800" b="1">
                  <a:latin typeface="Arial" charset="0"/>
                  <a:ea typeface="楷体_GB2312" pitchFamily="49" charset="-122"/>
                </a:rPr>
                <a:t>C</a:t>
              </a:r>
            </a:p>
          </p:txBody>
        </p:sp>
      </p:grpSp>
      <p:grpSp>
        <p:nvGrpSpPr>
          <p:cNvPr id="3" name="Group 9"/>
          <p:cNvGrpSpPr>
            <a:grpSpLocks/>
          </p:cNvGrpSpPr>
          <p:nvPr/>
        </p:nvGrpSpPr>
        <p:grpSpPr bwMode="auto">
          <a:xfrm>
            <a:off x="5791200" y="4800600"/>
            <a:ext cx="2909888" cy="519113"/>
            <a:chOff x="3648" y="3024"/>
            <a:chExt cx="1833" cy="327"/>
          </a:xfrm>
        </p:grpSpPr>
        <p:sp>
          <p:nvSpPr>
            <p:cNvPr id="20497" name="Text Box 10"/>
            <p:cNvSpPr txBox="1">
              <a:spLocks noChangeArrowheads="1"/>
            </p:cNvSpPr>
            <p:nvPr/>
          </p:nvSpPr>
          <p:spPr bwMode="auto">
            <a:xfrm>
              <a:off x="3648" y="3024"/>
              <a:ext cx="485" cy="327"/>
            </a:xfrm>
            <a:prstGeom prst="rect">
              <a:avLst/>
            </a:prstGeom>
            <a:noFill/>
            <a:ln w="9525">
              <a:noFill/>
              <a:miter lim="800000"/>
              <a:headEnd/>
              <a:tailEnd/>
            </a:ln>
          </p:spPr>
          <p:txBody>
            <a:bodyPr wrap="none">
              <a:spAutoFit/>
            </a:bodyPr>
            <a:lstStyle/>
            <a:p>
              <a:pPr eaLnBrk="0" hangingPunct="0"/>
              <a:r>
                <a:rPr lang="zh-CN" altLang="en-US" sz="2800" b="1">
                  <a:latin typeface="Arial" charset="0"/>
                  <a:ea typeface="楷体_GB2312" pitchFamily="49" charset="-122"/>
                </a:rPr>
                <a:t>0º</a:t>
              </a:r>
              <a:r>
                <a:rPr lang="en-US" altLang="zh-CN" sz="2800" b="1">
                  <a:latin typeface="Arial" charset="0"/>
                  <a:ea typeface="楷体_GB2312" pitchFamily="49" charset="-122"/>
                </a:rPr>
                <a:t>C</a:t>
              </a:r>
            </a:p>
          </p:txBody>
        </p:sp>
        <p:sp>
          <p:nvSpPr>
            <p:cNvPr id="20498" name="Text Box 11"/>
            <p:cNvSpPr txBox="1">
              <a:spLocks noChangeArrowheads="1"/>
            </p:cNvSpPr>
            <p:nvPr/>
          </p:nvSpPr>
          <p:spPr bwMode="auto">
            <a:xfrm>
              <a:off x="4896" y="3024"/>
              <a:ext cx="585" cy="327"/>
            </a:xfrm>
            <a:prstGeom prst="rect">
              <a:avLst/>
            </a:prstGeom>
            <a:noFill/>
            <a:ln w="9525">
              <a:noFill/>
              <a:miter lim="800000"/>
              <a:headEnd/>
              <a:tailEnd/>
            </a:ln>
          </p:spPr>
          <p:txBody>
            <a:bodyPr wrap="none">
              <a:spAutoFit/>
            </a:bodyPr>
            <a:lstStyle/>
            <a:p>
              <a:pPr eaLnBrk="0" hangingPunct="0"/>
              <a:r>
                <a:rPr lang="zh-CN" altLang="en-US" sz="2800" b="1">
                  <a:latin typeface="Arial" charset="0"/>
                  <a:ea typeface="楷体_GB2312" pitchFamily="49" charset="-122"/>
                </a:rPr>
                <a:t>32º</a:t>
              </a:r>
              <a:r>
                <a:rPr lang="en-US" altLang="zh-CN" sz="2800" b="1">
                  <a:latin typeface="Arial" charset="0"/>
                  <a:ea typeface="楷体_GB2312" pitchFamily="49" charset="-122"/>
                </a:rPr>
                <a:t>F</a:t>
              </a:r>
            </a:p>
          </p:txBody>
        </p:sp>
      </p:grpSp>
      <p:sp>
        <p:nvSpPr>
          <p:cNvPr id="192524" name="Text Box 12"/>
          <p:cNvSpPr txBox="1">
            <a:spLocks noChangeArrowheads="1"/>
          </p:cNvSpPr>
          <p:nvPr/>
        </p:nvSpPr>
        <p:spPr bwMode="auto">
          <a:xfrm>
            <a:off x="7696200" y="3276600"/>
            <a:ext cx="1127125" cy="519113"/>
          </a:xfrm>
          <a:prstGeom prst="rect">
            <a:avLst/>
          </a:prstGeom>
          <a:noFill/>
          <a:ln w="9525">
            <a:noFill/>
            <a:miter lim="800000"/>
            <a:headEnd/>
            <a:tailEnd/>
          </a:ln>
        </p:spPr>
        <p:txBody>
          <a:bodyPr wrap="none">
            <a:spAutoFit/>
          </a:bodyPr>
          <a:lstStyle/>
          <a:p>
            <a:pPr eaLnBrk="0" hangingPunct="0"/>
            <a:r>
              <a:rPr lang="zh-CN" altLang="en-US" sz="2800">
                <a:latin typeface="Arial" charset="0"/>
                <a:ea typeface="楷体_GB2312" pitchFamily="49" charset="-122"/>
              </a:rPr>
              <a:t>100º</a:t>
            </a:r>
            <a:r>
              <a:rPr lang="en-US" altLang="zh-CN" sz="2800">
                <a:latin typeface="Arial" charset="0"/>
                <a:ea typeface="楷体_GB2312" pitchFamily="49" charset="-122"/>
              </a:rPr>
              <a:t>F</a:t>
            </a:r>
          </a:p>
        </p:txBody>
      </p:sp>
      <p:grpSp>
        <p:nvGrpSpPr>
          <p:cNvPr id="4" name="Group 13"/>
          <p:cNvGrpSpPr>
            <a:grpSpLocks/>
          </p:cNvGrpSpPr>
          <p:nvPr/>
        </p:nvGrpSpPr>
        <p:grpSpPr bwMode="auto">
          <a:xfrm>
            <a:off x="5661025" y="2819400"/>
            <a:ext cx="3162300" cy="533400"/>
            <a:chOff x="3566" y="1776"/>
            <a:chExt cx="1992" cy="336"/>
          </a:xfrm>
        </p:grpSpPr>
        <p:sp>
          <p:nvSpPr>
            <p:cNvPr id="20495" name="Text Box 14"/>
            <p:cNvSpPr txBox="1">
              <a:spLocks noChangeArrowheads="1"/>
            </p:cNvSpPr>
            <p:nvPr/>
          </p:nvSpPr>
          <p:spPr bwMode="auto">
            <a:xfrm>
              <a:off x="3566" y="1785"/>
              <a:ext cx="610" cy="327"/>
            </a:xfrm>
            <a:prstGeom prst="rect">
              <a:avLst/>
            </a:prstGeom>
            <a:noFill/>
            <a:ln w="9525">
              <a:noFill/>
              <a:miter lim="800000"/>
              <a:headEnd/>
              <a:tailEnd/>
            </a:ln>
          </p:spPr>
          <p:txBody>
            <a:bodyPr wrap="none">
              <a:spAutoFit/>
            </a:bodyPr>
            <a:lstStyle/>
            <a:p>
              <a:pPr eaLnBrk="0" hangingPunct="0"/>
              <a:r>
                <a:rPr lang="zh-CN" altLang="en-US" sz="2800" b="1">
                  <a:latin typeface="Arial" charset="0"/>
                  <a:ea typeface="楷体_GB2312" pitchFamily="49" charset="-122"/>
                </a:rPr>
                <a:t>50º</a:t>
              </a:r>
              <a:r>
                <a:rPr lang="en-US" altLang="zh-CN" sz="2800" b="1">
                  <a:latin typeface="Arial" charset="0"/>
                  <a:ea typeface="楷体_GB2312" pitchFamily="49" charset="-122"/>
                </a:rPr>
                <a:t>C</a:t>
              </a:r>
            </a:p>
          </p:txBody>
        </p:sp>
        <p:sp>
          <p:nvSpPr>
            <p:cNvPr id="20496" name="Text Box 15"/>
            <p:cNvSpPr txBox="1">
              <a:spLocks noChangeArrowheads="1"/>
            </p:cNvSpPr>
            <p:nvPr/>
          </p:nvSpPr>
          <p:spPr bwMode="auto">
            <a:xfrm>
              <a:off x="4848" y="1776"/>
              <a:ext cx="710" cy="327"/>
            </a:xfrm>
            <a:prstGeom prst="rect">
              <a:avLst/>
            </a:prstGeom>
            <a:noFill/>
            <a:ln w="9525">
              <a:noFill/>
              <a:miter lim="800000"/>
              <a:headEnd/>
              <a:tailEnd/>
            </a:ln>
          </p:spPr>
          <p:txBody>
            <a:bodyPr wrap="none">
              <a:spAutoFit/>
            </a:bodyPr>
            <a:lstStyle/>
            <a:p>
              <a:pPr eaLnBrk="0" hangingPunct="0"/>
              <a:r>
                <a:rPr lang="zh-CN" altLang="en-US" sz="2800" b="1">
                  <a:latin typeface="Arial" charset="0"/>
                  <a:ea typeface="楷体_GB2312" pitchFamily="49" charset="-122"/>
                </a:rPr>
                <a:t>122º</a:t>
              </a:r>
              <a:r>
                <a:rPr lang="en-US" altLang="zh-CN" sz="2800" b="1">
                  <a:latin typeface="Arial" charset="0"/>
                  <a:ea typeface="楷体_GB2312" pitchFamily="49" charset="-122"/>
                </a:rPr>
                <a:t>F</a:t>
              </a:r>
            </a:p>
          </p:txBody>
        </p:sp>
      </p:grpSp>
      <p:sp>
        <p:nvSpPr>
          <p:cNvPr id="192528" name="Text Box 16"/>
          <p:cNvSpPr txBox="1">
            <a:spLocks noChangeArrowheads="1"/>
          </p:cNvSpPr>
          <p:nvPr/>
        </p:nvSpPr>
        <p:spPr bwMode="auto">
          <a:xfrm>
            <a:off x="7635875" y="1066800"/>
            <a:ext cx="1127125" cy="519113"/>
          </a:xfrm>
          <a:prstGeom prst="rect">
            <a:avLst/>
          </a:prstGeom>
          <a:noFill/>
          <a:ln w="9525">
            <a:noFill/>
            <a:miter lim="800000"/>
            <a:headEnd/>
            <a:tailEnd/>
          </a:ln>
        </p:spPr>
        <p:txBody>
          <a:bodyPr wrap="none">
            <a:spAutoFit/>
          </a:bodyPr>
          <a:lstStyle/>
          <a:p>
            <a:pPr eaLnBrk="0" hangingPunct="0"/>
            <a:r>
              <a:rPr lang="zh-CN" altLang="en-US" sz="2800" b="1">
                <a:latin typeface="Arial" charset="0"/>
                <a:ea typeface="楷体_GB2312" pitchFamily="49" charset="-122"/>
              </a:rPr>
              <a:t>200º</a:t>
            </a:r>
            <a:r>
              <a:rPr lang="en-US" altLang="zh-CN" sz="2800" b="1">
                <a:latin typeface="Arial" charset="0"/>
                <a:ea typeface="楷体_GB2312" pitchFamily="49" charset="-122"/>
              </a:rPr>
              <a:t>F</a:t>
            </a:r>
          </a:p>
        </p:txBody>
      </p:sp>
      <p:grpSp>
        <p:nvGrpSpPr>
          <p:cNvPr id="5" name="Group 17"/>
          <p:cNvGrpSpPr>
            <a:grpSpLocks/>
          </p:cNvGrpSpPr>
          <p:nvPr/>
        </p:nvGrpSpPr>
        <p:grpSpPr bwMode="auto">
          <a:xfrm>
            <a:off x="5410200" y="762000"/>
            <a:ext cx="3336925" cy="595313"/>
            <a:chOff x="3408" y="480"/>
            <a:chExt cx="2102" cy="375"/>
          </a:xfrm>
        </p:grpSpPr>
        <p:sp>
          <p:nvSpPr>
            <p:cNvPr id="20493" name="Text Box 18"/>
            <p:cNvSpPr txBox="1">
              <a:spLocks noChangeArrowheads="1"/>
            </p:cNvSpPr>
            <p:nvPr/>
          </p:nvSpPr>
          <p:spPr bwMode="auto">
            <a:xfrm>
              <a:off x="3408" y="528"/>
              <a:ext cx="735" cy="327"/>
            </a:xfrm>
            <a:prstGeom prst="rect">
              <a:avLst/>
            </a:prstGeom>
            <a:noFill/>
            <a:ln w="9525">
              <a:noFill/>
              <a:miter lim="800000"/>
              <a:headEnd/>
              <a:tailEnd/>
            </a:ln>
          </p:spPr>
          <p:txBody>
            <a:bodyPr wrap="none">
              <a:spAutoFit/>
            </a:bodyPr>
            <a:lstStyle/>
            <a:p>
              <a:pPr eaLnBrk="0" hangingPunct="0"/>
              <a:r>
                <a:rPr lang="zh-CN" altLang="en-US" sz="2800" b="1">
                  <a:latin typeface="Arial" charset="0"/>
                  <a:ea typeface="楷体_GB2312" pitchFamily="49" charset="-122"/>
                </a:rPr>
                <a:t>100º</a:t>
              </a:r>
              <a:r>
                <a:rPr lang="en-US" altLang="zh-CN" sz="2800" b="1">
                  <a:latin typeface="Arial" charset="0"/>
                  <a:ea typeface="楷体_GB2312" pitchFamily="49" charset="-122"/>
                </a:rPr>
                <a:t>C</a:t>
              </a:r>
            </a:p>
          </p:txBody>
        </p:sp>
        <p:sp>
          <p:nvSpPr>
            <p:cNvPr id="20494" name="Text Box 19"/>
            <p:cNvSpPr txBox="1">
              <a:spLocks noChangeArrowheads="1"/>
            </p:cNvSpPr>
            <p:nvPr/>
          </p:nvSpPr>
          <p:spPr bwMode="auto">
            <a:xfrm>
              <a:off x="4800" y="480"/>
              <a:ext cx="710" cy="327"/>
            </a:xfrm>
            <a:prstGeom prst="rect">
              <a:avLst/>
            </a:prstGeom>
            <a:noFill/>
            <a:ln w="9525">
              <a:noFill/>
              <a:miter lim="800000"/>
              <a:headEnd/>
              <a:tailEnd/>
            </a:ln>
          </p:spPr>
          <p:txBody>
            <a:bodyPr wrap="none">
              <a:spAutoFit/>
            </a:bodyPr>
            <a:lstStyle/>
            <a:p>
              <a:pPr eaLnBrk="0" hangingPunct="0"/>
              <a:r>
                <a:rPr lang="zh-CN" altLang="en-US" sz="2800" b="1">
                  <a:latin typeface="Arial" charset="0"/>
                  <a:ea typeface="楷体_GB2312" pitchFamily="49" charset="-122"/>
                </a:rPr>
                <a:t>212º</a:t>
              </a:r>
              <a:r>
                <a:rPr lang="en-US" altLang="zh-CN" sz="2800" b="1">
                  <a:latin typeface="Arial" charset="0"/>
                  <a:ea typeface="楷体_GB2312" pitchFamily="49" charset="-122"/>
                </a:rPr>
                <a:t>F</a:t>
              </a:r>
            </a:p>
          </p:txBody>
        </p:sp>
      </p:grpSp>
      <p:sp>
        <p:nvSpPr>
          <p:cNvPr id="192532" name="Text Box 20"/>
          <p:cNvSpPr txBox="1">
            <a:spLocks noChangeArrowheads="1"/>
          </p:cNvSpPr>
          <p:nvPr/>
        </p:nvSpPr>
        <p:spPr bwMode="auto">
          <a:xfrm>
            <a:off x="838200" y="1995488"/>
            <a:ext cx="4572000" cy="519112"/>
          </a:xfrm>
          <a:prstGeom prst="rect">
            <a:avLst/>
          </a:prstGeom>
          <a:noFill/>
          <a:ln w="28575">
            <a:noFill/>
            <a:miter lim="800000"/>
            <a:headEnd/>
            <a:tailEnd/>
          </a:ln>
        </p:spPr>
        <p:txBody>
          <a:bodyPr anchor="ctr">
            <a:spAutoFit/>
          </a:bodyPr>
          <a:lstStyle/>
          <a:p>
            <a:pPr eaLnBrk="0" hangingPunct="0">
              <a:spcBef>
                <a:spcPct val="50000"/>
              </a:spcBef>
            </a:pPr>
            <a:r>
              <a:rPr lang="zh-CN" altLang="zh-CN" sz="2800" b="1">
                <a:latin typeface="Arial" charset="0"/>
                <a:ea typeface="楷体_GB2312" pitchFamily="49" charset="-122"/>
              </a:rPr>
              <a:t>换算关系：设</a:t>
            </a:r>
            <a:r>
              <a:rPr lang="en-US" altLang="zh-CN" sz="2800" b="1">
                <a:latin typeface="Arial" charset="0"/>
                <a:ea typeface="楷体_GB2312" pitchFamily="49" charset="-122"/>
              </a:rPr>
              <a:t>aºF=bºC, </a:t>
            </a:r>
            <a:r>
              <a:rPr lang="zh-CN" altLang="en-US" sz="2800" b="1">
                <a:latin typeface="Arial" charset="0"/>
                <a:ea typeface="楷体_GB2312" pitchFamily="49" charset="-122"/>
              </a:rPr>
              <a:t>则</a:t>
            </a:r>
          </a:p>
        </p:txBody>
      </p:sp>
      <p:sp>
        <p:nvSpPr>
          <p:cNvPr id="192533" name="Text Box 21"/>
          <p:cNvSpPr txBox="1">
            <a:spLocks noChangeArrowheads="1"/>
          </p:cNvSpPr>
          <p:nvPr/>
        </p:nvSpPr>
        <p:spPr bwMode="auto">
          <a:xfrm>
            <a:off x="2667000" y="2605088"/>
            <a:ext cx="2819400" cy="519112"/>
          </a:xfrm>
          <a:prstGeom prst="rect">
            <a:avLst/>
          </a:prstGeom>
          <a:noFill/>
          <a:ln w="28575">
            <a:noFill/>
            <a:miter lim="800000"/>
            <a:headEnd/>
            <a:tailEnd/>
          </a:ln>
        </p:spPr>
        <p:txBody>
          <a:bodyPr anchor="ctr">
            <a:spAutoFit/>
          </a:bodyPr>
          <a:lstStyle/>
          <a:p>
            <a:pPr eaLnBrk="0" hangingPunct="0">
              <a:spcBef>
                <a:spcPct val="50000"/>
              </a:spcBef>
            </a:pPr>
            <a:r>
              <a:rPr lang="zh-CN" altLang="en-US" sz="2800" b="1">
                <a:latin typeface="Arial" charset="0"/>
                <a:ea typeface="楷体_GB2312" pitchFamily="49" charset="-122"/>
              </a:rPr>
              <a:t>   </a:t>
            </a:r>
            <a:r>
              <a:rPr lang="en-US" altLang="zh-CN" sz="2800" b="1">
                <a:latin typeface="Arial" charset="0"/>
                <a:ea typeface="楷体_GB2312" pitchFamily="49" charset="-122"/>
              </a:rPr>
              <a:t>a=32+1.8b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192517"/>
                                        </p:tgtEl>
                                        <p:attrNameLst>
                                          <p:attrName>style.visibility</p:attrName>
                                        </p:attrNameLst>
                                      </p:cBhvr>
                                      <p:to>
                                        <p:strVal val="visible"/>
                                      </p:to>
                                    </p:set>
                                    <p:animEffect transition="in" filter="wipe(left)">
                                      <p:cBhvr>
                                        <p:cTn id="7" dur="500"/>
                                        <p:tgtEl>
                                          <p:spTgt spid="192517"/>
                                        </p:tgtEl>
                                      </p:cBhvr>
                                    </p:animEffect>
                                  </p:childTnLst>
                                </p:cTn>
                              </p:par>
                            </p:childTnLst>
                          </p:cTn>
                        </p:par>
                        <p:par>
                          <p:cTn id="8" fill="hold">
                            <p:stCondLst>
                              <p:cond delay="1000"/>
                            </p:stCondLst>
                            <p:childTnLst>
                              <p:par>
                                <p:cTn id="9" presetID="22" presetClass="entr" presetSubtype="4" fill="hold" nodeType="afterEffect">
                                  <p:stCondLst>
                                    <p:cond delay="500"/>
                                  </p:stCondLst>
                                  <p:childTnLst>
                                    <p:set>
                                      <p:cBhvr>
                                        <p:cTn id="10" dur="1" fill="hold">
                                          <p:stCondLst>
                                            <p:cond delay="0"/>
                                          </p:stCondLst>
                                        </p:cTn>
                                        <p:tgtEl>
                                          <p:spTgt spid="192516"/>
                                        </p:tgtEl>
                                        <p:attrNameLst>
                                          <p:attrName>style.visibility</p:attrName>
                                        </p:attrNameLst>
                                      </p:cBhvr>
                                      <p:to>
                                        <p:strVal val="visible"/>
                                      </p:to>
                                    </p:set>
                                    <p:animEffect transition="in" filter="wipe(down)">
                                      <p:cBhvr>
                                        <p:cTn id="11" dur="500"/>
                                        <p:tgtEl>
                                          <p:spTgt spid="192516"/>
                                        </p:tgtEl>
                                      </p:cBhvr>
                                    </p:animEffect>
                                  </p:childTnLst>
                                </p:cTn>
                              </p:par>
                            </p:childTnLst>
                          </p:cTn>
                        </p:par>
                        <p:par>
                          <p:cTn id="12" fill="hold">
                            <p:stCondLst>
                              <p:cond delay="2000"/>
                            </p:stCondLst>
                            <p:childTnLst>
                              <p:par>
                                <p:cTn id="13" presetID="22" presetClass="entr" presetSubtype="8" fill="hold" nodeType="afterEffect">
                                  <p:stCondLst>
                                    <p:cond delay="50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500"/>
                                        <p:tgtEl>
                                          <p:spTgt spid="2"/>
                                        </p:tgtEl>
                                      </p:cBhvr>
                                    </p:animEffect>
                                  </p:childTnLst>
                                </p:cTn>
                              </p:par>
                            </p:childTnLst>
                          </p:cTn>
                        </p:par>
                        <p:par>
                          <p:cTn id="16" fill="hold">
                            <p:stCondLst>
                              <p:cond delay="3000"/>
                            </p:stCondLst>
                            <p:childTnLst>
                              <p:par>
                                <p:cTn id="17" presetID="22" presetClass="entr" presetSubtype="8" fill="hold" nodeType="afterEffect">
                                  <p:stCondLst>
                                    <p:cond delay="500"/>
                                  </p:stCondLst>
                                  <p:childTnLst>
                                    <p:set>
                                      <p:cBhvr>
                                        <p:cTn id="18" dur="1" fill="hold">
                                          <p:stCondLst>
                                            <p:cond delay="0"/>
                                          </p:stCondLst>
                                        </p:cTn>
                                        <p:tgtEl>
                                          <p:spTgt spid="3"/>
                                        </p:tgtEl>
                                        <p:attrNameLst>
                                          <p:attrName>style.visibility</p:attrName>
                                        </p:attrNameLst>
                                      </p:cBhvr>
                                      <p:to>
                                        <p:strVal val="visible"/>
                                      </p:to>
                                    </p:set>
                                    <p:animEffect transition="in" filter="wipe(left)">
                                      <p:cBhvr>
                                        <p:cTn id="19" dur="500"/>
                                        <p:tgtEl>
                                          <p:spTgt spid="3"/>
                                        </p:tgtEl>
                                      </p:cBhvr>
                                    </p:animEffect>
                                  </p:childTnLst>
                                </p:cTn>
                              </p:par>
                            </p:childTnLst>
                          </p:cTn>
                        </p:par>
                        <p:par>
                          <p:cTn id="20" fill="hold">
                            <p:stCondLst>
                              <p:cond delay="4000"/>
                            </p:stCondLst>
                            <p:childTnLst>
                              <p:par>
                                <p:cTn id="21" presetID="22" presetClass="entr" presetSubtype="8" fill="hold" grpId="0" nodeType="afterEffect">
                                  <p:stCondLst>
                                    <p:cond delay="500"/>
                                  </p:stCondLst>
                                  <p:childTnLst>
                                    <p:set>
                                      <p:cBhvr>
                                        <p:cTn id="22" dur="1" fill="hold">
                                          <p:stCondLst>
                                            <p:cond delay="0"/>
                                          </p:stCondLst>
                                        </p:cTn>
                                        <p:tgtEl>
                                          <p:spTgt spid="192524"/>
                                        </p:tgtEl>
                                        <p:attrNameLst>
                                          <p:attrName>style.visibility</p:attrName>
                                        </p:attrNameLst>
                                      </p:cBhvr>
                                      <p:to>
                                        <p:strVal val="visible"/>
                                      </p:to>
                                    </p:set>
                                    <p:animEffect transition="in" filter="wipe(left)">
                                      <p:cBhvr>
                                        <p:cTn id="23" dur="500"/>
                                        <p:tgtEl>
                                          <p:spTgt spid="192524"/>
                                        </p:tgtEl>
                                      </p:cBhvr>
                                    </p:animEffect>
                                  </p:childTnLst>
                                </p:cTn>
                              </p:par>
                            </p:childTnLst>
                          </p:cTn>
                        </p:par>
                        <p:par>
                          <p:cTn id="24" fill="hold">
                            <p:stCondLst>
                              <p:cond delay="5000"/>
                            </p:stCondLst>
                            <p:childTnLst>
                              <p:par>
                                <p:cTn id="25" presetID="22" presetClass="entr" presetSubtype="8" fill="hold" nodeType="afterEffect">
                                  <p:stCondLst>
                                    <p:cond delay="50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par>
                          <p:cTn id="28" fill="hold">
                            <p:stCondLst>
                              <p:cond delay="6000"/>
                            </p:stCondLst>
                            <p:childTnLst>
                              <p:par>
                                <p:cTn id="29" presetID="22" presetClass="entr" presetSubtype="8" fill="hold" grpId="0" nodeType="afterEffect">
                                  <p:stCondLst>
                                    <p:cond delay="500"/>
                                  </p:stCondLst>
                                  <p:childTnLst>
                                    <p:set>
                                      <p:cBhvr>
                                        <p:cTn id="30" dur="1" fill="hold">
                                          <p:stCondLst>
                                            <p:cond delay="0"/>
                                          </p:stCondLst>
                                        </p:cTn>
                                        <p:tgtEl>
                                          <p:spTgt spid="192528"/>
                                        </p:tgtEl>
                                        <p:attrNameLst>
                                          <p:attrName>style.visibility</p:attrName>
                                        </p:attrNameLst>
                                      </p:cBhvr>
                                      <p:to>
                                        <p:strVal val="visible"/>
                                      </p:to>
                                    </p:set>
                                    <p:animEffect transition="in" filter="wipe(left)">
                                      <p:cBhvr>
                                        <p:cTn id="31" dur="500"/>
                                        <p:tgtEl>
                                          <p:spTgt spid="192528"/>
                                        </p:tgtEl>
                                      </p:cBhvr>
                                    </p:animEffect>
                                  </p:childTnLst>
                                </p:cTn>
                              </p:par>
                            </p:childTnLst>
                          </p:cTn>
                        </p:par>
                        <p:par>
                          <p:cTn id="32" fill="hold">
                            <p:stCondLst>
                              <p:cond delay="7000"/>
                            </p:stCondLst>
                            <p:childTnLst>
                              <p:par>
                                <p:cTn id="33" presetID="22" presetClass="entr" presetSubtype="8" fill="hold" nodeType="afterEffect">
                                  <p:stCondLst>
                                    <p:cond delay="500"/>
                                  </p:stCondLst>
                                  <p:childTnLst>
                                    <p:set>
                                      <p:cBhvr>
                                        <p:cTn id="34" dur="1" fill="hold">
                                          <p:stCondLst>
                                            <p:cond delay="0"/>
                                          </p:stCondLst>
                                        </p:cTn>
                                        <p:tgtEl>
                                          <p:spTgt spid="5"/>
                                        </p:tgtEl>
                                        <p:attrNameLst>
                                          <p:attrName>style.visibility</p:attrName>
                                        </p:attrNameLst>
                                      </p:cBhvr>
                                      <p:to>
                                        <p:strVal val="visible"/>
                                      </p:to>
                                    </p:set>
                                    <p:animEffect transition="in" filter="wipe(left)">
                                      <p:cBhvr>
                                        <p:cTn id="35" dur="500"/>
                                        <p:tgtEl>
                                          <p:spTgt spid="5"/>
                                        </p:tgtEl>
                                      </p:cBhvr>
                                    </p:animEffect>
                                  </p:childTnLst>
                                </p:cTn>
                              </p:par>
                            </p:childTnLst>
                          </p:cTn>
                        </p:par>
                        <p:par>
                          <p:cTn id="36" fill="hold">
                            <p:stCondLst>
                              <p:cond delay="8000"/>
                            </p:stCondLst>
                            <p:childTnLst>
                              <p:par>
                                <p:cTn id="37" presetID="22" presetClass="entr" presetSubtype="8" fill="hold" grpId="0" nodeType="afterEffect">
                                  <p:stCondLst>
                                    <p:cond delay="500"/>
                                  </p:stCondLst>
                                  <p:childTnLst>
                                    <p:set>
                                      <p:cBhvr>
                                        <p:cTn id="38" dur="1" fill="hold">
                                          <p:stCondLst>
                                            <p:cond delay="0"/>
                                          </p:stCondLst>
                                        </p:cTn>
                                        <p:tgtEl>
                                          <p:spTgt spid="192532"/>
                                        </p:tgtEl>
                                        <p:attrNameLst>
                                          <p:attrName>style.visibility</p:attrName>
                                        </p:attrNameLst>
                                      </p:cBhvr>
                                      <p:to>
                                        <p:strVal val="visible"/>
                                      </p:to>
                                    </p:set>
                                    <p:animEffect transition="in" filter="wipe(left)">
                                      <p:cBhvr>
                                        <p:cTn id="39" dur="500"/>
                                        <p:tgtEl>
                                          <p:spTgt spid="192532"/>
                                        </p:tgtEl>
                                      </p:cBhvr>
                                    </p:animEffect>
                                  </p:childTnLst>
                                </p:cTn>
                              </p:par>
                            </p:childTnLst>
                          </p:cTn>
                        </p:par>
                        <p:par>
                          <p:cTn id="40" fill="hold">
                            <p:stCondLst>
                              <p:cond delay="9000"/>
                            </p:stCondLst>
                            <p:childTnLst>
                              <p:par>
                                <p:cTn id="41" presetID="22" presetClass="entr" presetSubtype="8" fill="hold" grpId="0" nodeType="afterEffect">
                                  <p:stCondLst>
                                    <p:cond delay="500"/>
                                  </p:stCondLst>
                                  <p:childTnLst>
                                    <p:set>
                                      <p:cBhvr>
                                        <p:cTn id="42" dur="1" fill="hold">
                                          <p:stCondLst>
                                            <p:cond delay="0"/>
                                          </p:stCondLst>
                                        </p:cTn>
                                        <p:tgtEl>
                                          <p:spTgt spid="192533"/>
                                        </p:tgtEl>
                                        <p:attrNameLst>
                                          <p:attrName>style.visibility</p:attrName>
                                        </p:attrNameLst>
                                      </p:cBhvr>
                                      <p:to>
                                        <p:strVal val="visible"/>
                                      </p:to>
                                    </p:set>
                                    <p:animEffect transition="in" filter="wipe(left)">
                                      <p:cBhvr>
                                        <p:cTn id="43" dur="500"/>
                                        <p:tgtEl>
                                          <p:spTgt spid="192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7" grpId="0" autoUpdateAnimBg="0"/>
      <p:bldP spid="192524" grpId="0" autoUpdateAnimBg="0"/>
      <p:bldP spid="192528" grpId="0" autoUpdateAnimBg="0"/>
      <p:bldP spid="192532" grpId="0" autoUpdateAnimBg="0"/>
      <p:bldP spid="192533"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灯片编号占位符 5"/>
          <p:cNvSpPr>
            <a:spLocks noGrp="1"/>
          </p:cNvSpPr>
          <p:nvPr>
            <p:ph type="sldNum" sz="quarter" idx="12"/>
          </p:nvPr>
        </p:nvSpPr>
        <p:spPr>
          <a:noFill/>
        </p:spPr>
        <p:txBody>
          <a:bodyPr/>
          <a:lstStyle/>
          <a:p>
            <a:fld id="{C217149E-6757-4A8A-BFB7-2F71FFD07255}" type="slidenum">
              <a:rPr lang="zh-CN" altLang="en-US" smtClean="0"/>
              <a:pPr/>
              <a:t>30</a:t>
            </a:fld>
            <a:endParaRPr lang="en-US" altLang="zh-CN" smtClean="0"/>
          </a:p>
        </p:txBody>
      </p:sp>
      <p:graphicFrame>
        <p:nvGraphicFramePr>
          <p:cNvPr id="201735" name="Object 7"/>
          <p:cNvGraphicFramePr>
            <a:graphicFrameLocks noChangeAspect="1"/>
          </p:cNvGraphicFramePr>
          <p:nvPr/>
        </p:nvGraphicFramePr>
        <p:xfrm>
          <a:off x="5105400" y="914400"/>
          <a:ext cx="3143250" cy="766763"/>
        </p:xfrm>
        <a:graphic>
          <a:graphicData uri="http://schemas.openxmlformats.org/presentationml/2006/ole">
            <p:oleObj spid="_x0000_s13314" name="公式" r:id="rId3" imgW="1143000" imgH="279360" progId="Equation.3">
              <p:embed/>
            </p:oleObj>
          </a:graphicData>
        </a:graphic>
      </p:graphicFrame>
      <p:graphicFrame>
        <p:nvGraphicFramePr>
          <p:cNvPr id="201736" name="Object 8"/>
          <p:cNvGraphicFramePr>
            <a:graphicFrameLocks noChangeAspect="1"/>
          </p:cNvGraphicFramePr>
          <p:nvPr/>
        </p:nvGraphicFramePr>
        <p:xfrm>
          <a:off x="4038600" y="1752600"/>
          <a:ext cx="3633788" cy="804863"/>
        </p:xfrm>
        <a:graphic>
          <a:graphicData uri="http://schemas.openxmlformats.org/presentationml/2006/ole">
            <p:oleObj spid="_x0000_s13315" name="公式" r:id="rId4" imgW="1244520" imgH="291960" progId="Equation.3">
              <p:embed/>
            </p:oleObj>
          </a:graphicData>
        </a:graphic>
      </p:graphicFrame>
      <p:graphicFrame>
        <p:nvGraphicFramePr>
          <p:cNvPr id="201737" name="Object 9"/>
          <p:cNvGraphicFramePr>
            <a:graphicFrameLocks noChangeAspect="1"/>
          </p:cNvGraphicFramePr>
          <p:nvPr/>
        </p:nvGraphicFramePr>
        <p:xfrm>
          <a:off x="1752600" y="2743200"/>
          <a:ext cx="6845300" cy="747713"/>
        </p:xfrm>
        <a:graphic>
          <a:graphicData uri="http://schemas.openxmlformats.org/presentationml/2006/ole">
            <p:oleObj spid="_x0000_s13316" name="公式" r:id="rId5" imgW="2654280" imgH="291960" progId="Equation.3">
              <p:embed/>
            </p:oleObj>
          </a:graphicData>
        </a:graphic>
      </p:graphicFrame>
      <p:sp>
        <p:nvSpPr>
          <p:cNvPr id="201739" name="Text Box 11"/>
          <p:cNvSpPr txBox="1">
            <a:spLocks noChangeArrowheads="1"/>
          </p:cNvSpPr>
          <p:nvPr/>
        </p:nvSpPr>
        <p:spPr bwMode="auto">
          <a:xfrm>
            <a:off x="1357313" y="3824288"/>
            <a:ext cx="2693987" cy="528637"/>
          </a:xfrm>
          <a:prstGeom prst="rect">
            <a:avLst/>
          </a:prstGeom>
          <a:noFill/>
          <a:ln w="9525">
            <a:solidFill>
              <a:srgbClr val="FF9900"/>
            </a:solidFill>
            <a:miter lim="800000"/>
            <a:headEnd/>
            <a:tailEnd/>
          </a:ln>
        </p:spPr>
        <p:txBody>
          <a:bodyPr wrap="none">
            <a:spAutoFit/>
          </a:bodyPr>
          <a:lstStyle/>
          <a:p>
            <a:pPr eaLnBrk="0" hangingPunct="0"/>
            <a:r>
              <a:rPr lang="zh-CN" altLang="en-US" sz="2800" b="1">
                <a:solidFill>
                  <a:srgbClr val="0000CC"/>
                </a:solidFill>
                <a:latin typeface="楷体_GB2312" pitchFamily="49" charset="-122"/>
                <a:ea typeface="楷体_GB2312" pitchFamily="49" charset="-122"/>
              </a:rPr>
              <a:t>平方项的平均值</a:t>
            </a:r>
          </a:p>
        </p:txBody>
      </p:sp>
      <p:sp>
        <p:nvSpPr>
          <p:cNvPr id="201740" name="Text Box 12"/>
          <p:cNvSpPr txBox="1">
            <a:spLocks noChangeArrowheads="1"/>
          </p:cNvSpPr>
          <p:nvPr/>
        </p:nvSpPr>
        <p:spPr bwMode="auto">
          <a:xfrm>
            <a:off x="5378450" y="3824288"/>
            <a:ext cx="1979613" cy="528637"/>
          </a:xfrm>
          <a:prstGeom prst="rect">
            <a:avLst/>
          </a:prstGeom>
          <a:noFill/>
          <a:ln w="9525">
            <a:solidFill>
              <a:srgbClr val="FF00FF"/>
            </a:solidFill>
            <a:miter lim="800000"/>
            <a:headEnd/>
            <a:tailEnd/>
          </a:ln>
        </p:spPr>
        <p:txBody>
          <a:bodyPr wrap="none">
            <a:spAutoFit/>
          </a:bodyPr>
          <a:lstStyle/>
          <a:p>
            <a:pPr eaLnBrk="0" hangingPunct="0"/>
            <a:r>
              <a:rPr lang="zh-CN" altLang="en-US" sz="2800" b="1">
                <a:solidFill>
                  <a:srgbClr val="0000CC"/>
                </a:solidFill>
                <a:latin typeface="楷体_GB2312" pitchFamily="49" charset="-122"/>
                <a:ea typeface="楷体_GB2312" pitchFamily="49" charset="-122"/>
              </a:rPr>
              <a:t>平动自由度</a:t>
            </a:r>
          </a:p>
        </p:txBody>
      </p:sp>
      <p:sp>
        <p:nvSpPr>
          <p:cNvPr id="201741" name="AutoShape 13"/>
          <p:cNvSpPr>
            <a:spLocks noChangeArrowheads="1"/>
          </p:cNvSpPr>
          <p:nvPr/>
        </p:nvSpPr>
        <p:spPr bwMode="auto">
          <a:xfrm>
            <a:off x="4143375" y="3981450"/>
            <a:ext cx="1143000" cy="304800"/>
          </a:xfrm>
          <a:prstGeom prst="leftRightArrow">
            <a:avLst>
              <a:gd name="adj1" fmla="val 50000"/>
              <a:gd name="adj2" fmla="val 75000"/>
            </a:avLst>
          </a:prstGeom>
          <a:noFill/>
          <a:ln w="38100">
            <a:solidFill>
              <a:srgbClr val="33CCCC"/>
            </a:solidFill>
            <a:miter lim="800000"/>
            <a:headEnd/>
            <a:tailEnd/>
          </a:ln>
        </p:spPr>
        <p:txBody>
          <a:bodyPr wrap="none" anchor="ctr"/>
          <a:lstStyle/>
          <a:p>
            <a:pPr algn="ctr"/>
            <a:endParaRPr lang="zh-CN" altLang="en-US">
              <a:solidFill>
                <a:srgbClr val="0000CC"/>
              </a:solidFill>
            </a:endParaRPr>
          </a:p>
        </p:txBody>
      </p:sp>
      <p:grpSp>
        <p:nvGrpSpPr>
          <p:cNvPr id="2" name="Group 30"/>
          <p:cNvGrpSpPr>
            <a:grpSpLocks/>
          </p:cNvGrpSpPr>
          <p:nvPr/>
        </p:nvGrpSpPr>
        <p:grpSpPr bwMode="auto">
          <a:xfrm>
            <a:off x="476250" y="4711700"/>
            <a:ext cx="8045450" cy="1544638"/>
            <a:chOff x="300" y="2968"/>
            <a:chExt cx="5068" cy="973"/>
          </a:xfrm>
        </p:grpSpPr>
        <p:graphicFrame>
          <p:nvGraphicFramePr>
            <p:cNvPr id="13317" name="Object 17"/>
            <p:cNvGraphicFramePr>
              <a:graphicFrameLocks noChangeAspect="1"/>
            </p:cNvGraphicFramePr>
            <p:nvPr/>
          </p:nvGraphicFramePr>
          <p:xfrm>
            <a:off x="4664" y="3003"/>
            <a:ext cx="513" cy="370"/>
          </p:xfrm>
          <a:graphic>
            <a:graphicData uri="http://schemas.openxmlformats.org/presentationml/2006/ole">
              <p:oleObj spid="_x0000_s13317" name="公式" r:id="rId6" imgW="317160" imgH="228600" progId="Equation.3">
                <p:embed/>
              </p:oleObj>
            </a:graphicData>
          </a:graphic>
        </p:graphicFrame>
        <p:sp>
          <p:nvSpPr>
            <p:cNvPr id="13327" name="Text Box 18"/>
            <p:cNvSpPr txBox="1">
              <a:spLocks noChangeArrowheads="1"/>
            </p:cNvSpPr>
            <p:nvPr/>
          </p:nvSpPr>
          <p:spPr bwMode="auto">
            <a:xfrm>
              <a:off x="300" y="2968"/>
              <a:ext cx="5068" cy="973"/>
            </a:xfrm>
            <a:prstGeom prst="rect">
              <a:avLst/>
            </a:prstGeom>
            <a:noFill/>
            <a:ln w="9525">
              <a:noFill/>
              <a:miter lim="800000"/>
              <a:headEnd/>
              <a:tailEnd/>
            </a:ln>
          </p:spPr>
          <p:txBody>
            <a:bodyPr wrap="none">
              <a:spAutoFit/>
            </a:bodyPr>
            <a:lstStyle/>
            <a:p>
              <a:pPr eaLnBrk="0" hangingPunct="0">
                <a:lnSpc>
                  <a:spcPct val="120000"/>
                </a:lnSpc>
              </a:pPr>
              <a:r>
                <a:rPr lang="zh-CN" altLang="en-US" sz="2800" b="1">
                  <a:latin typeface="楷体_GB2312" pitchFamily="49" charset="-122"/>
                  <a:ea typeface="楷体_GB2312" pitchFamily="49" charset="-122"/>
                </a:rPr>
                <a:t>分子的每一个平动自由度的平均动能都等于 </a:t>
              </a:r>
              <a:r>
                <a:rPr lang="zh-CN" altLang="en-US" sz="2800" b="1">
                  <a:solidFill>
                    <a:srgbClr val="FFFF00"/>
                  </a:solidFill>
                  <a:latin typeface="楷体_GB2312" pitchFamily="49" charset="-122"/>
                  <a:ea typeface="楷体_GB2312" pitchFamily="49" charset="-122"/>
                </a:rPr>
                <a:t>   </a:t>
              </a:r>
              <a:r>
                <a:rPr lang="zh-CN" altLang="en-US" sz="2800" b="1">
                  <a:latin typeface="楷体_GB2312" pitchFamily="49" charset="-122"/>
                  <a:ea typeface="楷体_GB2312" pitchFamily="49" charset="-122"/>
                </a:rPr>
                <a:t>。</a:t>
              </a:r>
            </a:p>
            <a:p>
              <a:pPr eaLnBrk="0" hangingPunct="0">
                <a:lnSpc>
                  <a:spcPct val="120000"/>
                </a:lnSpc>
              </a:pPr>
              <a:r>
                <a:rPr lang="zh-CN" altLang="en-US" sz="2800" b="1">
                  <a:latin typeface="楷体_GB2312" pitchFamily="49" charset="-122"/>
                  <a:ea typeface="楷体_GB2312" pitchFamily="49" charset="-122"/>
                </a:rPr>
                <a:t>  </a:t>
              </a:r>
            </a:p>
            <a:p>
              <a:pPr eaLnBrk="0" hangingPunct="0"/>
              <a:r>
                <a:rPr lang="zh-CN" altLang="en-US" sz="2800" b="1">
                  <a:latin typeface="楷体_GB2312" pitchFamily="49" charset="-122"/>
                  <a:ea typeface="楷体_GB2312" pitchFamily="49" charset="-122"/>
                </a:rPr>
                <a:t>推广到转动等其它运动形式，得能量均分定理。</a:t>
              </a:r>
              <a:endParaRPr lang="zh-CN" altLang="en-US" b="1">
                <a:latin typeface="Times New Roman" pitchFamily="18" charset="0"/>
              </a:endParaRPr>
            </a:p>
          </p:txBody>
        </p:sp>
      </p:grpSp>
      <p:sp>
        <p:nvSpPr>
          <p:cNvPr id="201748" name="Text Box 20"/>
          <p:cNvSpPr txBox="1">
            <a:spLocks noChangeArrowheads="1"/>
          </p:cNvSpPr>
          <p:nvPr/>
        </p:nvSpPr>
        <p:spPr bwMode="auto">
          <a:xfrm>
            <a:off x="752475" y="136525"/>
            <a:ext cx="4886325" cy="579438"/>
          </a:xfrm>
          <a:prstGeom prst="rect">
            <a:avLst/>
          </a:prstGeom>
          <a:noFill/>
          <a:ln w="9525">
            <a:noFill/>
            <a:miter lim="800000"/>
            <a:headEnd/>
            <a:tailEnd/>
          </a:ln>
        </p:spPr>
        <p:txBody>
          <a:bodyPr wrap="none">
            <a:spAutoFit/>
          </a:bodyPr>
          <a:lstStyle/>
          <a:p>
            <a:pPr eaLnBrk="0" hangingPunct="0"/>
            <a:r>
              <a:rPr lang="zh-CN" altLang="en-US" sz="2800" b="1">
                <a:solidFill>
                  <a:srgbClr val="0000CC"/>
                </a:solidFill>
                <a:latin typeface="Times New Roman" pitchFamily="18" charset="0"/>
                <a:ea typeface="楷体_GB2312" pitchFamily="49" charset="-122"/>
              </a:rPr>
              <a:t>3.2  </a:t>
            </a:r>
            <a:r>
              <a:rPr lang="zh-CN" altLang="en-US" sz="3200" b="1">
                <a:solidFill>
                  <a:srgbClr val="0000CC"/>
                </a:solidFill>
                <a:latin typeface="楷体_GB2312" pitchFamily="49" charset="-122"/>
                <a:ea typeface="楷体_GB2312" pitchFamily="49" charset="-122"/>
              </a:rPr>
              <a:t>能量按自由度均分定理</a:t>
            </a:r>
            <a:endParaRPr lang="zh-CN" altLang="en-US" sz="2800" b="1">
              <a:solidFill>
                <a:srgbClr val="0000CC"/>
              </a:solidFill>
              <a:latin typeface="楷体_GB2312" pitchFamily="49" charset="-122"/>
              <a:ea typeface="楷体_GB2312" pitchFamily="49" charset="-122"/>
            </a:endParaRPr>
          </a:p>
        </p:txBody>
      </p:sp>
      <p:sp>
        <p:nvSpPr>
          <p:cNvPr id="201749" name="Text Box 21"/>
          <p:cNvSpPr txBox="1">
            <a:spLocks noChangeArrowheads="1"/>
          </p:cNvSpPr>
          <p:nvPr/>
        </p:nvSpPr>
        <p:spPr bwMode="auto">
          <a:xfrm>
            <a:off x="762000" y="990600"/>
            <a:ext cx="4113213" cy="519113"/>
          </a:xfrm>
          <a:prstGeom prst="rect">
            <a:avLst/>
          </a:prstGeom>
          <a:solidFill>
            <a:schemeClr val="bg1"/>
          </a:solidFill>
          <a:ln w="9525">
            <a:noFill/>
            <a:miter lim="800000"/>
            <a:headEnd/>
            <a:tailEnd/>
          </a:ln>
        </p:spPr>
        <p:txBody>
          <a:bodyPr wrap="none">
            <a:spAutoFit/>
          </a:bodyPr>
          <a:lstStyle/>
          <a:p>
            <a:pPr eaLnBrk="0" hangingPunct="0"/>
            <a:r>
              <a:rPr lang="zh-CN" altLang="en-US" sz="2800" b="1">
                <a:latin typeface="楷体_GB2312" pitchFamily="49" charset="-122"/>
                <a:ea typeface="楷体_GB2312" pitchFamily="49" charset="-122"/>
              </a:rPr>
              <a:t>一个分子的平均平动能为</a:t>
            </a:r>
          </a:p>
        </p:txBody>
      </p:sp>
      <p:sp>
        <p:nvSpPr>
          <p:cNvPr id="201750" name="Text Box 22"/>
          <p:cNvSpPr txBox="1">
            <a:spLocks noChangeArrowheads="1"/>
          </p:cNvSpPr>
          <p:nvPr/>
        </p:nvSpPr>
        <p:spPr bwMode="auto">
          <a:xfrm>
            <a:off x="1600200" y="1905000"/>
            <a:ext cx="1612900" cy="519113"/>
          </a:xfrm>
          <a:prstGeom prst="rect">
            <a:avLst/>
          </a:prstGeom>
          <a:noFill/>
          <a:ln w="9525">
            <a:noFill/>
            <a:miter lim="800000"/>
            <a:headEnd/>
            <a:tailEnd/>
          </a:ln>
        </p:spPr>
        <p:txBody>
          <a:bodyPr wrap="none">
            <a:spAutoFit/>
          </a:bodyPr>
          <a:lstStyle/>
          <a:p>
            <a:pPr eaLnBrk="0" hangingPunct="0"/>
            <a:r>
              <a:rPr lang="zh-CN" altLang="en-US" sz="2800" b="1">
                <a:latin typeface="楷体_GB2312" pitchFamily="49" charset="-122"/>
                <a:ea typeface="楷体_GB2312" pitchFamily="49" charset="-122"/>
              </a:rPr>
              <a:t>平衡态下</a:t>
            </a:r>
          </a:p>
        </p:txBody>
      </p:sp>
      <p:sp>
        <p:nvSpPr>
          <p:cNvPr id="201751" name="Text Box 23"/>
          <p:cNvSpPr txBox="1">
            <a:spLocks noChangeArrowheads="1"/>
          </p:cNvSpPr>
          <p:nvPr/>
        </p:nvSpPr>
        <p:spPr bwMode="auto">
          <a:xfrm>
            <a:off x="469900" y="2681288"/>
            <a:ext cx="901700" cy="519112"/>
          </a:xfrm>
          <a:prstGeom prst="rect">
            <a:avLst/>
          </a:prstGeom>
          <a:noFill/>
          <a:ln w="9525">
            <a:noFill/>
            <a:miter lim="800000"/>
            <a:headEnd/>
            <a:tailEnd/>
          </a:ln>
        </p:spPr>
        <p:txBody>
          <a:bodyPr wrap="none">
            <a:spAutoFit/>
          </a:bodyPr>
          <a:lstStyle/>
          <a:p>
            <a:pPr eaLnBrk="0" hangingPunct="0"/>
            <a:r>
              <a:rPr lang="zh-CN" altLang="en-US" sz="2800" b="1">
                <a:latin typeface="楷体_GB2312" pitchFamily="49" charset="-122"/>
                <a:ea typeface="楷体_GB2312" pitchFamily="49" charset="-122"/>
              </a:rPr>
              <a:t>可得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1748"/>
                                        </p:tgtEl>
                                        <p:attrNameLst>
                                          <p:attrName>style.visibility</p:attrName>
                                        </p:attrNameLst>
                                      </p:cBhvr>
                                      <p:to>
                                        <p:strVal val="visible"/>
                                      </p:to>
                                    </p:set>
                                    <p:animEffect transition="in" filter="wipe(left)">
                                      <p:cBhvr>
                                        <p:cTn id="7" dur="500"/>
                                        <p:tgtEl>
                                          <p:spTgt spid="20174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1749"/>
                                        </p:tgtEl>
                                        <p:attrNameLst>
                                          <p:attrName>style.visibility</p:attrName>
                                        </p:attrNameLst>
                                      </p:cBhvr>
                                      <p:to>
                                        <p:strVal val="visible"/>
                                      </p:to>
                                    </p:set>
                                    <p:animEffect transition="in" filter="wipe(left)">
                                      <p:cBhvr>
                                        <p:cTn id="12" dur="500"/>
                                        <p:tgtEl>
                                          <p:spTgt spid="20174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01735"/>
                                        </p:tgtEl>
                                        <p:attrNameLst>
                                          <p:attrName>style.visibility</p:attrName>
                                        </p:attrNameLst>
                                      </p:cBhvr>
                                      <p:to>
                                        <p:strVal val="visible"/>
                                      </p:to>
                                    </p:set>
                                    <p:animEffect transition="in" filter="wipe(left)">
                                      <p:cBhvr>
                                        <p:cTn id="17" dur="500"/>
                                        <p:tgtEl>
                                          <p:spTgt spid="20173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1750"/>
                                        </p:tgtEl>
                                        <p:attrNameLst>
                                          <p:attrName>style.visibility</p:attrName>
                                        </p:attrNameLst>
                                      </p:cBhvr>
                                      <p:to>
                                        <p:strVal val="visible"/>
                                      </p:to>
                                    </p:set>
                                    <p:animEffect transition="in" filter="wipe(left)">
                                      <p:cBhvr>
                                        <p:cTn id="22" dur="500"/>
                                        <p:tgtEl>
                                          <p:spTgt spid="20175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01736"/>
                                        </p:tgtEl>
                                        <p:attrNameLst>
                                          <p:attrName>style.visibility</p:attrName>
                                        </p:attrNameLst>
                                      </p:cBhvr>
                                      <p:to>
                                        <p:strVal val="visible"/>
                                      </p:to>
                                    </p:set>
                                    <p:animEffect transition="in" filter="wipe(left)">
                                      <p:cBhvr>
                                        <p:cTn id="27" dur="500"/>
                                        <p:tgtEl>
                                          <p:spTgt spid="20173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1751"/>
                                        </p:tgtEl>
                                        <p:attrNameLst>
                                          <p:attrName>style.visibility</p:attrName>
                                        </p:attrNameLst>
                                      </p:cBhvr>
                                      <p:to>
                                        <p:strVal val="visible"/>
                                      </p:to>
                                    </p:set>
                                    <p:animEffect transition="in" filter="wipe(left)">
                                      <p:cBhvr>
                                        <p:cTn id="32" dur="500"/>
                                        <p:tgtEl>
                                          <p:spTgt spid="20175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01737"/>
                                        </p:tgtEl>
                                        <p:attrNameLst>
                                          <p:attrName>style.visibility</p:attrName>
                                        </p:attrNameLst>
                                      </p:cBhvr>
                                      <p:to>
                                        <p:strVal val="visible"/>
                                      </p:to>
                                    </p:set>
                                    <p:animEffect transition="in" filter="wipe(left)">
                                      <p:cBhvr>
                                        <p:cTn id="37" dur="500"/>
                                        <p:tgtEl>
                                          <p:spTgt spid="20173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01739"/>
                                        </p:tgtEl>
                                        <p:attrNameLst>
                                          <p:attrName>style.visibility</p:attrName>
                                        </p:attrNameLst>
                                      </p:cBhvr>
                                      <p:to>
                                        <p:strVal val="visible"/>
                                      </p:to>
                                    </p:set>
                                    <p:animEffect transition="in" filter="wipe(left)">
                                      <p:cBhvr>
                                        <p:cTn id="42" dur="500"/>
                                        <p:tgtEl>
                                          <p:spTgt spid="20173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01741"/>
                                        </p:tgtEl>
                                        <p:attrNameLst>
                                          <p:attrName>style.visibility</p:attrName>
                                        </p:attrNameLst>
                                      </p:cBhvr>
                                      <p:to>
                                        <p:strVal val="visible"/>
                                      </p:to>
                                    </p:set>
                                    <p:animEffect transition="in" filter="wipe(left)">
                                      <p:cBhvr>
                                        <p:cTn id="47" dur="500"/>
                                        <p:tgtEl>
                                          <p:spTgt spid="20174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01740"/>
                                        </p:tgtEl>
                                        <p:attrNameLst>
                                          <p:attrName>style.visibility</p:attrName>
                                        </p:attrNameLst>
                                      </p:cBhvr>
                                      <p:to>
                                        <p:strVal val="visible"/>
                                      </p:to>
                                    </p:set>
                                    <p:animEffect transition="in" filter="wipe(left)">
                                      <p:cBhvr>
                                        <p:cTn id="52" dur="500"/>
                                        <p:tgtEl>
                                          <p:spTgt spid="201740"/>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
                                        </p:tgtEl>
                                        <p:attrNameLst>
                                          <p:attrName>style.visibility</p:attrName>
                                        </p:attrNameLst>
                                      </p:cBhvr>
                                      <p:to>
                                        <p:strVal val="visible"/>
                                      </p:to>
                                    </p:set>
                                    <p:animEffect transition="in" filter="wipe(left)">
                                      <p:cBhvr>
                                        <p:cTn id="5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9" grpId="0" animBg="1" autoUpdateAnimBg="0"/>
      <p:bldP spid="201740" grpId="0" animBg="1" autoUpdateAnimBg="0"/>
      <p:bldP spid="201741" grpId="0" animBg="1" autoUpdateAnimBg="0"/>
      <p:bldP spid="201748" grpId="0" autoUpdateAnimBg="0"/>
      <p:bldP spid="201749" grpId="0" animBg="1" autoUpdateAnimBg="0"/>
      <p:bldP spid="201750" grpId="0" autoUpdateAnimBg="0"/>
      <p:bldP spid="201751"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灯片编号占位符 5"/>
          <p:cNvSpPr>
            <a:spLocks noGrp="1"/>
          </p:cNvSpPr>
          <p:nvPr>
            <p:ph type="sldNum" sz="quarter" idx="12"/>
          </p:nvPr>
        </p:nvSpPr>
        <p:spPr>
          <a:noFill/>
        </p:spPr>
        <p:txBody>
          <a:bodyPr/>
          <a:lstStyle/>
          <a:p>
            <a:fld id="{35E10CA1-21AF-4E32-BFAC-A6F6CBA62246}" type="slidenum">
              <a:rPr lang="zh-CN" altLang="en-US" smtClean="0"/>
              <a:pPr/>
              <a:t>31</a:t>
            </a:fld>
            <a:endParaRPr lang="en-US" altLang="zh-CN" smtClean="0"/>
          </a:p>
        </p:txBody>
      </p:sp>
      <p:grpSp>
        <p:nvGrpSpPr>
          <p:cNvPr id="2" name="Group 80"/>
          <p:cNvGrpSpPr>
            <a:grpSpLocks/>
          </p:cNvGrpSpPr>
          <p:nvPr/>
        </p:nvGrpSpPr>
        <p:grpSpPr bwMode="auto">
          <a:xfrm>
            <a:off x="1181100" y="325438"/>
            <a:ext cx="7391400" cy="1174750"/>
            <a:chOff x="707" y="144"/>
            <a:chExt cx="4656" cy="740"/>
          </a:xfrm>
        </p:grpSpPr>
        <p:sp>
          <p:nvSpPr>
            <p:cNvPr id="202757" name="Text Box 5"/>
            <p:cNvSpPr txBox="1">
              <a:spLocks noChangeArrowheads="1"/>
            </p:cNvSpPr>
            <p:nvPr/>
          </p:nvSpPr>
          <p:spPr bwMode="auto">
            <a:xfrm>
              <a:off x="707" y="144"/>
              <a:ext cx="4656" cy="740"/>
            </a:xfrm>
            <a:prstGeom prst="rect">
              <a:avLst/>
            </a:prstGeom>
            <a:noFill/>
            <a:ln w="57150">
              <a:solidFill>
                <a:srgbClr val="FF9900"/>
              </a:solidFill>
              <a:miter lim="800000"/>
              <a:headEnd/>
              <a:tailEnd/>
            </a:ln>
            <a:effectLst/>
          </p:spPr>
          <p:txBody>
            <a:bodyPr>
              <a:spAutoFit/>
            </a:bodyPr>
            <a:lstStyle/>
            <a:p>
              <a:pPr eaLnBrk="0" hangingPunct="0">
                <a:lnSpc>
                  <a:spcPct val="120000"/>
                </a:lnSpc>
                <a:spcBef>
                  <a:spcPct val="20000"/>
                </a:spcBef>
                <a:defRPr/>
              </a:pPr>
              <a:r>
                <a:rPr lang="zh-CN" altLang="en-US" sz="2800" b="1" dirty="0">
                  <a:latin typeface="楷体_GB2312" pitchFamily="49" charset="-122"/>
                  <a:ea typeface="楷体_GB2312" pitchFamily="49" charset="-122"/>
                </a:rPr>
                <a:t>在温度为</a:t>
              </a:r>
              <a:r>
                <a:rPr lang="en-US" altLang="zh-CN" sz="2800" b="1" dirty="0">
                  <a:latin typeface="Times New Roman" pitchFamily="18" charset="0"/>
                  <a:ea typeface="楷体_GB2312" pitchFamily="49" charset="-122"/>
                </a:rPr>
                <a:t>T</a:t>
              </a:r>
              <a:r>
                <a:rPr lang="zh-CN" altLang="en-US" sz="2800" b="1" dirty="0">
                  <a:latin typeface="楷体_GB2312" pitchFamily="49" charset="-122"/>
                  <a:ea typeface="楷体_GB2312" pitchFamily="49" charset="-122"/>
                </a:rPr>
                <a:t>的平衡态下，气体分子每个自由度的平均动能、</a:t>
              </a:r>
              <a:r>
                <a:rPr lang="zh-CN" altLang="en-US" sz="2800" b="1" dirty="0">
                  <a:effectLst>
                    <a:outerShdw blurRad="38100" dist="38100" dir="2700000" algn="tl">
                      <a:srgbClr val="C0C0C0"/>
                    </a:outerShdw>
                  </a:effectLst>
                  <a:latin typeface="楷体_GB2312" pitchFamily="49" charset="-122"/>
                  <a:ea typeface="楷体_GB2312" pitchFamily="49" charset="-122"/>
                  <a:sym typeface="Symbol" pitchFamily="18" charset="2"/>
                </a:rPr>
                <a:t>势能</a:t>
              </a:r>
              <a:r>
                <a:rPr lang="zh-CN" altLang="en-US" sz="2800" b="1" dirty="0">
                  <a:latin typeface="楷体_GB2312" pitchFamily="49" charset="-122"/>
                  <a:ea typeface="楷体_GB2312" pitchFamily="49" charset="-122"/>
                </a:rPr>
                <a:t>都相等，都等于      。</a:t>
              </a:r>
            </a:p>
          </p:txBody>
        </p:sp>
        <p:graphicFrame>
          <p:nvGraphicFramePr>
            <p:cNvPr id="14339" name="Object 6"/>
            <p:cNvGraphicFramePr>
              <a:graphicFrameLocks noChangeAspect="1"/>
            </p:cNvGraphicFramePr>
            <p:nvPr/>
          </p:nvGraphicFramePr>
          <p:xfrm>
            <a:off x="4172" y="501"/>
            <a:ext cx="536" cy="370"/>
          </p:xfrm>
          <a:graphic>
            <a:graphicData uri="http://schemas.openxmlformats.org/presentationml/2006/ole">
              <p:oleObj spid="_x0000_s14339" name="公式" r:id="rId4" imgW="330120" imgH="228600" progId="Equation.3">
                <p:embed/>
              </p:oleObj>
            </a:graphicData>
          </a:graphic>
        </p:graphicFrame>
      </p:grpSp>
      <p:sp>
        <p:nvSpPr>
          <p:cNvPr id="202759" name="Text Box 7"/>
          <p:cNvSpPr txBox="1">
            <a:spLocks noChangeArrowheads="1"/>
          </p:cNvSpPr>
          <p:nvPr/>
        </p:nvSpPr>
        <p:spPr bwMode="auto">
          <a:xfrm>
            <a:off x="762000" y="1676400"/>
            <a:ext cx="7924800" cy="1801813"/>
          </a:xfrm>
          <a:prstGeom prst="rect">
            <a:avLst/>
          </a:prstGeom>
          <a:noFill/>
          <a:ln w="9525">
            <a:noFill/>
            <a:miter lim="800000"/>
            <a:headEnd/>
            <a:tailEnd/>
          </a:ln>
        </p:spPr>
        <p:txBody>
          <a:bodyPr wrap="none"/>
          <a:lstStyle/>
          <a:p>
            <a:pPr lvl="1" eaLnBrk="0" hangingPunct="0">
              <a:lnSpc>
                <a:spcPct val="120000"/>
              </a:lnSpc>
              <a:spcBef>
                <a:spcPct val="20000"/>
              </a:spcBef>
              <a:buClr>
                <a:srgbClr val="FF9900"/>
              </a:buClr>
              <a:buFontTx/>
              <a:buChar char="#"/>
            </a:pPr>
            <a:r>
              <a:rPr lang="zh-CN" altLang="en-US" sz="2800" b="1">
                <a:latin typeface="Times New Roman" pitchFamily="18" charset="0"/>
                <a:ea typeface="楷体_GB2312" pitchFamily="49" charset="-122"/>
              </a:rPr>
              <a:t> 是统计规律，只适用于大量分子组成的系统。</a:t>
            </a:r>
          </a:p>
          <a:p>
            <a:pPr lvl="1" eaLnBrk="0" hangingPunct="0">
              <a:lnSpc>
                <a:spcPct val="120000"/>
              </a:lnSpc>
              <a:spcBef>
                <a:spcPct val="20000"/>
              </a:spcBef>
              <a:buClr>
                <a:srgbClr val="FF9900"/>
              </a:buClr>
              <a:buFontTx/>
              <a:buChar char="#"/>
            </a:pPr>
            <a:r>
              <a:rPr lang="zh-CN" altLang="en-US" sz="2800" b="1">
                <a:latin typeface="Times New Roman" pitchFamily="18" charset="0"/>
                <a:ea typeface="楷体_GB2312" pitchFamily="49" charset="-122"/>
              </a:rPr>
              <a:t> 是气体分子无规则碰撞的结果。</a:t>
            </a:r>
          </a:p>
          <a:p>
            <a:pPr lvl="1" eaLnBrk="0" hangingPunct="0">
              <a:lnSpc>
                <a:spcPct val="120000"/>
              </a:lnSpc>
              <a:spcBef>
                <a:spcPct val="20000"/>
              </a:spcBef>
              <a:buClr>
                <a:srgbClr val="FF9900"/>
              </a:buClr>
              <a:buFontTx/>
              <a:buChar char="#"/>
            </a:pPr>
            <a:r>
              <a:rPr lang="zh-CN" altLang="en-US" sz="2800" b="1">
                <a:latin typeface="Times New Roman" pitchFamily="18" charset="0"/>
                <a:ea typeface="楷体_GB2312" pitchFamily="49" charset="-122"/>
              </a:rPr>
              <a:t> 经典统计物理可给出严格证明。</a:t>
            </a:r>
          </a:p>
        </p:txBody>
      </p:sp>
      <p:sp>
        <p:nvSpPr>
          <p:cNvPr id="202762" name="Rectangle 10" descr="虚格线"/>
          <p:cNvSpPr>
            <a:spLocks noChangeArrowheads="1"/>
          </p:cNvSpPr>
          <p:nvPr/>
        </p:nvSpPr>
        <p:spPr bwMode="auto">
          <a:xfrm>
            <a:off x="523875" y="3519488"/>
            <a:ext cx="5029200" cy="3200400"/>
          </a:xfrm>
          <a:prstGeom prst="rect">
            <a:avLst/>
          </a:prstGeom>
          <a:pattFill prst="dotGrid">
            <a:fgClr>
              <a:schemeClr val="bg2"/>
            </a:fgClr>
            <a:bgClr>
              <a:srgbClr val="ACCCAA"/>
            </a:bgClr>
          </a:pattFill>
          <a:ln w="9525">
            <a:solidFill>
              <a:schemeClr val="tx1"/>
            </a:solidFill>
            <a:miter lim="800000"/>
            <a:headEnd/>
            <a:tailEnd/>
          </a:ln>
        </p:spPr>
        <p:txBody>
          <a:bodyPr wrap="none" anchor="ctr"/>
          <a:lstStyle/>
          <a:p>
            <a:endParaRPr lang="zh-CN" altLang="en-US"/>
          </a:p>
        </p:txBody>
      </p:sp>
      <p:sp>
        <p:nvSpPr>
          <p:cNvPr id="202763" name="Text Box 11"/>
          <p:cNvSpPr txBox="1">
            <a:spLocks noChangeArrowheads="1"/>
          </p:cNvSpPr>
          <p:nvPr/>
        </p:nvSpPr>
        <p:spPr bwMode="auto">
          <a:xfrm>
            <a:off x="5867400" y="5553075"/>
            <a:ext cx="2209800" cy="519113"/>
          </a:xfrm>
          <a:prstGeom prst="rect">
            <a:avLst/>
          </a:prstGeom>
          <a:noFill/>
          <a:ln w="28575">
            <a:noFill/>
            <a:miter lim="800000"/>
            <a:headEnd/>
            <a:tailEnd/>
          </a:ln>
          <a:effectLst/>
        </p:spPr>
        <p:txBody>
          <a:bodyPr anchor="ctr">
            <a:spAutoFit/>
          </a:bodyPr>
          <a:lstStyle/>
          <a:p>
            <a:pPr eaLnBrk="0" hangingPunct="0">
              <a:spcBef>
                <a:spcPct val="50000"/>
              </a:spcBef>
              <a:defRPr/>
            </a:pPr>
            <a:r>
              <a:rPr lang="zh-CN" altLang="en-US" sz="2800" b="1" dirty="0">
                <a:effectLst>
                  <a:outerShdw blurRad="38100" dist="38100" dir="2700000" algn="tl">
                    <a:srgbClr val="C0C0C0"/>
                  </a:outerShdw>
                </a:effectLst>
                <a:latin typeface="楷体_GB2312" pitchFamily="49" charset="-122"/>
                <a:ea typeface="楷体_GB2312" pitchFamily="49" charset="-122"/>
              </a:rPr>
              <a:t>分子热运动</a:t>
            </a:r>
            <a:endParaRPr lang="zh-CN" altLang="en-US" sz="2800" b="1" dirty="0">
              <a:latin typeface="Arial" charset="0"/>
              <a:ea typeface="楷体_GB2312" pitchFamily="49" charset="-122"/>
            </a:endParaRPr>
          </a:p>
        </p:txBody>
      </p:sp>
      <p:sp>
        <p:nvSpPr>
          <p:cNvPr id="202764" name="Oval 12"/>
          <p:cNvSpPr>
            <a:spLocks noChangeArrowheads="1"/>
          </p:cNvSpPr>
          <p:nvPr/>
        </p:nvSpPr>
        <p:spPr bwMode="auto">
          <a:xfrm>
            <a:off x="990600" y="3962400"/>
            <a:ext cx="76200" cy="76200"/>
          </a:xfrm>
          <a:prstGeom prst="ellipse">
            <a:avLst/>
          </a:prstGeom>
          <a:solidFill>
            <a:srgbClr val="FF0000"/>
          </a:solidFill>
          <a:ln w="9525">
            <a:noFill/>
            <a:round/>
            <a:headEnd/>
            <a:tailEnd/>
          </a:ln>
        </p:spPr>
        <p:txBody>
          <a:bodyPr wrap="none" anchor="ctr"/>
          <a:lstStyle/>
          <a:p>
            <a:endParaRPr lang="zh-CN" altLang="en-US"/>
          </a:p>
        </p:txBody>
      </p:sp>
      <p:sp>
        <p:nvSpPr>
          <p:cNvPr id="202765" name="Line 13"/>
          <p:cNvSpPr>
            <a:spLocks noChangeShapeType="1"/>
          </p:cNvSpPr>
          <p:nvPr/>
        </p:nvSpPr>
        <p:spPr bwMode="auto">
          <a:xfrm>
            <a:off x="1066800" y="4038600"/>
            <a:ext cx="838200" cy="533400"/>
          </a:xfrm>
          <a:prstGeom prst="line">
            <a:avLst/>
          </a:prstGeom>
          <a:noFill/>
          <a:ln w="19050">
            <a:solidFill>
              <a:srgbClr val="FF3300"/>
            </a:solidFill>
            <a:round/>
            <a:headEnd/>
            <a:tailEnd type="triangle" w="med" len="med"/>
          </a:ln>
        </p:spPr>
        <p:txBody>
          <a:bodyPr wrap="none" anchor="ctr"/>
          <a:lstStyle/>
          <a:p>
            <a:endParaRPr lang="zh-CN" altLang="en-US"/>
          </a:p>
        </p:txBody>
      </p:sp>
      <p:sp>
        <p:nvSpPr>
          <p:cNvPr id="202766" name="Oval 14"/>
          <p:cNvSpPr>
            <a:spLocks noChangeArrowheads="1"/>
          </p:cNvSpPr>
          <p:nvPr/>
        </p:nvSpPr>
        <p:spPr bwMode="auto">
          <a:xfrm>
            <a:off x="1841500" y="4521200"/>
            <a:ext cx="76200" cy="76200"/>
          </a:xfrm>
          <a:prstGeom prst="ellipse">
            <a:avLst/>
          </a:prstGeom>
          <a:solidFill>
            <a:srgbClr val="FF0000"/>
          </a:solidFill>
          <a:ln w="9525">
            <a:noFill/>
            <a:round/>
            <a:headEnd/>
            <a:tailEnd/>
          </a:ln>
        </p:spPr>
        <p:txBody>
          <a:bodyPr wrap="none" anchor="ctr"/>
          <a:lstStyle/>
          <a:p>
            <a:endParaRPr lang="zh-CN" altLang="en-US"/>
          </a:p>
        </p:txBody>
      </p:sp>
      <p:sp>
        <p:nvSpPr>
          <p:cNvPr id="202767" name="Line 15"/>
          <p:cNvSpPr>
            <a:spLocks noChangeShapeType="1"/>
          </p:cNvSpPr>
          <p:nvPr/>
        </p:nvSpPr>
        <p:spPr bwMode="auto">
          <a:xfrm flipV="1">
            <a:off x="1905000" y="4114800"/>
            <a:ext cx="609600" cy="457200"/>
          </a:xfrm>
          <a:prstGeom prst="line">
            <a:avLst/>
          </a:prstGeom>
          <a:noFill/>
          <a:ln w="19050">
            <a:solidFill>
              <a:srgbClr val="FF3300"/>
            </a:solidFill>
            <a:round/>
            <a:headEnd/>
            <a:tailEnd type="triangle" w="med" len="med"/>
          </a:ln>
        </p:spPr>
        <p:txBody>
          <a:bodyPr wrap="none" anchor="ctr"/>
          <a:lstStyle/>
          <a:p>
            <a:endParaRPr lang="zh-CN" altLang="en-US"/>
          </a:p>
        </p:txBody>
      </p:sp>
      <p:sp>
        <p:nvSpPr>
          <p:cNvPr id="202768" name="Oval 16"/>
          <p:cNvSpPr>
            <a:spLocks noChangeArrowheads="1"/>
          </p:cNvSpPr>
          <p:nvPr/>
        </p:nvSpPr>
        <p:spPr bwMode="auto">
          <a:xfrm>
            <a:off x="2482850" y="4038600"/>
            <a:ext cx="76200" cy="76200"/>
          </a:xfrm>
          <a:prstGeom prst="ellipse">
            <a:avLst/>
          </a:prstGeom>
          <a:solidFill>
            <a:srgbClr val="FF0000"/>
          </a:solidFill>
          <a:ln w="9525">
            <a:noFill/>
            <a:round/>
            <a:headEnd/>
            <a:tailEnd/>
          </a:ln>
        </p:spPr>
        <p:txBody>
          <a:bodyPr wrap="none" anchor="ctr"/>
          <a:lstStyle/>
          <a:p>
            <a:endParaRPr lang="zh-CN" altLang="en-US"/>
          </a:p>
        </p:txBody>
      </p:sp>
      <p:sp>
        <p:nvSpPr>
          <p:cNvPr id="202769" name="Line 17"/>
          <p:cNvSpPr>
            <a:spLocks noChangeShapeType="1"/>
          </p:cNvSpPr>
          <p:nvPr/>
        </p:nvSpPr>
        <p:spPr bwMode="auto">
          <a:xfrm flipH="1">
            <a:off x="2209800" y="4114800"/>
            <a:ext cx="304800" cy="838200"/>
          </a:xfrm>
          <a:prstGeom prst="line">
            <a:avLst/>
          </a:prstGeom>
          <a:noFill/>
          <a:ln w="19050">
            <a:solidFill>
              <a:srgbClr val="FF3300"/>
            </a:solidFill>
            <a:round/>
            <a:headEnd/>
            <a:tailEnd type="triangle" w="med" len="med"/>
          </a:ln>
        </p:spPr>
        <p:txBody>
          <a:bodyPr wrap="none" anchor="ctr"/>
          <a:lstStyle/>
          <a:p>
            <a:endParaRPr lang="zh-CN" altLang="en-US"/>
          </a:p>
        </p:txBody>
      </p:sp>
      <p:sp>
        <p:nvSpPr>
          <p:cNvPr id="202770" name="Oval 18"/>
          <p:cNvSpPr>
            <a:spLocks noChangeArrowheads="1"/>
          </p:cNvSpPr>
          <p:nvPr/>
        </p:nvSpPr>
        <p:spPr bwMode="auto">
          <a:xfrm>
            <a:off x="2152650" y="4953000"/>
            <a:ext cx="76200" cy="76200"/>
          </a:xfrm>
          <a:prstGeom prst="ellipse">
            <a:avLst/>
          </a:prstGeom>
          <a:solidFill>
            <a:srgbClr val="FF0000"/>
          </a:solidFill>
          <a:ln w="9525">
            <a:noFill/>
            <a:round/>
            <a:headEnd/>
            <a:tailEnd/>
          </a:ln>
        </p:spPr>
        <p:txBody>
          <a:bodyPr wrap="none" anchor="ctr"/>
          <a:lstStyle/>
          <a:p>
            <a:endParaRPr lang="zh-CN" altLang="en-US"/>
          </a:p>
        </p:txBody>
      </p:sp>
      <p:sp>
        <p:nvSpPr>
          <p:cNvPr id="202771" name="Line 19"/>
          <p:cNvSpPr>
            <a:spLocks noChangeShapeType="1"/>
          </p:cNvSpPr>
          <p:nvPr/>
        </p:nvSpPr>
        <p:spPr bwMode="auto">
          <a:xfrm flipH="1">
            <a:off x="1028700" y="5029200"/>
            <a:ext cx="1143000" cy="990600"/>
          </a:xfrm>
          <a:prstGeom prst="line">
            <a:avLst/>
          </a:prstGeom>
          <a:noFill/>
          <a:ln w="19050">
            <a:solidFill>
              <a:srgbClr val="FF3300"/>
            </a:solidFill>
            <a:round/>
            <a:headEnd/>
            <a:tailEnd type="triangle" w="med" len="med"/>
          </a:ln>
        </p:spPr>
        <p:txBody>
          <a:bodyPr wrap="none" anchor="ctr"/>
          <a:lstStyle/>
          <a:p>
            <a:endParaRPr lang="zh-CN" altLang="en-US"/>
          </a:p>
        </p:txBody>
      </p:sp>
      <p:sp>
        <p:nvSpPr>
          <p:cNvPr id="202772" name="Oval 20"/>
          <p:cNvSpPr>
            <a:spLocks noChangeArrowheads="1"/>
          </p:cNvSpPr>
          <p:nvPr/>
        </p:nvSpPr>
        <p:spPr bwMode="auto">
          <a:xfrm>
            <a:off x="990600" y="6019800"/>
            <a:ext cx="76200" cy="76200"/>
          </a:xfrm>
          <a:prstGeom prst="ellipse">
            <a:avLst/>
          </a:prstGeom>
          <a:solidFill>
            <a:srgbClr val="FF0000"/>
          </a:solidFill>
          <a:ln w="9525">
            <a:noFill/>
            <a:round/>
            <a:headEnd/>
            <a:tailEnd/>
          </a:ln>
        </p:spPr>
        <p:txBody>
          <a:bodyPr wrap="none" anchor="ctr"/>
          <a:lstStyle/>
          <a:p>
            <a:endParaRPr lang="zh-CN" altLang="en-US"/>
          </a:p>
        </p:txBody>
      </p:sp>
      <p:sp>
        <p:nvSpPr>
          <p:cNvPr id="202773" name="Line 21"/>
          <p:cNvSpPr>
            <a:spLocks noChangeShapeType="1"/>
          </p:cNvSpPr>
          <p:nvPr/>
        </p:nvSpPr>
        <p:spPr bwMode="auto">
          <a:xfrm flipV="1">
            <a:off x="1066800" y="5715000"/>
            <a:ext cx="914400" cy="381000"/>
          </a:xfrm>
          <a:prstGeom prst="line">
            <a:avLst/>
          </a:prstGeom>
          <a:noFill/>
          <a:ln w="19050">
            <a:solidFill>
              <a:srgbClr val="FF3300"/>
            </a:solidFill>
            <a:round/>
            <a:headEnd/>
            <a:tailEnd type="triangle" w="med" len="med"/>
          </a:ln>
        </p:spPr>
        <p:txBody>
          <a:bodyPr wrap="none" anchor="ctr"/>
          <a:lstStyle/>
          <a:p>
            <a:endParaRPr lang="zh-CN" altLang="en-US"/>
          </a:p>
        </p:txBody>
      </p:sp>
      <p:sp>
        <p:nvSpPr>
          <p:cNvPr id="202774" name="Oval 22"/>
          <p:cNvSpPr>
            <a:spLocks noChangeArrowheads="1"/>
          </p:cNvSpPr>
          <p:nvPr/>
        </p:nvSpPr>
        <p:spPr bwMode="auto">
          <a:xfrm>
            <a:off x="1981200" y="5657850"/>
            <a:ext cx="76200" cy="76200"/>
          </a:xfrm>
          <a:prstGeom prst="ellipse">
            <a:avLst/>
          </a:prstGeom>
          <a:solidFill>
            <a:srgbClr val="FF0000"/>
          </a:solidFill>
          <a:ln w="9525">
            <a:noFill/>
            <a:round/>
            <a:headEnd/>
            <a:tailEnd/>
          </a:ln>
        </p:spPr>
        <p:txBody>
          <a:bodyPr wrap="none" anchor="ctr"/>
          <a:lstStyle/>
          <a:p>
            <a:endParaRPr lang="zh-CN" altLang="en-US"/>
          </a:p>
        </p:txBody>
      </p:sp>
      <p:sp>
        <p:nvSpPr>
          <p:cNvPr id="202775" name="Line 23"/>
          <p:cNvSpPr>
            <a:spLocks noChangeShapeType="1"/>
          </p:cNvSpPr>
          <p:nvPr/>
        </p:nvSpPr>
        <p:spPr bwMode="auto">
          <a:xfrm>
            <a:off x="2057400" y="5715000"/>
            <a:ext cx="838200" cy="533400"/>
          </a:xfrm>
          <a:prstGeom prst="line">
            <a:avLst/>
          </a:prstGeom>
          <a:noFill/>
          <a:ln w="19050">
            <a:solidFill>
              <a:srgbClr val="FF3300"/>
            </a:solidFill>
            <a:round/>
            <a:headEnd/>
            <a:tailEnd type="triangle" w="med" len="med"/>
          </a:ln>
        </p:spPr>
        <p:txBody>
          <a:bodyPr wrap="none" anchor="ctr"/>
          <a:lstStyle/>
          <a:p>
            <a:endParaRPr lang="zh-CN" altLang="en-US"/>
          </a:p>
        </p:txBody>
      </p:sp>
      <p:sp>
        <p:nvSpPr>
          <p:cNvPr id="202776" name="Oval 24"/>
          <p:cNvSpPr>
            <a:spLocks noChangeArrowheads="1"/>
          </p:cNvSpPr>
          <p:nvPr/>
        </p:nvSpPr>
        <p:spPr bwMode="auto">
          <a:xfrm>
            <a:off x="2876550" y="6229350"/>
            <a:ext cx="76200" cy="76200"/>
          </a:xfrm>
          <a:prstGeom prst="ellipse">
            <a:avLst/>
          </a:prstGeom>
          <a:solidFill>
            <a:srgbClr val="FF0000"/>
          </a:solidFill>
          <a:ln w="9525">
            <a:noFill/>
            <a:round/>
            <a:headEnd/>
            <a:tailEnd/>
          </a:ln>
        </p:spPr>
        <p:txBody>
          <a:bodyPr wrap="none" anchor="ctr"/>
          <a:lstStyle/>
          <a:p>
            <a:endParaRPr lang="zh-CN" altLang="en-US"/>
          </a:p>
        </p:txBody>
      </p:sp>
      <p:sp>
        <p:nvSpPr>
          <p:cNvPr id="202777" name="Line 25"/>
          <p:cNvSpPr>
            <a:spLocks noChangeShapeType="1"/>
          </p:cNvSpPr>
          <p:nvPr/>
        </p:nvSpPr>
        <p:spPr bwMode="auto">
          <a:xfrm flipH="1" flipV="1">
            <a:off x="1657350" y="6000750"/>
            <a:ext cx="1238250" cy="292100"/>
          </a:xfrm>
          <a:prstGeom prst="line">
            <a:avLst/>
          </a:prstGeom>
          <a:noFill/>
          <a:ln w="19050">
            <a:solidFill>
              <a:srgbClr val="FF3300"/>
            </a:solidFill>
            <a:round/>
            <a:headEnd/>
            <a:tailEnd type="triangle" w="med" len="med"/>
          </a:ln>
        </p:spPr>
        <p:txBody>
          <a:bodyPr wrap="none" anchor="ctr"/>
          <a:lstStyle/>
          <a:p>
            <a:endParaRPr lang="zh-CN" altLang="en-US"/>
          </a:p>
        </p:txBody>
      </p:sp>
      <p:sp>
        <p:nvSpPr>
          <p:cNvPr id="202778" name="Oval 26"/>
          <p:cNvSpPr>
            <a:spLocks noChangeArrowheads="1"/>
          </p:cNvSpPr>
          <p:nvPr/>
        </p:nvSpPr>
        <p:spPr bwMode="auto">
          <a:xfrm>
            <a:off x="1571625" y="5962650"/>
            <a:ext cx="76200" cy="76200"/>
          </a:xfrm>
          <a:prstGeom prst="ellipse">
            <a:avLst/>
          </a:prstGeom>
          <a:solidFill>
            <a:srgbClr val="FF0000"/>
          </a:solidFill>
          <a:ln w="9525">
            <a:noFill/>
            <a:round/>
            <a:headEnd/>
            <a:tailEnd/>
          </a:ln>
        </p:spPr>
        <p:txBody>
          <a:bodyPr wrap="none" anchor="ctr"/>
          <a:lstStyle/>
          <a:p>
            <a:endParaRPr lang="zh-CN" altLang="en-US"/>
          </a:p>
        </p:txBody>
      </p:sp>
      <p:sp>
        <p:nvSpPr>
          <p:cNvPr id="202779" name="Line 27"/>
          <p:cNvSpPr>
            <a:spLocks noChangeShapeType="1"/>
          </p:cNvSpPr>
          <p:nvPr/>
        </p:nvSpPr>
        <p:spPr bwMode="auto">
          <a:xfrm flipH="1" flipV="1">
            <a:off x="1447800" y="5105400"/>
            <a:ext cx="152400" cy="914400"/>
          </a:xfrm>
          <a:prstGeom prst="line">
            <a:avLst/>
          </a:prstGeom>
          <a:noFill/>
          <a:ln w="19050">
            <a:solidFill>
              <a:srgbClr val="FF3300"/>
            </a:solidFill>
            <a:round/>
            <a:headEnd/>
            <a:tailEnd type="triangle" w="med" len="med"/>
          </a:ln>
        </p:spPr>
        <p:txBody>
          <a:bodyPr wrap="none" anchor="ctr"/>
          <a:lstStyle/>
          <a:p>
            <a:endParaRPr lang="zh-CN" altLang="en-US"/>
          </a:p>
        </p:txBody>
      </p:sp>
      <p:sp>
        <p:nvSpPr>
          <p:cNvPr id="202780" name="Oval 28"/>
          <p:cNvSpPr>
            <a:spLocks noChangeArrowheads="1"/>
          </p:cNvSpPr>
          <p:nvPr/>
        </p:nvSpPr>
        <p:spPr bwMode="auto">
          <a:xfrm>
            <a:off x="1447800" y="5105400"/>
            <a:ext cx="76200" cy="76200"/>
          </a:xfrm>
          <a:prstGeom prst="ellipse">
            <a:avLst/>
          </a:prstGeom>
          <a:solidFill>
            <a:srgbClr val="FF0000"/>
          </a:solidFill>
          <a:ln w="9525">
            <a:noFill/>
            <a:round/>
            <a:headEnd/>
            <a:tailEnd/>
          </a:ln>
        </p:spPr>
        <p:txBody>
          <a:bodyPr wrap="none" anchor="ctr"/>
          <a:lstStyle/>
          <a:p>
            <a:endParaRPr lang="zh-CN" altLang="en-US"/>
          </a:p>
        </p:txBody>
      </p:sp>
      <p:sp>
        <p:nvSpPr>
          <p:cNvPr id="202781" name="Line 29"/>
          <p:cNvSpPr>
            <a:spLocks noChangeShapeType="1"/>
          </p:cNvSpPr>
          <p:nvPr/>
        </p:nvSpPr>
        <p:spPr bwMode="auto">
          <a:xfrm flipV="1">
            <a:off x="1524000" y="4343400"/>
            <a:ext cx="1219200" cy="762000"/>
          </a:xfrm>
          <a:prstGeom prst="line">
            <a:avLst/>
          </a:prstGeom>
          <a:noFill/>
          <a:ln w="19050">
            <a:solidFill>
              <a:srgbClr val="FF3300"/>
            </a:solidFill>
            <a:round/>
            <a:headEnd/>
            <a:tailEnd type="triangle" w="med" len="med"/>
          </a:ln>
        </p:spPr>
        <p:txBody>
          <a:bodyPr wrap="none" anchor="ctr"/>
          <a:lstStyle/>
          <a:p>
            <a:endParaRPr lang="zh-CN" altLang="en-US"/>
          </a:p>
        </p:txBody>
      </p:sp>
      <p:sp>
        <p:nvSpPr>
          <p:cNvPr id="202782" name="Oval 30"/>
          <p:cNvSpPr>
            <a:spLocks noChangeArrowheads="1"/>
          </p:cNvSpPr>
          <p:nvPr/>
        </p:nvSpPr>
        <p:spPr bwMode="auto">
          <a:xfrm>
            <a:off x="2743200" y="4314825"/>
            <a:ext cx="76200" cy="76200"/>
          </a:xfrm>
          <a:prstGeom prst="ellipse">
            <a:avLst/>
          </a:prstGeom>
          <a:solidFill>
            <a:srgbClr val="FF0000"/>
          </a:solidFill>
          <a:ln w="9525">
            <a:noFill/>
            <a:round/>
            <a:headEnd/>
            <a:tailEnd/>
          </a:ln>
        </p:spPr>
        <p:txBody>
          <a:bodyPr wrap="none" anchor="ctr"/>
          <a:lstStyle/>
          <a:p>
            <a:endParaRPr lang="zh-CN" altLang="en-US"/>
          </a:p>
        </p:txBody>
      </p:sp>
      <p:sp>
        <p:nvSpPr>
          <p:cNvPr id="202783" name="Line 31"/>
          <p:cNvSpPr>
            <a:spLocks noChangeShapeType="1"/>
          </p:cNvSpPr>
          <p:nvPr/>
        </p:nvSpPr>
        <p:spPr bwMode="auto">
          <a:xfrm flipV="1">
            <a:off x="2819400" y="4114800"/>
            <a:ext cx="990600" cy="228600"/>
          </a:xfrm>
          <a:prstGeom prst="line">
            <a:avLst/>
          </a:prstGeom>
          <a:noFill/>
          <a:ln w="19050">
            <a:solidFill>
              <a:srgbClr val="FF3300"/>
            </a:solidFill>
            <a:round/>
            <a:headEnd/>
            <a:tailEnd type="triangle" w="med" len="med"/>
          </a:ln>
        </p:spPr>
        <p:txBody>
          <a:bodyPr wrap="none" anchor="ctr"/>
          <a:lstStyle/>
          <a:p>
            <a:endParaRPr lang="zh-CN" altLang="en-US"/>
          </a:p>
        </p:txBody>
      </p:sp>
      <p:sp>
        <p:nvSpPr>
          <p:cNvPr id="202784" name="Line 32"/>
          <p:cNvSpPr>
            <a:spLocks noChangeShapeType="1"/>
          </p:cNvSpPr>
          <p:nvPr/>
        </p:nvSpPr>
        <p:spPr bwMode="auto">
          <a:xfrm flipH="1">
            <a:off x="3771900" y="4143375"/>
            <a:ext cx="76200" cy="714375"/>
          </a:xfrm>
          <a:prstGeom prst="line">
            <a:avLst/>
          </a:prstGeom>
          <a:noFill/>
          <a:ln w="19050">
            <a:solidFill>
              <a:srgbClr val="FF3300"/>
            </a:solidFill>
            <a:round/>
            <a:headEnd/>
            <a:tailEnd type="triangle" w="med" len="med"/>
          </a:ln>
        </p:spPr>
        <p:txBody>
          <a:bodyPr wrap="none" anchor="ctr"/>
          <a:lstStyle/>
          <a:p>
            <a:endParaRPr lang="zh-CN" altLang="en-US"/>
          </a:p>
        </p:txBody>
      </p:sp>
      <p:sp>
        <p:nvSpPr>
          <p:cNvPr id="202785" name="Oval 33"/>
          <p:cNvSpPr>
            <a:spLocks noChangeArrowheads="1"/>
          </p:cNvSpPr>
          <p:nvPr/>
        </p:nvSpPr>
        <p:spPr bwMode="auto">
          <a:xfrm>
            <a:off x="3800475" y="4067175"/>
            <a:ext cx="76200" cy="76200"/>
          </a:xfrm>
          <a:prstGeom prst="ellipse">
            <a:avLst/>
          </a:prstGeom>
          <a:solidFill>
            <a:srgbClr val="FF0000"/>
          </a:solidFill>
          <a:ln w="9525">
            <a:noFill/>
            <a:round/>
            <a:headEnd/>
            <a:tailEnd/>
          </a:ln>
        </p:spPr>
        <p:txBody>
          <a:bodyPr wrap="none" anchor="ctr"/>
          <a:lstStyle/>
          <a:p>
            <a:endParaRPr lang="zh-CN" altLang="en-US"/>
          </a:p>
        </p:txBody>
      </p:sp>
      <p:sp>
        <p:nvSpPr>
          <p:cNvPr id="202786" name="Line 34"/>
          <p:cNvSpPr>
            <a:spLocks noChangeShapeType="1"/>
          </p:cNvSpPr>
          <p:nvPr/>
        </p:nvSpPr>
        <p:spPr bwMode="auto">
          <a:xfrm flipH="1" flipV="1">
            <a:off x="3048000" y="4572000"/>
            <a:ext cx="666750" cy="285750"/>
          </a:xfrm>
          <a:prstGeom prst="line">
            <a:avLst/>
          </a:prstGeom>
          <a:noFill/>
          <a:ln w="19050">
            <a:solidFill>
              <a:srgbClr val="FF3300"/>
            </a:solidFill>
            <a:round/>
            <a:headEnd/>
            <a:tailEnd type="triangle" w="med" len="med"/>
          </a:ln>
        </p:spPr>
        <p:txBody>
          <a:bodyPr wrap="none" anchor="ctr"/>
          <a:lstStyle/>
          <a:p>
            <a:endParaRPr lang="zh-CN" altLang="en-US"/>
          </a:p>
        </p:txBody>
      </p:sp>
      <p:sp>
        <p:nvSpPr>
          <p:cNvPr id="202787" name="Oval 35"/>
          <p:cNvSpPr>
            <a:spLocks noChangeArrowheads="1"/>
          </p:cNvSpPr>
          <p:nvPr/>
        </p:nvSpPr>
        <p:spPr bwMode="auto">
          <a:xfrm>
            <a:off x="3724275" y="4829175"/>
            <a:ext cx="76200" cy="76200"/>
          </a:xfrm>
          <a:prstGeom prst="ellipse">
            <a:avLst/>
          </a:prstGeom>
          <a:solidFill>
            <a:srgbClr val="FF0000"/>
          </a:solidFill>
          <a:ln w="9525">
            <a:noFill/>
            <a:round/>
            <a:headEnd/>
            <a:tailEnd/>
          </a:ln>
        </p:spPr>
        <p:txBody>
          <a:bodyPr wrap="none" anchor="ctr"/>
          <a:lstStyle/>
          <a:p>
            <a:endParaRPr lang="zh-CN" altLang="en-US"/>
          </a:p>
        </p:txBody>
      </p:sp>
      <p:sp>
        <p:nvSpPr>
          <p:cNvPr id="202788" name="Line 36"/>
          <p:cNvSpPr>
            <a:spLocks noChangeShapeType="1"/>
          </p:cNvSpPr>
          <p:nvPr/>
        </p:nvSpPr>
        <p:spPr bwMode="auto">
          <a:xfrm flipV="1">
            <a:off x="3009900" y="3810000"/>
            <a:ext cx="342900" cy="704850"/>
          </a:xfrm>
          <a:prstGeom prst="line">
            <a:avLst/>
          </a:prstGeom>
          <a:noFill/>
          <a:ln w="19050">
            <a:solidFill>
              <a:srgbClr val="FF3300"/>
            </a:solidFill>
            <a:round/>
            <a:headEnd/>
            <a:tailEnd type="triangle" w="med" len="med"/>
          </a:ln>
        </p:spPr>
        <p:txBody>
          <a:bodyPr wrap="none" anchor="ctr"/>
          <a:lstStyle/>
          <a:p>
            <a:endParaRPr lang="zh-CN" altLang="en-US"/>
          </a:p>
        </p:txBody>
      </p:sp>
      <p:sp>
        <p:nvSpPr>
          <p:cNvPr id="202789" name="Oval 37"/>
          <p:cNvSpPr>
            <a:spLocks noChangeArrowheads="1"/>
          </p:cNvSpPr>
          <p:nvPr/>
        </p:nvSpPr>
        <p:spPr bwMode="auto">
          <a:xfrm>
            <a:off x="3019425" y="4486275"/>
            <a:ext cx="76200" cy="76200"/>
          </a:xfrm>
          <a:prstGeom prst="ellipse">
            <a:avLst/>
          </a:prstGeom>
          <a:solidFill>
            <a:srgbClr val="FF0000"/>
          </a:solidFill>
          <a:ln w="9525">
            <a:noFill/>
            <a:round/>
            <a:headEnd/>
            <a:tailEnd/>
          </a:ln>
        </p:spPr>
        <p:txBody>
          <a:bodyPr wrap="none" anchor="ctr"/>
          <a:lstStyle/>
          <a:p>
            <a:endParaRPr lang="zh-CN" altLang="en-US"/>
          </a:p>
        </p:txBody>
      </p:sp>
      <p:sp>
        <p:nvSpPr>
          <p:cNvPr id="202790" name="Line 38"/>
          <p:cNvSpPr>
            <a:spLocks noChangeShapeType="1"/>
          </p:cNvSpPr>
          <p:nvPr/>
        </p:nvSpPr>
        <p:spPr bwMode="auto">
          <a:xfrm>
            <a:off x="3390900" y="3762375"/>
            <a:ext cx="571500" cy="962025"/>
          </a:xfrm>
          <a:prstGeom prst="line">
            <a:avLst/>
          </a:prstGeom>
          <a:noFill/>
          <a:ln w="19050">
            <a:solidFill>
              <a:srgbClr val="FF3300"/>
            </a:solidFill>
            <a:round/>
            <a:headEnd/>
            <a:tailEnd type="triangle" w="med" len="med"/>
          </a:ln>
        </p:spPr>
        <p:txBody>
          <a:bodyPr wrap="none" anchor="ctr"/>
          <a:lstStyle/>
          <a:p>
            <a:endParaRPr lang="zh-CN" altLang="en-US"/>
          </a:p>
        </p:txBody>
      </p:sp>
      <p:sp>
        <p:nvSpPr>
          <p:cNvPr id="202791" name="Oval 39"/>
          <p:cNvSpPr>
            <a:spLocks noChangeArrowheads="1"/>
          </p:cNvSpPr>
          <p:nvPr/>
        </p:nvSpPr>
        <p:spPr bwMode="auto">
          <a:xfrm>
            <a:off x="3324225" y="3733800"/>
            <a:ext cx="76200" cy="76200"/>
          </a:xfrm>
          <a:prstGeom prst="ellipse">
            <a:avLst/>
          </a:prstGeom>
          <a:solidFill>
            <a:srgbClr val="FF0000"/>
          </a:solidFill>
          <a:ln w="9525">
            <a:noFill/>
            <a:round/>
            <a:headEnd/>
            <a:tailEnd/>
          </a:ln>
        </p:spPr>
        <p:txBody>
          <a:bodyPr wrap="none" anchor="ctr"/>
          <a:lstStyle/>
          <a:p>
            <a:endParaRPr lang="zh-CN" altLang="en-US"/>
          </a:p>
        </p:txBody>
      </p:sp>
      <p:sp>
        <p:nvSpPr>
          <p:cNvPr id="202792" name="Line 40"/>
          <p:cNvSpPr>
            <a:spLocks noChangeShapeType="1"/>
          </p:cNvSpPr>
          <p:nvPr/>
        </p:nvSpPr>
        <p:spPr bwMode="auto">
          <a:xfrm flipV="1">
            <a:off x="4013200" y="4191000"/>
            <a:ext cx="571500" cy="561975"/>
          </a:xfrm>
          <a:prstGeom prst="line">
            <a:avLst/>
          </a:prstGeom>
          <a:noFill/>
          <a:ln w="19050">
            <a:solidFill>
              <a:srgbClr val="FF3300"/>
            </a:solidFill>
            <a:round/>
            <a:headEnd/>
            <a:tailEnd type="triangle" w="med" len="med"/>
          </a:ln>
        </p:spPr>
        <p:txBody>
          <a:bodyPr wrap="none" anchor="ctr"/>
          <a:lstStyle/>
          <a:p>
            <a:endParaRPr lang="zh-CN" altLang="en-US"/>
          </a:p>
        </p:txBody>
      </p:sp>
      <p:sp>
        <p:nvSpPr>
          <p:cNvPr id="202793" name="Oval 41"/>
          <p:cNvSpPr>
            <a:spLocks noChangeArrowheads="1"/>
          </p:cNvSpPr>
          <p:nvPr/>
        </p:nvSpPr>
        <p:spPr bwMode="auto">
          <a:xfrm>
            <a:off x="3962400" y="4724400"/>
            <a:ext cx="76200" cy="76200"/>
          </a:xfrm>
          <a:prstGeom prst="ellipse">
            <a:avLst/>
          </a:prstGeom>
          <a:solidFill>
            <a:srgbClr val="FF0000"/>
          </a:solidFill>
          <a:ln w="9525">
            <a:noFill/>
            <a:round/>
            <a:headEnd/>
            <a:tailEnd/>
          </a:ln>
        </p:spPr>
        <p:txBody>
          <a:bodyPr wrap="none" anchor="ctr"/>
          <a:lstStyle/>
          <a:p>
            <a:endParaRPr lang="zh-CN" altLang="en-US"/>
          </a:p>
        </p:txBody>
      </p:sp>
      <p:sp>
        <p:nvSpPr>
          <p:cNvPr id="202794" name="Line 42"/>
          <p:cNvSpPr>
            <a:spLocks noChangeShapeType="1"/>
          </p:cNvSpPr>
          <p:nvPr/>
        </p:nvSpPr>
        <p:spPr bwMode="auto">
          <a:xfrm flipV="1">
            <a:off x="4648200" y="3962400"/>
            <a:ext cx="685800" cy="228600"/>
          </a:xfrm>
          <a:prstGeom prst="line">
            <a:avLst/>
          </a:prstGeom>
          <a:noFill/>
          <a:ln w="19050">
            <a:solidFill>
              <a:srgbClr val="FF3300"/>
            </a:solidFill>
            <a:round/>
            <a:headEnd/>
            <a:tailEnd type="triangle" w="med" len="med"/>
          </a:ln>
        </p:spPr>
        <p:txBody>
          <a:bodyPr wrap="none" anchor="ctr"/>
          <a:lstStyle/>
          <a:p>
            <a:endParaRPr lang="zh-CN" altLang="en-US"/>
          </a:p>
        </p:txBody>
      </p:sp>
      <p:sp>
        <p:nvSpPr>
          <p:cNvPr id="202795" name="Oval 43"/>
          <p:cNvSpPr>
            <a:spLocks noChangeArrowheads="1"/>
          </p:cNvSpPr>
          <p:nvPr/>
        </p:nvSpPr>
        <p:spPr bwMode="auto">
          <a:xfrm>
            <a:off x="4572000" y="4152900"/>
            <a:ext cx="76200" cy="76200"/>
          </a:xfrm>
          <a:prstGeom prst="ellipse">
            <a:avLst/>
          </a:prstGeom>
          <a:solidFill>
            <a:srgbClr val="FF0000"/>
          </a:solidFill>
          <a:ln w="9525">
            <a:noFill/>
            <a:round/>
            <a:headEnd/>
            <a:tailEnd/>
          </a:ln>
        </p:spPr>
        <p:txBody>
          <a:bodyPr wrap="none" anchor="ctr"/>
          <a:lstStyle/>
          <a:p>
            <a:endParaRPr lang="zh-CN" altLang="en-US"/>
          </a:p>
        </p:txBody>
      </p:sp>
      <p:sp>
        <p:nvSpPr>
          <p:cNvPr id="202796" name="Line 44"/>
          <p:cNvSpPr>
            <a:spLocks noChangeShapeType="1"/>
          </p:cNvSpPr>
          <p:nvPr/>
        </p:nvSpPr>
        <p:spPr bwMode="auto">
          <a:xfrm flipH="1">
            <a:off x="4267200" y="3914775"/>
            <a:ext cx="1028700" cy="123825"/>
          </a:xfrm>
          <a:prstGeom prst="line">
            <a:avLst/>
          </a:prstGeom>
          <a:noFill/>
          <a:ln w="19050">
            <a:solidFill>
              <a:srgbClr val="FF3300"/>
            </a:solidFill>
            <a:round/>
            <a:headEnd/>
            <a:tailEnd type="triangle" w="med" len="med"/>
          </a:ln>
        </p:spPr>
        <p:txBody>
          <a:bodyPr wrap="none" anchor="ctr"/>
          <a:lstStyle/>
          <a:p>
            <a:endParaRPr lang="zh-CN" altLang="en-US"/>
          </a:p>
        </p:txBody>
      </p:sp>
      <p:sp>
        <p:nvSpPr>
          <p:cNvPr id="202797" name="Oval 45"/>
          <p:cNvSpPr>
            <a:spLocks noChangeArrowheads="1"/>
          </p:cNvSpPr>
          <p:nvPr/>
        </p:nvSpPr>
        <p:spPr bwMode="auto">
          <a:xfrm>
            <a:off x="5334000" y="3886200"/>
            <a:ext cx="76200" cy="76200"/>
          </a:xfrm>
          <a:prstGeom prst="ellipse">
            <a:avLst/>
          </a:prstGeom>
          <a:solidFill>
            <a:srgbClr val="FF0000"/>
          </a:solidFill>
          <a:ln w="9525">
            <a:noFill/>
            <a:round/>
            <a:headEnd/>
            <a:tailEnd/>
          </a:ln>
        </p:spPr>
        <p:txBody>
          <a:bodyPr wrap="none" anchor="ctr"/>
          <a:lstStyle/>
          <a:p>
            <a:endParaRPr lang="zh-CN" altLang="en-US"/>
          </a:p>
        </p:txBody>
      </p:sp>
      <p:sp>
        <p:nvSpPr>
          <p:cNvPr id="202798" name="Line 46"/>
          <p:cNvSpPr>
            <a:spLocks noChangeShapeType="1"/>
          </p:cNvSpPr>
          <p:nvPr/>
        </p:nvSpPr>
        <p:spPr bwMode="auto">
          <a:xfrm>
            <a:off x="4191000" y="4114800"/>
            <a:ext cx="209550" cy="1371600"/>
          </a:xfrm>
          <a:prstGeom prst="line">
            <a:avLst/>
          </a:prstGeom>
          <a:noFill/>
          <a:ln w="19050">
            <a:solidFill>
              <a:srgbClr val="FF3300"/>
            </a:solidFill>
            <a:round/>
            <a:headEnd/>
            <a:tailEnd type="triangle" w="med" len="med"/>
          </a:ln>
        </p:spPr>
        <p:txBody>
          <a:bodyPr wrap="none" anchor="ctr"/>
          <a:lstStyle/>
          <a:p>
            <a:endParaRPr lang="zh-CN" altLang="en-US"/>
          </a:p>
        </p:txBody>
      </p:sp>
      <p:sp>
        <p:nvSpPr>
          <p:cNvPr id="202799" name="Oval 47"/>
          <p:cNvSpPr>
            <a:spLocks noChangeArrowheads="1"/>
          </p:cNvSpPr>
          <p:nvPr/>
        </p:nvSpPr>
        <p:spPr bwMode="auto">
          <a:xfrm>
            <a:off x="4181475" y="4019550"/>
            <a:ext cx="76200" cy="76200"/>
          </a:xfrm>
          <a:prstGeom prst="ellipse">
            <a:avLst/>
          </a:prstGeom>
          <a:solidFill>
            <a:srgbClr val="FF0000"/>
          </a:solidFill>
          <a:ln w="9525">
            <a:noFill/>
            <a:round/>
            <a:headEnd/>
            <a:tailEnd/>
          </a:ln>
        </p:spPr>
        <p:txBody>
          <a:bodyPr wrap="none" anchor="ctr"/>
          <a:lstStyle/>
          <a:p>
            <a:endParaRPr lang="zh-CN" altLang="en-US"/>
          </a:p>
        </p:txBody>
      </p:sp>
      <p:sp>
        <p:nvSpPr>
          <p:cNvPr id="202800" name="Line 48"/>
          <p:cNvSpPr>
            <a:spLocks noChangeShapeType="1"/>
          </p:cNvSpPr>
          <p:nvPr/>
        </p:nvSpPr>
        <p:spPr bwMode="auto">
          <a:xfrm flipH="1" flipV="1">
            <a:off x="2971800" y="4800600"/>
            <a:ext cx="1514475" cy="676275"/>
          </a:xfrm>
          <a:prstGeom prst="line">
            <a:avLst/>
          </a:prstGeom>
          <a:noFill/>
          <a:ln w="19050">
            <a:solidFill>
              <a:srgbClr val="FF3300"/>
            </a:solidFill>
            <a:round/>
            <a:headEnd/>
            <a:tailEnd type="triangle" w="med" len="med"/>
          </a:ln>
        </p:spPr>
        <p:txBody>
          <a:bodyPr wrap="none" anchor="ctr"/>
          <a:lstStyle/>
          <a:p>
            <a:endParaRPr lang="zh-CN" altLang="en-US"/>
          </a:p>
        </p:txBody>
      </p:sp>
      <p:sp>
        <p:nvSpPr>
          <p:cNvPr id="202801" name="Oval 49"/>
          <p:cNvSpPr>
            <a:spLocks noChangeArrowheads="1"/>
          </p:cNvSpPr>
          <p:nvPr/>
        </p:nvSpPr>
        <p:spPr bwMode="auto">
          <a:xfrm>
            <a:off x="4391025" y="5448300"/>
            <a:ext cx="76200" cy="76200"/>
          </a:xfrm>
          <a:prstGeom prst="ellipse">
            <a:avLst/>
          </a:prstGeom>
          <a:solidFill>
            <a:srgbClr val="FF0000"/>
          </a:solidFill>
          <a:ln w="9525">
            <a:noFill/>
            <a:round/>
            <a:headEnd/>
            <a:tailEnd/>
          </a:ln>
        </p:spPr>
        <p:txBody>
          <a:bodyPr wrap="none" anchor="ctr"/>
          <a:lstStyle/>
          <a:p>
            <a:endParaRPr lang="zh-CN" altLang="en-US"/>
          </a:p>
        </p:txBody>
      </p:sp>
      <p:sp>
        <p:nvSpPr>
          <p:cNvPr id="202802" name="Line 50"/>
          <p:cNvSpPr>
            <a:spLocks noChangeShapeType="1"/>
          </p:cNvSpPr>
          <p:nvPr/>
        </p:nvSpPr>
        <p:spPr bwMode="auto">
          <a:xfrm flipH="1" flipV="1">
            <a:off x="2847975" y="3990975"/>
            <a:ext cx="76200" cy="714375"/>
          </a:xfrm>
          <a:prstGeom prst="line">
            <a:avLst/>
          </a:prstGeom>
          <a:noFill/>
          <a:ln w="19050">
            <a:solidFill>
              <a:srgbClr val="FF3300"/>
            </a:solidFill>
            <a:round/>
            <a:headEnd/>
            <a:tailEnd type="triangle" w="med" len="med"/>
          </a:ln>
        </p:spPr>
        <p:txBody>
          <a:bodyPr wrap="none" anchor="ctr"/>
          <a:lstStyle/>
          <a:p>
            <a:endParaRPr lang="zh-CN" altLang="en-US"/>
          </a:p>
        </p:txBody>
      </p:sp>
      <p:sp>
        <p:nvSpPr>
          <p:cNvPr id="202803" name="Oval 51"/>
          <p:cNvSpPr>
            <a:spLocks noChangeArrowheads="1"/>
          </p:cNvSpPr>
          <p:nvPr/>
        </p:nvSpPr>
        <p:spPr bwMode="auto">
          <a:xfrm>
            <a:off x="2886075" y="4724400"/>
            <a:ext cx="76200" cy="76200"/>
          </a:xfrm>
          <a:prstGeom prst="ellipse">
            <a:avLst/>
          </a:prstGeom>
          <a:solidFill>
            <a:srgbClr val="FF0000"/>
          </a:solidFill>
          <a:ln w="9525">
            <a:noFill/>
            <a:round/>
            <a:headEnd/>
            <a:tailEnd/>
          </a:ln>
        </p:spPr>
        <p:txBody>
          <a:bodyPr wrap="none" anchor="ctr"/>
          <a:lstStyle/>
          <a:p>
            <a:endParaRPr lang="zh-CN" altLang="en-US"/>
          </a:p>
        </p:txBody>
      </p:sp>
      <p:sp>
        <p:nvSpPr>
          <p:cNvPr id="202804" name="Line 52"/>
          <p:cNvSpPr>
            <a:spLocks noChangeShapeType="1"/>
          </p:cNvSpPr>
          <p:nvPr/>
        </p:nvSpPr>
        <p:spPr bwMode="auto">
          <a:xfrm flipH="1">
            <a:off x="1885950" y="3990975"/>
            <a:ext cx="914400" cy="1114425"/>
          </a:xfrm>
          <a:prstGeom prst="line">
            <a:avLst/>
          </a:prstGeom>
          <a:noFill/>
          <a:ln w="19050">
            <a:solidFill>
              <a:srgbClr val="FF3300"/>
            </a:solidFill>
            <a:round/>
            <a:headEnd/>
            <a:tailEnd type="triangle" w="med" len="med"/>
          </a:ln>
        </p:spPr>
        <p:txBody>
          <a:bodyPr wrap="none" anchor="ctr"/>
          <a:lstStyle/>
          <a:p>
            <a:endParaRPr lang="zh-CN" altLang="en-US"/>
          </a:p>
        </p:txBody>
      </p:sp>
      <p:sp>
        <p:nvSpPr>
          <p:cNvPr id="202805" name="Oval 53"/>
          <p:cNvSpPr>
            <a:spLocks noChangeArrowheads="1"/>
          </p:cNvSpPr>
          <p:nvPr/>
        </p:nvSpPr>
        <p:spPr bwMode="auto">
          <a:xfrm>
            <a:off x="2781300" y="3933825"/>
            <a:ext cx="76200" cy="76200"/>
          </a:xfrm>
          <a:prstGeom prst="ellipse">
            <a:avLst/>
          </a:prstGeom>
          <a:solidFill>
            <a:srgbClr val="FF0000"/>
          </a:solidFill>
          <a:ln w="9525">
            <a:noFill/>
            <a:round/>
            <a:headEnd/>
            <a:tailEnd/>
          </a:ln>
        </p:spPr>
        <p:txBody>
          <a:bodyPr wrap="none" anchor="ctr"/>
          <a:lstStyle/>
          <a:p>
            <a:endParaRPr lang="zh-CN" altLang="en-US"/>
          </a:p>
        </p:txBody>
      </p:sp>
      <p:sp>
        <p:nvSpPr>
          <p:cNvPr id="202806" name="Line 54"/>
          <p:cNvSpPr>
            <a:spLocks noChangeShapeType="1"/>
          </p:cNvSpPr>
          <p:nvPr/>
        </p:nvSpPr>
        <p:spPr bwMode="auto">
          <a:xfrm>
            <a:off x="1847850" y="5133975"/>
            <a:ext cx="914400" cy="200025"/>
          </a:xfrm>
          <a:prstGeom prst="line">
            <a:avLst/>
          </a:prstGeom>
          <a:noFill/>
          <a:ln w="19050">
            <a:solidFill>
              <a:srgbClr val="FF3300"/>
            </a:solidFill>
            <a:round/>
            <a:headEnd/>
            <a:tailEnd type="triangle" w="med" len="med"/>
          </a:ln>
        </p:spPr>
        <p:txBody>
          <a:bodyPr wrap="none" anchor="ctr"/>
          <a:lstStyle/>
          <a:p>
            <a:endParaRPr lang="zh-CN" altLang="en-US"/>
          </a:p>
        </p:txBody>
      </p:sp>
      <p:sp>
        <p:nvSpPr>
          <p:cNvPr id="202807" name="Oval 55"/>
          <p:cNvSpPr>
            <a:spLocks noChangeArrowheads="1"/>
          </p:cNvSpPr>
          <p:nvPr/>
        </p:nvSpPr>
        <p:spPr bwMode="auto">
          <a:xfrm>
            <a:off x="1790700" y="5086350"/>
            <a:ext cx="76200" cy="76200"/>
          </a:xfrm>
          <a:prstGeom prst="ellipse">
            <a:avLst/>
          </a:prstGeom>
          <a:solidFill>
            <a:srgbClr val="FF0000"/>
          </a:solidFill>
          <a:ln w="9525">
            <a:noFill/>
            <a:round/>
            <a:headEnd/>
            <a:tailEnd/>
          </a:ln>
        </p:spPr>
        <p:txBody>
          <a:bodyPr wrap="none" anchor="ctr"/>
          <a:lstStyle/>
          <a:p>
            <a:endParaRPr lang="zh-CN" altLang="en-US"/>
          </a:p>
        </p:txBody>
      </p:sp>
      <p:sp>
        <p:nvSpPr>
          <p:cNvPr id="202808" name="Line 56"/>
          <p:cNvSpPr>
            <a:spLocks noChangeShapeType="1"/>
          </p:cNvSpPr>
          <p:nvPr/>
        </p:nvSpPr>
        <p:spPr bwMode="auto">
          <a:xfrm flipV="1">
            <a:off x="2832100" y="5283200"/>
            <a:ext cx="361950" cy="19050"/>
          </a:xfrm>
          <a:prstGeom prst="line">
            <a:avLst/>
          </a:prstGeom>
          <a:noFill/>
          <a:ln w="19050">
            <a:solidFill>
              <a:srgbClr val="FF3300"/>
            </a:solidFill>
            <a:round/>
            <a:headEnd/>
            <a:tailEnd type="triangle" w="med" len="med"/>
          </a:ln>
        </p:spPr>
        <p:txBody>
          <a:bodyPr wrap="none" anchor="ctr"/>
          <a:lstStyle/>
          <a:p>
            <a:endParaRPr lang="zh-CN" altLang="en-US"/>
          </a:p>
        </p:txBody>
      </p:sp>
      <p:sp>
        <p:nvSpPr>
          <p:cNvPr id="202809" name="Oval 57"/>
          <p:cNvSpPr>
            <a:spLocks noChangeArrowheads="1"/>
          </p:cNvSpPr>
          <p:nvPr/>
        </p:nvSpPr>
        <p:spPr bwMode="auto">
          <a:xfrm>
            <a:off x="2743200" y="5276850"/>
            <a:ext cx="76200" cy="76200"/>
          </a:xfrm>
          <a:prstGeom prst="ellipse">
            <a:avLst/>
          </a:prstGeom>
          <a:solidFill>
            <a:srgbClr val="FF0000"/>
          </a:solidFill>
          <a:ln w="9525">
            <a:noFill/>
            <a:round/>
            <a:headEnd/>
            <a:tailEnd/>
          </a:ln>
        </p:spPr>
        <p:txBody>
          <a:bodyPr wrap="none" anchor="ctr"/>
          <a:lstStyle/>
          <a:p>
            <a:endParaRPr lang="zh-CN" altLang="en-US"/>
          </a:p>
        </p:txBody>
      </p:sp>
      <p:sp>
        <p:nvSpPr>
          <p:cNvPr id="202810" name="Line 58"/>
          <p:cNvSpPr>
            <a:spLocks noChangeShapeType="1"/>
          </p:cNvSpPr>
          <p:nvPr/>
        </p:nvSpPr>
        <p:spPr bwMode="auto">
          <a:xfrm>
            <a:off x="3276600" y="5334000"/>
            <a:ext cx="123825" cy="466725"/>
          </a:xfrm>
          <a:prstGeom prst="line">
            <a:avLst/>
          </a:prstGeom>
          <a:noFill/>
          <a:ln w="19050">
            <a:solidFill>
              <a:srgbClr val="FF3300"/>
            </a:solidFill>
            <a:round/>
            <a:headEnd/>
            <a:tailEnd type="triangle" w="med" len="med"/>
          </a:ln>
        </p:spPr>
        <p:txBody>
          <a:bodyPr wrap="none" anchor="ctr"/>
          <a:lstStyle/>
          <a:p>
            <a:endParaRPr lang="zh-CN" altLang="en-US"/>
          </a:p>
        </p:txBody>
      </p:sp>
      <p:sp>
        <p:nvSpPr>
          <p:cNvPr id="202811" name="Oval 59"/>
          <p:cNvSpPr>
            <a:spLocks noChangeArrowheads="1"/>
          </p:cNvSpPr>
          <p:nvPr/>
        </p:nvSpPr>
        <p:spPr bwMode="auto">
          <a:xfrm>
            <a:off x="3200400" y="5257800"/>
            <a:ext cx="76200" cy="76200"/>
          </a:xfrm>
          <a:prstGeom prst="ellipse">
            <a:avLst/>
          </a:prstGeom>
          <a:solidFill>
            <a:srgbClr val="FF0000"/>
          </a:solidFill>
          <a:ln w="9525">
            <a:noFill/>
            <a:round/>
            <a:headEnd/>
            <a:tailEnd/>
          </a:ln>
        </p:spPr>
        <p:txBody>
          <a:bodyPr wrap="none" anchor="ctr"/>
          <a:lstStyle/>
          <a:p>
            <a:endParaRPr lang="zh-CN" altLang="en-US"/>
          </a:p>
        </p:txBody>
      </p:sp>
      <p:sp>
        <p:nvSpPr>
          <p:cNvPr id="202812" name="Line 60"/>
          <p:cNvSpPr>
            <a:spLocks noChangeShapeType="1"/>
          </p:cNvSpPr>
          <p:nvPr/>
        </p:nvSpPr>
        <p:spPr bwMode="auto">
          <a:xfrm flipH="1">
            <a:off x="2743200" y="5867400"/>
            <a:ext cx="685800" cy="228600"/>
          </a:xfrm>
          <a:prstGeom prst="line">
            <a:avLst/>
          </a:prstGeom>
          <a:noFill/>
          <a:ln w="19050">
            <a:solidFill>
              <a:srgbClr val="FF3300"/>
            </a:solidFill>
            <a:round/>
            <a:headEnd/>
            <a:tailEnd type="triangle" w="med" len="med"/>
          </a:ln>
        </p:spPr>
        <p:txBody>
          <a:bodyPr wrap="none" anchor="ctr"/>
          <a:lstStyle/>
          <a:p>
            <a:endParaRPr lang="zh-CN" altLang="en-US"/>
          </a:p>
        </p:txBody>
      </p:sp>
      <p:sp>
        <p:nvSpPr>
          <p:cNvPr id="202813" name="Oval 61"/>
          <p:cNvSpPr>
            <a:spLocks noChangeArrowheads="1"/>
          </p:cNvSpPr>
          <p:nvPr/>
        </p:nvSpPr>
        <p:spPr bwMode="auto">
          <a:xfrm>
            <a:off x="3371850" y="5791200"/>
            <a:ext cx="76200" cy="76200"/>
          </a:xfrm>
          <a:prstGeom prst="ellipse">
            <a:avLst/>
          </a:prstGeom>
          <a:solidFill>
            <a:srgbClr val="FF0000"/>
          </a:solidFill>
          <a:ln w="9525">
            <a:noFill/>
            <a:round/>
            <a:headEnd/>
            <a:tailEnd/>
          </a:ln>
        </p:spPr>
        <p:txBody>
          <a:bodyPr wrap="none" anchor="ctr"/>
          <a:lstStyle/>
          <a:p>
            <a:endParaRPr lang="zh-CN" altLang="en-US"/>
          </a:p>
        </p:txBody>
      </p:sp>
      <p:sp>
        <p:nvSpPr>
          <p:cNvPr id="202814" name="Line 62"/>
          <p:cNvSpPr>
            <a:spLocks noChangeShapeType="1"/>
          </p:cNvSpPr>
          <p:nvPr/>
        </p:nvSpPr>
        <p:spPr bwMode="auto">
          <a:xfrm flipH="1" flipV="1">
            <a:off x="2314575" y="5334000"/>
            <a:ext cx="381000" cy="685800"/>
          </a:xfrm>
          <a:prstGeom prst="line">
            <a:avLst/>
          </a:prstGeom>
          <a:noFill/>
          <a:ln w="19050">
            <a:solidFill>
              <a:srgbClr val="FF3300"/>
            </a:solidFill>
            <a:round/>
            <a:headEnd/>
            <a:tailEnd type="triangle" w="med" len="med"/>
          </a:ln>
        </p:spPr>
        <p:txBody>
          <a:bodyPr wrap="none" anchor="ctr"/>
          <a:lstStyle/>
          <a:p>
            <a:endParaRPr lang="zh-CN" altLang="en-US"/>
          </a:p>
        </p:txBody>
      </p:sp>
      <p:sp>
        <p:nvSpPr>
          <p:cNvPr id="202815" name="Oval 63"/>
          <p:cNvSpPr>
            <a:spLocks noChangeArrowheads="1"/>
          </p:cNvSpPr>
          <p:nvPr/>
        </p:nvSpPr>
        <p:spPr bwMode="auto">
          <a:xfrm>
            <a:off x="2686050" y="6019800"/>
            <a:ext cx="76200" cy="76200"/>
          </a:xfrm>
          <a:prstGeom prst="ellipse">
            <a:avLst/>
          </a:prstGeom>
          <a:solidFill>
            <a:srgbClr val="FF0000"/>
          </a:solidFill>
          <a:ln w="9525">
            <a:noFill/>
            <a:round/>
            <a:headEnd/>
            <a:tailEnd/>
          </a:ln>
        </p:spPr>
        <p:txBody>
          <a:bodyPr wrap="none" anchor="ctr"/>
          <a:lstStyle/>
          <a:p>
            <a:endParaRPr lang="zh-CN" altLang="en-US"/>
          </a:p>
        </p:txBody>
      </p:sp>
      <p:sp>
        <p:nvSpPr>
          <p:cNvPr id="202816" name="Line 64"/>
          <p:cNvSpPr>
            <a:spLocks noChangeShapeType="1"/>
          </p:cNvSpPr>
          <p:nvPr/>
        </p:nvSpPr>
        <p:spPr bwMode="auto">
          <a:xfrm flipH="1">
            <a:off x="2209800" y="5324475"/>
            <a:ext cx="76200" cy="390525"/>
          </a:xfrm>
          <a:prstGeom prst="line">
            <a:avLst/>
          </a:prstGeom>
          <a:noFill/>
          <a:ln w="19050">
            <a:solidFill>
              <a:srgbClr val="FF3300"/>
            </a:solidFill>
            <a:round/>
            <a:headEnd/>
            <a:tailEnd type="triangle" w="med" len="med"/>
          </a:ln>
        </p:spPr>
        <p:txBody>
          <a:bodyPr wrap="none" anchor="ctr"/>
          <a:lstStyle/>
          <a:p>
            <a:endParaRPr lang="zh-CN" altLang="en-US"/>
          </a:p>
        </p:txBody>
      </p:sp>
      <p:sp>
        <p:nvSpPr>
          <p:cNvPr id="202817" name="Oval 65"/>
          <p:cNvSpPr>
            <a:spLocks noChangeArrowheads="1"/>
          </p:cNvSpPr>
          <p:nvPr/>
        </p:nvSpPr>
        <p:spPr bwMode="auto">
          <a:xfrm>
            <a:off x="2286000" y="5257800"/>
            <a:ext cx="76200" cy="76200"/>
          </a:xfrm>
          <a:prstGeom prst="ellipse">
            <a:avLst/>
          </a:prstGeom>
          <a:solidFill>
            <a:srgbClr val="FF0000"/>
          </a:solidFill>
          <a:ln w="9525">
            <a:noFill/>
            <a:round/>
            <a:headEnd/>
            <a:tailEnd/>
          </a:ln>
        </p:spPr>
        <p:txBody>
          <a:bodyPr wrap="none" anchor="ctr"/>
          <a:lstStyle/>
          <a:p>
            <a:endParaRPr lang="zh-CN" altLang="en-US"/>
          </a:p>
        </p:txBody>
      </p:sp>
      <p:sp>
        <p:nvSpPr>
          <p:cNvPr id="202818" name="Line 66"/>
          <p:cNvSpPr>
            <a:spLocks noChangeShapeType="1"/>
          </p:cNvSpPr>
          <p:nvPr/>
        </p:nvSpPr>
        <p:spPr bwMode="auto">
          <a:xfrm flipV="1">
            <a:off x="2247900" y="5715000"/>
            <a:ext cx="876300" cy="28575"/>
          </a:xfrm>
          <a:prstGeom prst="line">
            <a:avLst/>
          </a:prstGeom>
          <a:noFill/>
          <a:ln w="19050">
            <a:solidFill>
              <a:srgbClr val="FF3300"/>
            </a:solidFill>
            <a:round/>
            <a:headEnd/>
            <a:tailEnd type="triangle" w="med" len="med"/>
          </a:ln>
        </p:spPr>
        <p:txBody>
          <a:bodyPr wrap="none" anchor="ctr"/>
          <a:lstStyle/>
          <a:p>
            <a:endParaRPr lang="zh-CN" altLang="en-US"/>
          </a:p>
        </p:txBody>
      </p:sp>
      <p:sp>
        <p:nvSpPr>
          <p:cNvPr id="202819" name="Oval 67"/>
          <p:cNvSpPr>
            <a:spLocks noChangeArrowheads="1"/>
          </p:cNvSpPr>
          <p:nvPr/>
        </p:nvSpPr>
        <p:spPr bwMode="auto">
          <a:xfrm>
            <a:off x="2171700" y="5715000"/>
            <a:ext cx="76200" cy="76200"/>
          </a:xfrm>
          <a:prstGeom prst="ellipse">
            <a:avLst/>
          </a:prstGeom>
          <a:solidFill>
            <a:srgbClr val="FF0000"/>
          </a:solidFill>
          <a:ln w="9525">
            <a:noFill/>
            <a:round/>
            <a:headEnd/>
            <a:tailEnd/>
          </a:ln>
        </p:spPr>
        <p:txBody>
          <a:bodyPr wrap="none" anchor="ctr"/>
          <a:lstStyle/>
          <a:p>
            <a:endParaRPr lang="zh-CN" altLang="en-US"/>
          </a:p>
        </p:txBody>
      </p:sp>
      <p:sp>
        <p:nvSpPr>
          <p:cNvPr id="202820" name="Line 68"/>
          <p:cNvSpPr>
            <a:spLocks noChangeShapeType="1"/>
          </p:cNvSpPr>
          <p:nvPr/>
        </p:nvSpPr>
        <p:spPr bwMode="auto">
          <a:xfrm flipH="1" flipV="1">
            <a:off x="1752600" y="5562600"/>
            <a:ext cx="1371600" cy="76200"/>
          </a:xfrm>
          <a:prstGeom prst="line">
            <a:avLst/>
          </a:prstGeom>
          <a:noFill/>
          <a:ln w="19050">
            <a:solidFill>
              <a:srgbClr val="FF3300"/>
            </a:solidFill>
            <a:round/>
            <a:headEnd/>
            <a:tailEnd type="triangle" w="med" len="med"/>
          </a:ln>
        </p:spPr>
        <p:txBody>
          <a:bodyPr wrap="none" anchor="ctr"/>
          <a:lstStyle/>
          <a:p>
            <a:endParaRPr lang="zh-CN" altLang="en-US"/>
          </a:p>
        </p:txBody>
      </p:sp>
      <p:sp>
        <p:nvSpPr>
          <p:cNvPr id="202821" name="Oval 69"/>
          <p:cNvSpPr>
            <a:spLocks noChangeArrowheads="1"/>
          </p:cNvSpPr>
          <p:nvPr/>
        </p:nvSpPr>
        <p:spPr bwMode="auto">
          <a:xfrm>
            <a:off x="3124200" y="5638800"/>
            <a:ext cx="76200" cy="76200"/>
          </a:xfrm>
          <a:prstGeom prst="ellipse">
            <a:avLst/>
          </a:prstGeom>
          <a:solidFill>
            <a:srgbClr val="FF0000"/>
          </a:solidFill>
          <a:ln w="9525">
            <a:noFill/>
            <a:round/>
            <a:headEnd/>
            <a:tailEnd/>
          </a:ln>
        </p:spPr>
        <p:txBody>
          <a:bodyPr wrap="none" anchor="ctr"/>
          <a:lstStyle/>
          <a:p>
            <a:endParaRPr lang="zh-CN" altLang="en-US"/>
          </a:p>
        </p:txBody>
      </p:sp>
      <p:sp>
        <p:nvSpPr>
          <p:cNvPr id="202822" name="Line 70"/>
          <p:cNvSpPr>
            <a:spLocks noChangeShapeType="1"/>
          </p:cNvSpPr>
          <p:nvPr/>
        </p:nvSpPr>
        <p:spPr bwMode="auto">
          <a:xfrm flipH="1" flipV="1">
            <a:off x="1600200" y="4800600"/>
            <a:ext cx="76200" cy="685800"/>
          </a:xfrm>
          <a:prstGeom prst="line">
            <a:avLst/>
          </a:prstGeom>
          <a:noFill/>
          <a:ln w="19050">
            <a:solidFill>
              <a:srgbClr val="FF3300"/>
            </a:solidFill>
            <a:round/>
            <a:headEnd/>
            <a:tailEnd type="triangle" w="med" len="med"/>
          </a:ln>
        </p:spPr>
        <p:txBody>
          <a:bodyPr wrap="none" anchor="ctr"/>
          <a:lstStyle/>
          <a:p>
            <a:endParaRPr lang="zh-CN" altLang="en-US"/>
          </a:p>
        </p:txBody>
      </p:sp>
      <p:sp>
        <p:nvSpPr>
          <p:cNvPr id="202823" name="Oval 71"/>
          <p:cNvSpPr>
            <a:spLocks noChangeArrowheads="1"/>
          </p:cNvSpPr>
          <p:nvPr/>
        </p:nvSpPr>
        <p:spPr bwMode="auto">
          <a:xfrm>
            <a:off x="1676400" y="5495925"/>
            <a:ext cx="76200" cy="76200"/>
          </a:xfrm>
          <a:prstGeom prst="ellipse">
            <a:avLst/>
          </a:prstGeom>
          <a:solidFill>
            <a:srgbClr val="FF0000"/>
          </a:solidFill>
          <a:ln w="9525">
            <a:noFill/>
            <a:round/>
            <a:headEnd/>
            <a:tailEnd/>
          </a:ln>
        </p:spPr>
        <p:txBody>
          <a:bodyPr wrap="none" anchor="ctr"/>
          <a:lstStyle/>
          <a:p>
            <a:endParaRPr lang="zh-CN" altLang="en-US"/>
          </a:p>
        </p:txBody>
      </p:sp>
      <p:sp>
        <p:nvSpPr>
          <p:cNvPr id="202824" name="Line 72"/>
          <p:cNvSpPr>
            <a:spLocks noChangeShapeType="1"/>
          </p:cNvSpPr>
          <p:nvPr/>
        </p:nvSpPr>
        <p:spPr bwMode="auto">
          <a:xfrm flipV="1">
            <a:off x="1571625" y="4038600"/>
            <a:ext cx="409575" cy="685800"/>
          </a:xfrm>
          <a:prstGeom prst="line">
            <a:avLst/>
          </a:prstGeom>
          <a:noFill/>
          <a:ln w="19050">
            <a:solidFill>
              <a:srgbClr val="FF3300"/>
            </a:solidFill>
            <a:round/>
            <a:headEnd/>
            <a:tailEnd type="triangle" w="med" len="med"/>
          </a:ln>
        </p:spPr>
        <p:txBody>
          <a:bodyPr wrap="none" anchor="ctr"/>
          <a:lstStyle/>
          <a:p>
            <a:endParaRPr lang="zh-CN" altLang="en-US"/>
          </a:p>
        </p:txBody>
      </p:sp>
      <p:sp>
        <p:nvSpPr>
          <p:cNvPr id="202825" name="Oval 73"/>
          <p:cNvSpPr>
            <a:spLocks noChangeArrowheads="1"/>
          </p:cNvSpPr>
          <p:nvPr/>
        </p:nvSpPr>
        <p:spPr bwMode="auto">
          <a:xfrm>
            <a:off x="1552575" y="4733925"/>
            <a:ext cx="76200" cy="76200"/>
          </a:xfrm>
          <a:prstGeom prst="ellipse">
            <a:avLst/>
          </a:prstGeom>
          <a:solidFill>
            <a:srgbClr val="FF0000"/>
          </a:solidFill>
          <a:ln w="9525">
            <a:noFill/>
            <a:round/>
            <a:headEnd/>
            <a:tailEnd/>
          </a:ln>
        </p:spPr>
        <p:txBody>
          <a:bodyPr wrap="none" anchor="ctr"/>
          <a:lstStyle/>
          <a:p>
            <a:endParaRPr lang="zh-CN" altLang="en-US"/>
          </a:p>
        </p:txBody>
      </p:sp>
      <p:sp>
        <p:nvSpPr>
          <p:cNvPr id="202826" name="Text Box 74"/>
          <p:cNvSpPr txBox="1">
            <a:spLocks noChangeArrowheads="1"/>
          </p:cNvSpPr>
          <p:nvPr/>
        </p:nvSpPr>
        <p:spPr bwMode="auto">
          <a:xfrm>
            <a:off x="5715000" y="6110288"/>
            <a:ext cx="2286000" cy="519112"/>
          </a:xfrm>
          <a:prstGeom prst="rect">
            <a:avLst/>
          </a:prstGeom>
          <a:noFill/>
          <a:ln w="28575">
            <a:noFill/>
            <a:miter lim="800000"/>
            <a:headEnd/>
            <a:tailEnd/>
          </a:ln>
          <a:effectLst/>
        </p:spPr>
        <p:txBody>
          <a:bodyPr anchor="ctr">
            <a:spAutoFit/>
          </a:bodyPr>
          <a:lstStyle/>
          <a:p>
            <a:pPr eaLnBrk="0" hangingPunct="0">
              <a:spcBef>
                <a:spcPct val="50000"/>
              </a:spcBef>
              <a:defRPr/>
            </a:pPr>
            <a:r>
              <a:rPr lang="zh-CN" altLang="en-US" sz="2800" b="1" dirty="0">
                <a:effectLst>
                  <a:outerShdw blurRad="38100" dist="38100" dir="2700000" algn="tl">
                    <a:srgbClr val="C0C0C0"/>
                  </a:outerShdw>
                </a:effectLst>
                <a:latin typeface="楷体_GB2312" pitchFamily="49" charset="-122"/>
                <a:ea typeface="楷体_GB2312" pitchFamily="49" charset="-122"/>
              </a:rPr>
              <a:t> 布朗运动</a:t>
            </a:r>
            <a:endParaRPr lang="zh-CN" altLang="en-US" sz="2800" b="1" dirty="0">
              <a:latin typeface="Arial" charset="0"/>
              <a:ea typeface="楷体_GB2312" pitchFamily="49" charset="-122"/>
            </a:endParaRPr>
          </a:p>
        </p:txBody>
      </p:sp>
      <p:sp>
        <p:nvSpPr>
          <p:cNvPr id="202830" name="Text Box 78"/>
          <p:cNvSpPr txBox="1">
            <a:spLocks noChangeArrowheads="1"/>
          </p:cNvSpPr>
          <p:nvPr/>
        </p:nvSpPr>
        <p:spPr bwMode="auto">
          <a:xfrm>
            <a:off x="5627688" y="3505200"/>
            <a:ext cx="3440112" cy="1631950"/>
          </a:xfrm>
          <a:prstGeom prst="rect">
            <a:avLst/>
          </a:prstGeom>
          <a:noFill/>
          <a:ln w="9525">
            <a:noFill/>
            <a:miter lim="800000"/>
            <a:headEnd/>
            <a:tailEnd/>
          </a:ln>
        </p:spPr>
        <p:txBody>
          <a:bodyPr>
            <a:spAutoFit/>
          </a:bodyPr>
          <a:lstStyle/>
          <a:p>
            <a:pPr eaLnBrk="0" hangingPunct="0"/>
            <a:r>
              <a:rPr lang="zh-CN" altLang="en-US" b="1">
                <a:solidFill>
                  <a:srgbClr val="0000CC"/>
                </a:solidFill>
                <a:latin typeface="Times New Roman" pitchFamily="18" charset="0"/>
                <a:ea typeface="楷体_GB2312" pitchFamily="49" charset="-122"/>
              </a:rPr>
              <a:t>若考虑振动自由度 </a:t>
            </a:r>
            <a:r>
              <a:rPr lang="en-US" altLang="zh-CN" sz="2800" b="1">
                <a:solidFill>
                  <a:srgbClr val="0000CC"/>
                </a:solidFill>
                <a:latin typeface="Times New Roman" pitchFamily="18" charset="0"/>
                <a:ea typeface="楷体_GB2312" pitchFamily="49" charset="-122"/>
              </a:rPr>
              <a:t>s ，</a:t>
            </a:r>
          </a:p>
          <a:p>
            <a:pPr eaLnBrk="0" hangingPunct="0"/>
            <a:r>
              <a:rPr lang="zh-CN" altLang="en-US" b="1">
                <a:solidFill>
                  <a:srgbClr val="0000CC"/>
                </a:solidFill>
                <a:latin typeface="Times New Roman" pitchFamily="18" charset="0"/>
                <a:ea typeface="楷体_GB2312" pitchFamily="49" charset="-122"/>
              </a:rPr>
              <a:t>则平均势能等于平均动能，所以计算总平均能量时</a:t>
            </a:r>
          </a:p>
        </p:txBody>
      </p:sp>
      <p:graphicFrame>
        <p:nvGraphicFramePr>
          <p:cNvPr id="202831" name="Object 79"/>
          <p:cNvGraphicFramePr>
            <a:graphicFrameLocks noChangeAspect="1"/>
          </p:cNvGraphicFramePr>
          <p:nvPr/>
        </p:nvGraphicFramePr>
        <p:xfrm>
          <a:off x="6248400" y="5105400"/>
          <a:ext cx="1787525" cy="395288"/>
        </p:xfrm>
        <a:graphic>
          <a:graphicData uri="http://schemas.openxmlformats.org/presentationml/2006/ole">
            <p:oleObj spid="_x0000_s14338" name="Equation" r:id="rId5" imgW="799920" imgH="1774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2759">
                                            <p:txEl>
                                              <p:pRg st="0" end="0"/>
                                            </p:txEl>
                                          </p:spTgt>
                                        </p:tgtEl>
                                        <p:attrNameLst>
                                          <p:attrName>style.visibility</p:attrName>
                                        </p:attrNameLst>
                                      </p:cBhvr>
                                      <p:to>
                                        <p:strVal val="visible"/>
                                      </p:to>
                                    </p:set>
                                    <p:animEffect transition="in" filter="wipe(left)">
                                      <p:cBhvr>
                                        <p:cTn id="12" dur="500"/>
                                        <p:tgtEl>
                                          <p:spTgt spid="2027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2759">
                                            <p:txEl>
                                              <p:pRg st="1" end="1"/>
                                            </p:txEl>
                                          </p:spTgt>
                                        </p:tgtEl>
                                        <p:attrNameLst>
                                          <p:attrName>style.visibility</p:attrName>
                                        </p:attrNameLst>
                                      </p:cBhvr>
                                      <p:to>
                                        <p:strVal val="visible"/>
                                      </p:to>
                                    </p:set>
                                    <p:animEffect transition="in" filter="wipe(left)">
                                      <p:cBhvr>
                                        <p:cTn id="17" dur="500"/>
                                        <p:tgtEl>
                                          <p:spTgt spid="2027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2759">
                                            <p:txEl>
                                              <p:pRg st="2" end="2"/>
                                            </p:txEl>
                                          </p:spTgt>
                                        </p:tgtEl>
                                        <p:attrNameLst>
                                          <p:attrName>style.visibility</p:attrName>
                                        </p:attrNameLst>
                                      </p:cBhvr>
                                      <p:to>
                                        <p:strVal val="visible"/>
                                      </p:to>
                                    </p:set>
                                    <p:animEffect transition="in" filter="wipe(left)">
                                      <p:cBhvr>
                                        <p:cTn id="22" dur="500"/>
                                        <p:tgtEl>
                                          <p:spTgt spid="20275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02830"/>
                                        </p:tgtEl>
                                        <p:attrNameLst>
                                          <p:attrName>style.visibility</p:attrName>
                                        </p:attrNameLst>
                                      </p:cBhvr>
                                      <p:to>
                                        <p:strVal val="visible"/>
                                      </p:to>
                                    </p:set>
                                    <p:animEffect transition="in" filter="wipe(up)">
                                      <p:cBhvr>
                                        <p:cTn id="27" dur="500"/>
                                        <p:tgtEl>
                                          <p:spTgt spid="20283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202831"/>
                                        </p:tgtEl>
                                        <p:attrNameLst>
                                          <p:attrName>style.visibility</p:attrName>
                                        </p:attrNameLst>
                                      </p:cBhvr>
                                      <p:to>
                                        <p:strVal val="visible"/>
                                      </p:to>
                                    </p:set>
                                    <p:animEffect transition="in" filter="wipe(right)">
                                      <p:cBhvr>
                                        <p:cTn id="32" dur="500"/>
                                        <p:tgtEl>
                                          <p:spTgt spid="20283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202763"/>
                                        </p:tgtEl>
                                        <p:attrNameLst>
                                          <p:attrName>style.visibility</p:attrName>
                                        </p:attrNameLst>
                                      </p:cBhvr>
                                      <p:to>
                                        <p:strVal val="visible"/>
                                      </p:to>
                                    </p:set>
                                    <p:animEffect transition="in" filter="wipe(right)">
                                      <p:cBhvr>
                                        <p:cTn id="37" dur="500"/>
                                        <p:tgtEl>
                                          <p:spTgt spid="20276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202826"/>
                                        </p:tgtEl>
                                        <p:attrNameLst>
                                          <p:attrName>style.visibility</p:attrName>
                                        </p:attrNameLst>
                                      </p:cBhvr>
                                      <p:to>
                                        <p:strVal val="visible"/>
                                      </p:to>
                                    </p:set>
                                    <p:animEffect transition="in" filter="wipe(right)">
                                      <p:cBhvr>
                                        <p:cTn id="42" dur="500"/>
                                        <p:tgtEl>
                                          <p:spTgt spid="202826"/>
                                        </p:tgtEl>
                                      </p:cBhvr>
                                    </p:animEffect>
                                  </p:childTnLst>
                                </p:cTn>
                              </p:par>
                            </p:childTnLst>
                          </p:cTn>
                        </p:par>
                        <p:par>
                          <p:cTn id="43" fill="hold">
                            <p:stCondLst>
                              <p:cond delay="500"/>
                            </p:stCondLst>
                            <p:childTnLst>
                              <p:par>
                                <p:cTn id="44" presetID="1" presetClass="entr" presetSubtype="0" fill="hold" grpId="0" nodeType="afterEffect">
                                  <p:stCondLst>
                                    <p:cond delay="0"/>
                                  </p:stCondLst>
                                  <p:childTnLst>
                                    <p:set>
                                      <p:cBhvr>
                                        <p:cTn id="45" dur="1" fill="hold">
                                          <p:stCondLst>
                                            <p:cond delay="499"/>
                                          </p:stCondLst>
                                        </p:cTn>
                                        <p:tgtEl>
                                          <p:spTgt spid="202762"/>
                                        </p:tgtEl>
                                        <p:attrNameLst>
                                          <p:attrName>style.visibility</p:attrName>
                                        </p:attrNameLst>
                                      </p:cBhvr>
                                      <p:to>
                                        <p:strVal val="visible"/>
                                      </p:to>
                                    </p:set>
                                  </p:childTnLst>
                                </p:cTn>
                              </p:par>
                            </p:childTnLst>
                          </p:cTn>
                        </p:par>
                        <p:par>
                          <p:cTn id="46" fill="hold">
                            <p:stCondLst>
                              <p:cond delay="1000"/>
                            </p:stCondLst>
                            <p:childTnLst>
                              <p:par>
                                <p:cTn id="47" presetID="1" presetClass="entr" presetSubtype="0" fill="hold" grpId="0" nodeType="afterEffect">
                                  <p:stCondLst>
                                    <p:cond delay="100"/>
                                  </p:stCondLst>
                                  <p:childTnLst>
                                    <p:set>
                                      <p:cBhvr>
                                        <p:cTn id="48" dur="1" fill="hold">
                                          <p:stCondLst>
                                            <p:cond delay="499"/>
                                          </p:stCondLst>
                                        </p:cTn>
                                        <p:tgtEl>
                                          <p:spTgt spid="202764"/>
                                        </p:tgtEl>
                                        <p:attrNameLst>
                                          <p:attrName>style.visibility</p:attrName>
                                        </p:attrNameLst>
                                      </p:cBhvr>
                                      <p:to>
                                        <p:strVal val="visible"/>
                                      </p:to>
                                    </p:set>
                                  </p:childTnLst>
                                </p:cTn>
                              </p:par>
                            </p:childTnLst>
                          </p:cTn>
                        </p:par>
                        <p:par>
                          <p:cTn id="49" fill="hold">
                            <p:stCondLst>
                              <p:cond delay="1600"/>
                            </p:stCondLst>
                            <p:childTnLst>
                              <p:par>
                                <p:cTn id="50" presetID="18" presetClass="entr" presetSubtype="6" fill="hold" grpId="0" nodeType="afterEffect">
                                  <p:stCondLst>
                                    <p:cond delay="0"/>
                                  </p:stCondLst>
                                  <p:childTnLst>
                                    <p:set>
                                      <p:cBhvr>
                                        <p:cTn id="51" dur="1" fill="hold">
                                          <p:stCondLst>
                                            <p:cond delay="0"/>
                                          </p:stCondLst>
                                        </p:cTn>
                                        <p:tgtEl>
                                          <p:spTgt spid="202765"/>
                                        </p:tgtEl>
                                        <p:attrNameLst>
                                          <p:attrName>style.visibility</p:attrName>
                                        </p:attrNameLst>
                                      </p:cBhvr>
                                      <p:to>
                                        <p:strVal val="visible"/>
                                      </p:to>
                                    </p:set>
                                    <p:animEffect transition="in" filter="strips(downRight)">
                                      <p:cBhvr>
                                        <p:cTn id="52" dur="500"/>
                                        <p:tgtEl>
                                          <p:spTgt spid="202765"/>
                                        </p:tgtEl>
                                      </p:cBhvr>
                                    </p:animEffect>
                                  </p:childTnLst>
                                </p:cTn>
                              </p:par>
                            </p:childTnLst>
                          </p:cTn>
                        </p:par>
                        <p:par>
                          <p:cTn id="53" fill="hold">
                            <p:stCondLst>
                              <p:cond delay="2100"/>
                            </p:stCondLst>
                            <p:childTnLst>
                              <p:par>
                                <p:cTn id="54" presetID="1" presetClass="entr" presetSubtype="0" fill="hold" grpId="0" nodeType="afterEffect">
                                  <p:stCondLst>
                                    <p:cond delay="100"/>
                                  </p:stCondLst>
                                  <p:childTnLst>
                                    <p:set>
                                      <p:cBhvr>
                                        <p:cTn id="55" dur="1" fill="hold">
                                          <p:stCondLst>
                                            <p:cond delay="499"/>
                                          </p:stCondLst>
                                        </p:cTn>
                                        <p:tgtEl>
                                          <p:spTgt spid="202766"/>
                                        </p:tgtEl>
                                        <p:attrNameLst>
                                          <p:attrName>style.visibility</p:attrName>
                                        </p:attrNameLst>
                                      </p:cBhvr>
                                      <p:to>
                                        <p:strVal val="visible"/>
                                      </p:to>
                                    </p:set>
                                  </p:childTnLst>
                                </p:cTn>
                              </p:par>
                            </p:childTnLst>
                          </p:cTn>
                        </p:par>
                        <p:par>
                          <p:cTn id="56" fill="hold">
                            <p:stCondLst>
                              <p:cond delay="2700"/>
                            </p:stCondLst>
                            <p:childTnLst>
                              <p:par>
                                <p:cTn id="57" presetID="18" presetClass="entr" presetSubtype="3" fill="hold" grpId="0" nodeType="afterEffect">
                                  <p:stCondLst>
                                    <p:cond delay="0"/>
                                  </p:stCondLst>
                                  <p:childTnLst>
                                    <p:set>
                                      <p:cBhvr>
                                        <p:cTn id="58" dur="1" fill="hold">
                                          <p:stCondLst>
                                            <p:cond delay="0"/>
                                          </p:stCondLst>
                                        </p:cTn>
                                        <p:tgtEl>
                                          <p:spTgt spid="202767"/>
                                        </p:tgtEl>
                                        <p:attrNameLst>
                                          <p:attrName>style.visibility</p:attrName>
                                        </p:attrNameLst>
                                      </p:cBhvr>
                                      <p:to>
                                        <p:strVal val="visible"/>
                                      </p:to>
                                    </p:set>
                                    <p:animEffect transition="in" filter="strips(upRight)">
                                      <p:cBhvr>
                                        <p:cTn id="59" dur="500"/>
                                        <p:tgtEl>
                                          <p:spTgt spid="202767"/>
                                        </p:tgtEl>
                                      </p:cBhvr>
                                    </p:animEffect>
                                  </p:childTnLst>
                                </p:cTn>
                              </p:par>
                            </p:childTnLst>
                          </p:cTn>
                        </p:par>
                        <p:par>
                          <p:cTn id="60" fill="hold">
                            <p:stCondLst>
                              <p:cond delay="3200"/>
                            </p:stCondLst>
                            <p:childTnLst>
                              <p:par>
                                <p:cTn id="61" presetID="1" presetClass="entr" presetSubtype="0" fill="hold" grpId="0" nodeType="afterEffect">
                                  <p:stCondLst>
                                    <p:cond delay="100"/>
                                  </p:stCondLst>
                                  <p:childTnLst>
                                    <p:set>
                                      <p:cBhvr>
                                        <p:cTn id="62" dur="1" fill="hold">
                                          <p:stCondLst>
                                            <p:cond delay="499"/>
                                          </p:stCondLst>
                                        </p:cTn>
                                        <p:tgtEl>
                                          <p:spTgt spid="202768"/>
                                        </p:tgtEl>
                                        <p:attrNameLst>
                                          <p:attrName>style.visibility</p:attrName>
                                        </p:attrNameLst>
                                      </p:cBhvr>
                                      <p:to>
                                        <p:strVal val="visible"/>
                                      </p:to>
                                    </p:set>
                                  </p:childTnLst>
                                </p:cTn>
                              </p:par>
                            </p:childTnLst>
                          </p:cTn>
                        </p:par>
                        <p:par>
                          <p:cTn id="63" fill="hold">
                            <p:stCondLst>
                              <p:cond delay="3800"/>
                            </p:stCondLst>
                            <p:childTnLst>
                              <p:par>
                                <p:cTn id="64" presetID="18" presetClass="entr" presetSubtype="12" fill="hold" grpId="0" nodeType="afterEffect">
                                  <p:stCondLst>
                                    <p:cond delay="0"/>
                                  </p:stCondLst>
                                  <p:childTnLst>
                                    <p:set>
                                      <p:cBhvr>
                                        <p:cTn id="65" dur="1" fill="hold">
                                          <p:stCondLst>
                                            <p:cond delay="0"/>
                                          </p:stCondLst>
                                        </p:cTn>
                                        <p:tgtEl>
                                          <p:spTgt spid="202769"/>
                                        </p:tgtEl>
                                        <p:attrNameLst>
                                          <p:attrName>style.visibility</p:attrName>
                                        </p:attrNameLst>
                                      </p:cBhvr>
                                      <p:to>
                                        <p:strVal val="visible"/>
                                      </p:to>
                                    </p:set>
                                    <p:animEffect transition="in" filter="strips(downLeft)">
                                      <p:cBhvr>
                                        <p:cTn id="66" dur="500"/>
                                        <p:tgtEl>
                                          <p:spTgt spid="202769"/>
                                        </p:tgtEl>
                                      </p:cBhvr>
                                    </p:animEffect>
                                  </p:childTnLst>
                                </p:cTn>
                              </p:par>
                            </p:childTnLst>
                          </p:cTn>
                        </p:par>
                        <p:par>
                          <p:cTn id="67" fill="hold">
                            <p:stCondLst>
                              <p:cond delay="4300"/>
                            </p:stCondLst>
                            <p:childTnLst>
                              <p:par>
                                <p:cTn id="68" presetID="1" presetClass="entr" presetSubtype="0" fill="hold" grpId="0" nodeType="afterEffect">
                                  <p:stCondLst>
                                    <p:cond delay="100"/>
                                  </p:stCondLst>
                                  <p:childTnLst>
                                    <p:set>
                                      <p:cBhvr>
                                        <p:cTn id="69" dur="1" fill="hold">
                                          <p:stCondLst>
                                            <p:cond delay="499"/>
                                          </p:stCondLst>
                                        </p:cTn>
                                        <p:tgtEl>
                                          <p:spTgt spid="202770"/>
                                        </p:tgtEl>
                                        <p:attrNameLst>
                                          <p:attrName>style.visibility</p:attrName>
                                        </p:attrNameLst>
                                      </p:cBhvr>
                                      <p:to>
                                        <p:strVal val="visible"/>
                                      </p:to>
                                    </p:set>
                                  </p:childTnLst>
                                </p:cTn>
                              </p:par>
                            </p:childTnLst>
                          </p:cTn>
                        </p:par>
                        <p:par>
                          <p:cTn id="70" fill="hold">
                            <p:stCondLst>
                              <p:cond delay="4900"/>
                            </p:stCondLst>
                            <p:childTnLst>
                              <p:par>
                                <p:cTn id="71" presetID="18" presetClass="entr" presetSubtype="12" fill="hold" grpId="0" nodeType="afterEffect">
                                  <p:stCondLst>
                                    <p:cond delay="0"/>
                                  </p:stCondLst>
                                  <p:childTnLst>
                                    <p:set>
                                      <p:cBhvr>
                                        <p:cTn id="72" dur="1" fill="hold">
                                          <p:stCondLst>
                                            <p:cond delay="0"/>
                                          </p:stCondLst>
                                        </p:cTn>
                                        <p:tgtEl>
                                          <p:spTgt spid="202771"/>
                                        </p:tgtEl>
                                        <p:attrNameLst>
                                          <p:attrName>style.visibility</p:attrName>
                                        </p:attrNameLst>
                                      </p:cBhvr>
                                      <p:to>
                                        <p:strVal val="visible"/>
                                      </p:to>
                                    </p:set>
                                    <p:animEffect transition="in" filter="strips(downLeft)">
                                      <p:cBhvr>
                                        <p:cTn id="73" dur="500"/>
                                        <p:tgtEl>
                                          <p:spTgt spid="202771"/>
                                        </p:tgtEl>
                                      </p:cBhvr>
                                    </p:animEffect>
                                  </p:childTnLst>
                                </p:cTn>
                              </p:par>
                            </p:childTnLst>
                          </p:cTn>
                        </p:par>
                        <p:par>
                          <p:cTn id="74" fill="hold">
                            <p:stCondLst>
                              <p:cond delay="5400"/>
                            </p:stCondLst>
                            <p:childTnLst>
                              <p:par>
                                <p:cTn id="75" presetID="1" presetClass="entr" presetSubtype="0" fill="hold" grpId="0" nodeType="afterEffect">
                                  <p:stCondLst>
                                    <p:cond delay="100"/>
                                  </p:stCondLst>
                                  <p:childTnLst>
                                    <p:set>
                                      <p:cBhvr>
                                        <p:cTn id="76" dur="1" fill="hold">
                                          <p:stCondLst>
                                            <p:cond delay="499"/>
                                          </p:stCondLst>
                                        </p:cTn>
                                        <p:tgtEl>
                                          <p:spTgt spid="202772"/>
                                        </p:tgtEl>
                                        <p:attrNameLst>
                                          <p:attrName>style.visibility</p:attrName>
                                        </p:attrNameLst>
                                      </p:cBhvr>
                                      <p:to>
                                        <p:strVal val="visible"/>
                                      </p:to>
                                    </p:set>
                                  </p:childTnLst>
                                </p:cTn>
                              </p:par>
                            </p:childTnLst>
                          </p:cTn>
                        </p:par>
                        <p:par>
                          <p:cTn id="77" fill="hold">
                            <p:stCondLst>
                              <p:cond delay="6000"/>
                            </p:stCondLst>
                            <p:childTnLst>
                              <p:par>
                                <p:cTn id="78" presetID="18" presetClass="entr" presetSubtype="3" fill="hold" grpId="0" nodeType="afterEffect">
                                  <p:stCondLst>
                                    <p:cond delay="0"/>
                                  </p:stCondLst>
                                  <p:childTnLst>
                                    <p:set>
                                      <p:cBhvr>
                                        <p:cTn id="79" dur="1" fill="hold">
                                          <p:stCondLst>
                                            <p:cond delay="0"/>
                                          </p:stCondLst>
                                        </p:cTn>
                                        <p:tgtEl>
                                          <p:spTgt spid="202773"/>
                                        </p:tgtEl>
                                        <p:attrNameLst>
                                          <p:attrName>style.visibility</p:attrName>
                                        </p:attrNameLst>
                                      </p:cBhvr>
                                      <p:to>
                                        <p:strVal val="visible"/>
                                      </p:to>
                                    </p:set>
                                    <p:animEffect transition="in" filter="strips(upRight)">
                                      <p:cBhvr>
                                        <p:cTn id="80" dur="500"/>
                                        <p:tgtEl>
                                          <p:spTgt spid="202773"/>
                                        </p:tgtEl>
                                      </p:cBhvr>
                                    </p:animEffect>
                                  </p:childTnLst>
                                </p:cTn>
                              </p:par>
                            </p:childTnLst>
                          </p:cTn>
                        </p:par>
                        <p:par>
                          <p:cTn id="81" fill="hold">
                            <p:stCondLst>
                              <p:cond delay="6500"/>
                            </p:stCondLst>
                            <p:childTnLst>
                              <p:par>
                                <p:cTn id="82" presetID="1" presetClass="entr" presetSubtype="0" fill="hold" grpId="0" nodeType="afterEffect">
                                  <p:stCondLst>
                                    <p:cond delay="100"/>
                                  </p:stCondLst>
                                  <p:childTnLst>
                                    <p:set>
                                      <p:cBhvr>
                                        <p:cTn id="83" dur="1" fill="hold">
                                          <p:stCondLst>
                                            <p:cond delay="499"/>
                                          </p:stCondLst>
                                        </p:cTn>
                                        <p:tgtEl>
                                          <p:spTgt spid="202774"/>
                                        </p:tgtEl>
                                        <p:attrNameLst>
                                          <p:attrName>style.visibility</p:attrName>
                                        </p:attrNameLst>
                                      </p:cBhvr>
                                      <p:to>
                                        <p:strVal val="visible"/>
                                      </p:to>
                                    </p:set>
                                  </p:childTnLst>
                                </p:cTn>
                              </p:par>
                            </p:childTnLst>
                          </p:cTn>
                        </p:par>
                        <p:par>
                          <p:cTn id="84" fill="hold">
                            <p:stCondLst>
                              <p:cond delay="7100"/>
                            </p:stCondLst>
                            <p:childTnLst>
                              <p:par>
                                <p:cTn id="85" presetID="18" presetClass="entr" presetSubtype="6" fill="hold" grpId="0" nodeType="afterEffect">
                                  <p:stCondLst>
                                    <p:cond delay="0"/>
                                  </p:stCondLst>
                                  <p:childTnLst>
                                    <p:set>
                                      <p:cBhvr>
                                        <p:cTn id="86" dur="1" fill="hold">
                                          <p:stCondLst>
                                            <p:cond delay="0"/>
                                          </p:stCondLst>
                                        </p:cTn>
                                        <p:tgtEl>
                                          <p:spTgt spid="202775"/>
                                        </p:tgtEl>
                                        <p:attrNameLst>
                                          <p:attrName>style.visibility</p:attrName>
                                        </p:attrNameLst>
                                      </p:cBhvr>
                                      <p:to>
                                        <p:strVal val="visible"/>
                                      </p:to>
                                    </p:set>
                                    <p:animEffect transition="in" filter="strips(downRight)">
                                      <p:cBhvr>
                                        <p:cTn id="87" dur="500"/>
                                        <p:tgtEl>
                                          <p:spTgt spid="202775"/>
                                        </p:tgtEl>
                                      </p:cBhvr>
                                    </p:animEffect>
                                  </p:childTnLst>
                                </p:cTn>
                              </p:par>
                            </p:childTnLst>
                          </p:cTn>
                        </p:par>
                        <p:par>
                          <p:cTn id="88" fill="hold">
                            <p:stCondLst>
                              <p:cond delay="7600"/>
                            </p:stCondLst>
                            <p:childTnLst>
                              <p:par>
                                <p:cTn id="89" presetID="1" presetClass="entr" presetSubtype="0" fill="hold" grpId="0" nodeType="afterEffect">
                                  <p:stCondLst>
                                    <p:cond delay="100"/>
                                  </p:stCondLst>
                                  <p:childTnLst>
                                    <p:set>
                                      <p:cBhvr>
                                        <p:cTn id="90" dur="1" fill="hold">
                                          <p:stCondLst>
                                            <p:cond delay="499"/>
                                          </p:stCondLst>
                                        </p:cTn>
                                        <p:tgtEl>
                                          <p:spTgt spid="202776"/>
                                        </p:tgtEl>
                                        <p:attrNameLst>
                                          <p:attrName>style.visibility</p:attrName>
                                        </p:attrNameLst>
                                      </p:cBhvr>
                                      <p:to>
                                        <p:strVal val="visible"/>
                                      </p:to>
                                    </p:set>
                                  </p:childTnLst>
                                </p:cTn>
                              </p:par>
                            </p:childTnLst>
                          </p:cTn>
                        </p:par>
                        <p:par>
                          <p:cTn id="91" fill="hold">
                            <p:stCondLst>
                              <p:cond delay="8200"/>
                            </p:stCondLst>
                            <p:childTnLst>
                              <p:par>
                                <p:cTn id="92" presetID="18" presetClass="entr" presetSubtype="9" fill="hold" grpId="0" nodeType="afterEffect">
                                  <p:stCondLst>
                                    <p:cond delay="0"/>
                                  </p:stCondLst>
                                  <p:childTnLst>
                                    <p:set>
                                      <p:cBhvr>
                                        <p:cTn id="93" dur="1" fill="hold">
                                          <p:stCondLst>
                                            <p:cond delay="0"/>
                                          </p:stCondLst>
                                        </p:cTn>
                                        <p:tgtEl>
                                          <p:spTgt spid="202777"/>
                                        </p:tgtEl>
                                        <p:attrNameLst>
                                          <p:attrName>style.visibility</p:attrName>
                                        </p:attrNameLst>
                                      </p:cBhvr>
                                      <p:to>
                                        <p:strVal val="visible"/>
                                      </p:to>
                                    </p:set>
                                    <p:animEffect transition="in" filter="strips(upLeft)">
                                      <p:cBhvr>
                                        <p:cTn id="94" dur="500"/>
                                        <p:tgtEl>
                                          <p:spTgt spid="202777"/>
                                        </p:tgtEl>
                                      </p:cBhvr>
                                    </p:animEffect>
                                  </p:childTnLst>
                                </p:cTn>
                              </p:par>
                            </p:childTnLst>
                          </p:cTn>
                        </p:par>
                        <p:par>
                          <p:cTn id="95" fill="hold">
                            <p:stCondLst>
                              <p:cond delay="8700"/>
                            </p:stCondLst>
                            <p:childTnLst>
                              <p:par>
                                <p:cTn id="96" presetID="1" presetClass="entr" presetSubtype="0" fill="hold" grpId="0" nodeType="afterEffect">
                                  <p:stCondLst>
                                    <p:cond delay="100"/>
                                  </p:stCondLst>
                                  <p:childTnLst>
                                    <p:set>
                                      <p:cBhvr>
                                        <p:cTn id="97" dur="1" fill="hold">
                                          <p:stCondLst>
                                            <p:cond delay="499"/>
                                          </p:stCondLst>
                                        </p:cTn>
                                        <p:tgtEl>
                                          <p:spTgt spid="202778"/>
                                        </p:tgtEl>
                                        <p:attrNameLst>
                                          <p:attrName>style.visibility</p:attrName>
                                        </p:attrNameLst>
                                      </p:cBhvr>
                                      <p:to>
                                        <p:strVal val="visible"/>
                                      </p:to>
                                    </p:set>
                                  </p:childTnLst>
                                </p:cTn>
                              </p:par>
                            </p:childTnLst>
                          </p:cTn>
                        </p:par>
                        <p:par>
                          <p:cTn id="98" fill="hold">
                            <p:stCondLst>
                              <p:cond delay="9300"/>
                            </p:stCondLst>
                            <p:childTnLst>
                              <p:par>
                                <p:cTn id="99" presetID="18" presetClass="entr" presetSubtype="9" fill="hold" grpId="0" nodeType="afterEffect">
                                  <p:stCondLst>
                                    <p:cond delay="0"/>
                                  </p:stCondLst>
                                  <p:childTnLst>
                                    <p:set>
                                      <p:cBhvr>
                                        <p:cTn id="100" dur="1" fill="hold">
                                          <p:stCondLst>
                                            <p:cond delay="0"/>
                                          </p:stCondLst>
                                        </p:cTn>
                                        <p:tgtEl>
                                          <p:spTgt spid="202779"/>
                                        </p:tgtEl>
                                        <p:attrNameLst>
                                          <p:attrName>style.visibility</p:attrName>
                                        </p:attrNameLst>
                                      </p:cBhvr>
                                      <p:to>
                                        <p:strVal val="visible"/>
                                      </p:to>
                                    </p:set>
                                    <p:animEffect transition="in" filter="strips(upLeft)">
                                      <p:cBhvr>
                                        <p:cTn id="101" dur="500"/>
                                        <p:tgtEl>
                                          <p:spTgt spid="202779"/>
                                        </p:tgtEl>
                                      </p:cBhvr>
                                    </p:animEffect>
                                  </p:childTnLst>
                                </p:cTn>
                              </p:par>
                            </p:childTnLst>
                          </p:cTn>
                        </p:par>
                        <p:par>
                          <p:cTn id="102" fill="hold">
                            <p:stCondLst>
                              <p:cond delay="9800"/>
                            </p:stCondLst>
                            <p:childTnLst>
                              <p:par>
                                <p:cTn id="103" presetID="1" presetClass="entr" presetSubtype="0" fill="hold" grpId="0" nodeType="afterEffect">
                                  <p:stCondLst>
                                    <p:cond delay="100"/>
                                  </p:stCondLst>
                                  <p:childTnLst>
                                    <p:set>
                                      <p:cBhvr>
                                        <p:cTn id="104" dur="1" fill="hold">
                                          <p:stCondLst>
                                            <p:cond delay="499"/>
                                          </p:stCondLst>
                                        </p:cTn>
                                        <p:tgtEl>
                                          <p:spTgt spid="202780"/>
                                        </p:tgtEl>
                                        <p:attrNameLst>
                                          <p:attrName>style.visibility</p:attrName>
                                        </p:attrNameLst>
                                      </p:cBhvr>
                                      <p:to>
                                        <p:strVal val="visible"/>
                                      </p:to>
                                    </p:set>
                                  </p:childTnLst>
                                </p:cTn>
                              </p:par>
                            </p:childTnLst>
                          </p:cTn>
                        </p:par>
                        <p:par>
                          <p:cTn id="105" fill="hold">
                            <p:stCondLst>
                              <p:cond delay="10400"/>
                            </p:stCondLst>
                            <p:childTnLst>
                              <p:par>
                                <p:cTn id="106" presetID="18" presetClass="entr" presetSubtype="3" fill="hold" grpId="0" nodeType="afterEffect">
                                  <p:stCondLst>
                                    <p:cond delay="0"/>
                                  </p:stCondLst>
                                  <p:childTnLst>
                                    <p:set>
                                      <p:cBhvr>
                                        <p:cTn id="107" dur="1" fill="hold">
                                          <p:stCondLst>
                                            <p:cond delay="0"/>
                                          </p:stCondLst>
                                        </p:cTn>
                                        <p:tgtEl>
                                          <p:spTgt spid="202781"/>
                                        </p:tgtEl>
                                        <p:attrNameLst>
                                          <p:attrName>style.visibility</p:attrName>
                                        </p:attrNameLst>
                                      </p:cBhvr>
                                      <p:to>
                                        <p:strVal val="visible"/>
                                      </p:to>
                                    </p:set>
                                    <p:animEffect transition="in" filter="strips(upRight)">
                                      <p:cBhvr>
                                        <p:cTn id="108" dur="500"/>
                                        <p:tgtEl>
                                          <p:spTgt spid="202781"/>
                                        </p:tgtEl>
                                      </p:cBhvr>
                                    </p:animEffect>
                                  </p:childTnLst>
                                </p:cTn>
                              </p:par>
                            </p:childTnLst>
                          </p:cTn>
                        </p:par>
                        <p:par>
                          <p:cTn id="109" fill="hold">
                            <p:stCondLst>
                              <p:cond delay="10900"/>
                            </p:stCondLst>
                            <p:childTnLst>
                              <p:par>
                                <p:cTn id="110" presetID="1" presetClass="entr" presetSubtype="0" fill="hold" grpId="0" nodeType="afterEffect">
                                  <p:stCondLst>
                                    <p:cond delay="100"/>
                                  </p:stCondLst>
                                  <p:childTnLst>
                                    <p:set>
                                      <p:cBhvr>
                                        <p:cTn id="111" dur="1" fill="hold">
                                          <p:stCondLst>
                                            <p:cond delay="499"/>
                                          </p:stCondLst>
                                        </p:cTn>
                                        <p:tgtEl>
                                          <p:spTgt spid="202782"/>
                                        </p:tgtEl>
                                        <p:attrNameLst>
                                          <p:attrName>style.visibility</p:attrName>
                                        </p:attrNameLst>
                                      </p:cBhvr>
                                      <p:to>
                                        <p:strVal val="visible"/>
                                      </p:to>
                                    </p:set>
                                  </p:childTnLst>
                                </p:cTn>
                              </p:par>
                            </p:childTnLst>
                          </p:cTn>
                        </p:par>
                        <p:par>
                          <p:cTn id="112" fill="hold">
                            <p:stCondLst>
                              <p:cond delay="11500"/>
                            </p:stCondLst>
                            <p:childTnLst>
                              <p:par>
                                <p:cTn id="113" presetID="18" presetClass="entr" presetSubtype="3" fill="hold" grpId="0" nodeType="afterEffect">
                                  <p:stCondLst>
                                    <p:cond delay="0"/>
                                  </p:stCondLst>
                                  <p:childTnLst>
                                    <p:set>
                                      <p:cBhvr>
                                        <p:cTn id="114" dur="1" fill="hold">
                                          <p:stCondLst>
                                            <p:cond delay="0"/>
                                          </p:stCondLst>
                                        </p:cTn>
                                        <p:tgtEl>
                                          <p:spTgt spid="202783"/>
                                        </p:tgtEl>
                                        <p:attrNameLst>
                                          <p:attrName>style.visibility</p:attrName>
                                        </p:attrNameLst>
                                      </p:cBhvr>
                                      <p:to>
                                        <p:strVal val="visible"/>
                                      </p:to>
                                    </p:set>
                                    <p:animEffect transition="in" filter="strips(upRight)">
                                      <p:cBhvr>
                                        <p:cTn id="115" dur="500"/>
                                        <p:tgtEl>
                                          <p:spTgt spid="202783"/>
                                        </p:tgtEl>
                                      </p:cBhvr>
                                    </p:animEffect>
                                  </p:childTnLst>
                                </p:cTn>
                              </p:par>
                            </p:childTnLst>
                          </p:cTn>
                        </p:par>
                        <p:par>
                          <p:cTn id="116" fill="hold">
                            <p:stCondLst>
                              <p:cond delay="12000"/>
                            </p:stCondLst>
                            <p:childTnLst>
                              <p:par>
                                <p:cTn id="117" presetID="1" presetClass="entr" presetSubtype="0" fill="hold" grpId="0" nodeType="afterEffect">
                                  <p:stCondLst>
                                    <p:cond delay="100"/>
                                  </p:stCondLst>
                                  <p:childTnLst>
                                    <p:set>
                                      <p:cBhvr>
                                        <p:cTn id="118" dur="1" fill="hold">
                                          <p:stCondLst>
                                            <p:cond delay="499"/>
                                          </p:stCondLst>
                                        </p:cTn>
                                        <p:tgtEl>
                                          <p:spTgt spid="202785"/>
                                        </p:tgtEl>
                                        <p:attrNameLst>
                                          <p:attrName>style.visibility</p:attrName>
                                        </p:attrNameLst>
                                      </p:cBhvr>
                                      <p:to>
                                        <p:strVal val="visible"/>
                                      </p:to>
                                    </p:set>
                                  </p:childTnLst>
                                </p:cTn>
                              </p:par>
                            </p:childTnLst>
                          </p:cTn>
                        </p:par>
                        <p:par>
                          <p:cTn id="119" fill="hold">
                            <p:stCondLst>
                              <p:cond delay="12600"/>
                            </p:stCondLst>
                            <p:childTnLst>
                              <p:par>
                                <p:cTn id="120" presetID="18" presetClass="entr" presetSubtype="12" fill="hold" grpId="0" nodeType="afterEffect">
                                  <p:stCondLst>
                                    <p:cond delay="0"/>
                                  </p:stCondLst>
                                  <p:childTnLst>
                                    <p:set>
                                      <p:cBhvr>
                                        <p:cTn id="121" dur="1" fill="hold">
                                          <p:stCondLst>
                                            <p:cond delay="0"/>
                                          </p:stCondLst>
                                        </p:cTn>
                                        <p:tgtEl>
                                          <p:spTgt spid="202784"/>
                                        </p:tgtEl>
                                        <p:attrNameLst>
                                          <p:attrName>style.visibility</p:attrName>
                                        </p:attrNameLst>
                                      </p:cBhvr>
                                      <p:to>
                                        <p:strVal val="visible"/>
                                      </p:to>
                                    </p:set>
                                    <p:animEffect transition="in" filter="strips(downLeft)">
                                      <p:cBhvr>
                                        <p:cTn id="122" dur="500"/>
                                        <p:tgtEl>
                                          <p:spTgt spid="202784"/>
                                        </p:tgtEl>
                                      </p:cBhvr>
                                    </p:animEffect>
                                  </p:childTnLst>
                                </p:cTn>
                              </p:par>
                            </p:childTnLst>
                          </p:cTn>
                        </p:par>
                        <p:par>
                          <p:cTn id="123" fill="hold">
                            <p:stCondLst>
                              <p:cond delay="13100"/>
                            </p:stCondLst>
                            <p:childTnLst>
                              <p:par>
                                <p:cTn id="124" presetID="1" presetClass="entr" presetSubtype="0" fill="hold" grpId="0" nodeType="afterEffect">
                                  <p:stCondLst>
                                    <p:cond delay="100"/>
                                  </p:stCondLst>
                                  <p:childTnLst>
                                    <p:set>
                                      <p:cBhvr>
                                        <p:cTn id="125" dur="1" fill="hold">
                                          <p:stCondLst>
                                            <p:cond delay="499"/>
                                          </p:stCondLst>
                                        </p:cTn>
                                        <p:tgtEl>
                                          <p:spTgt spid="202787"/>
                                        </p:tgtEl>
                                        <p:attrNameLst>
                                          <p:attrName>style.visibility</p:attrName>
                                        </p:attrNameLst>
                                      </p:cBhvr>
                                      <p:to>
                                        <p:strVal val="visible"/>
                                      </p:to>
                                    </p:set>
                                  </p:childTnLst>
                                </p:cTn>
                              </p:par>
                            </p:childTnLst>
                          </p:cTn>
                        </p:par>
                        <p:par>
                          <p:cTn id="126" fill="hold">
                            <p:stCondLst>
                              <p:cond delay="13700"/>
                            </p:stCondLst>
                            <p:childTnLst>
                              <p:par>
                                <p:cTn id="127" presetID="18" presetClass="entr" presetSubtype="9" fill="hold" grpId="0" nodeType="afterEffect">
                                  <p:stCondLst>
                                    <p:cond delay="0"/>
                                  </p:stCondLst>
                                  <p:childTnLst>
                                    <p:set>
                                      <p:cBhvr>
                                        <p:cTn id="128" dur="1" fill="hold">
                                          <p:stCondLst>
                                            <p:cond delay="0"/>
                                          </p:stCondLst>
                                        </p:cTn>
                                        <p:tgtEl>
                                          <p:spTgt spid="202786"/>
                                        </p:tgtEl>
                                        <p:attrNameLst>
                                          <p:attrName>style.visibility</p:attrName>
                                        </p:attrNameLst>
                                      </p:cBhvr>
                                      <p:to>
                                        <p:strVal val="visible"/>
                                      </p:to>
                                    </p:set>
                                    <p:animEffect transition="in" filter="strips(upLeft)">
                                      <p:cBhvr>
                                        <p:cTn id="129" dur="500"/>
                                        <p:tgtEl>
                                          <p:spTgt spid="202786"/>
                                        </p:tgtEl>
                                      </p:cBhvr>
                                    </p:animEffect>
                                  </p:childTnLst>
                                </p:cTn>
                              </p:par>
                            </p:childTnLst>
                          </p:cTn>
                        </p:par>
                        <p:par>
                          <p:cTn id="130" fill="hold">
                            <p:stCondLst>
                              <p:cond delay="14200"/>
                            </p:stCondLst>
                            <p:childTnLst>
                              <p:par>
                                <p:cTn id="131" presetID="1" presetClass="entr" presetSubtype="0" fill="hold" grpId="0" nodeType="afterEffect">
                                  <p:stCondLst>
                                    <p:cond delay="100"/>
                                  </p:stCondLst>
                                  <p:childTnLst>
                                    <p:set>
                                      <p:cBhvr>
                                        <p:cTn id="132" dur="1" fill="hold">
                                          <p:stCondLst>
                                            <p:cond delay="499"/>
                                          </p:stCondLst>
                                        </p:cTn>
                                        <p:tgtEl>
                                          <p:spTgt spid="202789"/>
                                        </p:tgtEl>
                                        <p:attrNameLst>
                                          <p:attrName>style.visibility</p:attrName>
                                        </p:attrNameLst>
                                      </p:cBhvr>
                                      <p:to>
                                        <p:strVal val="visible"/>
                                      </p:to>
                                    </p:set>
                                  </p:childTnLst>
                                </p:cTn>
                              </p:par>
                            </p:childTnLst>
                          </p:cTn>
                        </p:par>
                        <p:par>
                          <p:cTn id="133" fill="hold">
                            <p:stCondLst>
                              <p:cond delay="14800"/>
                            </p:stCondLst>
                            <p:childTnLst>
                              <p:par>
                                <p:cTn id="134" presetID="18" presetClass="entr" presetSubtype="3" fill="hold" grpId="0" nodeType="afterEffect">
                                  <p:stCondLst>
                                    <p:cond delay="0"/>
                                  </p:stCondLst>
                                  <p:childTnLst>
                                    <p:set>
                                      <p:cBhvr>
                                        <p:cTn id="135" dur="1" fill="hold">
                                          <p:stCondLst>
                                            <p:cond delay="0"/>
                                          </p:stCondLst>
                                        </p:cTn>
                                        <p:tgtEl>
                                          <p:spTgt spid="202788"/>
                                        </p:tgtEl>
                                        <p:attrNameLst>
                                          <p:attrName>style.visibility</p:attrName>
                                        </p:attrNameLst>
                                      </p:cBhvr>
                                      <p:to>
                                        <p:strVal val="visible"/>
                                      </p:to>
                                    </p:set>
                                    <p:animEffect transition="in" filter="strips(upRight)">
                                      <p:cBhvr>
                                        <p:cTn id="136" dur="500"/>
                                        <p:tgtEl>
                                          <p:spTgt spid="202788"/>
                                        </p:tgtEl>
                                      </p:cBhvr>
                                    </p:animEffect>
                                  </p:childTnLst>
                                </p:cTn>
                              </p:par>
                            </p:childTnLst>
                          </p:cTn>
                        </p:par>
                        <p:par>
                          <p:cTn id="137" fill="hold">
                            <p:stCondLst>
                              <p:cond delay="15300"/>
                            </p:stCondLst>
                            <p:childTnLst>
                              <p:par>
                                <p:cTn id="138" presetID="1" presetClass="entr" presetSubtype="0" fill="hold" grpId="0" nodeType="afterEffect">
                                  <p:stCondLst>
                                    <p:cond delay="100"/>
                                  </p:stCondLst>
                                  <p:childTnLst>
                                    <p:set>
                                      <p:cBhvr>
                                        <p:cTn id="139" dur="1" fill="hold">
                                          <p:stCondLst>
                                            <p:cond delay="499"/>
                                          </p:stCondLst>
                                        </p:cTn>
                                        <p:tgtEl>
                                          <p:spTgt spid="202791"/>
                                        </p:tgtEl>
                                        <p:attrNameLst>
                                          <p:attrName>style.visibility</p:attrName>
                                        </p:attrNameLst>
                                      </p:cBhvr>
                                      <p:to>
                                        <p:strVal val="visible"/>
                                      </p:to>
                                    </p:set>
                                  </p:childTnLst>
                                </p:cTn>
                              </p:par>
                            </p:childTnLst>
                          </p:cTn>
                        </p:par>
                        <p:par>
                          <p:cTn id="140" fill="hold">
                            <p:stCondLst>
                              <p:cond delay="15900"/>
                            </p:stCondLst>
                            <p:childTnLst>
                              <p:par>
                                <p:cTn id="141" presetID="18" presetClass="entr" presetSubtype="6" fill="hold" grpId="0" nodeType="afterEffect">
                                  <p:stCondLst>
                                    <p:cond delay="0"/>
                                  </p:stCondLst>
                                  <p:childTnLst>
                                    <p:set>
                                      <p:cBhvr>
                                        <p:cTn id="142" dur="1" fill="hold">
                                          <p:stCondLst>
                                            <p:cond delay="0"/>
                                          </p:stCondLst>
                                        </p:cTn>
                                        <p:tgtEl>
                                          <p:spTgt spid="202790"/>
                                        </p:tgtEl>
                                        <p:attrNameLst>
                                          <p:attrName>style.visibility</p:attrName>
                                        </p:attrNameLst>
                                      </p:cBhvr>
                                      <p:to>
                                        <p:strVal val="visible"/>
                                      </p:to>
                                    </p:set>
                                    <p:animEffect transition="in" filter="strips(downRight)">
                                      <p:cBhvr>
                                        <p:cTn id="143" dur="500"/>
                                        <p:tgtEl>
                                          <p:spTgt spid="202790"/>
                                        </p:tgtEl>
                                      </p:cBhvr>
                                    </p:animEffect>
                                  </p:childTnLst>
                                </p:cTn>
                              </p:par>
                            </p:childTnLst>
                          </p:cTn>
                        </p:par>
                        <p:par>
                          <p:cTn id="144" fill="hold">
                            <p:stCondLst>
                              <p:cond delay="16400"/>
                            </p:stCondLst>
                            <p:childTnLst>
                              <p:par>
                                <p:cTn id="145" presetID="1" presetClass="entr" presetSubtype="0" fill="hold" grpId="0" nodeType="afterEffect">
                                  <p:stCondLst>
                                    <p:cond delay="100"/>
                                  </p:stCondLst>
                                  <p:childTnLst>
                                    <p:set>
                                      <p:cBhvr>
                                        <p:cTn id="146" dur="1" fill="hold">
                                          <p:stCondLst>
                                            <p:cond delay="499"/>
                                          </p:stCondLst>
                                        </p:cTn>
                                        <p:tgtEl>
                                          <p:spTgt spid="202793"/>
                                        </p:tgtEl>
                                        <p:attrNameLst>
                                          <p:attrName>style.visibility</p:attrName>
                                        </p:attrNameLst>
                                      </p:cBhvr>
                                      <p:to>
                                        <p:strVal val="visible"/>
                                      </p:to>
                                    </p:set>
                                  </p:childTnLst>
                                </p:cTn>
                              </p:par>
                            </p:childTnLst>
                          </p:cTn>
                        </p:par>
                        <p:par>
                          <p:cTn id="147" fill="hold">
                            <p:stCondLst>
                              <p:cond delay="17000"/>
                            </p:stCondLst>
                            <p:childTnLst>
                              <p:par>
                                <p:cTn id="148" presetID="18" presetClass="entr" presetSubtype="3" fill="hold" grpId="0" nodeType="afterEffect">
                                  <p:stCondLst>
                                    <p:cond delay="0"/>
                                  </p:stCondLst>
                                  <p:childTnLst>
                                    <p:set>
                                      <p:cBhvr>
                                        <p:cTn id="149" dur="1" fill="hold">
                                          <p:stCondLst>
                                            <p:cond delay="0"/>
                                          </p:stCondLst>
                                        </p:cTn>
                                        <p:tgtEl>
                                          <p:spTgt spid="202792"/>
                                        </p:tgtEl>
                                        <p:attrNameLst>
                                          <p:attrName>style.visibility</p:attrName>
                                        </p:attrNameLst>
                                      </p:cBhvr>
                                      <p:to>
                                        <p:strVal val="visible"/>
                                      </p:to>
                                    </p:set>
                                    <p:animEffect transition="in" filter="strips(upRight)">
                                      <p:cBhvr>
                                        <p:cTn id="150" dur="500"/>
                                        <p:tgtEl>
                                          <p:spTgt spid="202792"/>
                                        </p:tgtEl>
                                      </p:cBhvr>
                                    </p:animEffect>
                                  </p:childTnLst>
                                </p:cTn>
                              </p:par>
                            </p:childTnLst>
                          </p:cTn>
                        </p:par>
                        <p:par>
                          <p:cTn id="151" fill="hold">
                            <p:stCondLst>
                              <p:cond delay="17500"/>
                            </p:stCondLst>
                            <p:childTnLst>
                              <p:par>
                                <p:cTn id="152" presetID="1" presetClass="entr" presetSubtype="0" fill="hold" grpId="0" nodeType="afterEffect">
                                  <p:stCondLst>
                                    <p:cond delay="100"/>
                                  </p:stCondLst>
                                  <p:childTnLst>
                                    <p:set>
                                      <p:cBhvr>
                                        <p:cTn id="153" dur="1" fill="hold">
                                          <p:stCondLst>
                                            <p:cond delay="499"/>
                                          </p:stCondLst>
                                        </p:cTn>
                                        <p:tgtEl>
                                          <p:spTgt spid="202795"/>
                                        </p:tgtEl>
                                        <p:attrNameLst>
                                          <p:attrName>style.visibility</p:attrName>
                                        </p:attrNameLst>
                                      </p:cBhvr>
                                      <p:to>
                                        <p:strVal val="visible"/>
                                      </p:to>
                                    </p:set>
                                  </p:childTnLst>
                                </p:cTn>
                              </p:par>
                            </p:childTnLst>
                          </p:cTn>
                        </p:par>
                        <p:par>
                          <p:cTn id="154" fill="hold">
                            <p:stCondLst>
                              <p:cond delay="18100"/>
                            </p:stCondLst>
                            <p:childTnLst>
                              <p:par>
                                <p:cTn id="155" presetID="18" presetClass="entr" presetSubtype="3" fill="hold" grpId="0" nodeType="afterEffect">
                                  <p:stCondLst>
                                    <p:cond delay="0"/>
                                  </p:stCondLst>
                                  <p:childTnLst>
                                    <p:set>
                                      <p:cBhvr>
                                        <p:cTn id="156" dur="1" fill="hold">
                                          <p:stCondLst>
                                            <p:cond delay="0"/>
                                          </p:stCondLst>
                                        </p:cTn>
                                        <p:tgtEl>
                                          <p:spTgt spid="202794"/>
                                        </p:tgtEl>
                                        <p:attrNameLst>
                                          <p:attrName>style.visibility</p:attrName>
                                        </p:attrNameLst>
                                      </p:cBhvr>
                                      <p:to>
                                        <p:strVal val="visible"/>
                                      </p:to>
                                    </p:set>
                                    <p:animEffect transition="in" filter="strips(upRight)">
                                      <p:cBhvr>
                                        <p:cTn id="157" dur="500"/>
                                        <p:tgtEl>
                                          <p:spTgt spid="202794"/>
                                        </p:tgtEl>
                                      </p:cBhvr>
                                    </p:animEffect>
                                  </p:childTnLst>
                                </p:cTn>
                              </p:par>
                            </p:childTnLst>
                          </p:cTn>
                        </p:par>
                        <p:par>
                          <p:cTn id="158" fill="hold">
                            <p:stCondLst>
                              <p:cond delay="18600"/>
                            </p:stCondLst>
                            <p:childTnLst>
                              <p:par>
                                <p:cTn id="159" presetID="1" presetClass="entr" presetSubtype="0" fill="hold" grpId="0" nodeType="afterEffect">
                                  <p:stCondLst>
                                    <p:cond delay="100"/>
                                  </p:stCondLst>
                                  <p:childTnLst>
                                    <p:set>
                                      <p:cBhvr>
                                        <p:cTn id="160" dur="1" fill="hold">
                                          <p:stCondLst>
                                            <p:cond delay="499"/>
                                          </p:stCondLst>
                                        </p:cTn>
                                        <p:tgtEl>
                                          <p:spTgt spid="202797"/>
                                        </p:tgtEl>
                                        <p:attrNameLst>
                                          <p:attrName>style.visibility</p:attrName>
                                        </p:attrNameLst>
                                      </p:cBhvr>
                                      <p:to>
                                        <p:strVal val="visible"/>
                                      </p:to>
                                    </p:set>
                                  </p:childTnLst>
                                </p:cTn>
                              </p:par>
                            </p:childTnLst>
                          </p:cTn>
                        </p:par>
                        <p:par>
                          <p:cTn id="161" fill="hold">
                            <p:stCondLst>
                              <p:cond delay="19200"/>
                            </p:stCondLst>
                            <p:childTnLst>
                              <p:par>
                                <p:cTn id="162" presetID="18" presetClass="entr" presetSubtype="12" fill="hold" grpId="0" nodeType="afterEffect">
                                  <p:stCondLst>
                                    <p:cond delay="0"/>
                                  </p:stCondLst>
                                  <p:childTnLst>
                                    <p:set>
                                      <p:cBhvr>
                                        <p:cTn id="163" dur="1" fill="hold">
                                          <p:stCondLst>
                                            <p:cond delay="0"/>
                                          </p:stCondLst>
                                        </p:cTn>
                                        <p:tgtEl>
                                          <p:spTgt spid="202796"/>
                                        </p:tgtEl>
                                        <p:attrNameLst>
                                          <p:attrName>style.visibility</p:attrName>
                                        </p:attrNameLst>
                                      </p:cBhvr>
                                      <p:to>
                                        <p:strVal val="visible"/>
                                      </p:to>
                                    </p:set>
                                    <p:animEffect transition="in" filter="strips(downLeft)">
                                      <p:cBhvr>
                                        <p:cTn id="164" dur="500"/>
                                        <p:tgtEl>
                                          <p:spTgt spid="202796"/>
                                        </p:tgtEl>
                                      </p:cBhvr>
                                    </p:animEffect>
                                  </p:childTnLst>
                                </p:cTn>
                              </p:par>
                            </p:childTnLst>
                          </p:cTn>
                        </p:par>
                        <p:par>
                          <p:cTn id="165" fill="hold">
                            <p:stCondLst>
                              <p:cond delay="19700"/>
                            </p:stCondLst>
                            <p:childTnLst>
                              <p:par>
                                <p:cTn id="166" presetID="1" presetClass="entr" presetSubtype="0" fill="hold" grpId="0" nodeType="afterEffect">
                                  <p:stCondLst>
                                    <p:cond delay="100"/>
                                  </p:stCondLst>
                                  <p:childTnLst>
                                    <p:set>
                                      <p:cBhvr>
                                        <p:cTn id="167" dur="1" fill="hold">
                                          <p:stCondLst>
                                            <p:cond delay="499"/>
                                          </p:stCondLst>
                                        </p:cTn>
                                        <p:tgtEl>
                                          <p:spTgt spid="202799"/>
                                        </p:tgtEl>
                                        <p:attrNameLst>
                                          <p:attrName>style.visibility</p:attrName>
                                        </p:attrNameLst>
                                      </p:cBhvr>
                                      <p:to>
                                        <p:strVal val="visible"/>
                                      </p:to>
                                    </p:set>
                                  </p:childTnLst>
                                </p:cTn>
                              </p:par>
                            </p:childTnLst>
                          </p:cTn>
                        </p:par>
                        <p:par>
                          <p:cTn id="168" fill="hold">
                            <p:stCondLst>
                              <p:cond delay="20300"/>
                            </p:stCondLst>
                            <p:childTnLst>
                              <p:par>
                                <p:cTn id="169" presetID="18" presetClass="entr" presetSubtype="6" fill="hold" grpId="0" nodeType="afterEffect">
                                  <p:stCondLst>
                                    <p:cond delay="0"/>
                                  </p:stCondLst>
                                  <p:childTnLst>
                                    <p:set>
                                      <p:cBhvr>
                                        <p:cTn id="170" dur="1" fill="hold">
                                          <p:stCondLst>
                                            <p:cond delay="0"/>
                                          </p:stCondLst>
                                        </p:cTn>
                                        <p:tgtEl>
                                          <p:spTgt spid="202798"/>
                                        </p:tgtEl>
                                        <p:attrNameLst>
                                          <p:attrName>style.visibility</p:attrName>
                                        </p:attrNameLst>
                                      </p:cBhvr>
                                      <p:to>
                                        <p:strVal val="visible"/>
                                      </p:to>
                                    </p:set>
                                    <p:animEffect transition="in" filter="strips(downRight)">
                                      <p:cBhvr>
                                        <p:cTn id="171" dur="500"/>
                                        <p:tgtEl>
                                          <p:spTgt spid="202798"/>
                                        </p:tgtEl>
                                      </p:cBhvr>
                                    </p:animEffect>
                                  </p:childTnLst>
                                </p:cTn>
                              </p:par>
                            </p:childTnLst>
                          </p:cTn>
                        </p:par>
                        <p:par>
                          <p:cTn id="172" fill="hold">
                            <p:stCondLst>
                              <p:cond delay="20800"/>
                            </p:stCondLst>
                            <p:childTnLst>
                              <p:par>
                                <p:cTn id="173" presetID="1" presetClass="entr" presetSubtype="0" fill="hold" grpId="0" nodeType="afterEffect">
                                  <p:stCondLst>
                                    <p:cond delay="100"/>
                                  </p:stCondLst>
                                  <p:childTnLst>
                                    <p:set>
                                      <p:cBhvr>
                                        <p:cTn id="174" dur="1" fill="hold">
                                          <p:stCondLst>
                                            <p:cond delay="499"/>
                                          </p:stCondLst>
                                        </p:cTn>
                                        <p:tgtEl>
                                          <p:spTgt spid="202801"/>
                                        </p:tgtEl>
                                        <p:attrNameLst>
                                          <p:attrName>style.visibility</p:attrName>
                                        </p:attrNameLst>
                                      </p:cBhvr>
                                      <p:to>
                                        <p:strVal val="visible"/>
                                      </p:to>
                                    </p:set>
                                  </p:childTnLst>
                                </p:cTn>
                              </p:par>
                            </p:childTnLst>
                          </p:cTn>
                        </p:par>
                        <p:par>
                          <p:cTn id="175" fill="hold">
                            <p:stCondLst>
                              <p:cond delay="21400"/>
                            </p:stCondLst>
                            <p:childTnLst>
                              <p:par>
                                <p:cTn id="176" presetID="18" presetClass="entr" presetSubtype="9" fill="hold" grpId="0" nodeType="afterEffect">
                                  <p:stCondLst>
                                    <p:cond delay="0"/>
                                  </p:stCondLst>
                                  <p:childTnLst>
                                    <p:set>
                                      <p:cBhvr>
                                        <p:cTn id="177" dur="1" fill="hold">
                                          <p:stCondLst>
                                            <p:cond delay="0"/>
                                          </p:stCondLst>
                                        </p:cTn>
                                        <p:tgtEl>
                                          <p:spTgt spid="202800"/>
                                        </p:tgtEl>
                                        <p:attrNameLst>
                                          <p:attrName>style.visibility</p:attrName>
                                        </p:attrNameLst>
                                      </p:cBhvr>
                                      <p:to>
                                        <p:strVal val="visible"/>
                                      </p:to>
                                    </p:set>
                                    <p:animEffect transition="in" filter="strips(upLeft)">
                                      <p:cBhvr>
                                        <p:cTn id="178" dur="500"/>
                                        <p:tgtEl>
                                          <p:spTgt spid="202800"/>
                                        </p:tgtEl>
                                      </p:cBhvr>
                                    </p:animEffect>
                                  </p:childTnLst>
                                </p:cTn>
                              </p:par>
                            </p:childTnLst>
                          </p:cTn>
                        </p:par>
                        <p:par>
                          <p:cTn id="179" fill="hold">
                            <p:stCondLst>
                              <p:cond delay="21900"/>
                            </p:stCondLst>
                            <p:childTnLst>
                              <p:par>
                                <p:cTn id="180" presetID="1" presetClass="entr" presetSubtype="0" fill="hold" grpId="0" nodeType="afterEffect">
                                  <p:stCondLst>
                                    <p:cond delay="100"/>
                                  </p:stCondLst>
                                  <p:childTnLst>
                                    <p:set>
                                      <p:cBhvr>
                                        <p:cTn id="181" dur="1" fill="hold">
                                          <p:stCondLst>
                                            <p:cond delay="499"/>
                                          </p:stCondLst>
                                        </p:cTn>
                                        <p:tgtEl>
                                          <p:spTgt spid="202803"/>
                                        </p:tgtEl>
                                        <p:attrNameLst>
                                          <p:attrName>style.visibility</p:attrName>
                                        </p:attrNameLst>
                                      </p:cBhvr>
                                      <p:to>
                                        <p:strVal val="visible"/>
                                      </p:to>
                                    </p:set>
                                  </p:childTnLst>
                                </p:cTn>
                              </p:par>
                            </p:childTnLst>
                          </p:cTn>
                        </p:par>
                        <p:par>
                          <p:cTn id="182" fill="hold">
                            <p:stCondLst>
                              <p:cond delay="22500"/>
                            </p:stCondLst>
                            <p:childTnLst>
                              <p:par>
                                <p:cTn id="183" presetID="18" presetClass="entr" presetSubtype="9" fill="hold" grpId="0" nodeType="afterEffect">
                                  <p:stCondLst>
                                    <p:cond delay="0"/>
                                  </p:stCondLst>
                                  <p:childTnLst>
                                    <p:set>
                                      <p:cBhvr>
                                        <p:cTn id="184" dur="1" fill="hold">
                                          <p:stCondLst>
                                            <p:cond delay="0"/>
                                          </p:stCondLst>
                                        </p:cTn>
                                        <p:tgtEl>
                                          <p:spTgt spid="202802"/>
                                        </p:tgtEl>
                                        <p:attrNameLst>
                                          <p:attrName>style.visibility</p:attrName>
                                        </p:attrNameLst>
                                      </p:cBhvr>
                                      <p:to>
                                        <p:strVal val="visible"/>
                                      </p:to>
                                    </p:set>
                                    <p:animEffect transition="in" filter="strips(upLeft)">
                                      <p:cBhvr>
                                        <p:cTn id="185" dur="500"/>
                                        <p:tgtEl>
                                          <p:spTgt spid="202802"/>
                                        </p:tgtEl>
                                      </p:cBhvr>
                                    </p:animEffect>
                                  </p:childTnLst>
                                </p:cTn>
                              </p:par>
                            </p:childTnLst>
                          </p:cTn>
                        </p:par>
                        <p:par>
                          <p:cTn id="186" fill="hold">
                            <p:stCondLst>
                              <p:cond delay="23000"/>
                            </p:stCondLst>
                            <p:childTnLst>
                              <p:par>
                                <p:cTn id="187" presetID="1" presetClass="entr" presetSubtype="0" fill="hold" grpId="0" nodeType="afterEffect">
                                  <p:stCondLst>
                                    <p:cond delay="100"/>
                                  </p:stCondLst>
                                  <p:childTnLst>
                                    <p:set>
                                      <p:cBhvr>
                                        <p:cTn id="188" dur="1" fill="hold">
                                          <p:stCondLst>
                                            <p:cond delay="499"/>
                                          </p:stCondLst>
                                        </p:cTn>
                                        <p:tgtEl>
                                          <p:spTgt spid="202805"/>
                                        </p:tgtEl>
                                        <p:attrNameLst>
                                          <p:attrName>style.visibility</p:attrName>
                                        </p:attrNameLst>
                                      </p:cBhvr>
                                      <p:to>
                                        <p:strVal val="visible"/>
                                      </p:to>
                                    </p:set>
                                  </p:childTnLst>
                                </p:cTn>
                              </p:par>
                            </p:childTnLst>
                          </p:cTn>
                        </p:par>
                        <p:par>
                          <p:cTn id="189" fill="hold">
                            <p:stCondLst>
                              <p:cond delay="23600"/>
                            </p:stCondLst>
                            <p:childTnLst>
                              <p:par>
                                <p:cTn id="190" presetID="18" presetClass="entr" presetSubtype="12" fill="hold" grpId="0" nodeType="afterEffect">
                                  <p:stCondLst>
                                    <p:cond delay="0"/>
                                  </p:stCondLst>
                                  <p:childTnLst>
                                    <p:set>
                                      <p:cBhvr>
                                        <p:cTn id="191" dur="1" fill="hold">
                                          <p:stCondLst>
                                            <p:cond delay="0"/>
                                          </p:stCondLst>
                                        </p:cTn>
                                        <p:tgtEl>
                                          <p:spTgt spid="202804"/>
                                        </p:tgtEl>
                                        <p:attrNameLst>
                                          <p:attrName>style.visibility</p:attrName>
                                        </p:attrNameLst>
                                      </p:cBhvr>
                                      <p:to>
                                        <p:strVal val="visible"/>
                                      </p:to>
                                    </p:set>
                                    <p:animEffect transition="in" filter="strips(downLeft)">
                                      <p:cBhvr>
                                        <p:cTn id="192" dur="500"/>
                                        <p:tgtEl>
                                          <p:spTgt spid="202804"/>
                                        </p:tgtEl>
                                      </p:cBhvr>
                                    </p:animEffect>
                                  </p:childTnLst>
                                </p:cTn>
                              </p:par>
                            </p:childTnLst>
                          </p:cTn>
                        </p:par>
                        <p:par>
                          <p:cTn id="193" fill="hold">
                            <p:stCondLst>
                              <p:cond delay="24100"/>
                            </p:stCondLst>
                            <p:childTnLst>
                              <p:par>
                                <p:cTn id="194" presetID="1" presetClass="entr" presetSubtype="0" fill="hold" grpId="0" nodeType="afterEffect">
                                  <p:stCondLst>
                                    <p:cond delay="100"/>
                                  </p:stCondLst>
                                  <p:childTnLst>
                                    <p:set>
                                      <p:cBhvr>
                                        <p:cTn id="195" dur="1" fill="hold">
                                          <p:stCondLst>
                                            <p:cond delay="499"/>
                                          </p:stCondLst>
                                        </p:cTn>
                                        <p:tgtEl>
                                          <p:spTgt spid="202807"/>
                                        </p:tgtEl>
                                        <p:attrNameLst>
                                          <p:attrName>style.visibility</p:attrName>
                                        </p:attrNameLst>
                                      </p:cBhvr>
                                      <p:to>
                                        <p:strVal val="visible"/>
                                      </p:to>
                                    </p:set>
                                  </p:childTnLst>
                                </p:cTn>
                              </p:par>
                            </p:childTnLst>
                          </p:cTn>
                        </p:par>
                        <p:par>
                          <p:cTn id="196" fill="hold">
                            <p:stCondLst>
                              <p:cond delay="24700"/>
                            </p:stCondLst>
                            <p:childTnLst>
                              <p:par>
                                <p:cTn id="197" presetID="18" presetClass="entr" presetSubtype="6" fill="hold" grpId="0" nodeType="afterEffect">
                                  <p:stCondLst>
                                    <p:cond delay="0"/>
                                  </p:stCondLst>
                                  <p:childTnLst>
                                    <p:set>
                                      <p:cBhvr>
                                        <p:cTn id="198" dur="1" fill="hold">
                                          <p:stCondLst>
                                            <p:cond delay="0"/>
                                          </p:stCondLst>
                                        </p:cTn>
                                        <p:tgtEl>
                                          <p:spTgt spid="202806"/>
                                        </p:tgtEl>
                                        <p:attrNameLst>
                                          <p:attrName>style.visibility</p:attrName>
                                        </p:attrNameLst>
                                      </p:cBhvr>
                                      <p:to>
                                        <p:strVal val="visible"/>
                                      </p:to>
                                    </p:set>
                                    <p:animEffect transition="in" filter="strips(downRight)">
                                      <p:cBhvr>
                                        <p:cTn id="199" dur="500"/>
                                        <p:tgtEl>
                                          <p:spTgt spid="202806"/>
                                        </p:tgtEl>
                                      </p:cBhvr>
                                    </p:animEffect>
                                  </p:childTnLst>
                                </p:cTn>
                              </p:par>
                            </p:childTnLst>
                          </p:cTn>
                        </p:par>
                        <p:par>
                          <p:cTn id="200" fill="hold">
                            <p:stCondLst>
                              <p:cond delay="25200"/>
                            </p:stCondLst>
                            <p:childTnLst>
                              <p:par>
                                <p:cTn id="201" presetID="1" presetClass="entr" presetSubtype="0" fill="hold" grpId="0" nodeType="afterEffect">
                                  <p:stCondLst>
                                    <p:cond delay="100"/>
                                  </p:stCondLst>
                                  <p:childTnLst>
                                    <p:set>
                                      <p:cBhvr>
                                        <p:cTn id="202" dur="1" fill="hold">
                                          <p:stCondLst>
                                            <p:cond delay="499"/>
                                          </p:stCondLst>
                                        </p:cTn>
                                        <p:tgtEl>
                                          <p:spTgt spid="202809"/>
                                        </p:tgtEl>
                                        <p:attrNameLst>
                                          <p:attrName>style.visibility</p:attrName>
                                        </p:attrNameLst>
                                      </p:cBhvr>
                                      <p:to>
                                        <p:strVal val="visible"/>
                                      </p:to>
                                    </p:set>
                                  </p:childTnLst>
                                </p:cTn>
                              </p:par>
                            </p:childTnLst>
                          </p:cTn>
                        </p:par>
                        <p:par>
                          <p:cTn id="203" fill="hold">
                            <p:stCondLst>
                              <p:cond delay="25800"/>
                            </p:stCondLst>
                            <p:childTnLst>
                              <p:par>
                                <p:cTn id="204" presetID="18" presetClass="entr" presetSubtype="6" fill="hold" grpId="0" nodeType="afterEffect">
                                  <p:stCondLst>
                                    <p:cond delay="0"/>
                                  </p:stCondLst>
                                  <p:childTnLst>
                                    <p:set>
                                      <p:cBhvr>
                                        <p:cTn id="205" dur="1" fill="hold">
                                          <p:stCondLst>
                                            <p:cond delay="0"/>
                                          </p:stCondLst>
                                        </p:cTn>
                                        <p:tgtEl>
                                          <p:spTgt spid="202808"/>
                                        </p:tgtEl>
                                        <p:attrNameLst>
                                          <p:attrName>style.visibility</p:attrName>
                                        </p:attrNameLst>
                                      </p:cBhvr>
                                      <p:to>
                                        <p:strVal val="visible"/>
                                      </p:to>
                                    </p:set>
                                    <p:animEffect transition="in" filter="strips(downRight)">
                                      <p:cBhvr>
                                        <p:cTn id="206" dur="500"/>
                                        <p:tgtEl>
                                          <p:spTgt spid="202808"/>
                                        </p:tgtEl>
                                      </p:cBhvr>
                                    </p:animEffect>
                                  </p:childTnLst>
                                </p:cTn>
                              </p:par>
                            </p:childTnLst>
                          </p:cTn>
                        </p:par>
                        <p:par>
                          <p:cTn id="207" fill="hold">
                            <p:stCondLst>
                              <p:cond delay="26300"/>
                            </p:stCondLst>
                            <p:childTnLst>
                              <p:par>
                                <p:cTn id="208" presetID="1" presetClass="entr" presetSubtype="0" fill="hold" grpId="0" nodeType="afterEffect">
                                  <p:stCondLst>
                                    <p:cond delay="100"/>
                                  </p:stCondLst>
                                  <p:childTnLst>
                                    <p:set>
                                      <p:cBhvr>
                                        <p:cTn id="209" dur="1" fill="hold">
                                          <p:stCondLst>
                                            <p:cond delay="499"/>
                                          </p:stCondLst>
                                        </p:cTn>
                                        <p:tgtEl>
                                          <p:spTgt spid="202811"/>
                                        </p:tgtEl>
                                        <p:attrNameLst>
                                          <p:attrName>style.visibility</p:attrName>
                                        </p:attrNameLst>
                                      </p:cBhvr>
                                      <p:to>
                                        <p:strVal val="visible"/>
                                      </p:to>
                                    </p:set>
                                  </p:childTnLst>
                                </p:cTn>
                              </p:par>
                            </p:childTnLst>
                          </p:cTn>
                        </p:par>
                        <p:par>
                          <p:cTn id="210" fill="hold">
                            <p:stCondLst>
                              <p:cond delay="26900"/>
                            </p:stCondLst>
                            <p:childTnLst>
                              <p:par>
                                <p:cTn id="211" presetID="18" presetClass="entr" presetSubtype="6" fill="hold" grpId="0" nodeType="afterEffect">
                                  <p:stCondLst>
                                    <p:cond delay="0"/>
                                  </p:stCondLst>
                                  <p:childTnLst>
                                    <p:set>
                                      <p:cBhvr>
                                        <p:cTn id="212" dur="1" fill="hold">
                                          <p:stCondLst>
                                            <p:cond delay="0"/>
                                          </p:stCondLst>
                                        </p:cTn>
                                        <p:tgtEl>
                                          <p:spTgt spid="202810"/>
                                        </p:tgtEl>
                                        <p:attrNameLst>
                                          <p:attrName>style.visibility</p:attrName>
                                        </p:attrNameLst>
                                      </p:cBhvr>
                                      <p:to>
                                        <p:strVal val="visible"/>
                                      </p:to>
                                    </p:set>
                                    <p:animEffect transition="in" filter="strips(downRight)">
                                      <p:cBhvr>
                                        <p:cTn id="213" dur="500"/>
                                        <p:tgtEl>
                                          <p:spTgt spid="202810"/>
                                        </p:tgtEl>
                                      </p:cBhvr>
                                    </p:animEffect>
                                  </p:childTnLst>
                                </p:cTn>
                              </p:par>
                            </p:childTnLst>
                          </p:cTn>
                        </p:par>
                        <p:par>
                          <p:cTn id="214" fill="hold">
                            <p:stCondLst>
                              <p:cond delay="27400"/>
                            </p:stCondLst>
                            <p:childTnLst>
                              <p:par>
                                <p:cTn id="215" presetID="1" presetClass="entr" presetSubtype="0" fill="hold" grpId="0" nodeType="afterEffect">
                                  <p:stCondLst>
                                    <p:cond delay="100"/>
                                  </p:stCondLst>
                                  <p:childTnLst>
                                    <p:set>
                                      <p:cBhvr>
                                        <p:cTn id="216" dur="1" fill="hold">
                                          <p:stCondLst>
                                            <p:cond delay="499"/>
                                          </p:stCondLst>
                                        </p:cTn>
                                        <p:tgtEl>
                                          <p:spTgt spid="202813"/>
                                        </p:tgtEl>
                                        <p:attrNameLst>
                                          <p:attrName>style.visibility</p:attrName>
                                        </p:attrNameLst>
                                      </p:cBhvr>
                                      <p:to>
                                        <p:strVal val="visible"/>
                                      </p:to>
                                    </p:set>
                                  </p:childTnLst>
                                </p:cTn>
                              </p:par>
                            </p:childTnLst>
                          </p:cTn>
                        </p:par>
                        <p:par>
                          <p:cTn id="217" fill="hold">
                            <p:stCondLst>
                              <p:cond delay="28000"/>
                            </p:stCondLst>
                            <p:childTnLst>
                              <p:par>
                                <p:cTn id="218" presetID="18" presetClass="entr" presetSubtype="12" fill="hold" grpId="0" nodeType="afterEffect">
                                  <p:stCondLst>
                                    <p:cond delay="0"/>
                                  </p:stCondLst>
                                  <p:childTnLst>
                                    <p:set>
                                      <p:cBhvr>
                                        <p:cTn id="219" dur="1" fill="hold">
                                          <p:stCondLst>
                                            <p:cond delay="0"/>
                                          </p:stCondLst>
                                        </p:cTn>
                                        <p:tgtEl>
                                          <p:spTgt spid="202812"/>
                                        </p:tgtEl>
                                        <p:attrNameLst>
                                          <p:attrName>style.visibility</p:attrName>
                                        </p:attrNameLst>
                                      </p:cBhvr>
                                      <p:to>
                                        <p:strVal val="visible"/>
                                      </p:to>
                                    </p:set>
                                    <p:animEffect transition="in" filter="strips(downLeft)">
                                      <p:cBhvr>
                                        <p:cTn id="220" dur="500"/>
                                        <p:tgtEl>
                                          <p:spTgt spid="202812"/>
                                        </p:tgtEl>
                                      </p:cBhvr>
                                    </p:animEffect>
                                  </p:childTnLst>
                                </p:cTn>
                              </p:par>
                            </p:childTnLst>
                          </p:cTn>
                        </p:par>
                        <p:par>
                          <p:cTn id="221" fill="hold">
                            <p:stCondLst>
                              <p:cond delay="28500"/>
                            </p:stCondLst>
                            <p:childTnLst>
                              <p:par>
                                <p:cTn id="222" presetID="1" presetClass="entr" presetSubtype="0" fill="hold" grpId="0" nodeType="afterEffect">
                                  <p:stCondLst>
                                    <p:cond delay="100"/>
                                  </p:stCondLst>
                                  <p:childTnLst>
                                    <p:set>
                                      <p:cBhvr>
                                        <p:cTn id="223" dur="1" fill="hold">
                                          <p:stCondLst>
                                            <p:cond delay="499"/>
                                          </p:stCondLst>
                                        </p:cTn>
                                        <p:tgtEl>
                                          <p:spTgt spid="202815"/>
                                        </p:tgtEl>
                                        <p:attrNameLst>
                                          <p:attrName>style.visibility</p:attrName>
                                        </p:attrNameLst>
                                      </p:cBhvr>
                                      <p:to>
                                        <p:strVal val="visible"/>
                                      </p:to>
                                    </p:set>
                                  </p:childTnLst>
                                </p:cTn>
                              </p:par>
                            </p:childTnLst>
                          </p:cTn>
                        </p:par>
                        <p:par>
                          <p:cTn id="224" fill="hold">
                            <p:stCondLst>
                              <p:cond delay="29100"/>
                            </p:stCondLst>
                            <p:childTnLst>
                              <p:par>
                                <p:cTn id="225" presetID="18" presetClass="entr" presetSubtype="9" fill="hold" grpId="0" nodeType="afterEffect">
                                  <p:stCondLst>
                                    <p:cond delay="0"/>
                                  </p:stCondLst>
                                  <p:childTnLst>
                                    <p:set>
                                      <p:cBhvr>
                                        <p:cTn id="226" dur="1" fill="hold">
                                          <p:stCondLst>
                                            <p:cond delay="0"/>
                                          </p:stCondLst>
                                        </p:cTn>
                                        <p:tgtEl>
                                          <p:spTgt spid="202814"/>
                                        </p:tgtEl>
                                        <p:attrNameLst>
                                          <p:attrName>style.visibility</p:attrName>
                                        </p:attrNameLst>
                                      </p:cBhvr>
                                      <p:to>
                                        <p:strVal val="visible"/>
                                      </p:to>
                                    </p:set>
                                    <p:animEffect transition="in" filter="strips(upLeft)">
                                      <p:cBhvr>
                                        <p:cTn id="227" dur="500"/>
                                        <p:tgtEl>
                                          <p:spTgt spid="202814"/>
                                        </p:tgtEl>
                                      </p:cBhvr>
                                    </p:animEffect>
                                  </p:childTnLst>
                                </p:cTn>
                              </p:par>
                            </p:childTnLst>
                          </p:cTn>
                        </p:par>
                        <p:par>
                          <p:cTn id="228" fill="hold">
                            <p:stCondLst>
                              <p:cond delay="29600"/>
                            </p:stCondLst>
                            <p:childTnLst>
                              <p:par>
                                <p:cTn id="229" presetID="1" presetClass="entr" presetSubtype="0" fill="hold" grpId="0" nodeType="afterEffect">
                                  <p:stCondLst>
                                    <p:cond delay="100"/>
                                  </p:stCondLst>
                                  <p:childTnLst>
                                    <p:set>
                                      <p:cBhvr>
                                        <p:cTn id="230" dur="1" fill="hold">
                                          <p:stCondLst>
                                            <p:cond delay="499"/>
                                          </p:stCondLst>
                                        </p:cTn>
                                        <p:tgtEl>
                                          <p:spTgt spid="202817"/>
                                        </p:tgtEl>
                                        <p:attrNameLst>
                                          <p:attrName>style.visibility</p:attrName>
                                        </p:attrNameLst>
                                      </p:cBhvr>
                                      <p:to>
                                        <p:strVal val="visible"/>
                                      </p:to>
                                    </p:set>
                                  </p:childTnLst>
                                </p:cTn>
                              </p:par>
                            </p:childTnLst>
                          </p:cTn>
                        </p:par>
                        <p:par>
                          <p:cTn id="231" fill="hold">
                            <p:stCondLst>
                              <p:cond delay="30200"/>
                            </p:stCondLst>
                            <p:childTnLst>
                              <p:par>
                                <p:cTn id="232" presetID="18" presetClass="entr" presetSubtype="12" fill="hold" grpId="0" nodeType="afterEffect">
                                  <p:stCondLst>
                                    <p:cond delay="0"/>
                                  </p:stCondLst>
                                  <p:childTnLst>
                                    <p:set>
                                      <p:cBhvr>
                                        <p:cTn id="233" dur="1" fill="hold">
                                          <p:stCondLst>
                                            <p:cond delay="0"/>
                                          </p:stCondLst>
                                        </p:cTn>
                                        <p:tgtEl>
                                          <p:spTgt spid="202816"/>
                                        </p:tgtEl>
                                        <p:attrNameLst>
                                          <p:attrName>style.visibility</p:attrName>
                                        </p:attrNameLst>
                                      </p:cBhvr>
                                      <p:to>
                                        <p:strVal val="visible"/>
                                      </p:to>
                                    </p:set>
                                    <p:animEffect transition="in" filter="strips(downLeft)">
                                      <p:cBhvr>
                                        <p:cTn id="234" dur="500"/>
                                        <p:tgtEl>
                                          <p:spTgt spid="202816"/>
                                        </p:tgtEl>
                                      </p:cBhvr>
                                    </p:animEffect>
                                  </p:childTnLst>
                                </p:cTn>
                              </p:par>
                            </p:childTnLst>
                          </p:cTn>
                        </p:par>
                        <p:par>
                          <p:cTn id="235" fill="hold">
                            <p:stCondLst>
                              <p:cond delay="30700"/>
                            </p:stCondLst>
                            <p:childTnLst>
                              <p:par>
                                <p:cTn id="236" presetID="1" presetClass="entr" presetSubtype="0" fill="hold" grpId="0" nodeType="afterEffect">
                                  <p:stCondLst>
                                    <p:cond delay="100"/>
                                  </p:stCondLst>
                                  <p:childTnLst>
                                    <p:set>
                                      <p:cBhvr>
                                        <p:cTn id="237" dur="1" fill="hold">
                                          <p:stCondLst>
                                            <p:cond delay="499"/>
                                          </p:stCondLst>
                                        </p:cTn>
                                        <p:tgtEl>
                                          <p:spTgt spid="202819"/>
                                        </p:tgtEl>
                                        <p:attrNameLst>
                                          <p:attrName>style.visibility</p:attrName>
                                        </p:attrNameLst>
                                      </p:cBhvr>
                                      <p:to>
                                        <p:strVal val="visible"/>
                                      </p:to>
                                    </p:set>
                                  </p:childTnLst>
                                </p:cTn>
                              </p:par>
                            </p:childTnLst>
                          </p:cTn>
                        </p:par>
                        <p:par>
                          <p:cTn id="238" fill="hold">
                            <p:stCondLst>
                              <p:cond delay="31300"/>
                            </p:stCondLst>
                            <p:childTnLst>
                              <p:par>
                                <p:cTn id="239" presetID="18" presetClass="entr" presetSubtype="3" fill="hold" grpId="0" nodeType="afterEffect">
                                  <p:stCondLst>
                                    <p:cond delay="0"/>
                                  </p:stCondLst>
                                  <p:childTnLst>
                                    <p:set>
                                      <p:cBhvr>
                                        <p:cTn id="240" dur="1" fill="hold">
                                          <p:stCondLst>
                                            <p:cond delay="0"/>
                                          </p:stCondLst>
                                        </p:cTn>
                                        <p:tgtEl>
                                          <p:spTgt spid="202818"/>
                                        </p:tgtEl>
                                        <p:attrNameLst>
                                          <p:attrName>style.visibility</p:attrName>
                                        </p:attrNameLst>
                                      </p:cBhvr>
                                      <p:to>
                                        <p:strVal val="visible"/>
                                      </p:to>
                                    </p:set>
                                    <p:animEffect transition="in" filter="strips(upRight)">
                                      <p:cBhvr>
                                        <p:cTn id="241" dur="500"/>
                                        <p:tgtEl>
                                          <p:spTgt spid="202818"/>
                                        </p:tgtEl>
                                      </p:cBhvr>
                                    </p:animEffect>
                                  </p:childTnLst>
                                </p:cTn>
                              </p:par>
                            </p:childTnLst>
                          </p:cTn>
                        </p:par>
                        <p:par>
                          <p:cTn id="242" fill="hold">
                            <p:stCondLst>
                              <p:cond delay="31800"/>
                            </p:stCondLst>
                            <p:childTnLst>
                              <p:par>
                                <p:cTn id="243" presetID="1" presetClass="entr" presetSubtype="0" fill="hold" grpId="0" nodeType="afterEffect">
                                  <p:stCondLst>
                                    <p:cond delay="100"/>
                                  </p:stCondLst>
                                  <p:childTnLst>
                                    <p:set>
                                      <p:cBhvr>
                                        <p:cTn id="244" dur="1" fill="hold">
                                          <p:stCondLst>
                                            <p:cond delay="499"/>
                                          </p:stCondLst>
                                        </p:cTn>
                                        <p:tgtEl>
                                          <p:spTgt spid="202821"/>
                                        </p:tgtEl>
                                        <p:attrNameLst>
                                          <p:attrName>style.visibility</p:attrName>
                                        </p:attrNameLst>
                                      </p:cBhvr>
                                      <p:to>
                                        <p:strVal val="visible"/>
                                      </p:to>
                                    </p:set>
                                  </p:childTnLst>
                                </p:cTn>
                              </p:par>
                            </p:childTnLst>
                          </p:cTn>
                        </p:par>
                        <p:par>
                          <p:cTn id="245" fill="hold">
                            <p:stCondLst>
                              <p:cond delay="32400"/>
                            </p:stCondLst>
                            <p:childTnLst>
                              <p:par>
                                <p:cTn id="246" presetID="18" presetClass="entr" presetSubtype="12" fill="hold" grpId="0" nodeType="afterEffect">
                                  <p:stCondLst>
                                    <p:cond delay="0"/>
                                  </p:stCondLst>
                                  <p:childTnLst>
                                    <p:set>
                                      <p:cBhvr>
                                        <p:cTn id="247" dur="1" fill="hold">
                                          <p:stCondLst>
                                            <p:cond delay="0"/>
                                          </p:stCondLst>
                                        </p:cTn>
                                        <p:tgtEl>
                                          <p:spTgt spid="202820"/>
                                        </p:tgtEl>
                                        <p:attrNameLst>
                                          <p:attrName>style.visibility</p:attrName>
                                        </p:attrNameLst>
                                      </p:cBhvr>
                                      <p:to>
                                        <p:strVal val="visible"/>
                                      </p:to>
                                    </p:set>
                                    <p:animEffect transition="in" filter="strips(downLeft)">
                                      <p:cBhvr>
                                        <p:cTn id="248" dur="500"/>
                                        <p:tgtEl>
                                          <p:spTgt spid="202820"/>
                                        </p:tgtEl>
                                      </p:cBhvr>
                                    </p:animEffect>
                                  </p:childTnLst>
                                </p:cTn>
                              </p:par>
                            </p:childTnLst>
                          </p:cTn>
                        </p:par>
                        <p:par>
                          <p:cTn id="249" fill="hold">
                            <p:stCondLst>
                              <p:cond delay="32900"/>
                            </p:stCondLst>
                            <p:childTnLst>
                              <p:par>
                                <p:cTn id="250" presetID="1" presetClass="entr" presetSubtype="0" fill="hold" grpId="0" nodeType="afterEffect">
                                  <p:stCondLst>
                                    <p:cond delay="100"/>
                                  </p:stCondLst>
                                  <p:childTnLst>
                                    <p:set>
                                      <p:cBhvr>
                                        <p:cTn id="251" dur="1" fill="hold">
                                          <p:stCondLst>
                                            <p:cond delay="499"/>
                                          </p:stCondLst>
                                        </p:cTn>
                                        <p:tgtEl>
                                          <p:spTgt spid="202823"/>
                                        </p:tgtEl>
                                        <p:attrNameLst>
                                          <p:attrName>style.visibility</p:attrName>
                                        </p:attrNameLst>
                                      </p:cBhvr>
                                      <p:to>
                                        <p:strVal val="visible"/>
                                      </p:to>
                                    </p:set>
                                  </p:childTnLst>
                                </p:cTn>
                              </p:par>
                            </p:childTnLst>
                          </p:cTn>
                        </p:par>
                        <p:par>
                          <p:cTn id="252" fill="hold">
                            <p:stCondLst>
                              <p:cond delay="33500"/>
                            </p:stCondLst>
                            <p:childTnLst>
                              <p:par>
                                <p:cTn id="253" presetID="18" presetClass="entr" presetSubtype="9" fill="hold" grpId="0" nodeType="afterEffect">
                                  <p:stCondLst>
                                    <p:cond delay="0"/>
                                  </p:stCondLst>
                                  <p:childTnLst>
                                    <p:set>
                                      <p:cBhvr>
                                        <p:cTn id="254" dur="1" fill="hold">
                                          <p:stCondLst>
                                            <p:cond delay="0"/>
                                          </p:stCondLst>
                                        </p:cTn>
                                        <p:tgtEl>
                                          <p:spTgt spid="202822"/>
                                        </p:tgtEl>
                                        <p:attrNameLst>
                                          <p:attrName>style.visibility</p:attrName>
                                        </p:attrNameLst>
                                      </p:cBhvr>
                                      <p:to>
                                        <p:strVal val="visible"/>
                                      </p:to>
                                    </p:set>
                                    <p:animEffect transition="in" filter="strips(upLeft)">
                                      <p:cBhvr>
                                        <p:cTn id="255" dur="500"/>
                                        <p:tgtEl>
                                          <p:spTgt spid="202822"/>
                                        </p:tgtEl>
                                      </p:cBhvr>
                                    </p:animEffect>
                                  </p:childTnLst>
                                </p:cTn>
                              </p:par>
                            </p:childTnLst>
                          </p:cTn>
                        </p:par>
                        <p:par>
                          <p:cTn id="256" fill="hold">
                            <p:stCondLst>
                              <p:cond delay="34000"/>
                            </p:stCondLst>
                            <p:childTnLst>
                              <p:par>
                                <p:cTn id="257" presetID="1" presetClass="entr" presetSubtype="0" fill="hold" grpId="0" nodeType="afterEffect">
                                  <p:stCondLst>
                                    <p:cond delay="100"/>
                                  </p:stCondLst>
                                  <p:childTnLst>
                                    <p:set>
                                      <p:cBhvr>
                                        <p:cTn id="258" dur="1" fill="hold">
                                          <p:stCondLst>
                                            <p:cond delay="499"/>
                                          </p:stCondLst>
                                        </p:cTn>
                                        <p:tgtEl>
                                          <p:spTgt spid="202825"/>
                                        </p:tgtEl>
                                        <p:attrNameLst>
                                          <p:attrName>style.visibility</p:attrName>
                                        </p:attrNameLst>
                                      </p:cBhvr>
                                      <p:to>
                                        <p:strVal val="visible"/>
                                      </p:to>
                                    </p:set>
                                  </p:childTnLst>
                                </p:cTn>
                              </p:par>
                            </p:childTnLst>
                          </p:cTn>
                        </p:par>
                        <p:par>
                          <p:cTn id="259" fill="hold">
                            <p:stCondLst>
                              <p:cond delay="34600"/>
                            </p:stCondLst>
                            <p:childTnLst>
                              <p:par>
                                <p:cTn id="260" presetID="18" presetClass="entr" presetSubtype="3" fill="hold" grpId="0" nodeType="afterEffect">
                                  <p:stCondLst>
                                    <p:cond delay="0"/>
                                  </p:stCondLst>
                                  <p:childTnLst>
                                    <p:set>
                                      <p:cBhvr>
                                        <p:cTn id="261" dur="1" fill="hold">
                                          <p:stCondLst>
                                            <p:cond delay="0"/>
                                          </p:stCondLst>
                                        </p:cTn>
                                        <p:tgtEl>
                                          <p:spTgt spid="202824"/>
                                        </p:tgtEl>
                                        <p:attrNameLst>
                                          <p:attrName>style.visibility</p:attrName>
                                        </p:attrNameLst>
                                      </p:cBhvr>
                                      <p:to>
                                        <p:strVal val="visible"/>
                                      </p:to>
                                    </p:set>
                                    <p:animEffect transition="in" filter="strips(upRight)">
                                      <p:cBhvr>
                                        <p:cTn id="262" dur="500"/>
                                        <p:tgtEl>
                                          <p:spTgt spid="202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9" grpId="0" build="p" bldLvl="2" autoUpdateAnimBg="0"/>
      <p:bldP spid="202762" grpId="0" animBg="1"/>
      <p:bldP spid="202763" grpId="0" autoUpdateAnimBg="0"/>
      <p:bldP spid="202764" grpId="0" animBg="1"/>
      <p:bldP spid="202765" grpId="0" animBg="1"/>
      <p:bldP spid="202766" grpId="0" animBg="1"/>
      <p:bldP spid="202767" grpId="0" animBg="1"/>
      <p:bldP spid="202768" grpId="0" animBg="1"/>
      <p:bldP spid="202769" grpId="0" animBg="1"/>
      <p:bldP spid="202770" grpId="0" animBg="1"/>
      <p:bldP spid="202771" grpId="0" animBg="1"/>
      <p:bldP spid="202772" grpId="0" animBg="1"/>
      <p:bldP spid="202773" grpId="0" animBg="1"/>
      <p:bldP spid="202774" grpId="0" animBg="1"/>
      <p:bldP spid="202775" grpId="0" animBg="1"/>
      <p:bldP spid="202776" grpId="0" animBg="1"/>
      <p:bldP spid="202777" grpId="0" animBg="1"/>
      <p:bldP spid="202778" grpId="0" animBg="1"/>
      <p:bldP spid="202779" grpId="0" animBg="1"/>
      <p:bldP spid="202780" grpId="0" animBg="1"/>
      <p:bldP spid="202781" grpId="0" animBg="1"/>
      <p:bldP spid="202782" grpId="0" animBg="1"/>
      <p:bldP spid="202783" grpId="0" animBg="1"/>
      <p:bldP spid="202784" grpId="0" animBg="1"/>
      <p:bldP spid="202785" grpId="0" animBg="1"/>
      <p:bldP spid="202786" grpId="0" animBg="1"/>
      <p:bldP spid="202787" grpId="0" animBg="1"/>
      <p:bldP spid="202788" grpId="0" animBg="1"/>
      <p:bldP spid="202789" grpId="0" animBg="1"/>
      <p:bldP spid="202790" grpId="0" animBg="1"/>
      <p:bldP spid="202791" grpId="0" animBg="1"/>
      <p:bldP spid="202792" grpId="0" animBg="1"/>
      <p:bldP spid="202793" grpId="0" animBg="1"/>
      <p:bldP spid="202794" grpId="0" animBg="1"/>
      <p:bldP spid="202795" grpId="0" animBg="1"/>
      <p:bldP spid="202796" grpId="0" animBg="1"/>
      <p:bldP spid="202797" grpId="0" animBg="1"/>
      <p:bldP spid="202798" grpId="0" animBg="1"/>
      <p:bldP spid="202799" grpId="0" animBg="1"/>
      <p:bldP spid="202800" grpId="0" animBg="1"/>
      <p:bldP spid="202801" grpId="0" animBg="1"/>
      <p:bldP spid="202802" grpId="0" animBg="1"/>
      <p:bldP spid="202803" grpId="0" animBg="1"/>
      <p:bldP spid="202804" grpId="0" animBg="1"/>
      <p:bldP spid="202805" grpId="0" animBg="1"/>
      <p:bldP spid="202806" grpId="0" animBg="1"/>
      <p:bldP spid="202807" grpId="0" animBg="1"/>
      <p:bldP spid="202808" grpId="0" animBg="1"/>
      <p:bldP spid="202809" grpId="0" animBg="1"/>
      <p:bldP spid="202810" grpId="0" animBg="1"/>
      <p:bldP spid="202811" grpId="0" animBg="1"/>
      <p:bldP spid="202812" grpId="0" animBg="1"/>
      <p:bldP spid="202813" grpId="0" animBg="1"/>
      <p:bldP spid="202814" grpId="0" animBg="1"/>
      <p:bldP spid="202815" grpId="0" animBg="1"/>
      <p:bldP spid="202816" grpId="0" animBg="1"/>
      <p:bldP spid="202817" grpId="0" animBg="1"/>
      <p:bldP spid="202818" grpId="0" animBg="1"/>
      <p:bldP spid="202819" grpId="0" animBg="1"/>
      <p:bldP spid="202820" grpId="0" animBg="1"/>
      <p:bldP spid="202821" grpId="0" animBg="1"/>
      <p:bldP spid="202822" grpId="0" animBg="1"/>
      <p:bldP spid="202823" grpId="0" animBg="1"/>
      <p:bldP spid="202824" grpId="0" animBg="1"/>
      <p:bldP spid="202825" grpId="0" animBg="1"/>
      <p:bldP spid="202826" grpId="0" autoUpdateAnimBg="0"/>
      <p:bldP spid="202830"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灯片编号占位符 5"/>
          <p:cNvSpPr>
            <a:spLocks noGrp="1"/>
          </p:cNvSpPr>
          <p:nvPr>
            <p:ph type="sldNum" sz="quarter" idx="12"/>
          </p:nvPr>
        </p:nvSpPr>
        <p:spPr>
          <a:noFill/>
        </p:spPr>
        <p:txBody>
          <a:bodyPr/>
          <a:lstStyle/>
          <a:p>
            <a:fld id="{1CBA459A-59BD-4303-882C-711C8309F5FD}" type="slidenum">
              <a:rPr lang="zh-CN" altLang="en-US" smtClean="0"/>
              <a:pPr/>
              <a:t>32</a:t>
            </a:fld>
            <a:endParaRPr lang="en-US" altLang="zh-CN" smtClean="0"/>
          </a:p>
        </p:txBody>
      </p:sp>
      <p:sp>
        <p:nvSpPr>
          <p:cNvPr id="203780" name="Text Box 4"/>
          <p:cNvSpPr txBox="1">
            <a:spLocks noChangeArrowheads="1"/>
          </p:cNvSpPr>
          <p:nvPr/>
        </p:nvSpPr>
        <p:spPr bwMode="auto">
          <a:xfrm>
            <a:off x="3810000" y="5911850"/>
            <a:ext cx="4968875" cy="946150"/>
          </a:xfrm>
          <a:prstGeom prst="rect">
            <a:avLst/>
          </a:prstGeom>
          <a:noFill/>
          <a:ln w="9525">
            <a:noFill/>
            <a:miter lim="800000"/>
            <a:headEnd/>
            <a:tailEnd/>
          </a:ln>
        </p:spPr>
        <p:txBody>
          <a:bodyPr>
            <a:spAutoFit/>
          </a:bodyPr>
          <a:lstStyle/>
          <a:p>
            <a:pPr eaLnBrk="0" hangingPunct="0"/>
            <a:r>
              <a:rPr lang="zh-CN" altLang="en-US" sz="2800" b="1">
                <a:latin typeface="Times New Roman" pitchFamily="18" charset="0"/>
                <a:ea typeface="楷体_GB2312" pitchFamily="49" charset="-122"/>
              </a:rPr>
              <a:t>此结论在与室温相差不大的</a:t>
            </a:r>
          </a:p>
          <a:p>
            <a:pPr eaLnBrk="0" hangingPunct="0"/>
            <a:r>
              <a:rPr lang="zh-CN" altLang="en-US" sz="2800" b="1">
                <a:latin typeface="Times New Roman" pitchFamily="18" charset="0"/>
                <a:ea typeface="楷体_GB2312" pitchFamily="49" charset="-122"/>
              </a:rPr>
              <a:t>温度范围内与实验近似相符。</a:t>
            </a:r>
            <a:endParaRPr lang="zh-CN" altLang="en-US">
              <a:latin typeface="Times New Roman" pitchFamily="18" charset="0"/>
            </a:endParaRPr>
          </a:p>
        </p:txBody>
      </p:sp>
      <p:graphicFrame>
        <p:nvGraphicFramePr>
          <p:cNvPr id="203782" name="Object 6"/>
          <p:cNvGraphicFramePr>
            <a:graphicFrameLocks noChangeAspect="1"/>
          </p:cNvGraphicFramePr>
          <p:nvPr/>
        </p:nvGraphicFramePr>
        <p:xfrm>
          <a:off x="679450" y="3581400"/>
          <a:ext cx="1676400" cy="977900"/>
        </p:xfrm>
        <a:graphic>
          <a:graphicData uri="http://schemas.openxmlformats.org/presentationml/2006/ole">
            <p:oleObj spid="_x0000_s15362" name="公式" r:id="rId3" imgW="672840" imgH="393480" progId="Equation.3">
              <p:embed/>
            </p:oleObj>
          </a:graphicData>
        </a:graphic>
      </p:graphicFrame>
      <p:graphicFrame>
        <p:nvGraphicFramePr>
          <p:cNvPr id="203783" name="Object 7"/>
          <p:cNvGraphicFramePr>
            <a:graphicFrameLocks noChangeAspect="1"/>
          </p:cNvGraphicFramePr>
          <p:nvPr/>
        </p:nvGraphicFramePr>
        <p:xfrm>
          <a:off x="4502150" y="3697288"/>
          <a:ext cx="4025900" cy="874712"/>
        </p:xfrm>
        <a:graphic>
          <a:graphicData uri="http://schemas.openxmlformats.org/presentationml/2006/ole">
            <p:oleObj spid="_x0000_s15363" name="公式" r:id="rId4" imgW="1803240" imgH="393480" progId="Equation.3">
              <p:embed/>
            </p:oleObj>
          </a:graphicData>
        </a:graphic>
      </p:graphicFrame>
      <p:sp>
        <p:nvSpPr>
          <p:cNvPr id="203786" name="Text Box 10"/>
          <p:cNvSpPr txBox="1">
            <a:spLocks noChangeArrowheads="1"/>
          </p:cNvSpPr>
          <p:nvPr/>
        </p:nvSpPr>
        <p:spPr bwMode="auto">
          <a:xfrm>
            <a:off x="228600" y="838200"/>
            <a:ext cx="8763000" cy="519113"/>
          </a:xfrm>
          <a:prstGeom prst="rect">
            <a:avLst/>
          </a:prstGeom>
          <a:solidFill>
            <a:schemeClr val="bg1"/>
          </a:solidFill>
          <a:ln w="9525">
            <a:noFill/>
            <a:miter lim="800000"/>
            <a:headEnd/>
            <a:tailEnd/>
          </a:ln>
        </p:spPr>
        <p:txBody>
          <a:bodyPr wrap="none"/>
          <a:lstStyle/>
          <a:p>
            <a:pPr eaLnBrk="0" hangingPunct="0"/>
            <a:r>
              <a:rPr lang="zh-CN" altLang="en-US" sz="2800" b="1">
                <a:latin typeface="楷体_GB2312" pitchFamily="49" charset="-122"/>
                <a:ea typeface="楷体_GB2312" pitchFamily="49" charset="-122"/>
              </a:rPr>
              <a:t>气体内能=动能+势能(分子内及分子之间的相互作用)</a:t>
            </a:r>
            <a:endParaRPr lang="zh-CN" altLang="en-US" sz="3200" b="1">
              <a:latin typeface="楷体_GB2312" pitchFamily="49" charset="-122"/>
              <a:ea typeface="楷体_GB2312" pitchFamily="49" charset="-122"/>
            </a:endParaRPr>
          </a:p>
        </p:txBody>
      </p:sp>
      <p:sp>
        <p:nvSpPr>
          <p:cNvPr id="203787" name="Text Box 11"/>
          <p:cNvSpPr txBox="1">
            <a:spLocks noChangeArrowheads="1"/>
          </p:cNvSpPr>
          <p:nvPr/>
        </p:nvSpPr>
        <p:spPr bwMode="auto">
          <a:xfrm>
            <a:off x="1447800" y="1447800"/>
            <a:ext cx="5715000" cy="519113"/>
          </a:xfrm>
          <a:prstGeom prst="rect">
            <a:avLst/>
          </a:prstGeom>
          <a:solidFill>
            <a:schemeClr val="bg1"/>
          </a:solidFill>
          <a:ln w="9525">
            <a:noFill/>
            <a:miter lim="800000"/>
            <a:headEnd/>
            <a:tailEnd/>
          </a:ln>
        </p:spPr>
        <p:txBody>
          <a:bodyPr>
            <a:spAutoFit/>
          </a:bodyPr>
          <a:lstStyle/>
          <a:p>
            <a:pPr eaLnBrk="0" hangingPunct="0"/>
            <a:r>
              <a:rPr lang="zh-CN" altLang="en-US" sz="2800" b="1">
                <a:solidFill>
                  <a:srgbClr val="0000CC"/>
                </a:solidFill>
                <a:latin typeface="楷体_GB2312" pitchFamily="49" charset="-122"/>
                <a:ea typeface="楷体_GB2312" pitchFamily="49" charset="-122"/>
              </a:rPr>
              <a:t>刚性理想气体的内能=分子动能</a:t>
            </a:r>
            <a:endParaRPr lang="zh-CN" altLang="en-US" sz="3200" b="1">
              <a:solidFill>
                <a:srgbClr val="0000CC"/>
              </a:solidFill>
              <a:latin typeface="楷体_GB2312" pitchFamily="49" charset="-122"/>
              <a:ea typeface="楷体_GB2312" pitchFamily="49" charset="-122"/>
            </a:endParaRPr>
          </a:p>
        </p:txBody>
      </p:sp>
      <p:sp>
        <p:nvSpPr>
          <p:cNvPr id="203788" name="Text Box 12"/>
          <p:cNvSpPr txBox="1">
            <a:spLocks noChangeArrowheads="1"/>
          </p:cNvSpPr>
          <p:nvPr/>
        </p:nvSpPr>
        <p:spPr bwMode="auto">
          <a:xfrm>
            <a:off x="2736850" y="1905000"/>
            <a:ext cx="3741738" cy="1373188"/>
          </a:xfrm>
          <a:prstGeom prst="rect">
            <a:avLst/>
          </a:prstGeom>
          <a:noFill/>
          <a:ln w="9525">
            <a:noFill/>
            <a:miter lim="800000"/>
            <a:headEnd/>
            <a:tailEnd/>
          </a:ln>
        </p:spPr>
        <p:txBody>
          <a:bodyPr wrap="none">
            <a:spAutoFit/>
          </a:bodyPr>
          <a:lstStyle/>
          <a:p>
            <a:pPr eaLnBrk="0" hangingPunct="0"/>
            <a:r>
              <a:rPr lang="en-US" altLang="zh-CN" sz="2800" b="1" i="1">
                <a:solidFill>
                  <a:schemeClr val="hlink"/>
                </a:solidFill>
                <a:latin typeface="Times New Roman" pitchFamily="18" charset="0"/>
                <a:ea typeface="楷体_GB2312" pitchFamily="49" charset="-122"/>
              </a:rPr>
              <a:t>i </a:t>
            </a:r>
            <a:r>
              <a:rPr lang="zh-CN" altLang="en-US" b="1">
                <a:latin typeface="Times New Roman" pitchFamily="18" charset="0"/>
                <a:ea typeface="楷体_GB2312" pitchFamily="49" charset="-122"/>
              </a:rPr>
              <a:t>表示一个分子的总自由度</a:t>
            </a:r>
          </a:p>
          <a:p>
            <a:pPr eaLnBrk="0" hangingPunct="0"/>
            <a:r>
              <a:rPr lang="en-US" altLang="zh-CN" sz="2800" b="1" i="1">
                <a:solidFill>
                  <a:schemeClr val="hlink"/>
                </a:solidFill>
                <a:latin typeface="Times New Roman" pitchFamily="18" charset="0"/>
                <a:ea typeface="楷体_GB2312" pitchFamily="49" charset="-122"/>
              </a:rPr>
              <a:t>N</a:t>
            </a:r>
            <a:r>
              <a:rPr lang="en-US" altLang="zh-CN" b="1">
                <a:solidFill>
                  <a:srgbClr val="FFFF00"/>
                </a:solidFill>
                <a:latin typeface="Times New Roman" pitchFamily="18" charset="0"/>
                <a:ea typeface="楷体_GB2312" pitchFamily="49" charset="-122"/>
              </a:rPr>
              <a:t> </a:t>
            </a:r>
            <a:r>
              <a:rPr lang="zh-CN" altLang="en-US" b="1">
                <a:latin typeface="Times New Roman" pitchFamily="18" charset="0"/>
                <a:ea typeface="楷体_GB2312" pitchFamily="49" charset="-122"/>
              </a:rPr>
              <a:t>表示气体分子的总数</a:t>
            </a:r>
          </a:p>
          <a:p>
            <a:pPr eaLnBrk="0" hangingPunct="0"/>
            <a:r>
              <a:rPr lang="zh-CN" altLang="en-US" sz="2800" b="1">
                <a:solidFill>
                  <a:schemeClr val="hlink"/>
                </a:solidFill>
                <a:latin typeface="Times New Roman" pitchFamily="18" charset="0"/>
                <a:ea typeface="楷体_GB2312" pitchFamily="49" charset="-122"/>
                <a:sym typeface="Symbol" pitchFamily="18" charset="2"/>
              </a:rPr>
              <a:t> </a:t>
            </a:r>
            <a:r>
              <a:rPr lang="zh-CN" altLang="en-US" b="1">
                <a:latin typeface="Times New Roman" pitchFamily="18" charset="0"/>
                <a:ea typeface="楷体_GB2312" pitchFamily="49" charset="-122"/>
              </a:rPr>
              <a:t>表示气体总摩尔数</a:t>
            </a:r>
            <a:endParaRPr lang="zh-CN" altLang="en-US" b="1">
              <a:latin typeface="Times New Roman" pitchFamily="18" charset="0"/>
            </a:endParaRPr>
          </a:p>
        </p:txBody>
      </p:sp>
      <p:sp>
        <p:nvSpPr>
          <p:cNvPr id="203789" name="Text Box 13"/>
          <p:cNvSpPr txBox="1">
            <a:spLocks noChangeArrowheads="1"/>
          </p:cNvSpPr>
          <p:nvPr/>
        </p:nvSpPr>
        <p:spPr bwMode="auto">
          <a:xfrm>
            <a:off x="222250" y="3124200"/>
            <a:ext cx="2873375" cy="519113"/>
          </a:xfrm>
          <a:prstGeom prst="rect">
            <a:avLst/>
          </a:prstGeom>
          <a:noFill/>
          <a:ln w="9525">
            <a:noFill/>
            <a:miter lim="800000"/>
            <a:headEnd/>
            <a:tailEnd/>
          </a:ln>
        </p:spPr>
        <p:txBody>
          <a:bodyPr wrap="none">
            <a:spAutoFit/>
          </a:bodyPr>
          <a:lstStyle/>
          <a:p>
            <a:pPr eaLnBrk="0" hangingPunct="0"/>
            <a:r>
              <a:rPr lang="zh-CN" altLang="en-US" sz="2800" b="1">
                <a:latin typeface="Times New Roman" pitchFamily="18" charset="0"/>
                <a:ea typeface="楷体_GB2312" pitchFamily="49" charset="-122"/>
              </a:rPr>
              <a:t> </a:t>
            </a:r>
            <a:r>
              <a:rPr lang="zh-CN" altLang="en-US" sz="2800" b="1" u="sng">
                <a:latin typeface="Times New Roman" pitchFamily="18" charset="0"/>
                <a:ea typeface="楷体_GB2312" pitchFamily="49" charset="-122"/>
              </a:rPr>
              <a:t>分子的平均动能</a:t>
            </a:r>
            <a:r>
              <a:rPr lang="zh-CN" altLang="en-US" sz="2800" b="1">
                <a:latin typeface="Times New Roman" pitchFamily="18" charset="0"/>
                <a:ea typeface="楷体_GB2312" pitchFamily="49" charset="-122"/>
              </a:rPr>
              <a:t> </a:t>
            </a:r>
          </a:p>
        </p:txBody>
      </p:sp>
      <p:sp>
        <p:nvSpPr>
          <p:cNvPr id="203790" name="Text Box 14"/>
          <p:cNvSpPr txBox="1">
            <a:spLocks noChangeArrowheads="1"/>
          </p:cNvSpPr>
          <p:nvPr/>
        </p:nvSpPr>
        <p:spPr bwMode="auto">
          <a:xfrm>
            <a:off x="4981575" y="3200400"/>
            <a:ext cx="2773363" cy="519113"/>
          </a:xfrm>
          <a:prstGeom prst="rect">
            <a:avLst/>
          </a:prstGeom>
          <a:noFill/>
          <a:ln w="9525">
            <a:noFill/>
            <a:miter lim="800000"/>
            <a:headEnd/>
            <a:tailEnd/>
          </a:ln>
        </p:spPr>
        <p:txBody>
          <a:bodyPr wrap="none">
            <a:spAutoFit/>
          </a:bodyPr>
          <a:lstStyle/>
          <a:p>
            <a:pPr eaLnBrk="0" hangingPunct="0"/>
            <a:r>
              <a:rPr lang="zh-CN" altLang="en-US" sz="2800" b="1">
                <a:solidFill>
                  <a:srgbClr val="FFFF00"/>
                </a:solidFill>
                <a:latin typeface="Times New Roman" pitchFamily="18" charset="0"/>
                <a:ea typeface="楷体_GB2312" pitchFamily="49" charset="-122"/>
              </a:rPr>
              <a:t> </a:t>
            </a:r>
            <a:r>
              <a:rPr lang="zh-CN" altLang="en-US" sz="2800" b="1">
                <a:latin typeface="Times New Roman" pitchFamily="18" charset="0"/>
                <a:ea typeface="楷体_GB2312" pitchFamily="49" charset="-122"/>
              </a:rPr>
              <a:t>理想气体的内能</a:t>
            </a:r>
          </a:p>
        </p:txBody>
      </p:sp>
      <p:sp>
        <p:nvSpPr>
          <p:cNvPr id="203791" name="AutoShape 15"/>
          <p:cNvSpPr>
            <a:spLocks noChangeArrowheads="1"/>
          </p:cNvSpPr>
          <p:nvPr/>
        </p:nvSpPr>
        <p:spPr bwMode="auto">
          <a:xfrm>
            <a:off x="603250" y="4419600"/>
            <a:ext cx="6096000" cy="1600200"/>
          </a:xfrm>
          <a:prstGeom prst="cloudCallout">
            <a:avLst>
              <a:gd name="adj1" fmla="val 60259"/>
              <a:gd name="adj2" fmla="val -44542"/>
            </a:avLst>
          </a:prstGeom>
          <a:noFill/>
          <a:ln w="25400">
            <a:solidFill>
              <a:srgbClr val="FF00FF"/>
            </a:solidFill>
            <a:round/>
            <a:headEnd/>
            <a:tailEnd/>
          </a:ln>
          <a:effectLst/>
        </p:spPr>
        <p:txBody>
          <a:bodyPr wrap="none" anchor="ctr"/>
          <a:lstStyle/>
          <a:p>
            <a:pPr algn="ctr" eaLnBrk="0" hangingPunct="0">
              <a:defRPr/>
            </a:pPr>
            <a:r>
              <a:rPr lang="zh-CN" altLang="en-US" sz="2800" b="1">
                <a:solidFill>
                  <a:srgbClr val="0000CC"/>
                </a:solidFill>
                <a:latin typeface="Times New Roman" pitchFamily="18" charset="0"/>
                <a:ea typeface="楷体_GB2312" pitchFamily="49" charset="-122"/>
              </a:rPr>
              <a:t>理想气体的内能</a:t>
            </a:r>
            <a:r>
              <a:rPr lang="zh-CN" altLang="en-US" sz="2800" b="1">
                <a:solidFill>
                  <a:srgbClr val="0000CC"/>
                </a:solidFill>
                <a:effectLst>
                  <a:outerShdw blurRad="38100" dist="38100" dir="2700000" algn="tl">
                    <a:srgbClr val="C0C0C0"/>
                  </a:outerShdw>
                </a:effectLst>
                <a:latin typeface="楷体_GB2312" pitchFamily="49" charset="-122"/>
                <a:ea typeface="楷体_GB2312" pitchFamily="49" charset="-122"/>
              </a:rPr>
              <a:t>完全决定于</a:t>
            </a:r>
            <a:r>
              <a:rPr lang="en-US" altLang="zh-CN" sz="2800" b="1" i="1">
                <a:solidFill>
                  <a:srgbClr val="0000CC"/>
                </a:solidFill>
                <a:effectLst>
                  <a:outerShdw blurRad="38100" dist="38100" dir="2700000" algn="tl">
                    <a:srgbClr val="C0C0C0"/>
                  </a:outerShdw>
                </a:effectLst>
                <a:latin typeface="Times New Roman" pitchFamily="18" charset="0"/>
                <a:ea typeface="楷体_GB2312" pitchFamily="49" charset="-122"/>
              </a:rPr>
              <a:t>i </a:t>
            </a:r>
            <a:r>
              <a:rPr lang="zh-CN" altLang="en-US" sz="2800" b="1">
                <a:solidFill>
                  <a:srgbClr val="0000CC"/>
                </a:solidFill>
                <a:effectLst>
                  <a:outerShdw blurRad="38100" dist="38100" dir="2700000" algn="tl">
                    <a:srgbClr val="C0C0C0"/>
                  </a:outerShdw>
                </a:effectLst>
                <a:latin typeface="Times New Roman" pitchFamily="18" charset="0"/>
                <a:ea typeface="楷体_GB2312" pitchFamily="49" charset="-122"/>
              </a:rPr>
              <a:t>和</a:t>
            </a:r>
            <a:r>
              <a:rPr lang="en-US" altLang="zh-CN" sz="2800" b="1" i="1">
                <a:solidFill>
                  <a:srgbClr val="0000CC"/>
                </a:solidFill>
                <a:effectLst>
                  <a:outerShdw blurRad="38100" dist="38100" dir="2700000" algn="tl">
                    <a:srgbClr val="C0C0C0"/>
                  </a:outerShdw>
                </a:effectLst>
                <a:latin typeface="Times New Roman" pitchFamily="18" charset="0"/>
                <a:ea typeface="楷体_GB2312" pitchFamily="49" charset="-122"/>
              </a:rPr>
              <a:t>T</a:t>
            </a:r>
            <a:r>
              <a:rPr lang="en-US" altLang="zh-CN" sz="2800" b="1" i="1">
                <a:solidFill>
                  <a:srgbClr val="0000CC"/>
                </a:solidFill>
                <a:effectLst>
                  <a:outerShdw blurRad="38100" dist="38100" dir="2700000" algn="tl">
                    <a:srgbClr val="C0C0C0"/>
                  </a:outerShdw>
                </a:effectLst>
                <a:latin typeface="楷体_GB2312" pitchFamily="49" charset="-122"/>
                <a:ea typeface="楷体_GB2312" pitchFamily="49" charset="-122"/>
              </a:rPr>
              <a:t> </a:t>
            </a:r>
          </a:p>
          <a:p>
            <a:pPr algn="ctr" eaLnBrk="0" hangingPunct="0">
              <a:defRPr/>
            </a:pPr>
            <a:r>
              <a:rPr lang="zh-CN" altLang="en-US" sz="2800" b="1">
                <a:solidFill>
                  <a:srgbClr val="0000CC"/>
                </a:solidFill>
                <a:latin typeface="Times New Roman" pitchFamily="18" charset="0"/>
                <a:ea typeface="楷体_GB2312" pitchFamily="49" charset="-122"/>
              </a:rPr>
              <a:t>而且与热力学温度成正比,</a:t>
            </a:r>
          </a:p>
          <a:p>
            <a:pPr algn="ctr" eaLnBrk="0" hangingPunct="0">
              <a:defRPr/>
            </a:pPr>
            <a:r>
              <a:rPr lang="zh-CN" altLang="en-US" sz="2800" b="1">
                <a:solidFill>
                  <a:srgbClr val="0000CC"/>
                </a:solidFill>
                <a:latin typeface="Times New Roman" pitchFamily="18" charset="0"/>
                <a:ea typeface="楷体_GB2312" pitchFamily="49" charset="-122"/>
              </a:rPr>
              <a:t>是温度的单值函数</a:t>
            </a:r>
          </a:p>
        </p:txBody>
      </p:sp>
      <p:sp>
        <p:nvSpPr>
          <p:cNvPr id="203792" name="Text Box 16"/>
          <p:cNvSpPr txBox="1">
            <a:spLocks noChangeArrowheads="1"/>
          </p:cNvSpPr>
          <p:nvPr/>
        </p:nvSpPr>
        <p:spPr bwMode="auto">
          <a:xfrm>
            <a:off x="685800" y="228600"/>
            <a:ext cx="3751263" cy="579438"/>
          </a:xfrm>
          <a:prstGeom prst="rect">
            <a:avLst/>
          </a:prstGeom>
          <a:noFill/>
          <a:ln w="9525">
            <a:noFill/>
            <a:miter lim="800000"/>
            <a:headEnd/>
            <a:tailEnd/>
          </a:ln>
        </p:spPr>
        <p:txBody>
          <a:bodyPr wrap="none">
            <a:spAutoFit/>
          </a:bodyPr>
          <a:lstStyle/>
          <a:p>
            <a:pPr eaLnBrk="0" hangingPunct="0"/>
            <a:r>
              <a:rPr lang="zh-CN" altLang="en-US" sz="3200" b="1">
                <a:solidFill>
                  <a:srgbClr val="0000CC"/>
                </a:solidFill>
                <a:latin typeface="Times New Roman" pitchFamily="18" charset="0"/>
                <a:ea typeface="楷体_GB2312" pitchFamily="49" charset="-122"/>
              </a:rPr>
              <a:t>3.3  理想气体的内能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03792"/>
                                        </p:tgtEl>
                                        <p:attrNameLst>
                                          <p:attrName>style.visibility</p:attrName>
                                        </p:attrNameLst>
                                      </p:cBhvr>
                                      <p:to>
                                        <p:strVal val="visible"/>
                                      </p:to>
                                    </p:set>
                                    <p:anim calcmode="lin" valueType="num">
                                      <p:cBhvr>
                                        <p:cTn id="7" dur="1000" fill="hold"/>
                                        <p:tgtEl>
                                          <p:spTgt spid="203792"/>
                                        </p:tgtEl>
                                        <p:attrNameLst>
                                          <p:attrName>ppt_w</p:attrName>
                                        </p:attrNameLst>
                                      </p:cBhvr>
                                      <p:tavLst>
                                        <p:tav tm="0">
                                          <p:val>
                                            <p:fltVal val="0"/>
                                          </p:val>
                                        </p:tav>
                                        <p:tav tm="100000">
                                          <p:val>
                                            <p:strVal val="#ppt_w"/>
                                          </p:val>
                                        </p:tav>
                                      </p:tavLst>
                                    </p:anim>
                                    <p:anim calcmode="lin" valueType="num">
                                      <p:cBhvr>
                                        <p:cTn id="8" dur="1000" fill="hold"/>
                                        <p:tgtEl>
                                          <p:spTgt spid="203792"/>
                                        </p:tgtEl>
                                        <p:attrNameLst>
                                          <p:attrName>ppt_h</p:attrName>
                                        </p:attrNameLst>
                                      </p:cBhvr>
                                      <p:tavLst>
                                        <p:tav tm="0">
                                          <p:val>
                                            <p:fltVal val="0"/>
                                          </p:val>
                                        </p:tav>
                                        <p:tav tm="100000">
                                          <p:val>
                                            <p:strVal val="#ppt_h"/>
                                          </p:val>
                                        </p:tav>
                                      </p:tavLst>
                                    </p:anim>
                                    <p:anim calcmode="lin" valueType="num">
                                      <p:cBhvr>
                                        <p:cTn id="9" dur="1000" fill="hold"/>
                                        <p:tgtEl>
                                          <p:spTgt spid="20379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379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grpId="0" nodeType="clickEffect">
                                  <p:stCondLst>
                                    <p:cond delay="0"/>
                                  </p:stCondLst>
                                  <p:childTnLst>
                                    <p:set>
                                      <p:cBhvr>
                                        <p:cTn id="14" dur="1" fill="hold">
                                          <p:stCondLst>
                                            <p:cond delay="0"/>
                                          </p:stCondLst>
                                        </p:cTn>
                                        <p:tgtEl>
                                          <p:spTgt spid="203786"/>
                                        </p:tgtEl>
                                        <p:attrNameLst>
                                          <p:attrName>style.visibility</p:attrName>
                                        </p:attrNameLst>
                                      </p:cBhvr>
                                      <p:to>
                                        <p:strVal val="visible"/>
                                      </p:to>
                                    </p:set>
                                    <p:animEffect transition="in" filter="wipe(right)">
                                      <p:cBhvr>
                                        <p:cTn id="15" dur="500"/>
                                        <p:tgtEl>
                                          <p:spTgt spid="20378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03787"/>
                                        </p:tgtEl>
                                        <p:attrNameLst>
                                          <p:attrName>style.visibility</p:attrName>
                                        </p:attrNameLst>
                                      </p:cBhvr>
                                      <p:to>
                                        <p:strVal val="visible"/>
                                      </p:to>
                                    </p:set>
                                    <p:animEffect transition="in" filter="wipe(left)">
                                      <p:cBhvr>
                                        <p:cTn id="20" dur="500"/>
                                        <p:tgtEl>
                                          <p:spTgt spid="20378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203788"/>
                                        </p:tgtEl>
                                        <p:attrNameLst>
                                          <p:attrName>style.visibility</p:attrName>
                                        </p:attrNameLst>
                                      </p:cBhvr>
                                      <p:to>
                                        <p:strVal val="visible"/>
                                      </p:to>
                                    </p:set>
                                    <p:animEffect transition="in" filter="wipe(up)">
                                      <p:cBhvr>
                                        <p:cTn id="25" dur="500"/>
                                        <p:tgtEl>
                                          <p:spTgt spid="203788"/>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203789"/>
                                        </p:tgtEl>
                                        <p:attrNameLst>
                                          <p:attrName>style.visibility</p:attrName>
                                        </p:attrNameLst>
                                      </p:cBhvr>
                                      <p:to>
                                        <p:strVal val="visible"/>
                                      </p:to>
                                    </p:set>
                                    <p:animEffect transition="in" filter="wipe(left)">
                                      <p:cBhvr>
                                        <p:cTn id="30" dur="500"/>
                                        <p:tgtEl>
                                          <p:spTgt spid="203789"/>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203782"/>
                                        </p:tgtEl>
                                        <p:attrNameLst>
                                          <p:attrName>style.visibility</p:attrName>
                                        </p:attrNameLst>
                                      </p:cBhvr>
                                      <p:to>
                                        <p:strVal val="visible"/>
                                      </p:to>
                                    </p:set>
                                    <p:animEffect transition="in" filter="wipe(left)">
                                      <p:cBhvr>
                                        <p:cTn id="35" dur="500"/>
                                        <p:tgtEl>
                                          <p:spTgt spid="203782"/>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2" fill="hold" grpId="0" nodeType="clickEffect">
                                  <p:stCondLst>
                                    <p:cond delay="0"/>
                                  </p:stCondLst>
                                  <p:childTnLst>
                                    <p:set>
                                      <p:cBhvr>
                                        <p:cTn id="39" dur="1" fill="hold">
                                          <p:stCondLst>
                                            <p:cond delay="0"/>
                                          </p:stCondLst>
                                        </p:cTn>
                                        <p:tgtEl>
                                          <p:spTgt spid="203790"/>
                                        </p:tgtEl>
                                        <p:attrNameLst>
                                          <p:attrName>style.visibility</p:attrName>
                                        </p:attrNameLst>
                                      </p:cBhvr>
                                      <p:to>
                                        <p:strVal val="visible"/>
                                      </p:to>
                                    </p:set>
                                    <p:animEffect transition="in" filter="wipe(right)">
                                      <p:cBhvr>
                                        <p:cTn id="40" dur="500"/>
                                        <p:tgtEl>
                                          <p:spTgt spid="203790"/>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2" fill="hold" nodeType="clickEffect">
                                  <p:stCondLst>
                                    <p:cond delay="0"/>
                                  </p:stCondLst>
                                  <p:childTnLst>
                                    <p:set>
                                      <p:cBhvr>
                                        <p:cTn id="44" dur="1" fill="hold">
                                          <p:stCondLst>
                                            <p:cond delay="0"/>
                                          </p:stCondLst>
                                        </p:cTn>
                                        <p:tgtEl>
                                          <p:spTgt spid="203783"/>
                                        </p:tgtEl>
                                        <p:attrNameLst>
                                          <p:attrName>style.visibility</p:attrName>
                                        </p:attrNameLst>
                                      </p:cBhvr>
                                      <p:to>
                                        <p:strVal val="visible"/>
                                      </p:to>
                                    </p:set>
                                    <p:animEffect transition="in" filter="wipe(right)">
                                      <p:cBhvr>
                                        <p:cTn id="45" dur="500"/>
                                        <p:tgtEl>
                                          <p:spTgt spid="203783"/>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203791"/>
                                        </p:tgtEl>
                                        <p:attrNameLst>
                                          <p:attrName>style.visibility</p:attrName>
                                        </p:attrNameLst>
                                      </p:cBhvr>
                                      <p:to>
                                        <p:strVal val="visible"/>
                                      </p:to>
                                    </p:set>
                                    <p:animEffect transition="in" filter="wipe(down)">
                                      <p:cBhvr>
                                        <p:cTn id="50" dur="500"/>
                                        <p:tgtEl>
                                          <p:spTgt spid="203791"/>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grpId="0" nodeType="clickEffect">
                                  <p:stCondLst>
                                    <p:cond delay="0"/>
                                  </p:stCondLst>
                                  <p:childTnLst>
                                    <p:set>
                                      <p:cBhvr>
                                        <p:cTn id="54" dur="1" fill="hold">
                                          <p:stCondLst>
                                            <p:cond delay="0"/>
                                          </p:stCondLst>
                                        </p:cTn>
                                        <p:tgtEl>
                                          <p:spTgt spid="203780"/>
                                        </p:tgtEl>
                                        <p:attrNameLst>
                                          <p:attrName>style.visibility</p:attrName>
                                        </p:attrNameLst>
                                      </p:cBhvr>
                                      <p:to>
                                        <p:strVal val="visible"/>
                                      </p:to>
                                    </p:set>
                                    <p:animEffect transition="in" filter="wipe(up)">
                                      <p:cBhvr>
                                        <p:cTn id="55" dur="500"/>
                                        <p:tgtEl>
                                          <p:spTgt spid="2037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80" grpId="0" autoUpdateAnimBg="0"/>
      <p:bldP spid="203786" grpId="0" animBg="1" autoUpdateAnimBg="0"/>
      <p:bldP spid="203787" grpId="0" animBg="1" autoUpdateAnimBg="0"/>
      <p:bldP spid="203788" grpId="0" autoUpdateAnimBg="0"/>
      <p:bldP spid="203789" grpId="0" autoUpdateAnimBg="0"/>
      <p:bldP spid="203790" grpId="0" autoUpdateAnimBg="0"/>
      <p:bldP spid="203791" grpId="0" animBg="1" autoUpdateAnimBg="0"/>
      <p:bldP spid="203792"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2" name="灯片编号占位符 5"/>
          <p:cNvSpPr>
            <a:spLocks noGrp="1"/>
          </p:cNvSpPr>
          <p:nvPr>
            <p:ph type="sldNum" sz="quarter" idx="12"/>
          </p:nvPr>
        </p:nvSpPr>
        <p:spPr>
          <a:noFill/>
        </p:spPr>
        <p:txBody>
          <a:bodyPr/>
          <a:lstStyle/>
          <a:p>
            <a:fld id="{63844CF6-757E-4D80-87CC-A91170A957E0}" type="slidenum">
              <a:rPr lang="zh-CN" altLang="en-US" smtClean="0"/>
              <a:pPr/>
              <a:t>33</a:t>
            </a:fld>
            <a:endParaRPr lang="en-US" altLang="zh-CN" smtClean="0"/>
          </a:p>
        </p:txBody>
      </p:sp>
      <p:sp>
        <p:nvSpPr>
          <p:cNvPr id="204804" name="Text Box 1028"/>
          <p:cNvSpPr txBox="1">
            <a:spLocks noChangeArrowheads="1"/>
          </p:cNvSpPr>
          <p:nvPr/>
        </p:nvSpPr>
        <p:spPr bwMode="auto">
          <a:xfrm>
            <a:off x="1230313" y="304800"/>
            <a:ext cx="7685087" cy="946150"/>
          </a:xfrm>
          <a:prstGeom prst="rect">
            <a:avLst/>
          </a:prstGeom>
          <a:noFill/>
          <a:ln w="12700" cap="sq">
            <a:noFill/>
            <a:miter lim="800000"/>
            <a:headEnd type="none" w="sm" len="sm"/>
            <a:tailEnd type="none" w="sm" len="sm"/>
          </a:ln>
        </p:spPr>
        <p:txBody>
          <a:bodyPr wrap="none">
            <a:spAutoFit/>
          </a:bodyPr>
          <a:lstStyle/>
          <a:p>
            <a:pPr eaLnBrk="0" hangingPunct="0"/>
            <a:r>
              <a:rPr lang="zh-CN" altLang="en-US" sz="2800" b="1">
                <a:latin typeface="Times New Roman" pitchFamily="18" charset="0"/>
                <a:ea typeface="楷体_GB2312" pitchFamily="49" charset="-122"/>
              </a:rPr>
              <a:t>例题 水蒸气分解成同温度的氢气和氧气，</a:t>
            </a:r>
          </a:p>
          <a:p>
            <a:pPr eaLnBrk="0" hangingPunct="0"/>
            <a:r>
              <a:rPr lang="zh-CN" altLang="en-US" sz="2800" b="1">
                <a:latin typeface="Times New Roman" pitchFamily="18" charset="0"/>
                <a:ea typeface="楷体_GB2312" pitchFamily="49" charset="-122"/>
              </a:rPr>
              <a:t>内能增加百分之几？（不计分子的振动自由度）</a:t>
            </a:r>
          </a:p>
        </p:txBody>
      </p:sp>
      <p:sp>
        <p:nvSpPr>
          <p:cNvPr id="204805" name="Text Box 1029"/>
          <p:cNvSpPr txBox="1">
            <a:spLocks noChangeArrowheads="1"/>
          </p:cNvSpPr>
          <p:nvPr/>
        </p:nvSpPr>
        <p:spPr bwMode="auto">
          <a:xfrm>
            <a:off x="1219200" y="1371600"/>
            <a:ext cx="898525" cy="519113"/>
          </a:xfrm>
          <a:prstGeom prst="rect">
            <a:avLst/>
          </a:prstGeom>
          <a:solidFill>
            <a:schemeClr val="bg1"/>
          </a:solidFill>
          <a:ln w="12700" cap="sq">
            <a:noFill/>
            <a:miter lim="800000"/>
            <a:headEnd type="none" w="sm" len="sm"/>
            <a:tailEnd type="none" w="sm" len="sm"/>
          </a:ln>
        </p:spPr>
        <p:txBody>
          <a:bodyPr wrap="none">
            <a:spAutoFit/>
          </a:bodyPr>
          <a:lstStyle/>
          <a:p>
            <a:pPr eaLnBrk="0" hangingPunct="0"/>
            <a:r>
              <a:rPr lang="zh-CN" altLang="en-US" sz="2800" b="1">
                <a:latin typeface="Times New Roman" pitchFamily="18" charset="0"/>
                <a:ea typeface="楷体_GB2312" pitchFamily="49" charset="-122"/>
              </a:rPr>
              <a:t>解：</a:t>
            </a:r>
          </a:p>
        </p:txBody>
      </p:sp>
      <p:graphicFrame>
        <p:nvGraphicFramePr>
          <p:cNvPr id="204806" name="Object 1030"/>
          <p:cNvGraphicFramePr>
            <a:graphicFrameLocks noChangeAspect="1"/>
          </p:cNvGraphicFramePr>
          <p:nvPr/>
        </p:nvGraphicFramePr>
        <p:xfrm>
          <a:off x="2293938" y="1447800"/>
          <a:ext cx="3421062" cy="461963"/>
        </p:xfrm>
        <a:graphic>
          <a:graphicData uri="http://schemas.openxmlformats.org/presentationml/2006/ole">
            <p:oleObj spid="_x0000_s16386" name="公式" r:id="rId3" imgW="1282680" imgH="215640" progId="Equation.3">
              <p:embed/>
            </p:oleObj>
          </a:graphicData>
        </a:graphic>
      </p:graphicFrame>
      <p:sp>
        <p:nvSpPr>
          <p:cNvPr id="204807" name="Text Box 1031"/>
          <p:cNvSpPr txBox="1">
            <a:spLocks noChangeArrowheads="1"/>
          </p:cNvSpPr>
          <p:nvPr/>
        </p:nvSpPr>
        <p:spPr bwMode="auto">
          <a:xfrm>
            <a:off x="304800" y="2286000"/>
            <a:ext cx="7861300" cy="519113"/>
          </a:xfrm>
          <a:prstGeom prst="rect">
            <a:avLst/>
          </a:prstGeom>
          <a:noFill/>
          <a:ln w="12700" cap="sq">
            <a:noFill/>
            <a:miter lim="800000"/>
            <a:headEnd type="none" w="sm" len="sm"/>
            <a:tailEnd type="none" w="sm" len="sm"/>
          </a:ln>
        </p:spPr>
        <p:txBody>
          <a:bodyPr wrap="none">
            <a:spAutoFit/>
          </a:bodyPr>
          <a:lstStyle/>
          <a:p>
            <a:pPr eaLnBrk="0" hangingPunct="0"/>
            <a:r>
              <a:rPr lang="zh-CN" altLang="en-US" sz="2800" b="1">
                <a:latin typeface="Times New Roman" pitchFamily="18" charset="0"/>
                <a:ea typeface="楷体_GB2312" pitchFamily="49" charset="-122"/>
              </a:rPr>
              <a:t>所以，2摩尔的水分解成2摩尔的氢和1摩尔的氧气</a:t>
            </a:r>
          </a:p>
        </p:txBody>
      </p:sp>
      <p:graphicFrame>
        <p:nvGraphicFramePr>
          <p:cNvPr id="204808" name="Object 1032"/>
          <p:cNvGraphicFramePr>
            <a:graphicFrameLocks noChangeAspect="1"/>
          </p:cNvGraphicFramePr>
          <p:nvPr/>
        </p:nvGraphicFramePr>
        <p:xfrm>
          <a:off x="658813" y="2819400"/>
          <a:ext cx="1866900" cy="874713"/>
        </p:xfrm>
        <a:graphic>
          <a:graphicData uri="http://schemas.openxmlformats.org/presentationml/2006/ole">
            <p:oleObj spid="_x0000_s16387" name="Equation" r:id="rId4" imgW="838080" imgH="393480" progId="Equation.3">
              <p:embed/>
            </p:oleObj>
          </a:graphicData>
        </a:graphic>
      </p:graphicFrame>
      <p:graphicFrame>
        <p:nvGraphicFramePr>
          <p:cNvPr id="204809" name="Object 1033"/>
          <p:cNvGraphicFramePr>
            <a:graphicFrameLocks noChangeAspect="1"/>
          </p:cNvGraphicFramePr>
          <p:nvPr/>
        </p:nvGraphicFramePr>
        <p:xfrm>
          <a:off x="3263900" y="2959100"/>
          <a:ext cx="2862263" cy="901700"/>
        </p:xfrm>
        <a:graphic>
          <a:graphicData uri="http://schemas.openxmlformats.org/presentationml/2006/ole">
            <p:oleObj spid="_x0000_s16388" name="公式" r:id="rId5" imgW="1282680" imgH="406080" progId="Equation.3">
              <p:embed/>
            </p:oleObj>
          </a:graphicData>
        </a:graphic>
      </p:graphicFrame>
      <p:graphicFrame>
        <p:nvGraphicFramePr>
          <p:cNvPr id="204810" name="Object 1034"/>
          <p:cNvGraphicFramePr>
            <a:graphicFrameLocks noChangeAspect="1"/>
          </p:cNvGraphicFramePr>
          <p:nvPr/>
        </p:nvGraphicFramePr>
        <p:xfrm>
          <a:off x="1204913" y="3808413"/>
          <a:ext cx="2722562" cy="876300"/>
        </p:xfrm>
        <a:graphic>
          <a:graphicData uri="http://schemas.openxmlformats.org/presentationml/2006/ole">
            <p:oleObj spid="_x0000_s16389" name="Equation" r:id="rId6" imgW="1218960" imgH="393480" progId="Equation.3">
              <p:embed/>
            </p:oleObj>
          </a:graphicData>
        </a:graphic>
      </p:graphicFrame>
      <p:graphicFrame>
        <p:nvGraphicFramePr>
          <p:cNvPr id="204811" name="Object 1035"/>
          <p:cNvGraphicFramePr>
            <a:graphicFrameLocks noChangeAspect="1"/>
          </p:cNvGraphicFramePr>
          <p:nvPr/>
        </p:nvGraphicFramePr>
        <p:xfrm>
          <a:off x="5076825" y="3733800"/>
          <a:ext cx="2665413" cy="874713"/>
        </p:xfrm>
        <a:graphic>
          <a:graphicData uri="http://schemas.openxmlformats.org/presentationml/2006/ole">
            <p:oleObj spid="_x0000_s16390" name="Equation" r:id="rId7" imgW="1193760" imgH="393480" progId="Equation.3">
              <p:embed/>
            </p:oleObj>
          </a:graphicData>
        </a:graphic>
      </p:graphicFrame>
      <p:graphicFrame>
        <p:nvGraphicFramePr>
          <p:cNvPr id="204812" name="Object 1036"/>
          <p:cNvGraphicFramePr>
            <a:graphicFrameLocks noChangeAspect="1"/>
          </p:cNvGraphicFramePr>
          <p:nvPr/>
        </p:nvGraphicFramePr>
        <p:xfrm>
          <a:off x="1495425" y="5091113"/>
          <a:ext cx="5588000" cy="1077912"/>
        </p:xfrm>
        <a:graphic>
          <a:graphicData uri="http://schemas.openxmlformats.org/presentationml/2006/ole">
            <p:oleObj spid="_x0000_s16391" name="Equation" r:id="rId8" imgW="2501640" imgH="482400" progId="Equation.3">
              <p:embed/>
            </p:oleObj>
          </a:graphicData>
        </a:graphic>
      </p:graphicFrame>
      <p:sp>
        <p:nvSpPr>
          <p:cNvPr id="204815" name="Oval 1039">
            <a:hlinkClick r:id="rId9" action="ppaction://hlinksldjump"/>
          </p:cNvPr>
          <p:cNvSpPr>
            <a:spLocks noChangeArrowheads="1"/>
          </p:cNvSpPr>
          <p:nvPr/>
        </p:nvSpPr>
        <p:spPr bwMode="auto">
          <a:xfrm>
            <a:off x="8382000" y="6172200"/>
            <a:ext cx="457200" cy="76200"/>
          </a:xfrm>
          <a:prstGeom prst="ellipse">
            <a:avLst/>
          </a:prstGeom>
          <a:solidFill>
            <a:srgbClr val="33CCCC"/>
          </a:solidFill>
          <a:ln w="9525">
            <a:noFill/>
            <a:miter lim="800000"/>
            <a:headEnd/>
            <a:tailEnd/>
          </a:ln>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04"/>
                                        </p:tgtEl>
                                        <p:attrNameLst>
                                          <p:attrName>style.visibility</p:attrName>
                                        </p:attrNameLst>
                                      </p:cBhvr>
                                      <p:to>
                                        <p:strVal val="visible"/>
                                      </p:to>
                                    </p:set>
                                    <p:animEffect transition="in" filter="wipe(left)">
                                      <p:cBhvr>
                                        <p:cTn id="7" dur="500"/>
                                        <p:tgtEl>
                                          <p:spTgt spid="20480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05"/>
                                        </p:tgtEl>
                                        <p:attrNameLst>
                                          <p:attrName>style.visibility</p:attrName>
                                        </p:attrNameLst>
                                      </p:cBhvr>
                                      <p:to>
                                        <p:strVal val="visible"/>
                                      </p:to>
                                    </p:set>
                                    <p:animEffect transition="in" filter="wipe(left)">
                                      <p:cBhvr>
                                        <p:cTn id="12" dur="500"/>
                                        <p:tgtEl>
                                          <p:spTgt spid="20480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04806"/>
                                        </p:tgtEl>
                                        <p:attrNameLst>
                                          <p:attrName>style.visibility</p:attrName>
                                        </p:attrNameLst>
                                      </p:cBhvr>
                                      <p:to>
                                        <p:strVal val="visible"/>
                                      </p:to>
                                    </p:set>
                                    <p:animEffect transition="in" filter="wipe(left)">
                                      <p:cBhvr>
                                        <p:cTn id="17" dur="500"/>
                                        <p:tgtEl>
                                          <p:spTgt spid="20480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4807"/>
                                        </p:tgtEl>
                                        <p:attrNameLst>
                                          <p:attrName>style.visibility</p:attrName>
                                        </p:attrNameLst>
                                      </p:cBhvr>
                                      <p:to>
                                        <p:strVal val="visible"/>
                                      </p:to>
                                    </p:set>
                                    <p:animEffect transition="in" filter="wipe(left)">
                                      <p:cBhvr>
                                        <p:cTn id="22" dur="500"/>
                                        <p:tgtEl>
                                          <p:spTgt spid="20480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04808"/>
                                        </p:tgtEl>
                                        <p:attrNameLst>
                                          <p:attrName>style.visibility</p:attrName>
                                        </p:attrNameLst>
                                      </p:cBhvr>
                                      <p:to>
                                        <p:strVal val="visible"/>
                                      </p:to>
                                    </p:set>
                                    <p:animEffect transition="in" filter="wipe(left)">
                                      <p:cBhvr>
                                        <p:cTn id="27" dur="500"/>
                                        <p:tgtEl>
                                          <p:spTgt spid="20480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04809"/>
                                        </p:tgtEl>
                                        <p:attrNameLst>
                                          <p:attrName>style.visibility</p:attrName>
                                        </p:attrNameLst>
                                      </p:cBhvr>
                                      <p:to>
                                        <p:strVal val="visible"/>
                                      </p:to>
                                    </p:set>
                                    <p:animEffect transition="in" filter="wipe(left)">
                                      <p:cBhvr>
                                        <p:cTn id="32" dur="500"/>
                                        <p:tgtEl>
                                          <p:spTgt spid="20480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04810"/>
                                        </p:tgtEl>
                                        <p:attrNameLst>
                                          <p:attrName>style.visibility</p:attrName>
                                        </p:attrNameLst>
                                      </p:cBhvr>
                                      <p:to>
                                        <p:strVal val="visible"/>
                                      </p:to>
                                    </p:set>
                                    <p:animEffect transition="in" filter="wipe(left)">
                                      <p:cBhvr>
                                        <p:cTn id="37" dur="500"/>
                                        <p:tgtEl>
                                          <p:spTgt spid="2048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04811"/>
                                        </p:tgtEl>
                                        <p:attrNameLst>
                                          <p:attrName>style.visibility</p:attrName>
                                        </p:attrNameLst>
                                      </p:cBhvr>
                                      <p:to>
                                        <p:strVal val="visible"/>
                                      </p:to>
                                    </p:set>
                                    <p:animEffect transition="in" filter="wipe(left)">
                                      <p:cBhvr>
                                        <p:cTn id="42" dur="500"/>
                                        <p:tgtEl>
                                          <p:spTgt spid="20481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04812"/>
                                        </p:tgtEl>
                                        <p:attrNameLst>
                                          <p:attrName>style.visibility</p:attrName>
                                        </p:attrNameLst>
                                      </p:cBhvr>
                                      <p:to>
                                        <p:strVal val="visible"/>
                                      </p:to>
                                    </p:set>
                                    <p:animEffect transition="in" filter="wipe(left)">
                                      <p:cBhvr>
                                        <p:cTn id="47" dur="500"/>
                                        <p:tgtEl>
                                          <p:spTgt spid="20481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04815"/>
                                        </p:tgtEl>
                                        <p:attrNameLst>
                                          <p:attrName>style.visibility</p:attrName>
                                        </p:attrNameLst>
                                      </p:cBhvr>
                                      <p:to>
                                        <p:strVal val="visible"/>
                                      </p:to>
                                    </p:set>
                                    <p:animEffect transition="in" filter="wipe(left)">
                                      <p:cBhvr>
                                        <p:cTn id="52" dur="500"/>
                                        <p:tgtEl>
                                          <p:spTgt spid="2048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4" grpId="0" autoUpdateAnimBg="0"/>
      <p:bldP spid="204805" grpId="0" animBg="1" autoUpdateAnimBg="0"/>
      <p:bldP spid="204807" grpId="0" autoUpdateAnimBg="0"/>
      <p:bldP spid="20481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参考动画</a:t>
            </a:r>
            <a:endParaRPr lang="zh-CN" altLang="en-US" dirty="0"/>
          </a:p>
        </p:txBody>
      </p:sp>
      <p:sp>
        <p:nvSpPr>
          <p:cNvPr id="3" name="内容占位符 2"/>
          <p:cNvSpPr>
            <a:spLocks noGrp="1"/>
          </p:cNvSpPr>
          <p:nvPr>
            <p:ph idx="1"/>
          </p:nvPr>
        </p:nvSpPr>
        <p:spPr/>
        <p:txBody>
          <a:bodyPr/>
          <a:lstStyle/>
          <a:p>
            <a:r>
              <a:rPr lang="en-US" altLang="zh-CN" sz="2800" dirty="0" smtClean="0">
                <a:hlinkClick r:id="rId2"/>
              </a:rPr>
              <a:t>http://222.30.60.37/dxwl/%E5%A4%A7%E5%AD%A6%E7%89%A9%E7%90%86%E5%8A%A8%E7%94%BB%E8%B5%84%E6%BA%90%E5%BA%93%EF%BC%88%E5%8A%9B%E5%AD%A6%E4%B8%8E%E7%83%AD%E5%AD%A6%EF%BC%89/index.htm</a:t>
            </a:r>
            <a:endParaRPr lang="en-US" altLang="zh-CN" sz="2800" dirty="0" smtClean="0"/>
          </a:p>
          <a:p>
            <a:pPr lvl="1"/>
            <a:r>
              <a:rPr lang="en-US" altLang="zh-CN" dirty="0" smtClean="0"/>
              <a:t>4_11</a:t>
            </a:r>
            <a:r>
              <a:rPr lang="zh-CN" altLang="en-US" dirty="0" smtClean="0"/>
              <a:t>判定刚体的自由度</a:t>
            </a:r>
            <a:endParaRPr lang="en-US" altLang="zh-CN" dirty="0" smtClean="0"/>
          </a:p>
          <a:p>
            <a:pPr lvl="1"/>
            <a:r>
              <a:rPr lang="en-US" altLang="zh-CN" smtClean="0"/>
              <a:t>4_12</a:t>
            </a:r>
            <a:r>
              <a:rPr lang="zh-CN" altLang="en-US" smtClean="0"/>
              <a:t>能</a:t>
            </a:r>
            <a:r>
              <a:rPr lang="zh-CN" altLang="en-US" dirty="0" smtClean="0"/>
              <a:t>均分定理</a:t>
            </a:r>
            <a:endParaRPr lang="zh-CN" altLang="en-US" dirty="0"/>
          </a:p>
        </p:txBody>
      </p:sp>
      <p:sp>
        <p:nvSpPr>
          <p:cNvPr id="4" name="灯片编号占位符 3"/>
          <p:cNvSpPr>
            <a:spLocks noGrp="1"/>
          </p:cNvSpPr>
          <p:nvPr>
            <p:ph type="sldNum" sz="quarter" idx="12"/>
          </p:nvPr>
        </p:nvSpPr>
        <p:spPr/>
        <p:txBody>
          <a:bodyPr/>
          <a:lstStyle/>
          <a:p>
            <a:pPr>
              <a:defRPr/>
            </a:pPr>
            <a:fld id="{2B09BB2B-9EF6-48F1-89D3-D70BFD56F51D}" type="slidenum">
              <a:rPr lang="zh-CN" altLang="en-US" smtClean="0"/>
              <a:pPr>
                <a:defRPr/>
              </a:pPr>
              <a:t>34</a:t>
            </a:fld>
            <a:endParaRPr lang="en-US" altLang="zh-CN"/>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灯片编号占位符 5"/>
          <p:cNvSpPr>
            <a:spLocks noGrp="1"/>
          </p:cNvSpPr>
          <p:nvPr>
            <p:ph type="sldNum" sz="quarter" idx="12"/>
          </p:nvPr>
        </p:nvSpPr>
        <p:spPr>
          <a:noFill/>
        </p:spPr>
        <p:txBody>
          <a:bodyPr/>
          <a:lstStyle/>
          <a:p>
            <a:fld id="{1802FBA6-67AE-48C1-ADC5-F0F3A14C2DED}" type="slidenum">
              <a:rPr lang="zh-CN" altLang="en-US" smtClean="0"/>
              <a:pPr/>
              <a:t>4</a:t>
            </a:fld>
            <a:endParaRPr lang="en-US" altLang="zh-CN" smtClean="0"/>
          </a:p>
        </p:txBody>
      </p:sp>
      <p:sp>
        <p:nvSpPr>
          <p:cNvPr id="177156" name="Text Box 4"/>
          <p:cNvSpPr txBox="1">
            <a:spLocks noChangeArrowheads="1"/>
          </p:cNvSpPr>
          <p:nvPr/>
        </p:nvSpPr>
        <p:spPr bwMode="auto">
          <a:xfrm>
            <a:off x="609600" y="1857375"/>
            <a:ext cx="8153400" cy="3242170"/>
          </a:xfrm>
          <a:prstGeom prst="rect">
            <a:avLst/>
          </a:prstGeom>
          <a:noFill/>
          <a:ln w="9525">
            <a:noFill/>
            <a:miter lim="800000"/>
            <a:headEnd/>
            <a:tailEnd/>
          </a:ln>
        </p:spPr>
        <p:txBody>
          <a:bodyPr>
            <a:spAutoFit/>
          </a:bodyPr>
          <a:lstStyle/>
          <a:p>
            <a:pPr eaLnBrk="0" hangingPunct="0">
              <a:lnSpc>
                <a:spcPct val="150000"/>
              </a:lnSpc>
              <a:buFontTx/>
              <a:buChar char="•"/>
            </a:pPr>
            <a:r>
              <a:rPr lang="zh-CN" altLang="en-US" sz="2800" b="1" dirty="0">
                <a:latin typeface="楷体_GB2312" pitchFamily="49" charset="-122"/>
                <a:ea typeface="楷体_GB2312" pitchFamily="49" charset="-122"/>
              </a:rPr>
              <a:t> 宏观物体是由大量微粒-</a:t>
            </a:r>
            <a:r>
              <a:rPr lang="zh-CN" altLang="en-US" sz="2800" b="1" dirty="0">
                <a:solidFill>
                  <a:srgbClr val="0000CC"/>
                </a:solidFill>
                <a:latin typeface="楷体_GB2312" pitchFamily="49" charset="-122"/>
                <a:ea typeface="楷体_GB2312" pitchFamily="49" charset="-122"/>
              </a:rPr>
              <a:t>分子</a:t>
            </a:r>
            <a:r>
              <a:rPr lang="zh-CN" altLang="en-US" sz="2800" b="1" dirty="0">
                <a:latin typeface="楷体_GB2312" pitchFamily="49" charset="-122"/>
                <a:ea typeface="楷体_GB2312" pitchFamily="49" charset="-122"/>
              </a:rPr>
              <a:t>（或原子）组成的</a:t>
            </a:r>
            <a:r>
              <a:rPr lang="en-US" altLang="zh-CN" sz="2800" b="1" dirty="0">
                <a:latin typeface="楷体_GB2312" pitchFamily="49" charset="-122"/>
                <a:ea typeface="楷体_GB2312" pitchFamily="49" charset="-122"/>
              </a:rPr>
              <a:t>,</a:t>
            </a:r>
          </a:p>
          <a:p>
            <a:pPr eaLnBrk="0" hangingPunct="0">
              <a:lnSpc>
                <a:spcPct val="150000"/>
              </a:lnSpc>
            </a:pPr>
            <a:r>
              <a:rPr lang="en-US" altLang="zh-CN" sz="2800" b="1" dirty="0">
                <a:latin typeface="楷体_GB2312" pitchFamily="49" charset="-122"/>
                <a:ea typeface="楷体_GB2312" pitchFamily="49" charset="-122"/>
              </a:rPr>
              <a:t>  </a:t>
            </a:r>
            <a:r>
              <a:rPr lang="zh-CN" altLang="en-US" sz="2800" b="1" dirty="0">
                <a:latin typeface="楷体_GB2312" pitchFamily="49" charset="-122"/>
                <a:ea typeface="楷体_GB2312" pitchFamily="49" charset="-122"/>
              </a:rPr>
              <a:t>粒子之间存在空隙。</a:t>
            </a:r>
          </a:p>
          <a:p>
            <a:pPr eaLnBrk="0" hangingPunct="0">
              <a:lnSpc>
                <a:spcPct val="150000"/>
              </a:lnSpc>
              <a:buFontTx/>
              <a:buChar char="•"/>
            </a:pPr>
            <a:r>
              <a:rPr lang="zh-CN" altLang="en-US" sz="2800" b="1" dirty="0">
                <a:latin typeface="楷体_GB2312" pitchFamily="49" charset="-122"/>
                <a:ea typeface="楷体_GB2312" pitchFamily="49" charset="-122"/>
              </a:rPr>
              <a:t> 物体中的分子处于永不停息的</a:t>
            </a:r>
            <a:r>
              <a:rPr lang="zh-CN" altLang="en-US" sz="2800" b="1" dirty="0">
                <a:solidFill>
                  <a:srgbClr val="0000CC"/>
                </a:solidFill>
                <a:latin typeface="楷体_GB2312" pitchFamily="49" charset="-122"/>
                <a:ea typeface="楷体_GB2312" pitchFamily="49" charset="-122"/>
              </a:rPr>
              <a:t>无规则运动</a:t>
            </a:r>
            <a:r>
              <a:rPr lang="zh-CN" altLang="en-US" sz="2800" b="1" dirty="0">
                <a:latin typeface="楷体_GB2312" pitchFamily="49" charset="-122"/>
                <a:ea typeface="楷体_GB2312" pitchFamily="49" charset="-122"/>
              </a:rPr>
              <a:t>中，其</a:t>
            </a:r>
          </a:p>
          <a:p>
            <a:pPr eaLnBrk="0" hangingPunct="0">
              <a:lnSpc>
                <a:spcPct val="150000"/>
              </a:lnSpc>
            </a:pPr>
            <a:r>
              <a:rPr lang="zh-CN" altLang="en-US" sz="2800" b="1" dirty="0">
                <a:latin typeface="楷体_GB2312" pitchFamily="49" charset="-122"/>
                <a:ea typeface="楷体_GB2312" pitchFamily="49" charset="-122"/>
              </a:rPr>
              <a:t>  激烈程度与温度有关。</a:t>
            </a:r>
          </a:p>
          <a:p>
            <a:pPr eaLnBrk="0" hangingPunct="0">
              <a:lnSpc>
                <a:spcPct val="150000"/>
              </a:lnSpc>
              <a:buFontTx/>
              <a:buChar char="•"/>
            </a:pPr>
            <a:r>
              <a:rPr lang="zh-CN" altLang="en-US" sz="2800" b="1" dirty="0">
                <a:latin typeface="楷体_GB2312" pitchFamily="49" charset="-122"/>
                <a:ea typeface="楷体_GB2312" pitchFamily="49" charset="-122"/>
              </a:rPr>
              <a:t> 分子之间存在着</a:t>
            </a:r>
            <a:r>
              <a:rPr lang="zh-CN" altLang="en-US" sz="2800" b="1" dirty="0">
                <a:solidFill>
                  <a:srgbClr val="0000CC"/>
                </a:solidFill>
                <a:latin typeface="楷体_GB2312" pitchFamily="49" charset="-122"/>
                <a:ea typeface="楷体_GB2312" pitchFamily="49" charset="-122"/>
              </a:rPr>
              <a:t>相互作用力。</a:t>
            </a:r>
            <a:endParaRPr lang="zh-CN" altLang="en-US" dirty="0">
              <a:solidFill>
                <a:srgbClr val="0000CC"/>
              </a:solidFill>
              <a:latin typeface="Times New Roman" pitchFamily="18" charset="0"/>
            </a:endParaRPr>
          </a:p>
        </p:txBody>
      </p:sp>
      <p:sp>
        <p:nvSpPr>
          <p:cNvPr id="177165" name="Text Box 13"/>
          <p:cNvSpPr txBox="1">
            <a:spLocks noChangeArrowheads="1"/>
          </p:cNvSpPr>
          <p:nvPr/>
        </p:nvSpPr>
        <p:spPr bwMode="auto">
          <a:xfrm>
            <a:off x="1258888" y="1125538"/>
            <a:ext cx="2012950" cy="457200"/>
          </a:xfrm>
          <a:prstGeom prst="rect">
            <a:avLst/>
          </a:prstGeom>
          <a:noFill/>
          <a:ln w="9525">
            <a:noFill/>
            <a:miter lim="800000"/>
            <a:headEnd/>
            <a:tailEnd/>
          </a:ln>
        </p:spPr>
        <p:txBody>
          <a:bodyPr wrap="none" anchor="ctr">
            <a:spAutoFit/>
          </a:bodyPr>
          <a:lstStyle/>
          <a:p>
            <a:pPr algn="ctr"/>
            <a:r>
              <a:rPr lang="zh-CN" altLang="en-US" b="1">
                <a:solidFill>
                  <a:srgbClr val="0000CC"/>
                </a:solidFill>
              </a:rPr>
              <a:t>三个基本观点</a:t>
            </a:r>
          </a:p>
        </p:txBody>
      </p:sp>
      <p:sp>
        <p:nvSpPr>
          <p:cNvPr id="177169" name="Text Box 17"/>
          <p:cNvSpPr txBox="1">
            <a:spLocks noChangeArrowheads="1"/>
          </p:cNvSpPr>
          <p:nvPr/>
        </p:nvSpPr>
        <p:spPr bwMode="auto">
          <a:xfrm>
            <a:off x="1066800" y="334963"/>
            <a:ext cx="7162800" cy="579437"/>
          </a:xfrm>
          <a:prstGeom prst="rect">
            <a:avLst/>
          </a:prstGeom>
          <a:noFill/>
          <a:ln w="9525">
            <a:noFill/>
            <a:miter lim="800000"/>
            <a:headEnd/>
            <a:tailEnd/>
          </a:ln>
        </p:spPr>
        <p:txBody>
          <a:bodyPr>
            <a:spAutoFit/>
          </a:bodyPr>
          <a:lstStyle/>
          <a:p>
            <a:pPr eaLnBrk="0" hangingPunct="0"/>
            <a:r>
              <a:rPr lang="zh-CN" altLang="en-US" sz="3200" b="1">
                <a:latin typeface="Times New Roman" pitchFamily="18" charset="0"/>
                <a:ea typeface="楷体_GB2312" pitchFamily="49" charset="-122"/>
              </a:rPr>
              <a:t>第二章  热平衡态的统计分布规律简介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7169"/>
                                        </p:tgtEl>
                                        <p:attrNameLst>
                                          <p:attrName>style.visibility</p:attrName>
                                        </p:attrNameLst>
                                      </p:cBhvr>
                                      <p:to>
                                        <p:strVal val="visible"/>
                                      </p:to>
                                    </p:set>
                                    <p:animEffect transition="in" filter="wipe(left)">
                                      <p:cBhvr>
                                        <p:cTn id="7" dur="500"/>
                                        <p:tgtEl>
                                          <p:spTgt spid="177169"/>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288" fill="hold" grpId="0" nodeType="clickEffect">
                                  <p:stCondLst>
                                    <p:cond delay="0"/>
                                  </p:stCondLst>
                                  <p:childTnLst>
                                    <p:set>
                                      <p:cBhvr>
                                        <p:cTn id="11" dur="1" fill="hold">
                                          <p:stCondLst>
                                            <p:cond delay="0"/>
                                          </p:stCondLst>
                                        </p:cTn>
                                        <p:tgtEl>
                                          <p:spTgt spid="177165"/>
                                        </p:tgtEl>
                                        <p:attrNameLst>
                                          <p:attrName>style.visibility</p:attrName>
                                        </p:attrNameLst>
                                      </p:cBhvr>
                                      <p:to>
                                        <p:strVal val="visible"/>
                                      </p:to>
                                    </p:set>
                                    <p:anim calcmode="lin" valueType="num">
                                      <p:cBhvr>
                                        <p:cTn id="12" dur="500" fill="hold"/>
                                        <p:tgtEl>
                                          <p:spTgt spid="177165"/>
                                        </p:tgtEl>
                                        <p:attrNameLst>
                                          <p:attrName>ppt_w</p:attrName>
                                        </p:attrNameLst>
                                      </p:cBhvr>
                                      <p:tavLst>
                                        <p:tav tm="0">
                                          <p:val>
                                            <p:strVal val="4/3*#ppt_w"/>
                                          </p:val>
                                        </p:tav>
                                        <p:tav tm="100000">
                                          <p:val>
                                            <p:strVal val="#ppt_w"/>
                                          </p:val>
                                        </p:tav>
                                      </p:tavLst>
                                    </p:anim>
                                    <p:anim calcmode="lin" valueType="num">
                                      <p:cBhvr>
                                        <p:cTn id="13" dur="500" fill="hold"/>
                                        <p:tgtEl>
                                          <p:spTgt spid="177165"/>
                                        </p:tgtEl>
                                        <p:attrNameLst>
                                          <p:attrName>ppt_h</p:attrName>
                                        </p:attrNameLst>
                                      </p:cBhvr>
                                      <p:tavLst>
                                        <p:tav tm="0">
                                          <p:val>
                                            <p:strVal val="4/3*#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77156"/>
                                        </p:tgtEl>
                                        <p:attrNameLst>
                                          <p:attrName>style.visibility</p:attrName>
                                        </p:attrNameLst>
                                      </p:cBhvr>
                                      <p:to>
                                        <p:strVal val="visible"/>
                                      </p:to>
                                    </p:set>
                                    <p:animEffect transition="in" filter="wipe(left)">
                                      <p:cBhvr>
                                        <p:cTn id="18" dur="500"/>
                                        <p:tgtEl>
                                          <p:spTgt spid="177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6" grpId="0" autoUpdateAnimBg="0"/>
      <p:bldP spid="177165" grpId="0" autoUpdateAnimBg="0"/>
      <p:bldP spid="177169"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灯片编号占位符 5"/>
          <p:cNvSpPr>
            <a:spLocks noGrp="1"/>
          </p:cNvSpPr>
          <p:nvPr>
            <p:ph type="sldNum" sz="quarter" idx="12"/>
          </p:nvPr>
        </p:nvSpPr>
        <p:spPr>
          <a:noFill/>
        </p:spPr>
        <p:txBody>
          <a:bodyPr/>
          <a:lstStyle/>
          <a:p>
            <a:fld id="{1802FBA6-67AE-48C1-ADC5-F0F3A14C2DED}" type="slidenum">
              <a:rPr lang="zh-CN" altLang="en-US" smtClean="0"/>
              <a:pPr/>
              <a:t>5</a:t>
            </a:fld>
            <a:endParaRPr lang="en-US" altLang="zh-CN" smtClean="0"/>
          </a:p>
        </p:txBody>
      </p:sp>
      <p:sp>
        <p:nvSpPr>
          <p:cNvPr id="177157" name="Text Box 5"/>
          <p:cNvSpPr txBox="1">
            <a:spLocks noChangeArrowheads="1"/>
          </p:cNvSpPr>
          <p:nvPr/>
        </p:nvSpPr>
        <p:spPr bwMode="auto">
          <a:xfrm>
            <a:off x="571472" y="2143116"/>
            <a:ext cx="8321675" cy="1284006"/>
          </a:xfrm>
          <a:prstGeom prst="rect">
            <a:avLst/>
          </a:prstGeom>
          <a:noFill/>
          <a:ln w="9525">
            <a:noFill/>
            <a:miter lim="800000"/>
            <a:headEnd/>
            <a:tailEnd/>
          </a:ln>
        </p:spPr>
        <p:txBody>
          <a:bodyPr>
            <a:spAutoFit/>
          </a:bodyPr>
          <a:lstStyle/>
          <a:p>
            <a:pPr eaLnBrk="0" hangingPunct="0">
              <a:lnSpc>
                <a:spcPct val="150000"/>
              </a:lnSpc>
            </a:pPr>
            <a:r>
              <a:rPr lang="zh-CN" altLang="en-US" sz="2800" b="1" dirty="0">
                <a:latin typeface="楷体_GB2312" pitchFamily="49" charset="-122"/>
                <a:ea typeface="楷体_GB2312" pitchFamily="49" charset="-122"/>
              </a:rPr>
              <a:t>从上述物质分子运动论的</a:t>
            </a:r>
            <a:r>
              <a:rPr lang="zh-CN" altLang="en-US" sz="2800" b="1" dirty="0">
                <a:solidFill>
                  <a:srgbClr val="0000CC"/>
                </a:solidFill>
                <a:latin typeface="楷体_GB2312" pitchFamily="49" charset="-122"/>
                <a:ea typeface="楷体_GB2312" pitchFamily="49" charset="-122"/>
              </a:rPr>
              <a:t>基本观点</a:t>
            </a:r>
            <a:r>
              <a:rPr lang="zh-CN" altLang="en-US" sz="2800" b="1" dirty="0">
                <a:latin typeface="楷体_GB2312" pitchFamily="49" charset="-122"/>
                <a:ea typeface="楷体_GB2312" pitchFamily="49" charset="-122"/>
              </a:rPr>
              <a:t>出发，研究和说明宏观物体的各种现象和性能是统计物理学的任务</a:t>
            </a:r>
          </a:p>
        </p:txBody>
      </p:sp>
      <p:sp>
        <p:nvSpPr>
          <p:cNvPr id="177158" name="Text Box 6"/>
          <p:cNvSpPr txBox="1">
            <a:spLocks noChangeArrowheads="1"/>
          </p:cNvSpPr>
          <p:nvPr/>
        </p:nvSpPr>
        <p:spPr bwMode="auto">
          <a:xfrm>
            <a:off x="71406" y="3500438"/>
            <a:ext cx="8610600" cy="2518959"/>
          </a:xfrm>
          <a:prstGeom prst="rect">
            <a:avLst/>
          </a:prstGeom>
          <a:noFill/>
          <a:ln w="9525">
            <a:noFill/>
            <a:miter lim="800000"/>
            <a:headEnd/>
            <a:tailEnd/>
          </a:ln>
          <a:effectLst/>
        </p:spPr>
        <p:txBody>
          <a:bodyPr>
            <a:spAutoFit/>
          </a:bodyPr>
          <a:lstStyle/>
          <a:p>
            <a:pPr lvl="1" eaLnBrk="0" hangingPunct="0">
              <a:lnSpc>
                <a:spcPct val="150000"/>
              </a:lnSpc>
              <a:defRPr/>
            </a:pPr>
            <a:r>
              <a:rPr lang="zh-CN" altLang="en-US" sz="2800" b="1" dirty="0">
                <a:latin typeface="楷体_GB2312" pitchFamily="49" charset="-122"/>
                <a:ea typeface="楷体_GB2312" pitchFamily="49" charset="-122"/>
              </a:rPr>
              <a:t>本节讨论的气体</a:t>
            </a:r>
            <a:r>
              <a:rPr lang="zh-CN" altLang="en-US" sz="2800" b="1" dirty="0">
                <a:solidFill>
                  <a:srgbClr val="0000CC"/>
                </a:solidFill>
                <a:latin typeface="楷体_GB2312" pitchFamily="49" charset="-122"/>
                <a:ea typeface="楷体_GB2312" pitchFamily="49" charset="-122"/>
              </a:rPr>
              <a:t>分子运动论</a:t>
            </a:r>
            <a:r>
              <a:rPr lang="zh-CN" altLang="en-US" sz="2800" b="1" dirty="0">
                <a:latin typeface="楷体_GB2312" pitchFamily="49" charset="-122"/>
                <a:ea typeface="楷体_GB2312" pitchFamily="49" charset="-122"/>
              </a:rPr>
              <a:t>是统计物理学最简单最基本的内容。</a:t>
            </a:r>
            <a:r>
              <a:rPr lang="zh-CN" altLang="en-US" sz="2800" b="1" dirty="0">
                <a:effectLst>
                  <a:outerShdw blurRad="38100" dist="38100" dir="2700000" algn="tl">
                    <a:srgbClr val="C0C0C0"/>
                  </a:outerShdw>
                </a:effectLst>
                <a:latin typeface="楷体_GB2312" pitchFamily="49" charset="-122"/>
                <a:ea typeface="楷体_GB2312" pitchFamily="49" charset="-122"/>
              </a:rPr>
              <a:t>其目的</a:t>
            </a:r>
            <a:r>
              <a:rPr lang="zh-CN" altLang="en-US" sz="2800" b="1" dirty="0">
                <a:latin typeface="楷体_GB2312" pitchFamily="49" charset="-122"/>
                <a:ea typeface="楷体_GB2312" pitchFamily="49" charset="-122"/>
              </a:rPr>
              <a:t>使我们</a:t>
            </a:r>
            <a:r>
              <a:rPr lang="zh-CN" altLang="en-US" sz="2800" b="1" dirty="0">
                <a:solidFill>
                  <a:srgbClr val="0000CC"/>
                </a:solidFill>
                <a:latin typeface="楷体_GB2312" pitchFamily="49" charset="-122"/>
                <a:ea typeface="楷体_GB2312" pitchFamily="49" charset="-122"/>
              </a:rPr>
              <a:t>了解</a:t>
            </a:r>
            <a:r>
              <a:rPr lang="zh-CN" altLang="en-US" sz="2800" b="1" dirty="0">
                <a:latin typeface="楷体_GB2312" pitchFamily="49" charset="-122"/>
                <a:ea typeface="楷体_GB2312" pitchFamily="49" charset="-122"/>
              </a:rPr>
              <a:t>一些气体性质的微观解释</a:t>
            </a:r>
            <a:r>
              <a:rPr lang="zh-CN" altLang="en-US" dirty="0">
                <a:latin typeface="Times New Roman" pitchFamily="18" charset="0"/>
              </a:rPr>
              <a:t>，</a:t>
            </a:r>
            <a:r>
              <a:rPr lang="zh-CN" altLang="en-US" sz="2800" b="1" dirty="0">
                <a:latin typeface="Times New Roman" pitchFamily="18" charset="0"/>
                <a:ea typeface="楷体_GB2312" pitchFamily="49" charset="-122"/>
              </a:rPr>
              <a:t>并</a:t>
            </a:r>
            <a:r>
              <a:rPr lang="zh-CN" altLang="en-US" sz="2800" b="1" dirty="0">
                <a:solidFill>
                  <a:srgbClr val="0000CC"/>
                </a:solidFill>
                <a:latin typeface="Times New Roman" pitchFamily="18" charset="0"/>
                <a:ea typeface="楷体_GB2312" pitchFamily="49" charset="-122"/>
              </a:rPr>
              <a:t>学到</a:t>
            </a:r>
            <a:r>
              <a:rPr lang="zh-CN" altLang="en-US" sz="2800" b="1" dirty="0">
                <a:latin typeface="Times New Roman" pitchFamily="18" charset="0"/>
                <a:ea typeface="楷体_GB2312" pitchFamily="49" charset="-122"/>
              </a:rPr>
              <a:t>一些统计物理的基本概念和方法</a:t>
            </a:r>
            <a:r>
              <a:rPr lang="zh-CN" altLang="en-US" dirty="0">
                <a:latin typeface="Times New Roman" pitchFamily="18" charset="0"/>
              </a:rPr>
              <a:t>。</a:t>
            </a:r>
          </a:p>
          <a:p>
            <a:pPr eaLnBrk="0" hangingPunct="0">
              <a:lnSpc>
                <a:spcPct val="150000"/>
              </a:lnSpc>
              <a:defRPr/>
            </a:pPr>
            <a:endParaRPr lang="zh-CN" altLang="en-US" dirty="0">
              <a:latin typeface="Times New Roman" pitchFamily="18" charset="0"/>
            </a:endParaRPr>
          </a:p>
        </p:txBody>
      </p:sp>
      <p:sp>
        <p:nvSpPr>
          <p:cNvPr id="177169" name="Text Box 17"/>
          <p:cNvSpPr txBox="1">
            <a:spLocks noChangeArrowheads="1"/>
          </p:cNvSpPr>
          <p:nvPr/>
        </p:nvSpPr>
        <p:spPr bwMode="auto">
          <a:xfrm>
            <a:off x="1066800" y="334963"/>
            <a:ext cx="7162800" cy="579437"/>
          </a:xfrm>
          <a:prstGeom prst="rect">
            <a:avLst/>
          </a:prstGeom>
          <a:noFill/>
          <a:ln w="9525">
            <a:noFill/>
            <a:miter lim="800000"/>
            <a:headEnd/>
            <a:tailEnd/>
          </a:ln>
        </p:spPr>
        <p:txBody>
          <a:bodyPr>
            <a:spAutoFit/>
          </a:bodyPr>
          <a:lstStyle/>
          <a:p>
            <a:pPr eaLnBrk="0" hangingPunct="0"/>
            <a:r>
              <a:rPr lang="zh-CN" altLang="en-US" sz="3200" b="1">
                <a:latin typeface="Times New Roman" pitchFamily="18" charset="0"/>
                <a:ea typeface="楷体_GB2312" pitchFamily="49" charset="-122"/>
              </a:rPr>
              <a:t>第二章  热平衡态的统计分布规律简介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7169"/>
                                        </p:tgtEl>
                                        <p:attrNameLst>
                                          <p:attrName>style.visibility</p:attrName>
                                        </p:attrNameLst>
                                      </p:cBhvr>
                                      <p:to>
                                        <p:strVal val="visible"/>
                                      </p:to>
                                    </p:set>
                                    <p:animEffect transition="in" filter="wipe(left)">
                                      <p:cBhvr>
                                        <p:cTn id="7" dur="500"/>
                                        <p:tgtEl>
                                          <p:spTgt spid="17716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77157"/>
                                        </p:tgtEl>
                                        <p:attrNameLst>
                                          <p:attrName>style.visibility</p:attrName>
                                        </p:attrNameLst>
                                      </p:cBhvr>
                                      <p:to>
                                        <p:strVal val="visible"/>
                                      </p:to>
                                    </p:set>
                                    <p:animEffect transition="in" filter="wipe(up)">
                                      <p:cBhvr>
                                        <p:cTn id="12" dur="500"/>
                                        <p:tgtEl>
                                          <p:spTgt spid="17715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7158"/>
                                        </p:tgtEl>
                                        <p:attrNameLst>
                                          <p:attrName>style.visibility</p:attrName>
                                        </p:attrNameLst>
                                      </p:cBhvr>
                                      <p:to>
                                        <p:strVal val="visible"/>
                                      </p:to>
                                    </p:set>
                                    <p:animEffect transition="in" filter="wipe(left)">
                                      <p:cBhvr>
                                        <p:cTn id="17" dur="500"/>
                                        <p:tgtEl>
                                          <p:spTgt spid="177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7" grpId="0" autoUpdateAnimBg="0"/>
      <p:bldP spid="177158" grpId="0" autoUpdateAnimBg="0"/>
      <p:bldP spid="177169"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灯片编号占位符 5"/>
          <p:cNvSpPr>
            <a:spLocks noGrp="1"/>
          </p:cNvSpPr>
          <p:nvPr>
            <p:ph type="sldNum" sz="quarter" idx="12"/>
          </p:nvPr>
        </p:nvSpPr>
        <p:spPr>
          <a:noFill/>
        </p:spPr>
        <p:txBody>
          <a:bodyPr/>
          <a:lstStyle/>
          <a:p>
            <a:fld id="{9E37EA65-895C-41EE-902F-6F2EF96A4EE3}" type="slidenum">
              <a:rPr lang="zh-CN" altLang="en-US" smtClean="0"/>
              <a:pPr/>
              <a:t>6</a:t>
            </a:fld>
            <a:endParaRPr lang="en-US" altLang="zh-CN" smtClean="0"/>
          </a:p>
        </p:txBody>
      </p:sp>
      <p:sp>
        <p:nvSpPr>
          <p:cNvPr id="178180" name="Rectangle 4"/>
          <p:cNvSpPr>
            <a:spLocks noChangeArrowheads="1"/>
          </p:cNvSpPr>
          <p:nvPr/>
        </p:nvSpPr>
        <p:spPr bwMode="auto">
          <a:xfrm>
            <a:off x="642910" y="1785926"/>
            <a:ext cx="8077200" cy="4616648"/>
          </a:xfrm>
          <a:prstGeom prst="rect">
            <a:avLst/>
          </a:prstGeom>
          <a:noFill/>
          <a:ln w="9525">
            <a:noFill/>
            <a:miter lim="800000"/>
            <a:headEnd/>
            <a:tailEnd/>
          </a:ln>
        </p:spPr>
        <p:txBody>
          <a:bodyPr>
            <a:spAutoFit/>
          </a:bodyPr>
          <a:lstStyle/>
          <a:p>
            <a:pPr eaLnBrk="0" hangingPunct="0">
              <a:lnSpc>
                <a:spcPct val="150000"/>
              </a:lnSpc>
              <a:buClr>
                <a:srgbClr val="FF9900"/>
              </a:buClr>
              <a:buFont typeface="Wingdings" pitchFamily="2" charset="2"/>
              <a:buNone/>
            </a:pPr>
            <a:r>
              <a:rPr lang="zh-CN" altLang="en-US" sz="2800" b="1" dirty="0">
                <a:latin typeface="楷体_GB2312" pitchFamily="49" charset="-122"/>
                <a:ea typeface="楷体_GB2312" pitchFamily="49" charset="-122"/>
              </a:rPr>
              <a:t>   三个</a:t>
            </a:r>
            <a:r>
              <a:rPr lang="zh-CN" altLang="en-US" sz="2800" b="1" dirty="0" smtClean="0">
                <a:solidFill>
                  <a:srgbClr val="0000CC"/>
                </a:solidFill>
                <a:latin typeface="楷体_GB2312" pitchFamily="49" charset="-122"/>
                <a:ea typeface="楷体_GB2312" pitchFamily="49" charset="-122"/>
              </a:rPr>
              <a:t>假设</a:t>
            </a:r>
            <a:endParaRPr lang="zh-CN" altLang="en-US" sz="2800" b="1" dirty="0">
              <a:latin typeface="楷体_GB2312" pitchFamily="49" charset="-122"/>
              <a:ea typeface="楷体_GB2312" pitchFamily="49" charset="-122"/>
            </a:endParaRPr>
          </a:p>
          <a:p>
            <a:pPr marL="898525" lvl="1" indent="-441325" eaLnBrk="0" hangingPunct="0">
              <a:lnSpc>
                <a:spcPct val="150000"/>
              </a:lnSpc>
              <a:buClr>
                <a:srgbClr val="FF9900"/>
              </a:buClr>
              <a:buFont typeface="Wingdings" pitchFamily="2" charset="2"/>
              <a:buChar char="&amp;"/>
            </a:pPr>
            <a:r>
              <a:rPr lang="zh-CN" altLang="en-US" sz="2800" b="1" dirty="0">
                <a:latin typeface="楷体_GB2312" pitchFamily="49" charset="-122"/>
                <a:ea typeface="楷体_GB2312" pitchFamily="49" charset="-122"/>
              </a:rPr>
              <a:t>分子本身的线度，比起分子之间的距离来说可以忽略不计。可看作无体积大小的质点。</a:t>
            </a:r>
          </a:p>
          <a:p>
            <a:pPr marL="898525" lvl="1" indent="-441325" eaLnBrk="0" hangingPunct="0">
              <a:lnSpc>
                <a:spcPct val="150000"/>
              </a:lnSpc>
              <a:buClr>
                <a:srgbClr val="FF9900"/>
              </a:buClr>
              <a:buFont typeface="Wingdings" pitchFamily="2" charset="2"/>
              <a:buChar char="&amp;"/>
            </a:pPr>
            <a:r>
              <a:rPr lang="zh-CN" altLang="en-US" sz="2800" b="1" dirty="0">
                <a:latin typeface="楷体_GB2312" pitchFamily="49" charset="-122"/>
                <a:ea typeface="楷体_GB2312" pitchFamily="49" charset="-122"/>
              </a:rPr>
              <a:t>除碰撞外，分子之间以及分子与器壁之间无相互作用。</a:t>
            </a:r>
          </a:p>
          <a:p>
            <a:pPr marL="898525" lvl="1" indent="-441325" eaLnBrk="0" hangingPunct="0">
              <a:lnSpc>
                <a:spcPct val="150000"/>
              </a:lnSpc>
              <a:buClr>
                <a:srgbClr val="FF9900"/>
              </a:buClr>
              <a:buFont typeface="Wingdings" pitchFamily="2" charset="2"/>
              <a:buChar char="&amp;"/>
            </a:pPr>
            <a:r>
              <a:rPr lang="zh-CN" altLang="en-US" sz="2800" b="1" dirty="0">
                <a:latin typeface="楷体_GB2312" pitchFamily="49" charset="-122"/>
                <a:ea typeface="楷体_GB2312" pitchFamily="49" charset="-122"/>
              </a:rPr>
              <a:t>分子之间以及分子与器壁之间的碰撞是完全弹性的，即碰撞前后气体分子动能守恒。</a:t>
            </a:r>
          </a:p>
        </p:txBody>
      </p:sp>
      <p:sp>
        <p:nvSpPr>
          <p:cNvPr id="178181" name="Text Box 5"/>
          <p:cNvSpPr txBox="1">
            <a:spLocks noChangeArrowheads="1"/>
          </p:cNvSpPr>
          <p:nvPr/>
        </p:nvSpPr>
        <p:spPr bwMode="auto">
          <a:xfrm>
            <a:off x="1143000" y="304800"/>
            <a:ext cx="5959475" cy="579438"/>
          </a:xfrm>
          <a:prstGeom prst="rect">
            <a:avLst/>
          </a:prstGeom>
          <a:noFill/>
          <a:ln w="9525">
            <a:noFill/>
            <a:miter lim="800000"/>
            <a:headEnd/>
            <a:tailEnd/>
          </a:ln>
        </p:spPr>
        <p:txBody>
          <a:bodyPr>
            <a:spAutoFit/>
          </a:bodyPr>
          <a:lstStyle/>
          <a:p>
            <a:pPr eaLnBrk="0" hangingPunct="0"/>
            <a:r>
              <a:rPr lang="zh-CN" altLang="en-US" sz="3200" b="1">
                <a:solidFill>
                  <a:srgbClr val="0000CC"/>
                </a:solidFill>
                <a:latin typeface="Times New Roman" pitchFamily="18" charset="0"/>
                <a:ea typeface="楷体_GB2312" pitchFamily="49" charset="-122"/>
              </a:rPr>
              <a:t>§1  理想气体的压强公式</a:t>
            </a:r>
            <a:endParaRPr lang="zh-CN" altLang="en-US" sz="3200">
              <a:solidFill>
                <a:srgbClr val="0000CC"/>
              </a:solidFill>
              <a:latin typeface="Times New Roman" pitchFamily="18" charset="0"/>
            </a:endParaRPr>
          </a:p>
        </p:txBody>
      </p:sp>
      <p:sp>
        <p:nvSpPr>
          <p:cNvPr id="178186" name="Text Box 10"/>
          <p:cNvSpPr txBox="1">
            <a:spLocks noChangeArrowheads="1"/>
          </p:cNvSpPr>
          <p:nvPr/>
        </p:nvSpPr>
        <p:spPr bwMode="auto">
          <a:xfrm>
            <a:off x="1376363" y="1219200"/>
            <a:ext cx="4110037" cy="519113"/>
          </a:xfrm>
          <a:prstGeom prst="rect">
            <a:avLst/>
          </a:prstGeom>
          <a:noFill/>
          <a:ln w="9525">
            <a:noFill/>
            <a:miter lim="800000"/>
            <a:headEnd/>
            <a:tailEnd/>
          </a:ln>
        </p:spPr>
        <p:txBody>
          <a:bodyPr wrap="none">
            <a:spAutoFit/>
          </a:bodyPr>
          <a:lstStyle/>
          <a:p>
            <a:pPr eaLnBrk="0" hangingPunct="0"/>
            <a:r>
              <a:rPr lang="zh-CN" altLang="en-US" sz="2800" b="1">
                <a:latin typeface="Times New Roman" pitchFamily="18" charset="0"/>
                <a:ea typeface="楷体_GB2312" pitchFamily="49" charset="-122"/>
              </a:rPr>
              <a:t>1.1   </a:t>
            </a:r>
            <a:r>
              <a:rPr lang="zh-CN" altLang="en-US" sz="2800" b="1">
                <a:latin typeface="楷体_GB2312" pitchFamily="49" charset="-122"/>
                <a:ea typeface="楷体_GB2312" pitchFamily="49" charset="-122"/>
              </a:rPr>
              <a:t>理想气体的微观模型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78181"/>
                                        </p:tgtEl>
                                        <p:attrNameLst>
                                          <p:attrName>style.visibility</p:attrName>
                                        </p:attrNameLst>
                                      </p:cBhvr>
                                      <p:to>
                                        <p:strVal val="visible"/>
                                      </p:to>
                                    </p:set>
                                    <p:anim calcmode="lin" valueType="num">
                                      <p:cBhvr>
                                        <p:cTn id="7" dur="1000" fill="hold"/>
                                        <p:tgtEl>
                                          <p:spTgt spid="178181"/>
                                        </p:tgtEl>
                                        <p:attrNameLst>
                                          <p:attrName>ppt_w</p:attrName>
                                        </p:attrNameLst>
                                      </p:cBhvr>
                                      <p:tavLst>
                                        <p:tav tm="0">
                                          <p:val>
                                            <p:fltVal val="0"/>
                                          </p:val>
                                        </p:tav>
                                        <p:tav tm="100000">
                                          <p:val>
                                            <p:strVal val="#ppt_w"/>
                                          </p:val>
                                        </p:tav>
                                      </p:tavLst>
                                    </p:anim>
                                    <p:anim calcmode="lin" valueType="num">
                                      <p:cBhvr>
                                        <p:cTn id="8" dur="1000" fill="hold"/>
                                        <p:tgtEl>
                                          <p:spTgt spid="178181"/>
                                        </p:tgtEl>
                                        <p:attrNameLst>
                                          <p:attrName>ppt_h</p:attrName>
                                        </p:attrNameLst>
                                      </p:cBhvr>
                                      <p:tavLst>
                                        <p:tav tm="0">
                                          <p:val>
                                            <p:fltVal val="0"/>
                                          </p:val>
                                        </p:tav>
                                        <p:tav tm="100000">
                                          <p:val>
                                            <p:strVal val="#ppt_h"/>
                                          </p:val>
                                        </p:tav>
                                      </p:tavLst>
                                    </p:anim>
                                    <p:anim calcmode="lin" valueType="num">
                                      <p:cBhvr>
                                        <p:cTn id="9" dur="1000" fill="hold"/>
                                        <p:tgtEl>
                                          <p:spTgt spid="17818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7818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78186"/>
                                        </p:tgtEl>
                                        <p:attrNameLst>
                                          <p:attrName>style.visibility</p:attrName>
                                        </p:attrNameLst>
                                      </p:cBhvr>
                                      <p:to>
                                        <p:strVal val="visible"/>
                                      </p:to>
                                    </p:set>
                                    <p:anim calcmode="lin" valueType="num">
                                      <p:cBhvr>
                                        <p:cTn id="15" dur="1000" fill="hold"/>
                                        <p:tgtEl>
                                          <p:spTgt spid="178186"/>
                                        </p:tgtEl>
                                        <p:attrNameLst>
                                          <p:attrName>ppt_w</p:attrName>
                                        </p:attrNameLst>
                                      </p:cBhvr>
                                      <p:tavLst>
                                        <p:tav tm="0">
                                          <p:val>
                                            <p:fltVal val="0"/>
                                          </p:val>
                                        </p:tav>
                                        <p:tav tm="100000">
                                          <p:val>
                                            <p:strVal val="#ppt_w"/>
                                          </p:val>
                                        </p:tav>
                                      </p:tavLst>
                                    </p:anim>
                                    <p:anim calcmode="lin" valueType="num">
                                      <p:cBhvr>
                                        <p:cTn id="16" dur="1000" fill="hold"/>
                                        <p:tgtEl>
                                          <p:spTgt spid="178186"/>
                                        </p:tgtEl>
                                        <p:attrNameLst>
                                          <p:attrName>ppt_h</p:attrName>
                                        </p:attrNameLst>
                                      </p:cBhvr>
                                      <p:tavLst>
                                        <p:tav tm="0">
                                          <p:val>
                                            <p:fltVal val="0"/>
                                          </p:val>
                                        </p:tav>
                                        <p:tav tm="100000">
                                          <p:val>
                                            <p:strVal val="#ppt_h"/>
                                          </p:val>
                                        </p:tav>
                                      </p:tavLst>
                                    </p:anim>
                                    <p:anim calcmode="lin" valueType="num">
                                      <p:cBhvr>
                                        <p:cTn id="17" dur="1000" fill="hold"/>
                                        <p:tgtEl>
                                          <p:spTgt spid="178186"/>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7818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78180">
                                            <p:txEl>
                                              <p:pRg st="0" end="0"/>
                                            </p:txEl>
                                          </p:spTgt>
                                        </p:tgtEl>
                                        <p:attrNameLst>
                                          <p:attrName>style.visibility</p:attrName>
                                        </p:attrNameLst>
                                      </p:cBhvr>
                                      <p:to>
                                        <p:strVal val="visible"/>
                                      </p:to>
                                    </p:set>
                                    <p:animEffect transition="in" filter="wipe(left)">
                                      <p:cBhvr>
                                        <p:cTn id="23" dur="500"/>
                                        <p:tgtEl>
                                          <p:spTgt spid="178180">
                                            <p:txEl>
                                              <p:pRg st="0" end="0"/>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78180">
                                            <p:txEl>
                                              <p:pRg st="1" end="1"/>
                                            </p:txEl>
                                          </p:spTgt>
                                        </p:tgtEl>
                                        <p:attrNameLst>
                                          <p:attrName>style.visibility</p:attrName>
                                        </p:attrNameLst>
                                      </p:cBhvr>
                                      <p:to>
                                        <p:strVal val="visible"/>
                                      </p:to>
                                    </p:set>
                                    <p:animEffect transition="in" filter="wipe(left)">
                                      <p:cBhvr>
                                        <p:cTn id="26" dur="500"/>
                                        <p:tgtEl>
                                          <p:spTgt spid="178180">
                                            <p:txEl>
                                              <p:pRg st="1" end="1"/>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78180">
                                            <p:txEl>
                                              <p:pRg st="2" end="2"/>
                                            </p:txEl>
                                          </p:spTgt>
                                        </p:tgtEl>
                                        <p:attrNameLst>
                                          <p:attrName>style.visibility</p:attrName>
                                        </p:attrNameLst>
                                      </p:cBhvr>
                                      <p:to>
                                        <p:strVal val="visible"/>
                                      </p:to>
                                    </p:set>
                                    <p:animEffect transition="in" filter="wipe(left)">
                                      <p:cBhvr>
                                        <p:cTn id="29" dur="500"/>
                                        <p:tgtEl>
                                          <p:spTgt spid="178180">
                                            <p:txEl>
                                              <p:pRg st="2" end="2"/>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178180">
                                            <p:txEl>
                                              <p:pRg st="3" end="3"/>
                                            </p:txEl>
                                          </p:spTgt>
                                        </p:tgtEl>
                                        <p:attrNameLst>
                                          <p:attrName>style.visibility</p:attrName>
                                        </p:attrNameLst>
                                      </p:cBhvr>
                                      <p:to>
                                        <p:strVal val="visible"/>
                                      </p:to>
                                    </p:set>
                                    <p:animEffect transition="in" filter="wipe(left)">
                                      <p:cBhvr>
                                        <p:cTn id="32" dur="500"/>
                                        <p:tgtEl>
                                          <p:spTgt spid="17818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0" grpId="0" build="p" autoUpdateAnimBg="0"/>
      <p:bldP spid="178181" grpId="0" autoUpdateAnimBg="0"/>
      <p:bldP spid="178186"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灯片编号占位符 5"/>
          <p:cNvSpPr>
            <a:spLocks noGrp="1"/>
          </p:cNvSpPr>
          <p:nvPr>
            <p:ph type="sldNum" sz="quarter" idx="12"/>
          </p:nvPr>
        </p:nvSpPr>
        <p:spPr>
          <a:noFill/>
        </p:spPr>
        <p:txBody>
          <a:bodyPr/>
          <a:lstStyle/>
          <a:p>
            <a:fld id="{37040C30-04D2-4F8A-855A-87160BB7B273}" type="slidenum">
              <a:rPr lang="zh-CN" altLang="en-US" smtClean="0"/>
              <a:pPr/>
              <a:t>7</a:t>
            </a:fld>
            <a:endParaRPr lang="en-US" altLang="zh-CN" smtClean="0"/>
          </a:p>
        </p:txBody>
      </p:sp>
      <p:sp>
        <p:nvSpPr>
          <p:cNvPr id="179208" name="Text Box 8"/>
          <p:cNvSpPr txBox="1">
            <a:spLocks noChangeArrowheads="1"/>
          </p:cNvSpPr>
          <p:nvPr/>
        </p:nvSpPr>
        <p:spPr bwMode="auto">
          <a:xfrm>
            <a:off x="1000100" y="1071546"/>
            <a:ext cx="7696200" cy="1303177"/>
          </a:xfrm>
          <a:prstGeom prst="rect">
            <a:avLst/>
          </a:prstGeom>
          <a:noFill/>
          <a:ln w="9525">
            <a:noFill/>
            <a:miter lim="800000"/>
            <a:headEnd/>
            <a:tailEnd/>
          </a:ln>
        </p:spPr>
        <p:txBody>
          <a:bodyPr>
            <a:spAutoFit/>
          </a:bodyPr>
          <a:lstStyle/>
          <a:p>
            <a:pPr lvl="1" eaLnBrk="0" hangingPunct="0">
              <a:lnSpc>
                <a:spcPct val="150000"/>
              </a:lnSpc>
            </a:pPr>
            <a:r>
              <a:rPr lang="zh-CN" altLang="en-US" sz="2800" b="1" dirty="0">
                <a:latin typeface="Times New Roman" pitchFamily="18" charset="0"/>
                <a:ea typeface="楷体_GB2312" pitchFamily="49" charset="-122"/>
              </a:rPr>
              <a:t>从微观上看，气体的压强等于大量分子在单位时间内施加在单位面积器壁上的平均冲量:</a:t>
            </a:r>
            <a:endParaRPr lang="zh-CN" altLang="en-US" dirty="0">
              <a:latin typeface="Times New Roman" pitchFamily="18" charset="0"/>
            </a:endParaRPr>
          </a:p>
        </p:txBody>
      </p:sp>
      <p:sp>
        <p:nvSpPr>
          <p:cNvPr id="179214" name="Text Box 14"/>
          <p:cNvSpPr txBox="1">
            <a:spLocks noChangeArrowheads="1"/>
          </p:cNvSpPr>
          <p:nvPr/>
        </p:nvSpPr>
        <p:spPr bwMode="auto">
          <a:xfrm>
            <a:off x="3143240" y="4643446"/>
            <a:ext cx="5791200" cy="1384995"/>
          </a:xfrm>
          <a:prstGeom prst="rect">
            <a:avLst/>
          </a:prstGeom>
          <a:noFill/>
          <a:ln w="9525">
            <a:noFill/>
            <a:miter lim="800000"/>
            <a:headEnd/>
            <a:tailEnd/>
          </a:ln>
        </p:spPr>
        <p:txBody>
          <a:bodyPr>
            <a:spAutoFit/>
          </a:bodyPr>
          <a:lstStyle/>
          <a:p>
            <a:pPr lvl="1" eaLnBrk="0" hangingPunct="0">
              <a:lnSpc>
                <a:spcPct val="150000"/>
              </a:lnSpc>
            </a:pPr>
            <a:r>
              <a:rPr lang="en-US" altLang="zh-CN" sz="2800" b="1" i="1" dirty="0" err="1">
                <a:latin typeface="Times New Roman" pitchFamily="18" charset="0"/>
                <a:ea typeface="楷体_GB2312" pitchFamily="49" charset="-122"/>
              </a:rPr>
              <a:t>dI</a:t>
            </a:r>
            <a:r>
              <a:rPr lang="zh-CN" altLang="en-US" sz="2800" b="1" dirty="0">
                <a:latin typeface="Times New Roman" pitchFamily="18" charset="0"/>
                <a:ea typeface="楷体_GB2312" pitchFamily="49" charset="-122"/>
              </a:rPr>
              <a:t>为大量分子在</a:t>
            </a:r>
            <a:r>
              <a:rPr lang="en-US" altLang="zh-CN" sz="2800" b="1" i="1" dirty="0" err="1" smtClean="0">
                <a:latin typeface="Times New Roman" pitchFamily="18" charset="0"/>
                <a:ea typeface="楷体_GB2312" pitchFamily="49" charset="-122"/>
              </a:rPr>
              <a:t>dt</a:t>
            </a:r>
            <a:r>
              <a:rPr lang="en-US" altLang="zh-CN" sz="2800" b="1" i="1" dirty="0" smtClean="0">
                <a:latin typeface="Times New Roman" pitchFamily="18" charset="0"/>
                <a:ea typeface="楷体_GB2312" pitchFamily="49" charset="-122"/>
              </a:rPr>
              <a:t> </a:t>
            </a:r>
            <a:r>
              <a:rPr lang="zh-CN" altLang="zh-CN" sz="2800" b="1" dirty="0" smtClean="0">
                <a:latin typeface="Times New Roman" pitchFamily="18" charset="0"/>
                <a:ea typeface="楷体_GB2312" pitchFamily="49" charset="-122"/>
              </a:rPr>
              <a:t>时间</a:t>
            </a:r>
            <a:r>
              <a:rPr lang="zh-CN" altLang="zh-CN" sz="2800" b="1" dirty="0">
                <a:latin typeface="Times New Roman" pitchFamily="18" charset="0"/>
                <a:ea typeface="楷体_GB2312" pitchFamily="49" charset="-122"/>
              </a:rPr>
              <a:t>内施加 </a:t>
            </a:r>
          </a:p>
          <a:p>
            <a:pPr lvl="1" eaLnBrk="0" hangingPunct="0">
              <a:lnSpc>
                <a:spcPct val="150000"/>
              </a:lnSpc>
            </a:pPr>
            <a:r>
              <a:rPr lang="zh-CN" altLang="zh-CN" sz="2800" b="1" dirty="0">
                <a:latin typeface="Times New Roman" pitchFamily="18" charset="0"/>
                <a:ea typeface="楷体_GB2312" pitchFamily="49" charset="-122"/>
              </a:rPr>
              <a:t>在器壁</a:t>
            </a:r>
            <a:r>
              <a:rPr lang="en-US" altLang="zh-CN" sz="2800" b="1" i="1" dirty="0" err="1" smtClean="0">
                <a:latin typeface="Times New Roman" pitchFamily="18" charset="0"/>
                <a:ea typeface="楷体_GB2312" pitchFamily="49" charset="-122"/>
              </a:rPr>
              <a:t>dA</a:t>
            </a:r>
            <a:r>
              <a:rPr lang="en-US" altLang="zh-CN" sz="2800" b="1" i="1" dirty="0" smtClean="0">
                <a:latin typeface="Times New Roman" pitchFamily="18" charset="0"/>
                <a:ea typeface="楷体_GB2312" pitchFamily="49" charset="-122"/>
              </a:rPr>
              <a:t> </a:t>
            </a:r>
            <a:r>
              <a:rPr lang="zh-CN" altLang="zh-CN" sz="2800" b="1" dirty="0" smtClean="0">
                <a:latin typeface="Times New Roman" pitchFamily="18" charset="0"/>
                <a:ea typeface="楷体_GB2312" pitchFamily="49" charset="-122"/>
              </a:rPr>
              <a:t>面</a:t>
            </a:r>
            <a:r>
              <a:rPr lang="zh-CN" altLang="zh-CN" sz="2800" b="1" dirty="0">
                <a:latin typeface="Times New Roman" pitchFamily="18" charset="0"/>
                <a:ea typeface="楷体_GB2312" pitchFamily="49" charset="-122"/>
              </a:rPr>
              <a:t>上的平均冲量</a:t>
            </a:r>
            <a:r>
              <a:rPr lang="zh-CN" altLang="zh-CN" dirty="0">
                <a:latin typeface="Times New Roman" pitchFamily="18" charset="0"/>
              </a:rPr>
              <a:t>，</a:t>
            </a:r>
            <a:endParaRPr lang="zh-CN" altLang="en-US" dirty="0">
              <a:latin typeface="Times New Roman" pitchFamily="18" charset="0"/>
            </a:endParaRPr>
          </a:p>
        </p:txBody>
      </p:sp>
      <p:sp>
        <p:nvSpPr>
          <p:cNvPr id="179217" name="Text Box 17"/>
          <p:cNvSpPr txBox="1">
            <a:spLocks noChangeArrowheads="1"/>
          </p:cNvSpPr>
          <p:nvPr/>
        </p:nvSpPr>
        <p:spPr bwMode="auto">
          <a:xfrm>
            <a:off x="762000" y="228600"/>
            <a:ext cx="4735513" cy="519113"/>
          </a:xfrm>
          <a:prstGeom prst="rect">
            <a:avLst/>
          </a:prstGeom>
          <a:noFill/>
          <a:ln w="9525">
            <a:noFill/>
            <a:miter lim="800000"/>
            <a:headEnd/>
            <a:tailEnd/>
          </a:ln>
        </p:spPr>
        <p:txBody>
          <a:bodyPr wrap="none">
            <a:spAutoFit/>
          </a:bodyPr>
          <a:lstStyle/>
          <a:p>
            <a:pPr eaLnBrk="0" hangingPunct="0"/>
            <a:r>
              <a:rPr lang="zh-CN" altLang="en-US" sz="2800" b="1">
                <a:latin typeface="Times New Roman" pitchFamily="18" charset="0"/>
                <a:ea typeface="楷体_GB2312" pitchFamily="49" charset="-122"/>
              </a:rPr>
              <a:t>1.2  理想气体压强公式的推导</a:t>
            </a:r>
          </a:p>
        </p:txBody>
      </p:sp>
      <p:graphicFrame>
        <p:nvGraphicFramePr>
          <p:cNvPr id="179218" name="Object 18"/>
          <p:cNvGraphicFramePr>
            <a:graphicFrameLocks noChangeAspect="1"/>
          </p:cNvGraphicFramePr>
          <p:nvPr/>
        </p:nvGraphicFramePr>
        <p:xfrm>
          <a:off x="714348" y="4071942"/>
          <a:ext cx="2897187" cy="415925"/>
        </p:xfrm>
        <a:graphic>
          <a:graphicData uri="http://schemas.openxmlformats.org/presentationml/2006/ole">
            <p:oleObj spid="_x0000_s2050" name="Equation" r:id="rId3" imgW="1104840" imgH="177480" progId="Equation.3">
              <p:embed/>
            </p:oleObj>
          </a:graphicData>
        </a:graphic>
      </p:graphicFrame>
      <p:grpSp>
        <p:nvGrpSpPr>
          <p:cNvPr id="2" name="Group 20"/>
          <p:cNvGrpSpPr>
            <a:grpSpLocks/>
          </p:cNvGrpSpPr>
          <p:nvPr/>
        </p:nvGrpSpPr>
        <p:grpSpPr bwMode="auto">
          <a:xfrm>
            <a:off x="4143372" y="2714620"/>
            <a:ext cx="3290908" cy="933450"/>
            <a:chOff x="1260" y="1257"/>
            <a:chExt cx="1930" cy="588"/>
          </a:xfrm>
        </p:grpSpPr>
        <p:graphicFrame>
          <p:nvGraphicFramePr>
            <p:cNvPr id="2051" name="Object 9"/>
            <p:cNvGraphicFramePr>
              <a:graphicFrameLocks noChangeAspect="1"/>
            </p:cNvGraphicFramePr>
            <p:nvPr/>
          </p:nvGraphicFramePr>
          <p:xfrm>
            <a:off x="1260" y="1257"/>
            <a:ext cx="1511" cy="588"/>
          </p:xfrm>
          <a:graphic>
            <a:graphicData uri="http://schemas.openxmlformats.org/presentationml/2006/ole">
              <p:oleObj spid="_x0000_s2051" name="公式" r:id="rId4" imgW="1041120" imgH="393480" progId="Equation.3">
                <p:embed/>
              </p:oleObj>
            </a:graphicData>
          </a:graphic>
        </p:graphicFrame>
        <p:sp>
          <p:nvSpPr>
            <p:cNvPr id="2058" name="Text Box 19"/>
            <p:cNvSpPr txBox="1">
              <a:spLocks noChangeArrowheads="1"/>
            </p:cNvSpPr>
            <p:nvPr/>
          </p:nvSpPr>
          <p:spPr bwMode="auto">
            <a:xfrm>
              <a:off x="2880" y="1389"/>
              <a:ext cx="310" cy="291"/>
            </a:xfrm>
            <a:prstGeom prst="rect">
              <a:avLst/>
            </a:prstGeom>
            <a:noFill/>
            <a:ln w="9525">
              <a:noFill/>
              <a:miter lim="800000"/>
              <a:headEnd/>
              <a:tailEnd/>
            </a:ln>
          </p:spPr>
          <p:txBody>
            <a:bodyPr wrap="none">
              <a:spAutoFit/>
            </a:bodyPr>
            <a:lstStyle/>
            <a:p>
              <a:r>
                <a:rPr lang="zh-CN" altLang="en-US" dirty="0" smtClean="0"/>
                <a:t>，</a:t>
              </a:r>
              <a:endParaRPr lang="zh-CN" alt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179217"/>
                                        </p:tgtEl>
                                        <p:attrNameLst>
                                          <p:attrName>style.visibility</p:attrName>
                                        </p:attrNameLst>
                                      </p:cBhvr>
                                      <p:to>
                                        <p:strVal val="visible"/>
                                      </p:to>
                                    </p:set>
                                    <p:anim calcmode="lin" valueType="num">
                                      <p:cBhvr>
                                        <p:cTn id="7" dur="500" fill="hold"/>
                                        <p:tgtEl>
                                          <p:spTgt spid="179217"/>
                                        </p:tgtEl>
                                        <p:attrNameLst>
                                          <p:attrName>ppt_w</p:attrName>
                                        </p:attrNameLst>
                                      </p:cBhvr>
                                      <p:tavLst>
                                        <p:tav tm="0">
                                          <p:val>
                                            <p:strVal val="4/3*#ppt_w"/>
                                          </p:val>
                                        </p:tav>
                                        <p:tav tm="100000">
                                          <p:val>
                                            <p:strVal val="#ppt_w"/>
                                          </p:val>
                                        </p:tav>
                                      </p:tavLst>
                                    </p:anim>
                                    <p:anim calcmode="lin" valueType="num">
                                      <p:cBhvr>
                                        <p:cTn id="8" dur="500" fill="hold"/>
                                        <p:tgtEl>
                                          <p:spTgt spid="179217"/>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79208"/>
                                        </p:tgtEl>
                                        <p:attrNameLst>
                                          <p:attrName>style.visibility</p:attrName>
                                        </p:attrNameLst>
                                      </p:cBhvr>
                                      <p:to>
                                        <p:strVal val="visible"/>
                                      </p:to>
                                    </p:set>
                                    <p:animEffect transition="in" filter="wipe(left)">
                                      <p:cBhvr>
                                        <p:cTn id="13" dur="500"/>
                                        <p:tgtEl>
                                          <p:spTgt spid="179208"/>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79218"/>
                                        </p:tgtEl>
                                        <p:attrNameLst>
                                          <p:attrName>style.visibility</p:attrName>
                                        </p:attrNameLst>
                                      </p:cBhvr>
                                      <p:to>
                                        <p:strVal val="visible"/>
                                      </p:to>
                                    </p:set>
                                    <p:animEffect transition="in" filter="wipe(left)">
                                      <p:cBhvr>
                                        <p:cTn id="24" dur="500"/>
                                        <p:tgtEl>
                                          <p:spTgt spid="179218"/>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79214"/>
                                        </p:tgtEl>
                                        <p:attrNameLst>
                                          <p:attrName>style.visibility</p:attrName>
                                        </p:attrNameLst>
                                      </p:cBhvr>
                                      <p:to>
                                        <p:strVal val="visible"/>
                                      </p:to>
                                    </p:set>
                                    <p:animEffect transition="in" filter="wipe(left)">
                                      <p:cBhvr>
                                        <p:cTn id="29" dur="500"/>
                                        <p:tgtEl>
                                          <p:spTgt spid="1792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8" grpId="0" autoUpdateAnimBg="0"/>
      <p:bldP spid="179214" grpId="0" autoUpdateAnimBg="0"/>
      <p:bldP spid="17921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灯片编号占位符 5"/>
          <p:cNvSpPr>
            <a:spLocks noGrp="1"/>
          </p:cNvSpPr>
          <p:nvPr>
            <p:ph type="sldNum" sz="quarter" idx="12"/>
          </p:nvPr>
        </p:nvSpPr>
        <p:spPr>
          <a:noFill/>
        </p:spPr>
        <p:txBody>
          <a:bodyPr/>
          <a:lstStyle/>
          <a:p>
            <a:fld id="{37040C30-04D2-4F8A-855A-87160BB7B273}" type="slidenum">
              <a:rPr lang="zh-CN" altLang="en-US" smtClean="0"/>
              <a:pPr/>
              <a:t>8</a:t>
            </a:fld>
            <a:endParaRPr lang="en-US" altLang="zh-CN" smtClean="0"/>
          </a:p>
        </p:txBody>
      </p:sp>
      <p:sp>
        <p:nvSpPr>
          <p:cNvPr id="179207" name="Text Box 7"/>
          <p:cNvSpPr txBox="1">
            <a:spLocks noChangeArrowheads="1"/>
          </p:cNvSpPr>
          <p:nvPr/>
        </p:nvSpPr>
        <p:spPr bwMode="auto">
          <a:xfrm>
            <a:off x="285720" y="2214554"/>
            <a:ext cx="8610600" cy="3165290"/>
          </a:xfrm>
          <a:prstGeom prst="rect">
            <a:avLst/>
          </a:prstGeom>
          <a:noFill/>
          <a:ln w="9525">
            <a:noFill/>
            <a:miter lim="800000"/>
            <a:headEnd/>
            <a:tailEnd/>
          </a:ln>
        </p:spPr>
        <p:txBody>
          <a:bodyPr>
            <a:spAutoFit/>
          </a:bodyPr>
          <a:lstStyle/>
          <a:p>
            <a:pPr lvl="1" eaLnBrk="0" hangingPunct="0">
              <a:lnSpc>
                <a:spcPct val="150000"/>
              </a:lnSpc>
            </a:pPr>
            <a:r>
              <a:rPr lang="zh-CN" altLang="zh-CN" sz="2800" b="1" dirty="0">
                <a:latin typeface="Times New Roman" pitchFamily="18" charset="0"/>
                <a:ea typeface="楷体_GB2312" pitchFamily="49" charset="-122"/>
              </a:rPr>
              <a:t>设在体积为</a:t>
            </a:r>
            <a:r>
              <a:rPr lang="en-US" altLang="zh-CN" sz="2800" b="1" dirty="0">
                <a:latin typeface="Times New Roman" pitchFamily="18" charset="0"/>
                <a:ea typeface="楷体_GB2312" pitchFamily="49" charset="-122"/>
              </a:rPr>
              <a:t>V</a:t>
            </a:r>
            <a:r>
              <a:rPr lang="zh-CN" altLang="zh-CN" sz="2800" b="1" dirty="0">
                <a:latin typeface="Times New Roman" pitchFamily="18" charset="0"/>
                <a:ea typeface="楷体_GB2312" pitchFamily="49" charset="-122"/>
              </a:rPr>
              <a:t>的容器</a:t>
            </a:r>
            <a:r>
              <a:rPr lang="zh-CN" altLang="en-US" sz="2800" b="1" dirty="0">
                <a:latin typeface="Times New Roman" pitchFamily="18" charset="0"/>
                <a:ea typeface="楷体_GB2312" pitchFamily="49" charset="-122"/>
              </a:rPr>
              <a:t>中储有</a:t>
            </a:r>
            <a:r>
              <a:rPr lang="en-US" altLang="zh-CN" sz="2800" b="1" i="1" dirty="0">
                <a:latin typeface="Times New Roman" pitchFamily="18" charset="0"/>
                <a:ea typeface="楷体_GB2312" pitchFamily="49" charset="-122"/>
              </a:rPr>
              <a:t>N</a:t>
            </a:r>
            <a:r>
              <a:rPr lang="zh-CN" altLang="en-US" sz="2800" b="1" dirty="0">
                <a:latin typeface="Times New Roman" pitchFamily="18" charset="0"/>
                <a:ea typeface="楷体_GB2312" pitchFamily="49" charset="-122"/>
              </a:rPr>
              <a:t>个质量为</a:t>
            </a:r>
            <a:r>
              <a:rPr lang="en-US" altLang="zh-CN" sz="2800" b="1" i="1" dirty="0">
                <a:latin typeface="Times New Roman" pitchFamily="18" charset="0"/>
                <a:ea typeface="楷体_GB2312" pitchFamily="49" charset="-122"/>
              </a:rPr>
              <a:t>m</a:t>
            </a:r>
            <a:r>
              <a:rPr lang="zh-CN" altLang="en-US" sz="2800" b="1" dirty="0">
                <a:latin typeface="Times New Roman" pitchFamily="18" charset="0"/>
                <a:ea typeface="楷体_GB2312" pitchFamily="49" charset="-122"/>
              </a:rPr>
              <a:t>的分子组成的理想气体。平衡态下，若忽略重力影响，则分子在容器中按位置的分布是均匀的。分子数密度为</a:t>
            </a:r>
          </a:p>
          <a:p>
            <a:pPr lvl="1" eaLnBrk="0" hangingPunct="0">
              <a:lnSpc>
                <a:spcPct val="150000"/>
              </a:lnSpc>
            </a:pPr>
            <a:r>
              <a:rPr lang="zh-CN" altLang="en-US" sz="2800" b="1" i="1" dirty="0">
                <a:latin typeface="Times New Roman" pitchFamily="18" charset="0"/>
                <a:ea typeface="楷体_GB2312" pitchFamily="49" charset="-122"/>
              </a:rPr>
              <a:t>  </a:t>
            </a:r>
            <a:r>
              <a:rPr lang="en-US" altLang="zh-CN" sz="2800" b="1" i="1" dirty="0">
                <a:latin typeface="Times New Roman" pitchFamily="18" charset="0"/>
                <a:ea typeface="楷体_GB2312" pitchFamily="49" charset="-122"/>
              </a:rPr>
              <a:t>n</a:t>
            </a:r>
            <a:r>
              <a:rPr lang="en-US" altLang="zh-CN" sz="2800" b="1" dirty="0">
                <a:latin typeface="Times New Roman" pitchFamily="18" charset="0"/>
                <a:ea typeface="楷体_GB2312" pitchFamily="49" charset="-122"/>
              </a:rPr>
              <a:t>=</a:t>
            </a:r>
            <a:r>
              <a:rPr lang="en-US" altLang="zh-CN" sz="2800" b="1" i="1" dirty="0">
                <a:latin typeface="Times New Roman" pitchFamily="18" charset="0"/>
                <a:ea typeface="楷体_GB2312" pitchFamily="49" charset="-122"/>
              </a:rPr>
              <a:t>N</a:t>
            </a:r>
            <a:r>
              <a:rPr lang="en-US" altLang="zh-CN" sz="2800" b="1" dirty="0">
                <a:latin typeface="Times New Roman" pitchFamily="18" charset="0"/>
                <a:ea typeface="楷体_GB2312" pitchFamily="49" charset="-122"/>
              </a:rPr>
              <a:t>/V.</a:t>
            </a:r>
          </a:p>
          <a:p>
            <a:pPr eaLnBrk="0" hangingPunct="0">
              <a:lnSpc>
                <a:spcPct val="150000"/>
              </a:lnSpc>
            </a:pPr>
            <a:endParaRPr lang="zh-CN" altLang="en-US" dirty="0">
              <a:latin typeface="Times New Roman" pitchFamily="18" charset="0"/>
            </a:endParaRPr>
          </a:p>
        </p:txBody>
      </p:sp>
      <p:sp>
        <p:nvSpPr>
          <p:cNvPr id="179217" name="Text Box 17"/>
          <p:cNvSpPr txBox="1">
            <a:spLocks noChangeArrowheads="1"/>
          </p:cNvSpPr>
          <p:nvPr/>
        </p:nvSpPr>
        <p:spPr bwMode="auto">
          <a:xfrm>
            <a:off x="762000" y="228600"/>
            <a:ext cx="4735513" cy="519113"/>
          </a:xfrm>
          <a:prstGeom prst="rect">
            <a:avLst/>
          </a:prstGeom>
          <a:noFill/>
          <a:ln w="9525">
            <a:noFill/>
            <a:miter lim="800000"/>
            <a:headEnd/>
            <a:tailEnd/>
          </a:ln>
        </p:spPr>
        <p:txBody>
          <a:bodyPr wrap="none">
            <a:spAutoFit/>
          </a:bodyPr>
          <a:lstStyle/>
          <a:p>
            <a:pPr eaLnBrk="0" hangingPunct="0"/>
            <a:r>
              <a:rPr lang="zh-CN" altLang="en-US" sz="2800" b="1" dirty="0">
                <a:latin typeface="Times New Roman" pitchFamily="18" charset="0"/>
                <a:ea typeface="楷体_GB2312" pitchFamily="49" charset="-122"/>
              </a:rPr>
              <a:t>1.2  理想气体压强公式的推导</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79207"/>
                                        </p:tgtEl>
                                        <p:attrNameLst>
                                          <p:attrName>style.visibility</p:attrName>
                                        </p:attrNameLst>
                                      </p:cBhvr>
                                      <p:to>
                                        <p:strVal val="visible"/>
                                      </p:to>
                                    </p:set>
                                    <p:animEffect transition="in" filter="wipe(up)">
                                      <p:cBhvr>
                                        <p:cTn id="7" dur="500"/>
                                        <p:tgtEl>
                                          <p:spTgt spid="179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7"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灯片编号占位符 5"/>
          <p:cNvSpPr>
            <a:spLocks noGrp="1"/>
          </p:cNvSpPr>
          <p:nvPr>
            <p:ph type="sldNum" sz="quarter" idx="12"/>
          </p:nvPr>
        </p:nvSpPr>
        <p:spPr>
          <a:noFill/>
        </p:spPr>
        <p:txBody>
          <a:bodyPr/>
          <a:lstStyle/>
          <a:p>
            <a:fld id="{A32615D6-EA21-4B9F-8DC1-F4F5E856943E}" type="slidenum">
              <a:rPr lang="zh-CN" altLang="en-US" smtClean="0"/>
              <a:pPr/>
              <a:t>9</a:t>
            </a:fld>
            <a:endParaRPr lang="en-US" altLang="zh-CN" smtClean="0"/>
          </a:p>
        </p:txBody>
      </p:sp>
      <p:sp>
        <p:nvSpPr>
          <p:cNvPr id="180230" name="Text Box 6"/>
          <p:cNvSpPr txBox="1">
            <a:spLocks noChangeArrowheads="1"/>
          </p:cNvSpPr>
          <p:nvPr/>
        </p:nvSpPr>
        <p:spPr bwMode="auto">
          <a:xfrm>
            <a:off x="685800" y="381000"/>
            <a:ext cx="8001000" cy="2227263"/>
          </a:xfrm>
          <a:prstGeom prst="rect">
            <a:avLst/>
          </a:prstGeom>
          <a:noFill/>
          <a:ln w="9525">
            <a:noFill/>
            <a:miter lim="800000"/>
            <a:headEnd/>
            <a:tailEnd/>
          </a:ln>
        </p:spPr>
        <p:txBody>
          <a:bodyPr>
            <a:spAutoFit/>
          </a:bodyPr>
          <a:lstStyle/>
          <a:p>
            <a:pPr lvl="1" eaLnBrk="0" hangingPunct="0"/>
            <a:r>
              <a:rPr lang="zh-CN" altLang="en-US" sz="2800" b="1" dirty="0">
                <a:latin typeface="Times New Roman" pitchFamily="18" charset="0"/>
                <a:ea typeface="楷体_GB2312" pitchFamily="49" charset="-122"/>
              </a:rPr>
              <a:t>为讨论方便，将分子按速度分组，第</a:t>
            </a:r>
            <a:r>
              <a:rPr lang="en-US" altLang="zh-CN" sz="2800" b="1" i="1" dirty="0" err="1">
                <a:latin typeface="Times New Roman" pitchFamily="18" charset="0"/>
                <a:ea typeface="楷体_GB2312" pitchFamily="49" charset="-122"/>
              </a:rPr>
              <a:t>i</a:t>
            </a:r>
            <a:r>
              <a:rPr lang="en-US" altLang="zh-CN" sz="2800" b="1" dirty="0">
                <a:latin typeface="Times New Roman" pitchFamily="18" charset="0"/>
                <a:ea typeface="楷体_GB2312" pitchFamily="49" charset="-122"/>
              </a:rPr>
              <a:t> </a:t>
            </a:r>
            <a:r>
              <a:rPr lang="zh-CN" altLang="en-US" sz="2800" b="1" dirty="0">
                <a:latin typeface="Times New Roman" pitchFamily="18" charset="0"/>
                <a:ea typeface="楷体_GB2312" pitchFamily="49" charset="-122"/>
              </a:rPr>
              <a:t>组分子的速度为</a:t>
            </a:r>
            <a:r>
              <a:rPr lang="en-US" altLang="zh-CN" sz="2800" b="1" dirty="0">
                <a:latin typeface="Times New Roman" pitchFamily="18" charset="0"/>
                <a:ea typeface="楷体_GB2312" pitchFamily="49" charset="-122"/>
              </a:rPr>
              <a:t>v</a:t>
            </a:r>
            <a:r>
              <a:rPr lang="en-US" altLang="zh-CN" sz="2800" b="1" i="1" baseline="-25000" dirty="0">
                <a:latin typeface="Times New Roman" pitchFamily="18" charset="0"/>
                <a:ea typeface="楷体_GB2312" pitchFamily="49" charset="-122"/>
              </a:rPr>
              <a:t>i</a:t>
            </a:r>
            <a:r>
              <a:rPr lang="en-US" altLang="zh-CN" sz="2800" b="1" dirty="0">
                <a:latin typeface="Times New Roman" pitchFamily="18" charset="0"/>
                <a:ea typeface="楷体_GB2312" pitchFamily="49" charset="-122"/>
              </a:rPr>
              <a:t>（</a:t>
            </a:r>
            <a:r>
              <a:rPr lang="zh-CN" altLang="en-US" sz="2800" b="1" dirty="0">
                <a:latin typeface="Times New Roman" pitchFamily="18" charset="0"/>
                <a:ea typeface="楷体_GB2312" pitchFamily="49" charset="-122"/>
              </a:rPr>
              <a:t>严格说在</a:t>
            </a:r>
            <a:r>
              <a:rPr lang="en-US" altLang="zh-CN" sz="2800" b="1" dirty="0">
                <a:latin typeface="Times New Roman" pitchFamily="18" charset="0"/>
                <a:ea typeface="楷体_GB2312" pitchFamily="49" charset="-122"/>
              </a:rPr>
              <a:t>v</a:t>
            </a:r>
            <a:r>
              <a:rPr lang="en-US" altLang="zh-CN" sz="2800" b="1" i="1" baseline="-25000" dirty="0">
                <a:latin typeface="Times New Roman" pitchFamily="18" charset="0"/>
                <a:ea typeface="楷体_GB2312" pitchFamily="49" charset="-122"/>
              </a:rPr>
              <a:t>i</a:t>
            </a:r>
            <a:r>
              <a:rPr lang="en-US" altLang="zh-CN" sz="2800" b="1" dirty="0">
                <a:latin typeface="Times New Roman" pitchFamily="18" charset="0"/>
                <a:ea typeface="楷体_GB2312" pitchFamily="49" charset="-122"/>
              </a:rPr>
              <a:t> </a:t>
            </a:r>
            <a:r>
              <a:rPr lang="zh-CN" altLang="en-US" sz="2800" b="1" dirty="0">
                <a:latin typeface="Times New Roman" pitchFamily="18" charset="0"/>
                <a:ea typeface="楷体_GB2312" pitchFamily="49" charset="-122"/>
              </a:rPr>
              <a:t>附近）分子数为</a:t>
            </a:r>
            <a:r>
              <a:rPr lang="en-US" altLang="zh-CN" sz="2800" b="1" i="1" dirty="0">
                <a:latin typeface="Times New Roman" pitchFamily="18" charset="0"/>
                <a:ea typeface="楷体_GB2312" pitchFamily="49" charset="-122"/>
              </a:rPr>
              <a:t>N</a:t>
            </a:r>
            <a:r>
              <a:rPr lang="en-US" altLang="zh-CN" sz="2800" b="1" i="1" baseline="-25000" dirty="0">
                <a:latin typeface="Times New Roman" pitchFamily="18" charset="0"/>
                <a:ea typeface="楷体_GB2312" pitchFamily="49" charset="-122"/>
              </a:rPr>
              <a:t>i</a:t>
            </a:r>
            <a:r>
              <a:rPr lang="en-US" altLang="zh-CN" sz="2800" b="1" dirty="0">
                <a:latin typeface="Times New Roman" pitchFamily="18" charset="0"/>
                <a:ea typeface="楷体_GB2312" pitchFamily="49" charset="-122"/>
              </a:rPr>
              <a:t>，</a:t>
            </a:r>
            <a:r>
              <a:rPr lang="zh-CN" altLang="zh-CN" sz="2800" b="1" dirty="0">
                <a:latin typeface="Times New Roman" pitchFamily="18" charset="0"/>
                <a:ea typeface="楷体_GB2312" pitchFamily="49" charset="-122"/>
              </a:rPr>
              <a:t>分子数密度为 </a:t>
            </a:r>
            <a:r>
              <a:rPr lang="en-US" altLang="zh-CN" sz="2800" b="1" i="1" dirty="0" err="1">
                <a:latin typeface="Times New Roman" pitchFamily="18" charset="0"/>
                <a:ea typeface="楷体_GB2312" pitchFamily="49" charset="-122"/>
              </a:rPr>
              <a:t>n</a:t>
            </a:r>
            <a:r>
              <a:rPr lang="en-US" altLang="zh-CN" sz="2800" b="1" i="1" baseline="-25000" dirty="0" err="1">
                <a:latin typeface="Times New Roman" pitchFamily="18" charset="0"/>
                <a:ea typeface="楷体_GB2312" pitchFamily="49" charset="-122"/>
              </a:rPr>
              <a:t>i</a:t>
            </a:r>
            <a:r>
              <a:rPr lang="en-US" altLang="zh-CN" sz="2800" b="1" dirty="0">
                <a:latin typeface="Times New Roman" pitchFamily="18" charset="0"/>
                <a:ea typeface="楷体_GB2312" pitchFamily="49" charset="-122"/>
              </a:rPr>
              <a:t>=</a:t>
            </a:r>
            <a:r>
              <a:rPr lang="en-US" altLang="zh-CN" sz="2800" b="1" i="1" dirty="0">
                <a:latin typeface="Times New Roman" pitchFamily="18" charset="0"/>
                <a:ea typeface="楷体_GB2312" pitchFamily="49" charset="-122"/>
              </a:rPr>
              <a:t>N</a:t>
            </a:r>
            <a:r>
              <a:rPr lang="en-US" altLang="zh-CN" sz="2800" b="1" i="1" baseline="-25000" dirty="0">
                <a:latin typeface="Times New Roman" pitchFamily="18" charset="0"/>
                <a:ea typeface="楷体_GB2312" pitchFamily="49" charset="-122"/>
              </a:rPr>
              <a:t>i</a:t>
            </a:r>
            <a:r>
              <a:rPr lang="en-US" altLang="zh-CN" sz="2800" b="1" dirty="0">
                <a:latin typeface="Times New Roman" pitchFamily="18" charset="0"/>
                <a:ea typeface="楷体_GB2312" pitchFamily="49" charset="-122"/>
              </a:rPr>
              <a:t>/V，</a:t>
            </a:r>
            <a:r>
              <a:rPr lang="zh-CN" altLang="zh-CN" sz="2800" b="1" dirty="0">
                <a:latin typeface="Times New Roman" pitchFamily="18" charset="0"/>
                <a:ea typeface="楷体_GB2312" pitchFamily="49" charset="-122"/>
              </a:rPr>
              <a:t>并有</a:t>
            </a:r>
          </a:p>
          <a:p>
            <a:pPr lvl="1" eaLnBrk="0" hangingPunct="0"/>
            <a:endParaRPr lang="zh-CN" altLang="zh-CN" sz="2800" b="1" dirty="0">
              <a:latin typeface="Times New Roman" pitchFamily="18" charset="0"/>
              <a:ea typeface="楷体_GB2312" pitchFamily="49" charset="-122"/>
            </a:endParaRPr>
          </a:p>
          <a:p>
            <a:pPr lvl="1" eaLnBrk="0" hangingPunct="0"/>
            <a:r>
              <a:rPr lang="zh-CN" altLang="en-US" sz="2800" b="1" dirty="0">
                <a:latin typeface="Times New Roman" pitchFamily="18" charset="0"/>
                <a:ea typeface="楷体_GB2312" pitchFamily="49" charset="-122"/>
              </a:rPr>
              <a:t>    </a:t>
            </a:r>
            <a:r>
              <a:rPr lang="en-US" altLang="zh-CN" sz="2800" b="1" i="1" dirty="0">
                <a:latin typeface="Times New Roman" pitchFamily="18" charset="0"/>
                <a:ea typeface="楷体_GB2312" pitchFamily="49" charset="-122"/>
              </a:rPr>
              <a:t>n=n</a:t>
            </a:r>
            <a:r>
              <a:rPr lang="en-US" altLang="zh-CN" sz="2800" b="1" baseline="-25000" dirty="0">
                <a:latin typeface="Times New Roman" pitchFamily="18" charset="0"/>
                <a:ea typeface="楷体_GB2312" pitchFamily="49" charset="-122"/>
              </a:rPr>
              <a:t>1</a:t>
            </a:r>
            <a:r>
              <a:rPr lang="en-US" altLang="zh-CN" sz="2800" b="1" i="1" dirty="0">
                <a:latin typeface="Times New Roman" pitchFamily="18" charset="0"/>
                <a:ea typeface="楷体_GB2312" pitchFamily="49" charset="-122"/>
              </a:rPr>
              <a:t>+n</a:t>
            </a:r>
            <a:r>
              <a:rPr lang="en-US" altLang="zh-CN" sz="2800" b="1" baseline="-25000" dirty="0">
                <a:latin typeface="Times New Roman" pitchFamily="18" charset="0"/>
                <a:ea typeface="楷体_GB2312" pitchFamily="49" charset="-122"/>
              </a:rPr>
              <a:t>2</a:t>
            </a:r>
            <a:r>
              <a:rPr lang="en-US" altLang="zh-CN" sz="2800" b="1" i="1" dirty="0">
                <a:latin typeface="Times New Roman" pitchFamily="18" charset="0"/>
                <a:ea typeface="楷体_GB2312" pitchFamily="49" charset="-122"/>
              </a:rPr>
              <a:t>+……+</a:t>
            </a:r>
            <a:r>
              <a:rPr lang="en-US" altLang="zh-CN" sz="2800" b="1" i="1" dirty="0" err="1">
                <a:latin typeface="Times New Roman" pitchFamily="18" charset="0"/>
                <a:ea typeface="楷体_GB2312" pitchFamily="49" charset="-122"/>
              </a:rPr>
              <a:t>n</a:t>
            </a:r>
            <a:r>
              <a:rPr lang="en-US" altLang="zh-CN" sz="2800" b="1" i="1" baseline="-25000" dirty="0" err="1">
                <a:latin typeface="Times New Roman" pitchFamily="18" charset="0"/>
                <a:ea typeface="楷体_GB2312" pitchFamily="49" charset="-122"/>
                <a:sym typeface="Symbol" pitchFamily="18" charset="2"/>
              </a:rPr>
              <a:t>i</a:t>
            </a:r>
            <a:r>
              <a:rPr lang="en-US" altLang="zh-CN" sz="2800" b="1" i="1" dirty="0">
                <a:latin typeface="Times New Roman" pitchFamily="18" charset="0"/>
                <a:ea typeface="楷体_GB2312" pitchFamily="49" charset="-122"/>
              </a:rPr>
              <a:t>+….=</a:t>
            </a:r>
            <a:r>
              <a:rPr lang="en-US" altLang="zh-CN" sz="2800" b="1" dirty="0">
                <a:latin typeface="Times New Roman" pitchFamily="18" charset="0"/>
                <a:ea typeface="楷体_GB2312" pitchFamily="49" charset="-122"/>
                <a:sym typeface="Symbol" pitchFamily="18" charset="2"/>
              </a:rPr>
              <a:t> </a:t>
            </a:r>
            <a:r>
              <a:rPr lang="en-US" altLang="zh-CN" sz="2800" b="1" i="1" dirty="0" err="1">
                <a:latin typeface="Times New Roman" pitchFamily="18" charset="0"/>
                <a:ea typeface="楷体_GB2312" pitchFamily="49" charset="-122"/>
              </a:rPr>
              <a:t>n</a:t>
            </a:r>
            <a:r>
              <a:rPr lang="en-US" altLang="zh-CN" sz="2800" b="1" i="1" baseline="-25000" dirty="0" err="1">
                <a:latin typeface="Times New Roman" pitchFamily="18" charset="0"/>
                <a:ea typeface="楷体_GB2312" pitchFamily="49" charset="-122"/>
              </a:rPr>
              <a:t>i</a:t>
            </a:r>
            <a:endParaRPr lang="zh-CN" altLang="en-US" sz="2800" b="1" i="1" dirty="0">
              <a:latin typeface="Times New Roman" pitchFamily="18" charset="0"/>
              <a:ea typeface="楷体_GB2312" pitchFamily="49" charset="-122"/>
            </a:endParaRPr>
          </a:p>
        </p:txBody>
      </p:sp>
      <p:sp>
        <p:nvSpPr>
          <p:cNvPr id="180258" name="Text Box 34"/>
          <p:cNvSpPr txBox="1">
            <a:spLocks noChangeArrowheads="1"/>
          </p:cNvSpPr>
          <p:nvPr/>
        </p:nvSpPr>
        <p:spPr bwMode="auto">
          <a:xfrm>
            <a:off x="76200" y="3429000"/>
            <a:ext cx="5105400" cy="2714625"/>
          </a:xfrm>
          <a:prstGeom prst="rect">
            <a:avLst/>
          </a:prstGeom>
          <a:noFill/>
          <a:ln w="9525">
            <a:noFill/>
            <a:miter lim="800000"/>
            <a:headEnd/>
            <a:tailEnd/>
          </a:ln>
        </p:spPr>
        <p:txBody>
          <a:bodyPr>
            <a:spAutoFit/>
          </a:bodyPr>
          <a:lstStyle/>
          <a:p>
            <a:pPr lvl="1" eaLnBrk="0" hangingPunct="0"/>
            <a:r>
              <a:rPr lang="zh-CN" altLang="en-US" sz="2800" b="1">
                <a:latin typeface="Times New Roman" pitchFamily="18" charset="0"/>
                <a:ea typeface="楷体_GB2312" pitchFamily="49" charset="-122"/>
              </a:rPr>
              <a:t>平衡态下，器壁各处压强</a:t>
            </a:r>
          </a:p>
          <a:p>
            <a:pPr lvl="1" eaLnBrk="0" hangingPunct="0"/>
            <a:r>
              <a:rPr lang="zh-CN" altLang="en-US" sz="2800" b="1">
                <a:latin typeface="Times New Roman" pitchFamily="18" charset="0"/>
                <a:ea typeface="楷体_GB2312" pitchFamily="49" charset="-122"/>
              </a:rPr>
              <a:t>相等，取直角坐标系，在</a:t>
            </a:r>
          </a:p>
          <a:p>
            <a:pPr lvl="1" eaLnBrk="0" hangingPunct="0"/>
            <a:r>
              <a:rPr lang="zh-CN" altLang="en-US" sz="2800" b="1">
                <a:latin typeface="Times New Roman" pitchFamily="18" charset="0"/>
                <a:ea typeface="楷体_GB2312" pitchFamily="49" charset="-122"/>
              </a:rPr>
              <a:t>垂直于</a:t>
            </a:r>
            <a:r>
              <a:rPr lang="en-US" altLang="zh-CN" sz="3200" b="1" i="1">
                <a:latin typeface="Times New Roman" pitchFamily="18" charset="0"/>
                <a:ea typeface="楷体_GB2312" pitchFamily="49" charset="-122"/>
              </a:rPr>
              <a:t>x</a:t>
            </a:r>
            <a:r>
              <a:rPr lang="zh-CN" altLang="en-US" sz="2800" b="1">
                <a:latin typeface="Times New Roman" pitchFamily="18" charset="0"/>
                <a:ea typeface="楷体_GB2312" pitchFamily="49" charset="-122"/>
              </a:rPr>
              <a:t>轴的器壁上任取</a:t>
            </a:r>
          </a:p>
          <a:p>
            <a:pPr lvl="1" eaLnBrk="0" hangingPunct="0"/>
            <a:r>
              <a:rPr lang="zh-CN" altLang="en-US" sz="2800" b="1">
                <a:latin typeface="Times New Roman" pitchFamily="18" charset="0"/>
                <a:ea typeface="楷体_GB2312" pitchFamily="49" charset="-122"/>
              </a:rPr>
              <a:t>一小面积</a:t>
            </a:r>
            <a:r>
              <a:rPr lang="en-US" altLang="zh-CN" sz="2800" b="1">
                <a:latin typeface="Times New Roman" pitchFamily="18" charset="0"/>
                <a:ea typeface="楷体_GB2312" pitchFamily="49" charset="-122"/>
              </a:rPr>
              <a:t>d</a:t>
            </a:r>
            <a:r>
              <a:rPr lang="en-US" altLang="zh-CN" sz="2800" b="1" i="1">
                <a:latin typeface="Times New Roman" pitchFamily="18" charset="0"/>
                <a:ea typeface="楷体_GB2312" pitchFamily="49" charset="-122"/>
              </a:rPr>
              <a:t>A</a:t>
            </a:r>
            <a:r>
              <a:rPr lang="en-US" altLang="zh-CN" sz="2800" b="1">
                <a:latin typeface="Times New Roman" pitchFamily="18" charset="0"/>
                <a:ea typeface="楷体_GB2312" pitchFamily="49" charset="-122"/>
              </a:rPr>
              <a:t>,</a:t>
            </a:r>
            <a:r>
              <a:rPr lang="zh-CN" altLang="zh-CN" sz="2800" b="1">
                <a:latin typeface="Times New Roman" pitchFamily="18" charset="0"/>
                <a:ea typeface="楷体_GB2312" pitchFamily="49" charset="-122"/>
              </a:rPr>
              <a:t>计算其所受</a:t>
            </a:r>
          </a:p>
          <a:p>
            <a:pPr lvl="1" eaLnBrk="0" hangingPunct="0"/>
            <a:r>
              <a:rPr lang="zh-CN" altLang="zh-CN" sz="2800" b="1">
                <a:latin typeface="Times New Roman" pitchFamily="18" charset="0"/>
                <a:ea typeface="楷体_GB2312" pitchFamily="49" charset="-122"/>
              </a:rPr>
              <a:t>的压强（如右图）</a:t>
            </a:r>
          </a:p>
          <a:p>
            <a:pPr eaLnBrk="0" hangingPunct="0"/>
            <a:endParaRPr lang="zh-CN" altLang="en-US" sz="2800" b="1">
              <a:latin typeface="Times New Roman" pitchFamily="18" charset="0"/>
              <a:ea typeface="楷体_GB2312" pitchFamily="49" charset="-122"/>
            </a:endParaRPr>
          </a:p>
        </p:txBody>
      </p:sp>
      <p:grpSp>
        <p:nvGrpSpPr>
          <p:cNvPr id="2" name="Group 79"/>
          <p:cNvGrpSpPr>
            <a:grpSpLocks/>
          </p:cNvGrpSpPr>
          <p:nvPr/>
        </p:nvGrpSpPr>
        <p:grpSpPr bwMode="auto">
          <a:xfrm>
            <a:off x="5424488" y="1995488"/>
            <a:ext cx="3567112" cy="4251325"/>
            <a:chOff x="3417" y="1257"/>
            <a:chExt cx="2247" cy="2678"/>
          </a:xfrm>
        </p:grpSpPr>
        <p:sp>
          <p:nvSpPr>
            <p:cNvPr id="3081" name="Line 38"/>
            <p:cNvSpPr>
              <a:spLocks noChangeShapeType="1"/>
            </p:cNvSpPr>
            <p:nvPr/>
          </p:nvSpPr>
          <p:spPr bwMode="auto">
            <a:xfrm>
              <a:off x="4092" y="2361"/>
              <a:ext cx="720" cy="0"/>
            </a:xfrm>
            <a:prstGeom prst="line">
              <a:avLst/>
            </a:prstGeom>
            <a:noFill/>
            <a:ln w="38100">
              <a:solidFill>
                <a:schemeClr val="tx1"/>
              </a:solidFill>
              <a:prstDash val="dash"/>
              <a:round/>
              <a:headEnd/>
              <a:tailEnd/>
            </a:ln>
          </p:spPr>
          <p:txBody>
            <a:bodyPr wrap="none" anchor="ctr"/>
            <a:lstStyle/>
            <a:p>
              <a:endParaRPr lang="zh-CN" altLang="en-US"/>
            </a:p>
          </p:txBody>
        </p:sp>
        <p:sp>
          <p:nvSpPr>
            <p:cNvPr id="3082" name="Line 39"/>
            <p:cNvSpPr>
              <a:spLocks noChangeShapeType="1"/>
            </p:cNvSpPr>
            <p:nvPr/>
          </p:nvSpPr>
          <p:spPr bwMode="auto">
            <a:xfrm>
              <a:off x="5196" y="2361"/>
              <a:ext cx="384" cy="0"/>
            </a:xfrm>
            <a:prstGeom prst="line">
              <a:avLst/>
            </a:prstGeom>
            <a:noFill/>
            <a:ln w="38100">
              <a:solidFill>
                <a:schemeClr val="tx1"/>
              </a:solidFill>
              <a:round/>
              <a:headEnd/>
              <a:tailEnd type="arrow" w="med" len="med"/>
            </a:ln>
          </p:spPr>
          <p:txBody>
            <a:bodyPr wrap="none" anchor="ctr"/>
            <a:lstStyle/>
            <a:p>
              <a:endParaRPr lang="zh-CN" altLang="en-US"/>
            </a:p>
          </p:txBody>
        </p:sp>
        <p:sp>
          <p:nvSpPr>
            <p:cNvPr id="3083" name="Line 40"/>
            <p:cNvSpPr>
              <a:spLocks noChangeShapeType="1"/>
            </p:cNvSpPr>
            <p:nvPr/>
          </p:nvSpPr>
          <p:spPr bwMode="auto">
            <a:xfrm>
              <a:off x="3835" y="2432"/>
              <a:ext cx="0" cy="518"/>
            </a:xfrm>
            <a:prstGeom prst="line">
              <a:avLst/>
            </a:prstGeom>
            <a:noFill/>
            <a:ln w="28575">
              <a:solidFill>
                <a:schemeClr val="tx1"/>
              </a:solidFill>
              <a:round/>
              <a:headEnd/>
              <a:tailEnd/>
            </a:ln>
          </p:spPr>
          <p:txBody>
            <a:bodyPr wrap="none" anchor="ctr"/>
            <a:lstStyle/>
            <a:p>
              <a:endParaRPr lang="zh-CN" altLang="en-US"/>
            </a:p>
          </p:txBody>
        </p:sp>
        <p:sp>
          <p:nvSpPr>
            <p:cNvPr id="3084" name="Line 41"/>
            <p:cNvSpPr>
              <a:spLocks noChangeShapeType="1"/>
            </p:cNvSpPr>
            <p:nvPr/>
          </p:nvSpPr>
          <p:spPr bwMode="auto">
            <a:xfrm>
              <a:off x="3835" y="2432"/>
              <a:ext cx="318" cy="323"/>
            </a:xfrm>
            <a:prstGeom prst="line">
              <a:avLst/>
            </a:prstGeom>
            <a:noFill/>
            <a:ln w="28575">
              <a:solidFill>
                <a:schemeClr val="tx1"/>
              </a:solidFill>
              <a:round/>
              <a:headEnd/>
              <a:tailEnd/>
            </a:ln>
          </p:spPr>
          <p:txBody>
            <a:bodyPr wrap="none" anchor="ctr"/>
            <a:lstStyle/>
            <a:p>
              <a:endParaRPr lang="zh-CN" altLang="en-US"/>
            </a:p>
          </p:txBody>
        </p:sp>
        <p:sp>
          <p:nvSpPr>
            <p:cNvPr id="3085" name="Line 42"/>
            <p:cNvSpPr>
              <a:spLocks noChangeShapeType="1"/>
            </p:cNvSpPr>
            <p:nvPr/>
          </p:nvSpPr>
          <p:spPr bwMode="auto">
            <a:xfrm>
              <a:off x="4153" y="2755"/>
              <a:ext cx="0" cy="518"/>
            </a:xfrm>
            <a:prstGeom prst="line">
              <a:avLst/>
            </a:prstGeom>
            <a:noFill/>
            <a:ln w="28575">
              <a:solidFill>
                <a:schemeClr val="tx1"/>
              </a:solidFill>
              <a:round/>
              <a:headEnd/>
              <a:tailEnd/>
            </a:ln>
          </p:spPr>
          <p:txBody>
            <a:bodyPr wrap="none" anchor="ctr"/>
            <a:lstStyle/>
            <a:p>
              <a:endParaRPr lang="zh-CN" altLang="en-US"/>
            </a:p>
          </p:txBody>
        </p:sp>
        <p:sp>
          <p:nvSpPr>
            <p:cNvPr id="3086" name="Line 43"/>
            <p:cNvSpPr>
              <a:spLocks noChangeShapeType="1"/>
            </p:cNvSpPr>
            <p:nvPr/>
          </p:nvSpPr>
          <p:spPr bwMode="auto">
            <a:xfrm>
              <a:off x="3835" y="2950"/>
              <a:ext cx="318" cy="323"/>
            </a:xfrm>
            <a:prstGeom prst="line">
              <a:avLst/>
            </a:prstGeom>
            <a:noFill/>
            <a:ln w="28575">
              <a:solidFill>
                <a:schemeClr val="tx1"/>
              </a:solidFill>
              <a:round/>
              <a:headEnd/>
              <a:tailEnd/>
            </a:ln>
          </p:spPr>
          <p:txBody>
            <a:bodyPr wrap="none" anchor="ctr"/>
            <a:lstStyle/>
            <a:p>
              <a:endParaRPr lang="zh-CN" altLang="en-US"/>
            </a:p>
          </p:txBody>
        </p:sp>
        <p:sp>
          <p:nvSpPr>
            <p:cNvPr id="3087" name="Line 44"/>
            <p:cNvSpPr>
              <a:spLocks noChangeShapeType="1"/>
            </p:cNvSpPr>
            <p:nvPr/>
          </p:nvSpPr>
          <p:spPr bwMode="auto">
            <a:xfrm flipV="1">
              <a:off x="3835" y="1785"/>
              <a:ext cx="755" cy="647"/>
            </a:xfrm>
            <a:prstGeom prst="line">
              <a:avLst/>
            </a:prstGeom>
            <a:noFill/>
            <a:ln w="28575">
              <a:solidFill>
                <a:schemeClr val="tx1"/>
              </a:solidFill>
              <a:round/>
              <a:headEnd/>
              <a:tailEnd/>
            </a:ln>
          </p:spPr>
          <p:txBody>
            <a:bodyPr wrap="none" anchor="ctr"/>
            <a:lstStyle/>
            <a:p>
              <a:endParaRPr lang="zh-CN" altLang="en-US"/>
            </a:p>
          </p:txBody>
        </p:sp>
        <p:sp>
          <p:nvSpPr>
            <p:cNvPr id="3088" name="Line 45"/>
            <p:cNvSpPr>
              <a:spLocks noChangeShapeType="1"/>
            </p:cNvSpPr>
            <p:nvPr/>
          </p:nvSpPr>
          <p:spPr bwMode="auto">
            <a:xfrm flipV="1">
              <a:off x="4153" y="2108"/>
              <a:ext cx="755" cy="647"/>
            </a:xfrm>
            <a:prstGeom prst="line">
              <a:avLst/>
            </a:prstGeom>
            <a:noFill/>
            <a:ln w="28575">
              <a:solidFill>
                <a:schemeClr val="tx1"/>
              </a:solidFill>
              <a:round/>
              <a:headEnd/>
              <a:tailEnd/>
            </a:ln>
          </p:spPr>
          <p:txBody>
            <a:bodyPr wrap="none" anchor="ctr"/>
            <a:lstStyle/>
            <a:p>
              <a:endParaRPr lang="zh-CN" altLang="en-US"/>
            </a:p>
          </p:txBody>
        </p:sp>
        <p:sp>
          <p:nvSpPr>
            <p:cNvPr id="3089" name="Line 46"/>
            <p:cNvSpPr>
              <a:spLocks noChangeShapeType="1"/>
            </p:cNvSpPr>
            <p:nvPr/>
          </p:nvSpPr>
          <p:spPr bwMode="auto">
            <a:xfrm flipV="1">
              <a:off x="3835" y="2303"/>
              <a:ext cx="755" cy="647"/>
            </a:xfrm>
            <a:prstGeom prst="line">
              <a:avLst/>
            </a:prstGeom>
            <a:noFill/>
            <a:ln w="28575">
              <a:solidFill>
                <a:schemeClr val="tx1"/>
              </a:solidFill>
              <a:prstDash val="dash"/>
              <a:round/>
              <a:headEnd/>
              <a:tailEnd/>
            </a:ln>
          </p:spPr>
          <p:txBody>
            <a:bodyPr wrap="none" anchor="ctr"/>
            <a:lstStyle/>
            <a:p>
              <a:endParaRPr lang="zh-CN" altLang="en-US"/>
            </a:p>
          </p:txBody>
        </p:sp>
        <p:sp>
          <p:nvSpPr>
            <p:cNvPr id="3090" name="Line 48"/>
            <p:cNvSpPr>
              <a:spLocks noChangeShapeType="1"/>
            </p:cNvSpPr>
            <p:nvPr/>
          </p:nvSpPr>
          <p:spPr bwMode="auto">
            <a:xfrm>
              <a:off x="4908" y="2108"/>
              <a:ext cx="0" cy="518"/>
            </a:xfrm>
            <a:prstGeom prst="line">
              <a:avLst/>
            </a:prstGeom>
            <a:noFill/>
            <a:ln w="9525">
              <a:solidFill>
                <a:schemeClr val="tx1"/>
              </a:solidFill>
              <a:round/>
              <a:headEnd/>
              <a:tailEnd/>
            </a:ln>
          </p:spPr>
          <p:txBody>
            <a:bodyPr wrap="none" anchor="ctr"/>
            <a:lstStyle/>
            <a:p>
              <a:endParaRPr lang="zh-CN" altLang="en-US"/>
            </a:p>
          </p:txBody>
        </p:sp>
        <p:sp>
          <p:nvSpPr>
            <p:cNvPr id="3091" name="Line 49"/>
            <p:cNvSpPr>
              <a:spLocks noChangeShapeType="1"/>
            </p:cNvSpPr>
            <p:nvPr/>
          </p:nvSpPr>
          <p:spPr bwMode="auto">
            <a:xfrm>
              <a:off x="4590" y="1785"/>
              <a:ext cx="0" cy="518"/>
            </a:xfrm>
            <a:prstGeom prst="line">
              <a:avLst/>
            </a:prstGeom>
            <a:noFill/>
            <a:ln w="28575">
              <a:solidFill>
                <a:schemeClr val="tx1"/>
              </a:solidFill>
              <a:round/>
              <a:headEnd/>
              <a:tailEnd/>
            </a:ln>
          </p:spPr>
          <p:txBody>
            <a:bodyPr wrap="none" anchor="ctr"/>
            <a:lstStyle/>
            <a:p>
              <a:endParaRPr lang="zh-CN" altLang="en-US"/>
            </a:p>
          </p:txBody>
        </p:sp>
        <p:sp>
          <p:nvSpPr>
            <p:cNvPr id="3092" name="Line 50"/>
            <p:cNvSpPr>
              <a:spLocks noChangeShapeType="1"/>
            </p:cNvSpPr>
            <p:nvPr/>
          </p:nvSpPr>
          <p:spPr bwMode="auto">
            <a:xfrm>
              <a:off x="4590" y="2303"/>
              <a:ext cx="318" cy="323"/>
            </a:xfrm>
            <a:prstGeom prst="line">
              <a:avLst/>
            </a:prstGeom>
            <a:noFill/>
            <a:ln w="28575">
              <a:solidFill>
                <a:schemeClr val="tx1"/>
              </a:solidFill>
              <a:prstDash val="dash"/>
              <a:round/>
              <a:headEnd/>
              <a:tailEnd/>
            </a:ln>
          </p:spPr>
          <p:txBody>
            <a:bodyPr wrap="none" anchor="ctr"/>
            <a:lstStyle/>
            <a:p>
              <a:endParaRPr lang="zh-CN" altLang="en-US"/>
            </a:p>
          </p:txBody>
        </p:sp>
        <p:sp>
          <p:nvSpPr>
            <p:cNvPr id="3093" name="Line 51"/>
            <p:cNvSpPr>
              <a:spLocks noChangeShapeType="1"/>
            </p:cNvSpPr>
            <p:nvPr/>
          </p:nvSpPr>
          <p:spPr bwMode="auto">
            <a:xfrm>
              <a:off x="4590" y="1785"/>
              <a:ext cx="318" cy="323"/>
            </a:xfrm>
            <a:prstGeom prst="line">
              <a:avLst/>
            </a:prstGeom>
            <a:noFill/>
            <a:ln w="28575">
              <a:solidFill>
                <a:schemeClr val="tx1"/>
              </a:solidFill>
              <a:round/>
              <a:headEnd/>
              <a:tailEnd/>
            </a:ln>
          </p:spPr>
          <p:txBody>
            <a:bodyPr wrap="none" anchor="ctr"/>
            <a:lstStyle/>
            <a:p>
              <a:endParaRPr lang="zh-CN" altLang="en-US"/>
            </a:p>
          </p:txBody>
        </p:sp>
        <p:sp>
          <p:nvSpPr>
            <p:cNvPr id="3094" name="Freeform 52"/>
            <p:cNvSpPr>
              <a:spLocks/>
            </p:cNvSpPr>
            <p:nvPr/>
          </p:nvSpPr>
          <p:spPr bwMode="auto">
            <a:xfrm>
              <a:off x="3417" y="2358"/>
              <a:ext cx="572" cy="4"/>
            </a:xfrm>
            <a:custGeom>
              <a:avLst/>
              <a:gdLst>
                <a:gd name="T0" fmla="*/ 0 w 572"/>
                <a:gd name="T1" fmla="*/ 0 h 4"/>
                <a:gd name="T2" fmla="*/ 572 w 572"/>
                <a:gd name="T3" fmla="*/ 4 h 4"/>
                <a:gd name="T4" fmla="*/ 0 60000 65536"/>
                <a:gd name="T5" fmla="*/ 0 60000 65536"/>
                <a:gd name="T6" fmla="*/ 0 w 572"/>
                <a:gd name="T7" fmla="*/ 0 h 4"/>
                <a:gd name="T8" fmla="*/ 572 w 572"/>
                <a:gd name="T9" fmla="*/ 4 h 4"/>
              </a:gdLst>
              <a:ahLst/>
              <a:cxnLst>
                <a:cxn ang="T4">
                  <a:pos x="T0" y="T1"/>
                </a:cxn>
                <a:cxn ang="T5">
                  <a:pos x="T2" y="T3"/>
                </a:cxn>
              </a:cxnLst>
              <a:rect l="T6" t="T7" r="T8" b="T9"/>
              <a:pathLst>
                <a:path w="572" h="4">
                  <a:moveTo>
                    <a:pt x="0" y="0"/>
                  </a:moveTo>
                  <a:lnTo>
                    <a:pt x="572" y="4"/>
                  </a:lnTo>
                </a:path>
              </a:pathLst>
            </a:custGeom>
            <a:noFill/>
            <a:ln w="38100">
              <a:solidFill>
                <a:schemeClr val="tx1"/>
              </a:solidFill>
              <a:round/>
              <a:headEnd/>
              <a:tailEnd/>
            </a:ln>
          </p:spPr>
          <p:txBody>
            <a:bodyPr wrap="none" anchor="ctr"/>
            <a:lstStyle/>
            <a:p>
              <a:endParaRPr lang="zh-CN" altLang="en-US"/>
            </a:p>
          </p:txBody>
        </p:sp>
        <p:sp>
          <p:nvSpPr>
            <p:cNvPr id="3095" name="Line 53"/>
            <p:cNvSpPr>
              <a:spLocks noChangeShapeType="1"/>
            </p:cNvSpPr>
            <p:nvPr/>
          </p:nvSpPr>
          <p:spPr bwMode="auto">
            <a:xfrm flipV="1">
              <a:off x="4153" y="3014"/>
              <a:ext cx="278" cy="259"/>
            </a:xfrm>
            <a:prstGeom prst="line">
              <a:avLst/>
            </a:prstGeom>
            <a:noFill/>
            <a:ln w="38100">
              <a:solidFill>
                <a:schemeClr val="hlink"/>
              </a:solidFill>
              <a:round/>
              <a:headEnd/>
              <a:tailEnd type="arrow" w="med" len="med"/>
            </a:ln>
          </p:spPr>
          <p:txBody>
            <a:bodyPr wrap="none" anchor="ctr"/>
            <a:lstStyle/>
            <a:p>
              <a:endParaRPr lang="zh-CN" altLang="en-US"/>
            </a:p>
          </p:txBody>
        </p:sp>
        <p:sp>
          <p:nvSpPr>
            <p:cNvPr id="3096" name="Line 54"/>
            <p:cNvSpPr>
              <a:spLocks noChangeShapeType="1"/>
            </p:cNvSpPr>
            <p:nvPr/>
          </p:nvSpPr>
          <p:spPr bwMode="auto">
            <a:xfrm flipV="1">
              <a:off x="4431" y="2626"/>
              <a:ext cx="477" cy="388"/>
            </a:xfrm>
            <a:prstGeom prst="line">
              <a:avLst/>
            </a:prstGeom>
            <a:noFill/>
            <a:ln w="28575">
              <a:solidFill>
                <a:schemeClr val="tx1"/>
              </a:solidFill>
              <a:round/>
              <a:headEnd/>
              <a:tailEnd/>
            </a:ln>
          </p:spPr>
          <p:txBody>
            <a:bodyPr wrap="none" anchor="ctr"/>
            <a:lstStyle/>
            <a:p>
              <a:endParaRPr lang="zh-CN" altLang="en-US"/>
            </a:p>
          </p:txBody>
        </p:sp>
        <p:sp>
          <p:nvSpPr>
            <p:cNvPr id="3097" name="Freeform 55"/>
            <p:cNvSpPr>
              <a:spLocks/>
            </p:cNvSpPr>
            <p:nvPr/>
          </p:nvSpPr>
          <p:spPr bwMode="auto">
            <a:xfrm>
              <a:off x="4905" y="2626"/>
              <a:ext cx="3" cy="1295"/>
            </a:xfrm>
            <a:custGeom>
              <a:avLst/>
              <a:gdLst>
                <a:gd name="T0" fmla="*/ 3 w 3"/>
                <a:gd name="T1" fmla="*/ 0 h 1295"/>
                <a:gd name="T2" fmla="*/ 0 w 3"/>
                <a:gd name="T3" fmla="*/ 1295 h 1295"/>
                <a:gd name="T4" fmla="*/ 0 60000 65536"/>
                <a:gd name="T5" fmla="*/ 0 60000 65536"/>
                <a:gd name="T6" fmla="*/ 0 w 3"/>
                <a:gd name="T7" fmla="*/ 0 h 1295"/>
                <a:gd name="T8" fmla="*/ 3 w 3"/>
                <a:gd name="T9" fmla="*/ 1295 h 1295"/>
              </a:gdLst>
              <a:ahLst/>
              <a:cxnLst>
                <a:cxn ang="T4">
                  <a:pos x="T0" y="T1"/>
                </a:cxn>
                <a:cxn ang="T5">
                  <a:pos x="T2" y="T3"/>
                </a:cxn>
              </a:cxnLst>
              <a:rect l="T6" t="T7" r="T8" b="T9"/>
              <a:pathLst>
                <a:path w="3" h="1295">
                  <a:moveTo>
                    <a:pt x="3" y="0"/>
                  </a:moveTo>
                  <a:lnTo>
                    <a:pt x="0" y="1295"/>
                  </a:lnTo>
                </a:path>
              </a:pathLst>
            </a:custGeom>
            <a:noFill/>
            <a:ln w="9525">
              <a:solidFill>
                <a:schemeClr val="tx1"/>
              </a:solidFill>
              <a:prstDash val="dash"/>
              <a:round/>
              <a:headEnd/>
              <a:tailEnd/>
            </a:ln>
          </p:spPr>
          <p:txBody>
            <a:bodyPr wrap="none" anchor="ctr"/>
            <a:lstStyle/>
            <a:p>
              <a:endParaRPr lang="zh-CN" altLang="en-US"/>
            </a:p>
          </p:txBody>
        </p:sp>
        <p:sp>
          <p:nvSpPr>
            <p:cNvPr id="3098" name="Line 56"/>
            <p:cNvSpPr>
              <a:spLocks noChangeShapeType="1"/>
            </p:cNvSpPr>
            <p:nvPr/>
          </p:nvSpPr>
          <p:spPr bwMode="auto">
            <a:xfrm>
              <a:off x="4140" y="3504"/>
              <a:ext cx="755" cy="0"/>
            </a:xfrm>
            <a:prstGeom prst="line">
              <a:avLst/>
            </a:prstGeom>
            <a:noFill/>
            <a:ln w="9525">
              <a:solidFill>
                <a:srgbClr val="CCFFFF"/>
              </a:solidFill>
              <a:prstDash val="dash"/>
              <a:round/>
              <a:headEnd type="arrow" w="med" len="med"/>
              <a:tailEnd type="arrow" w="med" len="med"/>
            </a:ln>
          </p:spPr>
          <p:txBody>
            <a:bodyPr wrap="none" anchor="ctr"/>
            <a:lstStyle/>
            <a:p>
              <a:endParaRPr lang="zh-CN" altLang="en-US"/>
            </a:p>
          </p:txBody>
        </p:sp>
        <p:sp>
          <p:nvSpPr>
            <p:cNvPr id="3099" name="Text Box 57"/>
            <p:cNvSpPr txBox="1">
              <a:spLocks noChangeArrowheads="1"/>
            </p:cNvSpPr>
            <p:nvPr/>
          </p:nvSpPr>
          <p:spPr bwMode="auto">
            <a:xfrm>
              <a:off x="5436" y="2025"/>
              <a:ext cx="228" cy="327"/>
            </a:xfrm>
            <a:prstGeom prst="rect">
              <a:avLst/>
            </a:prstGeom>
            <a:noFill/>
            <a:ln w="9525">
              <a:noFill/>
              <a:miter lim="800000"/>
              <a:headEnd/>
              <a:tailEnd/>
            </a:ln>
          </p:spPr>
          <p:txBody>
            <a:bodyPr wrap="none">
              <a:spAutoFit/>
            </a:bodyPr>
            <a:lstStyle/>
            <a:p>
              <a:pPr eaLnBrk="0" hangingPunct="0"/>
              <a:r>
                <a:rPr lang="en-US" altLang="zh-CN" sz="2800" b="1" i="1">
                  <a:latin typeface="Times New Roman" pitchFamily="18" charset="0"/>
                </a:rPr>
                <a:t>x</a:t>
              </a:r>
            </a:p>
          </p:txBody>
        </p:sp>
        <p:sp>
          <p:nvSpPr>
            <p:cNvPr id="3100" name="Text Box 58"/>
            <p:cNvSpPr txBox="1">
              <a:spLocks noChangeArrowheads="1"/>
            </p:cNvSpPr>
            <p:nvPr/>
          </p:nvSpPr>
          <p:spPr bwMode="auto">
            <a:xfrm>
              <a:off x="4524" y="1929"/>
              <a:ext cx="351" cy="288"/>
            </a:xfrm>
            <a:prstGeom prst="rect">
              <a:avLst/>
            </a:prstGeom>
            <a:noFill/>
            <a:ln w="9525">
              <a:noFill/>
              <a:miter lim="800000"/>
              <a:headEnd/>
              <a:tailEnd/>
            </a:ln>
          </p:spPr>
          <p:txBody>
            <a:bodyPr wrap="none">
              <a:spAutoFit/>
            </a:bodyPr>
            <a:lstStyle/>
            <a:p>
              <a:pPr eaLnBrk="0" hangingPunct="0"/>
              <a:r>
                <a:rPr lang="en-US" altLang="zh-CN" b="1">
                  <a:solidFill>
                    <a:srgbClr val="0000CC"/>
                  </a:solidFill>
                  <a:latin typeface="Times New Roman" pitchFamily="18" charset="0"/>
                </a:rPr>
                <a:t>d</a:t>
              </a:r>
              <a:r>
                <a:rPr lang="en-US" altLang="zh-CN" b="1" i="1">
                  <a:solidFill>
                    <a:srgbClr val="0000CC"/>
                  </a:solidFill>
                  <a:latin typeface="Times New Roman" pitchFamily="18" charset="0"/>
                </a:rPr>
                <a:t>A</a:t>
              </a:r>
              <a:endParaRPr lang="en-US" altLang="zh-CN" b="1">
                <a:solidFill>
                  <a:srgbClr val="0000CC"/>
                </a:solidFill>
                <a:latin typeface="Times New Roman" pitchFamily="18" charset="0"/>
              </a:endParaRPr>
            </a:p>
          </p:txBody>
        </p:sp>
        <p:sp>
          <p:nvSpPr>
            <p:cNvPr id="3101" name="Text Box 59"/>
            <p:cNvSpPr txBox="1">
              <a:spLocks noChangeArrowheads="1"/>
            </p:cNvSpPr>
            <p:nvPr/>
          </p:nvSpPr>
          <p:spPr bwMode="auto">
            <a:xfrm>
              <a:off x="4272" y="3504"/>
              <a:ext cx="533" cy="327"/>
            </a:xfrm>
            <a:prstGeom prst="rect">
              <a:avLst/>
            </a:prstGeom>
            <a:noFill/>
            <a:ln w="9525">
              <a:noFill/>
              <a:miter lim="800000"/>
              <a:headEnd/>
              <a:tailEnd/>
            </a:ln>
          </p:spPr>
          <p:txBody>
            <a:bodyPr wrap="none">
              <a:spAutoFit/>
            </a:bodyPr>
            <a:lstStyle/>
            <a:p>
              <a:pPr eaLnBrk="0" hangingPunct="0"/>
              <a:r>
                <a:rPr lang="en-US" altLang="zh-CN" sz="2800" b="1">
                  <a:latin typeface="Times New Roman" pitchFamily="18" charset="0"/>
                </a:rPr>
                <a:t>v</a:t>
              </a:r>
              <a:r>
                <a:rPr lang="en-US" altLang="zh-CN" sz="2800" b="1" i="1" baseline="-25000">
                  <a:latin typeface="Times New Roman" pitchFamily="18" charset="0"/>
                </a:rPr>
                <a:t>ix</a:t>
              </a:r>
              <a:r>
                <a:rPr lang="en-US" altLang="zh-CN" sz="2800" b="1">
                  <a:latin typeface="Times New Roman" pitchFamily="18" charset="0"/>
                </a:rPr>
                <a:t>d</a:t>
              </a:r>
              <a:r>
                <a:rPr lang="en-US" altLang="zh-CN" sz="2800" b="1" i="1">
                  <a:latin typeface="Times New Roman" pitchFamily="18" charset="0"/>
                </a:rPr>
                <a:t>t</a:t>
              </a:r>
            </a:p>
          </p:txBody>
        </p:sp>
        <p:graphicFrame>
          <p:nvGraphicFramePr>
            <p:cNvPr id="3074" name="Object 60"/>
            <p:cNvGraphicFramePr>
              <a:graphicFrameLocks noChangeAspect="1"/>
            </p:cNvGraphicFramePr>
            <p:nvPr/>
          </p:nvGraphicFramePr>
          <p:xfrm>
            <a:off x="4272" y="2640"/>
            <a:ext cx="286" cy="374"/>
          </p:xfrm>
          <a:graphic>
            <a:graphicData uri="http://schemas.openxmlformats.org/presentationml/2006/ole">
              <p:oleObj spid="_x0000_s3074" name="公式" r:id="rId3" imgW="177480" imgH="228600" progId="Equation.3">
                <p:embed/>
              </p:oleObj>
            </a:graphicData>
          </a:graphic>
        </p:graphicFrame>
        <p:grpSp>
          <p:nvGrpSpPr>
            <p:cNvPr id="3102" name="Group 61"/>
            <p:cNvGrpSpPr>
              <a:grpSpLocks/>
            </p:cNvGrpSpPr>
            <p:nvPr/>
          </p:nvGrpSpPr>
          <p:grpSpPr bwMode="auto">
            <a:xfrm>
              <a:off x="4332" y="1305"/>
              <a:ext cx="816" cy="1776"/>
              <a:chOff x="4146" y="1680"/>
              <a:chExt cx="318" cy="841"/>
            </a:xfrm>
          </p:grpSpPr>
          <p:sp>
            <p:nvSpPr>
              <p:cNvPr id="3111" name="Line 62"/>
              <p:cNvSpPr>
                <a:spLocks noChangeShapeType="1"/>
              </p:cNvSpPr>
              <p:nvPr/>
            </p:nvSpPr>
            <p:spPr bwMode="auto">
              <a:xfrm>
                <a:off x="4464" y="2003"/>
                <a:ext cx="0" cy="518"/>
              </a:xfrm>
              <a:prstGeom prst="line">
                <a:avLst/>
              </a:prstGeom>
              <a:noFill/>
              <a:ln w="28575">
                <a:solidFill>
                  <a:srgbClr val="0000CC"/>
                </a:solidFill>
                <a:round/>
                <a:headEnd/>
                <a:tailEnd/>
              </a:ln>
            </p:spPr>
            <p:txBody>
              <a:bodyPr wrap="none" anchor="ctr"/>
              <a:lstStyle/>
              <a:p>
                <a:endParaRPr lang="zh-CN" altLang="en-US"/>
              </a:p>
            </p:txBody>
          </p:sp>
          <p:sp>
            <p:nvSpPr>
              <p:cNvPr id="3112" name="Line 63"/>
              <p:cNvSpPr>
                <a:spLocks noChangeShapeType="1"/>
              </p:cNvSpPr>
              <p:nvPr/>
            </p:nvSpPr>
            <p:spPr bwMode="auto">
              <a:xfrm>
                <a:off x="4146" y="1680"/>
                <a:ext cx="0" cy="518"/>
              </a:xfrm>
              <a:prstGeom prst="line">
                <a:avLst/>
              </a:prstGeom>
              <a:noFill/>
              <a:ln w="28575">
                <a:solidFill>
                  <a:srgbClr val="0000CC"/>
                </a:solidFill>
                <a:round/>
                <a:headEnd/>
                <a:tailEnd/>
              </a:ln>
            </p:spPr>
            <p:txBody>
              <a:bodyPr wrap="none" anchor="ctr"/>
              <a:lstStyle/>
              <a:p>
                <a:endParaRPr lang="zh-CN" altLang="en-US"/>
              </a:p>
            </p:txBody>
          </p:sp>
          <p:sp>
            <p:nvSpPr>
              <p:cNvPr id="3113" name="Line 64"/>
              <p:cNvSpPr>
                <a:spLocks noChangeShapeType="1"/>
              </p:cNvSpPr>
              <p:nvPr/>
            </p:nvSpPr>
            <p:spPr bwMode="auto">
              <a:xfrm>
                <a:off x="4146" y="2198"/>
                <a:ext cx="318" cy="323"/>
              </a:xfrm>
              <a:prstGeom prst="line">
                <a:avLst/>
              </a:prstGeom>
              <a:noFill/>
              <a:ln w="28575">
                <a:solidFill>
                  <a:srgbClr val="0000CC"/>
                </a:solidFill>
                <a:prstDash val="dash"/>
                <a:round/>
                <a:headEnd/>
                <a:tailEnd/>
              </a:ln>
            </p:spPr>
            <p:txBody>
              <a:bodyPr wrap="none" anchor="ctr"/>
              <a:lstStyle/>
              <a:p>
                <a:endParaRPr lang="zh-CN" altLang="en-US"/>
              </a:p>
            </p:txBody>
          </p:sp>
          <p:sp>
            <p:nvSpPr>
              <p:cNvPr id="3114" name="Line 65"/>
              <p:cNvSpPr>
                <a:spLocks noChangeShapeType="1"/>
              </p:cNvSpPr>
              <p:nvPr/>
            </p:nvSpPr>
            <p:spPr bwMode="auto">
              <a:xfrm>
                <a:off x="4146" y="1680"/>
                <a:ext cx="318" cy="323"/>
              </a:xfrm>
              <a:prstGeom prst="line">
                <a:avLst/>
              </a:prstGeom>
              <a:noFill/>
              <a:ln w="28575">
                <a:solidFill>
                  <a:srgbClr val="0000CC"/>
                </a:solidFill>
                <a:round/>
                <a:headEnd/>
                <a:tailEnd/>
              </a:ln>
            </p:spPr>
            <p:txBody>
              <a:bodyPr wrap="none" anchor="ctr"/>
              <a:lstStyle/>
              <a:p>
                <a:endParaRPr lang="zh-CN" altLang="en-US"/>
              </a:p>
            </p:txBody>
          </p:sp>
        </p:grpSp>
        <p:grpSp>
          <p:nvGrpSpPr>
            <p:cNvPr id="3103" name="Group 66"/>
            <p:cNvGrpSpPr>
              <a:grpSpLocks/>
            </p:cNvGrpSpPr>
            <p:nvPr/>
          </p:nvGrpSpPr>
          <p:grpSpPr bwMode="auto">
            <a:xfrm>
              <a:off x="4367" y="1257"/>
              <a:ext cx="816" cy="1776"/>
              <a:chOff x="4146" y="1680"/>
              <a:chExt cx="318" cy="841"/>
            </a:xfrm>
          </p:grpSpPr>
          <p:sp>
            <p:nvSpPr>
              <p:cNvPr id="3107" name="Line 67"/>
              <p:cNvSpPr>
                <a:spLocks noChangeShapeType="1"/>
              </p:cNvSpPr>
              <p:nvPr/>
            </p:nvSpPr>
            <p:spPr bwMode="auto">
              <a:xfrm>
                <a:off x="4464" y="2003"/>
                <a:ext cx="0" cy="518"/>
              </a:xfrm>
              <a:prstGeom prst="line">
                <a:avLst/>
              </a:prstGeom>
              <a:noFill/>
              <a:ln w="28575">
                <a:solidFill>
                  <a:srgbClr val="0000CC"/>
                </a:solidFill>
                <a:round/>
                <a:headEnd/>
                <a:tailEnd/>
              </a:ln>
            </p:spPr>
            <p:txBody>
              <a:bodyPr wrap="none" anchor="ctr"/>
              <a:lstStyle/>
              <a:p>
                <a:endParaRPr lang="zh-CN" altLang="en-US"/>
              </a:p>
            </p:txBody>
          </p:sp>
          <p:sp>
            <p:nvSpPr>
              <p:cNvPr id="3108" name="Line 68"/>
              <p:cNvSpPr>
                <a:spLocks noChangeShapeType="1"/>
              </p:cNvSpPr>
              <p:nvPr/>
            </p:nvSpPr>
            <p:spPr bwMode="auto">
              <a:xfrm>
                <a:off x="4146" y="1680"/>
                <a:ext cx="0" cy="518"/>
              </a:xfrm>
              <a:prstGeom prst="line">
                <a:avLst/>
              </a:prstGeom>
              <a:noFill/>
              <a:ln w="28575">
                <a:solidFill>
                  <a:srgbClr val="0000CC"/>
                </a:solidFill>
                <a:round/>
                <a:headEnd/>
                <a:tailEnd/>
              </a:ln>
            </p:spPr>
            <p:txBody>
              <a:bodyPr wrap="none" anchor="ctr"/>
              <a:lstStyle/>
              <a:p>
                <a:endParaRPr lang="zh-CN" altLang="en-US"/>
              </a:p>
            </p:txBody>
          </p:sp>
          <p:sp>
            <p:nvSpPr>
              <p:cNvPr id="3109" name="Line 69"/>
              <p:cNvSpPr>
                <a:spLocks noChangeShapeType="1"/>
              </p:cNvSpPr>
              <p:nvPr/>
            </p:nvSpPr>
            <p:spPr bwMode="auto">
              <a:xfrm>
                <a:off x="4146" y="2198"/>
                <a:ext cx="318" cy="323"/>
              </a:xfrm>
              <a:prstGeom prst="line">
                <a:avLst/>
              </a:prstGeom>
              <a:noFill/>
              <a:ln w="28575">
                <a:solidFill>
                  <a:srgbClr val="0000CC"/>
                </a:solidFill>
                <a:prstDash val="dash"/>
                <a:round/>
                <a:headEnd/>
                <a:tailEnd/>
              </a:ln>
            </p:spPr>
            <p:txBody>
              <a:bodyPr wrap="none" anchor="ctr"/>
              <a:lstStyle/>
              <a:p>
                <a:endParaRPr lang="zh-CN" altLang="en-US"/>
              </a:p>
            </p:txBody>
          </p:sp>
          <p:sp>
            <p:nvSpPr>
              <p:cNvPr id="3110" name="Line 70"/>
              <p:cNvSpPr>
                <a:spLocks noChangeShapeType="1"/>
              </p:cNvSpPr>
              <p:nvPr/>
            </p:nvSpPr>
            <p:spPr bwMode="auto">
              <a:xfrm>
                <a:off x="4146" y="1680"/>
                <a:ext cx="318" cy="323"/>
              </a:xfrm>
              <a:prstGeom prst="line">
                <a:avLst/>
              </a:prstGeom>
              <a:noFill/>
              <a:ln w="28575">
                <a:solidFill>
                  <a:srgbClr val="0000CC"/>
                </a:solidFill>
                <a:round/>
                <a:headEnd/>
                <a:tailEnd/>
              </a:ln>
            </p:spPr>
            <p:txBody>
              <a:bodyPr wrap="none" anchor="ctr"/>
              <a:lstStyle/>
              <a:p>
                <a:endParaRPr lang="zh-CN" altLang="en-US"/>
              </a:p>
            </p:txBody>
          </p:sp>
        </p:grpSp>
        <p:sp>
          <p:nvSpPr>
            <p:cNvPr id="3104" name="Freeform 71"/>
            <p:cNvSpPr>
              <a:spLocks/>
            </p:cNvSpPr>
            <p:nvPr/>
          </p:nvSpPr>
          <p:spPr bwMode="auto">
            <a:xfrm>
              <a:off x="4812" y="2726"/>
              <a:ext cx="353" cy="299"/>
            </a:xfrm>
            <a:custGeom>
              <a:avLst/>
              <a:gdLst>
                <a:gd name="T0" fmla="*/ 0 w 353"/>
                <a:gd name="T1" fmla="*/ 0 h 299"/>
                <a:gd name="T2" fmla="*/ 353 w 353"/>
                <a:gd name="T3" fmla="*/ 299 h 299"/>
                <a:gd name="T4" fmla="*/ 0 60000 65536"/>
                <a:gd name="T5" fmla="*/ 0 60000 65536"/>
                <a:gd name="T6" fmla="*/ 0 w 353"/>
                <a:gd name="T7" fmla="*/ 0 h 299"/>
                <a:gd name="T8" fmla="*/ 353 w 353"/>
                <a:gd name="T9" fmla="*/ 299 h 299"/>
              </a:gdLst>
              <a:ahLst/>
              <a:cxnLst>
                <a:cxn ang="T4">
                  <a:pos x="T0" y="T1"/>
                </a:cxn>
                <a:cxn ang="T5">
                  <a:pos x="T2" y="T3"/>
                </a:cxn>
              </a:cxnLst>
              <a:rect l="T6" t="T7" r="T8" b="T9"/>
              <a:pathLst>
                <a:path w="353" h="299">
                  <a:moveTo>
                    <a:pt x="0" y="0"/>
                  </a:moveTo>
                  <a:lnTo>
                    <a:pt x="353" y="299"/>
                  </a:lnTo>
                </a:path>
              </a:pathLst>
            </a:custGeom>
            <a:noFill/>
            <a:ln w="9525">
              <a:solidFill>
                <a:srgbClr val="0000CC"/>
              </a:solidFill>
              <a:round/>
              <a:headEnd/>
              <a:tailEnd/>
            </a:ln>
          </p:spPr>
          <p:txBody>
            <a:bodyPr wrap="none" anchor="ctr"/>
            <a:lstStyle/>
            <a:p>
              <a:endParaRPr lang="zh-CN" altLang="en-US"/>
            </a:p>
          </p:txBody>
        </p:sp>
        <p:sp>
          <p:nvSpPr>
            <p:cNvPr id="3105" name="Freeform 72"/>
            <p:cNvSpPr>
              <a:spLocks/>
            </p:cNvSpPr>
            <p:nvPr/>
          </p:nvSpPr>
          <p:spPr bwMode="auto">
            <a:xfrm>
              <a:off x="4782" y="2770"/>
              <a:ext cx="353" cy="299"/>
            </a:xfrm>
            <a:custGeom>
              <a:avLst/>
              <a:gdLst>
                <a:gd name="T0" fmla="*/ 0 w 353"/>
                <a:gd name="T1" fmla="*/ 0 h 299"/>
                <a:gd name="T2" fmla="*/ 353 w 353"/>
                <a:gd name="T3" fmla="*/ 299 h 299"/>
                <a:gd name="T4" fmla="*/ 0 60000 65536"/>
                <a:gd name="T5" fmla="*/ 0 60000 65536"/>
                <a:gd name="T6" fmla="*/ 0 w 353"/>
                <a:gd name="T7" fmla="*/ 0 h 299"/>
                <a:gd name="T8" fmla="*/ 353 w 353"/>
                <a:gd name="T9" fmla="*/ 299 h 299"/>
              </a:gdLst>
              <a:ahLst/>
              <a:cxnLst>
                <a:cxn ang="T4">
                  <a:pos x="T0" y="T1"/>
                </a:cxn>
                <a:cxn ang="T5">
                  <a:pos x="T2" y="T3"/>
                </a:cxn>
              </a:cxnLst>
              <a:rect l="T6" t="T7" r="T8" b="T9"/>
              <a:pathLst>
                <a:path w="353" h="299">
                  <a:moveTo>
                    <a:pt x="0" y="0"/>
                  </a:moveTo>
                  <a:lnTo>
                    <a:pt x="353" y="299"/>
                  </a:lnTo>
                </a:path>
              </a:pathLst>
            </a:custGeom>
            <a:noFill/>
            <a:ln w="9525">
              <a:solidFill>
                <a:srgbClr val="0000CC"/>
              </a:solidFill>
              <a:round/>
              <a:headEnd/>
              <a:tailEnd/>
            </a:ln>
          </p:spPr>
          <p:txBody>
            <a:bodyPr wrap="none" anchor="ctr"/>
            <a:lstStyle/>
            <a:p>
              <a:endParaRPr lang="zh-CN" altLang="en-US"/>
            </a:p>
          </p:txBody>
        </p:sp>
        <p:sp>
          <p:nvSpPr>
            <p:cNvPr id="3106" name="Freeform 76"/>
            <p:cNvSpPr>
              <a:spLocks/>
            </p:cNvSpPr>
            <p:nvPr/>
          </p:nvSpPr>
          <p:spPr bwMode="auto">
            <a:xfrm>
              <a:off x="4143" y="3242"/>
              <a:ext cx="3" cy="693"/>
            </a:xfrm>
            <a:custGeom>
              <a:avLst/>
              <a:gdLst>
                <a:gd name="T0" fmla="*/ 0 w 3"/>
                <a:gd name="T1" fmla="*/ 0 h 693"/>
                <a:gd name="T2" fmla="*/ 3 w 3"/>
                <a:gd name="T3" fmla="*/ 693 h 693"/>
                <a:gd name="T4" fmla="*/ 0 60000 65536"/>
                <a:gd name="T5" fmla="*/ 0 60000 65536"/>
                <a:gd name="T6" fmla="*/ 0 w 3"/>
                <a:gd name="T7" fmla="*/ 0 h 693"/>
                <a:gd name="T8" fmla="*/ 3 w 3"/>
                <a:gd name="T9" fmla="*/ 693 h 693"/>
              </a:gdLst>
              <a:ahLst/>
              <a:cxnLst>
                <a:cxn ang="T4">
                  <a:pos x="T0" y="T1"/>
                </a:cxn>
                <a:cxn ang="T5">
                  <a:pos x="T2" y="T3"/>
                </a:cxn>
              </a:cxnLst>
              <a:rect l="T6" t="T7" r="T8" b="T9"/>
              <a:pathLst>
                <a:path w="3" h="693">
                  <a:moveTo>
                    <a:pt x="0" y="0"/>
                  </a:moveTo>
                  <a:lnTo>
                    <a:pt x="3" y="693"/>
                  </a:lnTo>
                </a:path>
              </a:pathLst>
            </a:custGeom>
            <a:noFill/>
            <a:ln w="9525">
              <a:solidFill>
                <a:schemeClr val="tx1"/>
              </a:solidFill>
              <a:prstDash val="dash"/>
              <a:round/>
              <a:headEnd/>
              <a:tailEnd/>
            </a:ln>
          </p:spPr>
          <p:txBody>
            <a:bodyPr wrap="none" anchor="ctr"/>
            <a:lstStyle/>
            <a:p>
              <a:endParaRPr lang="zh-CN" altLang="en-US"/>
            </a:p>
          </p:txBody>
        </p:sp>
      </p:grpSp>
      <p:sp>
        <p:nvSpPr>
          <p:cNvPr id="3079" name="Line 80"/>
          <p:cNvSpPr>
            <a:spLocks noChangeShapeType="1"/>
          </p:cNvSpPr>
          <p:nvPr/>
        </p:nvSpPr>
        <p:spPr bwMode="auto">
          <a:xfrm>
            <a:off x="2268538" y="908050"/>
            <a:ext cx="287337" cy="0"/>
          </a:xfrm>
          <a:prstGeom prst="line">
            <a:avLst/>
          </a:prstGeom>
          <a:noFill/>
          <a:ln w="9525">
            <a:solidFill>
              <a:schemeClr val="tx1"/>
            </a:solidFill>
            <a:miter lim="800000"/>
            <a:headEnd/>
            <a:tailEnd type="triangle" w="med" len="med"/>
          </a:ln>
        </p:spPr>
        <p:txBody>
          <a:bodyPr wrap="none"/>
          <a:lstStyle/>
          <a:p>
            <a:endParaRPr lang="zh-CN" altLang="en-US"/>
          </a:p>
        </p:txBody>
      </p:sp>
      <p:sp>
        <p:nvSpPr>
          <p:cNvPr id="3080" name="Line 81"/>
          <p:cNvSpPr>
            <a:spLocks noChangeShapeType="1"/>
          </p:cNvSpPr>
          <p:nvPr/>
        </p:nvSpPr>
        <p:spPr bwMode="auto">
          <a:xfrm>
            <a:off x="4284663" y="908050"/>
            <a:ext cx="287337" cy="0"/>
          </a:xfrm>
          <a:prstGeom prst="line">
            <a:avLst/>
          </a:prstGeom>
          <a:noFill/>
          <a:ln w="9525">
            <a:solidFill>
              <a:schemeClr val="tx1"/>
            </a:solidFill>
            <a:miter lim="800000"/>
            <a:headEnd/>
            <a:tailEnd type="triangle" w="med" len="med"/>
          </a:ln>
        </p:spPr>
        <p:txBody>
          <a:bodyPr wrap="none"/>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80230"/>
                                        </p:tgtEl>
                                        <p:attrNameLst>
                                          <p:attrName>style.visibility</p:attrName>
                                        </p:attrNameLst>
                                      </p:cBhvr>
                                      <p:to>
                                        <p:strVal val="visible"/>
                                      </p:to>
                                    </p:set>
                                    <p:animEffect transition="in" filter="wipe(up)">
                                      <p:cBhvr>
                                        <p:cTn id="7" dur="500"/>
                                        <p:tgtEl>
                                          <p:spTgt spid="18023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0258"/>
                                        </p:tgtEl>
                                        <p:attrNameLst>
                                          <p:attrName>style.visibility</p:attrName>
                                        </p:attrNameLst>
                                      </p:cBhvr>
                                      <p:to>
                                        <p:strVal val="visible"/>
                                      </p:to>
                                    </p:set>
                                    <p:animEffect transition="in" filter="wipe(left)">
                                      <p:cBhvr>
                                        <p:cTn id="17" dur="500"/>
                                        <p:tgtEl>
                                          <p:spTgt spid="180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30" grpId="0" autoUpdateAnimBg="0"/>
      <p:bldP spid="180258" grpId="0" autoUpdateAnimBg="0"/>
    </p:bld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宋体"/>
        <a:cs typeface=""/>
      </a:majorFont>
      <a:minorFont>
        <a:latin typeface="Tahoma"/>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ea typeface="宋体" pitchFamily="2" charset="-122"/>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D:\Microsoft Office\Templates\Presentation Designs\Blends.pot</Template>
  <TotalTime>2591</TotalTime>
  <Words>1811</Words>
  <Application>Microsoft PowerPoint 7.0</Application>
  <PresentationFormat>全屏显示(4:3)</PresentationFormat>
  <Paragraphs>243</Paragraphs>
  <Slides>34</Slides>
  <Notes>5</Notes>
  <HiddenSlides>0</HiddenSlides>
  <MMClips>0</MMClips>
  <ScaleCrop>false</ScaleCrop>
  <HeadingPairs>
    <vt:vector size="6" baseType="variant">
      <vt:variant>
        <vt:lpstr>主题</vt:lpstr>
      </vt:variant>
      <vt:variant>
        <vt:i4>1</vt:i4>
      </vt:variant>
      <vt:variant>
        <vt:lpstr>嵌入 OLE 服务器</vt:lpstr>
      </vt:variant>
      <vt:variant>
        <vt:i4>4</vt:i4>
      </vt:variant>
      <vt:variant>
        <vt:lpstr>幻灯片标题</vt:lpstr>
      </vt:variant>
      <vt:variant>
        <vt:i4>34</vt:i4>
      </vt:variant>
    </vt:vector>
  </HeadingPairs>
  <TitlesOfParts>
    <vt:vector size="39" baseType="lpstr">
      <vt:lpstr>Blends</vt:lpstr>
      <vt:lpstr>公式</vt:lpstr>
      <vt:lpstr>Equation</vt:lpstr>
      <vt:lpstr>Microsoft 公式 3.0</vt:lpstr>
      <vt:lpstr>Origin Graph</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[附录]</vt:lpstr>
      <vt:lpstr>幻灯片 21</vt:lpstr>
      <vt:lpstr>*真实气体PV随温度压力的变化</vt:lpstr>
      <vt:lpstr>幻灯片 23</vt:lpstr>
      <vt:lpstr>幻灯片 24</vt:lpstr>
      <vt:lpstr>摩尔质量*方均根速率平方</vt:lpstr>
      <vt:lpstr>幻灯片 26</vt:lpstr>
      <vt:lpstr>幻灯片 27</vt:lpstr>
      <vt:lpstr>幻灯片 28</vt:lpstr>
      <vt:lpstr>幻灯片 29</vt:lpstr>
      <vt:lpstr>幻灯片 30</vt:lpstr>
      <vt:lpstr>幻灯片 31</vt:lpstr>
      <vt:lpstr>幻灯片 32</vt:lpstr>
      <vt:lpstr>幻灯片 33</vt:lpstr>
      <vt:lpstr>参考动画</vt:lpstr>
    </vt:vector>
  </TitlesOfParts>
  <Manager/>
  <Company>nankai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热学-2温标压强</dc:title>
  <dc:creator>jinqh</dc:creator>
  <cp:lastModifiedBy>dell</cp:lastModifiedBy>
  <cp:revision>216</cp:revision>
  <dcterms:created xsi:type="dcterms:W3CDTF">1999-04-29T01:03:33Z</dcterms:created>
  <dcterms:modified xsi:type="dcterms:W3CDTF">2016-05-06T05:37:28Z</dcterms:modified>
</cp:coreProperties>
</file>