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21"/>
  </p:notesMasterIdLst>
  <p:handoutMasterIdLst>
    <p:handoutMasterId r:id="rId22"/>
  </p:handoutMasterIdLst>
  <p:sldIdLst>
    <p:sldId id="307" r:id="rId2"/>
    <p:sldId id="313" r:id="rId3"/>
    <p:sldId id="312" r:id="rId4"/>
    <p:sldId id="325" r:id="rId5"/>
    <p:sldId id="322" r:id="rId6"/>
    <p:sldId id="324" r:id="rId7"/>
    <p:sldId id="321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66FFFF"/>
    <a:srgbClr val="99FF33"/>
    <a:srgbClr val="CCFF33"/>
    <a:srgbClr val="FFFF00"/>
    <a:srgbClr val="FFFF99"/>
    <a:srgbClr val="FF33CC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118" autoAdjust="0"/>
    <p:restoredTop sz="89748" autoAdjust="0"/>
  </p:normalViewPr>
  <p:slideViewPr>
    <p:cSldViewPr>
      <p:cViewPr varScale="1">
        <p:scale>
          <a:sx n="64" d="100"/>
          <a:sy n="64" d="100"/>
        </p:scale>
        <p:origin x="-696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2"/>
    </p:cViewPr>
  </p:sorterViewPr>
  <p:notesViewPr>
    <p:cSldViewPr>
      <p:cViewPr varScale="1">
        <p:scale>
          <a:sx n="37" d="100"/>
          <a:sy n="37" d="100"/>
        </p:scale>
        <p:origin x="-1090" y="-5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0" Type="http://schemas.openxmlformats.org/officeDocument/2006/relationships/image" Target="../media/image5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9.wmf"/><Relationship Id="rId12" Type="http://schemas.openxmlformats.org/officeDocument/2006/relationships/image" Target="../media/image7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11" Type="http://schemas.openxmlformats.org/officeDocument/2006/relationships/image" Target="../media/image72.wmf"/><Relationship Id="rId5" Type="http://schemas.openxmlformats.org/officeDocument/2006/relationships/image" Target="../media/image65.wmf"/><Relationship Id="rId10" Type="http://schemas.openxmlformats.org/officeDocument/2006/relationships/image" Target="../media/image71.wmf"/><Relationship Id="rId4" Type="http://schemas.openxmlformats.org/officeDocument/2006/relationships/image" Target="../media/image64.wmf"/><Relationship Id="rId9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2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2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10684D89-E33E-43FE-B9AE-AB74BCEA8C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单击以编辑母版文本样式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5ED6A4CF-EC64-4FF8-A379-23E28BB259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63EADF-BDC6-4651-B890-7982AE282DDC}" type="slidenum">
              <a:rPr lang="zh-CN" altLang="en-US" smtClean="0"/>
              <a:pPr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DA811B-6CFA-48FB-B27F-8E0254F3E877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b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不讲，自学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6A4CF-EC64-4FF8-A379-23E28BB2591D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6A4CF-EC64-4FF8-A379-23E28BB2591D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微元分析法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6A4CF-EC64-4FF8-A379-23E28BB2591D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6A4CF-EC64-4FF8-A379-23E28BB2591D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6A4CF-EC64-4FF8-A379-23E28BB2591D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标题幻灯片节标题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矩形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4375" y="1428750"/>
            <a:ext cx="771525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CD425A-3997-480F-B026-A9EE1218D5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直接连接符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等腰三角形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30751-10CF-40EA-8DFA-721980107A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B3A1E-2143-441A-AC04-9E8D721823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7B959-5E94-4B84-8E2B-355E388655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接连接符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等腰三角形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直接连接符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51EE4-CBAB-42BB-9259-DE29D68E67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  <a:lvl2pPr>
              <a:defRPr b="1">
                <a:latin typeface="方正姚体" pitchFamily="2" charset="-122"/>
                <a:ea typeface="方正姚体" pitchFamily="2" charset="-122"/>
              </a:defRPr>
            </a:lvl2pPr>
            <a:lvl3pPr>
              <a:defRPr b="1">
                <a:latin typeface="方正姚体" pitchFamily="2" charset="-122"/>
                <a:ea typeface="方正姚体" pitchFamily="2" charset="-122"/>
              </a:defRPr>
            </a:lvl3pPr>
            <a:lvl4pPr>
              <a:defRPr b="1">
                <a:latin typeface="方正姚体" pitchFamily="2" charset="-122"/>
                <a:ea typeface="方正姚体" pitchFamily="2" charset="-122"/>
              </a:defRPr>
            </a:lvl4pPr>
            <a:lvl5pPr>
              <a:defRPr b="1">
                <a:latin typeface="方正姚体" pitchFamily="2" charset="-122"/>
                <a:ea typeface="方正姚体" pitchFamily="2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fld id="{4CCD7E22-203E-4D5E-AC9C-0AF8DDA5C0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提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067056"/>
          </a:xfrm>
        </p:spPr>
        <p:txBody>
          <a:bodyPr/>
          <a:lstStyle>
            <a:lvl1pPr>
              <a:defRPr b="0">
                <a:latin typeface="方正姚体" pitchFamily="2" charset="-122"/>
                <a:ea typeface="方正姚体" pitchFamily="2" charset="-122"/>
              </a:defRPr>
            </a:lvl1pPr>
            <a:lvl2pPr>
              <a:defRPr b="0">
                <a:latin typeface="方正姚体" pitchFamily="2" charset="-122"/>
                <a:ea typeface="方正姚体" pitchFamily="2" charset="-122"/>
              </a:defRPr>
            </a:lvl2pPr>
            <a:lvl3pPr>
              <a:defRPr b="0">
                <a:latin typeface="方正姚体" pitchFamily="2" charset="-122"/>
                <a:ea typeface="方正姚体" pitchFamily="2" charset="-122"/>
              </a:defRPr>
            </a:lvl3pPr>
            <a:lvl4pPr>
              <a:defRPr b="0">
                <a:latin typeface="方正姚体" pitchFamily="2" charset="-122"/>
                <a:ea typeface="方正姚体" pitchFamily="2" charset="-122"/>
              </a:defRPr>
            </a:lvl4pPr>
            <a:lvl5pPr>
              <a:defRPr b="0">
                <a:latin typeface="方正姚体" pitchFamily="2" charset="-122"/>
                <a:ea typeface="方正姚体" pitchFamily="2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" name="文本占位符 2"/>
          <p:cNvSpPr>
            <a:spLocks noGrp="1"/>
          </p:cNvSpPr>
          <p:nvPr>
            <p:ph type="body" idx="13"/>
          </p:nvPr>
        </p:nvSpPr>
        <p:spPr>
          <a:xfrm>
            <a:off x="1785918" y="5857892"/>
            <a:ext cx="6781800" cy="500058"/>
          </a:xfrm>
        </p:spPr>
        <p:txBody>
          <a:bodyPr/>
          <a:lstStyle>
            <a:lvl1pPr marL="0" indent="0" algn="r">
              <a:buNone/>
              <a:defRPr sz="2400" b="1">
                <a:solidFill>
                  <a:schemeClr val="bg1"/>
                </a:solidFill>
                <a:latin typeface="+mn-ea"/>
                <a:ea typeface="+mn-ea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fld id="{60F50E9A-AD2E-4A52-A364-7FDEBDC197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b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矩形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0" name="日期占位符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714375" y="1785938"/>
            <a:ext cx="7786688" cy="365125"/>
          </a:xfrm>
        </p:spPr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EAA12-47C2-40F7-86DC-3C52CF93F37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07868-2C69-4EE4-BF6A-58CBCD7BC9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例题习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428625" y="6357938"/>
            <a:ext cx="8286750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228600"/>
            <a:ext cx="8229600" cy="170020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4" name="文本占位符 2"/>
          <p:cNvSpPr>
            <a:spLocks noGrp="1"/>
          </p:cNvSpPr>
          <p:nvPr>
            <p:ph type="body" idx="13"/>
          </p:nvPr>
        </p:nvSpPr>
        <p:spPr>
          <a:xfrm>
            <a:off x="500034" y="2143116"/>
            <a:ext cx="8215370" cy="4214842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233E0-617B-4FBD-8659-EE23C4DDE1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3823B-84EA-47C6-9636-A57EE7DF8B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A991A-1BFE-42EA-9777-A3A7562547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接连接符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C03AC-3F8E-4722-94BC-5BFFAFF259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占位符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43" name="文本占位符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B48B72C-7A10-4583-930A-44D0360BA0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1" r:id="rId5"/>
    <p:sldLayoutId id="2147483878" r:id="rId6"/>
    <p:sldLayoutId id="2147483872" r:id="rId7"/>
    <p:sldLayoutId id="2147483879" r:id="rId8"/>
    <p:sldLayoutId id="2147483880" r:id="rId9"/>
    <p:sldLayoutId id="2147483881" r:id="rId10"/>
    <p:sldLayoutId id="2147483882" r:id="rId11"/>
    <p:sldLayoutId id="2147483873" r:id="rId12"/>
    <p:sldLayoutId id="214748388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方正姚体" pitchFamily="2" charset="-122"/>
          <a:ea typeface="方正姚体" pitchFamily="2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方正姚体" pitchFamily="2" charset="-122"/>
          <a:ea typeface="方正姚体" pitchFamily="2" charset="-122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12" Type="http://schemas.openxmlformats.org/officeDocument/2006/relationships/oleObject" Target="../embeddings/oleObject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0.bin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49.bin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oleObject" Target="../embeddings/oleObject68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1.bin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0.bin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7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74.bin"/><Relationship Id="rId12" Type="http://schemas.openxmlformats.org/officeDocument/2006/relationships/oleObject" Target="../embeddings/oleObject7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3.bin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oleObject" Target="../embeddings/oleObject89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83.bin"/><Relationship Id="rId12" Type="http://schemas.openxmlformats.org/officeDocument/2006/relationships/oleObject" Target="../embeddings/oleObject88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92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2.bin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91.bin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Relationship Id="rId14" Type="http://schemas.openxmlformats.org/officeDocument/2006/relationships/oleObject" Target="../embeddings/oleObject9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CN" altLang="en-US" smtClean="0"/>
              <a:t>第</a:t>
            </a:r>
            <a:r>
              <a:rPr lang="en-US" altLang="zh-CN" smtClean="0"/>
              <a:t>3</a:t>
            </a:r>
            <a:r>
              <a:rPr lang="zh-CN" altLang="en-US" smtClean="0"/>
              <a:t>章</a:t>
            </a:r>
            <a:r>
              <a:rPr lang="en-US" altLang="zh-CN" smtClean="0"/>
              <a:t>	</a:t>
            </a:r>
            <a:r>
              <a:rPr lang="zh-CN" altLang="en-US" smtClean="0"/>
              <a:t>质点系统的运动规律</a:t>
            </a:r>
          </a:p>
        </p:txBody>
      </p:sp>
      <p:sp>
        <p:nvSpPr>
          <p:cNvPr id="21507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南开大学物理学院</a:t>
            </a:r>
            <a:r>
              <a:rPr lang="en-US" altLang="zh-CN" smtClean="0"/>
              <a:t>		</a:t>
            </a:r>
            <a:r>
              <a:rPr lang="zh-CN" altLang="en-US" smtClean="0"/>
              <a:t>本版修订：王新宇</a:t>
            </a:r>
          </a:p>
        </p:txBody>
      </p:sp>
      <p:sp>
        <p:nvSpPr>
          <p:cNvPr id="21508" name="页脚占位符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1800" smtClean="0">
                <a:latin typeface="方正姚体" pitchFamily="2" charset="-122"/>
                <a:ea typeface="方正姚体" pitchFamily="2" charset="-122"/>
              </a:rPr>
              <a:t>质点系和动量</a:t>
            </a:r>
          </a:p>
        </p:txBody>
      </p:sp>
      <p:sp>
        <p:nvSpPr>
          <p:cNvPr id="21509" name="灯片编号占位符 4"/>
          <p:cNvSpPr>
            <a:spLocks noGrp="1"/>
          </p:cNvSpPr>
          <p:nvPr>
            <p:ph type="sldNum" sz="quarter" idx="12"/>
          </p:nvPr>
        </p:nvSpPr>
        <p:spPr bwMode="auto">
          <a:xfrm>
            <a:off x="612775" y="6356350"/>
            <a:ext cx="19812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0C7A69A-FE85-4ECE-8202-F9B7CC362578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00034" y="214291"/>
            <a:ext cx="6000792" cy="785817"/>
          </a:xfrm>
        </p:spPr>
        <p:txBody>
          <a:bodyPr/>
          <a:lstStyle/>
          <a:p>
            <a:r>
              <a:rPr kumimoji="1" lang="zh-CN" altLang="en-US" sz="2800" b="1" dirty="0" smtClean="0"/>
              <a:t>例</a:t>
            </a:r>
            <a:r>
              <a:rPr kumimoji="1" lang="en-US" altLang="zh-CN" sz="2800" b="1" dirty="0" smtClean="0">
                <a:solidFill>
                  <a:srgbClr val="000099"/>
                </a:solidFill>
              </a:rPr>
              <a:t>3.5 </a:t>
            </a:r>
            <a:r>
              <a:rPr kumimoji="1" lang="zh-CN" altLang="en-US" sz="2800" b="1" dirty="0" smtClean="0"/>
              <a:t>乒乓球问题</a:t>
            </a:r>
            <a:endParaRPr kumimoji="1" lang="en-US" altLang="zh-CN" sz="2800" b="1" dirty="0"/>
          </a:p>
        </p:txBody>
      </p:sp>
      <p:sp>
        <p:nvSpPr>
          <p:cNvPr id="6161" name="灯片编号占位符 3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A5CC342-B59D-40AA-81DA-07015AC96D0B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  <p:cxnSp>
        <p:nvCxnSpPr>
          <p:cNvPr id="7" name="直接连接符 6"/>
          <p:cNvCxnSpPr/>
          <p:nvPr/>
        </p:nvCxnSpPr>
        <p:spPr>
          <a:xfrm>
            <a:off x="571471" y="1071546"/>
            <a:ext cx="400052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动量和动量定理</a:t>
            </a:r>
            <a:r>
              <a:rPr lang="en-US" altLang="zh-CN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例题</a:t>
            </a:r>
          </a:p>
        </p:txBody>
      </p:sp>
      <p:sp>
        <p:nvSpPr>
          <p:cNvPr id="31" name="矩形 30"/>
          <p:cNvSpPr/>
          <p:nvPr/>
        </p:nvSpPr>
        <p:spPr>
          <a:xfrm>
            <a:off x="571471" y="1142984"/>
            <a:ext cx="37862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2800" b="1" dirty="0" smtClean="0">
                <a:solidFill>
                  <a:schemeClr val="tx2"/>
                </a:solidFill>
                <a:latin typeface="Times New Roman" pitchFamily="18" charset="0"/>
                <a:ea typeface="隶书" pitchFamily="49" charset="-122"/>
              </a:rPr>
              <a:t>此题也可用矢量法解，</a:t>
            </a:r>
          </a:p>
          <a:p>
            <a:r>
              <a:rPr kumimoji="1" lang="zh-CN" altLang="en-US" sz="2800" b="1" dirty="0" smtClean="0">
                <a:solidFill>
                  <a:schemeClr val="tx2"/>
                </a:solidFill>
                <a:latin typeface="Times New Roman" pitchFamily="18" charset="0"/>
                <a:ea typeface="隶书" pitchFamily="49" charset="-122"/>
              </a:rPr>
              <a:t>作矢量图用余弦定理</a:t>
            </a:r>
          </a:p>
          <a:p>
            <a:r>
              <a:rPr kumimoji="1" lang="zh-CN" altLang="en-US" sz="2800" b="1" dirty="0" smtClean="0">
                <a:solidFill>
                  <a:schemeClr val="tx2"/>
                </a:solidFill>
                <a:latin typeface="Times New Roman" pitchFamily="18" charset="0"/>
                <a:ea typeface="隶书" pitchFamily="49" charset="-122"/>
              </a:rPr>
              <a:t>和正弦定理，可得：</a:t>
            </a:r>
            <a:endParaRPr kumimoji="1" lang="zh-CN" altLang="en-US" sz="2800" b="1" dirty="0">
              <a:solidFill>
                <a:schemeClr val="tx2"/>
              </a:solidFill>
              <a:latin typeface="Times New Roman" pitchFamily="18" charset="0"/>
              <a:ea typeface="隶书" pitchFamily="49" charset="-122"/>
            </a:endParaRPr>
          </a:p>
        </p:txBody>
      </p:sp>
      <p:grpSp>
        <p:nvGrpSpPr>
          <p:cNvPr id="68" name="组合 67"/>
          <p:cNvGrpSpPr/>
          <p:nvPr/>
        </p:nvGrpSpPr>
        <p:grpSpPr>
          <a:xfrm>
            <a:off x="5513388" y="14288"/>
            <a:ext cx="2868612" cy="2524125"/>
            <a:chOff x="5513388" y="14288"/>
            <a:chExt cx="2868612" cy="2524125"/>
          </a:xfrm>
        </p:grpSpPr>
        <p:grpSp>
          <p:nvGrpSpPr>
            <p:cNvPr id="33" name="Group 8"/>
            <p:cNvGrpSpPr>
              <a:grpSpLocks/>
            </p:cNvGrpSpPr>
            <p:nvPr/>
          </p:nvGrpSpPr>
          <p:grpSpPr bwMode="auto">
            <a:xfrm>
              <a:off x="5521325" y="14288"/>
              <a:ext cx="1905000" cy="1573212"/>
              <a:chOff x="4128" y="449"/>
              <a:chExt cx="1200" cy="991"/>
            </a:xfrm>
          </p:grpSpPr>
          <p:sp>
            <p:nvSpPr>
              <p:cNvPr id="52" name="Line 9"/>
              <p:cNvSpPr>
                <a:spLocks noChangeShapeType="1"/>
              </p:cNvSpPr>
              <p:nvPr/>
            </p:nvSpPr>
            <p:spPr bwMode="auto">
              <a:xfrm>
                <a:off x="4163" y="1427"/>
                <a:ext cx="912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3" name="Line 10"/>
              <p:cNvSpPr>
                <a:spLocks noChangeShapeType="1"/>
              </p:cNvSpPr>
              <p:nvPr/>
            </p:nvSpPr>
            <p:spPr bwMode="auto">
              <a:xfrm flipV="1">
                <a:off x="4176" y="789"/>
                <a:ext cx="0" cy="62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" name="Text Box 11"/>
              <p:cNvSpPr txBox="1">
                <a:spLocks noChangeArrowheads="1"/>
              </p:cNvSpPr>
              <p:nvPr/>
            </p:nvSpPr>
            <p:spPr bwMode="auto">
              <a:xfrm>
                <a:off x="4128" y="449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 i="1">
                    <a:solidFill>
                      <a:srgbClr val="FF0000"/>
                    </a:solidFill>
                    <a:latin typeface="Times New Roman" pitchFamily="18" charset="0"/>
                  </a:rPr>
                  <a:t>y</a:t>
                </a:r>
                <a:endParaRPr kumimoji="1" lang="en-US" altLang="zh-CN" sz="2400" b="1" i="1">
                  <a:solidFill>
                    <a:srgbClr val="CCFFCC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" name="Text Box 12"/>
              <p:cNvSpPr txBox="1">
                <a:spLocks noChangeArrowheads="1"/>
              </p:cNvSpPr>
              <p:nvPr/>
            </p:nvSpPr>
            <p:spPr bwMode="auto">
              <a:xfrm>
                <a:off x="5040" y="1152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 i="1">
                    <a:solidFill>
                      <a:srgbClr val="FF0000"/>
                    </a:solidFill>
                    <a:latin typeface="Times New Roman" pitchFamily="18" charset="0"/>
                  </a:rPr>
                  <a:t>x</a:t>
                </a:r>
                <a:endParaRPr kumimoji="1" lang="en-US" altLang="zh-CN" sz="2400" b="1" i="1">
                  <a:solidFill>
                    <a:srgbClr val="CCFFCC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56" name="Line 13"/>
            <p:cNvSpPr>
              <a:spLocks noChangeShapeType="1"/>
            </p:cNvSpPr>
            <p:nvPr/>
          </p:nvSpPr>
          <p:spPr bwMode="auto">
            <a:xfrm rot="21222944" flipH="1" flipV="1">
              <a:off x="5562600" y="1476375"/>
              <a:ext cx="781050" cy="549275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7" name="Group 14"/>
            <p:cNvGrpSpPr>
              <a:grpSpLocks/>
            </p:cNvGrpSpPr>
            <p:nvPr/>
          </p:nvGrpSpPr>
          <p:grpSpPr bwMode="auto">
            <a:xfrm>
              <a:off x="5562600" y="838200"/>
              <a:ext cx="2819400" cy="638175"/>
              <a:chOff x="3504" y="528"/>
              <a:chExt cx="1776" cy="402"/>
            </a:xfrm>
          </p:grpSpPr>
          <p:sp>
            <p:nvSpPr>
              <p:cNvPr id="58" name="Line 15"/>
              <p:cNvSpPr>
                <a:spLocks noChangeShapeType="1"/>
              </p:cNvSpPr>
              <p:nvPr/>
            </p:nvSpPr>
            <p:spPr bwMode="auto">
              <a:xfrm rot="21490099" flipV="1">
                <a:off x="3504" y="723"/>
                <a:ext cx="1776" cy="207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59" name="Object 16"/>
              <p:cNvGraphicFramePr>
                <a:graphicFrameLocks noChangeAspect="1"/>
              </p:cNvGraphicFramePr>
              <p:nvPr/>
            </p:nvGraphicFramePr>
            <p:xfrm>
              <a:off x="3936" y="528"/>
              <a:ext cx="563" cy="371"/>
            </p:xfrm>
            <a:graphic>
              <a:graphicData uri="http://schemas.openxmlformats.org/presentationml/2006/ole">
                <p:oleObj spid="_x0000_s37897" name="公式" r:id="rId3" imgW="317160" imgH="228600" progId="Equation.3">
                  <p:embed/>
                </p:oleObj>
              </a:graphicData>
            </a:graphic>
          </p:graphicFrame>
        </p:grpSp>
        <p:grpSp>
          <p:nvGrpSpPr>
            <p:cNvPr id="60" name="Group 17"/>
            <p:cNvGrpSpPr>
              <a:grpSpLocks/>
            </p:cNvGrpSpPr>
            <p:nvPr/>
          </p:nvGrpSpPr>
          <p:grpSpPr bwMode="auto">
            <a:xfrm>
              <a:off x="5513388" y="1793875"/>
              <a:ext cx="1725612" cy="744538"/>
              <a:chOff x="3456" y="1083"/>
              <a:chExt cx="1087" cy="469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-377056" flipH="1" flipV="1">
                <a:off x="4050" y="1207"/>
                <a:ext cx="493" cy="34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62" name="Object 19"/>
              <p:cNvGraphicFramePr>
                <a:graphicFrameLocks noChangeAspect="1"/>
              </p:cNvGraphicFramePr>
              <p:nvPr/>
            </p:nvGraphicFramePr>
            <p:xfrm>
              <a:off x="3456" y="1083"/>
              <a:ext cx="542" cy="357"/>
            </p:xfrm>
            <a:graphic>
              <a:graphicData uri="http://schemas.openxmlformats.org/presentationml/2006/ole">
                <p:oleObj spid="_x0000_s37898" name="公式" r:id="rId4" imgW="291960" imgH="215640" progId="Equation.3">
                  <p:embed/>
                </p:oleObj>
              </a:graphicData>
            </a:graphic>
          </p:graphicFrame>
        </p:grpSp>
        <p:grpSp>
          <p:nvGrpSpPr>
            <p:cNvPr id="63" name="Group 20"/>
            <p:cNvGrpSpPr>
              <a:grpSpLocks/>
            </p:cNvGrpSpPr>
            <p:nvPr/>
          </p:nvGrpSpPr>
          <p:grpSpPr bwMode="auto">
            <a:xfrm>
              <a:off x="6400800" y="1143000"/>
              <a:ext cx="1966913" cy="942975"/>
              <a:chOff x="4050" y="723"/>
              <a:chExt cx="1239" cy="594"/>
            </a:xfrm>
          </p:grpSpPr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flipV="1">
                <a:off x="4050" y="723"/>
                <a:ext cx="1230" cy="55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65" name="Object 22"/>
              <p:cNvGraphicFramePr>
                <a:graphicFrameLocks noChangeAspect="1"/>
              </p:cNvGraphicFramePr>
              <p:nvPr/>
            </p:nvGraphicFramePr>
            <p:xfrm>
              <a:off x="4752" y="960"/>
              <a:ext cx="537" cy="357"/>
            </p:xfrm>
            <a:graphic>
              <a:graphicData uri="http://schemas.openxmlformats.org/presentationml/2006/ole">
                <p:oleObj spid="_x0000_s37899" name="公式" r:id="rId5" imgW="304560" imgH="215640" progId="Equation.3">
                  <p:embed/>
                </p:oleObj>
              </a:graphicData>
            </a:graphic>
          </p:graphicFrame>
        </p:grpSp>
        <p:graphicFrame>
          <p:nvGraphicFramePr>
            <p:cNvPr id="66" name="Object 40"/>
            <p:cNvGraphicFramePr>
              <a:graphicFrameLocks noChangeAspect="1"/>
            </p:cNvGraphicFramePr>
            <p:nvPr/>
          </p:nvGraphicFramePr>
          <p:xfrm>
            <a:off x="6762750" y="1793875"/>
            <a:ext cx="850900" cy="457200"/>
          </p:xfrm>
          <a:graphic>
            <a:graphicData uri="http://schemas.openxmlformats.org/presentationml/2006/ole">
              <p:oleObj spid="_x0000_s37900" name="公式" r:id="rId6" imgW="368280" imgH="203040" progId="Equation.3">
                <p:embed/>
              </p:oleObj>
            </a:graphicData>
          </a:graphic>
        </p:graphicFrame>
        <p:graphicFrame>
          <p:nvGraphicFramePr>
            <p:cNvPr id="67" name="Object 42"/>
            <p:cNvGraphicFramePr>
              <a:graphicFrameLocks noChangeAspect="1"/>
            </p:cNvGraphicFramePr>
            <p:nvPr/>
          </p:nvGraphicFramePr>
          <p:xfrm>
            <a:off x="5867400" y="1371600"/>
            <a:ext cx="339725" cy="457200"/>
          </p:xfrm>
          <a:graphic>
            <a:graphicData uri="http://schemas.openxmlformats.org/presentationml/2006/ole">
              <p:oleObj spid="_x0000_s37901" name="Equation" r:id="rId7" imgW="126720" imgH="177480" progId="Equation.3">
                <p:embed/>
              </p:oleObj>
            </a:graphicData>
          </a:graphic>
        </p:graphicFrame>
      </p:grpSp>
      <p:sp>
        <p:nvSpPr>
          <p:cNvPr id="69" name="文本占位符 68"/>
          <p:cNvSpPr>
            <a:spLocks noGrp="1"/>
          </p:cNvSpPr>
          <p:nvPr>
            <p:ph type="body" idx="13"/>
          </p:nvPr>
        </p:nvSpPr>
        <p:spPr>
          <a:xfrm>
            <a:off x="5072066" y="5643578"/>
            <a:ext cx="3143272" cy="500066"/>
          </a:xfrm>
        </p:spPr>
        <p:txBody>
          <a:bodyPr/>
          <a:lstStyle/>
          <a:p>
            <a:r>
              <a:rPr kumimoji="1" lang="en-US" altLang="zh-CN" dirty="0" smtClean="0">
                <a:latin typeface="Times New Roman" pitchFamily="18" charset="0"/>
                <a:sym typeface="Symbol" pitchFamily="18" charset="2"/>
              </a:rPr>
              <a:t></a:t>
            </a:r>
            <a:r>
              <a:rPr kumimoji="1" lang="zh-CN" altLang="en-US" dirty="0" smtClean="0">
                <a:latin typeface="Times New Roman" pitchFamily="18" charset="0"/>
                <a:sym typeface="Symbol" pitchFamily="18" charset="2"/>
              </a:rPr>
              <a:t>为</a:t>
            </a:r>
            <a:r>
              <a:rPr kumimoji="1" lang="en-US" altLang="zh-CN" i="1" dirty="0" smtClean="0">
                <a:latin typeface="Times New Roman" pitchFamily="18" charset="0"/>
                <a:sym typeface="Symbol" pitchFamily="18" charset="2"/>
              </a:rPr>
              <a:t>I</a:t>
            </a:r>
            <a:r>
              <a:rPr kumimoji="1" lang="zh-CN" altLang="zh-CN" dirty="0" smtClean="0">
                <a:latin typeface="Times New Roman" pitchFamily="18" charset="0"/>
                <a:sym typeface="Symbol" pitchFamily="18" charset="2"/>
              </a:rPr>
              <a:t>与</a:t>
            </a:r>
            <a:r>
              <a:rPr kumimoji="1" lang="en-US" altLang="zh-CN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kumimoji="1" lang="zh-CN" altLang="zh-CN" dirty="0" smtClean="0">
                <a:latin typeface="Times New Roman" pitchFamily="18" charset="0"/>
                <a:sym typeface="Symbol" pitchFamily="18" charset="2"/>
              </a:rPr>
              <a:t>方向的夹角</a:t>
            </a:r>
            <a:endParaRPr lang="zh-CN" altLang="en-US" dirty="0"/>
          </a:p>
        </p:txBody>
      </p:sp>
      <p:graphicFrame>
        <p:nvGraphicFramePr>
          <p:cNvPr id="70" name="Object 3"/>
          <p:cNvGraphicFramePr>
            <a:graphicFrameLocks noChangeAspect="1"/>
          </p:cNvGraphicFramePr>
          <p:nvPr/>
        </p:nvGraphicFramePr>
        <p:xfrm>
          <a:off x="571472" y="2662238"/>
          <a:ext cx="7858180" cy="623886"/>
        </p:xfrm>
        <a:graphic>
          <a:graphicData uri="http://schemas.openxmlformats.org/presentationml/2006/ole">
            <p:oleObj spid="_x0000_s37902" name="公式" r:id="rId8" imgW="2971800" imgH="279360" progId="Equation.3">
              <p:embed/>
            </p:oleObj>
          </a:graphicData>
        </a:graphic>
      </p:graphicFrame>
      <p:graphicFrame>
        <p:nvGraphicFramePr>
          <p:cNvPr id="71" name="Object 4"/>
          <p:cNvGraphicFramePr>
            <a:graphicFrameLocks noChangeAspect="1"/>
          </p:cNvGraphicFramePr>
          <p:nvPr/>
        </p:nvGraphicFramePr>
        <p:xfrm>
          <a:off x="685792" y="3429000"/>
          <a:ext cx="6743728" cy="857256"/>
        </p:xfrm>
        <a:graphic>
          <a:graphicData uri="http://schemas.openxmlformats.org/presentationml/2006/ole">
            <p:oleObj spid="_x0000_s37903" name="Equation" r:id="rId9" imgW="2450880" imgH="419040" progId="Equation.3">
              <p:embed/>
            </p:oleObj>
          </a:graphicData>
        </a:graphic>
      </p:graphicFrame>
      <p:graphicFrame>
        <p:nvGraphicFramePr>
          <p:cNvPr id="72" name="Object 5"/>
          <p:cNvGraphicFramePr>
            <a:graphicFrameLocks noChangeAspect="1"/>
          </p:cNvGraphicFramePr>
          <p:nvPr/>
        </p:nvGraphicFramePr>
        <p:xfrm>
          <a:off x="571472" y="4124337"/>
          <a:ext cx="2759075" cy="947737"/>
        </p:xfrm>
        <a:graphic>
          <a:graphicData uri="http://schemas.openxmlformats.org/presentationml/2006/ole">
            <p:oleObj spid="_x0000_s37904" name="Equation" r:id="rId10" imgW="1066680" imgH="419040" progId="Equation.DSMT4">
              <p:embed/>
            </p:oleObj>
          </a:graphicData>
        </a:graphic>
      </p:graphicFrame>
      <p:graphicFrame>
        <p:nvGraphicFramePr>
          <p:cNvPr id="73" name="Object 6"/>
          <p:cNvGraphicFramePr>
            <a:graphicFrameLocks noChangeAspect="1"/>
          </p:cNvGraphicFramePr>
          <p:nvPr/>
        </p:nvGraphicFramePr>
        <p:xfrm>
          <a:off x="3286116" y="4410089"/>
          <a:ext cx="5584825" cy="523875"/>
        </p:xfrm>
        <a:graphic>
          <a:graphicData uri="http://schemas.openxmlformats.org/presentationml/2006/ole">
            <p:oleObj spid="_x0000_s37905" name="Equation" r:id="rId11" imgW="1917360" imgH="203040" progId="Equation.DSMT4">
              <p:embed/>
            </p:oleObj>
          </a:graphicData>
        </a:graphic>
      </p:graphicFrame>
      <p:graphicFrame>
        <p:nvGraphicFramePr>
          <p:cNvPr id="74" name="Object 7"/>
          <p:cNvGraphicFramePr>
            <a:graphicFrameLocks noChangeAspect="1"/>
          </p:cNvGraphicFramePr>
          <p:nvPr/>
        </p:nvGraphicFramePr>
        <p:xfrm>
          <a:off x="1071538" y="5500702"/>
          <a:ext cx="3570288" cy="533400"/>
        </p:xfrm>
        <a:graphic>
          <a:graphicData uri="http://schemas.openxmlformats.org/presentationml/2006/ole">
            <p:oleObj spid="_x0000_s37906" name="Equation" r:id="rId12" imgW="14983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357158" y="-357214"/>
            <a:ext cx="8358215" cy="2143140"/>
          </a:xfrm>
        </p:spPr>
        <p:txBody>
          <a:bodyPr/>
          <a:lstStyle/>
          <a:p>
            <a:r>
              <a:rPr kumimoji="1" lang="zh-CN" altLang="en-US" sz="2400" b="1" dirty="0" smtClean="0"/>
              <a:t>例</a:t>
            </a:r>
            <a:r>
              <a:rPr kumimoji="1" lang="en-US" altLang="zh-CN" sz="2400" b="1" dirty="0" smtClean="0"/>
              <a:t>3.6  </a:t>
            </a:r>
            <a:r>
              <a:rPr kumimoji="1" lang="zh-CN" altLang="en-US" sz="2400" b="1" dirty="0" smtClean="0"/>
              <a:t>一质量均匀分布的柔软细绳铅直地悬挂着，绳的下端刚好触到水平桌面上，如果把绳的上端放开，绳将落在桌面上。试证明：在绳下落的过程中，任意时刻作用于桌面的压力，等于已落到桌面上的绳重量的三倍</a:t>
            </a:r>
            <a:endParaRPr kumimoji="1" lang="zh-CN" altLang="en-US" sz="2400" b="1" dirty="0"/>
          </a:p>
        </p:txBody>
      </p:sp>
      <p:sp>
        <p:nvSpPr>
          <p:cNvPr id="6161" name="灯片编号占位符 3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A5CC342-B59D-40AA-81DA-07015AC96D0B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214282" y="1928802"/>
            <a:ext cx="8215370" cy="1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动量和动量定理</a:t>
            </a:r>
            <a:r>
              <a:rPr lang="en-US" altLang="zh-CN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例题</a:t>
            </a:r>
          </a:p>
        </p:txBody>
      </p:sp>
      <p:grpSp>
        <p:nvGrpSpPr>
          <p:cNvPr id="29" name="Group 74"/>
          <p:cNvGrpSpPr>
            <a:grpSpLocks/>
          </p:cNvGrpSpPr>
          <p:nvPr/>
        </p:nvGrpSpPr>
        <p:grpSpPr bwMode="auto">
          <a:xfrm>
            <a:off x="6429388" y="2500306"/>
            <a:ext cx="2519362" cy="3584575"/>
            <a:chOff x="3969" y="0"/>
            <a:chExt cx="1791" cy="2685"/>
          </a:xfrm>
        </p:grpSpPr>
        <p:sp>
          <p:nvSpPr>
            <p:cNvPr id="30" name="Rectangle 72"/>
            <p:cNvSpPr>
              <a:spLocks noChangeArrowheads="1"/>
            </p:cNvSpPr>
            <p:nvPr/>
          </p:nvSpPr>
          <p:spPr bwMode="auto">
            <a:xfrm>
              <a:off x="3969" y="0"/>
              <a:ext cx="1791" cy="261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4665" y="0"/>
              <a:ext cx="243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32" name="Text Box 6"/>
            <p:cNvSpPr txBox="1">
              <a:spLocks noChangeArrowheads="1"/>
            </p:cNvSpPr>
            <p:nvPr/>
          </p:nvSpPr>
          <p:spPr bwMode="auto">
            <a:xfrm>
              <a:off x="3969" y="918"/>
              <a:ext cx="425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latin typeface="Times New Roman" pitchFamily="18" charset="0"/>
                </a:rPr>
                <a:t>L</a:t>
              </a:r>
            </a:p>
          </p:txBody>
        </p: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4152" y="599"/>
              <a:ext cx="1096" cy="1723"/>
              <a:chOff x="3744" y="253"/>
              <a:chExt cx="1358" cy="2043"/>
            </a:xfrm>
          </p:grpSpPr>
          <p:sp>
            <p:nvSpPr>
              <p:cNvPr id="70" name="Rectangle 8" descr="深色上对角线"/>
              <p:cNvSpPr>
                <a:spLocks noChangeArrowheads="1"/>
              </p:cNvSpPr>
              <p:nvPr/>
            </p:nvSpPr>
            <p:spPr bwMode="auto">
              <a:xfrm>
                <a:off x="3744" y="2060"/>
                <a:ext cx="1358" cy="236"/>
              </a:xfrm>
              <a:prstGeom prst="rect">
                <a:avLst/>
              </a:prstGeom>
              <a:pattFill prst="dkUpDiag">
                <a:fgClr>
                  <a:schemeClr val="tx2"/>
                </a:fgClr>
                <a:bgClr>
                  <a:srgbClr val="FF9900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" name="Oval 9"/>
              <p:cNvSpPr>
                <a:spLocks noChangeArrowheads="1"/>
              </p:cNvSpPr>
              <p:nvPr/>
            </p:nvSpPr>
            <p:spPr bwMode="auto">
              <a:xfrm>
                <a:off x="4464" y="253"/>
                <a:ext cx="76" cy="2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" name="Oval 10"/>
              <p:cNvSpPr>
                <a:spLocks noChangeArrowheads="1"/>
              </p:cNvSpPr>
              <p:nvPr/>
            </p:nvSpPr>
            <p:spPr bwMode="auto">
              <a:xfrm>
                <a:off x="4464" y="458"/>
                <a:ext cx="76" cy="15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3" name="Oval 11"/>
              <p:cNvSpPr>
                <a:spLocks noChangeArrowheads="1"/>
              </p:cNvSpPr>
              <p:nvPr/>
            </p:nvSpPr>
            <p:spPr bwMode="auto">
              <a:xfrm>
                <a:off x="4464" y="584"/>
                <a:ext cx="76" cy="15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" name="Oval 12"/>
              <p:cNvSpPr>
                <a:spLocks noChangeArrowheads="1"/>
              </p:cNvSpPr>
              <p:nvPr/>
            </p:nvSpPr>
            <p:spPr bwMode="auto">
              <a:xfrm>
                <a:off x="4464" y="710"/>
                <a:ext cx="76" cy="15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5" name="Oval 13"/>
              <p:cNvSpPr>
                <a:spLocks noChangeArrowheads="1"/>
              </p:cNvSpPr>
              <p:nvPr/>
            </p:nvSpPr>
            <p:spPr bwMode="auto">
              <a:xfrm>
                <a:off x="4464" y="1165"/>
                <a:ext cx="76" cy="15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6" name="Oval 14"/>
              <p:cNvSpPr>
                <a:spLocks noChangeArrowheads="1"/>
              </p:cNvSpPr>
              <p:nvPr/>
            </p:nvSpPr>
            <p:spPr bwMode="auto">
              <a:xfrm>
                <a:off x="4464" y="1290"/>
                <a:ext cx="76" cy="15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" name="Oval 15"/>
              <p:cNvSpPr>
                <a:spLocks noChangeArrowheads="1"/>
              </p:cNvSpPr>
              <p:nvPr/>
            </p:nvSpPr>
            <p:spPr bwMode="auto">
              <a:xfrm>
                <a:off x="4464" y="1542"/>
                <a:ext cx="76" cy="2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" name="Oval 16"/>
              <p:cNvSpPr>
                <a:spLocks noChangeArrowheads="1"/>
              </p:cNvSpPr>
              <p:nvPr/>
            </p:nvSpPr>
            <p:spPr bwMode="auto">
              <a:xfrm>
                <a:off x="4464" y="1746"/>
                <a:ext cx="76" cy="23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" name="Oval 17"/>
              <p:cNvSpPr>
                <a:spLocks noChangeArrowheads="1"/>
              </p:cNvSpPr>
              <p:nvPr/>
            </p:nvSpPr>
            <p:spPr bwMode="auto">
              <a:xfrm>
                <a:off x="4498" y="1981"/>
                <a:ext cx="76" cy="7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0" name="Oval 18"/>
              <p:cNvSpPr>
                <a:spLocks noChangeArrowheads="1"/>
              </p:cNvSpPr>
              <p:nvPr/>
            </p:nvSpPr>
            <p:spPr bwMode="auto">
              <a:xfrm>
                <a:off x="4464" y="961"/>
                <a:ext cx="76" cy="23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" name="Oval 19"/>
              <p:cNvSpPr>
                <a:spLocks noChangeArrowheads="1"/>
              </p:cNvSpPr>
              <p:nvPr/>
            </p:nvSpPr>
            <p:spPr bwMode="auto">
              <a:xfrm>
                <a:off x="4272" y="1981"/>
                <a:ext cx="226" cy="7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" name="Oval 20"/>
              <p:cNvSpPr>
                <a:spLocks noChangeArrowheads="1"/>
              </p:cNvSpPr>
              <p:nvPr/>
            </p:nvSpPr>
            <p:spPr bwMode="auto">
              <a:xfrm>
                <a:off x="4121" y="1981"/>
                <a:ext cx="151" cy="7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3" name="Oval 21"/>
              <p:cNvSpPr>
                <a:spLocks noChangeArrowheads="1"/>
              </p:cNvSpPr>
              <p:nvPr/>
            </p:nvSpPr>
            <p:spPr bwMode="auto">
              <a:xfrm>
                <a:off x="4121" y="1903"/>
                <a:ext cx="226" cy="7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4" name="Oval 22"/>
              <p:cNvSpPr>
                <a:spLocks noChangeArrowheads="1"/>
              </p:cNvSpPr>
              <p:nvPr/>
            </p:nvSpPr>
            <p:spPr bwMode="auto">
              <a:xfrm>
                <a:off x="4464" y="835"/>
                <a:ext cx="76" cy="15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5" name="Oval 23"/>
              <p:cNvSpPr>
                <a:spLocks noChangeArrowheads="1"/>
              </p:cNvSpPr>
              <p:nvPr/>
            </p:nvSpPr>
            <p:spPr bwMode="auto">
              <a:xfrm>
                <a:off x="4464" y="1416"/>
                <a:ext cx="76" cy="15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5" name="Line 26"/>
            <p:cNvSpPr>
              <a:spLocks noChangeShapeType="1"/>
            </p:cNvSpPr>
            <p:nvPr/>
          </p:nvSpPr>
          <p:spPr bwMode="auto">
            <a:xfrm>
              <a:off x="4262" y="599"/>
              <a:ext cx="951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50" name="Object 27"/>
            <p:cNvGraphicFramePr>
              <a:graphicFrameLocks noChangeAspect="1"/>
            </p:cNvGraphicFramePr>
            <p:nvPr/>
          </p:nvGraphicFramePr>
          <p:xfrm>
            <a:off x="4774" y="399"/>
            <a:ext cx="233" cy="196"/>
          </p:xfrm>
          <a:graphic>
            <a:graphicData uri="http://schemas.openxmlformats.org/presentationml/2006/ole">
              <p:oleObj spid="_x0000_s39943" name="Equation" r:id="rId4" imgW="126720" imgH="139680" progId="Equation.DSMT4">
                <p:embed/>
              </p:oleObj>
            </a:graphicData>
          </a:graphic>
        </p:graphicFrame>
        <p:sp>
          <p:nvSpPr>
            <p:cNvPr id="51" name="Line 29"/>
            <p:cNvSpPr>
              <a:spLocks noChangeShapeType="1"/>
            </p:cNvSpPr>
            <p:nvPr/>
          </p:nvSpPr>
          <p:spPr bwMode="auto">
            <a:xfrm>
              <a:off x="4079" y="280"/>
              <a:ext cx="159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Line 30"/>
            <p:cNvSpPr>
              <a:spLocks noChangeShapeType="1"/>
            </p:cNvSpPr>
            <p:nvPr/>
          </p:nvSpPr>
          <p:spPr bwMode="auto">
            <a:xfrm>
              <a:off x="4262" y="280"/>
              <a:ext cx="0" cy="183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Line 31"/>
            <p:cNvSpPr>
              <a:spLocks noChangeShapeType="1"/>
            </p:cNvSpPr>
            <p:nvPr/>
          </p:nvSpPr>
          <p:spPr bwMode="auto">
            <a:xfrm>
              <a:off x="4774" y="280"/>
              <a:ext cx="0" cy="203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Line 32"/>
            <p:cNvSpPr>
              <a:spLocks noChangeShapeType="1"/>
            </p:cNvSpPr>
            <p:nvPr/>
          </p:nvSpPr>
          <p:spPr bwMode="auto">
            <a:xfrm>
              <a:off x="4774" y="679"/>
              <a:ext cx="403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60" name="Object 33"/>
            <p:cNvGraphicFramePr>
              <a:graphicFrameLocks noChangeAspect="1"/>
            </p:cNvGraphicFramePr>
            <p:nvPr/>
          </p:nvGraphicFramePr>
          <p:xfrm>
            <a:off x="5213" y="479"/>
            <a:ext cx="349" cy="250"/>
          </p:xfrm>
          <a:graphic>
            <a:graphicData uri="http://schemas.openxmlformats.org/presentationml/2006/ole">
              <p:oleObj spid="_x0000_s39944" name="Equation" r:id="rId5" imgW="190440" imgH="177480" progId="Equation.DSMT4">
                <p:embed/>
              </p:oleObj>
            </a:graphicData>
          </a:graphic>
        </p:graphicFrame>
        <p:graphicFrame>
          <p:nvGraphicFramePr>
            <p:cNvPr id="61" name="Object 36"/>
            <p:cNvGraphicFramePr>
              <a:graphicFrameLocks noChangeAspect="1"/>
            </p:cNvGraphicFramePr>
            <p:nvPr/>
          </p:nvGraphicFramePr>
          <p:xfrm>
            <a:off x="5137" y="1875"/>
            <a:ext cx="534" cy="286"/>
          </p:xfrm>
          <a:graphic>
            <a:graphicData uri="http://schemas.openxmlformats.org/presentationml/2006/ole">
              <p:oleObj spid="_x0000_s39945" name="Equation" r:id="rId6" imgW="291960" imgH="203040" progId="Equation.DSMT4">
                <p:embed/>
              </p:oleObj>
            </a:graphicData>
          </a:graphic>
        </p:graphicFrame>
        <p:sp>
          <p:nvSpPr>
            <p:cNvPr id="62" name="Line 37"/>
            <p:cNvSpPr>
              <a:spLocks noChangeShapeType="1"/>
            </p:cNvSpPr>
            <p:nvPr/>
          </p:nvSpPr>
          <p:spPr bwMode="auto">
            <a:xfrm>
              <a:off x="4774" y="2035"/>
              <a:ext cx="367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Line 38"/>
            <p:cNvSpPr>
              <a:spLocks noChangeShapeType="1"/>
            </p:cNvSpPr>
            <p:nvPr/>
          </p:nvSpPr>
          <p:spPr bwMode="auto">
            <a:xfrm>
              <a:off x="4774" y="2115"/>
              <a:ext cx="367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64" name="Object 57"/>
            <p:cNvGraphicFramePr>
              <a:graphicFrameLocks noChangeAspect="1"/>
            </p:cNvGraphicFramePr>
            <p:nvPr/>
          </p:nvGraphicFramePr>
          <p:xfrm>
            <a:off x="4195" y="1752"/>
            <a:ext cx="552" cy="210"/>
          </p:xfrm>
          <a:graphic>
            <a:graphicData uri="http://schemas.openxmlformats.org/presentationml/2006/ole">
              <p:oleObj spid="_x0000_s39946" name="Equation" r:id="rId7" imgW="304560" imgH="164880" progId="Equation.DSMT4">
                <p:embed/>
              </p:oleObj>
            </a:graphicData>
          </a:graphic>
        </p:graphicFrame>
        <p:sp>
          <p:nvSpPr>
            <p:cNvPr id="65" name="Line 58"/>
            <p:cNvSpPr>
              <a:spLocks noChangeShapeType="1"/>
            </p:cNvSpPr>
            <p:nvPr/>
          </p:nvSpPr>
          <p:spPr bwMode="auto">
            <a:xfrm flipV="1">
              <a:off x="4785" y="1752"/>
              <a:ext cx="0" cy="453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>
              <a:off x="4785" y="2205"/>
              <a:ext cx="0" cy="363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Text Box 61"/>
            <p:cNvSpPr txBox="1">
              <a:spLocks noChangeArrowheads="1"/>
            </p:cNvSpPr>
            <p:nvPr/>
          </p:nvSpPr>
          <p:spPr bwMode="auto">
            <a:xfrm>
              <a:off x="4830" y="2296"/>
              <a:ext cx="286" cy="389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68" name="Text Box 62"/>
            <p:cNvSpPr txBox="1">
              <a:spLocks noChangeArrowheads="1"/>
            </p:cNvSpPr>
            <p:nvPr/>
          </p:nvSpPr>
          <p:spPr bwMode="auto">
            <a:xfrm>
              <a:off x="4830" y="1616"/>
              <a:ext cx="333" cy="389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latin typeface="Times New Roman" pitchFamily="18" charset="0"/>
                </a:rPr>
                <a:t>F</a:t>
              </a:r>
              <a:r>
                <a:rPr kumimoji="1" lang="en-US" altLang="zh-CN" sz="2800" b="1" baseline="30000">
                  <a:latin typeface="Times New Roman" pitchFamily="18" charset="0"/>
                </a:rPr>
                <a:t>/</a:t>
              </a:r>
              <a:endParaRPr kumimoji="1" lang="en-US" altLang="zh-CN" sz="2800" b="1">
                <a:latin typeface="Times New Roman" pitchFamily="18" charset="0"/>
              </a:endParaRPr>
            </a:p>
          </p:txBody>
        </p:sp>
        <p:sp>
          <p:nvSpPr>
            <p:cNvPr id="69" name="Line 73"/>
            <p:cNvSpPr>
              <a:spLocks noChangeShapeType="1"/>
            </p:cNvSpPr>
            <p:nvPr/>
          </p:nvSpPr>
          <p:spPr bwMode="auto">
            <a:xfrm>
              <a:off x="4694" y="482"/>
              <a:ext cx="0" cy="453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dash"/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6" name="文本占位符 85"/>
          <p:cNvSpPr>
            <a:spLocks noGrp="1"/>
          </p:cNvSpPr>
          <p:nvPr>
            <p:ph type="body" idx="13"/>
          </p:nvPr>
        </p:nvSpPr>
        <p:spPr>
          <a:xfrm>
            <a:off x="357158" y="2143116"/>
            <a:ext cx="5857916" cy="421484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kumimoji="1" lang="zh-CN" altLang="en-US" dirty="0" smtClean="0">
                <a:latin typeface="Times New Roman" pitchFamily="18" charset="0"/>
              </a:rPr>
              <a:t>证明： </a:t>
            </a:r>
            <a:r>
              <a:rPr kumimoji="1" lang="en-US" altLang="zh-CN" dirty="0" smtClean="0">
                <a:latin typeface="Times New Roman" pitchFamily="18" charset="0"/>
              </a:rPr>
              <a:t>t </a:t>
            </a:r>
            <a:r>
              <a:rPr kumimoji="1" lang="zh-CN" altLang="zh-CN" dirty="0" smtClean="0">
                <a:latin typeface="Times New Roman" pitchFamily="18" charset="0"/>
              </a:rPr>
              <a:t>时刻</a:t>
            </a:r>
            <a:r>
              <a:rPr kumimoji="1" lang="en-US" altLang="zh-CN" dirty="0" smtClean="0">
                <a:latin typeface="Times New Roman" pitchFamily="18" charset="0"/>
              </a:rPr>
              <a:t>, </a:t>
            </a:r>
            <a:r>
              <a:rPr kumimoji="1" lang="zh-CN" altLang="en-US" dirty="0" smtClean="0">
                <a:latin typeface="Times New Roman" pitchFamily="18" charset="0"/>
              </a:rPr>
              <a:t>桌面以上绳子</a:t>
            </a:r>
            <a:r>
              <a:rPr kumimoji="1" lang="en-US" altLang="zh-CN" dirty="0" smtClean="0">
                <a:latin typeface="Times New Roman" pitchFamily="18" charset="0"/>
              </a:rPr>
              <a:t>L-x</a:t>
            </a:r>
            <a:r>
              <a:rPr kumimoji="1" lang="zh-CN" altLang="en-US" dirty="0" smtClean="0">
                <a:latin typeface="Times New Roman" pitchFamily="18" charset="0"/>
              </a:rPr>
              <a:t>自由落体运动，</a:t>
            </a:r>
            <a:r>
              <a:rPr kumimoji="1" lang="zh-CN" altLang="zh-CN" dirty="0" smtClean="0">
                <a:latin typeface="Times New Roman" pitchFamily="18" charset="0"/>
              </a:rPr>
              <a:t>已有</a:t>
            </a:r>
            <a:r>
              <a:rPr kumimoji="1" lang="en-US" altLang="zh-CN" dirty="0" smtClean="0">
                <a:latin typeface="Times New Roman" pitchFamily="18" charset="0"/>
              </a:rPr>
              <a:t>x</a:t>
            </a:r>
            <a:r>
              <a:rPr kumimoji="1" lang="zh-CN" altLang="zh-CN" dirty="0" smtClean="0">
                <a:latin typeface="Times New Roman" pitchFamily="18" charset="0"/>
              </a:rPr>
              <a:t>长的柔绳落至桌面</a:t>
            </a:r>
            <a:r>
              <a:rPr kumimoji="1" lang="zh-CN" altLang="en-US" dirty="0" smtClean="0">
                <a:latin typeface="Times New Roman" pitchFamily="18" charset="0"/>
              </a:rPr>
              <a:t>，</a:t>
            </a:r>
            <a:r>
              <a:rPr kumimoji="1" lang="en-US" altLang="zh-CN" dirty="0" smtClean="0">
                <a:latin typeface="Times New Roman" pitchFamily="18" charset="0"/>
              </a:rPr>
              <a:t>t</a:t>
            </a:r>
            <a:r>
              <a:rPr kumimoji="1" lang="zh-CN" altLang="en-US" dirty="0" smtClean="0">
                <a:latin typeface="Times New Roman" pitchFamily="18" charset="0"/>
              </a:rPr>
              <a:t>附近</a:t>
            </a:r>
            <a:r>
              <a:rPr kumimoji="1" lang="en-US" altLang="zh-CN" dirty="0" err="1" smtClean="0">
                <a:latin typeface="Times New Roman" pitchFamily="18" charset="0"/>
              </a:rPr>
              <a:t>dt</a:t>
            </a:r>
            <a:r>
              <a:rPr kumimoji="1" lang="zh-CN" altLang="en-US" dirty="0" smtClean="0">
                <a:latin typeface="Times New Roman" pitchFamily="18" charset="0"/>
              </a:rPr>
              <a:t>时间内有</a:t>
            </a:r>
            <a:r>
              <a:rPr kumimoji="1" lang="zh-CN" altLang="zh-CN" dirty="0" smtClean="0">
                <a:latin typeface="Times New Roman" pitchFamily="18" charset="0"/>
              </a:rPr>
              <a:t>质量为</a:t>
            </a:r>
            <a:r>
              <a:rPr kumimoji="1" lang="zh-CN" altLang="zh-CN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 </a:t>
            </a:r>
            <a:r>
              <a:rPr kumimoji="1" lang="en-US" altLang="zh-CN" dirty="0" err="1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dx</a:t>
            </a:r>
            <a:r>
              <a:rPr kumimoji="1" lang="zh-CN" altLang="zh-CN" dirty="0" smtClean="0">
                <a:latin typeface="Times New Roman" pitchFamily="18" charset="0"/>
                <a:sym typeface="Symbol" pitchFamily="18" charset="2"/>
              </a:rPr>
              <a:t>的柔绳碰到桌面而停止</a:t>
            </a:r>
            <a:r>
              <a:rPr kumimoji="1" lang="zh-CN" altLang="en-US" dirty="0" smtClean="0">
                <a:latin typeface="Times New Roman" pitchFamily="18" charset="0"/>
                <a:sym typeface="Symbol" pitchFamily="18" charset="2"/>
              </a:rPr>
              <a:t>，速度由到达桌面的速度</a:t>
            </a:r>
            <a:r>
              <a:rPr kumimoji="1" lang="en-US" altLang="zh-CN" dirty="0" smtClean="0">
                <a:latin typeface="Times New Roman" pitchFamily="18" charset="0"/>
                <a:sym typeface="Symbol" pitchFamily="18" charset="2"/>
              </a:rPr>
              <a:t>v</a:t>
            </a:r>
            <a:r>
              <a:rPr kumimoji="1" lang="zh-CN" altLang="en-US" dirty="0" smtClean="0">
                <a:latin typeface="Times New Roman" pitchFamily="18" charset="0"/>
                <a:sym typeface="Symbol" pitchFamily="18" charset="2"/>
              </a:rPr>
              <a:t>减到</a:t>
            </a:r>
            <a:r>
              <a:rPr kumimoji="1" lang="en-US" altLang="zh-CN" dirty="0" smtClean="0">
                <a:latin typeface="Times New Roman" pitchFamily="18" charset="0"/>
                <a:sym typeface="Symbol" pitchFamily="18" charset="2"/>
              </a:rPr>
              <a:t>0.</a:t>
            </a:r>
            <a:r>
              <a:rPr kumimoji="1" lang="en-US" altLang="zh-CN" dirty="0" smtClean="0">
                <a:latin typeface="Times New Roman" pitchFamily="18" charset="0"/>
              </a:rPr>
              <a:t> </a:t>
            </a:r>
            <a:r>
              <a:rPr kumimoji="1" lang="zh-CN" altLang="en-US" dirty="0" smtClean="0">
                <a:latin typeface="Times New Roman" pitchFamily="18" charset="0"/>
              </a:rPr>
              <a:t>绳中张力为</a:t>
            </a:r>
            <a:r>
              <a:rPr kumimoji="1" lang="en-US" altLang="zh-CN" dirty="0" smtClean="0">
                <a:latin typeface="Times New Roman" pitchFamily="18" charset="0"/>
              </a:rPr>
              <a:t>0</a:t>
            </a:r>
            <a:r>
              <a:rPr kumimoji="1" lang="zh-CN" altLang="en-US" dirty="0" smtClean="0">
                <a:latin typeface="Times New Roman" pitchFamily="18" charset="0"/>
              </a:rPr>
              <a:t>，</a:t>
            </a:r>
            <a:r>
              <a:rPr kumimoji="1" lang="en-US" altLang="zh-CN" dirty="0" err="1" smtClean="0">
                <a:latin typeface="Times New Roman" pitchFamily="18" charset="0"/>
              </a:rPr>
              <a:t>dt</a:t>
            </a:r>
            <a:r>
              <a:rPr kumimoji="1" lang="zh-CN" altLang="en-US" dirty="0" smtClean="0">
                <a:latin typeface="Times New Roman" pitchFamily="18" charset="0"/>
              </a:rPr>
              <a:t>内只有</a:t>
            </a:r>
            <a:r>
              <a:rPr kumimoji="1" lang="en-US" altLang="zh-CN" dirty="0" err="1" smtClean="0">
                <a:latin typeface="Times New Roman" pitchFamily="18" charset="0"/>
              </a:rPr>
              <a:t>dx</a:t>
            </a:r>
            <a:r>
              <a:rPr kumimoji="1" lang="zh-CN" altLang="en-US" dirty="0" smtClean="0">
                <a:latin typeface="Times New Roman" pitchFamily="18" charset="0"/>
              </a:rPr>
              <a:t>段与桌面作用，</a:t>
            </a:r>
            <a:r>
              <a:rPr kumimoji="1" lang="zh-CN" altLang="zh-CN" dirty="0" smtClean="0">
                <a:latin typeface="Times New Roman" pitchFamily="18" charset="0"/>
                <a:sym typeface="Symbol" pitchFamily="18" charset="2"/>
              </a:rPr>
              <a:t>它</a:t>
            </a:r>
            <a:r>
              <a:rPr kumimoji="1" lang="zh-CN" altLang="en-US" dirty="0" smtClean="0">
                <a:latin typeface="Times New Roman" pitchFamily="18" charset="0"/>
                <a:sym typeface="Symbol" pitchFamily="18" charset="2"/>
              </a:rPr>
              <a:t>的</a:t>
            </a:r>
            <a:r>
              <a:rPr kumimoji="1" lang="zh-CN" altLang="zh-CN" dirty="0" smtClean="0">
                <a:latin typeface="Times New Roman" pitchFamily="18" charset="0"/>
                <a:sym typeface="Symbol" pitchFamily="18" charset="2"/>
              </a:rPr>
              <a:t>动量变化率</a:t>
            </a:r>
            <a:r>
              <a:rPr kumimoji="1" lang="zh-CN" altLang="en-US" dirty="0" smtClean="0">
                <a:latin typeface="Times New Roman" pitchFamily="18" charset="0"/>
                <a:sym typeface="Symbol" pitchFamily="18" charset="2"/>
              </a:rPr>
              <a:t>等于合外力（重力</a:t>
            </a:r>
            <a:r>
              <a:rPr kumimoji="1" lang="en-US" altLang="zh-CN" dirty="0" smtClean="0">
                <a:latin typeface="Times New Roman" pitchFamily="18" charset="0"/>
                <a:sym typeface="Symbol" pitchFamily="18" charset="2"/>
              </a:rPr>
              <a:t>g </a:t>
            </a:r>
            <a:r>
              <a:rPr kumimoji="1" lang="en-US" altLang="zh-CN" dirty="0" err="1" smtClean="0">
                <a:latin typeface="Times New Roman" pitchFamily="18" charset="0"/>
                <a:sym typeface="Symbol" pitchFamily="18" charset="2"/>
              </a:rPr>
              <a:t>dx</a:t>
            </a:r>
            <a:r>
              <a:rPr kumimoji="1" lang="zh-CN" altLang="en-US" dirty="0" smtClean="0">
                <a:latin typeface="Times New Roman" pitchFamily="18" charset="0"/>
                <a:sym typeface="Symbol" pitchFamily="18" charset="2"/>
              </a:rPr>
              <a:t>可略＋支撑力</a:t>
            </a:r>
            <a:r>
              <a:rPr kumimoji="1" lang="en-US" altLang="zh-CN" dirty="0" smtClean="0">
                <a:latin typeface="Times New Roman" pitchFamily="18" charset="0"/>
                <a:sym typeface="Symbol" pitchFamily="18" charset="2"/>
              </a:rPr>
              <a:t>F’</a:t>
            </a:r>
            <a:r>
              <a:rPr kumimoji="1" lang="zh-CN" altLang="en-US" dirty="0" smtClean="0">
                <a:latin typeface="Times New Roman" pitchFamily="18" charset="0"/>
                <a:sym typeface="Symbol" pitchFamily="18" charset="2"/>
              </a:rPr>
              <a:t>）对柔绳</a:t>
            </a:r>
            <a:r>
              <a:rPr kumimoji="1" lang="en-US" altLang="zh-CN" dirty="0" err="1" smtClean="0">
                <a:latin typeface="Times New Roman" pitchFamily="18" charset="0"/>
                <a:sym typeface="Symbol" pitchFamily="18" charset="2"/>
              </a:rPr>
              <a:t>dx</a:t>
            </a:r>
            <a:r>
              <a:rPr kumimoji="1" lang="zh-CN" altLang="en-US" dirty="0" smtClean="0">
                <a:latin typeface="Times New Roman" pitchFamily="18" charset="0"/>
                <a:sym typeface="Symbol" pitchFamily="18" charset="2"/>
              </a:rPr>
              <a:t>的冲力</a:t>
            </a:r>
            <a:r>
              <a:rPr kumimoji="1" lang="en-US" altLang="zh-CN" dirty="0" smtClean="0">
                <a:latin typeface="Times New Roman" pitchFamily="18" charset="0"/>
                <a:sym typeface="Symbol" pitchFamily="18" charset="2"/>
              </a:rPr>
              <a:t>.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44" name="矩形 43"/>
          <p:cNvSpPr/>
          <p:nvPr/>
        </p:nvSpPr>
        <p:spPr>
          <a:xfrm>
            <a:off x="6357950" y="1500174"/>
            <a:ext cx="2236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课件采取</a:t>
            </a:r>
            <a:r>
              <a:rPr lang="en-US" altLang="zh-CN" dirty="0" smtClean="0"/>
              <a:t>p54(</a:t>
            </a:r>
            <a:r>
              <a:rPr lang="zh-CN" altLang="en-US" dirty="0" smtClean="0"/>
              <a:t>方法</a:t>
            </a:r>
            <a:r>
              <a:rPr lang="en-US" altLang="zh-CN" dirty="0" smtClean="0"/>
              <a:t>2)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357159" y="214314"/>
            <a:ext cx="4857784" cy="571480"/>
          </a:xfrm>
        </p:spPr>
        <p:txBody>
          <a:bodyPr/>
          <a:lstStyle/>
          <a:p>
            <a:r>
              <a:rPr kumimoji="1" lang="zh-CN" altLang="en-US" sz="2800" b="1" dirty="0" smtClean="0"/>
              <a:t>例</a:t>
            </a:r>
            <a:r>
              <a:rPr kumimoji="1" lang="en-US" altLang="zh-CN" sz="2800" b="1" dirty="0" smtClean="0"/>
              <a:t>3.6  </a:t>
            </a:r>
            <a:r>
              <a:rPr kumimoji="1" lang="zh-CN" altLang="en-US" sz="2800" b="1" dirty="0" smtClean="0"/>
              <a:t>落绳问题</a:t>
            </a:r>
            <a:endParaRPr kumimoji="1" lang="zh-CN" altLang="en-US" sz="2800" b="1" dirty="0"/>
          </a:p>
        </p:txBody>
      </p:sp>
      <p:sp>
        <p:nvSpPr>
          <p:cNvPr id="6161" name="灯片编号占位符 3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A5CC342-B59D-40AA-81DA-07015AC96D0B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285720" y="928670"/>
            <a:ext cx="3857652" cy="1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动量和动量定理</a:t>
            </a:r>
            <a:r>
              <a:rPr lang="en-US" altLang="zh-CN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例题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6357950" y="214290"/>
            <a:ext cx="2519362" cy="3584575"/>
            <a:chOff x="3969" y="0"/>
            <a:chExt cx="1791" cy="2685"/>
          </a:xfrm>
        </p:grpSpPr>
        <p:sp>
          <p:nvSpPr>
            <p:cNvPr id="30" name="Rectangle 72"/>
            <p:cNvSpPr>
              <a:spLocks noChangeArrowheads="1"/>
            </p:cNvSpPr>
            <p:nvPr/>
          </p:nvSpPr>
          <p:spPr bwMode="auto">
            <a:xfrm>
              <a:off x="3969" y="0"/>
              <a:ext cx="1791" cy="261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4665" y="0"/>
              <a:ext cx="243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32" name="Text Box 6"/>
            <p:cNvSpPr txBox="1">
              <a:spLocks noChangeArrowheads="1"/>
            </p:cNvSpPr>
            <p:nvPr/>
          </p:nvSpPr>
          <p:spPr bwMode="auto">
            <a:xfrm>
              <a:off x="3969" y="918"/>
              <a:ext cx="425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latin typeface="Times New Roman" pitchFamily="18" charset="0"/>
                </a:rPr>
                <a:t>L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152" y="599"/>
              <a:ext cx="1096" cy="1723"/>
              <a:chOff x="3744" y="253"/>
              <a:chExt cx="1358" cy="2043"/>
            </a:xfrm>
          </p:grpSpPr>
          <p:sp>
            <p:nvSpPr>
              <p:cNvPr id="70" name="Rectangle 8" descr="深色上对角线"/>
              <p:cNvSpPr>
                <a:spLocks noChangeArrowheads="1"/>
              </p:cNvSpPr>
              <p:nvPr/>
            </p:nvSpPr>
            <p:spPr bwMode="auto">
              <a:xfrm>
                <a:off x="3744" y="2060"/>
                <a:ext cx="1358" cy="236"/>
              </a:xfrm>
              <a:prstGeom prst="rect">
                <a:avLst/>
              </a:prstGeom>
              <a:pattFill prst="dkUpDiag">
                <a:fgClr>
                  <a:schemeClr val="tx2"/>
                </a:fgClr>
                <a:bgClr>
                  <a:srgbClr val="FF9900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" name="Oval 9"/>
              <p:cNvSpPr>
                <a:spLocks noChangeArrowheads="1"/>
              </p:cNvSpPr>
              <p:nvPr/>
            </p:nvSpPr>
            <p:spPr bwMode="auto">
              <a:xfrm>
                <a:off x="4464" y="253"/>
                <a:ext cx="76" cy="2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" name="Oval 10"/>
              <p:cNvSpPr>
                <a:spLocks noChangeArrowheads="1"/>
              </p:cNvSpPr>
              <p:nvPr/>
            </p:nvSpPr>
            <p:spPr bwMode="auto">
              <a:xfrm>
                <a:off x="4464" y="458"/>
                <a:ext cx="76" cy="15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3" name="Oval 11"/>
              <p:cNvSpPr>
                <a:spLocks noChangeArrowheads="1"/>
              </p:cNvSpPr>
              <p:nvPr/>
            </p:nvSpPr>
            <p:spPr bwMode="auto">
              <a:xfrm>
                <a:off x="4464" y="584"/>
                <a:ext cx="76" cy="15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" name="Oval 12"/>
              <p:cNvSpPr>
                <a:spLocks noChangeArrowheads="1"/>
              </p:cNvSpPr>
              <p:nvPr/>
            </p:nvSpPr>
            <p:spPr bwMode="auto">
              <a:xfrm>
                <a:off x="4464" y="710"/>
                <a:ext cx="76" cy="15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5" name="Oval 13"/>
              <p:cNvSpPr>
                <a:spLocks noChangeArrowheads="1"/>
              </p:cNvSpPr>
              <p:nvPr/>
            </p:nvSpPr>
            <p:spPr bwMode="auto">
              <a:xfrm>
                <a:off x="4464" y="1165"/>
                <a:ext cx="76" cy="15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6" name="Oval 14"/>
              <p:cNvSpPr>
                <a:spLocks noChangeArrowheads="1"/>
              </p:cNvSpPr>
              <p:nvPr/>
            </p:nvSpPr>
            <p:spPr bwMode="auto">
              <a:xfrm>
                <a:off x="4464" y="1290"/>
                <a:ext cx="76" cy="15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" name="Oval 15"/>
              <p:cNvSpPr>
                <a:spLocks noChangeArrowheads="1"/>
              </p:cNvSpPr>
              <p:nvPr/>
            </p:nvSpPr>
            <p:spPr bwMode="auto">
              <a:xfrm>
                <a:off x="4464" y="1542"/>
                <a:ext cx="76" cy="2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" name="Oval 16"/>
              <p:cNvSpPr>
                <a:spLocks noChangeArrowheads="1"/>
              </p:cNvSpPr>
              <p:nvPr/>
            </p:nvSpPr>
            <p:spPr bwMode="auto">
              <a:xfrm>
                <a:off x="4464" y="1746"/>
                <a:ext cx="76" cy="23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" name="Oval 17"/>
              <p:cNvSpPr>
                <a:spLocks noChangeArrowheads="1"/>
              </p:cNvSpPr>
              <p:nvPr/>
            </p:nvSpPr>
            <p:spPr bwMode="auto">
              <a:xfrm>
                <a:off x="4498" y="1981"/>
                <a:ext cx="76" cy="7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0" name="Oval 18"/>
              <p:cNvSpPr>
                <a:spLocks noChangeArrowheads="1"/>
              </p:cNvSpPr>
              <p:nvPr/>
            </p:nvSpPr>
            <p:spPr bwMode="auto">
              <a:xfrm>
                <a:off x="4464" y="961"/>
                <a:ext cx="76" cy="23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" name="Oval 19"/>
              <p:cNvSpPr>
                <a:spLocks noChangeArrowheads="1"/>
              </p:cNvSpPr>
              <p:nvPr/>
            </p:nvSpPr>
            <p:spPr bwMode="auto">
              <a:xfrm>
                <a:off x="4272" y="1981"/>
                <a:ext cx="226" cy="7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" name="Oval 20"/>
              <p:cNvSpPr>
                <a:spLocks noChangeArrowheads="1"/>
              </p:cNvSpPr>
              <p:nvPr/>
            </p:nvSpPr>
            <p:spPr bwMode="auto">
              <a:xfrm>
                <a:off x="4121" y="1981"/>
                <a:ext cx="151" cy="7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3" name="Oval 21"/>
              <p:cNvSpPr>
                <a:spLocks noChangeArrowheads="1"/>
              </p:cNvSpPr>
              <p:nvPr/>
            </p:nvSpPr>
            <p:spPr bwMode="auto">
              <a:xfrm>
                <a:off x="4121" y="1903"/>
                <a:ext cx="226" cy="7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4" name="Oval 22"/>
              <p:cNvSpPr>
                <a:spLocks noChangeArrowheads="1"/>
              </p:cNvSpPr>
              <p:nvPr/>
            </p:nvSpPr>
            <p:spPr bwMode="auto">
              <a:xfrm>
                <a:off x="4464" y="835"/>
                <a:ext cx="76" cy="15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5" name="Oval 23"/>
              <p:cNvSpPr>
                <a:spLocks noChangeArrowheads="1"/>
              </p:cNvSpPr>
              <p:nvPr/>
            </p:nvSpPr>
            <p:spPr bwMode="auto">
              <a:xfrm>
                <a:off x="4464" y="1416"/>
                <a:ext cx="76" cy="15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5" name="Line 26"/>
            <p:cNvSpPr>
              <a:spLocks noChangeShapeType="1"/>
            </p:cNvSpPr>
            <p:nvPr/>
          </p:nvSpPr>
          <p:spPr bwMode="auto">
            <a:xfrm>
              <a:off x="4262" y="599"/>
              <a:ext cx="951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50" name="Object 27"/>
            <p:cNvGraphicFramePr>
              <a:graphicFrameLocks noChangeAspect="1"/>
            </p:cNvGraphicFramePr>
            <p:nvPr/>
          </p:nvGraphicFramePr>
          <p:xfrm>
            <a:off x="4774" y="399"/>
            <a:ext cx="233" cy="196"/>
          </p:xfrm>
          <a:graphic>
            <a:graphicData uri="http://schemas.openxmlformats.org/presentationml/2006/ole">
              <p:oleObj spid="_x0000_s40962" name="Equation" r:id="rId3" imgW="126720" imgH="139680" progId="Equation.DSMT4">
                <p:embed/>
              </p:oleObj>
            </a:graphicData>
          </a:graphic>
        </p:graphicFrame>
        <p:sp>
          <p:nvSpPr>
            <p:cNvPr id="51" name="Line 29"/>
            <p:cNvSpPr>
              <a:spLocks noChangeShapeType="1"/>
            </p:cNvSpPr>
            <p:nvPr/>
          </p:nvSpPr>
          <p:spPr bwMode="auto">
            <a:xfrm>
              <a:off x="4079" y="280"/>
              <a:ext cx="159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Line 30"/>
            <p:cNvSpPr>
              <a:spLocks noChangeShapeType="1"/>
            </p:cNvSpPr>
            <p:nvPr/>
          </p:nvSpPr>
          <p:spPr bwMode="auto">
            <a:xfrm>
              <a:off x="4262" y="280"/>
              <a:ext cx="0" cy="183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Line 31"/>
            <p:cNvSpPr>
              <a:spLocks noChangeShapeType="1"/>
            </p:cNvSpPr>
            <p:nvPr/>
          </p:nvSpPr>
          <p:spPr bwMode="auto">
            <a:xfrm>
              <a:off x="4774" y="280"/>
              <a:ext cx="0" cy="203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Line 32"/>
            <p:cNvSpPr>
              <a:spLocks noChangeShapeType="1"/>
            </p:cNvSpPr>
            <p:nvPr/>
          </p:nvSpPr>
          <p:spPr bwMode="auto">
            <a:xfrm>
              <a:off x="4774" y="679"/>
              <a:ext cx="403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60" name="Object 33"/>
            <p:cNvGraphicFramePr>
              <a:graphicFrameLocks noChangeAspect="1"/>
            </p:cNvGraphicFramePr>
            <p:nvPr/>
          </p:nvGraphicFramePr>
          <p:xfrm>
            <a:off x="5213" y="479"/>
            <a:ext cx="349" cy="250"/>
          </p:xfrm>
          <a:graphic>
            <a:graphicData uri="http://schemas.openxmlformats.org/presentationml/2006/ole">
              <p:oleObj spid="_x0000_s40963" name="Equation" r:id="rId4" imgW="190440" imgH="177480" progId="Equation.DSMT4">
                <p:embed/>
              </p:oleObj>
            </a:graphicData>
          </a:graphic>
        </p:graphicFrame>
        <p:graphicFrame>
          <p:nvGraphicFramePr>
            <p:cNvPr id="61" name="Object 36"/>
            <p:cNvGraphicFramePr>
              <a:graphicFrameLocks noChangeAspect="1"/>
            </p:cNvGraphicFramePr>
            <p:nvPr/>
          </p:nvGraphicFramePr>
          <p:xfrm>
            <a:off x="5137" y="1875"/>
            <a:ext cx="534" cy="286"/>
          </p:xfrm>
          <a:graphic>
            <a:graphicData uri="http://schemas.openxmlformats.org/presentationml/2006/ole">
              <p:oleObj spid="_x0000_s40964" name="Equation" r:id="rId5" imgW="291960" imgH="203040" progId="Equation.DSMT4">
                <p:embed/>
              </p:oleObj>
            </a:graphicData>
          </a:graphic>
        </p:graphicFrame>
        <p:sp>
          <p:nvSpPr>
            <p:cNvPr id="62" name="Line 37"/>
            <p:cNvSpPr>
              <a:spLocks noChangeShapeType="1"/>
            </p:cNvSpPr>
            <p:nvPr/>
          </p:nvSpPr>
          <p:spPr bwMode="auto">
            <a:xfrm>
              <a:off x="4774" y="2035"/>
              <a:ext cx="367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Line 38"/>
            <p:cNvSpPr>
              <a:spLocks noChangeShapeType="1"/>
            </p:cNvSpPr>
            <p:nvPr/>
          </p:nvSpPr>
          <p:spPr bwMode="auto">
            <a:xfrm>
              <a:off x="4774" y="2115"/>
              <a:ext cx="367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64" name="Object 57"/>
            <p:cNvGraphicFramePr>
              <a:graphicFrameLocks noChangeAspect="1"/>
            </p:cNvGraphicFramePr>
            <p:nvPr/>
          </p:nvGraphicFramePr>
          <p:xfrm>
            <a:off x="4195" y="1752"/>
            <a:ext cx="552" cy="210"/>
          </p:xfrm>
          <a:graphic>
            <a:graphicData uri="http://schemas.openxmlformats.org/presentationml/2006/ole">
              <p:oleObj spid="_x0000_s40965" name="Equation" r:id="rId6" imgW="304560" imgH="164880" progId="Equation.DSMT4">
                <p:embed/>
              </p:oleObj>
            </a:graphicData>
          </a:graphic>
        </p:graphicFrame>
        <p:sp>
          <p:nvSpPr>
            <p:cNvPr id="65" name="Line 58"/>
            <p:cNvSpPr>
              <a:spLocks noChangeShapeType="1"/>
            </p:cNvSpPr>
            <p:nvPr/>
          </p:nvSpPr>
          <p:spPr bwMode="auto">
            <a:xfrm flipV="1">
              <a:off x="4785" y="1752"/>
              <a:ext cx="0" cy="453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>
              <a:off x="4785" y="2205"/>
              <a:ext cx="0" cy="363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Text Box 61"/>
            <p:cNvSpPr txBox="1">
              <a:spLocks noChangeArrowheads="1"/>
            </p:cNvSpPr>
            <p:nvPr/>
          </p:nvSpPr>
          <p:spPr bwMode="auto">
            <a:xfrm>
              <a:off x="4830" y="2296"/>
              <a:ext cx="286" cy="389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68" name="Text Box 62"/>
            <p:cNvSpPr txBox="1">
              <a:spLocks noChangeArrowheads="1"/>
            </p:cNvSpPr>
            <p:nvPr/>
          </p:nvSpPr>
          <p:spPr bwMode="auto">
            <a:xfrm>
              <a:off x="4830" y="1616"/>
              <a:ext cx="333" cy="389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latin typeface="Times New Roman" pitchFamily="18" charset="0"/>
                </a:rPr>
                <a:t>F</a:t>
              </a:r>
              <a:r>
                <a:rPr kumimoji="1" lang="en-US" altLang="zh-CN" sz="2800" b="1" baseline="30000">
                  <a:latin typeface="Times New Roman" pitchFamily="18" charset="0"/>
                </a:rPr>
                <a:t>/</a:t>
              </a:r>
              <a:endParaRPr kumimoji="1" lang="en-US" altLang="zh-CN" sz="2800" b="1">
                <a:latin typeface="Times New Roman" pitchFamily="18" charset="0"/>
              </a:endParaRPr>
            </a:p>
          </p:txBody>
        </p:sp>
        <p:sp>
          <p:nvSpPr>
            <p:cNvPr id="69" name="Line 73"/>
            <p:cNvSpPr>
              <a:spLocks noChangeShapeType="1"/>
            </p:cNvSpPr>
            <p:nvPr/>
          </p:nvSpPr>
          <p:spPr bwMode="auto">
            <a:xfrm>
              <a:off x="4694" y="482"/>
              <a:ext cx="0" cy="453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dash"/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6" name="文本占位符 85"/>
          <p:cNvSpPr>
            <a:spLocks noGrp="1"/>
          </p:cNvSpPr>
          <p:nvPr>
            <p:ph type="body" idx="13"/>
          </p:nvPr>
        </p:nvSpPr>
        <p:spPr>
          <a:xfrm>
            <a:off x="4429124" y="357166"/>
            <a:ext cx="1214446" cy="64294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 smtClean="0">
                <a:latin typeface="Times New Roman" pitchFamily="18" charset="0"/>
              </a:rPr>
              <a:t>证明：</a:t>
            </a:r>
            <a:endParaRPr kumimoji="1" lang="en-US" altLang="zh-CN" dirty="0" smtClean="0">
              <a:latin typeface="Times New Roman" pitchFamily="18" charset="0"/>
              <a:sym typeface="Symbol" pitchFamily="18" charset="2"/>
            </a:endParaRP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graphicFrame>
        <p:nvGraphicFramePr>
          <p:cNvPr id="46" name="Object 25"/>
          <p:cNvGraphicFramePr>
            <a:graphicFrameLocks noChangeAspect="1"/>
          </p:cNvGraphicFramePr>
          <p:nvPr/>
        </p:nvGraphicFramePr>
        <p:xfrm>
          <a:off x="339725" y="2214563"/>
          <a:ext cx="4460875" cy="839787"/>
        </p:xfrm>
        <a:graphic>
          <a:graphicData uri="http://schemas.openxmlformats.org/presentationml/2006/ole">
            <p:oleObj spid="_x0000_s40966" name="Equation" r:id="rId7" imgW="1892160" imgH="393480" progId="Equation.DSMT4">
              <p:embed/>
            </p:oleObj>
          </a:graphicData>
        </a:graphic>
      </p:graphicFrame>
      <p:graphicFrame>
        <p:nvGraphicFramePr>
          <p:cNvPr id="47" name="Object 43"/>
          <p:cNvGraphicFramePr>
            <a:graphicFrameLocks noChangeAspect="1"/>
          </p:cNvGraphicFramePr>
          <p:nvPr/>
        </p:nvGraphicFramePr>
        <p:xfrm>
          <a:off x="1187450" y="3290900"/>
          <a:ext cx="1100138" cy="339725"/>
        </p:xfrm>
        <a:graphic>
          <a:graphicData uri="http://schemas.openxmlformats.org/presentationml/2006/ole">
            <p:oleObj spid="_x0000_s40967" name="Equation" r:id="rId8" imgW="406080" imgH="177480" progId="Equation.DSMT4">
              <p:embed/>
            </p:oleObj>
          </a:graphicData>
        </a:graphic>
      </p:graphicFrame>
      <p:graphicFrame>
        <p:nvGraphicFramePr>
          <p:cNvPr id="48" name="Object 54"/>
          <p:cNvGraphicFramePr>
            <a:graphicFrameLocks noChangeAspect="1"/>
          </p:cNvGraphicFramePr>
          <p:nvPr/>
        </p:nvGraphicFramePr>
        <p:xfrm>
          <a:off x="179388" y="3990984"/>
          <a:ext cx="3455987" cy="723900"/>
        </p:xfrm>
        <a:graphic>
          <a:graphicData uri="http://schemas.openxmlformats.org/presentationml/2006/ole">
            <p:oleObj spid="_x0000_s40968" name="Equation" r:id="rId9" imgW="1625400" imgH="419040" progId="Equation.DSMT4">
              <p:embed/>
            </p:oleObj>
          </a:graphicData>
        </a:graphic>
      </p:graphicFrame>
      <p:graphicFrame>
        <p:nvGraphicFramePr>
          <p:cNvPr id="49" name="Object 64"/>
          <p:cNvGraphicFramePr>
            <a:graphicFrameLocks noChangeAspect="1"/>
          </p:cNvGraphicFramePr>
          <p:nvPr/>
        </p:nvGraphicFramePr>
        <p:xfrm>
          <a:off x="571472" y="1428736"/>
          <a:ext cx="4421187" cy="412750"/>
        </p:xfrm>
        <a:graphic>
          <a:graphicData uri="http://schemas.openxmlformats.org/presentationml/2006/ole">
            <p:oleObj spid="_x0000_s40969" name="Equation" r:id="rId10" imgW="1536480" imgH="203040" progId="Equation.DSMT4">
              <p:embed/>
            </p:oleObj>
          </a:graphicData>
        </a:graphic>
      </p:graphicFrame>
      <p:grpSp>
        <p:nvGrpSpPr>
          <p:cNvPr id="52" name="Group 81"/>
          <p:cNvGrpSpPr>
            <a:grpSpLocks/>
          </p:cNvGrpSpPr>
          <p:nvPr/>
        </p:nvGrpSpPr>
        <p:grpSpPr bwMode="auto">
          <a:xfrm>
            <a:off x="4427538" y="4102112"/>
            <a:ext cx="1582737" cy="536575"/>
            <a:chOff x="2835" y="3158"/>
            <a:chExt cx="997" cy="338"/>
          </a:xfrm>
        </p:grpSpPr>
        <p:sp>
          <p:nvSpPr>
            <p:cNvPr id="54" name="AutoShape 69"/>
            <p:cNvSpPr>
              <a:spLocks noChangeArrowheads="1"/>
            </p:cNvSpPr>
            <p:nvPr/>
          </p:nvSpPr>
          <p:spPr bwMode="auto">
            <a:xfrm>
              <a:off x="2835" y="3158"/>
              <a:ext cx="997" cy="338"/>
            </a:xfrm>
            <a:prstGeom prst="wedgeRectCallout">
              <a:avLst>
                <a:gd name="adj1" fmla="val -62435"/>
                <a:gd name="adj2" fmla="val -268639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kumimoji="1" lang="zh-CN" altLang="zh-CN" sz="2800" b="1">
                <a:latin typeface="Times New Roman" pitchFamily="18" charset="0"/>
              </a:endParaRPr>
            </a:p>
          </p:txBody>
        </p:sp>
        <p:graphicFrame>
          <p:nvGraphicFramePr>
            <p:cNvPr id="55" name="Object 70"/>
            <p:cNvGraphicFramePr>
              <a:graphicFrameLocks noChangeAspect="1"/>
            </p:cNvGraphicFramePr>
            <p:nvPr/>
          </p:nvGraphicFramePr>
          <p:xfrm>
            <a:off x="2925" y="3158"/>
            <a:ext cx="680" cy="338"/>
          </p:xfrm>
          <a:graphic>
            <a:graphicData uri="http://schemas.openxmlformats.org/presentationml/2006/ole">
              <p:oleObj spid="_x0000_s40970" name="Equation" r:id="rId11" imgW="571320" imgH="228600" progId="Equation.DSMT4">
                <p:embed/>
              </p:oleObj>
            </a:graphicData>
          </a:graphic>
        </p:graphicFrame>
      </p:grpSp>
      <p:graphicFrame>
        <p:nvGraphicFramePr>
          <p:cNvPr id="56" name="Object 76"/>
          <p:cNvGraphicFramePr>
            <a:graphicFrameLocks noChangeAspect="1"/>
          </p:cNvGraphicFramePr>
          <p:nvPr/>
        </p:nvGraphicFramePr>
        <p:xfrm>
          <a:off x="6588125" y="4206884"/>
          <a:ext cx="2190750" cy="411162"/>
        </p:xfrm>
        <a:graphic>
          <a:graphicData uri="http://schemas.openxmlformats.org/presentationml/2006/ole">
            <p:oleObj spid="_x0000_s40971" name="Equation" r:id="rId12" imgW="761760" imgH="203040" progId="Equation.DSMT4">
              <p:embed/>
            </p:oleObj>
          </a:graphicData>
        </a:graphic>
      </p:graphicFrame>
      <p:graphicFrame>
        <p:nvGraphicFramePr>
          <p:cNvPr id="87" name="Object 78"/>
          <p:cNvGraphicFramePr>
            <a:graphicFrameLocks noChangeAspect="1"/>
          </p:cNvGraphicFramePr>
          <p:nvPr/>
        </p:nvGraphicFramePr>
        <p:xfrm>
          <a:off x="2214546" y="5072074"/>
          <a:ext cx="3871912" cy="412750"/>
        </p:xfrm>
        <a:graphic>
          <a:graphicData uri="http://schemas.openxmlformats.org/presentationml/2006/ole">
            <p:oleObj spid="_x0000_s40972" name="Equation" r:id="rId13" imgW="1346040" imgH="203040" progId="Equation.DSMT4">
              <p:embed/>
            </p:oleObj>
          </a:graphicData>
        </a:graphic>
      </p:graphicFrame>
      <p:sp>
        <p:nvSpPr>
          <p:cNvPr id="88" name="AutoShape 79"/>
          <p:cNvSpPr>
            <a:spLocks noChangeArrowheads="1"/>
          </p:cNvSpPr>
          <p:nvPr/>
        </p:nvSpPr>
        <p:spPr bwMode="auto">
          <a:xfrm>
            <a:off x="3851275" y="4279909"/>
            <a:ext cx="576263" cy="215900"/>
          </a:xfrm>
          <a:custGeom>
            <a:avLst/>
            <a:gdLst>
              <a:gd name="T0" fmla="*/ 307620710 w 21600"/>
              <a:gd name="T1" fmla="*/ 0 h 21600"/>
              <a:gd name="T2" fmla="*/ 0 w 21600"/>
              <a:gd name="T3" fmla="*/ 10785006 h 21600"/>
              <a:gd name="T4" fmla="*/ 307620710 w 21600"/>
              <a:gd name="T5" fmla="*/ 21570011 h 21600"/>
              <a:gd name="T6" fmla="*/ 410161125 w 21600"/>
              <a:gd name="T7" fmla="*/ 1078500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99"/>
          </a:solidFill>
          <a:ln w="25400" algn="ctr">
            <a:noFill/>
            <a:prstDash val="dash"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9" name="AutoShape 80"/>
          <p:cNvSpPr>
            <a:spLocks noChangeArrowheads="1"/>
          </p:cNvSpPr>
          <p:nvPr/>
        </p:nvSpPr>
        <p:spPr bwMode="auto">
          <a:xfrm>
            <a:off x="6156325" y="4279909"/>
            <a:ext cx="360363" cy="287337"/>
          </a:xfrm>
          <a:custGeom>
            <a:avLst/>
            <a:gdLst>
              <a:gd name="T0" fmla="*/ 75227050 w 21600"/>
              <a:gd name="T1" fmla="*/ 0 h 21600"/>
              <a:gd name="T2" fmla="*/ 0 w 21600"/>
              <a:gd name="T3" fmla="*/ 25423695 h 21600"/>
              <a:gd name="T4" fmla="*/ 75227050 w 21600"/>
              <a:gd name="T5" fmla="*/ 50847204 h 21600"/>
              <a:gd name="T6" fmla="*/ 100302767 w 21600"/>
              <a:gd name="T7" fmla="*/ 2542369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99"/>
          </a:solidFill>
          <a:ln w="25400" algn="ctr">
            <a:noFill/>
            <a:prstDash val="dash"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" name="Text Box 53"/>
          <p:cNvSpPr txBox="1">
            <a:spLocks noChangeArrowheads="1"/>
          </p:cNvSpPr>
          <p:nvPr/>
        </p:nvSpPr>
        <p:spPr bwMode="auto">
          <a:xfrm>
            <a:off x="285721" y="5786454"/>
            <a:ext cx="850112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000" b="1" dirty="0">
                <a:latin typeface="楷体_GB2312" pitchFamily="49" charset="-122"/>
                <a:ea typeface="楷体_GB2312" pitchFamily="49" charset="-122"/>
              </a:rPr>
              <a:t>作用于桌面</a:t>
            </a:r>
            <a:r>
              <a:rPr kumimoji="1" lang="zh-CN" altLang="en-US" sz="2000" b="1" dirty="0" smtClean="0">
                <a:latin typeface="楷体_GB2312" pitchFamily="49" charset="-122"/>
                <a:ea typeface="楷体_GB2312" pitchFamily="49" charset="-122"/>
              </a:rPr>
              <a:t>的力</a:t>
            </a:r>
            <a:r>
              <a:rPr kumimoji="1" lang="zh-CN" altLang="en-US" sz="20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20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kumimoji="1" lang="zh-CN" altLang="en-US" sz="2000" dirty="0">
                <a:solidFill>
                  <a:srgbClr val="00FF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2000" b="1" dirty="0" smtClean="0">
                <a:latin typeface="楷体_GB2312" pitchFamily="49" charset="-122"/>
                <a:ea typeface="楷体_GB2312" pitchFamily="49" charset="-122"/>
              </a:rPr>
              <a:t>落</a:t>
            </a:r>
            <a:r>
              <a:rPr kumimoji="1" lang="zh-CN" altLang="en-US" sz="2000" b="1" dirty="0">
                <a:latin typeface="楷体_GB2312" pitchFamily="49" charset="-122"/>
                <a:ea typeface="楷体_GB2312" pitchFamily="49" charset="-122"/>
              </a:rPr>
              <a:t>在桌面绳子的重量 </a:t>
            </a:r>
            <a:r>
              <a:rPr kumimoji="1" lang="en-US" altLang="zh-CN" sz="20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+ </a:t>
            </a:r>
            <a:r>
              <a:rPr kumimoji="1" lang="zh-CN" altLang="en-US" sz="20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桌对绳冲力</a:t>
            </a:r>
            <a:r>
              <a:rPr kumimoji="1" lang="en-US" altLang="zh-CN" sz="2000" b="1" dirty="0" smtClean="0">
                <a:latin typeface="楷体_GB2312" pitchFamily="49" charset="-122"/>
                <a:ea typeface="楷体_GB2312" pitchFamily="49" charset="-122"/>
              </a:rPr>
              <a:t>F</a:t>
            </a:r>
            <a:r>
              <a:rPr kumimoji="1" lang="en-US" altLang="zh-CN" sz="2000" b="1" dirty="0">
                <a:latin typeface="楷体_GB2312" pitchFamily="49" charset="-122"/>
                <a:ea typeface="楷体_GB2312" pitchFamily="49" charset="-122"/>
              </a:rPr>
              <a:t>’</a:t>
            </a:r>
            <a:r>
              <a:rPr kumimoji="1" lang="zh-CN" altLang="en-US" sz="2000" b="1" dirty="0">
                <a:latin typeface="楷体_GB2312" pitchFamily="49" charset="-122"/>
                <a:ea typeface="楷体_GB2312" pitchFamily="49" charset="-122"/>
              </a:rPr>
              <a:t>的反作用力</a:t>
            </a:r>
            <a:r>
              <a:rPr kumimoji="1" lang="en-US" altLang="zh-CN" sz="2000" b="1" dirty="0">
                <a:latin typeface="楷体_GB2312" pitchFamily="49" charset="-122"/>
                <a:ea typeface="楷体_GB2312" pitchFamily="49" charset="-122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8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>
              <a:spcBef>
                <a:spcPct val="50000"/>
              </a:spcBef>
            </a:pPr>
            <a:r>
              <a:rPr lang="zh-CN" altLang="en-US" dirty="0" smtClean="0">
                <a:solidFill>
                  <a:srgbClr val="7030A0"/>
                </a:solidFill>
              </a:rPr>
              <a:t>二、动量守恒定律</a:t>
            </a:r>
          </a:p>
        </p:txBody>
      </p:sp>
      <p:sp>
        <p:nvSpPr>
          <p:cNvPr id="1033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96EEB91-B46B-4A77-9724-56D7AD5F6F19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  <p:sp>
        <p:nvSpPr>
          <p:cNvPr id="1034" name="内容占位符 3"/>
          <p:cNvSpPr>
            <a:spLocks noGrp="1"/>
          </p:cNvSpPr>
          <p:nvPr>
            <p:ph sz="quarter" idx="1"/>
          </p:nvPr>
        </p:nvSpPr>
        <p:spPr>
          <a:xfrm>
            <a:off x="428625" y="1219200"/>
            <a:ext cx="8258175" cy="149542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500" dirty="0" smtClean="0"/>
              <a:t>1</a:t>
            </a:r>
            <a:r>
              <a:rPr kumimoji="1" lang="zh-CN" altLang="en-US" sz="2500" dirty="0" smtClean="0"/>
              <a:t>、质点系的动量定理      质点系（内力、外力）</a:t>
            </a:r>
            <a:endParaRPr kumimoji="1" lang="en-US" altLang="zh-CN" sz="2500" dirty="0" smtClean="0"/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200" dirty="0" smtClean="0"/>
              <a:t>以       和          表示系统的</a:t>
            </a:r>
            <a:r>
              <a:rPr kumimoji="1" lang="zh-CN" altLang="en-US" sz="2200" dirty="0" smtClean="0">
                <a:solidFill>
                  <a:srgbClr val="FF0000"/>
                </a:solidFill>
              </a:rPr>
              <a:t>合外力</a:t>
            </a:r>
            <a:r>
              <a:rPr kumimoji="1" lang="zh-CN" altLang="en-US" sz="2200" dirty="0" smtClean="0"/>
              <a:t>和</a:t>
            </a:r>
            <a:r>
              <a:rPr kumimoji="1" lang="zh-CN" altLang="en-US" sz="2200" dirty="0" smtClean="0">
                <a:solidFill>
                  <a:srgbClr val="FF0000"/>
                </a:solidFill>
              </a:rPr>
              <a:t>总动量</a:t>
            </a:r>
            <a:r>
              <a:rPr kumimoji="1" lang="zh-CN" altLang="en-US" sz="2200" dirty="0" smtClean="0"/>
              <a:t>，则：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kumimoji="1" lang="zh-CN" altLang="en-US" sz="2500" dirty="0" smtClean="0"/>
          </a:p>
        </p:txBody>
      </p:sp>
      <p:sp>
        <p:nvSpPr>
          <p:cNvPr id="1035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/>
              <a:t>动量和动量定理</a:t>
            </a:r>
          </a:p>
        </p:txBody>
      </p:sp>
      <p:graphicFrame>
        <p:nvGraphicFramePr>
          <p:cNvPr id="8" name="Object 12"/>
          <p:cNvGraphicFramePr>
            <a:graphicFrameLocks noChangeAspect="1"/>
          </p:cNvGraphicFramePr>
          <p:nvPr/>
        </p:nvGraphicFramePr>
        <p:xfrm>
          <a:off x="1314437" y="2000240"/>
          <a:ext cx="655638" cy="636588"/>
        </p:xfrm>
        <a:graphic>
          <a:graphicData uri="http://schemas.openxmlformats.org/presentationml/2006/ole">
            <p:oleObj spid="_x0000_s41988" name="Equation" r:id="rId3" imgW="215640" imgH="266400" progId="Equation.3">
              <p:embed/>
            </p:oleObj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/>
        </p:nvGraphicFramePr>
        <p:xfrm>
          <a:off x="2054212" y="2008177"/>
          <a:ext cx="660400" cy="485775"/>
        </p:xfrm>
        <a:graphic>
          <a:graphicData uri="http://schemas.openxmlformats.org/presentationml/2006/ole">
            <p:oleObj spid="_x0000_s41989" name="公式" r:id="rId4" imgW="164880" imgH="203040" progId="Equation.3">
              <p:embed/>
            </p:oleObj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092200" y="2819400"/>
          <a:ext cx="2460625" cy="1008063"/>
        </p:xfrm>
        <a:graphic>
          <a:graphicData uri="http://schemas.openxmlformats.org/presentationml/2006/ole">
            <p:oleObj spid="_x0000_s41990" name="Equation" r:id="rId5" imgW="609480" imgH="419040" progId="Equation.3">
              <p:embed/>
            </p:oleObj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1031875" y="4319598"/>
          <a:ext cx="2066925" cy="628650"/>
        </p:xfrm>
        <a:graphic>
          <a:graphicData uri="http://schemas.openxmlformats.org/presentationml/2006/ole">
            <p:oleObj spid="_x0000_s41991" name="Equation" r:id="rId6" imgW="749160" imgH="241200" progId="Equation.3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900113" y="5443571"/>
          <a:ext cx="4862512" cy="914387"/>
        </p:xfrm>
        <a:graphic>
          <a:graphicData uri="http://schemas.openxmlformats.org/presentationml/2006/ole">
            <p:oleObj spid="_x0000_s41992" name="Equation" r:id="rId7" imgW="1384200" imgH="368280" progId="Equation.3">
              <p:embed/>
            </p:oleObj>
          </a:graphicData>
        </a:graphic>
      </p:graphicFrame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000760" y="5643578"/>
            <a:ext cx="1828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40000"/>
              </a:spcBef>
            </a:pPr>
            <a:r>
              <a:rPr kumimoji="1" lang="zh-CN" altLang="en-US" sz="2800" b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积分形式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352800" y="4395798"/>
            <a:ext cx="19812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微分形式</a:t>
            </a: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5448328" y="2714620"/>
            <a:ext cx="3124200" cy="2652712"/>
            <a:chOff x="3408" y="1678"/>
            <a:chExt cx="1968" cy="1671"/>
          </a:xfrm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364" y="1931"/>
              <a:ext cx="195" cy="197"/>
            </a:xfrm>
            <a:custGeom>
              <a:avLst/>
              <a:gdLst>
                <a:gd name="T0" fmla="*/ 0 w 195"/>
                <a:gd name="T1" fmla="*/ 0 h 197"/>
                <a:gd name="T2" fmla="*/ 195 w 195"/>
                <a:gd name="T3" fmla="*/ 197 h 197"/>
                <a:gd name="T4" fmla="*/ 0 60000 65536"/>
                <a:gd name="T5" fmla="*/ 0 60000 65536"/>
                <a:gd name="T6" fmla="*/ 0 w 195"/>
                <a:gd name="T7" fmla="*/ 0 h 197"/>
                <a:gd name="T8" fmla="*/ 195 w 195"/>
                <a:gd name="T9" fmla="*/ 197 h 1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5" h="197">
                  <a:moveTo>
                    <a:pt x="0" y="0"/>
                  </a:moveTo>
                  <a:lnTo>
                    <a:pt x="195" y="197"/>
                  </a:lnTo>
                </a:path>
              </a:pathLst>
            </a:custGeom>
            <a:noFill/>
            <a:ln w="38100">
              <a:solidFill>
                <a:srgbClr val="333300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 flipH="1" flipV="1">
              <a:off x="4618" y="2256"/>
              <a:ext cx="195" cy="197"/>
            </a:xfrm>
            <a:custGeom>
              <a:avLst/>
              <a:gdLst>
                <a:gd name="T0" fmla="*/ 0 w 195"/>
                <a:gd name="T1" fmla="*/ 0 h 197"/>
                <a:gd name="T2" fmla="*/ 195 w 195"/>
                <a:gd name="T3" fmla="*/ 197 h 197"/>
                <a:gd name="T4" fmla="*/ 0 60000 65536"/>
                <a:gd name="T5" fmla="*/ 0 60000 65536"/>
                <a:gd name="T6" fmla="*/ 0 w 195"/>
                <a:gd name="T7" fmla="*/ 0 h 197"/>
                <a:gd name="T8" fmla="*/ 195 w 195"/>
                <a:gd name="T9" fmla="*/ 197 h 1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5" h="197">
                  <a:moveTo>
                    <a:pt x="0" y="0"/>
                  </a:moveTo>
                  <a:lnTo>
                    <a:pt x="195" y="197"/>
                  </a:lnTo>
                </a:path>
              </a:pathLst>
            </a:custGeom>
            <a:noFill/>
            <a:ln w="38100">
              <a:solidFill>
                <a:srgbClr val="333300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4001" y="1678"/>
              <a:ext cx="358" cy="305"/>
              <a:chOff x="336" y="1536"/>
              <a:chExt cx="358" cy="305"/>
            </a:xfrm>
          </p:grpSpPr>
          <p:sp>
            <p:nvSpPr>
              <p:cNvPr id="36" name="Oval 18"/>
              <p:cNvSpPr>
                <a:spLocks noChangeArrowheads="1"/>
              </p:cNvSpPr>
              <p:nvPr/>
            </p:nvSpPr>
            <p:spPr bwMode="auto">
              <a:xfrm>
                <a:off x="624" y="1728"/>
                <a:ext cx="70" cy="70"/>
              </a:xfrm>
              <a:prstGeom prst="ellipse">
                <a:avLst/>
              </a:prstGeom>
              <a:solidFill>
                <a:schemeClr val="hlink"/>
              </a:solidFill>
              <a:ln w="158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7" name="Object 19"/>
              <p:cNvGraphicFramePr>
                <a:graphicFrameLocks noChangeAspect="1"/>
              </p:cNvGraphicFramePr>
              <p:nvPr/>
            </p:nvGraphicFramePr>
            <p:xfrm>
              <a:off x="336" y="1536"/>
              <a:ext cx="288" cy="305"/>
            </p:xfrm>
            <a:graphic>
              <a:graphicData uri="http://schemas.openxmlformats.org/presentationml/2006/ole">
                <p:oleObj spid="_x0000_s41993" name="公式" r:id="rId8" imgW="190440" imgH="215640" progId="Equation.3">
                  <p:embed/>
                </p:oleObj>
              </a:graphicData>
            </a:graphic>
          </p:graphicFrame>
        </p:grpSp>
        <p:grpSp>
          <p:nvGrpSpPr>
            <p:cNvPr id="19" name="Group 20"/>
            <p:cNvGrpSpPr>
              <a:grpSpLocks/>
            </p:cNvGrpSpPr>
            <p:nvPr/>
          </p:nvGrpSpPr>
          <p:grpSpPr bwMode="auto">
            <a:xfrm>
              <a:off x="4791" y="2276"/>
              <a:ext cx="384" cy="305"/>
              <a:chOff x="1152" y="2112"/>
              <a:chExt cx="384" cy="305"/>
            </a:xfrm>
          </p:grpSpPr>
          <p:sp>
            <p:nvSpPr>
              <p:cNvPr id="34" name="Oval 21"/>
              <p:cNvSpPr>
                <a:spLocks noChangeArrowheads="1"/>
              </p:cNvSpPr>
              <p:nvPr/>
            </p:nvSpPr>
            <p:spPr bwMode="auto">
              <a:xfrm>
                <a:off x="1152" y="2304"/>
                <a:ext cx="70" cy="70"/>
              </a:xfrm>
              <a:prstGeom prst="ellipse">
                <a:avLst/>
              </a:prstGeom>
              <a:solidFill>
                <a:schemeClr val="hlink"/>
              </a:solidFill>
              <a:ln w="158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5" name="Object 22"/>
              <p:cNvGraphicFramePr>
                <a:graphicFrameLocks noChangeAspect="1"/>
              </p:cNvGraphicFramePr>
              <p:nvPr/>
            </p:nvGraphicFramePr>
            <p:xfrm>
              <a:off x="1236" y="2112"/>
              <a:ext cx="300" cy="305"/>
            </p:xfrm>
            <a:graphic>
              <a:graphicData uri="http://schemas.openxmlformats.org/presentationml/2006/ole">
                <p:oleObj spid="_x0000_s41994" name="公式" r:id="rId9" imgW="203040" imgH="215640" progId="Equation.3">
                  <p:embed/>
                </p:oleObj>
              </a:graphicData>
            </a:graphic>
          </p:graphicFrame>
        </p:grpSp>
        <p:grpSp>
          <p:nvGrpSpPr>
            <p:cNvPr id="20" name="Group 23"/>
            <p:cNvGrpSpPr>
              <a:grpSpLocks/>
            </p:cNvGrpSpPr>
            <p:nvPr/>
          </p:nvGrpSpPr>
          <p:grpSpPr bwMode="auto">
            <a:xfrm>
              <a:off x="4836" y="1835"/>
              <a:ext cx="540" cy="631"/>
              <a:chOff x="1197" y="1680"/>
              <a:chExt cx="540" cy="631"/>
            </a:xfrm>
          </p:grpSpPr>
          <p:sp>
            <p:nvSpPr>
              <p:cNvPr id="32" name="Freeform 24"/>
              <p:cNvSpPr>
                <a:spLocks/>
              </p:cNvSpPr>
              <p:nvPr/>
            </p:nvSpPr>
            <p:spPr bwMode="auto">
              <a:xfrm>
                <a:off x="1197" y="1853"/>
                <a:ext cx="150" cy="458"/>
              </a:xfrm>
              <a:custGeom>
                <a:avLst/>
                <a:gdLst>
                  <a:gd name="T0" fmla="*/ 0 w 150"/>
                  <a:gd name="T1" fmla="*/ 458 h 458"/>
                  <a:gd name="T2" fmla="*/ 150 w 150"/>
                  <a:gd name="T3" fmla="*/ 0 h 458"/>
                  <a:gd name="T4" fmla="*/ 0 60000 65536"/>
                  <a:gd name="T5" fmla="*/ 0 60000 65536"/>
                  <a:gd name="T6" fmla="*/ 0 w 150"/>
                  <a:gd name="T7" fmla="*/ 0 h 458"/>
                  <a:gd name="T8" fmla="*/ 150 w 150"/>
                  <a:gd name="T9" fmla="*/ 458 h 45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0" h="458">
                    <a:moveTo>
                      <a:pt x="0" y="458"/>
                    </a:moveTo>
                    <a:lnTo>
                      <a:pt x="150" y="0"/>
                    </a:lnTo>
                  </a:path>
                </a:pathLst>
              </a:custGeom>
              <a:noFill/>
              <a:ln w="38100">
                <a:solidFill>
                  <a:schemeClr val="tx2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3" name="Object 25"/>
              <p:cNvGraphicFramePr>
                <a:graphicFrameLocks noChangeAspect="1"/>
              </p:cNvGraphicFramePr>
              <p:nvPr/>
            </p:nvGraphicFramePr>
            <p:xfrm>
              <a:off x="1296" y="1680"/>
              <a:ext cx="441" cy="291"/>
            </p:xfrm>
            <a:graphic>
              <a:graphicData uri="http://schemas.openxmlformats.org/presentationml/2006/ole">
                <p:oleObj spid="_x0000_s41995" name="公式" r:id="rId10" imgW="266400" imgH="228600" progId="Equation.3">
                  <p:embed/>
                </p:oleObj>
              </a:graphicData>
            </a:graphic>
          </p:graphicFrame>
        </p:grpSp>
        <p:grpSp>
          <p:nvGrpSpPr>
            <p:cNvPr id="21" name="Group 26"/>
            <p:cNvGrpSpPr>
              <a:grpSpLocks/>
            </p:cNvGrpSpPr>
            <p:nvPr/>
          </p:nvGrpSpPr>
          <p:grpSpPr bwMode="auto">
            <a:xfrm>
              <a:off x="3735" y="1883"/>
              <a:ext cx="624" cy="576"/>
              <a:chOff x="96" y="1728"/>
              <a:chExt cx="624" cy="576"/>
            </a:xfrm>
          </p:grpSpPr>
          <p:sp>
            <p:nvSpPr>
              <p:cNvPr id="30" name="Line 27"/>
              <p:cNvSpPr>
                <a:spLocks noChangeShapeType="1"/>
              </p:cNvSpPr>
              <p:nvPr/>
            </p:nvSpPr>
            <p:spPr bwMode="auto">
              <a:xfrm flipH="1">
                <a:off x="288" y="1728"/>
                <a:ext cx="432" cy="576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1" name="Object 28"/>
              <p:cNvGraphicFramePr>
                <a:graphicFrameLocks noChangeAspect="1"/>
              </p:cNvGraphicFramePr>
              <p:nvPr/>
            </p:nvGraphicFramePr>
            <p:xfrm>
              <a:off x="96" y="1872"/>
              <a:ext cx="420" cy="291"/>
            </p:xfrm>
            <a:graphic>
              <a:graphicData uri="http://schemas.openxmlformats.org/presentationml/2006/ole">
                <p:oleObj spid="_x0000_s41996" name="公式" r:id="rId11" imgW="253800" imgH="228600" progId="Equation.3">
                  <p:embed/>
                </p:oleObj>
              </a:graphicData>
            </a:graphic>
          </p:graphicFrame>
        </p:grpSp>
        <p:sp>
          <p:nvSpPr>
            <p:cNvPr id="22" name="Freeform 29"/>
            <p:cNvSpPr>
              <a:spLocks/>
            </p:cNvSpPr>
            <p:nvPr/>
          </p:nvSpPr>
          <p:spPr bwMode="auto">
            <a:xfrm rot="5429912" flipH="1" flipV="1">
              <a:off x="4333" y="2807"/>
              <a:ext cx="195" cy="197"/>
            </a:xfrm>
            <a:custGeom>
              <a:avLst/>
              <a:gdLst>
                <a:gd name="T0" fmla="*/ 0 w 195"/>
                <a:gd name="T1" fmla="*/ 0 h 197"/>
                <a:gd name="T2" fmla="*/ 195 w 195"/>
                <a:gd name="T3" fmla="*/ 197 h 197"/>
                <a:gd name="T4" fmla="*/ 0 60000 65536"/>
                <a:gd name="T5" fmla="*/ 0 60000 65536"/>
                <a:gd name="T6" fmla="*/ 0 w 195"/>
                <a:gd name="T7" fmla="*/ 0 h 197"/>
                <a:gd name="T8" fmla="*/ 195 w 195"/>
                <a:gd name="T9" fmla="*/ 197 h 1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5" h="197">
                  <a:moveTo>
                    <a:pt x="0" y="0"/>
                  </a:moveTo>
                  <a:lnTo>
                    <a:pt x="195" y="197"/>
                  </a:lnTo>
                </a:path>
              </a:pathLst>
            </a:custGeom>
            <a:noFill/>
            <a:ln w="38100">
              <a:solidFill>
                <a:srgbClr val="000099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Oval 30"/>
            <p:cNvSpPr>
              <a:spLocks noChangeArrowheads="1"/>
            </p:cNvSpPr>
            <p:nvPr/>
          </p:nvSpPr>
          <p:spPr bwMode="auto">
            <a:xfrm>
              <a:off x="4267" y="3018"/>
              <a:ext cx="70" cy="70"/>
            </a:xfrm>
            <a:prstGeom prst="ellipse">
              <a:avLst/>
            </a:prstGeom>
            <a:solidFill>
              <a:schemeClr val="hlink"/>
            </a:solidFill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4" name="Object 31"/>
            <p:cNvGraphicFramePr>
              <a:graphicFrameLocks noChangeAspect="1"/>
            </p:cNvGraphicFramePr>
            <p:nvPr/>
          </p:nvGraphicFramePr>
          <p:xfrm>
            <a:off x="4298" y="3024"/>
            <a:ext cx="283" cy="325"/>
          </p:xfrm>
          <a:graphic>
            <a:graphicData uri="http://schemas.openxmlformats.org/presentationml/2006/ole">
              <p:oleObj spid="_x0000_s41997" name="公式" r:id="rId12" imgW="190440" imgH="228600" progId="Equation.3">
                <p:embed/>
              </p:oleObj>
            </a:graphicData>
          </a:graphic>
        </p:graphicFrame>
        <p:graphicFrame>
          <p:nvGraphicFramePr>
            <p:cNvPr id="25" name="Object 32"/>
            <p:cNvGraphicFramePr>
              <a:graphicFrameLocks noChangeAspect="1"/>
            </p:cNvGraphicFramePr>
            <p:nvPr/>
          </p:nvGraphicFramePr>
          <p:xfrm>
            <a:off x="3408" y="2304"/>
            <a:ext cx="384" cy="336"/>
          </p:xfrm>
          <a:graphic>
            <a:graphicData uri="http://schemas.openxmlformats.org/presentationml/2006/ole">
              <p:oleObj spid="_x0000_s41998" name="公式" r:id="rId13" imgW="266400" imgH="241200" progId="Equation.3">
                <p:embed/>
              </p:oleObj>
            </a:graphicData>
          </a:graphic>
        </p:graphicFrame>
        <p:sp>
          <p:nvSpPr>
            <p:cNvPr id="26" name="Freeform 33"/>
            <p:cNvSpPr>
              <a:spLocks/>
            </p:cNvSpPr>
            <p:nvPr/>
          </p:nvSpPr>
          <p:spPr bwMode="auto">
            <a:xfrm rot="5429912">
              <a:off x="4604" y="2543"/>
              <a:ext cx="195" cy="197"/>
            </a:xfrm>
            <a:custGeom>
              <a:avLst/>
              <a:gdLst>
                <a:gd name="T0" fmla="*/ 0 w 195"/>
                <a:gd name="T1" fmla="*/ 0 h 197"/>
                <a:gd name="T2" fmla="*/ 195 w 195"/>
                <a:gd name="T3" fmla="*/ 197 h 197"/>
                <a:gd name="T4" fmla="*/ 0 60000 65536"/>
                <a:gd name="T5" fmla="*/ 0 60000 65536"/>
                <a:gd name="T6" fmla="*/ 0 w 195"/>
                <a:gd name="T7" fmla="*/ 0 h 197"/>
                <a:gd name="T8" fmla="*/ 195 w 195"/>
                <a:gd name="T9" fmla="*/ 197 h 1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5" h="197">
                  <a:moveTo>
                    <a:pt x="0" y="0"/>
                  </a:moveTo>
                  <a:lnTo>
                    <a:pt x="195" y="197"/>
                  </a:lnTo>
                </a:path>
              </a:pathLst>
            </a:custGeom>
            <a:noFill/>
            <a:ln w="38100">
              <a:solidFill>
                <a:srgbClr val="000099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auto">
            <a:xfrm>
              <a:off x="4320" y="1920"/>
              <a:ext cx="1" cy="320"/>
            </a:xfrm>
            <a:custGeom>
              <a:avLst/>
              <a:gdLst>
                <a:gd name="T0" fmla="*/ 0 w 1"/>
                <a:gd name="T1" fmla="*/ 0 h 320"/>
                <a:gd name="T2" fmla="*/ 0 w 1"/>
                <a:gd name="T3" fmla="*/ 320 h 320"/>
                <a:gd name="T4" fmla="*/ 0 60000 65536"/>
                <a:gd name="T5" fmla="*/ 0 60000 65536"/>
                <a:gd name="T6" fmla="*/ 0 w 1"/>
                <a:gd name="T7" fmla="*/ 0 h 320"/>
                <a:gd name="T8" fmla="*/ 1 w 1"/>
                <a:gd name="T9" fmla="*/ 320 h 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20">
                  <a:moveTo>
                    <a:pt x="0" y="0"/>
                  </a:moveTo>
                  <a:lnTo>
                    <a:pt x="0" y="32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Freeform 35"/>
            <p:cNvSpPr>
              <a:spLocks/>
            </p:cNvSpPr>
            <p:nvPr/>
          </p:nvSpPr>
          <p:spPr bwMode="auto">
            <a:xfrm>
              <a:off x="4293" y="2733"/>
              <a:ext cx="5" cy="291"/>
            </a:xfrm>
            <a:custGeom>
              <a:avLst/>
              <a:gdLst>
                <a:gd name="T0" fmla="*/ 5 w 5"/>
                <a:gd name="T1" fmla="*/ 291 h 291"/>
                <a:gd name="T2" fmla="*/ 0 w 5"/>
                <a:gd name="T3" fmla="*/ 0 h 291"/>
                <a:gd name="T4" fmla="*/ 0 60000 65536"/>
                <a:gd name="T5" fmla="*/ 0 60000 65536"/>
                <a:gd name="T6" fmla="*/ 0 w 5"/>
                <a:gd name="T7" fmla="*/ 0 h 291"/>
                <a:gd name="T8" fmla="*/ 5 w 5"/>
                <a:gd name="T9" fmla="*/ 291 h 2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291">
                  <a:moveTo>
                    <a:pt x="5" y="291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Line 36"/>
            <p:cNvSpPr>
              <a:spLocks noChangeShapeType="1"/>
            </p:cNvSpPr>
            <p:nvPr/>
          </p:nvSpPr>
          <p:spPr bwMode="auto">
            <a:xfrm flipH="1" flipV="1">
              <a:off x="3635" y="2544"/>
              <a:ext cx="624" cy="48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>
              <a:spcBef>
                <a:spcPct val="50000"/>
              </a:spcBef>
            </a:pPr>
            <a:r>
              <a:rPr lang="zh-CN" altLang="en-US" dirty="0" smtClean="0">
                <a:solidFill>
                  <a:srgbClr val="7030A0"/>
                </a:solidFill>
              </a:rPr>
              <a:t>二、动量守恒定律</a:t>
            </a:r>
          </a:p>
        </p:txBody>
      </p:sp>
      <p:sp>
        <p:nvSpPr>
          <p:cNvPr id="1033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96EEB91-B46B-4A77-9724-56D7AD5F6F19}" type="slidenum">
              <a:rPr lang="en-US" altLang="zh-CN" smtClean="0"/>
              <a:pPr/>
              <a:t>14</a:t>
            </a:fld>
            <a:endParaRPr lang="en-US" altLang="zh-CN" smtClean="0"/>
          </a:p>
        </p:txBody>
      </p:sp>
      <p:sp>
        <p:nvSpPr>
          <p:cNvPr id="1034" name="内容占位符 3"/>
          <p:cNvSpPr>
            <a:spLocks noGrp="1"/>
          </p:cNvSpPr>
          <p:nvPr>
            <p:ph sz="quarter" idx="1"/>
          </p:nvPr>
        </p:nvSpPr>
        <p:spPr>
          <a:xfrm>
            <a:off x="428625" y="1219200"/>
            <a:ext cx="8258175" cy="70960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500" dirty="0" smtClean="0"/>
              <a:t>2</a:t>
            </a:r>
            <a:r>
              <a:rPr kumimoji="1" lang="zh-CN" altLang="en-US" sz="2500" dirty="0" smtClean="0"/>
              <a:t>、质点系的动量守恒定律</a:t>
            </a:r>
          </a:p>
        </p:txBody>
      </p:sp>
      <p:sp>
        <p:nvSpPr>
          <p:cNvPr id="1035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/>
              <a:t>动量和动量定理</a:t>
            </a:r>
          </a:p>
        </p:txBody>
      </p:sp>
      <p:graphicFrame>
        <p:nvGraphicFramePr>
          <p:cNvPr id="38" name="Object 3"/>
          <p:cNvGraphicFramePr>
            <a:graphicFrameLocks noChangeAspect="1"/>
          </p:cNvGraphicFramePr>
          <p:nvPr/>
        </p:nvGraphicFramePr>
        <p:xfrm>
          <a:off x="1428728" y="3611571"/>
          <a:ext cx="5040313" cy="960437"/>
        </p:xfrm>
        <a:graphic>
          <a:graphicData uri="http://schemas.openxmlformats.org/presentationml/2006/ole">
            <p:oleObj spid="_x0000_s43021" name="公式" r:id="rId3" imgW="1650960" imgH="368280" progId="Equation.3">
              <p:embed/>
            </p:oleObj>
          </a:graphicData>
        </a:graphic>
      </p:graphicFrame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1357290" y="5072074"/>
            <a:ext cx="5572164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kumimoji="1" lang="zh-CN" altLang="en-US" sz="2800" b="1" dirty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一个质点系所受的合外力为零时，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kumimoji="1" lang="zh-CN" altLang="en-US" sz="2800" b="1" dirty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这一质点系的总动量就保持不变。</a:t>
            </a:r>
          </a:p>
        </p:txBody>
      </p:sp>
      <p:graphicFrame>
        <p:nvGraphicFramePr>
          <p:cNvPr id="40" name="Object 5"/>
          <p:cNvGraphicFramePr>
            <a:graphicFrameLocks noChangeAspect="1"/>
          </p:cNvGraphicFramePr>
          <p:nvPr/>
        </p:nvGraphicFramePr>
        <p:xfrm>
          <a:off x="857224" y="2397125"/>
          <a:ext cx="6181725" cy="1042988"/>
        </p:xfrm>
        <a:graphic>
          <a:graphicData uri="http://schemas.openxmlformats.org/presentationml/2006/ole">
            <p:oleObj spid="_x0000_s43022" name="公式" r:id="rId4" imgW="23112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>
              <a:spcBef>
                <a:spcPct val="50000"/>
              </a:spcBef>
            </a:pPr>
            <a:r>
              <a:rPr lang="zh-CN" altLang="en-US" dirty="0" smtClean="0">
                <a:solidFill>
                  <a:srgbClr val="7030A0"/>
                </a:solidFill>
              </a:rPr>
              <a:t>二、动量守恒定律</a:t>
            </a:r>
          </a:p>
        </p:txBody>
      </p:sp>
      <p:sp>
        <p:nvSpPr>
          <p:cNvPr id="1033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96EEB91-B46B-4A77-9724-56D7AD5F6F19}" type="slidenum">
              <a:rPr lang="en-US" altLang="zh-CN" smtClean="0"/>
              <a:pPr/>
              <a:t>15</a:t>
            </a:fld>
            <a:endParaRPr lang="en-US" altLang="zh-CN" smtClean="0"/>
          </a:p>
        </p:txBody>
      </p:sp>
      <p:sp>
        <p:nvSpPr>
          <p:cNvPr id="1034" name="内容占位符 3"/>
          <p:cNvSpPr>
            <a:spLocks noGrp="1"/>
          </p:cNvSpPr>
          <p:nvPr>
            <p:ph sz="quarter" idx="1"/>
          </p:nvPr>
        </p:nvSpPr>
        <p:spPr>
          <a:xfrm>
            <a:off x="428625" y="1219200"/>
            <a:ext cx="8258175" cy="70960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500" dirty="0" smtClean="0"/>
              <a:t>2</a:t>
            </a:r>
            <a:r>
              <a:rPr kumimoji="1" lang="zh-CN" altLang="en-US" sz="2500" dirty="0" smtClean="0"/>
              <a:t>、质点系的动量守恒定律</a:t>
            </a:r>
          </a:p>
        </p:txBody>
      </p:sp>
      <p:sp>
        <p:nvSpPr>
          <p:cNvPr id="1035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/>
              <a:t>动量和动量定理</a:t>
            </a: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642910" y="2143116"/>
            <a:ext cx="7848600" cy="188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kumimoji="1" lang="en-US" altLang="zh-CN" sz="2400" b="1" dirty="0">
                <a:solidFill>
                  <a:schemeClr val="hlink"/>
                </a:solidFill>
                <a:latin typeface="方正姚体" pitchFamily="2" charset="-122"/>
                <a:ea typeface="方正姚体" pitchFamily="2" charset="-122"/>
              </a:rPr>
              <a:t>* </a:t>
            </a:r>
            <a:r>
              <a:rPr kumimoji="1" lang="zh-CN" altLang="en-US" sz="2400" b="1" dirty="0">
                <a:latin typeface="方正姚体" pitchFamily="2" charset="-122"/>
                <a:ea typeface="方正姚体" pitchFamily="2" charset="-122"/>
              </a:rPr>
              <a:t>系统动量守恒，但每个质点的动量可能变化。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kumimoji="1" lang="zh-CN" altLang="en-US" sz="2400" b="1" dirty="0">
                <a:solidFill>
                  <a:schemeClr val="hlink"/>
                </a:solidFill>
                <a:latin typeface="方正姚体" pitchFamily="2" charset="-122"/>
                <a:ea typeface="方正姚体" pitchFamily="2" charset="-122"/>
              </a:rPr>
              <a:t>*</a:t>
            </a:r>
            <a:r>
              <a:rPr kumimoji="1" lang="zh-CN" altLang="en-US" sz="2400" b="1" dirty="0">
                <a:latin typeface="方正姚体" pitchFamily="2" charset="-122"/>
                <a:ea typeface="方正姚体" pitchFamily="2" charset="-122"/>
              </a:rPr>
              <a:t> 动量守恒可在某一方向上成立。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kumimoji="1" lang="zh-CN" altLang="en-US" sz="2400" b="1" dirty="0">
                <a:solidFill>
                  <a:schemeClr val="hlink"/>
                </a:solidFill>
                <a:latin typeface="方正姚体" pitchFamily="2" charset="-122"/>
                <a:ea typeface="方正姚体" pitchFamily="2" charset="-122"/>
              </a:rPr>
              <a:t>*</a:t>
            </a:r>
            <a:r>
              <a:rPr kumimoji="1" lang="zh-CN" altLang="en-US" sz="2400" b="1" dirty="0">
                <a:latin typeface="方正姚体" pitchFamily="2" charset="-122"/>
                <a:ea typeface="方正姚体" pitchFamily="2" charset="-122"/>
              </a:rPr>
              <a:t> 动量守恒定律在微观高速范围仍适用。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2"/>
          <p:cNvGrpSpPr>
            <a:grpSpLocks/>
          </p:cNvGrpSpPr>
          <p:nvPr/>
        </p:nvGrpSpPr>
        <p:grpSpPr bwMode="auto">
          <a:xfrm>
            <a:off x="6540508" y="2057400"/>
            <a:ext cx="2559050" cy="2711450"/>
            <a:chOff x="3997" y="1296"/>
            <a:chExt cx="1612" cy="1708"/>
          </a:xfrm>
        </p:grpSpPr>
        <p:grpSp>
          <p:nvGrpSpPr>
            <p:cNvPr id="47" name="Group 3"/>
            <p:cNvGrpSpPr>
              <a:grpSpLocks/>
            </p:cNvGrpSpPr>
            <p:nvPr/>
          </p:nvGrpSpPr>
          <p:grpSpPr bwMode="auto">
            <a:xfrm>
              <a:off x="3997" y="1296"/>
              <a:ext cx="1612" cy="1708"/>
              <a:chOff x="1412" y="692"/>
              <a:chExt cx="1612" cy="1708"/>
            </a:xfrm>
          </p:grpSpPr>
          <p:sp>
            <p:nvSpPr>
              <p:cNvPr id="90" name="Oval 4"/>
              <p:cNvSpPr>
                <a:spLocks noChangeArrowheads="1"/>
              </p:cNvSpPr>
              <p:nvPr/>
            </p:nvSpPr>
            <p:spPr bwMode="auto">
              <a:xfrm>
                <a:off x="1556" y="768"/>
                <a:ext cx="1319" cy="1319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91" name="Group 5"/>
              <p:cNvGrpSpPr>
                <a:grpSpLocks/>
              </p:cNvGrpSpPr>
              <p:nvPr/>
            </p:nvGrpSpPr>
            <p:grpSpPr bwMode="auto">
              <a:xfrm>
                <a:off x="1412" y="1458"/>
                <a:ext cx="841" cy="798"/>
                <a:chOff x="1412" y="1458"/>
                <a:chExt cx="841" cy="798"/>
              </a:xfrm>
            </p:grpSpPr>
            <p:sp>
              <p:nvSpPr>
                <p:cNvPr id="94" name="Freeform 6"/>
                <p:cNvSpPr>
                  <a:spLocks/>
                </p:cNvSpPr>
                <p:nvPr/>
              </p:nvSpPr>
              <p:spPr bwMode="auto">
                <a:xfrm>
                  <a:off x="1413" y="1458"/>
                  <a:ext cx="2" cy="798"/>
                </a:xfrm>
                <a:custGeom>
                  <a:avLst/>
                  <a:gdLst>
                    <a:gd name="T0" fmla="*/ 2 w 2"/>
                    <a:gd name="T1" fmla="*/ 0 h 798"/>
                    <a:gd name="T2" fmla="*/ 0 w 2"/>
                    <a:gd name="T3" fmla="*/ 798 h 798"/>
                    <a:gd name="T4" fmla="*/ 0 60000 65536"/>
                    <a:gd name="T5" fmla="*/ 0 60000 65536"/>
                    <a:gd name="T6" fmla="*/ 0 w 2"/>
                    <a:gd name="T7" fmla="*/ 0 h 798"/>
                    <a:gd name="T8" fmla="*/ 2 w 2"/>
                    <a:gd name="T9" fmla="*/ 798 h 79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" h="798">
                      <a:moveTo>
                        <a:pt x="2" y="0"/>
                      </a:moveTo>
                      <a:lnTo>
                        <a:pt x="0" y="798"/>
                      </a:lnTo>
                    </a:path>
                  </a:pathLst>
                </a:cu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5" name="Freeform 7"/>
                <p:cNvSpPr>
                  <a:spLocks/>
                </p:cNvSpPr>
                <p:nvPr/>
              </p:nvSpPr>
              <p:spPr bwMode="auto">
                <a:xfrm>
                  <a:off x="1412" y="2255"/>
                  <a:ext cx="841" cy="1"/>
                </a:xfrm>
                <a:custGeom>
                  <a:avLst/>
                  <a:gdLst>
                    <a:gd name="T0" fmla="*/ 0 w 841"/>
                    <a:gd name="T1" fmla="*/ 1 h 1"/>
                    <a:gd name="T2" fmla="*/ 841 w 841"/>
                    <a:gd name="T3" fmla="*/ 0 h 1"/>
                    <a:gd name="T4" fmla="*/ 0 60000 65536"/>
                    <a:gd name="T5" fmla="*/ 0 60000 65536"/>
                    <a:gd name="T6" fmla="*/ 0 w 841"/>
                    <a:gd name="T7" fmla="*/ 0 h 1"/>
                    <a:gd name="T8" fmla="*/ 841 w 841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41" h="1">
                      <a:moveTo>
                        <a:pt x="0" y="1"/>
                      </a:moveTo>
                      <a:lnTo>
                        <a:pt x="841" y="0"/>
                      </a:lnTo>
                    </a:path>
                  </a:pathLst>
                </a:cu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6" name="Line 8"/>
                <p:cNvSpPr>
                  <a:spLocks noChangeShapeType="1"/>
                </p:cNvSpPr>
                <p:nvPr/>
              </p:nvSpPr>
              <p:spPr bwMode="auto">
                <a:xfrm>
                  <a:off x="1412" y="1468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7" name="Line 9"/>
                <p:cNvSpPr>
                  <a:spLocks noChangeShapeType="1"/>
                </p:cNvSpPr>
                <p:nvPr/>
              </p:nvSpPr>
              <p:spPr bwMode="auto">
                <a:xfrm>
                  <a:off x="2248" y="2102"/>
                  <a:ext cx="0" cy="141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 useBgFill="1">
            <p:nvSpPr>
              <p:cNvPr id="92" name="Rectangle 10"/>
              <p:cNvSpPr>
                <a:spLocks noChangeArrowheads="1"/>
              </p:cNvSpPr>
              <p:nvPr/>
            </p:nvSpPr>
            <p:spPr bwMode="auto">
              <a:xfrm>
                <a:off x="1536" y="692"/>
                <a:ext cx="1392" cy="768"/>
              </a:xfrm>
              <a:prstGeom prst="rect">
                <a:avLst/>
              </a:prstGeom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 useBgFill="1">
            <p:nvSpPr>
              <p:cNvPr id="93" name="Rectangle 11"/>
              <p:cNvSpPr>
                <a:spLocks noChangeArrowheads="1"/>
              </p:cNvSpPr>
              <p:nvPr/>
            </p:nvSpPr>
            <p:spPr bwMode="auto">
              <a:xfrm rot="5400000">
                <a:off x="2160" y="1536"/>
                <a:ext cx="960" cy="768"/>
              </a:xfrm>
              <a:prstGeom prst="rect">
                <a:avLst/>
              </a:prstGeom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8" name="Oval 12"/>
            <p:cNvSpPr>
              <a:spLocks noChangeArrowheads="1"/>
            </p:cNvSpPr>
            <p:nvPr/>
          </p:nvSpPr>
          <p:spPr bwMode="auto">
            <a:xfrm>
              <a:off x="4798" y="2640"/>
              <a:ext cx="50" cy="50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49" name="Group 13"/>
            <p:cNvGrpSpPr>
              <a:grpSpLocks/>
            </p:cNvGrpSpPr>
            <p:nvPr/>
          </p:nvGrpSpPr>
          <p:grpSpPr bwMode="auto">
            <a:xfrm>
              <a:off x="4224" y="2014"/>
              <a:ext cx="847" cy="393"/>
              <a:chOff x="4224" y="2014"/>
              <a:chExt cx="847" cy="393"/>
            </a:xfrm>
          </p:grpSpPr>
          <p:sp>
            <p:nvSpPr>
              <p:cNvPr id="54" name="Freeform 14"/>
              <p:cNvSpPr>
                <a:spLocks/>
              </p:cNvSpPr>
              <p:nvPr/>
            </p:nvSpPr>
            <p:spPr bwMode="auto">
              <a:xfrm>
                <a:off x="4807" y="2016"/>
                <a:ext cx="3" cy="391"/>
              </a:xfrm>
              <a:custGeom>
                <a:avLst/>
                <a:gdLst>
                  <a:gd name="T0" fmla="*/ 3 w 3"/>
                  <a:gd name="T1" fmla="*/ 0 h 391"/>
                  <a:gd name="T2" fmla="*/ 0 w 3"/>
                  <a:gd name="T3" fmla="*/ 391 h 391"/>
                  <a:gd name="T4" fmla="*/ 0 60000 65536"/>
                  <a:gd name="T5" fmla="*/ 0 60000 65536"/>
                  <a:gd name="T6" fmla="*/ 0 w 3"/>
                  <a:gd name="T7" fmla="*/ 0 h 391"/>
                  <a:gd name="T8" fmla="*/ 3 w 3"/>
                  <a:gd name="T9" fmla="*/ 391 h 39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391">
                    <a:moveTo>
                      <a:pt x="3" y="0"/>
                    </a:moveTo>
                    <a:lnTo>
                      <a:pt x="0" y="391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" name="Freeform 15"/>
              <p:cNvSpPr>
                <a:spLocks/>
              </p:cNvSpPr>
              <p:nvPr/>
            </p:nvSpPr>
            <p:spPr bwMode="auto">
              <a:xfrm>
                <a:off x="4229" y="2016"/>
                <a:ext cx="3" cy="391"/>
              </a:xfrm>
              <a:custGeom>
                <a:avLst/>
                <a:gdLst>
                  <a:gd name="T0" fmla="*/ 3 w 3"/>
                  <a:gd name="T1" fmla="*/ 0 h 391"/>
                  <a:gd name="T2" fmla="*/ 0 w 3"/>
                  <a:gd name="T3" fmla="*/ 391 h 391"/>
                  <a:gd name="T4" fmla="*/ 0 60000 65536"/>
                  <a:gd name="T5" fmla="*/ 0 60000 65536"/>
                  <a:gd name="T6" fmla="*/ 0 w 3"/>
                  <a:gd name="T7" fmla="*/ 0 h 391"/>
                  <a:gd name="T8" fmla="*/ 3 w 3"/>
                  <a:gd name="T9" fmla="*/ 391 h 39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391">
                    <a:moveTo>
                      <a:pt x="3" y="0"/>
                    </a:moveTo>
                    <a:lnTo>
                      <a:pt x="0" y="391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56" name="Object 16"/>
              <p:cNvGraphicFramePr>
                <a:graphicFrameLocks noChangeAspect="1"/>
              </p:cNvGraphicFramePr>
              <p:nvPr/>
            </p:nvGraphicFramePr>
            <p:xfrm>
              <a:off x="4368" y="2016"/>
              <a:ext cx="294" cy="336"/>
            </p:xfrm>
            <a:graphic>
              <a:graphicData uri="http://schemas.openxmlformats.org/presentationml/2006/ole">
                <p:oleObj spid="_x0000_s45062" name="公式" r:id="rId4" imgW="152280" imgH="215640" progId="Equation.3">
                  <p:embed/>
                </p:oleObj>
              </a:graphicData>
            </a:graphic>
          </p:graphicFrame>
          <p:graphicFrame>
            <p:nvGraphicFramePr>
              <p:cNvPr id="87" name="Object 17"/>
              <p:cNvGraphicFramePr>
                <a:graphicFrameLocks noChangeAspect="1"/>
              </p:cNvGraphicFramePr>
              <p:nvPr/>
            </p:nvGraphicFramePr>
            <p:xfrm>
              <a:off x="4752" y="2014"/>
              <a:ext cx="319" cy="336"/>
            </p:xfrm>
            <a:graphic>
              <a:graphicData uri="http://schemas.openxmlformats.org/presentationml/2006/ole">
                <p:oleObj spid="_x0000_s45063" name="公式" r:id="rId5" imgW="164880" imgH="215640" progId="Equation.3">
                  <p:embed/>
                </p:oleObj>
              </a:graphicData>
            </a:graphic>
          </p:graphicFrame>
          <p:sp>
            <p:nvSpPr>
              <p:cNvPr id="88" name="Freeform 18"/>
              <p:cNvSpPr>
                <a:spLocks/>
              </p:cNvSpPr>
              <p:nvPr/>
            </p:nvSpPr>
            <p:spPr bwMode="auto">
              <a:xfrm>
                <a:off x="4921" y="2016"/>
                <a:ext cx="3" cy="391"/>
              </a:xfrm>
              <a:custGeom>
                <a:avLst/>
                <a:gdLst>
                  <a:gd name="T0" fmla="*/ 3 w 3"/>
                  <a:gd name="T1" fmla="*/ 0 h 391"/>
                  <a:gd name="T2" fmla="*/ 0 w 3"/>
                  <a:gd name="T3" fmla="*/ 391 h 391"/>
                  <a:gd name="T4" fmla="*/ 0 60000 65536"/>
                  <a:gd name="T5" fmla="*/ 0 60000 65536"/>
                  <a:gd name="T6" fmla="*/ 0 w 3"/>
                  <a:gd name="T7" fmla="*/ 0 h 391"/>
                  <a:gd name="T8" fmla="*/ 3 w 3"/>
                  <a:gd name="T9" fmla="*/ 391 h 39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391">
                    <a:moveTo>
                      <a:pt x="3" y="0"/>
                    </a:moveTo>
                    <a:lnTo>
                      <a:pt x="0" y="391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9" name="Line 19"/>
              <p:cNvSpPr>
                <a:spLocks noChangeShapeType="1"/>
              </p:cNvSpPr>
              <p:nvPr/>
            </p:nvSpPr>
            <p:spPr bwMode="auto">
              <a:xfrm>
                <a:off x="4224" y="2198"/>
                <a:ext cx="576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aphicFrame>
          <p:nvGraphicFramePr>
            <p:cNvPr id="52" name="Object 20"/>
            <p:cNvGraphicFramePr>
              <a:graphicFrameLocks noChangeAspect="1"/>
            </p:cNvGraphicFramePr>
            <p:nvPr/>
          </p:nvGraphicFramePr>
          <p:xfrm>
            <a:off x="4020" y="2592"/>
            <a:ext cx="295" cy="192"/>
          </p:xfrm>
          <a:graphic>
            <a:graphicData uri="http://schemas.openxmlformats.org/presentationml/2006/ole">
              <p:oleObj spid="_x0000_s45064" name="公式" r:id="rId6" imgW="203040" imgH="164880" progId="Equation.3">
                <p:embed/>
              </p:oleObj>
            </a:graphicData>
          </a:graphic>
        </p:graphicFrame>
      </p:grpSp>
      <p:grpSp>
        <p:nvGrpSpPr>
          <p:cNvPr id="98" name="Group 21"/>
          <p:cNvGrpSpPr>
            <a:grpSpLocks/>
          </p:cNvGrpSpPr>
          <p:nvPr/>
        </p:nvGrpSpPr>
        <p:grpSpPr bwMode="auto">
          <a:xfrm>
            <a:off x="5715008" y="609600"/>
            <a:ext cx="3548062" cy="2711450"/>
            <a:chOff x="3477" y="384"/>
            <a:chExt cx="2235" cy="1708"/>
          </a:xfrm>
        </p:grpSpPr>
        <p:grpSp>
          <p:nvGrpSpPr>
            <p:cNvPr id="99" name="Group 22"/>
            <p:cNvGrpSpPr>
              <a:grpSpLocks/>
            </p:cNvGrpSpPr>
            <p:nvPr/>
          </p:nvGrpSpPr>
          <p:grpSpPr bwMode="auto">
            <a:xfrm>
              <a:off x="4100" y="384"/>
              <a:ext cx="1612" cy="1708"/>
              <a:chOff x="2996" y="1460"/>
              <a:chExt cx="1612" cy="1708"/>
            </a:xfrm>
          </p:grpSpPr>
          <p:sp>
            <p:nvSpPr>
              <p:cNvPr id="109" name="Oval 23"/>
              <p:cNvSpPr>
                <a:spLocks noChangeArrowheads="1"/>
              </p:cNvSpPr>
              <p:nvPr/>
            </p:nvSpPr>
            <p:spPr bwMode="auto">
              <a:xfrm>
                <a:off x="3140" y="1536"/>
                <a:ext cx="1319" cy="1319"/>
              </a:xfrm>
              <a:prstGeom prst="ellips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" name="Freeform 24"/>
              <p:cNvSpPr>
                <a:spLocks/>
              </p:cNvSpPr>
              <p:nvPr/>
            </p:nvSpPr>
            <p:spPr bwMode="auto">
              <a:xfrm>
                <a:off x="2997" y="2226"/>
                <a:ext cx="2" cy="798"/>
              </a:xfrm>
              <a:custGeom>
                <a:avLst/>
                <a:gdLst>
                  <a:gd name="T0" fmla="*/ 2 w 2"/>
                  <a:gd name="T1" fmla="*/ 0 h 798"/>
                  <a:gd name="T2" fmla="*/ 0 w 2"/>
                  <a:gd name="T3" fmla="*/ 798 h 798"/>
                  <a:gd name="T4" fmla="*/ 0 60000 65536"/>
                  <a:gd name="T5" fmla="*/ 0 60000 65536"/>
                  <a:gd name="T6" fmla="*/ 0 w 2"/>
                  <a:gd name="T7" fmla="*/ 0 h 798"/>
                  <a:gd name="T8" fmla="*/ 2 w 2"/>
                  <a:gd name="T9" fmla="*/ 798 h 79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" h="798">
                    <a:moveTo>
                      <a:pt x="2" y="0"/>
                    </a:moveTo>
                    <a:lnTo>
                      <a:pt x="0" y="798"/>
                    </a:lnTo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1" name="Freeform 25"/>
              <p:cNvSpPr>
                <a:spLocks/>
              </p:cNvSpPr>
              <p:nvPr/>
            </p:nvSpPr>
            <p:spPr bwMode="auto">
              <a:xfrm>
                <a:off x="2996" y="3023"/>
                <a:ext cx="841" cy="1"/>
              </a:xfrm>
              <a:custGeom>
                <a:avLst/>
                <a:gdLst>
                  <a:gd name="T0" fmla="*/ 0 w 841"/>
                  <a:gd name="T1" fmla="*/ 1 h 1"/>
                  <a:gd name="T2" fmla="*/ 841 w 841"/>
                  <a:gd name="T3" fmla="*/ 0 h 1"/>
                  <a:gd name="T4" fmla="*/ 0 60000 65536"/>
                  <a:gd name="T5" fmla="*/ 0 60000 65536"/>
                  <a:gd name="T6" fmla="*/ 0 w 841"/>
                  <a:gd name="T7" fmla="*/ 0 h 1"/>
                  <a:gd name="T8" fmla="*/ 841 w 841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41" h="1">
                    <a:moveTo>
                      <a:pt x="0" y="1"/>
                    </a:moveTo>
                    <a:lnTo>
                      <a:pt x="841" y="0"/>
                    </a:lnTo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" name="Line 26"/>
              <p:cNvSpPr>
                <a:spLocks noChangeShapeType="1"/>
              </p:cNvSpPr>
              <p:nvPr/>
            </p:nvSpPr>
            <p:spPr bwMode="auto">
              <a:xfrm>
                <a:off x="2996" y="223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" name="Line 27"/>
              <p:cNvSpPr>
                <a:spLocks noChangeShapeType="1"/>
              </p:cNvSpPr>
              <p:nvPr/>
            </p:nvSpPr>
            <p:spPr bwMode="auto">
              <a:xfrm>
                <a:off x="3832" y="2870"/>
                <a:ext cx="0" cy="141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 useBgFill="1">
            <p:nvSpPr>
              <p:cNvPr id="114" name="Rectangle 28"/>
              <p:cNvSpPr>
                <a:spLocks noChangeArrowheads="1"/>
              </p:cNvSpPr>
              <p:nvPr/>
            </p:nvSpPr>
            <p:spPr bwMode="auto">
              <a:xfrm>
                <a:off x="3120" y="1460"/>
                <a:ext cx="1392" cy="768"/>
              </a:xfrm>
              <a:prstGeom prst="rect">
                <a:avLst/>
              </a:prstGeom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 useBgFill="1">
            <p:nvSpPr>
              <p:cNvPr id="115" name="Rectangle 29"/>
              <p:cNvSpPr>
                <a:spLocks noChangeArrowheads="1"/>
              </p:cNvSpPr>
              <p:nvPr/>
            </p:nvSpPr>
            <p:spPr bwMode="auto">
              <a:xfrm rot="5400000">
                <a:off x="3744" y="2304"/>
                <a:ext cx="960" cy="768"/>
              </a:xfrm>
              <a:prstGeom prst="rect">
                <a:avLst/>
              </a:prstGeom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0" name="Freeform 30"/>
            <p:cNvSpPr>
              <a:spLocks/>
            </p:cNvSpPr>
            <p:nvPr/>
          </p:nvSpPr>
          <p:spPr bwMode="auto">
            <a:xfrm>
              <a:off x="3477" y="2014"/>
              <a:ext cx="2110" cy="1"/>
            </a:xfrm>
            <a:custGeom>
              <a:avLst/>
              <a:gdLst>
                <a:gd name="T0" fmla="*/ 0 w 2110"/>
                <a:gd name="T1" fmla="*/ 0 h 1"/>
                <a:gd name="T2" fmla="*/ 2110 w 2110"/>
                <a:gd name="T3" fmla="*/ 0 h 1"/>
                <a:gd name="T4" fmla="*/ 0 60000 65536"/>
                <a:gd name="T5" fmla="*/ 0 60000 65536"/>
                <a:gd name="T6" fmla="*/ 0 w 2110"/>
                <a:gd name="T7" fmla="*/ 0 h 1"/>
                <a:gd name="T8" fmla="*/ 2110 w 211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10" h="1">
                  <a:moveTo>
                    <a:pt x="0" y="0"/>
                  </a:moveTo>
                  <a:lnTo>
                    <a:pt x="211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1" name="Oval 31"/>
            <p:cNvSpPr>
              <a:spLocks noChangeArrowheads="1"/>
            </p:cNvSpPr>
            <p:nvPr/>
          </p:nvSpPr>
          <p:spPr bwMode="auto">
            <a:xfrm>
              <a:off x="4234" y="1132"/>
              <a:ext cx="50" cy="50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" name="Line 32"/>
            <p:cNvSpPr>
              <a:spLocks noChangeShapeType="1"/>
            </p:cNvSpPr>
            <p:nvPr/>
          </p:nvSpPr>
          <p:spPr bwMode="auto">
            <a:xfrm flipV="1">
              <a:off x="4226" y="720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" name="Freeform 33"/>
            <p:cNvSpPr>
              <a:spLocks/>
            </p:cNvSpPr>
            <p:nvPr/>
          </p:nvSpPr>
          <p:spPr bwMode="auto">
            <a:xfrm>
              <a:off x="4300" y="1153"/>
              <a:ext cx="644" cy="3"/>
            </a:xfrm>
            <a:custGeom>
              <a:avLst/>
              <a:gdLst>
                <a:gd name="T0" fmla="*/ 0 w 644"/>
                <a:gd name="T1" fmla="*/ 3 h 3"/>
                <a:gd name="T2" fmla="*/ 644 w 644"/>
                <a:gd name="T3" fmla="*/ 0 h 3"/>
                <a:gd name="T4" fmla="*/ 0 60000 65536"/>
                <a:gd name="T5" fmla="*/ 0 60000 65536"/>
                <a:gd name="T6" fmla="*/ 0 w 644"/>
                <a:gd name="T7" fmla="*/ 0 h 3"/>
                <a:gd name="T8" fmla="*/ 644 w 644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44" h="3">
                  <a:moveTo>
                    <a:pt x="0" y="3"/>
                  </a:moveTo>
                  <a:lnTo>
                    <a:pt x="64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" name="Freeform 34"/>
            <p:cNvSpPr>
              <a:spLocks/>
            </p:cNvSpPr>
            <p:nvPr/>
          </p:nvSpPr>
          <p:spPr bwMode="auto">
            <a:xfrm>
              <a:off x="4940" y="1135"/>
              <a:ext cx="4" cy="634"/>
            </a:xfrm>
            <a:custGeom>
              <a:avLst/>
              <a:gdLst>
                <a:gd name="T0" fmla="*/ 4 w 4"/>
                <a:gd name="T1" fmla="*/ 0 h 634"/>
                <a:gd name="T2" fmla="*/ 0 w 4"/>
                <a:gd name="T3" fmla="*/ 634 h 634"/>
                <a:gd name="T4" fmla="*/ 0 60000 65536"/>
                <a:gd name="T5" fmla="*/ 0 60000 65536"/>
                <a:gd name="T6" fmla="*/ 0 w 4"/>
                <a:gd name="T7" fmla="*/ 0 h 634"/>
                <a:gd name="T8" fmla="*/ 4 w 4"/>
                <a:gd name="T9" fmla="*/ 634 h 63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634">
                  <a:moveTo>
                    <a:pt x="4" y="0"/>
                  </a:moveTo>
                  <a:lnTo>
                    <a:pt x="0" y="63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05" name="Object 35"/>
            <p:cNvGraphicFramePr>
              <a:graphicFrameLocks noChangeAspect="1"/>
            </p:cNvGraphicFramePr>
            <p:nvPr/>
          </p:nvGraphicFramePr>
          <p:xfrm>
            <a:off x="4464" y="912"/>
            <a:ext cx="221" cy="192"/>
          </p:xfrm>
          <a:graphic>
            <a:graphicData uri="http://schemas.openxmlformats.org/presentationml/2006/ole">
              <p:oleObj spid="_x0000_s45065" name="公式" r:id="rId7" imgW="152280" imgH="164880" progId="Equation.3">
                <p:embed/>
              </p:oleObj>
            </a:graphicData>
          </a:graphic>
        </p:graphicFrame>
        <p:graphicFrame>
          <p:nvGraphicFramePr>
            <p:cNvPr id="106" name="Object 36"/>
            <p:cNvGraphicFramePr>
              <a:graphicFrameLocks noChangeAspect="1"/>
            </p:cNvGraphicFramePr>
            <p:nvPr/>
          </p:nvGraphicFramePr>
          <p:xfrm>
            <a:off x="5280" y="1769"/>
            <a:ext cx="288" cy="257"/>
          </p:xfrm>
          <a:graphic>
            <a:graphicData uri="http://schemas.openxmlformats.org/presentationml/2006/ole">
              <p:oleObj spid="_x0000_s45066" name="公式" r:id="rId8" imgW="126720" imgH="139680" progId="Equation.3">
                <p:embed/>
              </p:oleObj>
            </a:graphicData>
          </a:graphic>
        </p:graphicFrame>
        <p:graphicFrame>
          <p:nvGraphicFramePr>
            <p:cNvPr id="107" name="Object 37"/>
            <p:cNvGraphicFramePr>
              <a:graphicFrameLocks noChangeAspect="1"/>
            </p:cNvGraphicFramePr>
            <p:nvPr/>
          </p:nvGraphicFramePr>
          <p:xfrm>
            <a:off x="4032" y="912"/>
            <a:ext cx="239" cy="164"/>
          </p:xfrm>
          <a:graphic>
            <a:graphicData uri="http://schemas.openxmlformats.org/presentationml/2006/ole">
              <p:oleObj spid="_x0000_s45067" name="公式" r:id="rId9" imgW="164880" imgH="139680" progId="Equation.3">
                <p:embed/>
              </p:oleObj>
            </a:graphicData>
          </a:graphic>
        </p:graphicFrame>
        <p:graphicFrame>
          <p:nvGraphicFramePr>
            <p:cNvPr id="108" name="Object 38"/>
            <p:cNvGraphicFramePr>
              <a:graphicFrameLocks noChangeAspect="1"/>
            </p:cNvGraphicFramePr>
            <p:nvPr/>
          </p:nvGraphicFramePr>
          <p:xfrm>
            <a:off x="4313" y="1680"/>
            <a:ext cx="295" cy="192"/>
          </p:xfrm>
          <a:graphic>
            <a:graphicData uri="http://schemas.openxmlformats.org/presentationml/2006/ole">
              <p:oleObj spid="_x0000_s45068" name="公式" r:id="rId10" imgW="203040" imgH="164880" progId="Equation.3">
                <p:embed/>
              </p:oleObj>
            </a:graphicData>
          </a:graphic>
        </p:graphicFrame>
      </p:grp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357189" y="-142900"/>
            <a:ext cx="8358215" cy="1643050"/>
          </a:xfrm>
        </p:spPr>
        <p:txBody>
          <a:bodyPr/>
          <a:lstStyle/>
          <a:p>
            <a:r>
              <a:rPr kumimoji="1" lang="zh-CN" altLang="en-US" sz="2600" b="1" dirty="0" smtClean="0">
                <a:solidFill>
                  <a:schemeClr val="tx2"/>
                </a:solidFill>
              </a:rPr>
              <a:t>例</a:t>
            </a:r>
            <a:r>
              <a:rPr kumimoji="1" lang="en-US" altLang="zh-CN" sz="2600" b="1" dirty="0" smtClean="0">
                <a:solidFill>
                  <a:schemeClr val="tx2"/>
                </a:solidFill>
              </a:rPr>
              <a:t>3.8  </a:t>
            </a:r>
            <a:r>
              <a:rPr kumimoji="1" lang="zh-CN" altLang="en-US" sz="2600" b="1" dirty="0" smtClean="0">
                <a:solidFill>
                  <a:schemeClr val="tx2"/>
                </a:solidFill>
              </a:rPr>
              <a:t>一个有</a:t>
            </a:r>
            <a:r>
              <a:rPr kumimoji="1" lang="en-US" altLang="zh-CN" sz="2600" b="1" dirty="0" smtClean="0">
                <a:solidFill>
                  <a:schemeClr val="tx2"/>
                </a:solidFill>
              </a:rPr>
              <a:t>1/4</a:t>
            </a:r>
            <a:r>
              <a:rPr kumimoji="1" lang="zh-CN" altLang="en-US" sz="2600" b="1" dirty="0" smtClean="0">
                <a:solidFill>
                  <a:schemeClr val="tx2"/>
                </a:solidFill>
              </a:rPr>
              <a:t>圆弧滑槽的大物体质量为</a:t>
            </a:r>
            <a:r>
              <a:rPr kumimoji="1" lang="en-US" altLang="zh-CN" sz="2600" b="1" i="1" dirty="0" smtClean="0"/>
              <a:t>M</a:t>
            </a:r>
            <a:r>
              <a:rPr kumimoji="1" lang="zh-CN" altLang="en-US" sz="2600" b="1" dirty="0" smtClean="0">
                <a:solidFill>
                  <a:schemeClr val="tx2"/>
                </a:solidFill>
              </a:rPr>
              <a:t>，停在</a:t>
            </a:r>
            <a:br>
              <a:rPr kumimoji="1" lang="zh-CN" altLang="en-US" sz="2600" b="1" dirty="0" smtClean="0">
                <a:solidFill>
                  <a:schemeClr val="tx2"/>
                </a:solidFill>
              </a:rPr>
            </a:br>
            <a:r>
              <a:rPr kumimoji="1" lang="zh-CN" altLang="en-US" sz="2600" b="1" dirty="0" smtClean="0">
                <a:solidFill>
                  <a:schemeClr val="tx2"/>
                </a:solidFill>
              </a:rPr>
              <a:t>光滑的水平面上，另一质量为</a:t>
            </a:r>
            <a:r>
              <a:rPr kumimoji="1" lang="en-US" altLang="zh-CN" sz="2600" b="1" i="1" dirty="0" smtClean="0"/>
              <a:t>m</a:t>
            </a:r>
            <a:r>
              <a:rPr kumimoji="1" lang="zh-CN" altLang="en-US" sz="2600" b="1" dirty="0" smtClean="0">
                <a:solidFill>
                  <a:schemeClr val="tx2"/>
                </a:solidFill>
              </a:rPr>
              <a:t>的小物体自圆弧</a:t>
            </a:r>
            <a:br>
              <a:rPr kumimoji="1" lang="zh-CN" altLang="en-US" sz="2600" b="1" dirty="0" smtClean="0">
                <a:solidFill>
                  <a:schemeClr val="tx2"/>
                </a:solidFill>
              </a:rPr>
            </a:br>
            <a:r>
              <a:rPr kumimoji="1" lang="zh-CN" altLang="en-US" sz="2600" b="1" dirty="0" smtClean="0">
                <a:solidFill>
                  <a:schemeClr val="tx2"/>
                </a:solidFill>
              </a:rPr>
              <a:t>顶点由静止下滑。</a:t>
            </a:r>
            <a:endParaRPr kumimoji="1" lang="zh-CN" altLang="en-US" sz="2600" b="1" dirty="0">
              <a:solidFill>
                <a:schemeClr val="tx2"/>
              </a:solidFill>
            </a:endParaRPr>
          </a:p>
        </p:txBody>
      </p:sp>
      <p:sp>
        <p:nvSpPr>
          <p:cNvPr id="6161" name="灯片编号占位符 3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A5CC342-B59D-40AA-81DA-07015AC96D0B}" type="slidenum">
              <a:rPr lang="en-US" altLang="zh-CN" smtClean="0"/>
              <a:pPr/>
              <a:t>16</a:t>
            </a:fld>
            <a:endParaRPr lang="en-US" altLang="zh-CN" smtClean="0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428596" y="2571744"/>
            <a:ext cx="4357718" cy="1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动量和动量定理</a:t>
            </a:r>
            <a:r>
              <a:rPr lang="en-US" altLang="zh-CN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例题</a:t>
            </a:r>
          </a:p>
        </p:txBody>
      </p:sp>
      <p:sp>
        <p:nvSpPr>
          <p:cNvPr id="86" name="文本占位符 85"/>
          <p:cNvSpPr>
            <a:spLocks noGrp="1"/>
          </p:cNvSpPr>
          <p:nvPr>
            <p:ph type="body" idx="13"/>
          </p:nvPr>
        </p:nvSpPr>
        <p:spPr>
          <a:xfrm>
            <a:off x="357158" y="2714620"/>
            <a:ext cx="4857784" cy="21431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 smtClean="0"/>
              <a:t>解：选如图坐标系，在</a:t>
            </a:r>
            <a:r>
              <a:rPr kumimoji="1" lang="en-US" altLang="zh-CN" i="1" dirty="0" smtClean="0"/>
              <a:t>m</a:t>
            </a:r>
            <a:r>
              <a:rPr kumimoji="1" lang="zh-CN" altLang="en-US" dirty="0" smtClean="0"/>
              <a:t>下滑过程中，</a:t>
            </a:r>
            <a:r>
              <a:rPr kumimoji="1" lang="en-US" altLang="zh-CN" i="1" dirty="0" smtClean="0"/>
              <a:t>M </a:t>
            </a:r>
            <a:r>
              <a:rPr kumimoji="1" lang="zh-CN" altLang="en-US" dirty="0" smtClean="0"/>
              <a:t>和</a:t>
            </a:r>
            <a:r>
              <a:rPr kumimoji="1" lang="en-US" altLang="zh-CN" i="1" dirty="0" smtClean="0"/>
              <a:t>m </a:t>
            </a:r>
            <a:r>
              <a:rPr kumimoji="1" lang="zh-CN" altLang="en-US" dirty="0" smtClean="0"/>
              <a:t>组成的系统在水平方向上合外力为零，因此水平方向上动量守恒。</a:t>
            </a:r>
            <a:r>
              <a:rPr kumimoji="1" lang="en-US" altLang="zh-CN" dirty="0" smtClean="0"/>
              <a:t/>
            </a:r>
            <a:br>
              <a:rPr kumimoji="1" lang="en-US" altLang="zh-CN" dirty="0" smtClean="0"/>
            </a:br>
            <a:r>
              <a:rPr kumimoji="1" lang="zh-CN" altLang="en-US" dirty="0" smtClean="0"/>
              <a:t>又因：初态合动量为零</a:t>
            </a:r>
          </a:p>
          <a:p>
            <a:pPr>
              <a:lnSpc>
                <a:spcPct val="150000"/>
              </a:lnSpc>
            </a:pPr>
            <a:endParaRPr kumimoji="1" lang="zh-CN" altLang="en-US" dirty="0"/>
          </a:p>
        </p:txBody>
      </p:sp>
      <p:sp>
        <p:nvSpPr>
          <p:cNvPr id="116" name="矩形 115"/>
          <p:cNvSpPr/>
          <p:nvPr/>
        </p:nvSpPr>
        <p:spPr>
          <a:xfrm>
            <a:off x="357158" y="1571612"/>
            <a:ext cx="49292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2600" b="1" dirty="0" smtClean="0">
                <a:latin typeface="+mn-ea"/>
                <a:ea typeface="+mn-ea"/>
              </a:rPr>
              <a:t>求：当小物体滑到底时，大物体</a:t>
            </a:r>
            <a:br>
              <a:rPr kumimoji="1" lang="zh-CN" altLang="en-US" sz="2600" b="1" dirty="0" smtClean="0">
                <a:latin typeface="+mn-ea"/>
                <a:ea typeface="+mn-ea"/>
              </a:rPr>
            </a:br>
            <a:r>
              <a:rPr kumimoji="1" lang="zh-CN" altLang="en-US" sz="2600" b="1" dirty="0" smtClean="0">
                <a:latin typeface="+mn-ea"/>
                <a:ea typeface="+mn-ea"/>
              </a:rPr>
              <a:t>         </a:t>
            </a:r>
            <a:r>
              <a:rPr kumimoji="1" lang="en-US" altLang="zh-CN" sz="2600" b="1" dirty="0" smtClean="0">
                <a:latin typeface="+mn-ea"/>
                <a:ea typeface="+mn-ea"/>
              </a:rPr>
              <a:t>M</a:t>
            </a:r>
            <a:r>
              <a:rPr kumimoji="1" lang="zh-CN" altLang="zh-CN" sz="2600" b="1" dirty="0" smtClean="0">
                <a:latin typeface="+mn-ea"/>
                <a:ea typeface="+mn-ea"/>
              </a:rPr>
              <a:t>在水平面上移动的距离？</a:t>
            </a:r>
            <a:endParaRPr lang="zh-CN" altLang="en-US" sz="2600" dirty="0">
              <a:latin typeface="+mn-ea"/>
              <a:ea typeface="+mn-ea"/>
            </a:endParaRPr>
          </a:p>
        </p:txBody>
      </p:sp>
      <p:graphicFrame>
        <p:nvGraphicFramePr>
          <p:cNvPr id="98347" name="Object 43"/>
          <p:cNvGraphicFramePr>
            <a:graphicFrameLocks noChangeAspect="1"/>
          </p:cNvGraphicFramePr>
          <p:nvPr/>
        </p:nvGraphicFramePr>
        <p:xfrm>
          <a:off x="762016" y="5038740"/>
          <a:ext cx="3700463" cy="533400"/>
        </p:xfrm>
        <a:graphic>
          <a:graphicData uri="http://schemas.openxmlformats.org/presentationml/2006/ole">
            <p:oleObj spid="_x0000_s45069" name="公式" r:id="rId11" imgW="1346040" imgH="228600" progId="Equation.3">
              <p:embed/>
            </p:oleObj>
          </a:graphicData>
        </a:graphic>
      </p:graphicFrame>
      <p:graphicFrame>
        <p:nvGraphicFramePr>
          <p:cNvPr id="98348" name="Object 44"/>
          <p:cNvGraphicFramePr>
            <a:graphicFrameLocks noChangeAspect="1"/>
          </p:cNvGraphicFramePr>
          <p:nvPr/>
        </p:nvGraphicFramePr>
        <p:xfrm>
          <a:off x="4840304" y="5038740"/>
          <a:ext cx="2017712" cy="533400"/>
        </p:xfrm>
        <a:graphic>
          <a:graphicData uri="http://schemas.openxmlformats.org/presentationml/2006/ole">
            <p:oleObj spid="_x0000_s45070" name="公式" r:id="rId12" imgW="761760" imgH="228600" progId="Equation.3">
              <p:embed/>
            </p:oleObj>
          </a:graphicData>
        </a:graphic>
      </p:graphicFrame>
      <p:sp>
        <p:nvSpPr>
          <p:cNvPr id="50" name="矩形 49"/>
          <p:cNvSpPr/>
          <p:nvPr/>
        </p:nvSpPr>
        <p:spPr>
          <a:xfrm>
            <a:off x="3428992" y="1071546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p58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8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397632" y="1431930"/>
            <a:ext cx="2559050" cy="2711450"/>
            <a:chOff x="3997" y="1296"/>
            <a:chExt cx="1612" cy="170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997" y="1296"/>
              <a:ext cx="1612" cy="1708"/>
              <a:chOff x="1412" y="692"/>
              <a:chExt cx="1612" cy="1708"/>
            </a:xfrm>
          </p:grpSpPr>
          <p:sp>
            <p:nvSpPr>
              <p:cNvPr id="90" name="Oval 4"/>
              <p:cNvSpPr>
                <a:spLocks noChangeArrowheads="1"/>
              </p:cNvSpPr>
              <p:nvPr/>
            </p:nvSpPr>
            <p:spPr bwMode="auto">
              <a:xfrm>
                <a:off x="1556" y="768"/>
                <a:ext cx="1319" cy="1319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412" y="1458"/>
                <a:ext cx="841" cy="798"/>
                <a:chOff x="1412" y="1458"/>
                <a:chExt cx="841" cy="798"/>
              </a:xfrm>
            </p:grpSpPr>
            <p:sp>
              <p:nvSpPr>
                <p:cNvPr id="94" name="Freeform 6"/>
                <p:cNvSpPr>
                  <a:spLocks/>
                </p:cNvSpPr>
                <p:nvPr/>
              </p:nvSpPr>
              <p:spPr bwMode="auto">
                <a:xfrm>
                  <a:off x="1413" y="1458"/>
                  <a:ext cx="2" cy="798"/>
                </a:xfrm>
                <a:custGeom>
                  <a:avLst/>
                  <a:gdLst>
                    <a:gd name="T0" fmla="*/ 2 w 2"/>
                    <a:gd name="T1" fmla="*/ 0 h 798"/>
                    <a:gd name="T2" fmla="*/ 0 w 2"/>
                    <a:gd name="T3" fmla="*/ 798 h 798"/>
                    <a:gd name="T4" fmla="*/ 0 60000 65536"/>
                    <a:gd name="T5" fmla="*/ 0 60000 65536"/>
                    <a:gd name="T6" fmla="*/ 0 w 2"/>
                    <a:gd name="T7" fmla="*/ 0 h 798"/>
                    <a:gd name="T8" fmla="*/ 2 w 2"/>
                    <a:gd name="T9" fmla="*/ 798 h 79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" h="798">
                      <a:moveTo>
                        <a:pt x="2" y="0"/>
                      </a:moveTo>
                      <a:lnTo>
                        <a:pt x="0" y="798"/>
                      </a:lnTo>
                    </a:path>
                  </a:pathLst>
                </a:cu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5" name="Freeform 7"/>
                <p:cNvSpPr>
                  <a:spLocks/>
                </p:cNvSpPr>
                <p:nvPr/>
              </p:nvSpPr>
              <p:spPr bwMode="auto">
                <a:xfrm>
                  <a:off x="1412" y="2255"/>
                  <a:ext cx="841" cy="1"/>
                </a:xfrm>
                <a:custGeom>
                  <a:avLst/>
                  <a:gdLst>
                    <a:gd name="T0" fmla="*/ 0 w 841"/>
                    <a:gd name="T1" fmla="*/ 1 h 1"/>
                    <a:gd name="T2" fmla="*/ 841 w 841"/>
                    <a:gd name="T3" fmla="*/ 0 h 1"/>
                    <a:gd name="T4" fmla="*/ 0 60000 65536"/>
                    <a:gd name="T5" fmla="*/ 0 60000 65536"/>
                    <a:gd name="T6" fmla="*/ 0 w 841"/>
                    <a:gd name="T7" fmla="*/ 0 h 1"/>
                    <a:gd name="T8" fmla="*/ 841 w 841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41" h="1">
                      <a:moveTo>
                        <a:pt x="0" y="1"/>
                      </a:moveTo>
                      <a:lnTo>
                        <a:pt x="841" y="0"/>
                      </a:lnTo>
                    </a:path>
                  </a:pathLst>
                </a:cu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6" name="Line 8"/>
                <p:cNvSpPr>
                  <a:spLocks noChangeShapeType="1"/>
                </p:cNvSpPr>
                <p:nvPr/>
              </p:nvSpPr>
              <p:spPr bwMode="auto">
                <a:xfrm>
                  <a:off x="1412" y="1468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7" name="Line 9"/>
                <p:cNvSpPr>
                  <a:spLocks noChangeShapeType="1"/>
                </p:cNvSpPr>
                <p:nvPr/>
              </p:nvSpPr>
              <p:spPr bwMode="auto">
                <a:xfrm>
                  <a:off x="2248" y="2102"/>
                  <a:ext cx="0" cy="141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 useBgFill="1">
            <p:nvSpPr>
              <p:cNvPr id="92" name="Rectangle 10"/>
              <p:cNvSpPr>
                <a:spLocks noChangeArrowheads="1"/>
              </p:cNvSpPr>
              <p:nvPr/>
            </p:nvSpPr>
            <p:spPr bwMode="auto">
              <a:xfrm>
                <a:off x="1536" y="692"/>
                <a:ext cx="1392" cy="768"/>
              </a:xfrm>
              <a:prstGeom prst="rect">
                <a:avLst/>
              </a:prstGeom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 useBgFill="1">
            <p:nvSpPr>
              <p:cNvPr id="93" name="Rectangle 11"/>
              <p:cNvSpPr>
                <a:spLocks noChangeArrowheads="1"/>
              </p:cNvSpPr>
              <p:nvPr/>
            </p:nvSpPr>
            <p:spPr bwMode="auto">
              <a:xfrm rot="5400000">
                <a:off x="2160" y="1536"/>
                <a:ext cx="960" cy="768"/>
              </a:xfrm>
              <a:prstGeom prst="rect">
                <a:avLst/>
              </a:prstGeom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8" name="Oval 12"/>
            <p:cNvSpPr>
              <a:spLocks noChangeArrowheads="1"/>
            </p:cNvSpPr>
            <p:nvPr/>
          </p:nvSpPr>
          <p:spPr bwMode="auto">
            <a:xfrm>
              <a:off x="4798" y="2640"/>
              <a:ext cx="50" cy="50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4224" y="2014"/>
              <a:ext cx="847" cy="393"/>
              <a:chOff x="4224" y="2014"/>
              <a:chExt cx="847" cy="393"/>
            </a:xfrm>
          </p:grpSpPr>
          <p:sp>
            <p:nvSpPr>
              <p:cNvPr id="54" name="Freeform 14"/>
              <p:cNvSpPr>
                <a:spLocks/>
              </p:cNvSpPr>
              <p:nvPr/>
            </p:nvSpPr>
            <p:spPr bwMode="auto">
              <a:xfrm>
                <a:off x="4807" y="2016"/>
                <a:ext cx="3" cy="391"/>
              </a:xfrm>
              <a:custGeom>
                <a:avLst/>
                <a:gdLst>
                  <a:gd name="T0" fmla="*/ 3 w 3"/>
                  <a:gd name="T1" fmla="*/ 0 h 391"/>
                  <a:gd name="T2" fmla="*/ 0 w 3"/>
                  <a:gd name="T3" fmla="*/ 391 h 391"/>
                  <a:gd name="T4" fmla="*/ 0 60000 65536"/>
                  <a:gd name="T5" fmla="*/ 0 60000 65536"/>
                  <a:gd name="T6" fmla="*/ 0 w 3"/>
                  <a:gd name="T7" fmla="*/ 0 h 391"/>
                  <a:gd name="T8" fmla="*/ 3 w 3"/>
                  <a:gd name="T9" fmla="*/ 391 h 39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391">
                    <a:moveTo>
                      <a:pt x="3" y="0"/>
                    </a:moveTo>
                    <a:lnTo>
                      <a:pt x="0" y="391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" name="Freeform 15"/>
              <p:cNvSpPr>
                <a:spLocks/>
              </p:cNvSpPr>
              <p:nvPr/>
            </p:nvSpPr>
            <p:spPr bwMode="auto">
              <a:xfrm>
                <a:off x="4229" y="2016"/>
                <a:ext cx="3" cy="391"/>
              </a:xfrm>
              <a:custGeom>
                <a:avLst/>
                <a:gdLst>
                  <a:gd name="T0" fmla="*/ 3 w 3"/>
                  <a:gd name="T1" fmla="*/ 0 h 391"/>
                  <a:gd name="T2" fmla="*/ 0 w 3"/>
                  <a:gd name="T3" fmla="*/ 391 h 391"/>
                  <a:gd name="T4" fmla="*/ 0 60000 65536"/>
                  <a:gd name="T5" fmla="*/ 0 60000 65536"/>
                  <a:gd name="T6" fmla="*/ 0 w 3"/>
                  <a:gd name="T7" fmla="*/ 0 h 391"/>
                  <a:gd name="T8" fmla="*/ 3 w 3"/>
                  <a:gd name="T9" fmla="*/ 391 h 39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391">
                    <a:moveTo>
                      <a:pt x="3" y="0"/>
                    </a:moveTo>
                    <a:lnTo>
                      <a:pt x="0" y="391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56" name="Object 16"/>
              <p:cNvGraphicFramePr>
                <a:graphicFrameLocks noChangeAspect="1"/>
              </p:cNvGraphicFramePr>
              <p:nvPr/>
            </p:nvGraphicFramePr>
            <p:xfrm>
              <a:off x="4368" y="2016"/>
              <a:ext cx="294" cy="336"/>
            </p:xfrm>
            <a:graphic>
              <a:graphicData uri="http://schemas.openxmlformats.org/presentationml/2006/ole">
                <p:oleObj spid="_x0000_s46082" name="公式" r:id="rId4" imgW="152280" imgH="215640" progId="Equation.3">
                  <p:embed/>
                </p:oleObj>
              </a:graphicData>
            </a:graphic>
          </p:graphicFrame>
          <p:graphicFrame>
            <p:nvGraphicFramePr>
              <p:cNvPr id="87" name="Object 17"/>
              <p:cNvGraphicFramePr>
                <a:graphicFrameLocks noChangeAspect="1"/>
              </p:cNvGraphicFramePr>
              <p:nvPr/>
            </p:nvGraphicFramePr>
            <p:xfrm>
              <a:off x="4752" y="2014"/>
              <a:ext cx="319" cy="336"/>
            </p:xfrm>
            <a:graphic>
              <a:graphicData uri="http://schemas.openxmlformats.org/presentationml/2006/ole">
                <p:oleObj spid="_x0000_s46083" name="公式" r:id="rId5" imgW="164880" imgH="215640" progId="Equation.3">
                  <p:embed/>
                </p:oleObj>
              </a:graphicData>
            </a:graphic>
          </p:graphicFrame>
          <p:sp>
            <p:nvSpPr>
              <p:cNvPr id="88" name="Freeform 18"/>
              <p:cNvSpPr>
                <a:spLocks/>
              </p:cNvSpPr>
              <p:nvPr/>
            </p:nvSpPr>
            <p:spPr bwMode="auto">
              <a:xfrm>
                <a:off x="4921" y="2016"/>
                <a:ext cx="3" cy="391"/>
              </a:xfrm>
              <a:custGeom>
                <a:avLst/>
                <a:gdLst>
                  <a:gd name="T0" fmla="*/ 3 w 3"/>
                  <a:gd name="T1" fmla="*/ 0 h 391"/>
                  <a:gd name="T2" fmla="*/ 0 w 3"/>
                  <a:gd name="T3" fmla="*/ 391 h 391"/>
                  <a:gd name="T4" fmla="*/ 0 60000 65536"/>
                  <a:gd name="T5" fmla="*/ 0 60000 65536"/>
                  <a:gd name="T6" fmla="*/ 0 w 3"/>
                  <a:gd name="T7" fmla="*/ 0 h 391"/>
                  <a:gd name="T8" fmla="*/ 3 w 3"/>
                  <a:gd name="T9" fmla="*/ 391 h 39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391">
                    <a:moveTo>
                      <a:pt x="3" y="0"/>
                    </a:moveTo>
                    <a:lnTo>
                      <a:pt x="0" y="391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9" name="Line 19"/>
              <p:cNvSpPr>
                <a:spLocks noChangeShapeType="1"/>
              </p:cNvSpPr>
              <p:nvPr/>
            </p:nvSpPr>
            <p:spPr bwMode="auto">
              <a:xfrm>
                <a:off x="4224" y="2198"/>
                <a:ext cx="576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aphicFrame>
          <p:nvGraphicFramePr>
            <p:cNvPr id="52" name="Object 20"/>
            <p:cNvGraphicFramePr>
              <a:graphicFrameLocks noChangeAspect="1"/>
            </p:cNvGraphicFramePr>
            <p:nvPr/>
          </p:nvGraphicFramePr>
          <p:xfrm>
            <a:off x="4020" y="2592"/>
            <a:ext cx="295" cy="192"/>
          </p:xfrm>
          <a:graphic>
            <a:graphicData uri="http://schemas.openxmlformats.org/presentationml/2006/ole">
              <p:oleObj spid="_x0000_s46084" name="公式" r:id="rId6" imgW="203040" imgH="164880" progId="Equation.3">
                <p:embed/>
              </p:oleObj>
            </a:graphicData>
          </a:graphic>
        </p:graphicFrame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5572132" y="-15870"/>
            <a:ext cx="3548062" cy="2711450"/>
            <a:chOff x="3477" y="384"/>
            <a:chExt cx="2235" cy="1708"/>
          </a:xfrm>
        </p:grpSpPr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4100" y="384"/>
              <a:ext cx="1612" cy="1708"/>
              <a:chOff x="2996" y="1460"/>
              <a:chExt cx="1612" cy="1708"/>
            </a:xfrm>
          </p:grpSpPr>
          <p:sp>
            <p:nvSpPr>
              <p:cNvPr id="109" name="Oval 23"/>
              <p:cNvSpPr>
                <a:spLocks noChangeArrowheads="1"/>
              </p:cNvSpPr>
              <p:nvPr/>
            </p:nvSpPr>
            <p:spPr bwMode="auto">
              <a:xfrm>
                <a:off x="3140" y="1536"/>
                <a:ext cx="1319" cy="1319"/>
              </a:xfrm>
              <a:prstGeom prst="ellips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" name="Freeform 24"/>
              <p:cNvSpPr>
                <a:spLocks/>
              </p:cNvSpPr>
              <p:nvPr/>
            </p:nvSpPr>
            <p:spPr bwMode="auto">
              <a:xfrm>
                <a:off x="2997" y="2226"/>
                <a:ext cx="2" cy="798"/>
              </a:xfrm>
              <a:custGeom>
                <a:avLst/>
                <a:gdLst>
                  <a:gd name="T0" fmla="*/ 2 w 2"/>
                  <a:gd name="T1" fmla="*/ 0 h 798"/>
                  <a:gd name="T2" fmla="*/ 0 w 2"/>
                  <a:gd name="T3" fmla="*/ 798 h 798"/>
                  <a:gd name="T4" fmla="*/ 0 60000 65536"/>
                  <a:gd name="T5" fmla="*/ 0 60000 65536"/>
                  <a:gd name="T6" fmla="*/ 0 w 2"/>
                  <a:gd name="T7" fmla="*/ 0 h 798"/>
                  <a:gd name="T8" fmla="*/ 2 w 2"/>
                  <a:gd name="T9" fmla="*/ 798 h 79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" h="798">
                    <a:moveTo>
                      <a:pt x="2" y="0"/>
                    </a:moveTo>
                    <a:lnTo>
                      <a:pt x="0" y="798"/>
                    </a:lnTo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1" name="Freeform 25"/>
              <p:cNvSpPr>
                <a:spLocks/>
              </p:cNvSpPr>
              <p:nvPr/>
            </p:nvSpPr>
            <p:spPr bwMode="auto">
              <a:xfrm>
                <a:off x="2996" y="3023"/>
                <a:ext cx="841" cy="1"/>
              </a:xfrm>
              <a:custGeom>
                <a:avLst/>
                <a:gdLst>
                  <a:gd name="T0" fmla="*/ 0 w 841"/>
                  <a:gd name="T1" fmla="*/ 1 h 1"/>
                  <a:gd name="T2" fmla="*/ 841 w 841"/>
                  <a:gd name="T3" fmla="*/ 0 h 1"/>
                  <a:gd name="T4" fmla="*/ 0 60000 65536"/>
                  <a:gd name="T5" fmla="*/ 0 60000 65536"/>
                  <a:gd name="T6" fmla="*/ 0 w 841"/>
                  <a:gd name="T7" fmla="*/ 0 h 1"/>
                  <a:gd name="T8" fmla="*/ 841 w 841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41" h="1">
                    <a:moveTo>
                      <a:pt x="0" y="1"/>
                    </a:moveTo>
                    <a:lnTo>
                      <a:pt x="841" y="0"/>
                    </a:lnTo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" name="Line 26"/>
              <p:cNvSpPr>
                <a:spLocks noChangeShapeType="1"/>
              </p:cNvSpPr>
              <p:nvPr/>
            </p:nvSpPr>
            <p:spPr bwMode="auto">
              <a:xfrm>
                <a:off x="2996" y="223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" name="Line 27"/>
              <p:cNvSpPr>
                <a:spLocks noChangeShapeType="1"/>
              </p:cNvSpPr>
              <p:nvPr/>
            </p:nvSpPr>
            <p:spPr bwMode="auto">
              <a:xfrm>
                <a:off x="3832" y="2870"/>
                <a:ext cx="0" cy="141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 useBgFill="1">
            <p:nvSpPr>
              <p:cNvPr id="114" name="Rectangle 28"/>
              <p:cNvSpPr>
                <a:spLocks noChangeArrowheads="1"/>
              </p:cNvSpPr>
              <p:nvPr/>
            </p:nvSpPr>
            <p:spPr bwMode="auto">
              <a:xfrm>
                <a:off x="3120" y="1460"/>
                <a:ext cx="1392" cy="768"/>
              </a:xfrm>
              <a:prstGeom prst="rect">
                <a:avLst/>
              </a:prstGeom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 useBgFill="1">
            <p:nvSpPr>
              <p:cNvPr id="115" name="Rectangle 29"/>
              <p:cNvSpPr>
                <a:spLocks noChangeArrowheads="1"/>
              </p:cNvSpPr>
              <p:nvPr/>
            </p:nvSpPr>
            <p:spPr bwMode="auto">
              <a:xfrm rot="5400000">
                <a:off x="3744" y="2304"/>
                <a:ext cx="960" cy="768"/>
              </a:xfrm>
              <a:prstGeom prst="rect">
                <a:avLst/>
              </a:prstGeom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0" name="Freeform 30"/>
            <p:cNvSpPr>
              <a:spLocks/>
            </p:cNvSpPr>
            <p:nvPr/>
          </p:nvSpPr>
          <p:spPr bwMode="auto">
            <a:xfrm>
              <a:off x="3477" y="2014"/>
              <a:ext cx="2110" cy="1"/>
            </a:xfrm>
            <a:custGeom>
              <a:avLst/>
              <a:gdLst>
                <a:gd name="T0" fmla="*/ 0 w 2110"/>
                <a:gd name="T1" fmla="*/ 0 h 1"/>
                <a:gd name="T2" fmla="*/ 2110 w 2110"/>
                <a:gd name="T3" fmla="*/ 0 h 1"/>
                <a:gd name="T4" fmla="*/ 0 60000 65536"/>
                <a:gd name="T5" fmla="*/ 0 60000 65536"/>
                <a:gd name="T6" fmla="*/ 0 w 2110"/>
                <a:gd name="T7" fmla="*/ 0 h 1"/>
                <a:gd name="T8" fmla="*/ 2110 w 211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10" h="1">
                  <a:moveTo>
                    <a:pt x="0" y="0"/>
                  </a:moveTo>
                  <a:lnTo>
                    <a:pt x="211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1" name="Oval 31"/>
            <p:cNvSpPr>
              <a:spLocks noChangeArrowheads="1"/>
            </p:cNvSpPr>
            <p:nvPr/>
          </p:nvSpPr>
          <p:spPr bwMode="auto">
            <a:xfrm>
              <a:off x="4234" y="1132"/>
              <a:ext cx="50" cy="50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" name="Line 32"/>
            <p:cNvSpPr>
              <a:spLocks noChangeShapeType="1"/>
            </p:cNvSpPr>
            <p:nvPr/>
          </p:nvSpPr>
          <p:spPr bwMode="auto">
            <a:xfrm flipV="1">
              <a:off x="4226" y="720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" name="Freeform 33"/>
            <p:cNvSpPr>
              <a:spLocks/>
            </p:cNvSpPr>
            <p:nvPr/>
          </p:nvSpPr>
          <p:spPr bwMode="auto">
            <a:xfrm>
              <a:off x="4300" y="1153"/>
              <a:ext cx="644" cy="3"/>
            </a:xfrm>
            <a:custGeom>
              <a:avLst/>
              <a:gdLst>
                <a:gd name="T0" fmla="*/ 0 w 644"/>
                <a:gd name="T1" fmla="*/ 3 h 3"/>
                <a:gd name="T2" fmla="*/ 644 w 644"/>
                <a:gd name="T3" fmla="*/ 0 h 3"/>
                <a:gd name="T4" fmla="*/ 0 60000 65536"/>
                <a:gd name="T5" fmla="*/ 0 60000 65536"/>
                <a:gd name="T6" fmla="*/ 0 w 644"/>
                <a:gd name="T7" fmla="*/ 0 h 3"/>
                <a:gd name="T8" fmla="*/ 644 w 644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44" h="3">
                  <a:moveTo>
                    <a:pt x="0" y="3"/>
                  </a:moveTo>
                  <a:lnTo>
                    <a:pt x="64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" name="Freeform 34"/>
            <p:cNvSpPr>
              <a:spLocks/>
            </p:cNvSpPr>
            <p:nvPr/>
          </p:nvSpPr>
          <p:spPr bwMode="auto">
            <a:xfrm>
              <a:off x="4940" y="1135"/>
              <a:ext cx="4" cy="634"/>
            </a:xfrm>
            <a:custGeom>
              <a:avLst/>
              <a:gdLst>
                <a:gd name="T0" fmla="*/ 4 w 4"/>
                <a:gd name="T1" fmla="*/ 0 h 634"/>
                <a:gd name="T2" fmla="*/ 0 w 4"/>
                <a:gd name="T3" fmla="*/ 634 h 634"/>
                <a:gd name="T4" fmla="*/ 0 60000 65536"/>
                <a:gd name="T5" fmla="*/ 0 60000 65536"/>
                <a:gd name="T6" fmla="*/ 0 w 4"/>
                <a:gd name="T7" fmla="*/ 0 h 634"/>
                <a:gd name="T8" fmla="*/ 4 w 4"/>
                <a:gd name="T9" fmla="*/ 634 h 63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634">
                  <a:moveTo>
                    <a:pt x="4" y="0"/>
                  </a:moveTo>
                  <a:lnTo>
                    <a:pt x="0" y="63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05" name="Object 35"/>
            <p:cNvGraphicFramePr>
              <a:graphicFrameLocks noChangeAspect="1"/>
            </p:cNvGraphicFramePr>
            <p:nvPr/>
          </p:nvGraphicFramePr>
          <p:xfrm>
            <a:off x="4464" y="912"/>
            <a:ext cx="221" cy="192"/>
          </p:xfrm>
          <a:graphic>
            <a:graphicData uri="http://schemas.openxmlformats.org/presentationml/2006/ole">
              <p:oleObj spid="_x0000_s46085" name="公式" r:id="rId7" imgW="152280" imgH="164880" progId="Equation.3">
                <p:embed/>
              </p:oleObj>
            </a:graphicData>
          </a:graphic>
        </p:graphicFrame>
        <p:graphicFrame>
          <p:nvGraphicFramePr>
            <p:cNvPr id="106" name="Object 36"/>
            <p:cNvGraphicFramePr>
              <a:graphicFrameLocks noChangeAspect="1"/>
            </p:cNvGraphicFramePr>
            <p:nvPr/>
          </p:nvGraphicFramePr>
          <p:xfrm>
            <a:off x="5280" y="1769"/>
            <a:ext cx="288" cy="257"/>
          </p:xfrm>
          <a:graphic>
            <a:graphicData uri="http://schemas.openxmlformats.org/presentationml/2006/ole">
              <p:oleObj spid="_x0000_s46086" name="公式" r:id="rId8" imgW="126720" imgH="139680" progId="Equation.3">
                <p:embed/>
              </p:oleObj>
            </a:graphicData>
          </a:graphic>
        </p:graphicFrame>
        <p:graphicFrame>
          <p:nvGraphicFramePr>
            <p:cNvPr id="107" name="Object 37"/>
            <p:cNvGraphicFramePr>
              <a:graphicFrameLocks noChangeAspect="1"/>
            </p:cNvGraphicFramePr>
            <p:nvPr/>
          </p:nvGraphicFramePr>
          <p:xfrm>
            <a:off x="4032" y="912"/>
            <a:ext cx="239" cy="164"/>
          </p:xfrm>
          <a:graphic>
            <a:graphicData uri="http://schemas.openxmlformats.org/presentationml/2006/ole">
              <p:oleObj spid="_x0000_s46087" name="公式" r:id="rId9" imgW="164880" imgH="139680" progId="Equation.3">
                <p:embed/>
              </p:oleObj>
            </a:graphicData>
          </a:graphic>
        </p:graphicFrame>
        <p:graphicFrame>
          <p:nvGraphicFramePr>
            <p:cNvPr id="108" name="Object 38"/>
            <p:cNvGraphicFramePr>
              <a:graphicFrameLocks noChangeAspect="1"/>
            </p:cNvGraphicFramePr>
            <p:nvPr/>
          </p:nvGraphicFramePr>
          <p:xfrm>
            <a:off x="4313" y="1680"/>
            <a:ext cx="295" cy="192"/>
          </p:xfrm>
          <a:graphic>
            <a:graphicData uri="http://schemas.openxmlformats.org/presentationml/2006/ole">
              <p:oleObj spid="_x0000_s46088" name="公式" r:id="rId10" imgW="203040" imgH="164880" progId="Equation.3">
                <p:embed/>
              </p:oleObj>
            </a:graphicData>
          </a:graphic>
        </p:graphicFrame>
      </p:grp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357189" y="-142900"/>
            <a:ext cx="8358215" cy="857256"/>
          </a:xfrm>
        </p:spPr>
        <p:txBody>
          <a:bodyPr/>
          <a:lstStyle/>
          <a:p>
            <a:r>
              <a:rPr kumimoji="1" lang="zh-CN" altLang="en-US" sz="2800" b="1" dirty="0" smtClean="0">
                <a:solidFill>
                  <a:schemeClr val="tx2"/>
                </a:solidFill>
              </a:rPr>
              <a:t>例</a:t>
            </a:r>
            <a:r>
              <a:rPr kumimoji="1" lang="en-US" altLang="zh-CN" sz="2800" b="1" dirty="0" smtClean="0">
                <a:solidFill>
                  <a:schemeClr val="tx2"/>
                </a:solidFill>
              </a:rPr>
              <a:t>3.8  </a:t>
            </a:r>
            <a:r>
              <a:rPr kumimoji="1" lang="zh-CN" altLang="en-US" sz="2800" b="1" dirty="0" smtClean="0">
                <a:solidFill>
                  <a:schemeClr val="tx2"/>
                </a:solidFill>
              </a:rPr>
              <a:t>滑动的木块</a:t>
            </a:r>
            <a:endParaRPr kumimoji="1" lang="zh-CN" altLang="en-US" sz="2800" b="1" dirty="0">
              <a:solidFill>
                <a:schemeClr val="tx2"/>
              </a:solidFill>
            </a:endParaRPr>
          </a:p>
        </p:txBody>
      </p:sp>
      <p:sp>
        <p:nvSpPr>
          <p:cNvPr id="6161" name="灯片编号占位符 3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A5CC342-B59D-40AA-81DA-07015AC96D0B}" type="slidenum">
              <a:rPr lang="en-US" altLang="zh-CN" smtClean="0"/>
              <a:pPr/>
              <a:t>17</a:t>
            </a:fld>
            <a:endParaRPr lang="en-US" altLang="zh-CN" smtClean="0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357158" y="928670"/>
            <a:ext cx="4357718" cy="1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动量和动量定理</a:t>
            </a:r>
            <a:r>
              <a:rPr lang="en-US" altLang="zh-CN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例题</a:t>
            </a:r>
          </a:p>
        </p:txBody>
      </p:sp>
      <p:sp>
        <p:nvSpPr>
          <p:cNvPr id="86" name="文本占位符 85"/>
          <p:cNvSpPr>
            <a:spLocks noGrp="1"/>
          </p:cNvSpPr>
          <p:nvPr>
            <p:ph type="body" idx="13"/>
          </p:nvPr>
        </p:nvSpPr>
        <p:spPr>
          <a:xfrm>
            <a:off x="357158" y="1071546"/>
            <a:ext cx="4857784" cy="71438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 smtClean="0"/>
              <a:t>求大物体 </a:t>
            </a:r>
            <a:r>
              <a:rPr kumimoji="1" lang="en-US" altLang="zh-CN" dirty="0" smtClean="0"/>
              <a:t>M </a:t>
            </a:r>
            <a:r>
              <a:rPr kumimoji="1" lang="zh-CN" altLang="en-US" dirty="0" smtClean="0"/>
              <a:t>在水平面上移动的距离</a:t>
            </a:r>
            <a:endParaRPr kumimoji="1" lang="zh-CN" altLang="en-US" dirty="0"/>
          </a:p>
        </p:txBody>
      </p:sp>
      <p:graphicFrame>
        <p:nvGraphicFramePr>
          <p:cNvPr id="98347" name="Object 43"/>
          <p:cNvGraphicFramePr>
            <a:graphicFrameLocks noChangeAspect="1"/>
          </p:cNvGraphicFramePr>
          <p:nvPr/>
        </p:nvGraphicFramePr>
        <p:xfrm>
          <a:off x="500034" y="2000240"/>
          <a:ext cx="3352800" cy="503238"/>
        </p:xfrm>
        <a:graphic>
          <a:graphicData uri="http://schemas.openxmlformats.org/presentationml/2006/ole">
            <p:oleObj spid="_x0000_s46089" name="Equation" r:id="rId11" imgW="1218960" imgH="215640" progId="Equation.DSMT4">
              <p:embed/>
            </p:oleObj>
          </a:graphicData>
        </a:graphic>
      </p:graphicFrame>
      <p:graphicFrame>
        <p:nvGraphicFramePr>
          <p:cNvPr id="98348" name="Object 44"/>
          <p:cNvGraphicFramePr>
            <a:graphicFrameLocks noChangeAspect="1"/>
          </p:cNvGraphicFramePr>
          <p:nvPr/>
        </p:nvGraphicFramePr>
        <p:xfrm>
          <a:off x="571472" y="2643182"/>
          <a:ext cx="2017712" cy="533400"/>
        </p:xfrm>
        <a:graphic>
          <a:graphicData uri="http://schemas.openxmlformats.org/presentationml/2006/ole">
            <p:oleObj spid="_x0000_s46090" name="公式" r:id="rId12" imgW="761760" imgH="228600" progId="Equation.3">
              <p:embed/>
            </p:oleObj>
          </a:graphicData>
        </a:graphic>
      </p:graphicFrame>
      <p:graphicFrame>
        <p:nvGraphicFramePr>
          <p:cNvPr id="98349" name="Object 45"/>
          <p:cNvGraphicFramePr>
            <a:graphicFrameLocks noChangeAspect="1"/>
          </p:cNvGraphicFramePr>
          <p:nvPr/>
        </p:nvGraphicFramePr>
        <p:xfrm>
          <a:off x="571472" y="3429000"/>
          <a:ext cx="3735387" cy="762000"/>
        </p:xfrm>
        <a:graphic>
          <a:graphicData uri="http://schemas.openxmlformats.org/presentationml/2006/ole">
            <p:oleObj spid="_x0000_s46091" name="公式" r:id="rId13" imgW="1257120" imgH="330120" progId="Equation.3">
              <p:embed/>
            </p:oleObj>
          </a:graphicData>
        </a:graphic>
      </p:graphicFrame>
      <p:graphicFrame>
        <p:nvGraphicFramePr>
          <p:cNvPr id="98350" name="Object 46"/>
          <p:cNvGraphicFramePr>
            <a:graphicFrameLocks noChangeAspect="1"/>
          </p:cNvGraphicFramePr>
          <p:nvPr/>
        </p:nvGraphicFramePr>
        <p:xfrm>
          <a:off x="1142976" y="4286256"/>
          <a:ext cx="2413000" cy="609600"/>
        </p:xfrm>
        <a:graphic>
          <a:graphicData uri="http://schemas.openxmlformats.org/presentationml/2006/ole">
            <p:oleObj spid="_x0000_s46092" name="公式" r:id="rId14" imgW="787320" imgH="215640" progId="Equation.3">
              <p:embed/>
            </p:oleObj>
          </a:graphicData>
        </a:graphic>
      </p:graphicFrame>
      <p:graphicFrame>
        <p:nvGraphicFramePr>
          <p:cNvPr id="98351" name="Object 47"/>
          <p:cNvGraphicFramePr>
            <a:graphicFrameLocks noChangeAspect="1"/>
          </p:cNvGraphicFramePr>
          <p:nvPr/>
        </p:nvGraphicFramePr>
        <p:xfrm>
          <a:off x="1216017" y="5143512"/>
          <a:ext cx="2141537" cy="609600"/>
        </p:xfrm>
        <a:graphic>
          <a:graphicData uri="http://schemas.openxmlformats.org/presentationml/2006/ole">
            <p:oleObj spid="_x0000_s46093" name="公式" r:id="rId15" imgW="876240" imgH="215640" progId="Equation.3">
              <p:embed/>
            </p:oleObj>
          </a:graphicData>
        </a:graphic>
      </p:graphicFrame>
      <p:graphicFrame>
        <p:nvGraphicFramePr>
          <p:cNvPr id="98352" name="Object 48"/>
          <p:cNvGraphicFramePr>
            <a:graphicFrameLocks noChangeAspect="1"/>
          </p:cNvGraphicFramePr>
          <p:nvPr/>
        </p:nvGraphicFramePr>
        <p:xfrm>
          <a:off x="4500562" y="4929198"/>
          <a:ext cx="3219450" cy="982663"/>
        </p:xfrm>
        <a:graphic>
          <a:graphicData uri="http://schemas.openxmlformats.org/presentationml/2006/ole">
            <p:oleObj spid="_x0000_s46094" name="公式" r:id="rId16" imgW="93960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8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8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8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>
              <a:spcBef>
                <a:spcPct val="50000"/>
              </a:spcBef>
            </a:pPr>
            <a:r>
              <a:rPr lang="zh-CN" altLang="en-US" dirty="0" smtClean="0">
                <a:solidFill>
                  <a:srgbClr val="7030A0"/>
                </a:solidFill>
              </a:rPr>
              <a:t>二、动量守恒定律</a:t>
            </a:r>
          </a:p>
        </p:txBody>
      </p:sp>
      <p:sp>
        <p:nvSpPr>
          <p:cNvPr id="1033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96EEB91-B46B-4A77-9724-56D7AD5F6F19}" type="slidenum">
              <a:rPr lang="en-US" altLang="zh-CN" smtClean="0"/>
              <a:pPr/>
              <a:t>18</a:t>
            </a:fld>
            <a:endParaRPr lang="en-US" altLang="zh-CN" smtClean="0"/>
          </a:p>
        </p:txBody>
      </p:sp>
      <p:sp>
        <p:nvSpPr>
          <p:cNvPr id="1034" name="内容占位符 3"/>
          <p:cNvSpPr>
            <a:spLocks noGrp="1"/>
          </p:cNvSpPr>
          <p:nvPr>
            <p:ph sz="quarter" idx="1"/>
          </p:nvPr>
        </p:nvSpPr>
        <p:spPr>
          <a:xfrm>
            <a:off x="428625" y="1219200"/>
            <a:ext cx="8258175" cy="4781568"/>
          </a:xfrm>
        </p:spPr>
        <p:txBody>
          <a:bodyPr/>
          <a:lstStyle/>
          <a:p>
            <a:pPr lvl="1">
              <a:lnSpc>
                <a:spcPct val="150000"/>
              </a:lnSpc>
              <a:spcBef>
                <a:spcPct val="50000"/>
              </a:spcBef>
            </a:pPr>
            <a:endParaRPr kumimoji="1" lang="en-US" altLang="zh-CN" sz="2200" dirty="0" smtClean="0"/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500" dirty="0" smtClean="0"/>
              <a:t>小结：</a:t>
            </a:r>
            <a:endParaRPr kumimoji="1" lang="en-US" altLang="zh-CN" sz="2500" dirty="0" smtClean="0"/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200" dirty="0" smtClean="0"/>
              <a:t>在碰撞、爆炸等相互作用时间极短的过程中，可忽略引力。</a:t>
            </a:r>
            <a:endParaRPr kumimoji="1" lang="en-US" altLang="zh-CN" sz="2200" dirty="0" smtClean="0"/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200" dirty="0" smtClean="0"/>
              <a:t>定律中的速度应是对同一惯性系的速度，动量和应是同一时刻的动量之和。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200" dirty="0" smtClean="0"/>
              <a:t>动量守恒定律只适用于惯性系。是以空间平移对称性为</a:t>
            </a:r>
            <a:r>
              <a:rPr kumimoji="1" lang="zh-CN" altLang="en-US" sz="2200" smtClean="0"/>
              <a:t>基础的，物理学</a:t>
            </a:r>
            <a:r>
              <a:rPr kumimoji="1" lang="zh-CN" altLang="en-US" sz="2200" dirty="0" smtClean="0"/>
              <a:t>中的普遍规律。</a:t>
            </a:r>
            <a:endParaRPr kumimoji="1" lang="zh-CN" altLang="en-US" sz="2500" dirty="0" smtClean="0"/>
          </a:p>
        </p:txBody>
      </p:sp>
      <p:sp>
        <p:nvSpPr>
          <p:cNvPr id="1035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/>
              <a:t>动量和动量定理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作业</a:t>
            </a:r>
            <a:endParaRPr kumimoji="1" lang="en-US" altLang="zh-CN" dirty="0"/>
          </a:p>
        </p:txBody>
      </p:sp>
      <p:sp>
        <p:nvSpPr>
          <p:cNvPr id="1033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96EEB91-B46B-4A77-9724-56D7AD5F6F19}" type="slidenum">
              <a:rPr lang="en-US" altLang="zh-CN" smtClean="0"/>
              <a:pPr/>
              <a:t>19</a:t>
            </a:fld>
            <a:endParaRPr lang="en-US" altLang="zh-CN" smtClean="0"/>
          </a:p>
        </p:txBody>
      </p:sp>
      <p:sp>
        <p:nvSpPr>
          <p:cNvPr id="1034" name="内容占位符 3"/>
          <p:cNvSpPr>
            <a:spLocks noGrp="1"/>
          </p:cNvSpPr>
          <p:nvPr>
            <p:ph sz="quarter" idx="1"/>
          </p:nvPr>
        </p:nvSpPr>
        <p:spPr>
          <a:xfrm>
            <a:off x="428625" y="1219200"/>
            <a:ext cx="8258175" cy="4781568"/>
          </a:xfrm>
        </p:spPr>
        <p:txBody>
          <a:bodyPr/>
          <a:lstStyle/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3200" dirty="0" smtClean="0">
                <a:latin typeface="Times New Roman" pitchFamily="18" charset="0"/>
                <a:ea typeface="楷体_GB2312" pitchFamily="49" charset="-122"/>
              </a:rPr>
              <a:t>3-1, 3</a:t>
            </a:r>
            <a:r>
              <a:rPr kumimoji="1" lang="en-US" altLang="zh-CN" sz="3200" smtClean="0">
                <a:latin typeface="Times New Roman" pitchFamily="18" charset="0"/>
                <a:ea typeface="楷体_GB2312" pitchFamily="49" charset="-122"/>
              </a:rPr>
              <a:t>, 4, 5</a:t>
            </a:r>
            <a:endParaRPr kumimoji="1" lang="zh-CN" altLang="en-US" sz="3200" dirty="0" smtClean="0"/>
          </a:p>
        </p:txBody>
      </p:sp>
      <p:sp>
        <p:nvSpPr>
          <p:cNvPr id="1035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/>
              <a:t>动量和动量定理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87DA671-4CE8-4D1E-BBED-0C0243FA4132}" type="slidenum">
              <a:rPr lang="en-US" altLang="zh-CN" smtClean="0">
                <a:latin typeface="方正姚体" pitchFamily="2" charset="-122"/>
                <a:ea typeface="方正姚体" pitchFamily="2" charset="-122"/>
              </a:rPr>
              <a:pPr/>
              <a:t>2</a:t>
            </a:fld>
            <a:endParaRPr lang="en-US" altLang="zh-CN" smtClean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3352800" y="152400"/>
            <a:ext cx="2433638" cy="646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CN" altLang="en-US" sz="3600">
                <a:latin typeface="方正姚体" pitchFamily="2" charset="-122"/>
                <a:ea typeface="方正姚体" pitchFamily="2" charset="-122"/>
              </a:rPr>
              <a:t>质点力学</a:t>
            </a:r>
            <a:endParaRPr lang="zh-CN" altLang="en-US" sz="3600" b="1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2534" name="Text Box 14"/>
          <p:cNvSpPr txBox="1">
            <a:spLocks noChangeArrowheads="1"/>
          </p:cNvSpPr>
          <p:nvPr/>
        </p:nvSpPr>
        <p:spPr bwMode="auto">
          <a:xfrm>
            <a:off x="1763713" y="3138477"/>
            <a:ext cx="5867400" cy="369887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CN" altLang="en-US" b="1" dirty="0">
                <a:latin typeface="方正姚体" pitchFamily="2" charset="-122"/>
                <a:ea typeface="方正姚体" pitchFamily="2" charset="-122"/>
              </a:rPr>
              <a:t>二、动量守恒定律</a:t>
            </a:r>
          </a:p>
        </p:txBody>
      </p:sp>
      <p:sp>
        <p:nvSpPr>
          <p:cNvPr id="22536" name="Text Box 14"/>
          <p:cNvSpPr txBox="1">
            <a:spLocks noChangeArrowheads="1"/>
          </p:cNvSpPr>
          <p:nvPr/>
        </p:nvSpPr>
        <p:spPr bwMode="auto">
          <a:xfrm>
            <a:off x="1776413" y="2651114"/>
            <a:ext cx="5867400" cy="36988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CN" altLang="en-US" b="1" dirty="0">
                <a:latin typeface="方正姚体" pitchFamily="2" charset="-122"/>
                <a:ea typeface="方正姚体" pitchFamily="2" charset="-122"/>
              </a:rPr>
              <a:t>一</a:t>
            </a:r>
            <a:r>
              <a:rPr lang="zh-CN" altLang="en-US" b="1" dirty="0" smtClean="0">
                <a:latin typeface="方正姚体" pitchFamily="2" charset="-122"/>
                <a:ea typeface="方正姚体" pitchFamily="2" charset="-122"/>
              </a:rPr>
              <a:t>、动量和动量定理</a:t>
            </a:r>
            <a:endParaRPr lang="zh-CN" altLang="en-US" b="1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2537" name="Text Box 2"/>
          <p:cNvSpPr txBox="1">
            <a:spLocks noChangeArrowheads="1"/>
          </p:cNvSpPr>
          <p:nvPr/>
        </p:nvSpPr>
        <p:spPr bwMode="auto">
          <a:xfrm>
            <a:off x="1143000" y="1857364"/>
            <a:ext cx="7029450" cy="5794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altLang="zh-CN" sz="3200" b="1" dirty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§3.2   </a:t>
            </a:r>
            <a:r>
              <a:rPr lang="zh-CN" altLang="en-US" sz="3200" b="1" dirty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动量、动量定理及动量守恒</a:t>
            </a:r>
            <a:endParaRPr lang="zh-CN" altLang="en-US" sz="3200" b="1" dirty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>
              <a:spcBef>
                <a:spcPct val="50000"/>
              </a:spcBef>
            </a:pPr>
            <a:r>
              <a:rPr lang="zh-CN" altLang="en-US" dirty="0" smtClean="0">
                <a:solidFill>
                  <a:srgbClr val="7030A0"/>
                </a:solidFill>
              </a:rPr>
              <a:t>一、动量和动量定理</a:t>
            </a:r>
            <a:endParaRPr lang="zh-CN" altLang="en-US" dirty="0" smtClean="0">
              <a:solidFill>
                <a:srgbClr val="FF0000"/>
              </a:solidFill>
            </a:endParaRPr>
          </a:p>
        </p:txBody>
      </p:sp>
      <p:sp>
        <p:nvSpPr>
          <p:cNvPr id="1033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96EEB91-B46B-4A77-9724-56D7AD5F6F19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1034" name="内容占位符 3"/>
          <p:cNvSpPr>
            <a:spLocks noGrp="1"/>
          </p:cNvSpPr>
          <p:nvPr>
            <p:ph sz="quarter" idx="1"/>
          </p:nvPr>
        </p:nvSpPr>
        <p:spPr>
          <a:xfrm>
            <a:off x="428625" y="1219200"/>
            <a:ext cx="8258175" cy="485300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 dirty="0" smtClean="0"/>
              <a:t>1</a:t>
            </a:r>
            <a:r>
              <a:rPr kumimoji="1" lang="zh-CN" altLang="en-US" sz="2800" dirty="0" smtClean="0"/>
              <a:t>、动量 （描述质点运动状态，矢量）</a:t>
            </a:r>
            <a:endParaRPr kumimoji="1" lang="en-US" altLang="zh-CN" sz="2800" dirty="0" smtClean="0"/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500" dirty="0" smtClean="0"/>
              <a:t>大小：</a:t>
            </a:r>
            <a:r>
              <a:rPr kumimoji="1" lang="en-US" altLang="zh-CN" sz="2500" dirty="0" err="1" smtClean="0"/>
              <a:t>mv</a:t>
            </a:r>
            <a:r>
              <a:rPr kumimoji="1" lang="en-US" altLang="zh-CN" sz="2500" dirty="0" smtClean="0"/>
              <a:t>     	</a:t>
            </a:r>
            <a:r>
              <a:rPr kumimoji="1" lang="zh-CN" altLang="zh-CN" sz="2500" dirty="0" smtClean="0"/>
              <a:t>方向：速度的方向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zh-CN" sz="2500" dirty="0" smtClean="0"/>
              <a:t>单位：</a:t>
            </a:r>
            <a:r>
              <a:rPr kumimoji="1" lang="en-US" altLang="zh-CN" sz="2500" dirty="0" err="1" smtClean="0"/>
              <a:t>kgm</a:t>
            </a:r>
            <a:r>
              <a:rPr kumimoji="1" lang="en-US" altLang="zh-CN" sz="2500" dirty="0" smtClean="0"/>
              <a:t>/s     </a:t>
            </a:r>
            <a:r>
              <a:rPr kumimoji="1" lang="zh-CN" altLang="zh-CN" sz="2500" dirty="0" smtClean="0"/>
              <a:t>量纲：</a:t>
            </a:r>
            <a:r>
              <a:rPr kumimoji="1" lang="en-US" altLang="zh-CN" sz="2500" dirty="0" smtClean="0"/>
              <a:t>MLT</a:t>
            </a:r>
            <a:r>
              <a:rPr kumimoji="1" lang="zh-CN" altLang="en-US" sz="2500" baseline="30000" dirty="0" smtClean="0"/>
              <a:t>－</a:t>
            </a:r>
            <a:r>
              <a:rPr kumimoji="1" lang="en-US" altLang="zh-CN" sz="2500" baseline="30000" dirty="0" smtClean="0"/>
              <a:t>1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 dirty="0" smtClean="0"/>
              <a:t>2</a:t>
            </a:r>
            <a:r>
              <a:rPr kumimoji="1" lang="zh-CN" altLang="en-US" sz="2800" dirty="0" smtClean="0"/>
              <a:t>、冲量（力的作用对时间的积累，矢量）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500" dirty="0" smtClean="0"/>
              <a:t>大小：</a:t>
            </a:r>
            <a:r>
              <a:rPr kumimoji="1" lang="en-US" altLang="zh-CN" sz="2500" dirty="0" smtClean="0"/>
              <a:t>	     		</a:t>
            </a:r>
            <a:r>
              <a:rPr kumimoji="1" lang="zh-CN" altLang="zh-CN" sz="2500" dirty="0" smtClean="0"/>
              <a:t>方向：</a:t>
            </a:r>
            <a:r>
              <a:rPr kumimoji="1" lang="zh-CN" altLang="en-US" sz="2500" dirty="0" smtClean="0"/>
              <a:t>速度变化的方向</a:t>
            </a:r>
            <a:endParaRPr kumimoji="1" lang="zh-CN" altLang="zh-CN" sz="2500" dirty="0" smtClean="0"/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zh-CN" sz="2500" dirty="0" smtClean="0"/>
              <a:t>单位：</a:t>
            </a:r>
            <a:r>
              <a:rPr kumimoji="1" lang="en-US" altLang="zh-CN" sz="2500" dirty="0" smtClean="0"/>
              <a:t>Ns     		</a:t>
            </a:r>
            <a:r>
              <a:rPr kumimoji="1" lang="zh-CN" altLang="zh-CN" sz="2500" dirty="0" smtClean="0"/>
              <a:t>量纲：</a:t>
            </a:r>
            <a:r>
              <a:rPr kumimoji="1" lang="en-US" altLang="zh-CN" sz="2500" dirty="0" smtClean="0"/>
              <a:t>MLT</a:t>
            </a:r>
            <a:r>
              <a:rPr kumimoji="1" lang="zh-CN" altLang="en-US" sz="2500" baseline="30000" dirty="0" smtClean="0"/>
              <a:t>－</a:t>
            </a:r>
            <a:r>
              <a:rPr kumimoji="1" lang="en-US" altLang="zh-CN" sz="2500" baseline="30000" dirty="0" smtClean="0"/>
              <a:t>1</a:t>
            </a:r>
          </a:p>
        </p:txBody>
      </p:sp>
      <p:sp>
        <p:nvSpPr>
          <p:cNvPr id="1035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/>
              <a:t>动量和动量定理</a:t>
            </a:r>
          </a:p>
        </p:txBody>
      </p:sp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6929454" y="1323964"/>
          <a:ext cx="1909762" cy="604838"/>
        </p:xfrm>
        <a:graphic>
          <a:graphicData uri="http://schemas.openxmlformats.org/presentationml/2006/ole">
            <p:oleObj spid="_x0000_s1032" name="公式" r:id="rId3" imgW="520560" imgH="203040" progId="Equation.3">
              <p:embed/>
            </p:oleObj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2071670" y="4381512"/>
          <a:ext cx="1828800" cy="762000"/>
        </p:xfrm>
        <a:graphic>
          <a:graphicData uri="http://schemas.openxmlformats.org/presentationml/2006/ole">
            <p:oleObj spid="_x0000_s1033" name="公式" r:id="rId4" imgW="55872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>
              <a:spcBef>
                <a:spcPct val="50000"/>
              </a:spcBef>
            </a:pPr>
            <a:r>
              <a:rPr lang="zh-CN" altLang="en-US" dirty="0" smtClean="0">
                <a:solidFill>
                  <a:srgbClr val="7030A0"/>
                </a:solidFill>
              </a:rPr>
              <a:t>一、动量和动量定理</a:t>
            </a:r>
            <a:endParaRPr lang="zh-CN" altLang="en-US" dirty="0" smtClean="0">
              <a:solidFill>
                <a:srgbClr val="FF0000"/>
              </a:solidFill>
            </a:endParaRPr>
          </a:p>
        </p:txBody>
      </p:sp>
      <p:sp>
        <p:nvSpPr>
          <p:cNvPr id="1033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96EEB91-B46B-4A77-9724-56D7AD5F6F19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1034" name="内容占位符 3"/>
          <p:cNvSpPr>
            <a:spLocks noGrp="1"/>
          </p:cNvSpPr>
          <p:nvPr>
            <p:ph sz="quarter" idx="1"/>
          </p:nvPr>
        </p:nvSpPr>
        <p:spPr>
          <a:xfrm>
            <a:off x="428625" y="1219200"/>
            <a:ext cx="8258175" cy="499588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 dirty="0" smtClean="0"/>
              <a:t>3</a:t>
            </a:r>
            <a:r>
              <a:rPr kumimoji="1" lang="zh-CN" altLang="en-US" sz="2800" dirty="0" smtClean="0"/>
              <a:t>、动量定理</a:t>
            </a:r>
            <a:endParaRPr kumimoji="1" lang="en-US" altLang="zh-CN" sz="2800" dirty="0" smtClean="0"/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500" dirty="0" smtClean="0"/>
              <a:t>质点所受合外力的冲量，等于该质点动量的增量。这个结论称为动量定理。</a:t>
            </a:r>
            <a:endParaRPr kumimoji="1" lang="en-US" altLang="zh-CN" sz="2500" dirty="0" smtClean="0"/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endParaRPr kumimoji="1" lang="en-US" altLang="zh-CN" sz="2500" dirty="0" smtClean="0"/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500" dirty="0" smtClean="0"/>
              <a:t>将力的作用过程与效果</a:t>
            </a:r>
            <a:r>
              <a:rPr kumimoji="1" lang="en-US" altLang="zh-CN" sz="2500" dirty="0" smtClean="0"/>
              <a:t>〔</a:t>
            </a:r>
            <a:r>
              <a:rPr kumimoji="1" lang="zh-CN" altLang="en-US" sz="2500" dirty="0" smtClean="0"/>
              <a:t>动量变化</a:t>
            </a:r>
            <a:r>
              <a:rPr kumimoji="1" lang="en-US" altLang="zh-CN" sz="2500" dirty="0" smtClean="0"/>
              <a:t>〕</a:t>
            </a:r>
            <a:r>
              <a:rPr kumimoji="1" lang="zh-CN" altLang="en-US" sz="2500" dirty="0" smtClean="0"/>
              <a:t>联系在一起</a:t>
            </a:r>
            <a:endParaRPr kumimoji="1" lang="zh-CN" altLang="en-US" sz="2800" dirty="0" smtClean="0"/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500" dirty="0" smtClean="0">
                <a:solidFill>
                  <a:srgbClr val="0070C0"/>
                </a:solidFill>
              </a:rPr>
              <a:t>* 注意</a:t>
            </a:r>
            <a:r>
              <a:rPr kumimoji="1" lang="zh-CN" altLang="en-US" sz="2500" dirty="0" smtClean="0"/>
              <a:t>：动量为状态量，冲量为过程量。</a:t>
            </a:r>
            <a:endParaRPr kumimoji="1" lang="en-US" altLang="zh-CN" sz="2500" dirty="0" smtClean="0"/>
          </a:p>
        </p:txBody>
      </p:sp>
      <p:sp>
        <p:nvSpPr>
          <p:cNvPr id="1035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/>
              <a:t>动量和动量定理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4000496" y="3429000"/>
          <a:ext cx="3460750" cy="701675"/>
        </p:xfrm>
        <a:graphic>
          <a:graphicData uri="http://schemas.openxmlformats.org/presentationml/2006/ole">
            <p:oleObj spid="_x0000_s34818" name="Equation" r:id="rId3" imgW="1130040" imgH="279360" progId="Equation.DSMT4">
              <p:embed/>
            </p:oleObj>
          </a:graphicData>
        </a:graphic>
      </p:graphicFrame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1285852" y="3429000"/>
          <a:ext cx="2027237" cy="498475"/>
        </p:xfrm>
        <a:graphic>
          <a:graphicData uri="http://schemas.openxmlformats.org/presentationml/2006/ole">
            <p:oleObj spid="_x0000_s34820" name="Equation" r:id="rId4" imgW="634680" imgH="203040" progId="Equation.DSMT4">
              <p:embed/>
            </p:oleObj>
          </a:graphicData>
        </a:graphic>
      </p:graphicFrame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6643702" y="428604"/>
          <a:ext cx="1909762" cy="604838"/>
        </p:xfrm>
        <a:graphic>
          <a:graphicData uri="http://schemas.openxmlformats.org/presentationml/2006/ole">
            <p:oleObj spid="_x0000_s34821" name="公式" r:id="rId5" imgW="520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>
              <a:spcBef>
                <a:spcPct val="50000"/>
              </a:spcBef>
            </a:pPr>
            <a:r>
              <a:rPr kumimoji="1" lang="zh-CN" altLang="en-US" dirty="0" smtClean="0"/>
              <a:t>动量定理</a:t>
            </a:r>
            <a:endParaRPr lang="zh-CN" altLang="en-US" dirty="0" smtClean="0">
              <a:solidFill>
                <a:srgbClr val="FF0000"/>
              </a:solidFill>
            </a:endParaRPr>
          </a:p>
        </p:txBody>
      </p:sp>
      <p:sp>
        <p:nvSpPr>
          <p:cNvPr id="1033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96EEB91-B46B-4A77-9724-56D7AD5F6F19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sp>
        <p:nvSpPr>
          <p:cNvPr id="1034" name="内容占位符 3"/>
          <p:cNvSpPr>
            <a:spLocks noGrp="1"/>
          </p:cNvSpPr>
          <p:nvPr>
            <p:ph sz="quarter" idx="1"/>
          </p:nvPr>
        </p:nvSpPr>
        <p:spPr>
          <a:xfrm>
            <a:off x="1928794" y="285728"/>
            <a:ext cx="4000499" cy="4238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50000"/>
              </a:spcBef>
            </a:pPr>
            <a:endParaRPr kumimoji="1" lang="zh-CN" altLang="en-US" sz="2800" dirty="0" smtClean="0"/>
          </a:p>
        </p:txBody>
      </p:sp>
      <p:sp>
        <p:nvSpPr>
          <p:cNvPr id="1035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/>
              <a:t>动量和动量定理</a:t>
            </a:r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3857620" y="3714751"/>
          <a:ext cx="3898905" cy="857258"/>
        </p:xfrm>
        <a:graphic>
          <a:graphicData uri="http://schemas.openxmlformats.org/presentationml/2006/ole">
            <p:oleObj spid="_x0000_s31748" name="Equation" r:id="rId4" imgW="1282680" imgH="355320" progId="Equation.DSMT4">
              <p:embed/>
            </p:oleObj>
          </a:graphicData>
        </a:graphic>
      </p:graphicFrame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4071934" y="5072074"/>
          <a:ext cx="3656013" cy="701675"/>
        </p:xfrm>
        <a:graphic>
          <a:graphicData uri="http://schemas.openxmlformats.org/presentationml/2006/ole">
            <p:oleObj spid="_x0000_s31749" name="公式" r:id="rId5" imgW="1193760" imgH="279360" progId="Equation.3">
              <p:embed/>
            </p:oleObj>
          </a:graphicData>
        </a:graphic>
      </p:graphicFrame>
      <p:graphicFrame>
        <p:nvGraphicFramePr>
          <p:cNvPr id="84998" name="Object 6"/>
          <p:cNvGraphicFramePr>
            <a:graphicFrameLocks noChangeAspect="1"/>
          </p:cNvGraphicFramePr>
          <p:nvPr/>
        </p:nvGraphicFramePr>
        <p:xfrm>
          <a:off x="4143372" y="2643182"/>
          <a:ext cx="3081338" cy="838200"/>
        </p:xfrm>
        <a:graphic>
          <a:graphicData uri="http://schemas.openxmlformats.org/presentationml/2006/ole">
            <p:oleObj spid="_x0000_s31750" name="公式" r:id="rId6" imgW="965160" imgH="355320" progId="Equation.3">
              <p:embed/>
            </p:oleObj>
          </a:graphicData>
        </a:graphic>
      </p:graphicFrame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2928926" y="1428736"/>
          <a:ext cx="2879725" cy="498475"/>
        </p:xfrm>
        <a:graphic>
          <a:graphicData uri="http://schemas.openxmlformats.org/presentationml/2006/ole">
            <p:oleObj spid="_x0000_s31751" name="Equation" r:id="rId7" imgW="901440" imgH="203040" progId="Equation.DSMT4">
              <p:embed/>
            </p:oleObj>
          </a:graphicData>
        </a:graphic>
      </p:graphicFrame>
      <p:graphicFrame>
        <p:nvGraphicFramePr>
          <p:cNvPr id="85001" name="Object 9"/>
          <p:cNvGraphicFramePr>
            <a:graphicFrameLocks noChangeAspect="1"/>
          </p:cNvGraphicFramePr>
          <p:nvPr/>
        </p:nvGraphicFramePr>
        <p:xfrm>
          <a:off x="642910" y="3667132"/>
          <a:ext cx="2243138" cy="762000"/>
        </p:xfrm>
        <a:graphic>
          <a:graphicData uri="http://schemas.openxmlformats.org/presentationml/2006/ole">
            <p:oleObj spid="_x0000_s31753" name="公式" r:id="rId8" imgW="685800" imgH="355320" progId="Equation.3">
              <p:embed/>
            </p:oleObj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642910" y="1357298"/>
          <a:ext cx="1909762" cy="604838"/>
        </p:xfrm>
        <a:graphic>
          <a:graphicData uri="http://schemas.openxmlformats.org/presentationml/2006/ole">
            <p:oleObj spid="_x0000_s31754" name="公式" r:id="rId9" imgW="520560" imgH="203040" progId="Equation.3">
              <p:embed/>
            </p:oleObj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6143636" y="1428736"/>
          <a:ext cx="2351088" cy="498475"/>
        </p:xfrm>
        <a:graphic>
          <a:graphicData uri="http://schemas.openxmlformats.org/presentationml/2006/ole">
            <p:oleObj spid="_x0000_s31755" name="公式" r:id="rId10" imgW="736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>
              <a:spcBef>
                <a:spcPct val="50000"/>
              </a:spcBef>
            </a:pPr>
            <a:r>
              <a:rPr lang="zh-CN" altLang="en-US" dirty="0" smtClean="0">
                <a:solidFill>
                  <a:srgbClr val="7030A0"/>
                </a:solidFill>
              </a:rPr>
              <a:t>一、动量和动量定理</a:t>
            </a:r>
            <a:endParaRPr lang="zh-CN" altLang="en-US" dirty="0" smtClean="0">
              <a:solidFill>
                <a:srgbClr val="FF0000"/>
              </a:solidFill>
            </a:endParaRPr>
          </a:p>
        </p:txBody>
      </p:sp>
      <p:sp>
        <p:nvSpPr>
          <p:cNvPr id="1033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96EEB91-B46B-4A77-9724-56D7AD5F6F19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1034" name="内容占位符 3"/>
          <p:cNvSpPr>
            <a:spLocks noGrp="1"/>
          </p:cNvSpPr>
          <p:nvPr>
            <p:ph sz="quarter" idx="1"/>
          </p:nvPr>
        </p:nvSpPr>
        <p:spPr>
          <a:xfrm>
            <a:off x="428625" y="1219200"/>
            <a:ext cx="8258175" cy="378143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 dirty="0" smtClean="0"/>
              <a:t>3</a:t>
            </a:r>
            <a:r>
              <a:rPr kumimoji="1" lang="zh-CN" altLang="en-US" sz="2800" dirty="0" smtClean="0"/>
              <a:t>、动量定理  </a:t>
            </a:r>
            <a:endParaRPr kumimoji="1" lang="en-US" altLang="zh-CN" sz="2800" dirty="0" smtClean="0"/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500" dirty="0" smtClean="0"/>
              <a:t>F</a:t>
            </a:r>
            <a:r>
              <a:rPr kumimoji="1" lang="zh-CN" altLang="en-US" sz="2500" dirty="0" smtClean="0"/>
              <a:t>为恒力时，可以得出</a:t>
            </a:r>
            <a:r>
              <a:rPr kumimoji="1" lang="en-US" altLang="zh-CN" sz="2500" i="1" dirty="0" smtClean="0"/>
              <a:t>I</a:t>
            </a:r>
            <a:r>
              <a:rPr kumimoji="1" lang="zh-CN" altLang="en-US" sz="2500" i="1" dirty="0" smtClean="0"/>
              <a:t>＝</a:t>
            </a:r>
            <a:r>
              <a:rPr kumimoji="1" lang="en-US" altLang="zh-CN" sz="2500" i="1" dirty="0" smtClean="0"/>
              <a:t>F</a:t>
            </a:r>
            <a:r>
              <a:rPr kumimoji="1" lang="en-US" altLang="zh-CN" sz="2500" i="1" dirty="0" smtClean="0">
                <a:latin typeface="SymbolPS" pitchFamily="18" charset="2"/>
              </a:rPr>
              <a:t></a:t>
            </a:r>
            <a:r>
              <a:rPr kumimoji="1" lang="en-US" altLang="zh-CN" sz="2500" i="1" dirty="0" smtClean="0"/>
              <a:t> t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500" dirty="0" smtClean="0"/>
              <a:t>F</a:t>
            </a:r>
            <a:r>
              <a:rPr kumimoji="1" lang="zh-CN" altLang="en-US" sz="2500" dirty="0" smtClean="0"/>
              <a:t>作用时间很短时如 </a:t>
            </a:r>
            <a:r>
              <a:rPr kumimoji="1" lang="en-US" altLang="zh-CN" sz="2500" dirty="0" smtClean="0"/>
              <a:t>(</a:t>
            </a:r>
            <a:r>
              <a:rPr kumimoji="1" lang="zh-CN" altLang="en-US" sz="2500" dirty="0" smtClean="0"/>
              <a:t>碰撞</a:t>
            </a:r>
            <a:r>
              <a:rPr kumimoji="1" lang="en-US" altLang="zh-CN" sz="2500" dirty="0" smtClean="0"/>
              <a:t>)</a:t>
            </a:r>
            <a:r>
              <a:rPr kumimoji="1" lang="zh-CN" altLang="en-US" sz="2500" dirty="0" smtClean="0"/>
              <a:t>，可用力的平均值来代替。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endParaRPr kumimoji="1" lang="zh-CN" altLang="en-US" sz="2500" dirty="0" smtClean="0"/>
          </a:p>
        </p:txBody>
      </p:sp>
      <p:sp>
        <p:nvSpPr>
          <p:cNvPr id="1035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/>
              <a:t>动量和动量定理</a:t>
            </a:r>
          </a:p>
        </p:txBody>
      </p:sp>
      <p:graphicFrame>
        <p:nvGraphicFramePr>
          <p:cNvPr id="85002" name="Object 10"/>
          <p:cNvGraphicFramePr>
            <a:graphicFrameLocks noChangeAspect="1"/>
          </p:cNvGraphicFramePr>
          <p:nvPr/>
        </p:nvGraphicFramePr>
        <p:xfrm>
          <a:off x="2965450" y="4000500"/>
          <a:ext cx="2517775" cy="471488"/>
        </p:xfrm>
        <a:graphic>
          <a:graphicData uri="http://schemas.openxmlformats.org/presentationml/2006/ole">
            <p:oleObj spid="_x0000_s33795" name="公式" r:id="rId3" imgW="8762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14283" y="-24"/>
            <a:ext cx="6000792" cy="1700213"/>
          </a:xfrm>
        </p:spPr>
        <p:txBody>
          <a:bodyPr/>
          <a:lstStyle/>
          <a:p>
            <a:r>
              <a:rPr kumimoji="1" lang="zh-CN" altLang="en-US" sz="2400" b="1" dirty="0" smtClean="0"/>
              <a:t>例</a:t>
            </a:r>
            <a:r>
              <a:rPr kumimoji="1" lang="en-US" altLang="zh-CN" sz="2400" b="1" dirty="0" smtClean="0">
                <a:solidFill>
                  <a:srgbClr val="000099"/>
                </a:solidFill>
              </a:rPr>
              <a:t>3.5 </a:t>
            </a:r>
            <a:r>
              <a:rPr kumimoji="1" lang="zh-CN" altLang="en-US" sz="2400" b="1" dirty="0" smtClean="0"/>
              <a:t>质量为</a:t>
            </a:r>
            <a:r>
              <a:rPr kumimoji="1" lang="en-US" altLang="zh-CN" sz="2400" b="1" dirty="0" smtClean="0"/>
              <a:t>2.5g</a:t>
            </a:r>
            <a:r>
              <a:rPr kumimoji="1" lang="zh-CN" altLang="zh-CN" sz="2400" b="1" dirty="0" smtClean="0"/>
              <a:t>的乒乓球以10</a:t>
            </a:r>
            <a:r>
              <a:rPr kumimoji="1" lang="en-US" altLang="zh-CN" sz="2400" b="1" dirty="0" smtClean="0"/>
              <a:t>m/s,</a:t>
            </a:r>
            <a:r>
              <a:rPr kumimoji="1" lang="zh-CN" altLang="zh-CN" sz="2400" b="1" dirty="0" smtClean="0"/>
              <a:t>的速率飞来，被板推挡后，又以20</a:t>
            </a:r>
            <a:r>
              <a:rPr kumimoji="1" lang="en-US" altLang="zh-CN" sz="2400" b="1" dirty="0" smtClean="0"/>
              <a:t>m/s</a:t>
            </a:r>
            <a:r>
              <a:rPr kumimoji="1" lang="zh-CN" altLang="zh-CN" sz="2400" b="1" dirty="0" smtClean="0"/>
              <a:t>的速率飞出。设两速度在垂直于板面的同一平面内，且它们与板面法线的夹角分别为45</a:t>
            </a:r>
            <a:r>
              <a:rPr kumimoji="1" lang="en-US" altLang="zh-CN" sz="2400" b="1" baseline="30000" dirty="0" smtClean="0"/>
              <a:t>o</a:t>
            </a:r>
            <a:r>
              <a:rPr kumimoji="1" lang="zh-CN" altLang="zh-CN" sz="2400" b="1" dirty="0" smtClean="0"/>
              <a:t>和30</a:t>
            </a:r>
            <a:r>
              <a:rPr kumimoji="1" lang="en-US" altLang="zh-CN" sz="2400" b="1" baseline="30000" dirty="0" smtClean="0"/>
              <a:t>o</a:t>
            </a:r>
            <a:r>
              <a:rPr kumimoji="1" lang="zh-CN" altLang="en-US" sz="2400" b="1" dirty="0" smtClean="0"/>
              <a:t>，</a:t>
            </a:r>
            <a:endParaRPr kumimoji="1" lang="en-US" altLang="zh-CN" sz="2400" b="1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3"/>
          </p:nvPr>
        </p:nvSpPr>
        <p:spPr>
          <a:xfrm>
            <a:off x="571473" y="5000636"/>
            <a:ext cx="1143008" cy="5715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defRPr/>
            </a:pPr>
            <a:r>
              <a:rPr kumimoji="1" lang="zh-CN" altLang="en-US" dirty="0" smtClean="0">
                <a:latin typeface="Times New Roman" pitchFamily="18" charset="0"/>
              </a:rPr>
              <a:t>则有：</a:t>
            </a:r>
            <a:endParaRPr lang="zh-CN" altLang="en-US" dirty="0"/>
          </a:p>
        </p:txBody>
      </p:sp>
      <p:sp>
        <p:nvSpPr>
          <p:cNvPr id="6161" name="灯片编号占位符 3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A5CC342-B59D-40AA-81DA-07015AC96D0B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214282" y="3000372"/>
            <a:ext cx="5643573" cy="1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5"/>
          <p:cNvGrpSpPr>
            <a:grpSpLocks/>
          </p:cNvGrpSpPr>
          <p:nvPr/>
        </p:nvGrpSpPr>
        <p:grpSpPr bwMode="auto">
          <a:xfrm>
            <a:off x="6545263" y="500042"/>
            <a:ext cx="2370137" cy="2757487"/>
            <a:chOff x="4123" y="669"/>
            <a:chExt cx="1493" cy="1737"/>
          </a:xfrm>
        </p:grpSpPr>
        <p:sp>
          <p:nvSpPr>
            <p:cNvPr id="34" name="Rectangle 6" descr="宽上对角线"/>
            <p:cNvSpPr>
              <a:spLocks noChangeArrowheads="1"/>
            </p:cNvSpPr>
            <p:nvPr/>
          </p:nvSpPr>
          <p:spPr bwMode="auto">
            <a:xfrm>
              <a:off x="4123" y="806"/>
              <a:ext cx="63" cy="1328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rgbClr val="FF9900"/>
              </a:bgClr>
            </a:patt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zh-CN" altLang="zh-CN" sz="2800" b="1" i="1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35" name="Line 7"/>
            <p:cNvSpPr>
              <a:spLocks noChangeShapeType="1"/>
            </p:cNvSpPr>
            <p:nvPr/>
          </p:nvSpPr>
          <p:spPr bwMode="auto">
            <a:xfrm>
              <a:off x="4215" y="1420"/>
              <a:ext cx="1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Line 8"/>
            <p:cNvSpPr>
              <a:spLocks noChangeShapeType="1"/>
            </p:cNvSpPr>
            <p:nvPr/>
          </p:nvSpPr>
          <p:spPr bwMode="auto">
            <a:xfrm rot="-152088">
              <a:off x="4254" y="1420"/>
              <a:ext cx="960" cy="89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Oval 9"/>
            <p:cNvSpPr>
              <a:spLocks noChangeArrowheads="1"/>
            </p:cNvSpPr>
            <p:nvPr/>
          </p:nvSpPr>
          <p:spPr bwMode="auto">
            <a:xfrm>
              <a:off x="5127" y="2181"/>
              <a:ext cx="192" cy="225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 rot="-366049" flipH="1" flipV="1">
              <a:off x="4852" y="1969"/>
              <a:ext cx="288" cy="2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Line 11"/>
            <p:cNvSpPr>
              <a:spLocks noChangeShapeType="1"/>
            </p:cNvSpPr>
            <p:nvPr/>
          </p:nvSpPr>
          <p:spPr bwMode="auto">
            <a:xfrm flipV="1">
              <a:off x="4215" y="971"/>
              <a:ext cx="72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Rectangle 12"/>
            <p:cNvSpPr>
              <a:spLocks noChangeArrowheads="1"/>
            </p:cNvSpPr>
            <p:nvPr/>
          </p:nvSpPr>
          <p:spPr bwMode="auto">
            <a:xfrm>
              <a:off x="4599" y="1444"/>
              <a:ext cx="4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zh-CN" sz="2800" b="1" i="1">
                  <a:latin typeface="Times New Roman" pitchFamily="18" charset="0"/>
                  <a:ea typeface="楷体_GB2312" pitchFamily="49" charset="-122"/>
                </a:rPr>
                <a:t>45</a:t>
              </a:r>
              <a:r>
                <a:rPr kumimoji="1" lang="en-US" altLang="zh-CN" sz="2800" b="1" i="1" baseline="30000">
                  <a:latin typeface="Times New Roman" pitchFamily="18" charset="0"/>
                  <a:ea typeface="楷体_GB2312" pitchFamily="49" charset="-122"/>
                </a:rPr>
                <a:t>o</a:t>
              </a:r>
            </a:p>
          </p:txBody>
        </p:sp>
        <p:sp>
          <p:nvSpPr>
            <p:cNvPr id="41" name="Rectangle 13"/>
            <p:cNvSpPr>
              <a:spLocks noChangeArrowheads="1"/>
            </p:cNvSpPr>
            <p:nvPr/>
          </p:nvSpPr>
          <p:spPr bwMode="auto">
            <a:xfrm>
              <a:off x="4551" y="1051"/>
              <a:ext cx="4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zh-CN" sz="2800" b="1" i="1">
                  <a:latin typeface="Times New Roman" pitchFamily="18" charset="0"/>
                  <a:ea typeface="楷体_GB2312" pitchFamily="49" charset="-122"/>
                </a:rPr>
                <a:t> 30</a:t>
              </a:r>
              <a:r>
                <a:rPr kumimoji="1" lang="en-US" altLang="zh-CN" sz="2800" b="1" i="1" baseline="30000">
                  <a:latin typeface="Times New Roman" pitchFamily="18" charset="0"/>
                  <a:ea typeface="楷体_GB2312" pitchFamily="49" charset="-122"/>
                </a:rPr>
                <a:t>o</a:t>
              </a:r>
            </a:p>
          </p:txBody>
        </p:sp>
        <p:sp>
          <p:nvSpPr>
            <p:cNvPr id="42" name="Rectangle 14"/>
            <p:cNvSpPr>
              <a:spLocks noChangeArrowheads="1"/>
            </p:cNvSpPr>
            <p:nvPr/>
          </p:nvSpPr>
          <p:spPr bwMode="auto">
            <a:xfrm>
              <a:off x="5319" y="1388"/>
              <a:ext cx="29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zh-CN" sz="2800" b="1" i="1">
                  <a:latin typeface="Times New Roman" pitchFamily="18" charset="0"/>
                  <a:ea typeface="楷体_GB2312" pitchFamily="49" charset="-122"/>
                </a:rPr>
                <a:t> </a:t>
              </a:r>
              <a:r>
                <a:rPr kumimoji="1" lang="en-US" altLang="zh-CN" sz="2800" b="1" i="1">
                  <a:latin typeface="Times New Roman" pitchFamily="18" charset="0"/>
                  <a:ea typeface="楷体_GB2312" pitchFamily="49" charset="-122"/>
                </a:rPr>
                <a:t>n</a:t>
              </a:r>
            </a:p>
          </p:txBody>
        </p:sp>
        <p:graphicFrame>
          <p:nvGraphicFramePr>
            <p:cNvPr id="43" name="Object 15"/>
            <p:cNvGraphicFramePr>
              <a:graphicFrameLocks noChangeAspect="1"/>
            </p:cNvGraphicFramePr>
            <p:nvPr/>
          </p:nvGraphicFramePr>
          <p:xfrm>
            <a:off x="4585" y="2024"/>
            <a:ext cx="398" cy="382"/>
          </p:xfrm>
          <a:graphic>
            <a:graphicData uri="http://schemas.openxmlformats.org/presentationml/2006/ole">
              <p:oleObj spid="_x0000_s6158" name="公式" r:id="rId4" imgW="215640" imgH="215640" progId="Equation.3">
                <p:embed/>
              </p:oleObj>
            </a:graphicData>
          </a:graphic>
        </p:graphicFrame>
        <p:graphicFrame>
          <p:nvGraphicFramePr>
            <p:cNvPr id="44" name="Object 16"/>
            <p:cNvGraphicFramePr>
              <a:graphicFrameLocks noChangeAspect="1"/>
            </p:cNvGraphicFramePr>
            <p:nvPr/>
          </p:nvGraphicFramePr>
          <p:xfrm>
            <a:off x="4407" y="669"/>
            <a:ext cx="424" cy="383"/>
          </p:xfrm>
          <a:graphic>
            <a:graphicData uri="http://schemas.openxmlformats.org/presentationml/2006/ole">
              <p:oleObj spid="_x0000_s6159" name="公式" r:id="rId5" imgW="228600" imgH="215640" progId="Equation.3">
                <p:embed/>
              </p:oleObj>
            </a:graphicData>
          </a:graphic>
        </p:graphicFrame>
      </p:grpSp>
      <p:grpSp>
        <p:nvGrpSpPr>
          <p:cNvPr id="45" name="Group 23"/>
          <p:cNvGrpSpPr>
            <a:grpSpLocks/>
          </p:cNvGrpSpPr>
          <p:nvPr/>
        </p:nvGrpSpPr>
        <p:grpSpPr bwMode="auto">
          <a:xfrm>
            <a:off x="6553200" y="142852"/>
            <a:ext cx="1905000" cy="1573212"/>
            <a:chOff x="4128" y="449"/>
            <a:chExt cx="1200" cy="991"/>
          </a:xfrm>
        </p:grpSpPr>
        <p:sp>
          <p:nvSpPr>
            <p:cNvPr id="46" name="Line 24"/>
            <p:cNvSpPr>
              <a:spLocks noChangeShapeType="1"/>
            </p:cNvSpPr>
            <p:nvPr/>
          </p:nvSpPr>
          <p:spPr bwMode="auto">
            <a:xfrm>
              <a:off x="4163" y="1427"/>
              <a:ext cx="91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Line 25"/>
            <p:cNvSpPr>
              <a:spLocks noChangeShapeType="1"/>
            </p:cNvSpPr>
            <p:nvPr/>
          </p:nvSpPr>
          <p:spPr bwMode="auto">
            <a:xfrm flipV="1">
              <a:off x="4176" y="789"/>
              <a:ext cx="0" cy="6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Text Box 26"/>
            <p:cNvSpPr txBox="1">
              <a:spLocks noChangeArrowheads="1"/>
            </p:cNvSpPr>
            <p:nvPr/>
          </p:nvSpPr>
          <p:spPr bwMode="auto">
            <a:xfrm>
              <a:off x="4128" y="449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0000"/>
                  </a:solidFill>
                  <a:latin typeface="Times New Roman" pitchFamily="18" charset="0"/>
                </a:rPr>
                <a:t>y</a:t>
              </a:r>
              <a:endParaRPr kumimoji="1" lang="en-US" altLang="zh-CN" sz="2400" b="1" i="1">
                <a:solidFill>
                  <a:srgbClr val="CCFFCC"/>
                </a:solidFill>
                <a:latin typeface="Times New Roman" pitchFamily="18" charset="0"/>
              </a:endParaRP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5040" y="11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0000"/>
                  </a:solidFill>
                  <a:latin typeface="Times New Roman" pitchFamily="18" charset="0"/>
                </a:rPr>
                <a:t>x</a:t>
              </a:r>
              <a:endParaRPr kumimoji="1" lang="en-US" altLang="zh-CN" sz="2400" b="1" i="1">
                <a:solidFill>
                  <a:srgbClr val="CCFFCC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6538942" y="4495800"/>
          <a:ext cx="2247900" cy="1752600"/>
        </p:xfrm>
        <a:graphic>
          <a:graphicData uri="http://schemas.openxmlformats.org/presentationml/2006/ole">
            <p:oleObj spid="_x0000_s6160" name="剪辑" r:id="rId6" imgW="4000320" imgH="3147480" progId="">
              <p:embed/>
            </p:oleObj>
          </a:graphicData>
        </a:graphic>
      </p:graphicFrame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285720" y="1714488"/>
            <a:ext cx="5791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zh-CN" sz="2400" b="1" dirty="0">
                <a:solidFill>
                  <a:schemeClr val="tx2"/>
                </a:solidFill>
                <a:latin typeface="+mn-ea"/>
                <a:ea typeface="+mn-ea"/>
              </a:rPr>
              <a:t>求：（1）</a:t>
            </a:r>
            <a:r>
              <a:rPr kumimoji="1" lang="zh-CN" altLang="zh-CN" sz="2400" b="1" dirty="0">
                <a:latin typeface="+mn-ea"/>
                <a:ea typeface="+mn-ea"/>
              </a:rPr>
              <a:t>乒乓球得到的冲量；</a:t>
            </a:r>
          </a:p>
          <a:p>
            <a:r>
              <a:rPr kumimoji="1" lang="zh-CN" altLang="zh-CN" sz="2400" b="1" dirty="0">
                <a:latin typeface="+mn-ea"/>
                <a:ea typeface="+mn-ea"/>
              </a:rPr>
              <a:t>        </a:t>
            </a:r>
            <a:r>
              <a:rPr kumimoji="1" lang="zh-CN" altLang="zh-CN" sz="2400" b="1" dirty="0">
                <a:solidFill>
                  <a:schemeClr val="tx2"/>
                </a:solidFill>
                <a:latin typeface="+mn-ea"/>
                <a:ea typeface="+mn-ea"/>
              </a:rPr>
              <a:t>（2）</a:t>
            </a:r>
            <a:r>
              <a:rPr kumimoji="1" lang="zh-CN" altLang="zh-CN" sz="2400" b="1" dirty="0">
                <a:latin typeface="+mn-ea"/>
                <a:ea typeface="+mn-ea"/>
              </a:rPr>
              <a:t>若撞击时间为0.01</a:t>
            </a:r>
            <a:r>
              <a:rPr kumimoji="1" lang="en-US" altLang="zh-CN" sz="2400" b="1" dirty="0">
                <a:latin typeface="+mn-ea"/>
                <a:ea typeface="+mn-ea"/>
              </a:rPr>
              <a:t>s</a:t>
            </a:r>
            <a:r>
              <a:rPr kumimoji="1" lang="zh-CN" altLang="en-US" sz="2400" b="1" dirty="0">
                <a:latin typeface="+mn-ea"/>
                <a:ea typeface="+mn-ea"/>
              </a:rPr>
              <a:t>，</a:t>
            </a:r>
            <a:r>
              <a:rPr kumimoji="1" lang="zh-CN" altLang="zh-CN" sz="2400" b="1" dirty="0">
                <a:latin typeface="+mn-ea"/>
                <a:ea typeface="+mn-ea"/>
              </a:rPr>
              <a:t>求板施</a:t>
            </a:r>
            <a:r>
              <a:rPr kumimoji="1" lang="zh-CN" altLang="zh-CN" sz="2400" b="1" dirty="0" smtClean="0">
                <a:latin typeface="+mn-ea"/>
                <a:ea typeface="+mn-ea"/>
              </a:rPr>
              <a:t>于</a:t>
            </a:r>
            <a:r>
              <a:rPr kumimoji="1" lang="en-US" altLang="zh-CN" sz="2400" b="1" dirty="0" smtClean="0">
                <a:latin typeface="+mn-ea"/>
                <a:ea typeface="+mn-ea"/>
              </a:rPr>
              <a:t/>
            </a:r>
            <a:br>
              <a:rPr kumimoji="1" lang="en-US" altLang="zh-CN" sz="2400" b="1" dirty="0" smtClean="0">
                <a:latin typeface="+mn-ea"/>
                <a:ea typeface="+mn-ea"/>
              </a:rPr>
            </a:br>
            <a:r>
              <a:rPr kumimoji="1" lang="en-US" altLang="zh-CN" sz="2400" b="1" dirty="0" smtClean="0">
                <a:latin typeface="+mn-ea"/>
                <a:ea typeface="+mn-ea"/>
              </a:rPr>
              <a:t>                  </a:t>
            </a:r>
            <a:r>
              <a:rPr kumimoji="1" lang="zh-CN" altLang="zh-CN" sz="2400" b="1" dirty="0" smtClean="0">
                <a:latin typeface="+mn-ea"/>
                <a:ea typeface="+mn-ea"/>
              </a:rPr>
              <a:t>球</a:t>
            </a:r>
            <a:r>
              <a:rPr kumimoji="1" lang="zh-CN" altLang="zh-CN" sz="2400" b="1" dirty="0">
                <a:latin typeface="+mn-ea"/>
                <a:ea typeface="+mn-ea"/>
              </a:rPr>
              <a:t>的平均冲力的大小和方向。</a:t>
            </a:r>
            <a:endParaRPr kumimoji="1" lang="zh-CN" altLang="en-US" sz="2400" b="1" dirty="0">
              <a:latin typeface="+mn-ea"/>
              <a:ea typeface="+mn-ea"/>
            </a:endParaRPr>
          </a:p>
        </p:txBody>
      </p:sp>
      <p:sp>
        <p:nvSpPr>
          <p:cNvPr id="54" name="Text Box 18"/>
          <p:cNvSpPr txBox="1">
            <a:spLocks noChangeArrowheads="1"/>
          </p:cNvSpPr>
          <p:nvPr/>
        </p:nvSpPr>
        <p:spPr bwMode="auto">
          <a:xfrm>
            <a:off x="285720" y="3071810"/>
            <a:ext cx="5638800" cy="168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 b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解：</a:t>
            </a:r>
            <a:r>
              <a:rPr kumimoji="1" lang="zh-CN" altLang="en-US" sz="2400" b="1" dirty="0">
                <a:latin typeface="Times New Roman" pitchFamily="18" charset="0"/>
                <a:ea typeface="楷体_GB2312" pitchFamily="49" charset="-122"/>
              </a:rPr>
              <a:t>取挡板和球为研究对象，由于作用时间很短，忽略重力影响。设挡板对球的冲力为</a:t>
            </a:r>
          </a:p>
        </p:txBody>
      </p:sp>
      <p:graphicFrame>
        <p:nvGraphicFramePr>
          <p:cNvPr id="55" name="Object 19"/>
          <p:cNvGraphicFramePr>
            <a:graphicFrameLocks noChangeAspect="1"/>
          </p:cNvGraphicFramePr>
          <p:nvPr/>
        </p:nvGraphicFramePr>
        <p:xfrm>
          <a:off x="1714480" y="4214822"/>
          <a:ext cx="457200" cy="500062"/>
        </p:xfrm>
        <a:graphic>
          <a:graphicData uri="http://schemas.openxmlformats.org/presentationml/2006/ole">
            <p:oleObj spid="_x0000_s6161" name="公式" r:id="rId7" imgW="164880" imgH="190440" progId="Equation.3">
              <p:embed/>
            </p:oleObj>
          </a:graphicData>
        </a:graphic>
      </p:graphicFrame>
      <p:graphicFrame>
        <p:nvGraphicFramePr>
          <p:cNvPr id="56" name="Object 21"/>
          <p:cNvGraphicFramePr>
            <a:graphicFrameLocks noChangeAspect="1"/>
          </p:cNvGraphicFramePr>
          <p:nvPr/>
        </p:nvGraphicFramePr>
        <p:xfrm>
          <a:off x="1652600" y="5000636"/>
          <a:ext cx="4705350" cy="701675"/>
        </p:xfrm>
        <a:graphic>
          <a:graphicData uri="http://schemas.openxmlformats.org/presentationml/2006/ole">
            <p:oleObj spid="_x0000_s6162" name="公式" r:id="rId8" imgW="1536480" imgH="279360" progId="Equation.3">
              <p:embed/>
            </p:oleObj>
          </a:graphicData>
        </a:graphic>
      </p:graphicFrame>
      <p:sp>
        <p:nvSpPr>
          <p:cNvPr id="57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动量和动量定理</a:t>
            </a:r>
            <a:r>
              <a:rPr lang="en-US" altLang="zh-CN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例题</a:t>
            </a:r>
          </a:p>
        </p:txBody>
      </p:sp>
      <p:sp>
        <p:nvSpPr>
          <p:cNvPr id="29" name="矩形 28"/>
          <p:cNvSpPr/>
          <p:nvPr/>
        </p:nvSpPr>
        <p:spPr>
          <a:xfrm>
            <a:off x="428596" y="257174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p52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14283" y="214291"/>
            <a:ext cx="6000792" cy="785817"/>
          </a:xfrm>
        </p:spPr>
        <p:txBody>
          <a:bodyPr/>
          <a:lstStyle/>
          <a:p>
            <a:r>
              <a:rPr kumimoji="1" lang="zh-CN" altLang="en-US" sz="2800" b="1" dirty="0" smtClean="0"/>
              <a:t>例</a:t>
            </a:r>
            <a:r>
              <a:rPr kumimoji="1" lang="en-US" altLang="zh-CN" sz="2800" b="1" dirty="0" smtClean="0">
                <a:solidFill>
                  <a:srgbClr val="000099"/>
                </a:solidFill>
              </a:rPr>
              <a:t>3.5 </a:t>
            </a:r>
            <a:r>
              <a:rPr kumimoji="1" lang="zh-CN" altLang="en-US" sz="2800" b="1" dirty="0" smtClean="0"/>
              <a:t>乒乓球问题</a:t>
            </a:r>
            <a:endParaRPr kumimoji="1" lang="en-US" altLang="zh-CN" sz="2800" b="1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3"/>
          </p:nvPr>
        </p:nvSpPr>
        <p:spPr>
          <a:xfrm>
            <a:off x="357158" y="4214818"/>
            <a:ext cx="7000924" cy="5715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defRPr/>
            </a:pPr>
            <a:r>
              <a:rPr kumimoji="1" lang="zh-CN" altLang="en-US" dirty="0" smtClean="0">
                <a:solidFill>
                  <a:srgbClr val="002060"/>
                </a:solidFill>
                <a:latin typeface="Times New Roman" pitchFamily="18" charset="0"/>
              </a:rPr>
              <a:t>撞击时间为</a:t>
            </a:r>
            <a:r>
              <a:rPr kumimoji="1" lang="en-US" altLang="zh-CN" dirty="0" smtClean="0">
                <a:solidFill>
                  <a:srgbClr val="002060"/>
                </a:solidFill>
                <a:latin typeface="Times New Roman" pitchFamily="18" charset="0"/>
              </a:rPr>
              <a:t>0.01s</a:t>
            </a:r>
            <a:r>
              <a:rPr kumimoji="1" lang="zh-CN" altLang="en-US" dirty="0" smtClean="0">
                <a:solidFill>
                  <a:srgbClr val="002060"/>
                </a:solidFill>
                <a:latin typeface="Times New Roman" pitchFamily="18" charset="0"/>
              </a:rPr>
              <a:t>，板施于球的平均冲力大小和方向：</a:t>
            </a:r>
          </a:p>
        </p:txBody>
      </p:sp>
      <p:sp>
        <p:nvSpPr>
          <p:cNvPr id="6161" name="灯片编号占位符 3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A5CC342-B59D-40AA-81DA-07015AC96D0B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285720" y="1071536"/>
            <a:ext cx="5643573" cy="1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45263" y="142852"/>
            <a:ext cx="2370137" cy="2757487"/>
            <a:chOff x="4123" y="669"/>
            <a:chExt cx="1493" cy="1737"/>
          </a:xfrm>
        </p:grpSpPr>
        <p:sp>
          <p:nvSpPr>
            <p:cNvPr id="34" name="Rectangle 6" descr="宽上对角线"/>
            <p:cNvSpPr>
              <a:spLocks noChangeArrowheads="1"/>
            </p:cNvSpPr>
            <p:nvPr/>
          </p:nvSpPr>
          <p:spPr bwMode="auto">
            <a:xfrm>
              <a:off x="4123" y="806"/>
              <a:ext cx="63" cy="1328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rgbClr val="FF9900"/>
              </a:bgClr>
            </a:patt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zh-CN" altLang="zh-CN" sz="2800" b="1" i="1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35" name="Line 7"/>
            <p:cNvSpPr>
              <a:spLocks noChangeShapeType="1"/>
            </p:cNvSpPr>
            <p:nvPr/>
          </p:nvSpPr>
          <p:spPr bwMode="auto">
            <a:xfrm>
              <a:off x="4215" y="1420"/>
              <a:ext cx="1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Line 8"/>
            <p:cNvSpPr>
              <a:spLocks noChangeShapeType="1"/>
            </p:cNvSpPr>
            <p:nvPr/>
          </p:nvSpPr>
          <p:spPr bwMode="auto">
            <a:xfrm rot="-152088">
              <a:off x="4254" y="1420"/>
              <a:ext cx="960" cy="89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Oval 9"/>
            <p:cNvSpPr>
              <a:spLocks noChangeArrowheads="1"/>
            </p:cNvSpPr>
            <p:nvPr/>
          </p:nvSpPr>
          <p:spPr bwMode="auto">
            <a:xfrm>
              <a:off x="5127" y="2181"/>
              <a:ext cx="192" cy="225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 rot="-366049" flipH="1" flipV="1">
              <a:off x="4852" y="1969"/>
              <a:ext cx="288" cy="2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Line 11"/>
            <p:cNvSpPr>
              <a:spLocks noChangeShapeType="1"/>
            </p:cNvSpPr>
            <p:nvPr/>
          </p:nvSpPr>
          <p:spPr bwMode="auto">
            <a:xfrm flipV="1">
              <a:off x="4215" y="971"/>
              <a:ext cx="72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Rectangle 12"/>
            <p:cNvSpPr>
              <a:spLocks noChangeArrowheads="1"/>
            </p:cNvSpPr>
            <p:nvPr/>
          </p:nvSpPr>
          <p:spPr bwMode="auto">
            <a:xfrm>
              <a:off x="4599" y="1444"/>
              <a:ext cx="4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zh-CN" sz="2800" b="1" i="1" dirty="0">
                  <a:latin typeface="Times New Roman" pitchFamily="18" charset="0"/>
                  <a:ea typeface="楷体_GB2312" pitchFamily="49" charset="-122"/>
                </a:rPr>
                <a:t>45</a:t>
              </a:r>
              <a:r>
                <a:rPr kumimoji="1" lang="en-US" altLang="zh-CN" sz="2800" b="1" i="1" baseline="30000" dirty="0">
                  <a:latin typeface="Times New Roman" pitchFamily="18" charset="0"/>
                  <a:ea typeface="楷体_GB2312" pitchFamily="49" charset="-122"/>
                </a:rPr>
                <a:t>o</a:t>
              </a:r>
            </a:p>
          </p:txBody>
        </p:sp>
        <p:sp>
          <p:nvSpPr>
            <p:cNvPr id="41" name="Rectangle 13"/>
            <p:cNvSpPr>
              <a:spLocks noChangeArrowheads="1"/>
            </p:cNvSpPr>
            <p:nvPr/>
          </p:nvSpPr>
          <p:spPr bwMode="auto">
            <a:xfrm>
              <a:off x="4551" y="1051"/>
              <a:ext cx="4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zh-CN" sz="2800" b="1" i="1">
                  <a:latin typeface="Times New Roman" pitchFamily="18" charset="0"/>
                  <a:ea typeface="楷体_GB2312" pitchFamily="49" charset="-122"/>
                </a:rPr>
                <a:t> 30</a:t>
              </a:r>
              <a:r>
                <a:rPr kumimoji="1" lang="en-US" altLang="zh-CN" sz="2800" b="1" i="1" baseline="30000">
                  <a:latin typeface="Times New Roman" pitchFamily="18" charset="0"/>
                  <a:ea typeface="楷体_GB2312" pitchFamily="49" charset="-122"/>
                </a:rPr>
                <a:t>o</a:t>
              </a:r>
            </a:p>
          </p:txBody>
        </p:sp>
        <p:sp>
          <p:nvSpPr>
            <p:cNvPr id="42" name="Rectangle 14"/>
            <p:cNvSpPr>
              <a:spLocks noChangeArrowheads="1"/>
            </p:cNvSpPr>
            <p:nvPr/>
          </p:nvSpPr>
          <p:spPr bwMode="auto">
            <a:xfrm>
              <a:off x="5319" y="1388"/>
              <a:ext cx="29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zh-CN" sz="2800" b="1" i="1">
                  <a:latin typeface="Times New Roman" pitchFamily="18" charset="0"/>
                  <a:ea typeface="楷体_GB2312" pitchFamily="49" charset="-122"/>
                </a:rPr>
                <a:t> </a:t>
              </a:r>
              <a:r>
                <a:rPr kumimoji="1" lang="en-US" altLang="zh-CN" sz="2800" b="1" i="1">
                  <a:latin typeface="Times New Roman" pitchFamily="18" charset="0"/>
                  <a:ea typeface="楷体_GB2312" pitchFamily="49" charset="-122"/>
                </a:rPr>
                <a:t>n</a:t>
              </a:r>
            </a:p>
          </p:txBody>
        </p:sp>
        <p:graphicFrame>
          <p:nvGraphicFramePr>
            <p:cNvPr id="43" name="Object 15"/>
            <p:cNvGraphicFramePr>
              <a:graphicFrameLocks noChangeAspect="1"/>
            </p:cNvGraphicFramePr>
            <p:nvPr/>
          </p:nvGraphicFramePr>
          <p:xfrm>
            <a:off x="4585" y="2024"/>
            <a:ext cx="398" cy="382"/>
          </p:xfrm>
          <a:graphic>
            <a:graphicData uri="http://schemas.openxmlformats.org/presentationml/2006/ole">
              <p:oleObj spid="_x0000_s35842" name="公式" r:id="rId3" imgW="215640" imgH="215640" progId="Equation.3">
                <p:embed/>
              </p:oleObj>
            </a:graphicData>
          </a:graphic>
        </p:graphicFrame>
        <p:graphicFrame>
          <p:nvGraphicFramePr>
            <p:cNvPr id="44" name="Object 16"/>
            <p:cNvGraphicFramePr>
              <a:graphicFrameLocks noChangeAspect="1"/>
            </p:cNvGraphicFramePr>
            <p:nvPr/>
          </p:nvGraphicFramePr>
          <p:xfrm>
            <a:off x="4407" y="669"/>
            <a:ext cx="424" cy="383"/>
          </p:xfrm>
          <a:graphic>
            <a:graphicData uri="http://schemas.openxmlformats.org/presentationml/2006/ole">
              <p:oleObj spid="_x0000_s35843" name="公式" r:id="rId4" imgW="228600" imgH="215640" progId="Equation.3">
                <p:embed/>
              </p:oleObj>
            </a:graphicData>
          </a:graphic>
        </p:graphicFrame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553200" y="-214338"/>
            <a:ext cx="1905000" cy="1573212"/>
            <a:chOff x="4128" y="449"/>
            <a:chExt cx="1200" cy="991"/>
          </a:xfrm>
        </p:grpSpPr>
        <p:sp>
          <p:nvSpPr>
            <p:cNvPr id="46" name="Line 24"/>
            <p:cNvSpPr>
              <a:spLocks noChangeShapeType="1"/>
            </p:cNvSpPr>
            <p:nvPr/>
          </p:nvSpPr>
          <p:spPr bwMode="auto">
            <a:xfrm>
              <a:off x="4163" y="1427"/>
              <a:ext cx="91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Line 25"/>
            <p:cNvSpPr>
              <a:spLocks noChangeShapeType="1"/>
            </p:cNvSpPr>
            <p:nvPr/>
          </p:nvSpPr>
          <p:spPr bwMode="auto">
            <a:xfrm flipV="1">
              <a:off x="4176" y="789"/>
              <a:ext cx="0" cy="6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Text Box 26"/>
            <p:cNvSpPr txBox="1">
              <a:spLocks noChangeArrowheads="1"/>
            </p:cNvSpPr>
            <p:nvPr/>
          </p:nvSpPr>
          <p:spPr bwMode="auto">
            <a:xfrm>
              <a:off x="4128" y="449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0000"/>
                  </a:solidFill>
                  <a:latin typeface="Times New Roman" pitchFamily="18" charset="0"/>
                </a:rPr>
                <a:t>y</a:t>
              </a:r>
              <a:endParaRPr kumimoji="1" lang="en-US" altLang="zh-CN" sz="2400" b="1" i="1">
                <a:solidFill>
                  <a:srgbClr val="CCFFCC"/>
                </a:solidFill>
                <a:latin typeface="Times New Roman" pitchFamily="18" charset="0"/>
              </a:endParaRP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5040" y="11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0000"/>
                  </a:solidFill>
                  <a:latin typeface="Times New Roman" pitchFamily="18" charset="0"/>
                </a:rPr>
                <a:t>x</a:t>
              </a:r>
              <a:endParaRPr kumimoji="1" lang="en-US" altLang="zh-CN" sz="2400" b="1" i="1">
                <a:solidFill>
                  <a:srgbClr val="CCFFCC"/>
                </a:solidFill>
                <a:latin typeface="Times New Roman" pitchFamily="18" charset="0"/>
              </a:endParaRPr>
            </a:p>
          </p:txBody>
        </p:sp>
      </p:grpSp>
      <p:sp>
        <p:nvSpPr>
          <p:cNvPr id="54" name="Text Box 18"/>
          <p:cNvSpPr txBox="1">
            <a:spLocks noChangeArrowheads="1"/>
          </p:cNvSpPr>
          <p:nvPr/>
        </p:nvSpPr>
        <p:spPr bwMode="auto">
          <a:xfrm>
            <a:off x="285720" y="1370060"/>
            <a:ext cx="5638800" cy="113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 b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zh-CN" altLang="en-US" sz="2400" b="1" dirty="0" smtClean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：</a:t>
            </a:r>
            <a:r>
              <a:rPr kumimoji="1" lang="zh-CN" altLang="en-US" sz="2400" b="1" dirty="0" smtClean="0">
                <a:latin typeface="Times New Roman" pitchFamily="18" charset="0"/>
                <a:ea typeface="楷体_GB2312" pitchFamily="49" charset="-122"/>
              </a:rPr>
              <a:t>取坐标系，将上式投影，得乒乓球得到的冲量</a:t>
            </a:r>
            <a:endParaRPr kumimoji="1" lang="zh-CN" altLang="en-US" sz="2400" b="1" dirty="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331788" y="2714620"/>
          <a:ext cx="6454790" cy="581018"/>
        </p:xfrm>
        <a:graphic>
          <a:graphicData uri="http://schemas.openxmlformats.org/presentationml/2006/ole">
            <p:oleObj spid="_x0000_s35847" name="公式" r:id="rId5" imgW="3085920" imgH="279360" progId="Equation.3">
              <p:embed/>
            </p:oleObj>
          </a:graphicData>
        </a:graphic>
      </p:graphicFrame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274638" y="3571876"/>
          <a:ext cx="6511940" cy="533398"/>
        </p:xfrm>
        <a:graphic>
          <a:graphicData uri="http://schemas.openxmlformats.org/presentationml/2006/ole">
            <p:oleObj spid="_x0000_s35848" name="公式" r:id="rId6" imgW="2844720" imgH="279360" progId="Equation.3">
              <p:embed/>
            </p:oleObj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2357422" y="4967302"/>
          <a:ext cx="6591300" cy="533400"/>
        </p:xfrm>
        <a:graphic>
          <a:graphicData uri="http://schemas.openxmlformats.org/presentationml/2006/ole">
            <p:oleObj spid="_x0000_s35849" name="公式" r:id="rId7" imgW="2387520" imgH="215640" progId="Equation.3">
              <p:embed/>
            </p:oleObj>
          </a:graphicData>
        </a:graphic>
      </p:graphicFrame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304800" y="4924444"/>
          <a:ext cx="1963738" cy="592138"/>
        </p:xfrm>
        <a:graphic>
          <a:graphicData uri="http://schemas.openxmlformats.org/presentationml/2006/ole">
            <p:oleObj spid="_x0000_s35850" name="公式" r:id="rId8" imgW="711000" imgH="203040" progId="Equation.3">
              <p:embed/>
            </p:oleObj>
          </a:graphicData>
        </a:graphic>
      </p:graphicFrame>
      <p:graphicFrame>
        <p:nvGraphicFramePr>
          <p:cNvPr id="87051" name="Object 11"/>
          <p:cNvGraphicFramePr>
            <a:graphicFrameLocks noChangeAspect="1"/>
          </p:cNvGraphicFramePr>
          <p:nvPr/>
        </p:nvGraphicFramePr>
        <p:xfrm>
          <a:off x="1714480" y="5715016"/>
          <a:ext cx="4922838" cy="571504"/>
        </p:xfrm>
        <a:graphic>
          <a:graphicData uri="http://schemas.openxmlformats.org/presentationml/2006/ole">
            <p:oleObj spid="_x0000_s35851" name="公式" r:id="rId9" imgW="1879560" imgH="241200" progId="Equation.3">
              <p:embed/>
            </p:oleObj>
          </a:graphicData>
        </a:graphic>
      </p:graphicFrame>
      <p:sp>
        <p:nvSpPr>
          <p:cNvPr id="33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动量和动量定理</a:t>
            </a:r>
            <a:r>
              <a:rPr lang="en-US" altLang="zh-CN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14283" y="214291"/>
            <a:ext cx="6000792" cy="785817"/>
          </a:xfrm>
        </p:spPr>
        <p:txBody>
          <a:bodyPr/>
          <a:lstStyle/>
          <a:p>
            <a:r>
              <a:rPr kumimoji="1" lang="zh-CN" altLang="en-US" sz="2800" b="1" dirty="0" smtClean="0"/>
              <a:t>例</a:t>
            </a:r>
            <a:r>
              <a:rPr kumimoji="1" lang="en-US" altLang="zh-CN" sz="2800" b="1" dirty="0" smtClean="0">
                <a:solidFill>
                  <a:srgbClr val="000099"/>
                </a:solidFill>
              </a:rPr>
              <a:t>3.5 </a:t>
            </a:r>
            <a:r>
              <a:rPr kumimoji="1" lang="zh-CN" altLang="en-US" sz="2800" b="1" dirty="0" smtClean="0"/>
              <a:t>乒乓球问题</a:t>
            </a:r>
            <a:endParaRPr kumimoji="1" lang="en-US" altLang="zh-CN" sz="2800" b="1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3"/>
          </p:nvPr>
        </p:nvSpPr>
        <p:spPr>
          <a:xfrm>
            <a:off x="928662" y="5786454"/>
            <a:ext cx="7000924" cy="57150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defRPr/>
            </a:pPr>
            <a:r>
              <a:rPr kumimoji="1" lang="zh-CN" altLang="en-US" dirty="0" smtClean="0">
                <a:solidFill>
                  <a:srgbClr val="002060"/>
                </a:solidFill>
                <a:latin typeface="Times New Roman" pitchFamily="18" charset="0"/>
              </a:rPr>
              <a:t>这表明冲力来自于板面给予小球的正压力和摩擦力之和。</a:t>
            </a:r>
          </a:p>
        </p:txBody>
      </p:sp>
      <p:sp>
        <p:nvSpPr>
          <p:cNvPr id="6161" name="灯片编号占位符 3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A5CC342-B59D-40AA-81DA-07015AC96D0B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285720" y="1071536"/>
            <a:ext cx="5643573" cy="1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45263" y="142852"/>
            <a:ext cx="2370137" cy="2757487"/>
            <a:chOff x="4123" y="669"/>
            <a:chExt cx="1493" cy="1737"/>
          </a:xfrm>
        </p:grpSpPr>
        <p:sp>
          <p:nvSpPr>
            <p:cNvPr id="34" name="Rectangle 6" descr="宽上对角线"/>
            <p:cNvSpPr>
              <a:spLocks noChangeArrowheads="1"/>
            </p:cNvSpPr>
            <p:nvPr/>
          </p:nvSpPr>
          <p:spPr bwMode="auto">
            <a:xfrm>
              <a:off x="4123" y="806"/>
              <a:ext cx="63" cy="1328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rgbClr val="FF9900"/>
              </a:bgClr>
            </a:patt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zh-CN" altLang="zh-CN" sz="2800" b="1" i="1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35" name="Line 7"/>
            <p:cNvSpPr>
              <a:spLocks noChangeShapeType="1"/>
            </p:cNvSpPr>
            <p:nvPr/>
          </p:nvSpPr>
          <p:spPr bwMode="auto">
            <a:xfrm>
              <a:off x="4215" y="1420"/>
              <a:ext cx="1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Line 8"/>
            <p:cNvSpPr>
              <a:spLocks noChangeShapeType="1"/>
            </p:cNvSpPr>
            <p:nvPr/>
          </p:nvSpPr>
          <p:spPr bwMode="auto">
            <a:xfrm rot="-152088">
              <a:off x="4254" y="1420"/>
              <a:ext cx="960" cy="89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Oval 9"/>
            <p:cNvSpPr>
              <a:spLocks noChangeArrowheads="1"/>
            </p:cNvSpPr>
            <p:nvPr/>
          </p:nvSpPr>
          <p:spPr bwMode="auto">
            <a:xfrm>
              <a:off x="5127" y="2181"/>
              <a:ext cx="192" cy="225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 rot="-366049" flipH="1" flipV="1">
              <a:off x="4852" y="1969"/>
              <a:ext cx="288" cy="2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Line 11"/>
            <p:cNvSpPr>
              <a:spLocks noChangeShapeType="1"/>
            </p:cNvSpPr>
            <p:nvPr/>
          </p:nvSpPr>
          <p:spPr bwMode="auto">
            <a:xfrm flipV="1">
              <a:off x="4215" y="971"/>
              <a:ext cx="72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Rectangle 12"/>
            <p:cNvSpPr>
              <a:spLocks noChangeArrowheads="1"/>
            </p:cNvSpPr>
            <p:nvPr/>
          </p:nvSpPr>
          <p:spPr bwMode="auto">
            <a:xfrm>
              <a:off x="4599" y="1444"/>
              <a:ext cx="4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zh-CN" sz="2800" b="1" i="1" dirty="0">
                  <a:latin typeface="Times New Roman" pitchFamily="18" charset="0"/>
                  <a:ea typeface="楷体_GB2312" pitchFamily="49" charset="-122"/>
                </a:rPr>
                <a:t>45</a:t>
              </a:r>
              <a:r>
                <a:rPr kumimoji="1" lang="en-US" altLang="zh-CN" sz="2800" b="1" i="1" baseline="30000" dirty="0">
                  <a:latin typeface="Times New Roman" pitchFamily="18" charset="0"/>
                  <a:ea typeface="楷体_GB2312" pitchFamily="49" charset="-122"/>
                </a:rPr>
                <a:t>o</a:t>
              </a:r>
            </a:p>
          </p:txBody>
        </p:sp>
        <p:sp>
          <p:nvSpPr>
            <p:cNvPr id="41" name="Rectangle 13"/>
            <p:cNvSpPr>
              <a:spLocks noChangeArrowheads="1"/>
            </p:cNvSpPr>
            <p:nvPr/>
          </p:nvSpPr>
          <p:spPr bwMode="auto">
            <a:xfrm>
              <a:off x="4551" y="1051"/>
              <a:ext cx="4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zh-CN" sz="2800" b="1" i="1">
                  <a:latin typeface="Times New Roman" pitchFamily="18" charset="0"/>
                  <a:ea typeface="楷体_GB2312" pitchFamily="49" charset="-122"/>
                </a:rPr>
                <a:t> 30</a:t>
              </a:r>
              <a:r>
                <a:rPr kumimoji="1" lang="en-US" altLang="zh-CN" sz="2800" b="1" i="1" baseline="30000">
                  <a:latin typeface="Times New Roman" pitchFamily="18" charset="0"/>
                  <a:ea typeface="楷体_GB2312" pitchFamily="49" charset="-122"/>
                </a:rPr>
                <a:t>o</a:t>
              </a:r>
            </a:p>
          </p:txBody>
        </p:sp>
        <p:sp>
          <p:nvSpPr>
            <p:cNvPr id="42" name="Rectangle 14"/>
            <p:cNvSpPr>
              <a:spLocks noChangeArrowheads="1"/>
            </p:cNvSpPr>
            <p:nvPr/>
          </p:nvSpPr>
          <p:spPr bwMode="auto">
            <a:xfrm>
              <a:off x="5319" y="1388"/>
              <a:ext cx="29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zh-CN" sz="2800" b="1" i="1">
                  <a:latin typeface="Times New Roman" pitchFamily="18" charset="0"/>
                  <a:ea typeface="楷体_GB2312" pitchFamily="49" charset="-122"/>
                </a:rPr>
                <a:t> </a:t>
              </a:r>
              <a:r>
                <a:rPr kumimoji="1" lang="en-US" altLang="zh-CN" sz="2800" b="1" i="1">
                  <a:latin typeface="Times New Roman" pitchFamily="18" charset="0"/>
                  <a:ea typeface="楷体_GB2312" pitchFamily="49" charset="-122"/>
                </a:rPr>
                <a:t>n</a:t>
              </a:r>
            </a:p>
          </p:txBody>
        </p:sp>
        <p:graphicFrame>
          <p:nvGraphicFramePr>
            <p:cNvPr id="43" name="Object 15"/>
            <p:cNvGraphicFramePr>
              <a:graphicFrameLocks noChangeAspect="1"/>
            </p:cNvGraphicFramePr>
            <p:nvPr/>
          </p:nvGraphicFramePr>
          <p:xfrm>
            <a:off x="4585" y="2024"/>
            <a:ext cx="398" cy="382"/>
          </p:xfrm>
          <a:graphic>
            <a:graphicData uri="http://schemas.openxmlformats.org/presentationml/2006/ole">
              <p:oleObj spid="_x0000_s36866" name="公式" r:id="rId3" imgW="215640" imgH="215640" progId="Equation.3">
                <p:embed/>
              </p:oleObj>
            </a:graphicData>
          </a:graphic>
        </p:graphicFrame>
        <p:graphicFrame>
          <p:nvGraphicFramePr>
            <p:cNvPr id="44" name="Object 16"/>
            <p:cNvGraphicFramePr>
              <a:graphicFrameLocks noChangeAspect="1"/>
            </p:cNvGraphicFramePr>
            <p:nvPr/>
          </p:nvGraphicFramePr>
          <p:xfrm>
            <a:off x="4407" y="669"/>
            <a:ext cx="424" cy="383"/>
          </p:xfrm>
          <a:graphic>
            <a:graphicData uri="http://schemas.openxmlformats.org/presentationml/2006/ole">
              <p:oleObj spid="_x0000_s36867" name="公式" r:id="rId4" imgW="228600" imgH="215640" progId="Equation.3">
                <p:embed/>
              </p:oleObj>
            </a:graphicData>
          </a:graphic>
        </p:graphicFrame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553200" y="-214338"/>
            <a:ext cx="1905000" cy="1573212"/>
            <a:chOff x="4128" y="449"/>
            <a:chExt cx="1200" cy="991"/>
          </a:xfrm>
        </p:grpSpPr>
        <p:sp>
          <p:nvSpPr>
            <p:cNvPr id="46" name="Line 24"/>
            <p:cNvSpPr>
              <a:spLocks noChangeShapeType="1"/>
            </p:cNvSpPr>
            <p:nvPr/>
          </p:nvSpPr>
          <p:spPr bwMode="auto">
            <a:xfrm>
              <a:off x="4163" y="1427"/>
              <a:ext cx="91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Line 25"/>
            <p:cNvSpPr>
              <a:spLocks noChangeShapeType="1"/>
            </p:cNvSpPr>
            <p:nvPr/>
          </p:nvSpPr>
          <p:spPr bwMode="auto">
            <a:xfrm flipV="1">
              <a:off x="4176" y="789"/>
              <a:ext cx="0" cy="6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Text Box 26"/>
            <p:cNvSpPr txBox="1">
              <a:spLocks noChangeArrowheads="1"/>
            </p:cNvSpPr>
            <p:nvPr/>
          </p:nvSpPr>
          <p:spPr bwMode="auto">
            <a:xfrm>
              <a:off x="4128" y="449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0000"/>
                  </a:solidFill>
                  <a:latin typeface="Times New Roman" pitchFamily="18" charset="0"/>
                </a:rPr>
                <a:t>y</a:t>
              </a:r>
              <a:endParaRPr kumimoji="1" lang="en-US" altLang="zh-CN" sz="2400" b="1" i="1">
                <a:solidFill>
                  <a:srgbClr val="CCFFCC"/>
                </a:solidFill>
                <a:latin typeface="Times New Roman" pitchFamily="18" charset="0"/>
              </a:endParaRP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5040" y="11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0000"/>
                  </a:solidFill>
                  <a:latin typeface="Times New Roman" pitchFamily="18" charset="0"/>
                </a:rPr>
                <a:t>x</a:t>
              </a:r>
              <a:endParaRPr kumimoji="1" lang="en-US" altLang="zh-CN" sz="2400" b="1" i="1">
                <a:solidFill>
                  <a:srgbClr val="CCFFCC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87046" name="Object 6"/>
          <p:cNvGraphicFramePr>
            <a:graphicFrameLocks noChangeAspect="1"/>
          </p:cNvGraphicFramePr>
          <p:nvPr/>
        </p:nvGraphicFramePr>
        <p:xfrm>
          <a:off x="357158" y="2857496"/>
          <a:ext cx="4497388" cy="623888"/>
        </p:xfrm>
        <a:graphic>
          <a:graphicData uri="http://schemas.openxmlformats.org/presentationml/2006/ole">
            <p:oleObj spid="_x0000_s36873" name="公式" r:id="rId5" imgW="1752480" imgH="266400" progId="Equation.3">
              <p:embed/>
            </p:oleObj>
          </a:graphicData>
        </a:graphic>
      </p:graphicFrame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500034" y="3643314"/>
          <a:ext cx="4100513" cy="822325"/>
        </p:xfrm>
        <a:graphic>
          <a:graphicData uri="http://schemas.openxmlformats.org/presentationml/2006/ole">
            <p:oleObj spid="_x0000_s36874" name="公式" r:id="rId6" imgW="1549080" imgH="317160" progId="Equation.3">
              <p:embed/>
            </p:oleObj>
          </a:graphicData>
        </a:graphic>
      </p:graphicFrame>
      <p:graphicFrame>
        <p:nvGraphicFramePr>
          <p:cNvPr id="87049" name="Object 9"/>
          <p:cNvGraphicFramePr>
            <a:graphicFrameLocks noChangeAspect="1"/>
          </p:cNvGraphicFramePr>
          <p:nvPr/>
        </p:nvGraphicFramePr>
        <p:xfrm>
          <a:off x="642910" y="4714884"/>
          <a:ext cx="4267200" cy="933450"/>
        </p:xfrm>
        <a:graphic>
          <a:graphicData uri="http://schemas.openxmlformats.org/presentationml/2006/ole">
            <p:oleObj spid="_x0000_s36875" name="公式" r:id="rId7" imgW="2006280" imgH="457200" progId="Equation.3">
              <p:embed/>
            </p:oleObj>
          </a:graphicData>
        </a:graphic>
      </p:graphicFrame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428596" y="1857364"/>
          <a:ext cx="5359400" cy="762000"/>
        </p:xfrm>
        <a:graphic>
          <a:graphicData uri="http://schemas.openxmlformats.org/presentationml/2006/ole">
            <p:oleObj spid="_x0000_s36876" name="公式" r:id="rId8" imgW="1828800" imgH="304560" progId="Equation.3">
              <p:embed/>
            </p:oleObj>
          </a:graphicData>
        </a:graphic>
      </p:graphicFrame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428596" y="1214426"/>
          <a:ext cx="4922838" cy="571500"/>
        </p:xfrm>
        <a:graphic>
          <a:graphicData uri="http://schemas.openxmlformats.org/presentationml/2006/ole">
            <p:oleObj spid="_x0000_s36877" name="公式" r:id="rId9" imgW="1879560" imgH="241200" progId="Equation.3">
              <p:embed/>
            </p:oleObj>
          </a:graphicData>
        </a:graphic>
      </p:graphicFrame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5105400" y="4929198"/>
            <a:ext cx="403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</a:t>
            </a:r>
            <a:r>
              <a:rPr kumimoji="1" lang="zh-CN" altLang="en-US" sz="2400" b="1" dirty="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为</a:t>
            </a:r>
            <a:r>
              <a:rPr kumimoji="1" lang="en-US" altLang="zh-CN" sz="2400" b="1" i="1" dirty="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I</a:t>
            </a:r>
            <a:r>
              <a:rPr kumimoji="1" lang="zh-CN" altLang="zh-CN" sz="2400" b="1" dirty="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与</a:t>
            </a:r>
            <a:r>
              <a:rPr kumimoji="1" lang="en-US" altLang="zh-CN" sz="2400" b="1" i="1" dirty="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x</a:t>
            </a:r>
            <a:r>
              <a:rPr kumimoji="1" lang="zh-CN" altLang="zh-CN" sz="2400" b="1" dirty="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方向的夹角</a:t>
            </a:r>
            <a:endParaRPr kumimoji="1" lang="zh-CN" altLang="en-US" sz="2400" b="1" dirty="0">
              <a:latin typeface="Times New Roman" pitchFamily="18" charset="0"/>
              <a:ea typeface="楷体_GB2312" pitchFamily="49" charset="-122"/>
              <a:sym typeface="Symbol" pitchFamily="18" charset="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3357554" y="571480"/>
            <a:ext cx="2509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zh-CN" b="1" dirty="0" smtClean="0">
                <a:solidFill>
                  <a:srgbClr val="002060"/>
                </a:solidFill>
                <a:latin typeface="+mn-ea"/>
              </a:rPr>
              <a:t>平均冲力的大小和方向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51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动量和动量定理</a:t>
            </a:r>
            <a:r>
              <a:rPr lang="en-US" altLang="zh-CN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sz="14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5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质朴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质朴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3218</TotalTime>
  <Words>938</Words>
  <Application>Microsoft PowerPoint</Application>
  <PresentationFormat>全屏显示(4:3)</PresentationFormat>
  <Paragraphs>147</Paragraphs>
  <Slides>19</Slides>
  <Notes>7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3</vt:lpstr>
      <vt:lpstr>公式</vt:lpstr>
      <vt:lpstr>Equation</vt:lpstr>
      <vt:lpstr>Microsoft 公式 3.0</vt:lpstr>
      <vt:lpstr>剪辑</vt:lpstr>
      <vt:lpstr>第3章 质点系统的运动规律</vt:lpstr>
      <vt:lpstr>幻灯片 2</vt:lpstr>
      <vt:lpstr>一、动量和动量定理</vt:lpstr>
      <vt:lpstr>一、动量和动量定理</vt:lpstr>
      <vt:lpstr>动量定理</vt:lpstr>
      <vt:lpstr>一、动量和动量定理</vt:lpstr>
      <vt:lpstr>例3.5 质量为2.5g的乒乓球以10m/s,的速率飞来，被板推挡后，又以20m/s的速率飞出。设两速度在垂直于板面的同一平面内，且它们与板面法线的夹角分别为45o和30o，</vt:lpstr>
      <vt:lpstr>例3.5 乒乓球问题</vt:lpstr>
      <vt:lpstr>例3.5 乒乓球问题</vt:lpstr>
      <vt:lpstr>例3.5 乒乓球问题</vt:lpstr>
      <vt:lpstr>例3.6  一质量均匀分布的柔软细绳铅直地悬挂着，绳的下端刚好触到水平桌面上，如果把绳的上端放开，绳将落在桌面上。试证明：在绳下落的过程中，任意时刻作用于桌面的压力，等于已落到桌面上的绳重量的三倍</vt:lpstr>
      <vt:lpstr>例3.6  落绳问题</vt:lpstr>
      <vt:lpstr>二、动量守恒定律</vt:lpstr>
      <vt:lpstr>二、动量守恒定律</vt:lpstr>
      <vt:lpstr>二、动量守恒定律</vt:lpstr>
      <vt:lpstr>例3.8  一个有1/4圆弧滑槽的大物体质量为M，停在 光滑的水平面上，另一质量为m的小物体自圆弧 顶点由静止下滑。</vt:lpstr>
      <vt:lpstr>例3.8  滑动的木块</vt:lpstr>
      <vt:lpstr>二、动量守恒定律</vt:lpstr>
      <vt:lpstr>作业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没有幻灯片标题</dc:title>
  <dc:creator>Jinqh</dc:creator>
  <cp:lastModifiedBy>dell</cp:lastModifiedBy>
  <cp:revision>214</cp:revision>
  <dcterms:created xsi:type="dcterms:W3CDTF">2000-03-01T06:18:32Z</dcterms:created>
  <dcterms:modified xsi:type="dcterms:W3CDTF">2017-02-21T08:55:04Z</dcterms:modified>
</cp:coreProperties>
</file>