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2"/>
  </p:notesMasterIdLst>
  <p:sldIdLst>
    <p:sldId id="256" r:id="rId2"/>
    <p:sldId id="288" r:id="rId3"/>
    <p:sldId id="297" r:id="rId4"/>
    <p:sldId id="289" r:id="rId5"/>
    <p:sldId id="298" r:id="rId6"/>
    <p:sldId id="290" r:id="rId7"/>
    <p:sldId id="299" r:id="rId8"/>
    <p:sldId id="291" r:id="rId9"/>
    <p:sldId id="300" r:id="rId10"/>
    <p:sldId id="292" r:id="rId11"/>
    <p:sldId id="293" r:id="rId12"/>
    <p:sldId id="294" r:id="rId13"/>
    <p:sldId id="259" r:id="rId14"/>
    <p:sldId id="276" r:id="rId15"/>
    <p:sldId id="295" r:id="rId16"/>
    <p:sldId id="261" r:id="rId17"/>
    <p:sldId id="262" r:id="rId18"/>
    <p:sldId id="263" r:id="rId19"/>
    <p:sldId id="279" r:id="rId20"/>
    <p:sldId id="264" r:id="rId21"/>
    <p:sldId id="280" r:id="rId22"/>
    <p:sldId id="281" r:id="rId23"/>
    <p:sldId id="301" r:id="rId24"/>
    <p:sldId id="272" r:id="rId25"/>
    <p:sldId id="296" r:id="rId26"/>
    <p:sldId id="282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FF0000"/>
    <a:srgbClr val="FF9933"/>
    <a:srgbClr val="990033"/>
    <a:srgbClr val="000099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3237" autoAdjust="0"/>
  </p:normalViewPr>
  <p:slideViewPr>
    <p:cSldViewPr>
      <p:cViewPr varScale="1">
        <p:scale>
          <a:sx n="67" d="100"/>
          <a:sy n="67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11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85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3.wmf"/><Relationship Id="rId11" Type="http://schemas.openxmlformats.org/officeDocument/2006/relationships/image" Target="../media/image92.wmf"/><Relationship Id="rId5" Type="http://schemas.openxmlformats.org/officeDocument/2006/relationships/image" Target="../media/image87.wmf"/><Relationship Id="rId15" Type="http://schemas.openxmlformats.org/officeDocument/2006/relationships/image" Target="../media/image96.wmf"/><Relationship Id="rId10" Type="http://schemas.openxmlformats.org/officeDocument/2006/relationships/image" Target="../media/image91.wmf"/><Relationship Id="rId4" Type="http://schemas.openxmlformats.org/officeDocument/2006/relationships/image" Target="../media/image86.wmf"/><Relationship Id="rId9" Type="http://schemas.openxmlformats.org/officeDocument/2006/relationships/image" Target="../media/image90.wmf"/><Relationship Id="rId14" Type="http://schemas.openxmlformats.org/officeDocument/2006/relationships/image" Target="../media/image9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101.wmf"/><Relationship Id="rId3" Type="http://schemas.openxmlformats.org/officeDocument/2006/relationships/image" Target="../media/image99.wmf"/><Relationship Id="rId7" Type="http://schemas.openxmlformats.org/officeDocument/2006/relationships/image" Target="../media/image88.wmf"/><Relationship Id="rId12" Type="http://schemas.openxmlformats.org/officeDocument/2006/relationships/image" Target="../media/image96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3.wmf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image" Target="../media/image87.wmf"/><Relationship Id="rId4" Type="http://schemas.openxmlformats.org/officeDocument/2006/relationships/image" Target="../media/image100.wmf"/><Relationship Id="rId9" Type="http://schemas.openxmlformats.org/officeDocument/2006/relationships/image" Target="../media/image86.wmf"/><Relationship Id="rId14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9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3.wmf"/><Relationship Id="rId9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4.wmf"/><Relationship Id="rId7" Type="http://schemas.openxmlformats.org/officeDocument/2006/relationships/image" Target="../media/image89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12" Type="http://schemas.openxmlformats.org/officeDocument/2006/relationships/image" Target="../media/image131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11" Type="http://schemas.openxmlformats.org/officeDocument/2006/relationships/image" Target="../media/image130.wmf"/><Relationship Id="rId5" Type="http://schemas.openxmlformats.org/officeDocument/2006/relationships/image" Target="../media/image125.wmf"/><Relationship Id="rId10" Type="http://schemas.openxmlformats.org/officeDocument/2006/relationships/image" Target="../media/image129.wmf"/><Relationship Id="rId4" Type="http://schemas.openxmlformats.org/officeDocument/2006/relationships/image" Target="../media/image124.wmf"/><Relationship Id="rId9" Type="http://schemas.openxmlformats.org/officeDocument/2006/relationships/image" Target="../media/image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4" Type="http://schemas.openxmlformats.org/officeDocument/2006/relationships/image" Target="../media/image13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38.wmf"/><Relationship Id="rId7" Type="http://schemas.openxmlformats.org/officeDocument/2006/relationships/image" Target="../media/image142.wmf"/><Relationship Id="rId12" Type="http://schemas.openxmlformats.org/officeDocument/2006/relationships/image" Target="../media/image147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11" Type="http://schemas.openxmlformats.org/officeDocument/2006/relationships/image" Target="../media/image146.wmf"/><Relationship Id="rId5" Type="http://schemas.openxmlformats.org/officeDocument/2006/relationships/image" Target="../media/image140.wmf"/><Relationship Id="rId10" Type="http://schemas.openxmlformats.org/officeDocument/2006/relationships/image" Target="../media/image145.wmf"/><Relationship Id="rId4" Type="http://schemas.openxmlformats.org/officeDocument/2006/relationships/image" Target="../media/image139.wmf"/><Relationship Id="rId9" Type="http://schemas.openxmlformats.org/officeDocument/2006/relationships/image" Target="../media/image144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image" Target="../media/image144.wmf"/><Relationship Id="rId3" Type="http://schemas.openxmlformats.org/officeDocument/2006/relationships/image" Target="../media/image150.wmf"/><Relationship Id="rId7" Type="http://schemas.openxmlformats.org/officeDocument/2006/relationships/image" Target="../media/image138.wmf"/><Relationship Id="rId12" Type="http://schemas.openxmlformats.org/officeDocument/2006/relationships/image" Target="../media/image143.wmf"/><Relationship Id="rId2" Type="http://schemas.openxmlformats.org/officeDocument/2006/relationships/image" Target="../media/image149.wmf"/><Relationship Id="rId16" Type="http://schemas.openxmlformats.org/officeDocument/2006/relationships/image" Target="../media/image147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11" Type="http://schemas.openxmlformats.org/officeDocument/2006/relationships/image" Target="../media/image142.wmf"/><Relationship Id="rId5" Type="http://schemas.openxmlformats.org/officeDocument/2006/relationships/image" Target="../media/image152.wmf"/><Relationship Id="rId15" Type="http://schemas.openxmlformats.org/officeDocument/2006/relationships/image" Target="../media/image146.wmf"/><Relationship Id="rId10" Type="http://schemas.openxmlformats.org/officeDocument/2006/relationships/image" Target="../media/image141.wmf"/><Relationship Id="rId4" Type="http://schemas.openxmlformats.org/officeDocument/2006/relationships/image" Target="../media/image151.wmf"/><Relationship Id="rId9" Type="http://schemas.openxmlformats.org/officeDocument/2006/relationships/image" Target="../media/image140.wmf"/><Relationship Id="rId14" Type="http://schemas.openxmlformats.org/officeDocument/2006/relationships/image" Target="../media/image14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image" Target="../media/image1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3.wmf"/><Relationship Id="rId7" Type="http://schemas.openxmlformats.org/officeDocument/2006/relationships/image" Target="../media/image2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7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12" Type="http://schemas.openxmlformats.org/officeDocument/2006/relationships/image" Target="../media/image48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11" Type="http://schemas.openxmlformats.org/officeDocument/2006/relationships/image" Target="../media/image47.wmf"/><Relationship Id="rId5" Type="http://schemas.openxmlformats.org/officeDocument/2006/relationships/image" Target="../media/image3.wmf"/><Relationship Id="rId10" Type="http://schemas.openxmlformats.org/officeDocument/2006/relationships/image" Target="../media/image46.wmf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b="1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1">
                <a:latin typeface="Times New Roman" pitchFamily="18" charset="0"/>
                <a:ea typeface="楷体_GB2312" pitchFamily="49" charset="-122"/>
              </a:defRPr>
            </a:lvl1pPr>
          </a:lstStyle>
          <a:p>
            <a:fld id="{61FC3DD3-A37C-406B-8F6D-1FB9F7AC800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CE797-C1A7-4CDC-9B01-A0320DA89815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给定一点，可以找到至少三个方向，以这些方向为转轴，得到的</a:t>
            </a:r>
            <a:r>
              <a:rPr lang="en-US" altLang="zh-CN"/>
              <a:t>omega</a:t>
            </a:r>
            <a:r>
              <a:rPr lang="zh-CN" altLang="en-US"/>
              <a:t>平行于</a:t>
            </a:r>
            <a:r>
              <a:rPr lang="en-US" altLang="zh-CN"/>
              <a:t>L</a:t>
            </a:r>
          </a:p>
          <a:p>
            <a:r>
              <a:rPr lang="zh-CN" altLang="en-US"/>
              <a:t>注意区分</a:t>
            </a:r>
            <a:r>
              <a:rPr lang="en-US" altLang="zh-CN"/>
              <a:t>L</a:t>
            </a:r>
            <a:r>
              <a:rPr lang="zh-CN" altLang="en-US"/>
              <a:t>和</a:t>
            </a:r>
            <a:r>
              <a:rPr lang="en-US" altLang="zh-CN"/>
              <a:t>Lz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5C11F-1DD4-4F07-BAD9-1E9EE5F167B0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将</a:t>
            </a:r>
            <a:r>
              <a:rPr lang="en-US" altLang="zh-CN"/>
              <a:t>dm</a:t>
            </a:r>
            <a:r>
              <a:rPr lang="zh-CN" altLang="en-US"/>
              <a:t>转化为</a:t>
            </a:r>
            <a:r>
              <a:rPr lang="en-US" altLang="zh-CN"/>
              <a:t>dl, dS, dV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C43C8-F376-41E1-A1DD-9F0BF80AD57C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C43C8-F376-41E1-A1DD-9F0BF80AD57C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229F7-1736-4840-A2FA-E04A34851654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</a:t>
            </a:r>
            <a:r>
              <a:rPr lang="zh-CN" altLang="en-US"/>
              <a:t>是常数，后面能证明这一点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2A4B-F063-49B9-84A9-14734E9A96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E30DE-FCA4-4ADE-9B8B-DE3CF948231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8A6B4-D9F2-4681-A160-E3377FFBE2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9F234-394D-48AA-A43C-ABE48E6EBF8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21758-35E6-44AA-8A3D-FF6EC2A0CDA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99605-F1D5-4C08-88D1-872E9AD5F5D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A08CD-3BC8-4C8C-B727-78CDFD3321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ECEFA-0354-4347-8941-B88DA0C5202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7FDBD-7A1E-4D7B-A23B-11F25C4A56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16993-D358-4686-A5EF-7114F015CA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A32E-F245-440D-8D0C-53B4886357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CN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CN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F5D4C89-7E77-42EB-A807-D15F520DFB3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1927" name="AutoShape 7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8545513" y="6384925"/>
            <a:ext cx="252412" cy="252413"/>
          </a:xfrm>
          <a:prstGeom prst="actionButtonBackPrevious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8" name="AutoShape 8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801100" y="6384925"/>
            <a:ext cx="252413" cy="252413"/>
          </a:xfrm>
          <a:prstGeom prst="actionButtonForwardNext">
            <a:avLst/>
          </a:prstGeom>
          <a:gradFill rotWithShape="0">
            <a:gsLst>
              <a:gs pos="0">
                <a:srgbClr val="7F86E7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8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oleObject" Target="../embeddings/oleObject12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9.bin"/><Relationship Id="rId12" Type="http://schemas.openxmlformats.org/officeDocument/2006/relationships/oleObject" Target="../embeddings/oleObject124.bin"/><Relationship Id="rId17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8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Relationship Id="rId14" Type="http://schemas.openxmlformats.org/officeDocument/2006/relationships/oleObject" Target="../embeddings/oleObject1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4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oleObject" Target="../embeddings/oleObject160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Relationship Id="rId14" Type="http://schemas.openxmlformats.org/officeDocument/2006/relationships/oleObject" Target="../embeddings/oleObject16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18" Type="http://schemas.openxmlformats.org/officeDocument/2006/relationships/oleObject" Target="../embeddings/oleObject19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17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1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90.bin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8A53-1B85-4B1B-865A-003CF015CA93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304800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latin typeface="楷体_GB2312" pitchFamily="49" charset="-122"/>
                <a:ea typeface="楷体_GB2312" pitchFamily="49" charset="-122"/>
              </a:rPr>
              <a:t>第四章   刚体的运动规律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71550" y="2708275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§2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  <a:hlinkClick r:id="rId2" action="ppaction://hlinksldjump"/>
              </a:rPr>
              <a:t>刚体对定轴的转动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  <a:hlinkClick r:id="rId2" action="ppaction://hlinksldjump"/>
              </a:rPr>
              <a:t>惯量</a:t>
            </a:r>
            <a:endParaRPr kumimoji="1" lang="zh-CN" altLang="en-US" sz="2800" b="1">
              <a:solidFill>
                <a:schemeClr val="hlink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47800" y="5300663"/>
            <a:ext cx="6437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hlinkClick r:id="rId3" action="ppaction://hlinksldjump"/>
              </a:rPr>
              <a:t>刚体定轴转动的转动定律的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  <a:hlinkClick r:id="rId3" action="ppaction://hlinksldjump"/>
              </a:rPr>
              <a:t>应用</a:t>
            </a:r>
            <a:endParaRPr kumimoji="1" lang="en-US" altLang="zh-CN" sz="28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47800" y="3976688"/>
            <a:ext cx="800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2.2  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刚体的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转动惯量</a:t>
            </a:r>
            <a:endParaRPr kumimoji="1" lang="en-US" altLang="zh-CN" sz="28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476375" y="3357563"/>
            <a:ext cx="464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2.1 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刚体的角动量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971550" y="4652963"/>
            <a:ext cx="525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§3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刚体定轴转动的转动定律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195513" y="5911850"/>
            <a:ext cx="4206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作业：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4-3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4-4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en-US" altLang="zh-CN" sz="2800" b="1" dirty="0" smtClean="0">
                <a:latin typeface="Times New Roman" pitchFamily="18" charset="0"/>
                <a:ea typeface="楷体_GB2312" pitchFamily="49" charset="-122"/>
              </a:rPr>
              <a:t>4-5</a:t>
            </a:r>
            <a:endParaRPr kumimoji="1" lang="en-US" altLang="zh-CN" sz="28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971550" y="1052513"/>
            <a:ext cx="571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§1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刚体的平动和定轴转动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508125" y="16256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1.1 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刚体的平动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524000" y="2133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1.2  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刚体的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定轴转动</a:t>
            </a:r>
            <a:endParaRPr kumimoji="1" lang="en-US" altLang="zh-CN" sz="2400" b="1" dirty="0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8" grpId="0" autoUpdateAnimBg="0"/>
      <p:bldP spid="2061" grpId="0" autoUpdateAnimBg="0"/>
      <p:bldP spid="2064" grpId="0" autoUpdateAnimBg="0"/>
      <p:bldP spid="2065" grpId="0" autoUpdateAnimBg="0"/>
      <p:bldP spid="2070" grpId="0" autoUpdateAnimBg="0"/>
      <p:bldP spid="2072" grpId="0" autoUpdateAnimBg="0"/>
      <p:bldP spid="2075" grpId="0" autoUpdateAnimBg="0"/>
      <p:bldP spid="2076" grpId="0" autoUpdateAnimBg="0"/>
      <p:bldP spid="207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0830-2B07-4253-B1DB-4CCC2DD541D8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6019800" cy="355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4.1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一个飞轮的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半径为0.2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m,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转速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为每分1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5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0转，因受制动而均匀减速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经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30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.0秒停止转动。求（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飞轮的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角加速度和在这段制动时间内飞轮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的转数；（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制动开始后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秒时飞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轮的角速度、飞轮边缘一点的速度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和加速度</a:t>
            </a:r>
            <a:endParaRPr kumimoji="1" lang="zh-CN" altLang="zh-CN" sz="2800" b="1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23850" y="38608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解：飞轮制动时有角加速度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900113" y="4365625"/>
          <a:ext cx="2411412" cy="1011238"/>
        </p:xfrm>
        <a:graphic>
          <a:graphicData uri="http://schemas.openxmlformats.org/presentationml/2006/ole">
            <p:oleObj spid="_x0000_s57348" name="公式" r:id="rId3" imgW="761760" imgH="40608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971550" y="5373688"/>
          <a:ext cx="5445125" cy="557212"/>
        </p:xfrm>
        <a:graphic>
          <a:graphicData uri="http://schemas.openxmlformats.org/presentationml/2006/ole">
            <p:oleObj spid="_x0000_s57349" name="Equation" r:id="rId4" imgW="1676160" imgH="22860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755650" y="6021388"/>
          <a:ext cx="3379788" cy="409575"/>
        </p:xfrm>
        <a:graphic>
          <a:graphicData uri="http://schemas.openxmlformats.org/presentationml/2006/ole">
            <p:oleObj spid="_x0000_s57350" name="Equation" r:id="rId5" imgW="1218960" imgH="177480" progId="Equation.DSMT4">
              <p:embed/>
            </p:oleObj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851275" y="4581525"/>
            <a:ext cx="1895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=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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 rad</a:t>
            </a:r>
            <a:endParaRPr kumimoji="1" lang="en-US" altLang="zh-CN" sz="2800" b="1" i="1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6477000" y="228600"/>
            <a:ext cx="2667000" cy="2438400"/>
            <a:chOff x="3888" y="576"/>
            <a:chExt cx="1680" cy="1536"/>
          </a:xfrm>
        </p:grpSpPr>
        <p:grpSp>
          <p:nvGrpSpPr>
            <p:cNvPr id="57353" name="Group 9"/>
            <p:cNvGrpSpPr>
              <a:grpSpLocks/>
            </p:cNvGrpSpPr>
            <p:nvPr/>
          </p:nvGrpSpPr>
          <p:grpSpPr bwMode="auto">
            <a:xfrm>
              <a:off x="3888" y="816"/>
              <a:ext cx="1536" cy="864"/>
              <a:chOff x="3648" y="1872"/>
              <a:chExt cx="1536" cy="864"/>
            </a:xfrm>
          </p:grpSpPr>
          <p:sp>
            <p:nvSpPr>
              <p:cNvPr id="57354" name="Rectangle 10" descr="深色上对角线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48" cy="864"/>
              </a:xfrm>
              <a:prstGeom prst="rect">
                <a:avLst/>
              </a:prstGeom>
              <a:pattFill prst="dkUpDiag">
                <a:fgClr>
                  <a:schemeClr val="tx2"/>
                </a:fgClr>
                <a:bgClr>
                  <a:srgbClr val="FF99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355" name="Oval 11"/>
              <p:cNvSpPr>
                <a:spLocks noChangeArrowheads="1"/>
              </p:cNvSpPr>
              <p:nvPr/>
            </p:nvSpPr>
            <p:spPr bwMode="auto">
              <a:xfrm>
                <a:off x="3696" y="1968"/>
                <a:ext cx="48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356" name="Rectangle 12"/>
              <p:cNvSpPr>
                <a:spLocks noChangeArrowheads="1"/>
              </p:cNvSpPr>
              <p:nvPr/>
            </p:nvSpPr>
            <p:spPr bwMode="auto">
              <a:xfrm>
                <a:off x="3744" y="2016"/>
                <a:ext cx="1440" cy="48"/>
              </a:xfrm>
              <a:prstGeom prst="rect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7357" name="Oval 13"/>
            <p:cNvSpPr>
              <a:spLocks noChangeArrowheads="1"/>
            </p:cNvSpPr>
            <p:nvPr/>
          </p:nvSpPr>
          <p:spPr bwMode="auto">
            <a:xfrm>
              <a:off x="4128" y="1146"/>
              <a:ext cx="960" cy="96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8" name="Oval 14"/>
            <p:cNvSpPr>
              <a:spLocks noChangeArrowheads="1"/>
            </p:cNvSpPr>
            <p:nvPr/>
          </p:nvSpPr>
          <p:spPr bwMode="auto">
            <a:xfrm>
              <a:off x="4226" y="1245"/>
              <a:ext cx="766" cy="76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9" name="Freeform 15"/>
            <p:cNvSpPr>
              <a:spLocks/>
            </p:cNvSpPr>
            <p:nvPr/>
          </p:nvSpPr>
          <p:spPr bwMode="auto">
            <a:xfrm>
              <a:off x="4609" y="1253"/>
              <a:ext cx="4" cy="7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21"/>
                </a:cxn>
              </a:cxnLst>
              <a:rect l="0" t="0" r="r" b="b"/>
              <a:pathLst>
                <a:path w="4" h="721">
                  <a:moveTo>
                    <a:pt x="4" y="0"/>
                  </a:moveTo>
                  <a:lnTo>
                    <a:pt x="0" y="721"/>
                  </a:lnTo>
                </a:path>
              </a:pathLst>
            </a:custGeom>
            <a:noFill/>
            <a:ln w="3175" cap="flat" cmpd="sng">
              <a:solidFill>
                <a:srgbClr val="66FF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0" name="Freeform 16"/>
            <p:cNvSpPr>
              <a:spLocks/>
            </p:cNvSpPr>
            <p:nvPr/>
          </p:nvSpPr>
          <p:spPr bwMode="auto">
            <a:xfrm>
              <a:off x="4307" y="1422"/>
              <a:ext cx="575" cy="418"/>
            </a:xfrm>
            <a:custGeom>
              <a:avLst/>
              <a:gdLst/>
              <a:ahLst/>
              <a:cxnLst>
                <a:cxn ang="0">
                  <a:pos x="575" y="0"/>
                </a:cxn>
                <a:cxn ang="0">
                  <a:pos x="0" y="418"/>
                </a:cxn>
              </a:cxnLst>
              <a:rect l="0" t="0" r="r" b="b"/>
              <a:pathLst>
                <a:path w="575" h="418">
                  <a:moveTo>
                    <a:pt x="575" y="0"/>
                  </a:moveTo>
                  <a:lnTo>
                    <a:pt x="0" y="418"/>
                  </a:lnTo>
                </a:path>
              </a:pathLst>
            </a:custGeom>
            <a:noFill/>
            <a:ln w="3175" cap="flat" cmpd="sng">
              <a:solidFill>
                <a:srgbClr val="66FF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1" name="Freeform 17"/>
            <p:cNvSpPr>
              <a:spLocks/>
            </p:cNvSpPr>
            <p:nvPr/>
          </p:nvSpPr>
          <p:spPr bwMode="auto">
            <a:xfrm>
              <a:off x="4293" y="1453"/>
              <a:ext cx="654" cy="3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4" y="334"/>
                </a:cxn>
              </a:cxnLst>
              <a:rect l="0" t="0" r="r" b="b"/>
              <a:pathLst>
                <a:path w="654" h="334">
                  <a:moveTo>
                    <a:pt x="0" y="0"/>
                  </a:moveTo>
                  <a:lnTo>
                    <a:pt x="654" y="334"/>
                  </a:lnTo>
                </a:path>
              </a:pathLst>
            </a:custGeom>
            <a:noFill/>
            <a:ln w="3175" cap="flat" cmpd="sng">
              <a:solidFill>
                <a:srgbClr val="66FF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5376" y="624"/>
              <a:ext cx="0" cy="3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5136" y="1248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</a:t>
              </a:r>
              <a:r>
                <a:rPr kumimoji="1" lang="en-US" altLang="zh-CN" sz="3200" baseline="-250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0</a:t>
              </a:r>
              <a:endParaRPr kumimoji="1" lang="en-US" altLang="zh-CN" sz="320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7364" name="Freeform 20"/>
            <p:cNvSpPr>
              <a:spLocks/>
            </p:cNvSpPr>
            <p:nvPr/>
          </p:nvSpPr>
          <p:spPr bwMode="auto">
            <a:xfrm>
              <a:off x="5050" y="1548"/>
              <a:ext cx="194" cy="43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0" y="438"/>
                </a:cxn>
              </a:cxnLst>
              <a:rect l="0" t="0" r="r" b="b"/>
              <a:pathLst>
                <a:path w="194" h="438">
                  <a:moveTo>
                    <a:pt x="164" y="0"/>
                  </a:moveTo>
                  <a:cubicBezTo>
                    <a:pt x="194" y="252"/>
                    <a:pt x="27" y="365"/>
                    <a:pt x="0" y="438"/>
                  </a:cubicBezTo>
                </a:path>
              </a:pathLst>
            </a:custGeom>
            <a:noFill/>
            <a:ln w="38100" cap="flat" cmpd="sng">
              <a:solidFill>
                <a:srgbClr val="FF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4547" y="986"/>
              <a:ext cx="118" cy="147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7366" name="Object 22"/>
            <p:cNvGraphicFramePr>
              <a:graphicFrameLocks noChangeAspect="1"/>
            </p:cNvGraphicFramePr>
            <p:nvPr/>
          </p:nvGraphicFramePr>
          <p:xfrm>
            <a:off x="5136" y="576"/>
            <a:ext cx="326" cy="300"/>
          </p:xfrm>
          <a:graphic>
            <a:graphicData uri="http://schemas.openxmlformats.org/presentationml/2006/ole">
              <p:oleObj spid="_x0000_s57366" name="公式" r:id="rId6" imgW="164880" imgH="190440" progId="Equation.3">
                <p:embed/>
              </p:oleObj>
            </a:graphicData>
          </a:graphic>
        </p:graphicFrame>
      </p:grpSp>
      <p:grpSp>
        <p:nvGrpSpPr>
          <p:cNvPr id="57369" name="Group 25"/>
          <p:cNvGrpSpPr>
            <a:grpSpLocks/>
          </p:cNvGrpSpPr>
          <p:nvPr/>
        </p:nvGrpSpPr>
        <p:grpSpPr bwMode="auto">
          <a:xfrm>
            <a:off x="6324600" y="2844800"/>
            <a:ext cx="2819400" cy="2260600"/>
            <a:chOff x="3792" y="240"/>
            <a:chExt cx="1776" cy="1424"/>
          </a:xfrm>
        </p:grpSpPr>
        <p:grpSp>
          <p:nvGrpSpPr>
            <p:cNvPr id="57370" name="Group 26"/>
            <p:cNvGrpSpPr>
              <a:grpSpLocks/>
            </p:cNvGrpSpPr>
            <p:nvPr/>
          </p:nvGrpSpPr>
          <p:grpSpPr bwMode="auto">
            <a:xfrm>
              <a:off x="4128" y="698"/>
              <a:ext cx="960" cy="966"/>
              <a:chOff x="3984" y="2208"/>
              <a:chExt cx="672" cy="672"/>
            </a:xfrm>
          </p:grpSpPr>
          <p:sp>
            <p:nvSpPr>
              <p:cNvPr id="57371" name="Oval 27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372" name="Oval 28"/>
              <p:cNvSpPr>
                <a:spLocks noChangeArrowheads="1"/>
              </p:cNvSpPr>
              <p:nvPr/>
            </p:nvSpPr>
            <p:spPr bwMode="auto">
              <a:xfrm>
                <a:off x="4080" y="2304"/>
                <a:ext cx="480" cy="48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7373" name="Line 29"/>
            <p:cNvSpPr>
              <a:spLocks noChangeShapeType="1"/>
            </p:cNvSpPr>
            <p:nvPr/>
          </p:nvSpPr>
          <p:spPr bwMode="auto">
            <a:xfrm>
              <a:off x="4608" y="852"/>
              <a:ext cx="0" cy="69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 flipH="1">
              <a:off x="4334" y="990"/>
              <a:ext cx="548" cy="414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4334" y="1059"/>
              <a:ext cx="548" cy="276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4608" y="336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5136" y="816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</a:t>
              </a:r>
              <a:r>
                <a:rPr kumimoji="1" lang="en-US" altLang="zh-CN" sz="3200" baseline="-250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0</a:t>
              </a:r>
              <a:endParaRPr kumimoji="1" lang="en-US" altLang="zh-CN" sz="320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7378" name="Freeform 34"/>
            <p:cNvSpPr>
              <a:spLocks/>
            </p:cNvSpPr>
            <p:nvPr/>
          </p:nvSpPr>
          <p:spPr bwMode="auto">
            <a:xfrm>
              <a:off x="5040" y="1152"/>
              <a:ext cx="194" cy="43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0" y="438"/>
                </a:cxn>
              </a:cxnLst>
              <a:rect l="0" t="0" r="r" b="b"/>
              <a:pathLst>
                <a:path w="194" h="438">
                  <a:moveTo>
                    <a:pt x="164" y="0"/>
                  </a:moveTo>
                  <a:cubicBezTo>
                    <a:pt x="194" y="252"/>
                    <a:pt x="27" y="365"/>
                    <a:pt x="0" y="438"/>
                  </a:cubicBezTo>
                </a:path>
              </a:pathLst>
            </a:custGeom>
            <a:noFill/>
            <a:ln w="38100" cap="flat" cmpd="sng">
              <a:solidFill>
                <a:srgbClr val="FF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H="1">
              <a:off x="4032" y="672"/>
              <a:ext cx="57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80" name="Freeform 36"/>
            <p:cNvSpPr>
              <a:spLocks/>
            </p:cNvSpPr>
            <p:nvPr/>
          </p:nvSpPr>
          <p:spPr bwMode="auto">
            <a:xfrm flipH="1">
              <a:off x="3982" y="1194"/>
              <a:ext cx="194" cy="43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0" y="438"/>
                </a:cxn>
              </a:cxnLst>
              <a:rect l="0" t="0" r="r" b="b"/>
              <a:pathLst>
                <a:path w="194" h="438">
                  <a:moveTo>
                    <a:pt x="164" y="0"/>
                  </a:moveTo>
                  <a:cubicBezTo>
                    <a:pt x="194" y="252"/>
                    <a:pt x="27" y="365"/>
                    <a:pt x="0" y="43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7381" name="Object 37"/>
            <p:cNvGraphicFramePr>
              <a:graphicFrameLocks noChangeAspect="1"/>
            </p:cNvGraphicFramePr>
            <p:nvPr/>
          </p:nvGraphicFramePr>
          <p:xfrm>
            <a:off x="4656" y="240"/>
            <a:ext cx="273" cy="311"/>
          </p:xfrm>
          <a:graphic>
            <a:graphicData uri="http://schemas.openxmlformats.org/presentationml/2006/ole">
              <p:oleObj spid="_x0000_s57381" name="公式" r:id="rId7" imgW="177480" imgH="203040" progId="Equation.3">
                <p:embed/>
              </p:oleObj>
            </a:graphicData>
          </a:graphic>
        </p:graphicFrame>
        <p:graphicFrame>
          <p:nvGraphicFramePr>
            <p:cNvPr id="57382" name="Object 38"/>
            <p:cNvGraphicFramePr>
              <a:graphicFrameLocks noChangeAspect="1"/>
            </p:cNvGraphicFramePr>
            <p:nvPr/>
          </p:nvGraphicFramePr>
          <p:xfrm>
            <a:off x="4032" y="288"/>
            <a:ext cx="253" cy="352"/>
          </p:xfrm>
          <a:graphic>
            <a:graphicData uri="http://schemas.openxmlformats.org/presentationml/2006/ole">
              <p:oleObj spid="_x0000_s57382" name="公式" r:id="rId8" imgW="164880" imgH="228600" progId="Equation.3">
                <p:embed/>
              </p:oleObj>
            </a:graphicData>
          </a:graphic>
        </p:graphicFrame>
        <p:graphicFrame>
          <p:nvGraphicFramePr>
            <p:cNvPr id="57383" name="Object 39"/>
            <p:cNvGraphicFramePr>
              <a:graphicFrameLocks noChangeAspect="1"/>
            </p:cNvGraphicFramePr>
            <p:nvPr/>
          </p:nvGraphicFramePr>
          <p:xfrm>
            <a:off x="3792" y="1008"/>
            <a:ext cx="234" cy="311"/>
          </p:xfrm>
          <a:graphic>
            <a:graphicData uri="http://schemas.openxmlformats.org/presentationml/2006/ole">
              <p:oleObj spid="_x0000_s57383" name="公式" r:id="rId9" imgW="152280" imgH="203040" progId="Equation.3">
                <p:embed/>
              </p:oleObj>
            </a:graphicData>
          </a:graphic>
        </p:graphicFrame>
      </p:grpSp>
      <p:graphicFrame>
        <p:nvGraphicFramePr>
          <p:cNvPr id="57384" name="Object 40"/>
          <p:cNvGraphicFramePr>
            <a:graphicFrameLocks noChangeAspect="1"/>
          </p:cNvGraphicFramePr>
          <p:nvPr/>
        </p:nvGraphicFramePr>
        <p:xfrm>
          <a:off x="4140200" y="5805488"/>
          <a:ext cx="2160588" cy="836612"/>
        </p:xfrm>
        <a:graphic>
          <a:graphicData uri="http://schemas.openxmlformats.org/presentationml/2006/ole">
            <p:oleObj spid="_x0000_s57384" name="Equation" r:id="rId10" imgW="1015920" imgH="39348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nimBg="1" autoUpdateAnimBg="0"/>
      <p:bldP spid="57347" grpId="0" autoUpdateAnimBg="0"/>
      <p:bldP spid="573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4A39-43CB-4FCF-9546-47EAF644E59A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187450" y="1052513"/>
            <a:ext cx="4038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负号表示角加速度方向与角速度方向相反。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276600" y="6019800"/>
          <a:ext cx="3906838" cy="533400"/>
        </p:xfrm>
        <a:graphic>
          <a:graphicData uri="http://schemas.openxmlformats.org/presentationml/2006/ole">
            <p:oleObj spid="_x0000_s58372" name="Equation" r:id="rId3" imgW="1206360" imgH="177480" progId="Equation.3">
              <p:embed/>
            </p:oleObj>
          </a:graphicData>
        </a:graphic>
      </p:graphicFrame>
      <p:grpSp>
        <p:nvGrpSpPr>
          <p:cNvPr id="58374" name="Group 6"/>
          <p:cNvGrpSpPr>
            <a:grpSpLocks/>
          </p:cNvGrpSpPr>
          <p:nvPr/>
        </p:nvGrpSpPr>
        <p:grpSpPr bwMode="auto">
          <a:xfrm>
            <a:off x="6248400" y="381000"/>
            <a:ext cx="2819400" cy="2260600"/>
            <a:chOff x="3792" y="240"/>
            <a:chExt cx="1776" cy="1424"/>
          </a:xfrm>
        </p:grpSpPr>
        <p:grpSp>
          <p:nvGrpSpPr>
            <p:cNvPr id="58375" name="Group 7"/>
            <p:cNvGrpSpPr>
              <a:grpSpLocks/>
            </p:cNvGrpSpPr>
            <p:nvPr/>
          </p:nvGrpSpPr>
          <p:grpSpPr bwMode="auto">
            <a:xfrm>
              <a:off x="4128" y="698"/>
              <a:ext cx="960" cy="966"/>
              <a:chOff x="3984" y="2208"/>
              <a:chExt cx="672" cy="672"/>
            </a:xfrm>
          </p:grpSpPr>
          <p:sp>
            <p:nvSpPr>
              <p:cNvPr id="58376" name="Oval 8"/>
              <p:cNvSpPr>
                <a:spLocks noChangeArrowheads="1"/>
              </p:cNvSpPr>
              <p:nvPr/>
            </p:nvSpPr>
            <p:spPr bwMode="auto">
              <a:xfrm>
                <a:off x="3984" y="2208"/>
                <a:ext cx="672" cy="67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8377" name="Oval 9"/>
              <p:cNvSpPr>
                <a:spLocks noChangeArrowheads="1"/>
              </p:cNvSpPr>
              <p:nvPr/>
            </p:nvSpPr>
            <p:spPr bwMode="auto">
              <a:xfrm>
                <a:off x="4080" y="2304"/>
                <a:ext cx="480" cy="48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>
              <a:off x="4608" y="852"/>
              <a:ext cx="0" cy="69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 flipH="1">
              <a:off x="4334" y="990"/>
              <a:ext cx="548" cy="414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>
              <a:off x="4334" y="1059"/>
              <a:ext cx="548" cy="276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4608" y="336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2" name="Text Box 14"/>
            <p:cNvSpPr txBox="1">
              <a:spLocks noChangeArrowheads="1"/>
            </p:cNvSpPr>
            <p:nvPr/>
          </p:nvSpPr>
          <p:spPr bwMode="auto">
            <a:xfrm>
              <a:off x="5136" y="816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</a:t>
              </a:r>
              <a:r>
                <a:rPr kumimoji="1" lang="en-US" altLang="zh-CN" sz="3200" baseline="-2500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0</a:t>
              </a:r>
              <a:endParaRPr kumimoji="1" lang="en-US" altLang="zh-CN" sz="320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8383" name="Freeform 15"/>
            <p:cNvSpPr>
              <a:spLocks/>
            </p:cNvSpPr>
            <p:nvPr/>
          </p:nvSpPr>
          <p:spPr bwMode="auto">
            <a:xfrm>
              <a:off x="5040" y="1152"/>
              <a:ext cx="194" cy="43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0" y="438"/>
                </a:cxn>
              </a:cxnLst>
              <a:rect l="0" t="0" r="r" b="b"/>
              <a:pathLst>
                <a:path w="194" h="438">
                  <a:moveTo>
                    <a:pt x="164" y="0"/>
                  </a:moveTo>
                  <a:cubicBezTo>
                    <a:pt x="194" y="252"/>
                    <a:pt x="27" y="365"/>
                    <a:pt x="0" y="438"/>
                  </a:cubicBezTo>
                </a:path>
              </a:pathLst>
            </a:custGeom>
            <a:noFill/>
            <a:ln w="38100" cap="flat" cmpd="sng">
              <a:solidFill>
                <a:srgbClr val="FF66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 flipH="1">
              <a:off x="4032" y="672"/>
              <a:ext cx="57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5" name="Freeform 17"/>
            <p:cNvSpPr>
              <a:spLocks/>
            </p:cNvSpPr>
            <p:nvPr/>
          </p:nvSpPr>
          <p:spPr bwMode="auto">
            <a:xfrm flipH="1">
              <a:off x="3982" y="1194"/>
              <a:ext cx="194" cy="43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0" y="438"/>
                </a:cxn>
              </a:cxnLst>
              <a:rect l="0" t="0" r="r" b="b"/>
              <a:pathLst>
                <a:path w="194" h="438">
                  <a:moveTo>
                    <a:pt x="164" y="0"/>
                  </a:moveTo>
                  <a:cubicBezTo>
                    <a:pt x="194" y="252"/>
                    <a:pt x="27" y="365"/>
                    <a:pt x="0" y="43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8386" name="Object 18"/>
            <p:cNvGraphicFramePr>
              <a:graphicFrameLocks noChangeAspect="1"/>
            </p:cNvGraphicFramePr>
            <p:nvPr/>
          </p:nvGraphicFramePr>
          <p:xfrm>
            <a:off x="4656" y="240"/>
            <a:ext cx="273" cy="311"/>
          </p:xfrm>
          <a:graphic>
            <a:graphicData uri="http://schemas.openxmlformats.org/presentationml/2006/ole">
              <p:oleObj spid="_x0000_s58386" name="公式" r:id="rId4" imgW="177480" imgH="203040" progId="Equation.3">
                <p:embed/>
              </p:oleObj>
            </a:graphicData>
          </a:graphic>
        </p:graphicFrame>
        <p:graphicFrame>
          <p:nvGraphicFramePr>
            <p:cNvPr id="58387" name="Object 19"/>
            <p:cNvGraphicFramePr>
              <a:graphicFrameLocks noChangeAspect="1"/>
            </p:cNvGraphicFramePr>
            <p:nvPr/>
          </p:nvGraphicFramePr>
          <p:xfrm>
            <a:off x="4032" y="288"/>
            <a:ext cx="253" cy="352"/>
          </p:xfrm>
          <a:graphic>
            <a:graphicData uri="http://schemas.openxmlformats.org/presentationml/2006/ole">
              <p:oleObj spid="_x0000_s58387" name="公式" r:id="rId5" imgW="164880" imgH="228600" progId="Equation.3">
                <p:embed/>
              </p:oleObj>
            </a:graphicData>
          </a:graphic>
        </p:graphicFrame>
        <p:graphicFrame>
          <p:nvGraphicFramePr>
            <p:cNvPr id="58388" name="Object 20"/>
            <p:cNvGraphicFramePr>
              <a:graphicFrameLocks noChangeAspect="1"/>
            </p:cNvGraphicFramePr>
            <p:nvPr/>
          </p:nvGraphicFramePr>
          <p:xfrm>
            <a:off x="3792" y="1008"/>
            <a:ext cx="234" cy="311"/>
          </p:xfrm>
          <a:graphic>
            <a:graphicData uri="http://schemas.openxmlformats.org/presentationml/2006/ole">
              <p:oleObj spid="_x0000_s58388" name="公式" r:id="rId6" imgW="152280" imgH="203040" progId="Equation.3">
                <p:embed/>
              </p:oleObj>
            </a:graphicData>
          </a:graphic>
        </p:graphicFrame>
      </p:grp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374650" y="2895600"/>
          <a:ext cx="4462463" cy="1098550"/>
        </p:xfrm>
        <a:graphic>
          <a:graphicData uri="http://schemas.openxmlformats.org/presentationml/2006/ole">
            <p:oleObj spid="_x0000_s58390" name="Equation" r:id="rId7" imgW="1638000" imgH="444240" progId="Equation.DSMT4">
              <p:embed/>
            </p:oleObj>
          </a:graphicData>
        </a:graphic>
      </p:graphicFrame>
      <p:graphicFrame>
        <p:nvGraphicFramePr>
          <p:cNvPr id="58391" name="Object 23"/>
          <p:cNvGraphicFramePr>
            <a:graphicFrameLocks noChangeAspect="1"/>
          </p:cNvGraphicFramePr>
          <p:nvPr/>
        </p:nvGraphicFramePr>
        <p:xfrm>
          <a:off x="4408488" y="3962400"/>
          <a:ext cx="4521200" cy="639763"/>
        </p:xfrm>
        <a:graphic>
          <a:graphicData uri="http://schemas.openxmlformats.org/presentationml/2006/ole">
            <p:oleObj spid="_x0000_s58391" name="Equation" r:id="rId8" imgW="1600200" imgH="241200" progId="Equation.3">
              <p:embed/>
            </p:oleObj>
          </a:graphicData>
        </a:graphic>
      </p:graphicFrame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09600" y="2362200"/>
            <a:ext cx="5791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飞轮在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30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秒内转过的角度和转数</a:t>
            </a:r>
          </a:p>
        </p:txBody>
      </p:sp>
      <p:graphicFrame>
        <p:nvGraphicFramePr>
          <p:cNvPr id="58394" name="Object 26"/>
          <p:cNvGraphicFramePr>
            <a:graphicFrameLocks noChangeAspect="1"/>
          </p:cNvGraphicFramePr>
          <p:nvPr/>
        </p:nvGraphicFramePr>
        <p:xfrm>
          <a:off x="755650" y="0"/>
          <a:ext cx="3389313" cy="904875"/>
        </p:xfrm>
        <a:graphic>
          <a:graphicData uri="http://schemas.openxmlformats.org/presentationml/2006/ole">
            <p:oleObj spid="_x0000_s58394" name="Equation" r:id="rId9" imgW="1143000" imgH="393480" progId="Equation.3">
              <p:embed/>
            </p:oleObj>
          </a:graphicData>
        </a:graphic>
      </p:graphicFrame>
      <p:graphicFrame>
        <p:nvGraphicFramePr>
          <p:cNvPr id="58395" name="Object 27"/>
          <p:cNvGraphicFramePr>
            <a:graphicFrameLocks noChangeAspect="1"/>
          </p:cNvGraphicFramePr>
          <p:nvPr/>
        </p:nvGraphicFramePr>
        <p:xfrm>
          <a:off x="5045075" y="2895600"/>
          <a:ext cx="2208213" cy="896938"/>
        </p:xfrm>
        <a:graphic>
          <a:graphicData uri="http://schemas.openxmlformats.org/presentationml/2006/ole">
            <p:oleObj spid="_x0000_s58395" name="Equation" r:id="rId10" imgW="901440" imgH="393480" progId="Equation.DSMT4">
              <p:embed/>
            </p:oleObj>
          </a:graphicData>
        </a:graphic>
      </p:graphicFrame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81000" y="4114800"/>
            <a:ext cx="57912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制动后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秒飞轮的角速度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方向与初始角速度方向相同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990600" y="5334000"/>
            <a:ext cx="5791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制动后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秒飞轮边缘的线速度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8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  <p:bldP spid="58393" grpId="0" build="p" autoUpdateAnimBg="0"/>
      <p:bldP spid="58396" grpId="0" build="p" autoUpdateAnimBg="0"/>
      <p:bldP spid="5839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0F29-262A-4BE5-BCD6-FD6C25466303}" type="slidenum">
              <a:rPr lang="en-US" altLang="zh-CN"/>
              <a:pPr/>
              <a:t>12</a:t>
            </a:fld>
            <a:endParaRPr lang="en-US" altLang="zh-CN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524000" y="3236913"/>
          <a:ext cx="5113338" cy="849312"/>
        </p:xfrm>
        <a:graphic>
          <a:graphicData uri="http://schemas.openxmlformats.org/presentationml/2006/ole">
            <p:oleObj spid="_x0000_s73732" name="Equation" r:id="rId3" imgW="1625400" imgH="342720" progId="Equation.3">
              <p:embed/>
            </p:oleObj>
          </a:graphicData>
        </a:graphic>
      </p:graphicFrame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990600" y="1484313"/>
            <a:ext cx="46482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制动后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秒飞轮边缘的加速度</a:t>
            </a:r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2066925" y="1984375"/>
          <a:ext cx="4564063" cy="652463"/>
        </p:xfrm>
        <a:graphic>
          <a:graphicData uri="http://schemas.openxmlformats.org/presentationml/2006/ole">
            <p:oleObj spid="_x0000_s73734" name="Equation" r:id="rId4" imgW="1358640" imgH="241200" progId="Equation.DSMT4">
              <p:embed/>
            </p:oleObj>
          </a:graphicData>
        </a:graphic>
      </p:graphicFrame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85800" y="2779713"/>
            <a:ext cx="46482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切向加速度：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914400" y="4227513"/>
            <a:ext cx="78057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负号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表示切向加速度方向与角速度方向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相反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85800" y="4937125"/>
            <a:ext cx="464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法向加速度：</a:t>
            </a:r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1538288" y="5235575"/>
          <a:ext cx="4535487" cy="977900"/>
        </p:xfrm>
        <a:graphic>
          <a:graphicData uri="http://schemas.openxmlformats.org/presentationml/2006/ole">
            <p:oleObj spid="_x0000_s73738" name="Equation" r:id="rId5" imgW="16635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build="p" autoUpdateAnimBg="0"/>
      <p:bldP spid="73735" grpId="0" build="p" autoUpdateAnimBg="0"/>
      <p:bldP spid="73736" grpId="0" build="p" autoUpdateAnimBg="0"/>
      <p:bldP spid="7373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A5D7-0EB5-4530-82AC-7FFD3D9F023C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68313" y="112713"/>
            <a:ext cx="597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§2 </a:t>
            </a: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刚体定轴转动的进一步讨论</a:t>
            </a:r>
          </a:p>
        </p:txBody>
      </p:sp>
      <p:graphicFrame>
        <p:nvGraphicFramePr>
          <p:cNvPr id="6245" name="Object 101"/>
          <p:cNvGraphicFramePr>
            <a:graphicFrameLocks noChangeAspect="1"/>
          </p:cNvGraphicFramePr>
          <p:nvPr/>
        </p:nvGraphicFramePr>
        <p:xfrm>
          <a:off x="611188" y="1412875"/>
          <a:ext cx="2968625" cy="1062038"/>
        </p:xfrm>
        <a:graphic>
          <a:graphicData uri="http://schemas.openxmlformats.org/presentationml/2006/ole">
            <p:oleObj spid="_x0000_s6245" name="公式" r:id="rId3" imgW="965160" imgH="355320" progId="Equation.3">
              <p:embed/>
            </p:oleObj>
          </a:graphicData>
        </a:graphic>
      </p:graphicFrame>
      <p:graphicFrame>
        <p:nvGraphicFramePr>
          <p:cNvPr id="6246" name="Object 102"/>
          <p:cNvGraphicFramePr>
            <a:graphicFrameLocks noChangeAspect="1"/>
          </p:cNvGraphicFramePr>
          <p:nvPr/>
        </p:nvGraphicFramePr>
        <p:xfrm>
          <a:off x="611188" y="2420938"/>
          <a:ext cx="5778500" cy="947737"/>
        </p:xfrm>
        <a:graphic>
          <a:graphicData uri="http://schemas.openxmlformats.org/presentationml/2006/ole">
            <p:oleObj spid="_x0000_s6246" name="Equation" r:id="rId4" imgW="1879560" imgH="355320" progId="Equation.DSMT4">
              <p:embed/>
            </p:oleObj>
          </a:graphicData>
        </a:graphic>
      </p:graphicFrame>
      <p:graphicFrame>
        <p:nvGraphicFramePr>
          <p:cNvPr id="6247" name="Object 103"/>
          <p:cNvGraphicFramePr>
            <a:graphicFrameLocks noChangeAspect="1"/>
          </p:cNvGraphicFramePr>
          <p:nvPr/>
        </p:nvGraphicFramePr>
        <p:xfrm>
          <a:off x="733425" y="4365625"/>
          <a:ext cx="4621213" cy="990600"/>
        </p:xfrm>
        <a:graphic>
          <a:graphicData uri="http://schemas.openxmlformats.org/presentationml/2006/ole">
            <p:oleObj spid="_x0000_s6247" name="Equation" r:id="rId5" imgW="1422360" imgH="342720" progId="Equation.DSMT4">
              <p:embed/>
            </p:oleObj>
          </a:graphicData>
        </a:graphic>
      </p:graphicFrame>
      <p:graphicFrame>
        <p:nvGraphicFramePr>
          <p:cNvPr id="6248" name="Object 104"/>
          <p:cNvGraphicFramePr>
            <a:graphicFrameLocks noChangeAspect="1"/>
          </p:cNvGraphicFramePr>
          <p:nvPr/>
        </p:nvGraphicFramePr>
        <p:xfrm>
          <a:off x="611188" y="3357563"/>
          <a:ext cx="2709862" cy="685800"/>
        </p:xfrm>
        <a:graphic>
          <a:graphicData uri="http://schemas.openxmlformats.org/presentationml/2006/ole">
            <p:oleObj spid="_x0000_s6248" name="公式" r:id="rId6" imgW="850680" imgH="241200" progId="Equation.3">
              <p:embed/>
            </p:oleObj>
          </a:graphicData>
        </a:graphic>
      </p:graphicFrame>
      <p:grpSp>
        <p:nvGrpSpPr>
          <p:cNvPr id="6260" name="Group 116"/>
          <p:cNvGrpSpPr>
            <a:grpSpLocks/>
          </p:cNvGrpSpPr>
          <p:nvPr/>
        </p:nvGrpSpPr>
        <p:grpSpPr bwMode="auto">
          <a:xfrm>
            <a:off x="684213" y="5516563"/>
            <a:ext cx="7488237" cy="998537"/>
            <a:chOff x="528" y="3403"/>
            <a:chExt cx="4596" cy="629"/>
          </a:xfrm>
        </p:grpSpPr>
        <p:sp>
          <p:nvSpPr>
            <p:cNvPr id="6250" name="Text Box 106"/>
            <p:cNvSpPr txBox="1">
              <a:spLocks noChangeArrowheads="1"/>
            </p:cNvSpPr>
            <p:nvPr/>
          </p:nvSpPr>
          <p:spPr bwMode="auto">
            <a:xfrm>
              <a:off x="528" y="3436"/>
              <a:ext cx="459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800" b="1">
                  <a:latin typeface="Times New Roman" pitchFamily="18" charset="0"/>
                  <a:ea typeface="楷体_GB2312" pitchFamily="49" charset="-122"/>
                </a:rPr>
                <a:t>    </a:t>
              </a: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是刚体定轴转动中</a:t>
              </a:r>
              <a:r>
                <a:rPr kumimoji="1" lang="zh-CN" altLang="en-US" sz="2800" b="1">
                  <a:solidFill>
                    <a:srgbClr val="0000CC"/>
                  </a:solidFill>
                  <a:latin typeface="Times New Roman" pitchFamily="18" charset="0"/>
                  <a:ea typeface="楷体_GB2312" pitchFamily="49" charset="-122"/>
                </a:rPr>
                <a:t>对轴上任一点的角动量</a:t>
              </a: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在</a:t>
              </a:r>
            </a:p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转轴上的分量。</a:t>
              </a:r>
            </a:p>
          </p:txBody>
        </p:sp>
        <p:graphicFrame>
          <p:nvGraphicFramePr>
            <p:cNvPr id="6251" name="Object 107"/>
            <p:cNvGraphicFramePr>
              <a:graphicFrameLocks noChangeAspect="1"/>
            </p:cNvGraphicFramePr>
            <p:nvPr/>
          </p:nvGraphicFramePr>
          <p:xfrm>
            <a:off x="530" y="3403"/>
            <a:ext cx="353" cy="379"/>
          </p:xfrm>
          <a:graphic>
            <a:graphicData uri="http://schemas.openxmlformats.org/presentationml/2006/ole">
              <p:oleObj spid="_x0000_s6251" name="Equation" r:id="rId7" imgW="190440" imgH="228600" progId="Equation.3">
                <p:embed/>
              </p:oleObj>
            </a:graphicData>
          </a:graphic>
        </p:graphicFrame>
      </p:grpSp>
      <p:grpSp>
        <p:nvGrpSpPr>
          <p:cNvPr id="6262" name="Group 118"/>
          <p:cNvGrpSpPr>
            <a:grpSpLocks/>
          </p:cNvGrpSpPr>
          <p:nvPr/>
        </p:nvGrpSpPr>
        <p:grpSpPr bwMode="auto">
          <a:xfrm>
            <a:off x="6248400" y="1219200"/>
            <a:ext cx="2225675" cy="3856038"/>
            <a:chOff x="3936" y="768"/>
            <a:chExt cx="1402" cy="2429"/>
          </a:xfrm>
        </p:grpSpPr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3936" y="1354"/>
              <a:ext cx="1272" cy="1657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28" name="Oval 84"/>
            <p:cNvSpPr>
              <a:spLocks noChangeArrowheads="1"/>
            </p:cNvSpPr>
            <p:nvPr/>
          </p:nvSpPr>
          <p:spPr bwMode="auto">
            <a:xfrm>
              <a:off x="4164" y="1894"/>
              <a:ext cx="739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4531" y="768"/>
              <a:ext cx="5" cy="1222"/>
            </a:xfrm>
            <a:custGeom>
              <a:avLst/>
              <a:gdLst/>
              <a:ahLst/>
              <a:cxnLst>
                <a:cxn ang="0">
                  <a:pos x="5" y="1222"/>
                </a:cxn>
                <a:cxn ang="0">
                  <a:pos x="0" y="0"/>
                </a:cxn>
              </a:cxnLst>
              <a:rect l="0" t="0" r="r" b="b"/>
              <a:pathLst>
                <a:path w="5" h="1222">
                  <a:moveTo>
                    <a:pt x="5" y="122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4531" y="2086"/>
              <a:ext cx="1" cy="1111"/>
            </a:xfrm>
            <a:custGeom>
              <a:avLst/>
              <a:gdLst/>
              <a:ahLst/>
              <a:cxnLst>
                <a:cxn ang="0">
                  <a:pos x="0" y="1111"/>
                </a:cxn>
                <a:cxn ang="0">
                  <a:pos x="6" y="0"/>
                </a:cxn>
              </a:cxnLst>
              <a:rect l="0" t="0" r="r" b="b"/>
              <a:pathLst>
                <a:path w="6" h="1111">
                  <a:moveTo>
                    <a:pt x="0" y="1111"/>
                  </a:moveTo>
                  <a:lnTo>
                    <a:pt x="6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4344" y="1096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32" name="Freeform 88"/>
            <p:cNvSpPr>
              <a:spLocks/>
            </p:cNvSpPr>
            <p:nvPr/>
          </p:nvSpPr>
          <p:spPr bwMode="auto">
            <a:xfrm>
              <a:off x="4525" y="1990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0" h="1">
                  <a:moveTo>
                    <a:pt x="0" y="0"/>
                  </a:moveTo>
                  <a:lnTo>
                    <a:pt x="36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233" name="Object 89"/>
            <p:cNvGraphicFramePr>
              <a:graphicFrameLocks noChangeAspect="1"/>
            </p:cNvGraphicFramePr>
            <p:nvPr/>
          </p:nvGraphicFramePr>
          <p:xfrm>
            <a:off x="4584" y="829"/>
            <a:ext cx="204" cy="229"/>
          </p:xfrm>
          <a:graphic>
            <a:graphicData uri="http://schemas.openxmlformats.org/presentationml/2006/ole">
              <p:oleObj spid="_x0000_s6233" name="公式" r:id="rId8" imgW="126720" imgH="126720" progId="Equation.3">
                <p:embed/>
              </p:oleObj>
            </a:graphicData>
          </a:graphic>
        </p:graphicFrame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4248" y="2592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8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O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6235" name="Line 91"/>
            <p:cNvSpPr>
              <a:spLocks noChangeShapeType="1"/>
            </p:cNvSpPr>
            <p:nvPr/>
          </p:nvSpPr>
          <p:spPr bwMode="auto">
            <a:xfrm flipV="1">
              <a:off x="4549" y="1994"/>
              <a:ext cx="33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236" name="Object 92"/>
            <p:cNvGraphicFramePr>
              <a:graphicFrameLocks noChangeAspect="1"/>
            </p:cNvGraphicFramePr>
            <p:nvPr/>
          </p:nvGraphicFramePr>
          <p:xfrm>
            <a:off x="4486" y="1987"/>
            <a:ext cx="336" cy="353"/>
          </p:xfrm>
          <a:graphic>
            <a:graphicData uri="http://schemas.openxmlformats.org/presentationml/2006/ole">
              <p:oleObj spid="_x0000_s6236" name="公式" r:id="rId9" imgW="190440" imgH="253800" progId="Equation.3">
                <p:embed/>
              </p:oleObj>
            </a:graphicData>
          </a:graphic>
        </p:graphicFrame>
        <p:graphicFrame>
          <p:nvGraphicFramePr>
            <p:cNvPr id="6237" name="Object 93"/>
            <p:cNvGraphicFramePr>
              <a:graphicFrameLocks noChangeAspect="1"/>
            </p:cNvGraphicFramePr>
            <p:nvPr/>
          </p:nvGraphicFramePr>
          <p:xfrm>
            <a:off x="4728" y="2256"/>
            <a:ext cx="231" cy="336"/>
          </p:xfrm>
          <a:graphic>
            <a:graphicData uri="http://schemas.openxmlformats.org/presentationml/2006/ole">
              <p:oleObj spid="_x0000_s6237" name="公式" r:id="rId10" imgW="126720" imgH="228600" progId="Equation.3">
                <p:embed/>
              </p:oleObj>
            </a:graphicData>
          </a:graphic>
        </p:graphicFrame>
        <p:graphicFrame>
          <p:nvGraphicFramePr>
            <p:cNvPr id="6238" name="Object 94"/>
            <p:cNvGraphicFramePr>
              <a:graphicFrameLocks noChangeAspect="1"/>
            </p:cNvGraphicFramePr>
            <p:nvPr/>
          </p:nvGraphicFramePr>
          <p:xfrm>
            <a:off x="4666" y="996"/>
            <a:ext cx="364" cy="344"/>
          </p:xfrm>
          <a:graphic>
            <a:graphicData uri="http://schemas.openxmlformats.org/presentationml/2006/ole">
              <p:oleObj spid="_x0000_s6238" name="公式" r:id="rId11" imgW="164880" imgH="177480" progId="Equation.3">
                <p:embed/>
              </p:oleObj>
            </a:graphicData>
          </a:graphic>
        </p:graphicFrame>
        <p:sp>
          <p:nvSpPr>
            <p:cNvPr id="6239" name="Line 95"/>
            <p:cNvSpPr>
              <a:spLocks noChangeShapeType="1"/>
            </p:cNvSpPr>
            <p:nvPr/>
          </p:nvSpPr>
          <p:spPr bwMode="auto">
            <a:xfrm rot="-628454" flipH="1" flipV="1">
              <a:off x="4824" y="1824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240" name="Object 96"/>
            <p:cNvGraphicFramePr>
              <a:graphicFrameLocks noChangeAspect="1"/>
            </p:cNvGraphicFramePr>
            <p:nvPr/>
          </p:nvGraphicFramePr>
          <p:xfrm>
            <a:off x="4550" y="1571"/>
            <a:ext cx="326" cy="336"/>
          </p:xfrm>
          <a:graphic>
            <a:graphicData uri="http://schemas.openxmlformats.org/presentationml/2006/ole">
              <p:oleObj spid="_x0000_s6240" name="公式" r:id="rId12" imgW="177480" imgH="228600" progId="Equation.3">
                <p:embed/>
              </p:oleObj>
            </a:graphicData>
          </a:graphic>
        </p:graphicFrame>
        <p:sp>
          <p:nvSpPr>
            <p:cNvPr id="6241" name="Oval 97"/>
            <p:cNvSpPr>
              <a:spLocks noChangeArrowheads="1"/>
            </p:cNvSpPr>
            <p:nvPr/>
          </p:nvSpPr>
          <p:spPr bwMode="auto">
            <a:xfrm>
              <a:off x="4872" y="1968"/>
              <a:ext cx="50" cy="50"/>
            </a:xfrm>
            <a:prstGeom prst="ellipse">
              <a:avLst/>
            </a:prstGeom>
            <a:solidFill>
              <a:srgbClr val="0000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242" name="Object 98"/>
            <p:cNvGraphicFramePr>
              <a:graphicFrameLocks noChangeAspect="1"/>
            </p:cNvGraphicFramePr>
            <p:nvPr/>
          </p:nvGraphicFramePr>
          <p:xfrm>
            <a:off x="4968" y="1776"/>
            <a:ext cx="370" cy="384"/>
          </p:xfrm>
          <a:graphic>
            <a:graphicData uri="http://schemas.openxmlformats.org/presentationml/2006/ole">
              <p:oleObj spid="_x0000_s6242" name="公式" r:id="rId13" imgW="177480" imgH="228600" progId="Equation.3">
                <p:embed/>
              </p:oleObj>
            </a:graphicData>
          </a:graphic>
        </p:graphicFrame>
        <p:graphicFrame>
          <p:nvGraphicFramePr>
            <p:cNvPr id="6253" name="Object 109"/>
            <p:cNvGraphicFramePr>
              <a:graphicFrameLocks noChangeAspect="1"/>
            </p:cNvGraphicFramePr>
            <p:nvPr/>
          </p:nvGraphicFramePr>
          <p:xfrm>
            <a:off x="4317" y="2172"/>
            <a:ext cx="243" cy="381"/>
          </p:xfrm>
          <a:graphic>
            <a:graphicData uri="http://schemas.openxmlformats.org/presentationml/2006/ole">
              <p:oleObj spid="_x0000_s6253" name="Equation" r:id="rId14" imgW="152280" imgH="228600" progId="Equation.3">
                <p:embed/>
              </p:oleObj>
            </a:graphicData>
          </a:graphic>
        </p:graphicFrame>
      </p:grpSp>
      <p:sp>
        <p:nvSpPr>
          <p:cNvPr id="6259" name="Text Box 115"/>
          <p:cNvSpPr txBox="1">
            <a:spLocks noChangeArrowheads="1"/>
          </p:cNvSpPr>
          <p:nvPr/>
        </p:nvSpPr>
        <p:spPr bwMode="auto">
          <a:xfrm>
            <a:off x="539750" y="836613"/>
            <a:ext cx="464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2.1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刚体的角动量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utoUpdateAnimBg="0"/>
      <p:bldP spid="62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7810-23E0-4B13-AF56-6B16568A9DDD}" type="slidenum">
              <a:rPr lang="en-US" altLang="zh-CN"/>
              <a:pPr/>
              <a:t>14</a:t>
            </a:fld>
            <a:endParaRPr lang="en-US" altLang="zh-CN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547813" y="692150"/>
          <a:ext cx="3033712" cy="1193800"/>
        </p:xfrm>
        <a:graphic>
          <a:graphicData uri="http://schemas.openxmlformats.org/presentationml/2006/ole">
            <p:oleObj spid="_x0000_s26632" name="公式" r:id="rId4" imgW="927000" imgH="419040" progId="Equation.3">
              <p:embed/>
            </p:oleObj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148263" y="620713"/>
            <a:ext cx="331152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刚体相对于转轴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的</a:t>
            </a:r>
          </a:p>
          <a:p>
            <a:pPr algn="ctr" eaLnBrk="1" hangingPunct="1"/>
            <a:r>
              <a:rPr kumimoji="1" lang="zh-CN" altLang="en-US" sz="3600" b="1">
                <a:solidFill>
                  <a:schemeClr val="hlink"/>
                </a:solidFill>
                <a:latin typeface="Times New Roman" pitchFamily="18" charset="0"/>
                <a:ea typeface="隶书" pitchFamily="49" charset="-122"/>
              </a:rPr>
              <a:t>转动惯量</a:t>
            </a:r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401763" y="1916113"/>
          <a:ext cx="4619625" cy="838200"/>
        </p:xfrm>
        <a:graphic>
          <a:graphicData uri="http://schemas.openxmlformats.org/presentationml/2006/ole">
            <p:oleObj spid="_x0000_s26634" name="Equation" r:id="rId5" imgW="1422360" imgH="342720" progId="Equation.DSMT4">
              <p:embed/>
            </p:oleObj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68313" y="2492375"/>
            <a:ext cx="8207375" cy="4292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dash"/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539750" y="2565400"/>
            <a:ext cx="8188325" cy="4119563"/>
            <a:chOff x="340" y="1616"/>
            <a:chExt cx="5078" cy="2595"/>
          </a:xfrm>
        </p:grpSpPr>
        <p:graphicFrame>
          <p:nvGraphicFramePr>
            <p:cNvPr id="26626" name="Object 2"/>
            <p:cNvGraphicFramePr>
              <a:graphicFrameLocks noChangeAspect="1"/>
            </p:cNvGraphicFramePr>
            <p:nvPr/>
          </p:nvGraphicFramePr>
          <p:xfrm>
            <a:off x="2064" y="1979"/>
            <a:ext cx="2697" cy="635"/>
          </p:xfrm>
          <a:graphic>
            <a:graphicData uri="http://schemas.openxmlformats.org/presentationml/2006/ole">
              <p:oleObj spid="_x0000_s26626" name="Equation" r:id="rId6" imgW="1307880" imgH="355320" progId="Equation.DSMT4">
                <p:embed/>
              </p:oleObj>
            </a:graphicData>
          </a:graphic>
        </p:graphicFrame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528" y="2016"/>
              <a:ext cx="14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普遍表达式：</a:t>
              </a:r>
            </a:p>
          </p:txBody>
        </p:sp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431" y="2523"/>
              <a:ext cx="4987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可以证明，对于每个刚体不论其形状如何，都至少</a:t>
              </a:r>
            </a:p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有三个相互垂直的方向，在这些方向上角动量平行</a:t>
              </a:r>
            </a:p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于转轴，这些方向称为惯量主轴。</a:t>
              </a: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340" y="1616"/>
              <a:ext cx="48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一般情况角动量方向与转轴并不同方向。</a:t>
              </a:r>
            </a:p>
          </p:txBody>
        </p:sp>
        <p:graphicFrame>
          <p:nvGraphicFramePr>
            <p:cNvPr id="26635" name="Object 11"/>
            <p:cNvGraphicFramePr>
              <a:graphicFrameLocks noChangeAspect="1"/>
            </p:cNvGraphicFramePr>
            <p:nvPr/>
          </p:nvGraphicFramePr>
          <p:xfrm>
            <a:off x="567" y="3430"/>
            <a:ext cx="1017" cy="383"/>
          </p:xfrm>
          <a:graphic>
            <a:graphicData uri="http://schemas.openxmlformats.org/presentationml/2006/ole">
              <p:oleObj spid="_x0000_s26635" name="公式" r:id="rId7" imgW="495000" imgH="215640" progId="Equation.3">
                <p:embed/>
              </p:oleObj>
            </a:graphicData>
          </a:graphic>
        </p:graphicFrame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112" y="3513"/>
              <a:ext cx="21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sz="2800" b="1" i="1">
                  <a:solidFill>
                    <a:srgbClr val="0000CC"/>
                  </a:solidFill>
                  <a:latin typeface="Times New Roman" pitchFamily="18" charset="0"/>
                  <a:ea typeface="楷体_GB2312" pitchFamily="49" charset="-122"/>
                </a:rPr>
                <a:t>I</a:t>
              </a:r>
              <a:r>
                <a:rPr kumimoji="1" lang="zh-CN" altLang="en-US" sz="2800" b="1">
                  <a:solidFill>
                    <a:srgbClr val="0000CC"/>
                  </a:solidFill>
                  <a:latin typeface="Times New Roman" pitchFamily="18" charset="0"/>
                  <a:ea typeface="楷体_GB2312" pitchFamily="49" charset="-122"/>
                </a:rPr>
                <a:t>为转动惯量是张量。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567" y="3884"/>
              <a:ext cx="36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当转轴是主轴时，该张量退化为数。</a:t>
              </a:r>
            </a:p>
          </p:txBody>
        </p:sp>
      </p:grp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971550" y="188913"/>
            <a:ext cx="685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2.2 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刚体的转动惯量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utoUpdateAnimBg="0"/>
      <p:bldP spid="266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3856-C077-429E-B8E7-7B9016399FEA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7540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Tahoma" pitchFamily="34" charset="0"/>
                <a:ea typeface="楷体_GB2312" pitchFamily="49" charset="-122"/>
              </a:rPr>
              <a:t>质点直线运动与刚体定轴转动的比较：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质点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967413" y="198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刚体</a:t>
            </a:r>
          </a:p>
        </p:txBody>
      </p:sp>
      <p:grpSp>
        <p:nvGrpSpPr>
          <p:cNvPr id="77831" name="Group 7"/>
          <p:cNvGrpSpPr>
            <a:grpSpLocks/>
          </p:cNvGrpSpPr>
          <p:nvPr/>
        </p:nvGrpSpPr>
        <p:grpSpPr bwMode="auto">
          <a:xfrm>
            <a:off x="990600" y="2706688"/>
            <a:ext cx="2509838" cy="590550"/>
            <a:chOff x="624" y="1705"/>
            <a:chExt cx="1581" cy="372"/>
          </a:xfrm>
        </p:grpSpPr>
        <p:sp>
          <p:nvSpPr>
            <p:cNvPr id="77832" name="Text Box 8"/>
            <p:cNvSpPr txBox="1">
              <a:spLocks noChangeArrowheads="1"/>
            </p:cNvSpPr>
            <p:nvPr/>
          </p:nvSpPr>
          <p:spPr bwMode="auto">
            <a:xfrm>
              <a:off x="624" y="1728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ahoma" pitchFamily="34" charset="0"/>
                </a:rPr>
                <a:t>动量</a:t>
              </a:r>
              <a:r>
                <a:rPr kumimoji="1" lang="zh-CN" altLang="en-US" sz="2400" b="1">
                  <a:latin typeface="Tahoma" pitchFamily="34" charset="0"/>
                </a:rPr>
                <a:t>：</a:t>
              </a:r>
            </a:p>
          </p:txBody>
        </p:sp>
        <p:graphicFrame>
          <p:nvGraphicFramePr>
            <p:cNvPr id="77833" name="Object 9"/>
            <p:cNvGraphicFramePr>
              <a:graphicFrameLocks noChangeAspect="1"/>
            </p:cNvGraphicFramePr>
            <p:nvPr/>
          </p:nvGraphicFramePr>
          <p:xfrm>
            <a:off x="1251" y="1705"/>
            <a:ext cx="954" cy="372"/>
          </p:xfrm>
          <a:graphic>
            <a:graphicData uri="http://schemas.openxmlformats.org/presentationml/2006/ole">
              <p:oleObj spid="_x0000_s77833" name="Equation" r:id="rId3" imgW="520560" imgH="203040" progId="Equation.DSMT4">
                <p:embed/>
              </p:oleObj>
            </a:graphicData>
          </a:graphic>
        </p:graphicFrame>
      </p:grp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976313" y="3595688"/>
            <a:ext cx="3454400" cy="955675"/>
            <a:chOff x="624" y="2265"/>
            <a:chExt cx="1700" cy="602"/>
          </a:xfrm>
        </p:grpSpPr>
        <p:sp>
          <p:nvSpPr>
            <p:cNvPr id="77835" name="Text Box 11"/>
            <p:cNvSpPr txBox="1">
              <a:spLocks noChangeArrowheads="1"/>
            </p:cNvSpPr>
            <p:nvPr/>
          </p:nvSpPr>
          <p:spPr bwMode="auto">
            <a:xfrm>
              <a:off x="624" y="2409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ahoma" pitchFamily="34" charset="0"/>
                </a:rPr>
                <a:t>动能</a:t>
              </a:r>
              <a:r>
                <a:rPr kumimoji="1" lang="zh-CN" altLang="en-US" sz="2400" b="1">
                  <a:latin typeface="Tahoma" pitchFamily="34" charset="0"/>
                </a:rPr>
                <a:t>：</a:t>
              </a:r>
            </a:p>
          </p:txBody>
        </p:sp>
        <p:graphicFrame>
          <p:nvGraphicFramePr>
            <p:cNvPr id="77836" name="Object 12"/>
            <p:cNvGraphicFramePr>
              <a:graphicFrameLocks noChangeAspect="1"/>
            </p:cNvGraphicFramePr>
            <p:nvPr/>
          </p:nvGraphicFramePr>
          <p:xfrm>
            <a:off x="1180" y="2265"/>
            <a:ext cx="1144" cy="602"/>
          </p:xfrm>
          <a:graphic>
            <a:graphicData uri="http://schemas.openxmlformats.org/presentationml/2006/ole">
              <p:oleObj spid="_x0000_s77836" name="Equation" r:id="rId4" imgW="749160" imgH="393480" progId="Equation.DSMT4">
                <p:embed/>
              </p:oleObj>
            </a:graphicData>
          </a:graphic>
        </p:graphicFrame>
      </p:grp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990600" y="4968875"/>
            <a:ext cx="3479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质量：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质点惯性的量度  </a:t>
            </a:r>
            <a:r>
              <a:rPr kumimoji="1" lang="en-US" altLang="zh-CN" sz="2800" b="1" i="1">
                <a:latin typeface="Times New Roman" pitchFamily="18" charset="0"/>
              </a:rPr>
              <a:t>m</a:t>
            </a:r>
          </a:p>
        </p:txBody>
      </p:sp>
      <p:grpSp>
        <p:nvGrpSpPr>
          <p:cNvPr id="77838" name="Group 14"/>
          <p:cNvGrpSpPr>
            <a:grpSpLocks/>
          </p:cNvGrpSpPr>
          <p:nvPr/>
        </p:nvGrpSpPr>
        <p:grpSpPr bwMode="auto">
          <a:xfrm>
            <a:off x="5076825" y="2600325"/>
            <a:ext cx="3198813" cy="631825"/>
            <a:chOff x="2688" y="1561"/>
            <a:chExt cx="1784" cy="398"/>
          </a:xfrm>
        </p:grpSpPr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2688" y="1632"/>
              <a:ext cx="9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ahoma" pitchFamily="34" charset="0"/>
                </a:rPr>
                <a:t>角动量</a:t>
              </a:r>
              <a:r>
                <a:rPr kumimoji="1" lang="zh-CN" altLang="en-US" sz="2400" b="1">
                  <a:latin typeface="Tahoma" pitchFamily="34" charset="0"/>
                </a:rPr>
                <a:t>：</a:t>
              </a:r>
            </a:p>
          </p:txBody>
        </p:sp>
        <p:graphicFrame>
          <p:nvGraphicFramePr>
            <p:cNvPr id="77840" name="Object 16"/>
            <p:cNvGraphicFramePr>
              <a:graphicFrameLocks noChangeAspect="1"/>
            </p:cNvGraphicFramePr>
            <p:nvPr/>
          </p:nvGraphicFramePr>
          <p:xfrm>
            <a:off x="3456" y="1561"/>
            <a:ext cx="1016" cy="384"/>
          </p:xfrm>
          <a:graphic>
            <a:graphicData uri="http://schemas.openxmlformats.org/presentationml/2006/ole">
              <p:oleObj spid="_x0000_s77840" name="Equation" r:id="rId5" imgW="495000" imgH="215640" progId="Equation.DSMT4">
                <p:embed/>
              </p:oleObj>
            </a:graphicData>
          </a:graphic>
        </p:graphicFrame>
      </p:grpSp>
      <p:grpSp>
        <p:nvGrpSpPr>
          <p:cNvPr id="77841" name="Group 17"/>
          <p:cNvGrpSpPr>
            <a:grpSpLocks/>
          </p:cNvGrpSpPr>
          <p:nvPr/>
        </p:nvGrpSpPr>
        <p:grpSpPr bwMode="auto">
          <a:xfrm>
            <a:off x="5053013" y="3595688"/>
            <a:ext cx="3097212" cy="973137"/>
            <a:chOff x="2688" y="2451"/>
            <a:chExt cx="1951" cy="613"/>
          </a:xfrm>
        </p:grpSpPr>
        <p:sp>
          <p:nvSpPr>
            <p:cNvPr id="77842" name="Text Box 18"/>
            <p:cNvSpPr txBox="1">
              <a:spLocks noChangeArrowheads="1"/>
            </p:cNvSpPr>
            <p:nvPr/>
          </p:nvSpPr>
          <p:spPr bwMode="auto">
            <a:xfrm>
              <a:off x="2688" y="2592"/>
              <a:ext cx="12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ahoma" pitchFamily="34" charset="0"/>
                </a:rPr>
                <a:t>动能</a:t>
              </a:r>
              <a:r>
                <a:rPr kumimoji="1" lang="zh-CN" altLang="en-US" sz="2400" b="1">
                  <a:latin typeface="Tahoma" pitchFamily="34" charset="0"/>
                </a:rPr>
                <a:t>：</a:t>
              </a:r>
            </a:p>
          </p:txBody>
        </p:sp>
        <p:graphicFrame>
          <p:nvGraphicFramePr>
            <p:cNvPr id="77843" name="Object 19"/>
            <p:cNvGraphicFramePr>
              <a:graphicFrameLocks noChangeAspect="1"/>
            </p:cNvGraphicFramePr>
            <p:nvPr/>
          </p:nvGraphicFramePr>
          <p:xfrm>
            <a:off x="3473" y="2451"/>
            <a:ext cx="1166" cy="613"/>
          </p:xfrm>
          <a:graphic>
            <a:graphicData uri="http://schemas.openxmlformats.org/presentationml/2006/ole">
              <p:oleObj spid="_x0000_s77843" name="Equation" r:id="rId6" imgW="749160" imgH="393480" progId="Equation.DSMT4">
                <p:embed/>
              </p:oleObj>
            </a:graphicData>
          </a:graphic>
        </p:graphicFrame>
      </p:grp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5129213" y="4921250"/>
            <a:ext cx="3646487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转动惯量：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ahoma" pitchFamily="34" charset="0"/>
              </a:rPr>
              <a:t>刚体惯性的量度 </a:t>
            </a:r>
            <a:r>
              <a:rPr kumimoji="1" lang="en-US" altLang="zh-CN" sz="2800" b="1" i="1">
                <a:latin typeface="Times New Roman" pitchFamily="18" charset="0"/>
              </a:rPr>
              <a:t>I</a:t>
            </a: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46038" y="1452563"/>
            <a:ext cx="9097962" cy="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29" grpId="0" autoUpdateAnimBg="0"/>
      <p:bldP spid="77830" grpId="0" autoUpdateAnimBg="0"/>
      <p:bldP spid="77837" grpId="0" autoUpdateAnimBg="0"/>
      <p:bldP spid="778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FBE1-3476-4B1C-B3EE-F0151738D8C4}" type="slidenum">
              <a:rPr lang="en-US" altLang="zh-CN"/>
              <a:pPr/>
              <a:t>16</a:t>
            </a:fld>
            <a:endParaRPr lang="en-US" altLang="zh-CN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116013" y="333375"/>
          <a:ext cx="2151062" cy="742950"/>
        </p:xfrm>
        <a:graphic>
          <a:graphicData uri="http://schemas.openxmlformats.org/presentationml/2006/ole">
            <p:oleObj spid="_x0000_s8208" name="Equation" r:id="rId4" imgW="761760" imgH="342720" progId="Equation.3">
              <p:embed/>
            </p:oleObj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3924300" y="1557338"/>
          <a:ext cx="2295525" cy="792162"/>
        </p:xfrm>
        <a:graphic>
          <a:graphicData uri="http://schemas.openxmlformats.org/presentationml/2006/ole">
            <p:oleObj spid="_x0000_s8209" name="Equation" r:id="rId5" imgW="749160" imgH="291960" progId="Equation.3">
              <p:embed/>
            </p:oleObj>
          </a:graphicData>
        </a:graphic>
      </p:graphicFrame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042988" y="1052513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若质量连续分布</a:t>
            </a:r>
          </a:p>
        </p:txBody>
      </p:sp>
      <p:grpSp>
        <p:nvGrpSpPr>
          <p:cNvPr id="8228" name="Group 36"/>
          <p:cNvGrpSpPr>
            <a:grpSpLocks/>
          </p:cNvGrpSpPr>
          <p:nvPr/>
        </p:nvGrpSpPr>
        <p:grpSpPr bwMode="auto">
          <a:xfrm>
            <a:off x="3779838" y="333375"/>
            <a:ext cx="5060950" cy="574675"/>
            <a:chOff x="2380" y="288"/>
            <a:chExt cx="3188" cy="362"/>
          </a:xfrm>
        </p:grpSpPr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2585" y="289"/>
              <a:ext cx="29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为质元       到转轴的垂直距离</a:t>
              </a:r>
            </a:p>
          </p:txBody>
        </p:sp>
        <p:graphicFrame>
          <p:nvGraphicFramePr>
            <p:cNvPr id="8214" name="Object 22"/>
            <p:cNvGraphicFramePr>
              <a:graphicFrameLocks noChangeAspect="1"/>
            </p:cNvGraphicFramePr>
            <p:nvPr/>
          </p:nvGraphicFramePr>
          <p:xfrm>
            <a:off x="2380" y="297"/>
            <a:ext cx="314" cy="353"/>
          </p:xfrm>
          <a:graphic>
            <a:graphicData uri="http://schemas.openxmlformats.org/presentationml/2006/ole">
              <p:oleObj spid="_x0000_s8214" name="公式" r:id="rId6" imgW="190440" imgH="228600" progId="Equation.3">
                <p:embed/>
              </p:oleObj>
            </a:graphicData>
          </a:graphic>
        </p:graphicFrame>
        <p:graphicFrame>
          <p:nvGraphicFramePr>
            <p:cNvPr id="8215" name="Object 23"/>
            <p:cNvGraphicFramePr>
              <a:graphicFrameLocks noChangeAspect="1"/>
            </p:cNvGraphicFramePr>
            <p:nvPr/>
          </p:nvGraphicFramePr>
          <p:xfrm>
            <a:off x="3360" y="288"/>
            <a:ext cx="332" cy="354"/>
          </p:xfrm>
          <a:graphic>
            <a:graphicData uri="http://schemas.openxmlformats.org/presentationml/2006/ole">
              <p:oleObj spid="_x0000_s8215" name="Equation" r:id="rId7" imgW="203040" imgH="228600" progId="Equation.3">
                <p:embed/>
              </p:oleObj>
            </a:graphicData>
          </a:graphic>
        </p:graphicFrame>
      </p:grp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258888" y="25654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在（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SI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中，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I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的单位：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kgm</a:t>
            </a:r>
            <a:r>
              <a:rPr kumimoji="1" lang="en-US" altLang="zh-CN" sz="2800" b="1" baseline="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 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量纲：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ML</a:t>
            </a:r>
            <a:r>
              <a:rPr kumimoji="1" lang="en-US" altLang="zh-CN" sz="2800" b="1" baseline="30000">
                <a:latin typeface="Times New Roman" pitchFamily="18" charset="0"/>
                <a:ea typeface="楷体_GB2312" pitchFamily="49" charset="-122"/>
              </a:rPr>
              <a:t>2</a:t>
            </a:r>
            <a:endParaRPr kumimoji="1" lang="en-US" altLang="zh-CN" sz="2800" b="1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1760538" y="3327400"/>
            <a:ext cx="5980112" cy="3149600"/>
            <a:chOff x="1109" y="2096"/>
            <a:chExt cx="3669" cy="1984"/>
          </a:xfrm>
        </p:grpSpPr>
        <p:graphicFrame>
          <p:nvGraphicFramePr>
            <p:cNvPr id="8218" name="Object 26"/>
            <p:cNvGraphicFramePr>
              <a:graphicFrameLocks noChangeAspect="1"/>
            </p:cNvGraphicFramePr>
            <p:nvPr/>
          </p:nvGraphicFramePr>
          <p:xfrm>
            <a:off x="1109" y="3467"/>
            <a:ext cx="2085" cy="613"/>
          </p:xfrm>
          <a:graphic>
            <a:graphicData uri="http://schemas.openxmlformats.org/presentationml/2006/ole">
              <p:oleObj spid="_x0000_s8218" name="公式" r:id="rId8" imgW="1282680" imgH="419040" progId="Equation.3">
                <p:embed/>
              </p:oleObj>
            </a:graphicData>
          </a:graphic>
        </p:graphicFrame>
        <p:graphicFrame>
          <p:nvGraphicFramePr>
            <p:cNvPr id="8219" name="Object 27"/>
            <p:cNvGraphicFramePr>
              <a:graphicFrameLocks noChangeAspect="1"/>
            </p:cNvGraphicFramePr>
            <p:nvPr/>
          </p:nvGraphicFramePr>
          <p:xfrm>
            <a:off x="1109" y="2840"/>
            <a:ext cx="2020" cy="553"/>
          </p:xfrm>
          <a:graphic>
            <a:graphicData uri="http://schemas.openxmlformats.org/presentationml/2006/ole">
              <p:oleObj spid="_x0000_s8219" name="公式" r:id="rId9" imgW="1282680" imgH="419040" progId="Equation.3">
                <p:embed/>
              </p:oleObj>
            </a:graphicData>
          </a:graphic>
        </p:graphicFrame>
        <p:graphicFrame>
          <p:nvGraphicFramePr>
            <p:cNvPr id="8220" name="Object 28"/>
            <p:cNvGraphicFramePr>
              <a:graphicFrameLocks noChangeAspect="1"/>
            </p:cNvGraphicFramePr>
            <p:nvPr/>
          </p:nvGraphicFramePr>
          <p:xfrm>
            <a:off x="1109" y="2096"/>
            <a:ext cx="2014" cy="640"/>
          </p:xfrm>
          <a:graphic>
            <a:graphicData uri="http://schemas.openxmlformats.org/presentationml/2006/ole">
              <p:oleObj spid="_x0000_s8220" name="Equation" r:id="rId10" imgW="1269720" imgH="419040" progId="Equation.3">
                <p:embed/>
              </p:oleObj>
            </a:graphicData>
          </a:graphic>
        </p:graphicFrame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3312" y="3665"/>
              <a:ext cx="14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质量的体密度</a:t>
              </a:r>
            </a:p>
          </p:txBody>
        </p:sp>
        <p:sp>
          <p:nvSpPr>
            <p:cNvPr id="8222" name="Text Box 30"/>
            <p:cNvSpPr txBox="1">
              <a:spLocks noChangeArrowheads="1"/>
            </p:cNvSpPr>
            <p:nvPr/>
          </p:nvSpPr>
          <p:spPr bwMode="auto">
            <a:xfrm>
              <a:off x="3312" y="3022"/>
              <a:ext cx="14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质量的面密度</a:t>
              </a:r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3312" y="2278"/>
              <a:ext cx="1466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质量的线密度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  <p:bldP spid="82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125B-30E1-4306-912D-692AEAB9BF4C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2988" y="620713"/>
            <a:ext cx="701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dm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为质量元，简称质元。其计算方法如下：</a:t>
            </a:r>
            <a:endParaRPr kumimoji="1" lang="zh-CN" altLang="en-US" sz="2800" b="1" i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706813" y="2071688"/>
          <a:ext cx="2378075" cy="533400"/>
        </p:xfrm>
        <a:graphic>
          <a:graphicData uri="http://schemas.openxmlformats.org/presentationml/2006/ole">
            <p:oleObj spid="_x0000_s9223" name="公式" r:id="rId3" imgW="622080" imgH="177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706813" y="3595688"/>
          <a:ext cx="2249487" cy="557212"/>
        </p:xfrm>
        <a:graphic>
          <a:graphicData uri="http://schemas.openxmlformats.org/presentationml/2006/ole">
            <p:oleObj spid="_x0000_s9224" name="公式" r:id="rId4" imgW="622080" imgH="177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706813" y="5195888"/>
          <a:ext cx="2298700" cy="609600"/>
        </p:xfrm>
        <a:graphic>
          <a:graphicData uri="http://schemas.openxmlformats.org/presentationml/2006/ole">
            <p:oleObj spid="_x0000_s9225" name="公式" r:id="rId5" imgW="698400" imgH="203040" progId="Equation.3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66800" y="19812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质量为线分布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66800" y="3535363"/>
            <a:ext cx="274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质量为面分布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509905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质量为体分布</a:t>
            </a:r>
          </a:p>
        </p:txBody>
      </p: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6553200" y="2057400"/>
            <a:ext cx="1981200" cy="533400"/>
            <a:chOff x="240" y="3264"/>
            <a:chExt cx="1248" cy="336"/>
          </a:xfrm>
        </p:grpSpPr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40" y="3264"/>
              <a:ext cx="1248" cy="48"/>
            </a:xfrm>
            <a:prstGeom prst="rect">
              <a:avLst/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242" name="Group 26"/>
            <p:cNvGrpSpPr>
              <a:grpSpLocks/>
            </p:cNvGrpSpPr>
            <p:nvPr/>
          </p:nvGrpSpPr>
          <p:grpSpPr bwMode="auto">
            <a:xfrm>
              <a:off x="240" y="3552"/>
              <a:ext cx="1152" cy="48"/>
              <a:chOff x="240" y="3504"/>
              <a:chExt cx="1152" cy="48"/>
            </a:xfrm>
          </p:grpSpPr>
          <p:sp>
            <p:nvSpPr>
              <p:cNvPr id="9232" name="Oval 16"/>
              <p:cNvSpPr>
                <a:spLocks noChangeArrowheads="1"/>
              </p:cNvSpPr>
              <p:nvPr/>
            </p:nvSpPr>
            <p:spPr bwMode="auto">
              <a:xfrm>
                <a:off x="240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3" name="Oval 1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4" name="Oval 18"/>
              <p:cNvSpPr>
                <a:spLocks noChangeArrowheads="1"/>
              </p:cNvSpPr>
              <p:nvPr/>
            </p:nvSpPr>
            <p:spPr bwMode="auto">
              <a:xfrm>
                <a:off x="624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5" name="Oval 19"/>
              <p:cNvSpPr>
                <a:spLocks noChangeArrowheads="1"/>
              </p:cNvSpPr>
              <p:nvPr/>
            </p:nvSpPr>
            <p:spPr bwMode="auto">
              <a:xfrm>
                <a:off x="816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auto">
              <a:xfrm>
                <a:off x="1008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auto">
              <a:xfrm>
                <a:off x="1200" y="3504"/>
                <a:ext cx="192" cy="48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7086600" y="3429000"/>
            <a:ext cx="914400" cy="990600"/>
            <a:chOff x="2112" y="3120"/>
            <a:chExt cx="576" cy="624"/>
          </a:xfrm>
        </p:grpSpPr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112" y="3120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2112" y="3552"/>
              <a:ext cx="576" cy="192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6324600" y="5105400"/>
            <a:ext cx="2438400" cy="838200"/>
            <a:chOff x="3360" y="3168"/>
            <a:chExt cx="1536" cy="528"/>
          </a:xfrm>
        </p:grpSpPr>
        <p:sp>
          <p:nvSpPr>
            <p:cNvPr id="9240" name="AutoShape 24"/>
            <p:cNvSpPr>
              <a:spLocks noChangeArrowheads="1"/>
            </p:cNvSpPr>
            <p:nvPr/>
          </p:nvSpPr>
          <p:spPr bwMode="auto">
            <a:xfrm>
              <a:off x="3360" y="3168"/>
              <a:ext cx="480" cy="528"/>
            </a:xfrm>
            <a:prstGeom prst="can">
              <a:avLst>
                <a:gd name="adj" fmla="val 36667"/>
              </a:avLst>
            </a:prstGeom>
            <a:gradFill rotWithShape="0">
              <a:gsLst>
                <a:gs pos="0">
                  <a:srgbClr val="FF9900"/>
                </a:gs>
                <a:gs pos="50000">
                  <a:srgbClr val="FF9900">
                    <a:gamma/>
                    <a:shade val="4627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>
              <a:off x="4032" y="3168"/>
              <a:ext cx="864" cy="480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5AD9-035E-42BB-8D5D-E84479214A61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6327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4.2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求质量为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半径为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的均匀圆环的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转动惯量。轴与圆环平面垂直并通过圆心。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295400" y="1676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解：</a:t>
            </a:r>
            <a:r>
              <a:rPr kumimoji="1" lang="zh-CN" altLang="zh-CN" sz="3200" b="1" i="1">
                <a:latin typeface="Times New Roman" pitchFamily="18" charset="0"/>
                <a:ea typeface="楷体_GB2312" pitchFamily="49" charset="-122"/>
              </a:rPr>
              <a:t></a:t>
            </a:r>
            <a:endParaRPr kumimoji="1" lang="zh-CN" altLang="en-US" sz="3200" b="1" i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2409825" y="1712913"/>
          <a:ext cx="4246563" cy="606425"/>
        </p:xfrm>
        <a:graphic>
          <a:graphicData uri="http://schemas.openxmlformats.org/presentationml/2006/ole">
            <p:oleObj spid="_x0000_s10257" name="Equation" r:id="rId3" imgW="1714320" imgH="279360" progId="Equation.DSMT4">
              <p:embed/>
            </p:oleObj>
          </a:graphicData>
        </a:graphic>
      </p:graphicFrame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827088" y="2492375"/>
            <a:ext cx="2563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与积分无关。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62000" y="3124200"/>
            <a:ext cx="41148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en-US" altLang="zh-CN" sz="2800" b="1" i="1">
                <a:latin typeface="创艺简魏碑" pitchFamily="2" charset="-122"/>
                <a:ea typeface="楷体_GB2312" pitchFamily="49" charset="-122"/>
              </a:rPr>
              <a:t>I </a:t>
            </a:r>
            <a:r>
              <a:rPr kumimoji="1" lang="zh-CN" altLang="zh-CN" sz="2800" b="1">
                <a:latin typeface="创艺简魏碑" pitchFamily="2" charset="-122"/>
                <a:ea typeface="楷体_GB2312" pitchFamily="49" charset="-122"/>
              </a:rPr>
              <a:t>具有可加性，所以若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求质量为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半径为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zh-CN" altLang="zh-CN" sz="2800" b="1">
                <a:latin typeface="创艺简魏碑" pitchFamily="2" charset="-122"/>
                <a:ea typeface="楷体_GB2312" pitchFamily="49" charset="-122"/>
              </a:rPr>
              <a:t>薄圆筒的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转动惯量，轴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与圆</a:t>
            </a:r>
            <a:r>
              <a:rPr kumimoji="1" lang="zh-CN" altLang="zh-CN" sz="2800" b="1">
                <a:latin typeface="创艺简魏碑" pitchFamily="2" charset="-122"/>
                <a:ea typeface="楷体_GB2312" pitchFamily="49" charset="-122"/>
              </a:rPr>
              <a:t>筒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平面垂直并通过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轴心。</a:t>
            </a:r>
            <a:r>
              <a:rPr kumimoji="1" lang="zh-CN" altLang="zh-CN" sz="2800" b="1">
                <a:latin typeface="创艺简魏碑" pitchFamily="2" charset="-122"/>
                <a:ea typeface="楷体_GB2312" pitchFamily="49" charset="-122"/>
              </a:rPr>
              <a:t>（不计薄圆筒厚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kumimoji="1" lang="zh-CN" altLang="zh-CN" sz="2800" b="1">
                <a:latin typeface="创艺简魏碑" pitchFamily="2" charset="-122"/>
                <a:ea typeface="楷体_GB2312" pitchFamily="49" charset="-122"/>
              </a:rPr>
              <a:t>度）</a:t>
            </a:r>
            <a:endParaRPr kumimoji="1" lang="zh-CN" altLang="en-US" sz="2800" b="1">
              <a:latin typeface="创艺简魏碑" pitchFamily="2" charset="-122"/>
              <a:ea typeface="楷体_GB2312" pitchFamily="49" charset="-122"/>
            </a:endParaRPr>
          </a:p>
        </p:txBody>
      </p:sp>
      <p:grpSp>
        <p:nvGrpSpPr>
          <p:cNvPr id="10309" name="Group 69"/>
          <p:cNvGrpSpPr>
            <a:grpSpLocks/>
          </p:cNvGrpSpPr>
          <p:nvPr/>
        </p:nvGrpSpPr>
        <p:grpSpPr bwMode="auto">
          <a:xfrm>
            <a:off x="1676400" y="5867400"/>
            <a:ext cx="4114800" cy="519113"/>
            <a:chOff x="1056" y="3696"/>
            <a:chExt cx="2592" cy="327"/>
          </a:xfrm>
        </p:grpSpPr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1056" y="3696"/>
              <a:ext cx="25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zh-CN" altLang="zh-CN" sz="2800" b="1">
                  <a:latin typeface="创艺简魏碑" pitchFamily="2" charset="-122"/>
                  <a:ea typeface="楷体_GB2312" pitchFamily="49" charset="-122"/>
                </a:rPr>
                <a:t>它的转动惯量仍为</a:t>
              </a:r>
              <a:endParaRPr kumimoji="1" lang="zh-CN" altLang="en-US" sz="2800" b="1">
                <a:latin typeface="创艺简魏碑" pitchFamily="2" charset="-122"/>
                <a:ea typeface="楷体_GB2312" pitchFamily="49" charset="-122"/>
              </a:endParaRPr>
            </a:p>
          </p:txBody>
        </p:sp>
        <p:graphicFrame>
          <p:nvGraphicFramePr>
            <p:cNvPr id="10305" name="Object 65"/>
            <p:cNvGraphicFramePr>
              <a:graphicFrameLocks noChangeAspect="1"/>
            </p:cNvGraphicFramePr>
            <p:nvPr/>
          </p:nvGraphicFramePr>
          <p:xfrm>
            <a:off x="2965" y="3709"/>
            <a:ext cx="476" cy="288"/>
          </p:xfrm>
          <a:graphic>
            <a:graphicData uri="http://schemas.openxmlformats.org/presentationml/2006/ole">
              <p:oleObj spid="_x0000_s10305" name="Equation" r:id="rId4" imgW="304560" imgH="203040" progId="Equation.DSMT4">
                <p:embed/>
              </p:oleObj>
            </a:graphicData>
          </a:graphic>
        </p:graphicFrame>
      </p:grpSp>
      <p:sp>
        <p:nvSpPr>
          <p:cNvPr id="10311" name="AutoShape 71"/>
          <p:cNvSpPr>
            <a:spLocks noChangeArrowheads="1"/>
          </p:cNvSpPr>
          <p:nvPr/>
        </p:nvSpPr>
        <p:spPr bwMode="auto">
          <a:xfrm>
            <a:off x="5410200" y="3429000"/>
            <a:ext cx="2895600" cy="1828800"/>
          </a:xfrm>
          <a:prstGeom prst="can">
            <a:avLst>
              <a:gd name="adj" fmla="val 50000"/>
            </a:avLst>
          </a:prstGeom>
          <a:solidFill>
            <a:srgbClr val="0000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6858000" y="2743200"/>
            <a:ext cx="0" cy="2819400"/>
          </a:xfrm>
          <a:prstGeom prst="line">
            <a:avLst/>
          </a:prstGeom>
          <a:noFill/>
          <a:ln w="38100">
            <a:solidFill>
              <a:srgbClr val="FFFF00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313" name="Group 73"/>
          <p:cNvGrpSpPr>
            <a:grpSpLocks/>
          </p:cNvGrpSpPr>
          <p:nvPr/>
        </p:nvGrpSpPr>
        <p:grpSpPr bwMode="auto">
          <a:xfrm>
            <a:off x="6858000" y="3657600"/>
            <a:ext cx="1066800" cy="609600"/>
            <a:chOff x="4224" y="1344"/>
            <a:chExt cx="672" cy="384"/>
          </a:xfrm>
        </p:grpSpPr>
        <p:sp>
          <p:nvSpPr>
            <p:cNvPr id="10314" name="Line 74"/>
            <p:cNvSpPr>
              <a:spLocks noChangeShapeType="1"/>
            </p:cNvSpPr>
            <p:nvPr/>
          </p:nvSpPr>
          <p:spPr bwMode="auto">
            <a:xfrm>
              <a:off x="4224" y="1488"/>
              <a:ext cx="672" cy="24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1344"/>
              <a:ext cx="28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sz="3200" b="1" i="1">
                  <a:latin typeface="Times New Roman" pitchFamily="18" charset="0"/>
                  <a:ea typeface="楷体_GB2312" pitchFamily="49" charset="-122"/>
                </a:rPr>
                <a:t>R</a:t>
              </a:r>
            </a:p>
          </p:txBody>
        </p:sp>
      </p:grpSp>
      <p:grpSp>
        <p:nvGrpSpPr>
          <p:cNvPr id="10316" name="Group 76"/>
          <p:cNvGrpSpPr>
            <a:grpSpLocks/>
          </p:cNvGrpSpPr>
          <p:nvPr/>
        </p:nvGrpSpPr>
        <p:grpSpPr bwMode="auto">
          <a:xfrm>
            <a:off x="5410200" y="3429000"/>
            <a:ext cx="2895600" cy="990600"/>
            <a:chOff x="3312" y="1200"/>
            <a:chExt cx="1824" cy="624"/>
          </a:xfrm>
        </p:grpSpPr>
        <p:sp>
          <p:nvSpPr>
            <p:cNvPr id="10317" name="Oval 77"/>
            <p:cNvSpPr>
              <a:spLocks noChangeArrowheads="1"/>
            </p:cNvSpPr>
            <p:nvPr/>
          </p:nvSpPr>
          <p:spPr bwMode="auto">
            <a:xfrm>
              <a:off x="3312" y="1200"/>
              <a:ext cx="1824" cy="624"/>
            </a:xfrm>
            <a:prstGeom prst="ellips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3936" y="134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sz="3200" b="1" i="1"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</p:grpSp>
      <p:grpSp>
        <p:nvGrpSpPr>
          <p:cNvPr id="10319" name="Group 79"/>
          <p:cNvGrpSpPr>
            <a:grpSpLocks/>
          </p:cNvGrpSpPr>
          <p:nvPr/>
        </p:nvGrpSpPr>
        <p:grpSpPr bwMode="auto">
          <a:xfrm>
            <a:off x="7772400" y="4191000"/>
            <a:ext cx="703263" cy="579438"/>
            <a:chOff x="4800" y="1680"/>
            <a:chExt cx="443" cy="365"/>
          </a:xfrm>
        </p:grpSpPr>
        <p:sp>
          <p:nvSpPr>
            <p:cNvPr id="10320" name="Rectangle 80"/>
            <p:cNvSpPr>
              <a:spLocks noChangeArrowheads="1"/>
            </p:cNvSpPr>
            <p:nvPr/>
          </p:nvSpPr>
          <p:spPr bwMode="auto">
            <a:xfrm>
              <a:off x="4800" y="168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sz="3200" b="1" i="1">
                  <a:latin typeface="Times New Roman" pitchFamily="18" charset="0"/>
                  <a:ea typeface="楷体_GB2312" pitchFamily="49" charset="-122"/>
                </a:rPr>
                <a:t>dm</a:t>
              </a:r>
            </a:p>
          </p:txBody>
        </p:sp>
        <p:sp>
          <p:nvSpPr>
            <p:cNvPr id="10321" name="Freeform 81"/>
            <p:cNvSpPr>
              <a:spLocks/>
            </p:cNvSpPr>
            <p:nvPr/>
          </p:nvSpPr>
          <p:spPr bwMode="auto">
            <a:xfrm>
              <a:off x="4800" y="1680"/>
              <a:ext cx="19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80" y="56"/>
                    <a:pt x="160" y="16"/>
                    <a:pt x="192" y="0"/>
                  </a:cubicBezTo>
                </a:path>
              </a:pathLst>
            </a:custGeom>
            <a:noFill/>
            <a:ln w="57150" cmpd="sng">
              <a:solidFill>
                <a:srgbClr val="CCFF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56" grpId="0" autoUpdateAnimBg="0"/>
      <p:bldP spid="10300" grpId="0" autoUpdateAnimBg="0"/>
      <p:bldP spid="10258" grpId="0" autoUpdateAnimBg="0"/>
      <p:bldP spid="10311" grpId="0" animBg="1"/>
      <p:bldP spid="103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8EA4-4C2C-429F-9F76-6CC4FEA29429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84213" y="188913"/>
            <a:ext cx="7467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4.2</a:t>
            </a:r>
            <a:r>
              <a:rPr kumimoji="1" lang="en-US" altLang="zh-CN" sz="2800" b="1" i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’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求质量为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半径为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厚为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l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的均匀圆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盘的转动惯量。轴与盘平面垂直并通过盘心。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971550" y="1341438"/>
            <a:ext cx="4038600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解：取半径为 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 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处面元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31779" name="Object 35"/>
          <p:cNvGraphicFramePr>
            <a:graphicFrameLocks noChangeAspect="1"/>
          </p:cNvGraphicFramePr>
          <p:nvPr/>
        </p:nvGraphicFramePr>
        <p:xfrm>
          <a:off x="900113" y="1989138"/>
          <a:ext cx="3954462" cy="1862137"/>
        </p:xfrm>
        <a:graphic>
          <a:graphicData uri="http://schemas.openxmlformats.org/presentationml/2006/ole">
            <p:oleObj spid="_x0000_s31779" name="Equation" r:id="rId3" imgW="1358640" imgH="698400" progId="Equation.DSMT4">
              <p:embed/>
            </p:oleObj>
          </a:graphicData>
        </a:graphic>
      </p:graphicFrame>
      <p:graphicFrame>
        <p:nvGraphicFramePr>
          <p:cNvPr id="31825" name="Object 81"/>
          <p:cNvGraphicFramePr>
            <a:graphicFrameLocks noChangeAspect="1"/>
          </p:cNvGraphicFramePr>
          <p:nvPr/>
        </p:nvGraphicFramePr>
        <p:xfrm>
          <a:off x="827088" y="3933825"/>
          <a:ext cx="5127625" cy="1101725"/>
        </p:xfrm>
        <a:graphic>
          <a:graphicData uri="http://schemas.openxmlformats.org/presentationml/2006/ole">
            <p:oleObj spid="_x0000_s31825" name="公式" r:id="rId4" imgW="1866600" imgH="406080" progId="Equation.3">
              <p:embed/>
            </p:oleObj>
          </a:graphicData>
        </a:graphic>
      </p:graphicFrame>
      <p:graphicFrame>
        <p:nvGraphicFramePr>
          <p:cNvPr id="31826" name="Object 82"/>
          <p:cNvGraphicFramePr>
            <a:graphicFrameLocks noChangeAspect="1"/>
          </p:cNvGraphicFramePr>
          <p:nvPr/>
        </p:nvGraphicFramePr>
        <p:xfrm>
          <a:off x="611188" y="4941888"/>
          <a:ext cx="2238375" cy="944562"/>
        </p:xfrm>
        <a:graphic>
          <a:graphicData uri="http://schemas.openxmlformats.org/presentationml/2006/ole">
            <p:oleObj spid="_x0000_s31826" name="公式" r:id="rId5" imgW="825480" imgH="406080" progId="Equation.3">
              <p:embed/>
            </p:oleObj>
          </a:graphicData>
        </a:graphic>
      </p:graphicFrame>
      <p:graphicFrame>
        <p:nvGraphicFramePr>
          <p:cNvPr id="31827" name="Object 83"/>
          <p:cNvGraphicFramePr>
            <a:graphicFrameLocks noChangeAspect="1"/>
          </p:cNvGraphicFramePr>
          <p:nvPr/>
        </p:nvGraphicFramePr>
        <p:xfrm>
          <a:off x="3708400" y="4941888"/>
          <a:ext cx="2959100" cy="1054100"/>
        </p:xfrm>
        <a:graphic>
          <a:graphicData uri="http://schemas.openxmlformats.org/presentationml/2006/ole">
            <p:oleObj spid="_x0000_s31827" name="Equation" r:id="rId6" imgW="812520" imgH="406080" progId="Equation.DSMT4">
              <p:embed/>
            </p:oleObj>
          </a:graphicData>
        </a:graphic>
      </p:graphicFrame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323850" y="6021388"/>
            <a:ext cx="83518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25000"/>
              </a:spcBef>
            </a:pPr>
            <a:r>
              <a: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实心圆柱对其轴的转动惯量也是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mR</a:t>
            </a:r>
            <a:r>
              <a:rPr kumimoji="1" lang="en-US" altLang="zh-CN" sz="2800" b="1" i="1" baseline="30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/2</a:t>
            </a:r>
            <a:r>
              <a:rPr kumimoji="1" lang="zh-CN" altLang="en-US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。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自行证明。</a:t>
            </a:r>
          </a:p>
        </p:txBody>
      </p:sp>
      <p:grpSp>
        <p:nvGrpSpPr>
          <p:cNvPr id="31839" name="Group 95"/>
          <p:cNvGrpSpPr>
            <a:grpSpLocks/>
          </p:cNvGrpSpPr>
          <p:nvPr/>
        </p:nvGrpSpPr>
        <p:grpSpPr bwMode="auto">
          <a:xfrm>
            <a:off x="5410200" y="1449388"/>
            <a:ext cx="3352800" cy="3351212"/>
            <a:chOff x="3408" y="1392"/>
            <a:chExt cx="2112" cy="2111"/>
          </a:xfrm>
        </p:grpSpPr>
        <p:sp>
          <p:nvSpPr>
            <p:cNvPr id="31840" name="Freeform 96"/>
            <p:cNvSpPr>
              <a:spLocks/>
            </p:cNvSpPr>
            <p:nvPr/>
          </p:nvSpPr>
          <p:spPr bwMode="auto">
            <a:xfrm>
              <a:off x="4992" y="2529"/>
              <a:ext cx="176" cy="4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76" y="0"/>
                </a:cxn>
              </a:cxnLst>
              <a:rect l="0" t="0" r="r" b="b"/>
              <a:pathLst>
                <a:path w="176" h="45">
                  <a:moveTo>
                    <a:pt x="0" y="45"/>
                  </a:moveTo>
                  <a:lnTo>
                    <a:pt x="176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1841" name="Group 97"/>
            <p:cNvGrpSpPr>
              <a:grpSpLocks/>
            </p:cNvGrpSpPr>
            <p:nvPr/>
          </p:nvGrpSpPr>
          <p:grpSpPr bwMode="auto">
            <a:xfrm>
              <a:off x="3408" y="1392"/>
              <a:ext cx="2112" cy="2111"/>
              <a:chOff x="3408" y="1392"/>
              <a:chExt cx="2112" cy="2111"/>
            </a:xfrm>
          </p:grpSpPr>
          <p:sp>
            <p:nvSpPr>
              <p:cNvPr id="31842" name="Oval 98"/>
              <p:cNvSpPr>
                <a:spLocks noChangeArrowheads="1"/>
              </p:cNvSpPr>
              <p:nvPr/>
            </p:nvSpPr>
            <p:spPr bwMode="auto">
              <a:xfrm>
                <a:off x="3744" y="2160"/>
                <a:ext cx="1480" cy="301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57150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43" name="Oval 99"/>
              <p:cNvSpPr>
                <a:spLocks noChangeArrowheads="1"/>
              </p:cNvSpPr>
              <p:nvPr/>
            </p:nvSpPr>
            <p:spPr bwMode="auto">
              <a:xfrm>
                <a:off x="3408" y="2064"/>
                <a:ext cx="2112" cy="576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44" name="Oval 100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2112" cy="576"/>
              </a:xfrm>
              <a:prstGeom prst="ellipse">
                <a:avLst/>
              </a:prstGeom>
              <a:solidFill>
                <a:srgbClr val="33CCCC">
                  <a:alpha val="50000"/>
                </a:srgbClr>
              </a:solidFill>
              <a:ln w="57150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1845" name="Group 101"/>
              <p:cNvGrpSpPr>
                <a:grpSpLocks/>
              </p:cNvGrpSpPr>
              <p:nvPr/>
            </p:nvGrpSpPr>
            <p:grpSpPr bwMode="auto">
              <a:xfrm>
                <a:off x="4497" y="1392"/>
                <a:ext cx="371" cy="2111"/>
                <a:chOff x="2474" y="480"/>
                <a:chExt cx="371" cy="2111"/>
              </a:xfrm>
            </p:grpSpPr>
            <p:sp>
              <p:nvSpPr>
                <p:cNvPr id="31846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474" y="1679"/>
                  <a:ext cx="0" cy="91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84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474" y="480"/>
                  <a:ext cx="0" cy="91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1848" name="Object 104"/>
                <p:cNvGraphicFramePr>
                  <a:graphicFrameLocks noChangeAspect="1"/>
                </p:cNvGraphicFramePr>
                <p:nvPr/>
              </p:nvGraphicFramePr>
              <p:xfrm>
                <a:off x="2557" y="502"/>
                <a:ext cx="288" cy="336"/>
              </p:xfrm>
              <a:graphic>
                <a:graphicData uri="http://schemas.openxmlformats.org/presentationml/2006/ole">
                  <p:oleObj spid="_x0000_s31848" name="公式" r:id="rId7" imgW="126720" imgH="126720" progId="Equation.3">
                    <p:embed/>
                  </p:oleObj>
                </a:graphicData>
              </a:graphic>
            </p:graphicFrame>
          </p:grpSp>
        </p:grpSp>
        <p:grpSp>
          <p:nvGrpSpPr>
            <p:cNvPr id="31849" name="Group 105"/>
            <p:cNvGrpSpPr>
              <a:grpSpLocks/>
            </p:cNvGrpSpPr>
            <p:nvPr/>
          </p:nvGrpSpPr>
          <p:grpSpPr bwMode="auto">
            <a:xfrm>
              <a:off x="4512" y="2160"/>
              <a:ext cx="939" cy="362"/>
              <a:chOff x="2531" y="1318"/>
              <a:chExt cx="939" cy="362"/>
            </a:xfrm>
          </p:grpSpPr>
          <p:sp>
            <p:nvSpPr>
              <p:cNvPr id="31850" name="Line 106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1" name="Line 107"/>
              <p:cNvSpPr>
                <a:spLocks noChangeShapeType="1"/>
              </p:cNvSpPr>
              <p:nvPr/>
            </p:nvSpPr>
            <p:spPr bwMode="auto">
              <a:xfrm>
                <a:off x="2531" y="1414"/>
                <a:ext cx="57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2" name="Line 108"/>
              <p:cNvSpPr>
                <a:spLocks noChangeShapeType="1"/>
              </p:cNvSpPr>
              <p:nvPr/>
            </p:nvSpPr>
            <p:spPr bwMode="auto">
              <a:xfrm>
                <a:off x="2749" y="155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3" name="Line 109"/>
              <p:cNvSpPr>
                <a:spLocks noChangeShapeType="1"/>
              </p:cNvSpPr>
              <p:nvPr/>
            </p:nvSpPr>
            <p:spPr bwMode="auto">
              <a:xfrm>
                <a:off x="2950" y="1532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4" name="Freeform 110"/>
              <p:cNvSpPr>
                <a:spLocks/>
              </p:cNvSpPr>
              <p:nvPr/>
            </p:nvSpPr>
            <p:spPr bwMode="auto">
              <a:xfrm>
                <a:off x="2784" y="1541"/>
                <a:ext cx="152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152" y="0"/>
                  </a:cxn>
                </a:cxnLst>
                <a:rect l="0" t="0" r="r" b="b"/>
                <a:pathLst>
                  <a:path w="152" h="30">
                    <a:moveTo>
                      <a:pt x="0" y="30"/>
                    </a:moveTo>
                    <a:lnTo>
                      <a:pt x="152" y="0"/>
                    </a:ln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5" name="Freeform 111"/>
              <p:cNvSpPr>
                <a:spLocks/>
              </p:cNvSpPr>
              <p:nvPr/>
            </p:nvSpPr>
            <p:spPr bwMode="auto">
              <a:xfrm>
                <a:off x="2933" y="1635"/>
                <a:ext cx="176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176" y="0"/>
                  </a:cxn>
                </a:cxnLst>
                <a:rect l="0" t="0" r="r" b="b"/>
                <a:pathLst>
                  <a:path w="176" h="45">
                    <a:moveTo>
                      <a:pt x="0" y="45"/>
                    </a:moveTo>
                    <a:lnTo>
                      <a:pt x="176" y="0"/>
                    </a:ln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1856" name="Object 112"/>
              <p:cNvGraphicFramePr>
                <a:graphicFrameLocks noChangeAspect="1"/>
              </p:cNvGraphicFramePr>
              <p:nvPr/>
            </p:nvGraphicFramePr>
            <p:xfrm>
              <a:off x="3085" y="1318"/>
              <a:ext cx="385" cy="296"/>
            </p:xfrm>
            <a:graphic>
              <a:graphicData uri="http://schemas.openxmlformats.org/presentationml/2006/ole">
                <p:oleObj spid="_x0000_s31856" name="公式" r:id="rId8" imgW="190440" imgH="177480" progId="Equation.3">
                  <p:embed/>
                </p:oleObj>
              </a:graphicData>
            </a:graphic>
          </p:graphicFrame>
        </p:grpSp>
        <p:graphicFrame>
          <p:nvGraphicFramePr>
            <p:cNvPr id="31857" name="Object 113"/>
            <p:cNvGraphicFramePr>
              <a:graphicFrameLocks noChangeAspect="1"/>
            </p:cNvGraphicFramePr>
            <p:nvPr/>
          </p:nvGraphicFramePr>
          <p:xfrm>
            <a:off x="4914" y="2565"/>
            <a:ext cx="379" cy="296"/>
          </p:xfrm>
          <a:graphic>
            <a:graphicData uri="http://schemas.openxmlformats.org/presentationml/2006/ole">
              <p:oleObj spid="_x0000_s31857" name="公式" r:id="rId9" imgW="279360" imgH="177480" progId="Equation.3">
                <p:embed/>
              </p:oleObj>
            </a:graphicData>
          </a:graphic>
        </p:graphicFrame>
      </p:grpSp>
      <p:grpSp>
        <p:nvGrpSpPr>
          <p:cNvPr id="31861" name="Group 117"/>
          <p:cNvGrpSpPr>
            <a:grpSpLocks/>
          </p:cNvGrpSpPr>
          <p:nvPr/>
        </p:nvGrpSpPr>
        <p:grpSpPr bwMode="auto">
          <a:xfrm>
            <a:off x="6007100" y="2971800"/>
            <a:ext cx="317500" cy="762000"/>
            <a:chOff x="3784" y="1872"/>
            <a:chExt cx="200" cy="480"/>
          </a:xfrm>
        </p:grpSpPr>
        <p:sp>
          <p:nvSpPr>
            <p:cNvPr id="31858" name="Line 114"/>
            <p:cNvSpPr>
              <a:spLocks noChangeShapeType="1"/>
            </p:cNvSpPr>
            <p:nvPr/>
          </p:nvSpPr>
          <p:spPr bwMode="auto">
            <a:xfrm>
              <a:off x="3984" y="1872"/>
              <a:ext cx="0" cy="1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59" name="Line 115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1860" name="Object 116"/>
            <p:cNvGraphicFramePr>
              <a:graphicFrameLocks noChangeAspect="1"/>
            </p:cNvGraphicFramePr>
            <p:nvPr/>
          </p:nvGraphicFramePr>
          <p:xfrm>
            <a:off x="3784" y="1968"/>
            <a:ext cx="200" cy="289"/>
          </p:xfrm>
          <a:graphic>
            <a:graphicData uri="http://schemas.openxmlformats.org/presentationml/2006/ole">
              <p:oleObj spid="_x0000_s31860" name="公式" r:id="rId10" imgW="88560" imgH="1774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utoUpdateAnimBg="0"/>
      <p:bldP spid="31759" grpId="0" animBg="1" autoUpdateAnimBg="0"/>
      <p:bldP spid="318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FBD1-9062-40C1-AFAF-26E9BD301944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§1 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刚体的平动和定轴转动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85786" y="2071678"/>
            <a:ext cx="7332662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35000"/>
              </a:spcBef>
            </a:pPr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刚体：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它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是一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个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特殊的质点系统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，当刚体</a:t>
            </a:r>
          </a:p>
          <a:p>
            <a:pPr eaLnBrk="1" hangingPunct="1">
              <a:lnSpc>
                <a:spcPct val="150000"/>
              </a:lnSpc>
              <a:spcBef>
                <a:spcPct val="35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受力或力矩作用时，组成它的所有质点之间</a:t>
            </a:r>
          </a:p>
          <a:p>
            <a:pPr eaLnBrk="1" hangingPunct="1">
              <a:lnSpc>
                <a:spcPct val="150000"/>
              </a:lnSpc>
              <a:spcBef>
                <a:spcPct val="35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的距离、形状和体积保持不变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E0CA9-4469-4D64-AC9E-880229A5AE5B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80645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4.3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求长为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l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质量为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的均匀细棒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对图中不同轴的转动惯量。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52400" y="19812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解：取如图坐标，</a:t>
            </a:r>
            <a:r>
              <a:rPr kumimoji="1" lang="en-US" altLang="zh-CN" sz="3200" b="1" i="1">
                <a:latin typeface="Times New Roman" pitchFamily="18" charset="0"/>
                <a:ea typeface="楷体_GB2312" pitchFamily="49" charset="-122"/>
              </a:rPr>
              <a:t>dm=</a:t>
            </a:r>
            <a:r>
              <a:rPr kumimoji="1" lang="en-US" altLang="zh-CN" sz="3200" b="1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 dx</a:t>
            </a:r>
            <a:endParaRPr kumimoji="1" lang="en-US" altLang="zh-CN" sz="2800" b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323850" y="5229225"/>
          <a:ext cx="4705350" cy="1236663"/>
        </p:xfrm>
        <a:graphic>
          <a:graphicData uri="http://schemas.openxmlformats.org/presentationml/2006/ole">
            <p:oleObj spid="_x0000_s11294" name="公式" r:id="rId3" imgW="1422360" imgH="469800" progId="Equation.3">
              <p:embed/>
            </p:oleObj>
          </a:graphicData>
        </a:graphic>
      </p:graphicFrame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611188" y="3357563"/>
          <a:ext cx="4021137" cy="1063625"/>
        </p:xfrm>
        <a:graphic>
          <a:graphicData uri="http://schemas.openxmlformats.org/presentationml/2006/ole">
            <p:oleObj spid="_x0000_s11296" name="公式" r:id="rId4" imgW="1358640" imgH="419040" progId="Equation.3">
              <p:embed/>
            </p:oleObj>
          </a:graphicData>
        </a:graphic>
      </p:graphicFrame>
      <p:graphicFrame>
        <p:nvGraphicFramePr>
          <p:cNvPr id="11306" name="Object 42"/>
          <p:cNvGraphicFramePr>
            <a:graphicFrameLocks noChangeAspect="1"/>
          </p:cNvGraphicFramePr>
          <p:nvPr/>
        </p:nvGraphicFramePr>
        <p:xfrm>
          <a:off x="971550" y="2492375"/>
          <a:ext cx="1273175" cy="830263"/>
        </p:xfrm>
        <a:graphic>
          <a:graphicData uri="http://schemas.openxmlformats.org/presentationml/2006/ole">
            <p:oleObj spid="_x0000_s11306" name="公式" r:id="rId5" imgW="457200" imgH="406080" progId="Equation.3">
              <p:embed/>
            </p:oleObj>
          </a:graphicData>
        </a:graphic>
      </p:graphicFrame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228600" y="4586288"/>
            <a:ext cx="448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绕通过质心且垂直于杆的轴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4856163" y="1676400"/>
            <a:ext cx="4059237" cy="1828800"/>
            <a:chOff x="3059" y="1056"/>
            <a:chExt cx="2557" cy="1152"/>
          </a:xfrm>
        </p:grpSpPr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>
              <a:off x="3264" y="1824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3264" y="1776"/>
              <a:ext cx="172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3" name="Freeform 69"/>
            <p:cNvSpPr>
              <a:spLocks/>
            </p:cNvSpPr>
            <p:nvPr/>
          </p:nvSpPr>
          <p:spPr bwMode="auto">
            <a:xfrm>
              <a:off x="3264" y="1080"/>
              <a:ext cx="1" cy="984"/>
            </a:xfrm>
            <a:custGeom>
              <a:avLst/>
              <a:gdLst/>
              <a:ahLst/>
              <a:cxnLst>
                <a:cxn ang="0">
                  <a:pos x="0" y="984"/>
                </a:cxn>
                <a:cxn ang="0">
                  <a:pos x="3" y="0"/>
                </a:cxn>
              </a:cxnLst>
              <a:rect l="0" t="0" r="r" b="b"/>
              <a:pathLst>
                <a:path w="3" h="984">
                  <a:moveTo>
                    <a:pt x="0" y="984"/>
                  </a:moveTo>
                  <a:lnTo>
                    <a:pt x="3" y="0"/>
                  </a:lnTo>
                </a:path>
              </a:pathLst>
            </a:custGeom>
            <a:noFill/>
            <a:ln w="57150" cap="flat" cmpd="sng">
              <a:solidFill>
                <a:srgbClr val="0000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4992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3264" y="192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36" name="Text Box 72"/>
            <p:cNvSpPr txBox="1">
              <a:spLocks noChangeArrowheads="1"/>
            </p:cNvSpPr>
            <p:nvPr/>
          </p:nvSpPr>
          <p:spPr bwMode="auto">
            <a:xfrm>
              <a:off x="3059" y="157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A</a:t>
              </a:r>
              <a:endParaRPr kumimoji="1" lang="en-US" altLang="zh-CN" sz="32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1337" name="Text Box 73"/>
            <p:cNvSpPr txBox="1">
              <a:spLocks noChangeArrowheads="1"/>
            </p:cNvSpPr>
            <p:nvPr/>
          </p:nvSpPr>
          <p:spPr bwMode="auto">
            <a:xfrm>
              <a:off x="4848" y="148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11338" name="Text Box 74"/>
            <p:cNvSpPr txBox="1">
              <a:spLocks noChangeArrowheads="1"/>
            </p:cNvSpPr>
            <p:nvPr/>
          </p:nvSpPr>
          <p:spPr bwMode="auto">
            <a:xfrm>
              <a:off x="4128" y="19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l</a:t>
              </a:r>
              <a:endParaRPr kumimoji="1" lang="en-US" altLang="zh-CN" sz="32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1339" name="Text Box 75"/>
            <p:cNvSpPr txBox="1">
              <a:spLocks noChangeArrowheads="1"/>
            </p:cNvSpPr>
            <p:nvPr/>
          </p:nvSpPr>
          <p:spPr bwMode="auto">
            <a:xfrm>
              <a:off x="5280" y="1833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X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11340" name="Object 76"/>
            <p:cNvGraphicFramePr>
              <a:graphicFrameLocks noChangeAspect="1"/>
            </p:cNvGraphicFramePr>
            <p:nvPr/>
          </p:nvGraphicFramePr>
          <p:xfrm>
            <a:off x="3312" y="1056"/>
            <a:ext cx="357" cy="263"/>
          </p:xfrm>
          <a:graphic>
            <a:graphicData uri="http://schemas.openxmlformats.org/presentationml/2006/ole">
              <p:oleObj spid="_x0000_s11340" name="公式" r:id="rId6" imgW="126720" imgH="126720" progId="Equation.3">
                <p:embed/>
              </p:oleObj>
            </a:graphicData>
          </a:graphic>
        </p:graphicFrame>
      </p:grpSp>
      <p:grpSp>
        <p:nvGrpSpPr>
          <p:cNvPr id="11341" name="Group 77"/>
          <p:cNvGrpSpPr>
            <a:grpSpLocks/>
          </p:cNvGrpSpPr>
          <p:nvPr/>
        </p:nvGrpSpPr>
        <p:grpSpPr bwMode="auto">
          <a:xfrm>
            <a:off x="5253038" y="2354263"/>
            <a:ext cx="1657350" cy="533400"/>
            <a:chOff x="3312" y="1488"/>
            <a:chExt cx="1044" cy="336"/>
          </a:xfrm>
        </p:grpSpPr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3840" y="1776"/>
              <a:ext cx="96" cy="4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343" name="Object 79"/>
            <p:cNvGraphicFramePr>
              <a:graphicFrameLocks noChangeAspect="1"/>
            </p:cNvGraphicFramePr>
            <p:nvPr/>
          </p:nvGraphicFramePr>
          <p:xfrm>
            <a:off x="3473" y="1531"/>
            <a:ext cx="267" cy="219"/>
          </p:xfrm>
          <a:graphic>
            <a:graphicData uri="http://schemas.openxmlformats.org/presentationml/2006/ole">
              <p:oleObj spid="_x0000_s11343" name="公式" r:id="rId7" imgW="126720" imgH="139680" progId="Equation.3">
                <p:embed/>
              </p:oleObj>
            </a:graphicData>
          </a:graphic>
        </p:graphicFrame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 flipV="1">
              <a:off x="3888" y="14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45" name="Line 81"/>
            <p:cNvSpPr>
              <a:spLocks noChangeShapeType="1"/>
            </p:cNvSpPr>
            <p:nvPr/>
          </p:nvSpPr>
          <p:spPr bwMode="auto">
            <a:xfrm>
              <a:off x="3312" y="1632"/>
              <a:ext cx="576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346" name="Object 82"/>
            <p:cNvGraphicFramePr>
              <a:graphicFrameLocks noChangeAspect="1"/>
            </p:cNvGraphicFramePr>
            <p:nvPr/>
          </p:nvGraphicFramePr>
          <p:xfrm>
            <a:off x="3936" y="1488"/>
            <a:ext cx="420" cy="228"/>
          </p:xfrm>
          <a:graphic>
            <a:graphicData uri="http://schemas.openxmlformats.org/presentationml/2006/ole">
              <p:oleObj spid="_x0000_s11346" name="公式" r:id="rId8" imgW="241200" imgH="177480" progId="Equation.3">
                <p:embed/>
              </p:oleObj>
            </a:graphicData>
          </a:graphic>
        </p:graphicFrame>
      </p:grpSp>
      <p:grpSp>
        <p:nvGrpSpPr>
          <p:cNvPr id="11353" name="Group 89"/>
          <p:cNvGrpSpPr>
            <a:grpSpLocks/>
          </p:cNvGrpSpPr>
          <p:nvPr/>
        </p:nvGrpSpPr>
        <p:grpSpPr bwMode="auto">
          <a:xfrm>
            <a:off x="5029200" y="3810000"/>
            <a:ext cx="3886200" cy="2133600"/>
            <a:chOff x="3168" y="2400"/>
            <a:chExt cx="2448" cy="1344"/>
          </a:xfrm>
        </p:grpSpPr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>
              <a:off x="3360" y="3216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55" name="Rectangle 91"/>
            <p:cNvSpPr>
              <a:spLocks noChangeArrowheads="1"/>
            </p:cNvSpPr>
            <p:nvPr/>
          </p:nvSpPr>
          <p:spPr bwMode="auto">
            <a:xfrm>
              <a:off x="3360" y="3168"/>
              <a:ext cx="172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56" name="Line 92"/>
            <p:cNvSpPr>
              <a:spLocks noChangeShapeType="1"/>
            </p:cNvSpPr>
            <p:nvPr/>
          </p:nvSpPr>
          <p:spPr bwMode="auto">
            <a:xfrm>
              <a:off x="3360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57" name="Line 93"/>
            <p:cNvSpPr>
              <a:spLocks noChangeShapeType="1"/>
            </p:cNvSpPr>
            <p:nvPr/>
          </p:nvSpPr>
          <p:spPr bwMode="auto">
            <a:xfrm>
              <a:off x="5088" y="31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58" name="Line 94"/>
            <p:cNvSpPr>
              <a:spLocks noChangeShapeType="1"/>
            </p:cNvSpPr>
            <p:nvPr/>
          </p:nvSpPr>
          <p:spPr bwMode="auto">
            <a:xfrm>
              <a:off x="3360" y="331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59" name="Line 95"/>
            <p:cNvSpPr>
              <a:spLocks noChangeShapeType="1"/>
            </p:cNvSpPr>
            <p:nvPr/>
          </p:nvSpPr>
          <p:spPr bwMode="auto">
            <a:xfrm>
              <a:off x="4224" y="331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60" name="Text Box 96"/>
            <p:cNvSpPr txBox="1">
              <a:spLocks noChangeArrowheads="1"/>
            </p:cNvSpPr>
            <p:nvPr/>
          </p:nvSpPr>
          <p:spPr bwMode="auto">
            <a:xfrm>
              <a:off x="3168" y="297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A</a:t>
              </a:r>
              <a:endParaRPr kumimoji="1" lang="en-US" altLang="zh-CN" sz="32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4992" y="292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11362" name="Text Box 98"/>
            <p:cNvSpPr txBox="1">
              <a:spLocks noChangeArrowheads="1"/>
            </p:cNvSpPr>
            <p:nvPr/>
          </p:nvSpPr>
          <p:spPr bwMode="auto">
            <a:xfrm>
              <a:off x="3936" y="288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itchFamily="18" charset="0"/>
                  <a:ea typeface="楷体_GB2312" pitchFamily="49" charset="-122"/>
                </a:rPr>
                <a:t>C</a:t>
              </a:r>
              <a:endParaRPr kumimoji="1" lang="en-US" altLang="zh-CN" sz="32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11363" name="Text Box 99"/>
            <p:cNvSpPr txBox="1">
              <a:spLocks noChangeArrowheads="1"/>
            </p:cNvSpPr>
            <p:nvPr/>
          </p:nvSpPr>
          <p:spPr bwMode="auto">
            <a:xfrm>
              <a:off x="5280" y="3225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X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11364" name="Object 100"/>
            <p:cNvGraphicFramePr>
              <a:graphicFrameLocks noChangeAspect="1"/>
            </p:cNvGraphicFramePr>
            <p:nvPr/>
          </p:nvGraphicFramePr>
          <p:xfrm>
            <a:off x="4560" y="3360"/>
            <a:ext cx="288" cy="384"/>
          </p:xfrm>
          <a:graphic>
            <a:graphicData uri="http://schemas.openxmlformats.org/presentationml/2006/ole">
              <p:oleObj spid="_x0000_s11364" name="Equation" r:id="rId9" imgW="152280" imgH="393480" progId="Equation.3">
                <p:embed/>
              </p:oleObj>
            </a:graphicData>
          </a:graphic>
        </p:graphicFrame>
        <p:graphicFrame>
          <p:nvGraphicFramePr>
            <p:cNvPr id="11365" name="Object 101"/>
            <p:cNvGraphicFramePr>
              <a:graphicFrameLocks noChangeAspect="1"/>
            </p:cNvGraphicFramePr>
            <p:nvPr/>
          </p:nvGraphicFramePr>
          <p:xfrm>
            <a:off x="3744" y="3360"/>
            <a:ext cx="336" cy="384"/>
          </p:xfrm>
          <a:graphic>
            <a:graphicData uri="http://schemas.openxmlformats.org/presentationml/2006/ole">
              <p:oleObj spid="_x0000_s11365" name="Equation" r:id="rId10" imgW="152280" imgH="393480" progId="Equation.3">
                <p:embed/>
              </p:oleObj>
            </a:graphicData>
          </a:graphic>
        </p:graphicFrame>
        <p:sp>
          <p:nvSpPr>
            <p:cNvPr id="11366" name="Freeform 102"/>
            <p:cNvSpPr>
              <a:spLocks/>
            </p:cNvSpPr>
            <p:nvPr/>
          </p:nvSpPr>
          <p:spPr bwMode="auto">
            <a:xfrm>
              <a:off x="4224" y="2496"/>
              <a:ext cx="3" cy="984"/>
            </a:xfrm>
            <a:custGeom>
              <a:avLst/>
              <a:gdLst/>
              <a:ahLst/>
              <a:cxnLst>
                <a:cxn ang="0">
                  <a:pos x="0" y="984"/>
                </a:cxn>
                <a:cxn ang="0">
                  <a:pos x="3" y="0"/>
                </a:cxn>
              </a:cxnLst>
              <a:rect l="0" t="0" r="r" b="b"/>
              <a:pathLst>
                <a:path w="3" h="984">
                  <a:moveTo>
                    <a:pt x="0" y="984"/>
                  </a:moveTo>
                  <a:lnTo>
                    <a:pt x="3" y="0"/>
                  </a:lnTo>
                </a:path>
              </a:pathLst>
            </a:custGeom>
            <a:noFill/>
            <a:ln w="57150" cap="flat" cmpd="sng">
              <a:solidFill>
                <a:srgbClr val="0000CC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367" name="Object 103"/>
            <p:cNvGraphicFramePr>
              <a:graphicFrameLocks noChangeAspect="1"/>
            </p:cNvGraphicFramePr>
            <p:nvPr/>
          </p:nvGraphicFramePr>
          <p:xfrm>
            <a:off x="4272" y="2400"/>
            <a:ext cx="357" cy="263"/>
          </p:xfrm>
          <a:graphic>
            <a:graphicData uri="http://schemas.openxmlformats.org/presentationml/2006/ole">
              <p:oleObj spid="_x0000_s11367" name="公式" r:id="rId11" imgW="126720" imgH="126720" progId="Equation.3">
                <p:embed/>
              </p:oleObj>
            </a:graphicData>
          </a:graphic>
        </p:graphicFrame>
      </p:grpSp>
      <p:grpSp>
        <p:nvGrpSpPr>
          <p:cNvPr id="11368" name="Group 104"/>
          <p:cNvGrpSpPr>
            <a:grpSpLocks/>
          </p:cNvGrpSpPr>
          <p:nvPr/>
        </p:nvGrpSpPr>
        <p:grpSpPr bwMode="auto">
          <a:xfrm>
            <a:off x="6705600" y="4343400"/>
            <a:ext cx="1276350" cy="762000"/>
            <a:chOff x="4128" y="2640"/>
            <a:chExt cx="804" cy="480"/>
          </a:xfrm>
        </p:grpSpPr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4563" y="3072"/>
              <a:ext cx="96" cy="4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370" name="Object 106"/>
            <p:cNvGraphicFramePr>
              <a:graphicFrameLocks noChangeAspect="1"/>
            </p:cNvGraphicFramePr>
            <p:nvPr/>
          </p:nvGraphicFramePr>
          <p:xfrm>
            <a:off x="4288" y="2845"/>
            <a:ext cx="267" cy="219"/>
          </p:xfrm>
          <a:graphic>
            <a:graphicData uri="http://schemas.openxmlformats.org/presentationml/2006/ole">
              <p:oleObj spid="_x0000_s11370" name="公式" r:id="rId12" imgW="126720" imgH="139680" progId="Equation.3">
                <p:embed/>
              </p:oleObj>
            </a:graphicData>
          </a:graphic>
        </p:graphicFrame>
        <p:sp>
          <p:nvSpPr>
            <p:cNvPr id="11371" name="Line 107"/>
            <p:cNvSpPr>
              <a:spLocks noChangeShapeType="1"/>
            </p:cNvSpPr>
            <p:nvPr/>
          </p:nvSpPr>
          <p:spPr bwMode="auto">
            <a:xfrm flipV="1">
              <a:off x="4608" y="28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72" name="Line 108"/>
            <p:cNvSpPr>
              <a:spLocks noChangeShapeType="1"/>
            </p:cNvSpPr>
            <p:nvPr/>
          </p:nvSpPr>
          <p:spPr bwMode="auto">
            <a:xfrm>
              <a:off x="4128" y="2928"/>
              <a:ext cx="48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373" name="Object 109"/>
            <p:cNvGraphicFramePr>
              <a:graphicFrameLocks noChangeAspect="1"/>
            </p:cNvGraphicFramePr>
            <p:nvPr/>
          </p:nvGraphicFramePr>
          <p:xfrm>
            <a:off x="4512" y="2640"/>
            <a:ext cx="420" cy="228"/>
          </p:xfrm>
          <a:graphic>
            <a:graphicData uri="http://schemas.openxmlformats.org/presentationml/2006/ole">
              <p:oleObj spid="_x0000_s11373" name="公式" r:id="rId13" imgW="24120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93" grpId="0" autoUpdateAnimBg="0"/>
      <p:bldP spid="1130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F299-0309-4B30-87E9-8B1CC1A5ACDD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31750"/>
            <a:ext cx="2971800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</a:t>
            </a: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平行轴定理</a:t>
            </a:r>
          </a:p>
        </p:txBody>
      </p: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7046913" y="2514600"/>
            <a:ext cx="1157287" cy="531813"/>
            <a:chOff x="4128" y="1920"/>
            <a:chExt cx="729" cy="335"/>
          </a:xfrm>
        </p:grpSpPr>
        <p:graphicFrame>
          <p:nvGraphicFramePr>
            <p:cNvPr id="32782" name="Object 14"/>
            <p:cNvGraphicFramePr>
              <a:graphicFrameLocks noChangeAspect="1"/>
            </p:cNvGraphicFramePr>
            <p:nvPr/>
          </p:nvGraphicFramePr>
          <p:xfrm>
            <a:off x="4377" y="1920"/>
            <a:ext cx="288" cy="277"/>
          </p:xfrm>
          <a:graphic>
            <a:graphicData uri="http://schemas.openxmlformats.org/presentationml/2006/ole">
              <p:oleObj spid="_x0000_s32782" name="公式" r:id="rId3" imgW="126720" imgH="152280" progId="Equation.3">
                <p:embed/>
              </p:oleObj>
            </a:graphicData>
          </a:graphic>
        </p:graphicFrame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4137" y="2208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2792" name="Object 24"/>
            <p:cNvGraphicFramePr>
              <a:graphicFrameLocks noChangeAspect="1"/>
            </p:cNvGraphicFramePr>
            <p:nvPr/>
          </p:nvGraphicFramePr>
          <p:xfrm>
            <a:off x="4128" y="1998"/>
            <a:ext cx="288" cy="257"/>
          </p:xfrm>
          <a:graphic>
            <a:graphicData uri="http://schemas.openxmlformats.org/presentationml/2006/ole">
              <p:oleObj spid="_x0000_s32792" name="公式" r:id="rId4" imgW="126720" imgH="139680" progId="Equation.3">
                <p:embed/>
              </p:oleObj>
            </a:graphicData>
          </a:graphic>
        </p:graphicFrame>
      </p:grpSp>
      <p:grpSp>
        <p:nvGrpSpPr>
          <p:cNvPr id="32802" name="Group 34"/>
          <p:cNvGrpSpPr>
            <a:grpSpLocks/>
          </p:cNvGrpSpPr>
          <p:nvPr/>
        </p:nvGrpSpPr>
        <p:grpSpPr bwMode="auto">
          <a:xfrm>
            <a:off x="6156325" y="2924175"/>
            <a:ext cx="1981200" cy="706438"/>
            <a:chOff x="1248" y="2304"/>
            <a:chExt cx="1248" cy="445"/>
          </a:xfrm>
        </p:grpSpPr>
        <p:graphicFrame>
          <p:nvGraphicFramePr>
            <p:cNvPr id="32797" name="Object 29"/>
            <p:cNvGraphicFramePr>
              <a:graphicFrameLocks noChangeAspect="1"/>
            </p:cNvGraphicFramePr>
            <p:nvPr/>
          </p:nvGraphicFramePr>
          <p:xfrm>
            <a:off x="1824" y="2448"/>
            <a:ext cx="346" cy="301"/>
          </p:xfrm>
          <a:graphic>
            <a:graphicData uri="http://schemas.openxmlformats.org/presentationml/2006/ole">
              <p:oleObj spid="_x0000_s32797" name="公式" r:id="rId5" imgW="152280" imgH="164880" progId="Equation.3">
                <p:embed/>
              </p:oleObj>
            </a:graphicData>
          </a:graphic>
        </p:graphicFrame>
        <p:graphicFrame>
          <p:nvGraphicFramePr>
            <p:cNvPr id="32799" name="Object 31"/>
            <p:cNvGraphicFramePr>
              <a:graphicFrameLocks noChangeAspect="1"/>
            </p:cNvGraphicFramePr>
            <p:nvPr/>
          </p:nvGraphicFramePr>
          <p:xfrm>
            <a:off x="1248" y="2304"/>
            <a:ext cx="269" cy="325"/>
          </p:xfrm>
          <a:graphic>
            <a:graphicData uri="http://schemas.openxmlformats.org/presentationml/2006/ole">
              <p:oleObj spid="_x0000_s32799" name="公式" r:id="rId6" imgW="152280" imgH="177480" progId="Equation.3">
                <p:embed/>
              </p:oleObj>
            </a:graphicData>
          </a:graphic>
        </p:graphicFrame>
        <p:sp>
          <p:nvSpPr>
            <p:cNvPr id="32801" name="Line 33"/>
            <p:cNvSpPr>
              <a:spLocks noChangeShapeType="1"/>
            </p:cNvSpPr>
            <p:nvPr/>
          </p:nvSpPr>
          <p:spPr bwMode="auto">
            <a:xfrm flipV="1">
              <a:off x="1536" y="2352"/>
              <a:ext cx="960" cy="14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870" name="Group 102"/>
          <p:cNvGrpSpPr>
            <a:grpSpLocks/>
          </p:cNvGrpSpPr>
          <p:nvPr/>
        </p:nvGrpSpPr>
        <p:grpSpPr bwMode="auto">
          <a:xfrm>
            <a:off x="6588125" y="2492375"/>
            <a:ext cx="530225" cy="660400"/>
            <a:chOff x="4921" y="3022"/>
            <a:chExt cx="334" cy="416"/>
          </a:xfrm>
        </p:grpSpPr>
        <p:graphicFrame>
          <p:nvGraphicFramePr>
            <p:cNvPr id="32787" name="Object 19"/>
            <p:cNvGraphicFramePr>
              <a:graphicFrameLocks noChangeAspect="1"/>
            </p:cNvGraphicFramePr>
            <p:nvPr/>
          </p:nvGraphicFramePr>
          <p:xfrm>
            <a:off x="4921" y="3022"/>
            <a:ext cx="270" cy="341"/>
          </p:xfrm>
          <a:graphic>
            <a:graphicData uri="http://schemas.openxmlformats.org/presentationml/2006/ole">
              <p:oleObj spid="_x0000_s32787" name="Equation" r:id="rId7" imgW="139680" imgH="203040" progId="Equation.DSMT4">
                <p:embed/>
              </p:oleObj>
            </a:graphicData>
          </a:graphic>
        </p:graphicFrame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 flipH="1">
              <a:off x="4967" y="3294"/>
              <a:ext cx="288" cy="144"/>
            </a:xfrm>
            <a:prstGeom prst="line">
              <a:avLst/>
            </a:prstGeom>
            <a:noFill/>
            <a:ln w="38100">
              <a:solidFill>
                <a:srgbClr val="FF66CC"/>
              </a:solidFill>
              <a:round/>
              <a:headEnd type="arrow" w="med" len="med"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395288" y="620713"/>
            <a:ext cx="540067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若有任一轴与过质心的轴平行，相距为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d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刚体对其转动惯量为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，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则有：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zh-CN" altLang="en-US" sz="2800" b="1" i="1">
                <a:latin typeface="Times New Roman" pitchFamily="18" charset="0"/>
                <a:ea typeface="楷体_GB2312" pitchFamily="49" charset="-122"/>
              </a:rPr>
              <a:t>＝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2800" b="1" i="1" baseline="-25000">
                <a:latin typeface="Times New Roman" pitchFamily="18" charset="0"/>
                <a:ea typeface="楷体_GB2312" pitchFamily="49" charset="-122"/>
              </a:rPr>
              <a:t>C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＋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md</a:t>
            </a:r>
            <a:r>
              <a:rPr kumimoji="1" lang="en-US" altLang="zh-CN" sz="2800" b="1" i="1" baseline="30000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。</a:t>
            </a:r>
            <a:endParaRPr kumimoji="1" lang="zh-CN" altLang="en-US" sz="2800" b="1" i="1">
              <a:latin typeface="Times New Roman" pitchFamily="18" charset="0"/>
              <a:ea typeface="创艺简粗黑" pitchFamily="2" charset="-122"/>
            </a:endParaRP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323850" y="1844675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这个结论称为</a:t>
            </a:r>
            <a:r>
              <a:rPr kumimoji="1" lang="zh-CN" altLang="zh-CN" sz="2800" b="1" u="sng">
                <a:solidFill>
                  <a:srgbClr val="0000CC"/>
                </a:solidFill>
                <a:latin typeface="Times New Roman" pitchFamily="18" charset="0"/>
                <a:ea typeface="创艺简粗黑" pitchFamily="2" charset="-122"/>
              </a:rPr>
              <a:t>平行轴定理</a:t>
            </a:r>
            <a:r>
              <a:rPr kumimoji="1" lang="zh-CN" altLang="zh-CN" sz="2800" b="1">
                <a:latin typeface="Times New Roman" pitchFamily="18" charset="0"/>
                <a:ea typeface="创艺简粗黑" pitchFamily="2" charset="-122"/>
              </a:rPr>
              <a:t>。</a:t>
            </a:r>
            <a:endParaRPr kumimoji="1" lang="zh-CN" altLang="en-US" sz="2800" b="1"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32848" name="Group 80"/>
          <p:cNvGrpSpPr>
            <a:grpSpLocks/>
          </p:cNvGrpSpPr>
          <p:nvPr/>
        </p:nvGrpSpPr>
        <p:grpSpPr bwMode="auto">
          <a:xfrm>
            <a:off x="395288" y="2427288"/>
            <a:ext cx="4375150" cy="946150"/>
            <a:chOff x="230" y="1872"/>
            <a:chExt cx="2756" cy="596"/>
          </a:xfrm>
        </p:grpSpPr>
        <p:sp>
          <p:nvSpPr>
            <p:cNvPr id="32817" name="Text Box 49"/>
            <p:cNvSpPr txBox="1">
              <a:spLocks noChangeArrowheads="1"/>
            </p:cNvSpPr>
            <p:nvPr/>
          </p:nvSpPr>
          <p:spPr bwMode="auto">
            <a:xfrm>
              <a:off x="230" y="1872"/>
              <a:ext cx="275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证明：               分别为质元</a:t>
              </a:r>
            </a:p>
            <a:p>
              <a:pPr eaLnBrk="1" hangingPunct="1"/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dm</a:t>
              </a:r>
              <a:r>
                <a:rPr kumimoji="1" lang="zh-CN" altLang="zh-CN" sz="2800" b="1">
                  <a:latin typeface="Times New Roman" pitchFamily="18" charset="0"/>
                  <a:ea typeface="楷体_GB2312" pitchFamily="49" charset="-122"/>
                </a:rPr>
                <a:t>到转轴</a:t>
              </a:r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O, O’</a:t>
              </a:r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的距离。</a:t>
              </a:r>
            </a:p>
          </p:txBody>
        </p:sp>
        <p:graphicFrame>
          <p:nvGraphicFramePr>
            <p:cNvPr id="32818" name="Object 50"/>
            <p:cNvGraphicFramePr>
              <a:graphicFrameLocks noChangeAspect="1"/>
            </p:cNvGraphicFramePr>
            <p:nvPr/>
          </p:nvGraphicFramePr>
          <p:xfrm>
            <a:off x="1108" y="1897"/>
            <a:ext cx="616" cy="271"/>
          </p:xfrm>
          <a:graphic>
            <a:graphicData uri="http://schemas.openxmlformats.org/presentationml/2006/ole">
              <p:oleObj spid="_x0000_s32818" name="Equation" r:id="rId8" imgW="380880" imgH="177480" progId="Equation.DSMT4">
                <p:embed/>
              </p:oleObj>
            </a:graphicData>
          </a:graphic>
        </p:graphicFrame>
      </p:grpSp>
      <p:graphicFrame>
        <p:nvGraphicFramePr>
          <p:cNvPr id="32820" name="Object 52"/>
          <p:cNvGraphicFramePr>
            <a:graphicFrameLocks noChangeAspect="1"/>
          </p:cNvGraphicFramePr>
          <p:nvPr/>
        </p:nvGraphicFramePr>
        <p:xfrm>
          <a:off x="1273175" y="3627438"/>
          <a:ext cx="1757363" cy="522287"/>
        </p:xfrm>
        <a:graphic>
          <a:graphicData uri="http://schemas.openxmlformats.org/presentationml/2006/ole">
            <p:oleObj spid="_x0000_s32820" name="Equation" r:id="rId9" imgW="634680" imgH="215640" progId="Equation.DSMT4">
              <p:embed/>
            </p:oleObj>
          </a:graphicData>
        </a:graphic>
      </p:graphicFrame>
      <p:graphicFrame>
        <p:nvGraphicFramePr>
          <p:cNvPr id="32821" name="Object 53"/>
          <p:cNvGraphicFramePr>
            <a:graphicFrameLocks noChangeAspect="1"/>
          </p:cNvGraphicFramePr>
          <p:nvPr/>
        </p:nvGraphicFramePr>
        <p:xfrm>
          <a:off x="539750" y="5084763"/>
          <a:ext cx="4778375" cy="708025"/>
        </p:xfrm>
        <a:graphic>
          <a:graphicData uri="http://schemas.openxmlformats.org/presentationml/2006/ole">
            <p:oleObj spid="_x0000_s32821" name="Equation" r:id="rId10" imgW="1726920" imgH="291960" progId="Equation.DSMT4">
              <p:embed/>
            </p:oleObj>
          </a:graphicData>
        </a:graphic>
      </p:graphicFrame>
      <p:sp>
        <p:nvSpPr>
          <p:cNvPr id="32822" name="Text Box 54"/>
          <p:cNvSpPr txBox="1">
            <a:spLocks noChangeArrowheads="1"/>
          </p:cNvSpPr>
          <p:nvPr/>
        </p:nvSpPr>
        <p:spPr bwMode="auto">
          <a:xfrm>
            <a:off x="179388" y="4494213"/>
            <a:ext cx="567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对于平行于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OZ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过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O’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的轴的转动惯量</a:t>
            </a:r>
          </a:p>
        </p:txBody>
      </p:sp>
      <p:graphicFrame>
        <p:nvGraphicFramePr>
          <p:cNvPr id="32823" name="Object 55"/>
          <p:cNvGraphicFramePr>
            <a:graphicFrameLocks noChangeAspect="1"/>
          </p:cNvGraphicFramePr>
          <p:nvPr/>
        </p:nvGraphicFramePr>
        <p:xfrm>
          <a:off x="539750" y="5829300"/>
          <a:ext cx="5953125" cy="839788"/>
        </p:xfrm>
        <a:graphic>
          <a:graphicData uri="http://schemas.openxmlformats.org/presentationml/2006/ole">
            <p:oleObj spid="_x0000_s32823" name="Equation" r:id="rId11" imgW="2133360" imgH="291960" progId="Equation.DSMT4">
              <p:embed/>
            </p:oleObj>
          </a:graphicData>
        </a:graphic>
      </p:graphicFrame>
      <p:grpSp>
        <p:nvGrpSpPr>
          <p:cNvPr id="32826" name="Group 58"/>
          <p:cNvGrpSpPr>
            <a:grpSpLocks/>
          </p:cNvGrpSpPr>
          <p:nvPr/>
        </p:nvGrpSpPr>
        <p:grpSpPr bwMode="auto">
          <a:xfrm>
            <a:off x="4468813" y="5754688"/>
            <a:ext cx="3559175" cy="914400"/>
            <a:chOff x="2736" y="3552"/>
            <a:chExt cx="2242" cy="576"/>
          </a:xfrm>
        </p:grpSpPr>
        <p:sp>
          <p:nvSpPr>
            <p:cNvPr id="32824" name="AutoShape 56"/>
            <p:cNvSpPr>
              <a:spLocks noChangeArrowheads="1"/>
            </p:cNvSpPr>
            <p:nvPr/>
          </p:nvSpPr>
          <p:spPr bwMode="auto">
            <a:xfrm>
              <a:off x="2736" y="3552"/>
              <a:ext cx="1200" cy="576"/>
            </a:xfrm>
            <a:prstGeom prst="wedgeEllipseCallout">
              <a:avLst>
                <a:gd name="adj1" fmla="val 101833"/>
                <a:gd name="adj2" fmla="val -17014"/>
              </a:avLst>
            </a:prstGeom>
            <a:noFill/>
            <a:ln w="349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32825" name="Object 57"/>
            <p:cNvGraphicFramePr>
              <a:graphicFrameLocks noChangeAspect="1"/>
            </p:cNvGraphicFramePr>
            <p:nvPr/>
          </p:nvGraphicFramePr>
          <p:xfrm>
            <a:off x="4560" y="3600"/>
            <a:ext cx="418" cy="270"/>
          </p:xfrm>
          <a:graphic>
            <a:graphicData uri="http://schemas.openxmlformats.org/presentationml/2006/ole">
              <p:oleObj spid="_x0000_s32825" name="公式" r:id="rId12" imgW="241200" imgH="177480" progId="Equation.3">
                <p:embed/>
              </p:oleObj>
            </a:graphicData>
          </a:graphic>
        </p:graphicFrame>
      </p:grpSp>
      <p:grpSp>
        <p:nvGrpSpPr>
          <p:cNvPr id="32849" name="Group 81"/>
          <p:cNvGrpSpPr>
            <a:grpSpLocks/>
          </p:cNvGrpSpPr>
          <p:nvPr/>
        </p:nvGrpSpPr>
        <p:grpSpPr bwMode="auto">
          <a:xfrm>
            <a:off x="5508625" y="333375"/>
            <a:ext cx="3505200" cy="5202238"/>
            <a:chOff x="3456" y="203"/>
            <a:chExt cx="2208" cy="3277"/>
          </a:xfrm>
        </p:grpSpPr>
        <p:sp>
          <p:nvSpPr>
            <p:cNvPr id="32850" name="Freeform 82"/>
            <p:cNvSpPr>
              <a:spLocks/>
            </p:cNvSpPr>
            <p:nvPr/>
          </p:nvSpPr>
          <p:spPr bwMode="auto">
            <a:xfrm>
              <a:off x="3456" y="731"/>
              <a:ext cx="2208" cy="2304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51" name="Oval 83"/>
            <p:cNvSpPr>
              <a:spLocks noChangeArrowheads="1"/>
            </p:cNvSpPr>
            <p:nvPr/>
          </p:nvSpPr>
          <p:spPr bwMode="auto">
            <a:xfrm>
              <a:off x="3762" y="1718"/>
              <a:ext cx="1440" cy="38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2852" name="Freeform 84"/>
            <p:cNvSpPr>
              <a:spLocks/>
            </p:cNvSpPr>
            <p:nvPr/>
          </p:nvSpPr>
          <p:spPr bwMode="auto">
            <a:xfrm>
              <a:off x="4467" y="2123"/>
              <a:ext cx="3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3" y="0"/>
                </a:cxn>
              </a:cxnLst>
              <a:rect l="0" t="0" r="r" b="b"/>
              <a:pathLst>
                <a:path w="3" h="808">
                  <a:moveTo>
                    <a:pt x="0" y="808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53" name="Freeform 85"/>
            <p:cNvSpPr>
              <a:spLocks/>
            </p:cNvSpPr>
            <p:nvPr/>
          </p:nvSpPr>
          <p:spPr bwMode="auto">
            <a:xfrm>
              <a:off x="4272" y="443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2854" name="Object 86"/>
            <p:cNvGraphicFramePr>
              <a:graphicFrameLocks noChangeAspect="1"/>
            </p:cNvGraphicFramePr>
            <p:nvPr/>
          </p:nvGraphicFramePr>
          <p:xfrm>
            <a:off x="4560" y="203"/>
            <a:ext cx="204" cy="229"/>
          </p:xfrm>
          <a:graphic>
            <a:graphicData uri="http://schemas.openxmlformats.org/presentationml/2006/ole">
              <p:oleObj spid="_x0000_s32854" name="公式" r:id="rId13" imgW="126720" imgH="126720" progId="Equation.3">
                <p:embed/>
              </p:oleObj>
            </a:graphicData>
          </a:graphic>
        </p:graphicFrame>
        <p:graphicFrame>
          <p:nvGraphicFramePr>
            <p:cNvPr id="32855" name="Object 87"/>
            <p:cNvGraphicFramePr>
              <a:graphicFrameLocks noChangeAspect="1"/>
            </p:cNvGraphicFramePr>
            <p:nvPr/>
          </p:nvGraphicFramePr>
          <p:xfrm>
            <a:off x="4447" y="2289"/>
            <a:ext cx="251" cy="273"/>
          </p:xfrm>
          <a:graphic>
            <a:graphicData uri="http://schemas.openxmlformats.org/presentationml/2006/ole">
              <p:oleObj spid="_x0000_s32855" name="公式" r:id="rId14" imgW="114120" imgH="139680" progId="Equation.3">
                <p:embed/>
              </p:oleObj>
            </a:graphicData>
          </a:graphic>
        </p:graphicFrame>
        <p:sp>
          <p:nvSpPr>
            <p:cNvPr id="32856" name="Oval 88"/>
            <p:cNvSpPr>
              <a:spLocks noChangeArrowheads="1"/>
            </p:cNvSpPr>
            <p:nvPr/>
          </p:nvSpPr>
          <p:spPr bwMode="auto">
            <a:xfrm>
              <a:off x="5141" y="1849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2857" name="Object 89"/>
            <p:cNvGraphicFramePr>
              <a:graphicFrameLocks noChangeAspect="1"/>
            </p:cNvGraphicFramePr>
            <p:nvPr/>
          </p:nvGraphicFramePr>
          <p:xfrm>
            <a:off x="5163" y="1853"/>
            <a:ext cx="441" cy="259"/>
          </p:xfrm>
          <a:graphic>
            <a:graphicData uri="http://schemas.openxmlformats.org/presentationml/2006/ole">
              <p:oleObj spid="_x0000_s32857" name="Equation" r:id="rId15" imgW="241200" imgH="177480" progId="Equation.3">
                <p:embed/>
              </p:oleObj>
            </a:graphicData>
          </a:graphic>
        </p:graphicFrame>
        <p:sp>
          <p:nvSpPr>
            <p:cNvPr id="32858" name="Freeform 90"/>
            <p:cNvSpPr>
              <a:spLocks/>
            </p:cNvSpPr>
            <p:nvPr/>
          </p:nvSpPr>
          <p:spPr bwMode="auto">
            <a:xfrm>
              <a:off x="4467" y="304"/>
              <a:ext cx="1" cy="1553"/>
            </a:xfrm>
            <a:custGeom>
              <a:avLst/>
              <a:gdLst/>
              <a:ahLst/>
              <a:cxnLst>
                <a:cxn ang="0">
                  <a:pos x="2" y="1553"/>
                </a:cxn>
                <a:cxn ang="0">
                  <a:pos x="0" y="0"/>
                </a:cxn>
              </a:cxnLst>
              <a:rect l="0" t="0" r="r" b="b"/>
              <a:pathLst>
                <a:path w="2" h="1553">
                  <a:moveTo>
                    <a:pt x="2" y="1553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59" name="Freeform 91"/>
            <p:cNvSpPr>
              <a:spLocks/>
            </p:cNvSpPr>
            <p:nvPr/>
          </p:nvSpPr>
          <p:spPr bwMode="auto">
            <a:xfrm>
              <a:off x="4176" y="443"/>
              <a:ext cx="1" cy="1569"/>
            </a:xfrm>
            <a:custGeom>
              <a:avLst/>
              <a:gdLst/>
              <a:ahLst/>
              <a:cxnLst>
                <a:cxn ang="0">
                  <a:pos x="5" y="1569"/>
                </a:cxn>
                <a:cxn ang="0">
                  <a:pos x="0" y="0"/>
                </a:cxn>
              </a:cxnLst>
              <a:rect l="0" t="0" r="r" b="b"/>
              <a:pathLst>
                <a:path w="5" h="1569">
                  <a:moveTo>
                    <a:pt x="5" y="1569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0" name="Freeform 92"/>
            <p:cNvSpPr>
              <a:spLocks/>
            </p:cNvSpPr>
            <p:nvPr/>
          </p:nvSpPr>
          <p:spPr bwMode="auto">
            <a:xfrm>
              <a:off x="3951" y="587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1" name="Freeform 93"/>
            <p:cNvSpPr>
              <a:spLocks/>
            </p:cNvSpPr>
            <p:nvPr/>
          </p:nvSpPr>
          <p:spPr bwMode="auto">
            <a:xfrm>
              <a:off x="4464" y="2795"/>
              <a:ext cx="3" cy="637"/>
            </a:xfrm>
            <a:custGeom>
              <a:avLst/>
              <a:gdLst/>
              <a:ahLst/>
              <a:cxnLst>
                <a:cxn ang="0">
                  <a:pos x="0" y="637"/>
                </a:cxn>
                <a:cxn ang="0">
                  <a:pos x="3" y="0"/>
                </a:cxn>
              </a:cxnLst>
              <a:rect l="0" t="0" r="r" b="b"/>
              <a:pathLst>
                <a:path w="3" h="637">
                  <a:moveTo>
                    <a:pt x="0" y="637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2" name="Freeform 94"/>
            <p:cNvSpPr>
              <a:spLocks/>
            </p:cNvSpPr>
            <p:nvPr/>
          </p:nvSpPr>
          <p:spPr bwMode="auto">
            <a:xfrm>
              <a:off x="4176" y="2843"/>
              <a:ext cx="1" cy="637"/>
            </a:xfrm>
            <a:custGeom>
              <a:avLst/>
              <a:gdLst/>
              <a:ahLst/>
              <a:cxnLst>
                <a:cxn ang="0">
                  <a:pos x="0" y="637"/>
                </a:cxn>
                <a:cxn ang="0">
                  <a:pos x="3" y="0"/>
                </a:cxn>
              </a:cxnLst>
              <a:rect l="0" t="0" r="r" b="b"/>
              <a:pathLst>
                <a:path w="3" h="637">
                  <a:moveTo>
                    <a:pt x="0" y="637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3" name="Freeform 95"/>
            <p:cNvSpPr>
              <a:spLocks/>
            </p:cNvSpPr>
            <p:nvPr/>
          </p:nvSpPr>
          <p:spPr bwMode="auto">
            <a:xfrm>
              <a:off x="4176" y="2123"/>
              <a:ext cx="3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3" y="0"/>
                </a:cxn>
              </a:cxnLst>
              <a:rect l="0" t="0" r="r" b="b"/>
              <a:pathLst>
                <a:path w="3" h="808">
                  <a:moveTo>
                    <a:pt x="0" y="808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4" name="Oval 96"/>
            <p:cNvSpPr>
              <a:spLocks noChangeArrowheads="1"/>
            </p:cNvSpPr>
            <p:nvPr/>
          </p:nvSpPr>
          <p:spPr bwMode="auto">
            <a:xfrm>
              <a:off x="4425" y="2245"/>
              <a:ext cx="70" cy="7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865" name="Group 97"/>
          <p:cNvGrpSpPr>
            <a:grpSpLocks/>
          </p:cNvGrpSpPr>
          <p:nvPr/>
        </p:nvGrpSpPr>
        <p:grpSpPr bwMode="auto">
          <a:xfrm>
            <a:off x="5378450" y="3686175"/>
            <a:ext cx="3852863" cy="895350"/>
            <a:chOff x="3264" y="2856"/>
            <a:chExt cx="2571" cy="564"/>
          </a:xfrm>
        </p:grpSpPr>
        <p:graphicFrame>
          <p:nvGraphicFramePr>
            <p:cNvPr id="32866" name="Object 98"/>
            <p:cNvGraphicFramePr>
              <a:graphicFrameLocks noChangeAspect="1"/>
            </p:cNvGraphicFramePr>
            <p:nvPr/>
          </p:nvGraphicFramePr>
          <p:xfrm>
            <a:off x="3264" y="3131"/>
            <a:ext cx="326" cy="289"/>
          </p:xfrm>
          <a:graphic>
            <a:graphicData uri="http://schemas.openxmlformats.org/presentationml/2006/ole">
              <p:oleObj spid="_x0000_s32866" name="公式" r:id="rId16" imgW="126720" imgH="139680" progId="Equation.3">
                <p:embed/>
              </p:oleObj>
            </a:graphicData>
          </a:graphic>
        </p:graphicFrame>
        <p:sp>
          <p:nvSpPr>
            <p:cNvPr id="32867" name="Line 99"/>
            <p:cNvSpPr>
              <a:spLocks noChangeShapeType="1"/>
            </p:cNvSpPr>
            <p:nvPr/>
          </p:nvSpPr>
          <p:spPr bwMode="auto">
            <a:xfrm flipH="1">
              <a:off x="3539" y="2856"/>
              <a:ext cx="864" cy="38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68" name="Line 100"/>
            <p:cNvSpPr>
              <a:spLocks noChangeShapeType="1"/>
            </p:cNvSpPr>
            <p:nvPr/>
          </p:nvSpPr>
          <p:spPr bwMode="auto">
            <a:xfrm>
              <a:off x="4429" y="2865"/>
              <a:ext cx="1248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2869" name="Object 101"/>
            <p:cNvGraphicFramePr>
              <a:graphicFrameLocks noChangeAspect="1"/>
            </p:cNvGraphicFramePr>
            <p:nvPr/>
          </p:nvGraphicFramePr>
          <p:xfrm>
            <a:off x="5472" y="3035"/>
            <a:ext cx="363" cy="338"/>
          </p:xfrm>
          <a:graphic>
            <a:graphicData uri="http://schemas.openxmlformats.org/presentationml/2006/ole">
              <p:oleObj spid="_x0000_s32869" name="公式" r:id="rId17" imgW="1396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815" grpId="0" autoUpdateAnimBg="0"/>
      <p:bldP spid="32816" grpId="0" autoUpdateAnimBg="0"/>
      <p:bldP spid="328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959F-2447-4E1E-AE91-B8FEEE42B4F8}" type="slidenum">
              <a:rPr lang="en-US" altLang="zh-CN"/>
              <a:pPr/>
              <a:t>22</a:t>
            </a:fld>
            <a:endParaRPr lang="en-US" altLang="zh-CN"/>
          </a:p>
        </p:txBody>
      </p:sp>
      <p:grpSp>
        <p:nvGrpSpPr>
          <p:cNvPr id="33926" name="Group 134"/>
          <p:cNvGrpSpPr>
            <a:grpSpLocks/>
          </p:cNvGrpSpPr>
          <p:nvPr/>
        </p:nvGrpSpPr>
        <p:grpSpPr bwMode="auto">
          <a:xfrm>
            <a:off x="179388" y="0"/>
            <a:ext cx="8785225" cy="1754188"/>
            <a:chOff x="113" y="0"/>
            <a:chExt cx="5534" cy="1105"/>
          </a:xfrm>
        </p:grpSpPr>
        <p:sp>
          <p:nvSpPr>
            <p:cNvPr id="33794" name="Text Box 2"/>
            <p:cNvSpPr txBox="1">
              <a:spLocks noChangeArrowheads="1"/>
            </p:cNvSpPr>
            <p:nvPr/>
          </p:nvSpPr>
          <p:spPr bwMode="auto">
            <a:xfrm>
              <a:off x="113" y="0"/>
              <a:ext cx="5534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注意            可以看成质心在质心坐标系位矢在垂直转轴的</a:t>
              </a:r>
              <a:r>
                <a:rPr kumimoji="1" lang="en-US" altLang="zh-CN" sz="2400" b="1" dirty="0">
                  <a:latin typeface="Times New Roman" pitchFamily="18" charset="0"/>
                  <a:ea typeface="楷体_GB2312" pitchFamily="49" charset="-122"/>
                </a:rPr>
                <a:t>XY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平面内的分量（投影），其坐标分量</a:t>
              </a:r>
            </a:p>
            <a:p>
              <a:pPr eaLnBrk="1" hangingPunct="1">
                <a:lnSpc>
                  <a:spcPct val="150000"/>
                </a:lnSpc>
              </a:pPr>
              <a:r>
                <a:rPr kumimoji="1" lang="en-US" altLang="zh-CN" sz="2400" b="1" i="1" dirty="0">
                  <a:latin typeface="Times New Roman" pitchFamily="18" charset="0"/>
                  <a:ea typeface="楷体_GB2312" pitchFamily="49" charset="-122"/>
                </a:rPr>
                <a:t>x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、</a:t>
              </a:r>
              <a:r>
                <a:rPr kumimoji="1" lang="en-US" altLang="zh-CN" sz="2400" b="1" i="1" dirty="0">
                  <a:latin typeface="Times New Roman" pitchFamily="18" charset="0"/>
                  <a:ea typeface="楷体_GB2312" pitchFamily="49" charset="-122"/>
                </a:rPr>
                <a:t>y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是</a:t>
              </a:r>
              <a:r>
                <a:rPr kumimoji="1" lang="en-US" altLang="zh-CN" sz="2400" b="1" dirty="0">
                  <a:solidFill>
                    <a:srgbClr val="000099"/>
                  </a:solidFill>
                  <a:latin typeface="Times New Roman" pitchFamily="18" charset="0"/>
                  <a:ea typeface="楷体_GB2312" pitchFamily="49" charset="-122"/>
                </a:rPr>
                <a:t>0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（直观：质心在</a:t>
              </a:r>
              <a:r>
                <a:rPr kumimoji="1" lang="en-US" altLang="zh-CN" sz="2400" b="1" dirty="0">
                  <a:latin typeface="Times New Roman" pitchFamily="18" charset="0"/>
                  <a:ea typeface="楷体_GB2312" pitchFamily="49" charset="-122"/>
                </a:rPr>
                <a:t>Z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轴上）</a:t>
              </a:r>
            </a:p>
          </p:txBody>
        </p:sp>
        <p:graphicFrame>
          <p:nvGraphicFramePr>
            <p:cNvPr id="33795" name="Object 3"/>
            <p:cNvGraphicFramePr>
              <a:graphicFrameLocks noChangeAspect="1"/>
            </p:cNvGraphicFramePr>
            <p:nvPr/>
          </p:nvGraphicFramePr>
          <p:xfrm>
            <a:off x="585" y="42"/>
            <a:ext cx="572" cy="363"/>
          </p:xfrm>
          <a:graphic>
            <a:graphicData uri="http://schemas.openxmlformats.org/presentationml/2006/ole">
              <p:oleObj spid="_x0000_s33795" name="Equation" r:id="rId4" imgW="380880" imgH="279360" progId="Equation.DSMT4">
                <p:embed/>
              </p:oleObj>
            </a:graphicData>
          </a:graphic>
        </p:graphicFrame>
      </p:grpSp>
      <p:grpSp>
        <p:nvGrpSpPr>
          <p:cNvPr id="33888" name="Group 96"/>
          <p:cNvGrpSpPr>
            <a:grpSpLocks/>
          </p:cNvGrpSpPr>
          <p:nvPr/>
        </p:nvGrpSpPr>
        <p:grpSpPr bwMode="auto">
          <a:xfrm>
            <a:off x="4786392" y="5781695"/>
            <a:ext cx="3428946" cy="576263"/>
            <a:chOff x="2256" y="2531"/>
            <a:chExt cx="1946" cy="363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2256" y="2531"/>
              <a:ext cx="1946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kumimoji="1" lang="en-US" altLang="zh-CN" sz="2400" b="1" dirty="0">
                  <a:latin typeface="Times New Roman" pitchFamily="18" charset="0"/>
                  <a:ea typeface="楷体_GB2312" pitchFamily="49" charset="-122"/>
                </a:rPr>
                <a:t>    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是两</a:t>
              </a:r>
              <a:r>
                <a:rPr kumimoji="1" lang="zh-CN" altLang="en-US" sz="2400" b="1" dirty="0" smtClean="0">
                  <a:latin typeface="Times New Roman" pitchFamily="18" charset="0"/>
                  <a:ea typeface="楷体_GB2312" pitchFamily="49" charset="-122"/>
                </a:rPr>
                <a:t>平行轴</a:t>
              </a:r>
              <a:r>
                <a:rPr kumimoji="1" lang="zh-CN" altLang="en-US" sz="2400" b="1" dirty="0">
                  <a:latin typeface="Times New Roman" pitchFamily="18" charset="0"/>
                  <a:ea typeface="楷体_GB2312" pitchFamily="49" charset="-122"/>
                </a:rPr>
                <a:t>间的距离</a:t>
              </a:r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/>
          </p:nvGraphicFramePr>
          <p:xfrm>
            <a:off x="2256" y="2546"/>
            <a:ext cx="211" cy="336"/>
          </p:xfrm>
          <a:graphic>
            <a:graphicData uri="http://schemas.openxmlformats.org/presentationml/2006/ole">
              <p:oleObj spid="_x0000_s33798" name="公式" r:id="rId5" imgW="139680" imgH="215640" progId="Equation.3">
                <p:embed/>
              </p:oleObj>
            </a:graphicData>
          </a:graphic>
        </p:graphicFrame>
      </p:grp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260326" y="3643314"/>
          <a:ext cx="4597426" cy="705770"/>
        </p:xfrm>
        <a:graphic>
          <a:graphicData uri="http://schemas.openxmlformats.org/presentationml/2006/ole">
            <p:oleObj spid="_x0000_s33800" name="Equation" r:id="rId6" imgW="1854000" imgH="291960" progId="Equation.DSMT4">
              <p:embed/>
            </p:oleObj>
          </a:graphicData>
        </a:graphic>
      </p:graphicFrame>
      <p:graphicFrame>
        <p:nvGraphicFramePr>
          <p:cNvPr id="33878" name="Object 86"/>
          <p:cNvGraphicFramePr>
            <a:graphicFrameLocks noChangeAspect="1"/>
          </p:cNvGraphicFramePr>
          <p:nvPr/>
        </p:nvGraphicFramePr>
        <p:xfrm>
          <a:off x="1000100" y="5929330"/>
          <a:ext cx="2159027" cy="547239"/>
        </p:xfrm>
        <a:graphic>
          <a:graphicData uri="http://schemas.openxmlformats.org/presentationml/2006/ole">
            <p:oleObj spid="_x0000_s33878" name="公式" r:id="rId7" imgW="863280" imgH="241200" progId="Equation.3">
              <p:embed/>
            </p:oleObj>
          </a:graphicData>
        </a:graphic>
      </p:graphicFrame>
      <p:grpSp>
        <p:nvGrpSpPr>
          <p:cNvPr id="33891" name="Group 99"/>
          <p:cNvGrpSpPr>
            <a:grpSpLocks/>
          </p:cNvGrpSpPr>
          <p:nvPr/>
        </p:nvGrpSpPr>
        <p:grpSpPr bwMode="auto">
          <a:xfrm>
            <a:off x="6937375" y="2968625"/>
            <a:ext cx="1157288" cy="531813"/>
            <a:chOff x="4128" y="1920"/>
            <a:chExt cx="729" cy="335"/>
          </a:xfrm>
        </p:grpSpPr>
        <p:graphicFrame>
          <p:nvGraphicFramePr>
            <p:cNvPr id="33892" name="Object 100"/>
            <p:cNvGraphicFramePr>
              <a:graphicFrameLocks noChangeAspect="1"/>
            </p:cNvGraphicFramePr>
            <p:nvPr/>
          </p:nvGraphicFramePr>
          <p:xfrm>
            <a:off x="4377" y="1920"/>
            <a:ext cx="288" cy="277"/>
          </p:xfrm>
          <a:graphic>
            <a:graphicData uri="http://schemas.openxmlformats.org/presentationml/2006/ole">
              <p:oleObj spid="_x0000_s33892" name="公式" r:id="rId8" imgW="126720" imgH="152280" progId="Equation.3">
                <p:embed/>
              </p:oleObj>
            </a:graphicData>
          </a:graphic>
        </p:graphicFrame>
        <p:sp>
          <p:nvSpPr>
            <p:cNvPr id="33893" name="Line 101"/>
            <p:cNvSpPr>
              <a:spLocks noChangeShapeType="1"/>
            </p:cNvSpPr>
            <p:nvPr/>
          </p:nvSpPr>
          <p:spPr bwMode="auto">
            <a:xfrm>
              <a:off x="4137" y="2208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3894" name="Object 102"/>
            <p:cNvGraphicFramePr>
              <a:graphicFrameLocks noChangeAspect="1"/>
            </p:cNvGraphicFramePr>
            <p:nvPr/>
          </p:nvGraphicFramePr>
          <p:xfrm>
            <a:off x="4128" y="1998"/>
            <a:ext cx="288" cy="257"/>
          </p:xfrm>
          <a:graphic>
            <a:graphicData uri="http://schemas.openxmlformats.org/presentationml/2006/ole">
              <p:oleObj spid="_x0000_s33894" name="公式" r:id="rId9" imgW="126720" imgH="139680" progId="Equation.3">
                <p:embed/>
              </p:oleObj>
            </a:graphicData>
          </a:graphic>
        </p:graphicFrame>
      </p:grpSp>
      <p:grpSp>
        <p:nvGrpSpPr>
          <p:cNvPr id="33923" name="Group 131"/>
          <p:cNvGrpSpPr>
            <a:grpSpLocks/>
          </p:cNvGrpSpPr>
          <p:nvPr/>
        </p:nvGrpSpPr>
        <p:grpSpPr bwMode="auto">
          <a:xfrm>
            <a:off x="5170488" y="4076700"/>
            <a:ext cx="4081462" cy="895350"/>
            <a:chOff x="3264" y="2856"/>
            <a:chExt cx="2571" cy="564"/>
          </a:xfrm>
        </p:grpSpPr>
        <p:graphicFrame>
          <p:nvGraphicFramePr>
            <p:cNvPr id="33903" name="Object 111"/>
            <p:cNvGraphicFramePr>
              <a:graphicFrameLocks noChangeAspect="1"/>
            </p:cNvGraphicFramePr>
            <p:nvPr/>
          </p:nvGraphicFramePr>
          <p:xfrm>
            <a:off x="3264" y="3131"/>
            <a:ext cx="326" cy="289"/>
          </p:xfrm>
          <a:graphic>
            <a:graphicData uri="http://schemas.openxmlformats.org/presentationml/2006/ole">
              <p:oleObj spid="_x0000_s33903" name="公式" r:id="rId10" imgW="126720" imgH="139680" progId="Equation.3">
                <p:embed/>
              </p:oleObj>
            </a:graphicData>
          </a:graphic>
        </p:graphicFrame>
        <p:sp>
          <p:nvSpPr>
            <p:cNvPr id="33904" name="Line 112"/>
            <p:cNvSpPr>
              <a:spLocks noChangeShapeType="1"/>
            </p:cNvSpPr>
            <p:nvPr/>
          </p:nvSpPr>
          <p:spPr bwMode="auto">
            <a:xfrm flipH="1">
              <a:off x="3539" y="2856"/>
              <a:ext cx="864" cy="38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05" name="Line 113"/>
            <p:cNvSpPr>
              <a:spLocks noChangeShapeType="1"/>
            </p:cNvSpPr>
            <p:nvPr/>
          </p:nvSpPr>
          <p:spPr bwMode="auto">
            <a:xfrm>
              <a:off x="4429" y="2865"/>
              <a:ext cx="1248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3906" name="Object 114"/>
            <p:cNvGraphicFramePr>
              <a:graphicFrameLocks noChangeAspect="1"/>
            </p:cNvGraphicFramePr>
            <p:nvPr/>
          </p:nvGraphicFramePr>
          <p:xfrm>
            <a:off x="5472" y="3035"/>
            <a:ext cx="363" cy="338"/>
          </p:xfrm>
          <a:graphic>
            <a:graphicData uri="http://schemas.openxmlformats.org/presentationml/2006/ole">
              <p:oleObj spid="_x0000_s33906" name="公式" r:id="rId11" imgW="139680" imgH="164880" progId="Equation.3">
                <p:embed/>
              </p:oleObj>
            </a:graphicData>
          </a:graphic>
        </p:graphicFrame>
      </p:grpSp>
      <p:grpSp>
        <p:nvGrpSpPr>
          <p:cNvPr id="33930" name="Group 138"/>
          <p:cNvGrpSpPr>
            <a:grpSpLocks/>
          </p:cNvGrpSpPr>
          <p:nvPr/>
        </p:nvGrpSpPr>
        <p:grpSpPr bwMode="auto">
          <a:xfrm>
            <a:off x="5376863" y="765175"/>
            <a:ext cx="3505200" cy="5126038"/>
            <a:chOff x="3387" y="482"/>
            <a:chExt cx="2208" cy="3229"/>
          </a:xfrm>
        </p:grpSpPr>
        <p:sp>
          <p:nvSpPr>
            <p:cNvPr id="33908" name="Freeform 116"/>
            <p:cNvSpPr>
              <a:spLocks/>
            </p:cNvSpPr>
            <p:nvPr/>
          </p:nvSpPr>
          <p:spPr bwMode="auto">
            <a:xfrm>
              <a:off x="3387" y="1010"/>
              <a:ext cx="2208" cy="2304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09" name="Oval 117"/>
            <p:cNvSpPr>
              <a:spLocks noChangeArrowheads="1"/>
            </p:cNvSpPr>
            <p:nvPr/>
          </p:nvSpPr>
          <p:spPr bwMode="auto">
            <a:xfrm>
              <a:off x="3693" y="1997"/>
              <a:ext cx="1440" cy="38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3910" name="Freeform 118"/>
            <p:cNvSpPr>
              <a:spLocks/>
            </p:cNvSpPr>
            <p:nvPr/>
          </p:nvSpPr>
          <p:spPr bwMode="auto">
            <a:xfrm>
              <a:off x="4398" y="2402"/>
              <a:ext cx="3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3" y="0"/>
                </a:cxn>
              </a:cxnLst>
              <a:rect l="0" t="0" r="r" b="b"/>
              <a:pathLst>
                <a:path w="3" h="808">
                  <a:moveTo>
                    <a:pt x="0" y="808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11" name="Freeform 119"/>
            <p:cNvSpPr>
              <a:spLocks/>
            </p:cNvSpPr>
            <p:nvPr/>
          </p:nvSpPr>
          <p:spPr bwMode="auto">
            <a:xfrm>
              <a:off x="4203" y="722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3912" name="Object 120"/>
            <p:cNvGraphicFramePr>
              <a:graphicFrameLocks noChangeAspect="1"/>
            </p:cNvGraphicFramePr>
            <p:nvPr/>
          </p:nvGraphicFramePr>
          <p:xfrm>
            <a:off x="4491" y="482"/>
            <a:ext cx="204" cy="229"/>
          </p:xfrm>
          <a:graphic>
            <a:graphicData uri="http://schemas.openxmlformats.org/presentationml/2006/ole">
              <p:oleObj spid="_x0000_s33912" name="公式" r:id="rId12" imgW="126720" imgH="126720" progId="Equation.3">
                <p:embed/>
              </p:oleObj>
            </a:graphicData>
          </a:graphic>
        </p:graphicFrame>
        <p:graphicFrame>
          <p:nvGraphicFramePr>
            <p:cNvPr id="33913" name="Object 121"/>
            <p:cNvGraphicFramePr>
              <a:graphicFrameLocks noChangeAspect="1"/>
            </p:cNvGraphicFramePr>
            <p:nvPr/>
          </p:nvGraphicFramePr>
          <p:xfrm>
            <a:off x="4378" y="2568"/>
            <a:ext cx="251" cy="273"/>
          </p:xfrm>
          <a:graphic>
            <a:graphicData uri="http://schemas.openxmlformats.org/presentationml/2006/ole">
              <p:oleObj spid="_x0000_s33913" name="公式" r:id="rId13" imgW="114120" imgH="139680" progId="Equation.3">
                <p:embed/>
              </p:oleObj>
            </a:graphicData>
          </a:graphic>
        </p:graphicFrame>
        <p:sp>
          <p:nvSpPr>
            <p:cNvPr id="33914" name="Oval 122"/>
            <p:cNvSpPr>
              <a:spLocks noChangeArrowheads="1"/>
            </p:cNvSpPr>
            <p:nvPr/>
          </p:nvSpPr>
          <p:spPr bwMode="auto">
            <a:xfrm>
              <a:off x="5072" y="2128"/>
              <a:ext cx="96" cy="96"/>
            </a:xfrm>
            <a:prstGeom prst="ellipse">
              <a:avLst/>
            </a:prstGeom>
            <a:solidFill>
              <a:srgbClr val="0000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3915" name="Object 123"/>
            <p:cNvGraphicFramePr>
              <a:graphicFrameLocks noChangeAspect="1"/>
            </p:cNvGraphicFramePr>
            <p:nvPr/>
          </p:nvGraphicFramePr>
          <p:xfrm>
            <a:off x="5094" y="2132"/>
            <a:ext cx="441" cy="259"/>
          </p:xfrm>
          <a:graphic>
            <a:graphicData uri="http://schemas.openxmlformats.org/presentationml/2006/ole">
              <p:oleObj spid="_x0000_s33915" name="Equation" r:id="rId14" imgW="241200" imgH="177480" progId="Equation.3">
                <p:embed/>
              </p:oleObj>
            </a:graphicData>
          </a:graphic>
        </p:graphicFrame>
        <p:sp>
          <p:nvSpPr>
            <p:cNvPr id="33916" name="Freeform 124"/>
            <p:cNvSpPr>
              <a:spLocks/>
            </p:cNvSpPr>
            <p:nvPr/>
          </p:nvSpPr>
          <p:spPr bwMode="auto">
            <a:xfrm>
              <a:off x="4398" y="583"/>
              <a:ext cx="1" cy="1553"/>
            </a:xfrm>
            <a:custGeom>
              <a:avLst/>
              <a:gdLst/>
              <a:ahLst/>
              <a:cxnLst>
                <a:cxn ang="0">
                  <a:pos x="2" y="1553"/>
                </a:cxn>
                <a:cxn ang="0">
                  <a:pos x="0" y="0"/>
                </a:cxn>
              </a:cxnLst>
              <a:rect l="0" t="0" r="r" b="b"/>
              <a:pathLst>
                <a:path w="2" h="1553">
                  <a:moveTo>
                    <a:pt x="2" y="1553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19" name="Freeform 127"/>
            <p:cNvSpPr>
              <a:spLocks/>
            </p:cNvSpPr>
            <p:nvPr/>
          </p:nvSpPr>
          <p:spPr bwMode="auto">
            <a:xfrm>
              <a:off x="4395" y="3074"/>
              <a:ext cx="3" cy="637"/>
            </a:xfrm>
            <a:custGeom>
              <a:avLst/>
              <a:gdLst/>
              <a:ahLst/>
              <a:cxnLst>
                <a:cxn ang="0">
                  <a:pos x="0" y="637"/>
                </a:cxn>
                <a:cxn ang="0">
                  <a:pos x="3" y="0"/>
                </a:cxn>
              </a:cxnLst>
              <a:rect l="0" t="0" r="r" b="b"/>
              <a:pathLst>
                <a:path w="3" h="637">
                  <a:moveTo>
                    <a:pt x="0" y="637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22" name="Oval 130"/>
            <p:cNvSpPr>
              <a:spLocks noChangeArrowheads="1"/>
            </p:cNvSpPr>
            <p:nvPr/>
          </p:nvSpPr>
          <p:spPr bwMode="auto">
            <a:xfrm>
              <a:off x="4356" y="2524"/>
              <a:ext cx="70" cy="73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3924" name="Object 132"/>
          <p:cNvGraphicFramePr>
            <a:graphicFrameLocks noChangeAspect="1"/>
          </p:cNvGraphicFramePr>
          <p:nvPr/>
        </p:nvGraphicFramePr>
        <p:xfrm>
          <a:off x="285720" y="2435300"/>
          <a:ext cx="4783165" cy="636510"/>
        </p:xfrm>
        <a:graphic>
          <a:graphicData uri="http://schemas.openxmlformats.org/presentationml/2006/ole">
            <p:oleObj spid="_x0000_s33924" name="Equation" r:id="rId15" imgW="2197080" imgH="291960" progId="Equation.DSMT4">
              <p:embed/>
            </p:oleObj>
          </a:graphicData>
        </a:graphic>
      </p:graphicFrame>
      <p:graphicFrame>
        <p:nvGraphicFramePr>
          <p:cNvPr id="33925" name="Object 133"/>
          <p:cNvGraphicFramePr>
            <a:graphicFrameLocks noChangeAspect="1"/>
          </p:cNvGraphicFramePr>
          <p:nvPr/>
        </p:nvGraphicFramePr>
        <p:xfrm>
          <a:off x="285720" y="4786322"/>
          <a:ext cx="3648102" cy="745401"/>
        </p:xfrm>
        <a:graphic>
          <a:graphicData uri="http://schemas.openxmlformats.org/presentationml/2006/ole">
            <p:oleObj spid="_x0000_s33925" name="Equation" r:id="rId16" imgW="1473120" imgH="291960" progId="Equation.DSMT4">
              <p:embed/>
            </p:oleObj>
          </a:graphicData>
        </a:graphic>
      </p:graphicFrame>
      <p:grpSp>
        <p:nvGrpSpPr>
          <p:cNvPr id="33929" name="Group 137"/>
          <p:cNvGrpSpPr>
            <a:grpSpLocks/>
          </p:cNvGrpSpPr>
          <p:nvPr/>
        </p:nvGrpSpPr>
        <p:grpSpPr bwMode="auto">
          <a:xfrm>
            <a:off x="7019925" y="3500438"/>
            <a:ext cx="1008063" cy="576262"/>
            <a:chOff x="4422" y="2205"/>
            <a:chExt cx="635" cy="363"/>
          </a:xfrm>
        </p:grpSpPr>
        <p:sp>
          <p:nvSpPr>
            <p:cNvPr id="33927" name="Line 135"/>
            <p:cNvSpPr>
              <a:spLocks noChangeShapeType="1"/>
            </p:cNvSpPr>
            <p:nvPr/>
          </p:nvSpPr>
          <p:spPr bwMode="auto">
            <a:xfrm flipV="1">
              <a:off x="4422" y="2205"/>
              <a:ext cx="635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928" name="Text Box 136"/>
            <p:cNvSpPr txBox="1">
              <a:spLocks noChangeArrowheads="1"/>
            </p:cNvSpPr>
            <p:nvPr/>
          </p:nvSpPr>
          <p:spPr bwMode="auto">
            <a:xfrm>
              <a:off x="4727" y="2309"/>
              <a:ext cx="220" cy="231"/>
            </a:xfrm>
            <a:prstGeom prst="rect">
              <a:avLst/>
            </a:prstGeom>
            <a:noFill/>
            <a:ln w="25400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b="1" i="1">
                  <a:solidFill>
                    <a:srgbClr val="FF0000"/>
                  </a:solidFill>
                </a:rPr>
                <a:t>R</a:t>
              </a:r>
            </a:p>
          </p:txBody>
        </p:sp>
      </p:grpSp>
      <p:grpSp>
        <p:nvGrpSpPr>
          <p:cNvPr id="33935" name="Group 143"/>
          <p:cNvGrpSpPr>
            <a:grpSpLocks/>
          </p:cNvGrpSpPr>
          <p:nvPr/>
        </p:nvGrpSpPr>
        <p:grpSpPr bwMode="auto">
          <a:xfrm>
            <a:off x="6156325" y="931863"/>
            <a:ext cx="704850" cy="4821237"/>
            <a:chOff x="3942" y="587"/>
            <a:chExt cx="444" cy="3037"/>
          </a:xfrm>
        </p:grpSpPr>
        <p:sp>
          <p:nvSpPr>
            <p:cNvPr id="33931" name="Freeform 139"/>
            <p:cNvSpPr>
              <a:spLocks/>
            </p:cNvSpPr>
            <p:nvPr/>
          </p:nvSpPr>
          <p:spPr bwMode="auto">
            <a:xfrm>
              <a:off x="4167" y="587"/>
              <a:ext cx="1" cy="1569"/>
            </a:xfrm>
            <a:custGeom>
              <a:avLst/>
              <a:gdLst/>
              <a:ahLst/>
              <a:cxnLst>
                <a:cxn ang="0">
                  <a:pos x="5" y="1569"/>
                </a:cxn>
                <a:cxn ang="0">
                  <a:pos x="0" y="0"/>
                </a:cxn>
              </a:cxnLst>
              <a:rect l="0" t="0" r="r" b="b"/>
              <a:pathLst>
                <a:path w="5" h="1569">
                  <a:moveTo>
                    <a:pt x="5" y="1569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32" name="Freeform 140"/>
            <p:cNvSpPr>
              <a:spLocks/>
            </p:cNvSpPr>
            <p:nvPr/>
          </p:nvSpPr>
          <p:spPr bwMode="auto">
            <a:xfrm>
              <a:off x="3942" y="731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33" name="Freeform 141"/>
            <p:cNvSpPr>
              <a:spLocks/>
            </p:cNvSpPr>
            <p:nvPr/>
          </p:nvSpPr>
          <p:spPr bwMode="auto">
            <a:xfrm>
              <a:off x="4167" y="2987"/>
              <a:ext cx="1" cy="637"/>
            </a:xfrm>
            <a:custGeom>
              <a:avLst/>
              <a:gdLst/>
              <a:ahLst/>
              <a:cxnLst>
                <a:cxn ang="0">
                  <a:pos x="0" y="637"/>
                </a:cxn>
                <a:cxn ang="0">
                  <a:pos x="3" y="0"/>
                </a:cxn>
              </a:cxnLst>
              <a:rect l="0" t="0" r="r" b="b"/>
              <a:pathLst>
                <a:path w="3" h="637">
                  <a:moveTo>
                    <a:pt x="0" y="637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34" name="Freeform 142"/>
            <p:cNvSpPr>
              <a:spLocks/>
            </p:cNvSpPr>
            <p:nvPr/>
          </p:nvSpPr>
          <p:spPr bwMode="auto">
            <a:xfrm>
              <a:off x="4167" y="2267"/>
              <a:ext cx="3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3" y="0"/>
                </a:cxn>
              </a:cxnLst>
              <a:rect l="0" t="0" r="r" b="b"/>
              <a:pathLst>
                <a:path w="3" h="808">
                  <a:moveTo>
                    <a:pt x="0" y="808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339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936" name="Group 144"/>
          <p:cNvGrpSpPr>
            <a:grpSpLocks/>
          </p:cNvGrpSpPr>
          <p:nvPr/>
        </p:nvGrpSpPr>
        <p:grpSpPr bwMode="auto">
          <a:xfrm>
            <a:off x="6516688" y="3098800"/>
            <a:ext cx="457200" cy="617538"/>
            <a:chOff x="4272" y="2251"/>
            <a:chExt cx="288" cy="389"/>
          </a:xfrm>
        </p:grpSpPr>
        <p:graphicFrame>
          <p:nvGraphicFramePr>
            <p:cNvPr id="33937" name="Object 145"/>
            <p:cNvGraphicFramePr>
              <a:graphicFrameLocks noChangeAspect="1"/>
            </p:cNvGraphicFramePr>
            <p:nvPr/>
          </p:nvGraphicFramePr>
          <p:xfrm>
            <a:off x="4290" y="2251"/>
            <a:ext cx="270" cy="341"/>
          </p:xfrm>
          <a:graphic>
            <a:graphicData uri="http://schemas.openxmlformats.org/presentationml/2006/ole">
              <p:oleObj spid="_x0000_s33937" name="公式" r:id="rId17" imgW="139680" imgH="203040" progId="Equation.3">
                <p:embed/>
              </p:oleObj>
            </a:graphicData>
          </a:graphic>
        </p:graphicFrame>
        <p:sp>
          <p:nvSpPr>
            <p:cNvPr id="33938" name="Line 146"/>
            <p:cNvSpPr>
              <a:spLocks noChangeShapeType="1"/>
            </p:cNvSpPr>
            <p:nvPr/>
          </p:nvSpPr>
          <p:spPr bwMode="auto">
            <a:xfrm flipH="1">
              <a:off x="4272" y="2496"/>
              <a:ext cx="288" cy="144"/>
            </a:xfrm>
            <a:prstGeom prst="line">
              <a:avLst/>
            </a:prstGeom>
            <a:noFill/>
            <a:ln w="38100">
              <a:solidFill>
                <a:srgbClr val="FF66CC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959F-2447-4E1E-AE91-B8FEEE42B4F8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428596" y="1714488"/>
            <a:ext cx="8143932" cy="194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前例中</a:t>
            </a: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2800" b="1" baseline="-25000" dirty="0">
                <a:latin typeface="Times New Roman" pitchFamily="18" charset="0"/>
                <a:ea typeface="楷体_GB2312" pitchFamily="49" charset="-122"/>
              </a:rPr>
              <a:t>C</a:t>
            </a:r>
            <a:r>
              <a:rPr kumimoji="1" lang="zh-CN" altLang="zh-CN" sz="2800" b="1" dirty="0">
                <a:latin typeface="Times New Roman" pitchFamily="18" charset="0"/>
                <a:ea typeface="楷体_GB2312" pitchFamily="49" charset="-122"/>
              </a:rPr>
              <a:t>表示相对通过质心的</a:t>
            </a:r>
            <a:r>
              <a:rPr kumimoji="1" lang="zh-CN" altLang="zh-CN" sz="2800" b="1" dirty="0" smtClean="0">
                <a:latin typeface="Times New Roman" pitchFamily="18" charset="0"/>
                <a:ea typeface="楷体_GB2312" pitchFamily="49" charset="-122"/>
              </a:rPr>
              <a:t>轴的</a:t>
            </a:r>
            <a:r>
              <a:rPr kumimoji="1" lang="zh-CN" altLang="zh-CN" sz="2800" b="1" dirty="0">
                <a:latin typeface="Times New Roman" pitchFamily="18" charset="0"/>
                <a:ea typeface="楷体_GB2312" pitchFamily="49" charset="-122"/>
              </a:rPr>
              <a:t>转动惯量， </a:t>
            </a: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2800" b="1" i="1" baseline="-25000" dirty="0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zh-CN" altLang="zh-CN" sz="2800" b="1" dirty="0">
                <a:latin typeface="Times New Roman" pitchFamily="18" charset="0"/>
                <a:ea typeface="楷体_GB2312" pitchFamily="49" charset="-122"/>
              </a:rPr>
              <a:t>表示相对通过</a:t>
            </a:r>
            <a:r>
              <a:rPr kumimoji="1" lang="zh-CN" altLang="zh-CN" sz="2800" b="1" dirty="0" smtClean="0">
                <a:latin typeface="Times New Roman" pitchFamily="18" charset="0"/>
                <a:ea typeface="楷体_GB2312" pitchFamily="49" charset="-122"/>
              </a:rPr>
              <a:t>棒端的</a:t>
            </a:r>
            <a:r>
              <a:rPr kumimoji="1" lang="zh-CN" altLang="zh-CN" sz="2800" b="1" dirty="0">
                <a:latin typeface="Times New Roman" pitchFamily="18" charset="0"/>
                <a:ea typeface="楷体_GB2312" pitchFamily="49" charset="-122"/>
              </a:rPr>
              <a:t>轴的转动惯量。两轴平行</a:t>
            </a:r>
            <a:r>
              <a:rPr kumimoji="1" lang="zh-CN" altLang="zh-CN" sz="2800" b="1" dirty="0" smtClean="0">
                <a:latin typeface="Times New Roman" pitchFamily="18" charset="0"/>
                <a:ea typeface="楷体_GB2312" pitchFamily="49" charset="-122"/>
              </a:rPr>
              <a:t>，相距 </a:t>
            </a: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</a:rPr>
              <a:t>l/2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。</a:t>
            </a:r>
            <a:r>
              <a:rPr kumimoji="1" lang="zh-CN" altLang="zh-CN" sz="2800" b="1" dirty="0">
                <a:latin typeface="Times New Roman" pitchFamily="18" charset="0"/>
                <a:ea typeface="楷体_GB2312" pitchFamily="49" charset="-122"/>
              </a:rPr>
              <a:t>可见：</a:t>
            </a:r>
            <a:endParaRPr kumimoji="1" lang="zh-CN" altLang="en-US" sz="2800" b="1" dirty="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33878" name="Object 86"/>
          <p:cNvGraphicFramePr>
            <a:graphicFrameLocks noChangeAspect="1"/>
          </p:cNvGraphicFramePr>
          <p:nvPr/>
        </p:nvGraphicFramePr>
        <p:xfrm>
          <a:off x="2500298" y="571480"/>
          <a:ext cx="3382140" cy="857256"/>
        </p:xfrm>
        <a:graphic>
          <a:graphicData uri="http://schemas.openxmlformats.org/presentationml/2006/ole">
            <p:oleObj spid="_x0000_s109571" name="公式" r:id="rId4" imgW="863280" imgH="241200" progId="Equation.3">
              <p:embed/>
            </p:oleObj>
          </a:graphicData>
        </a:graphic>
      </p:graphicFrame>
      <p:graphicFrame>
        <p:nvGraphicFramePr>
          <p:cNvPr id="33879" name="Object 87"/>
          <p:cNvGraphicFramePr>
            <a:graphicFrameLocks noChangeAspect="1"/>
          </p:cNvGraphicFramePr>
          <p:nvPr/>
        </p:nvGraphicFramePr>
        <p:xfrm>
          <a:off x="1714480" y="4071942"/>
          <a:ext cx="5572165" cy="1143008"/>
        </p:xfrm>
        <a:graphic>
          <a:graphicData uri="http://schemas.openxmlformats.org/presentationml/2006/ole">
            <p:oleObj spid="_x0000_s109572" name="Equation" r:id="rId5" imgW="1739880" imgH="3934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7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B3DD-43B7-4887-82E2-3077F969B5B6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15950" y="333375"/>
            <a:ext cx="3276600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4.4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右图所示刚体</a:t>
            </a:r>
          </a:p>
          <a:p>
            <a:pPr eaLnBrk="1" hangingPunct="1">
              <a:spcBef>
                <a:spcPct val="1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对经过棒端且与棒</a:t>
            </a:r>
          </a:p>
          <a:p>
            <a:pPr eaLnBrk="1" hangingPunct="1">
              <a:spcBef>
                <a:spcPct val="1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垂直的轴的转动惯</a:t>
            </a:r>
          </a:p>
          <a:p>
            <a:pPr eaLnBrk="1" hangingPunct="1">
              <a:spcBef>
                <a:spcPct val="1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量如何计算？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棒长</a:t>
            </a:r>
          </a:p>
          <a:p>
            <a:pPr eaLnBrk="1" hangingPunct="1">
              <a:spcBef>
                <a:spcPct val="1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l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kumimoji="1" lang="zh-CN" altLang="zh-CN" sz="2800" b="1">
                <a:latin typeface="Times New Roman" pitchFamily="18" charset="0"/>
                <a:ea typeface="楷体_GB2312" pitchFamily="49" charset="-122"/>
              </a:rPr>
              <a:t>圆半径为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946150" y="2797175"/>
          <a:ext cx="3205163" cy="1066800"/>
        </p:xfrm>
        <a:graphic>
          <a:graphicData uri="http://schemas.openxmlformats.org/presentationml/2006/ole">
            <p:oleObj spid="_x0000_s21512" name="Equation" r:id="rId3" imgW="888840" imgH="393480" progId="Equation.DSMT4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903288" y="3878263"/>
          <a:ext cx="2649537" cy="1066800"/>
        </p:xfrm>
        <a:graphic>
          <a:graphicData uri="http://schemas.openxmlformats.org/presentationml/2006/ole">
            <p:oleObj spid="_x0000_s21513" name="Equation" r:id="rId4" imgW="939600" imgH="393480" progId="Equation.DSMT4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378325" y="4059238"/>
          <a:ext cx="3924300" cy="685800"/>
        </p:xfrm>
        <a:graphic>
          <a:graphicData uri="http://schemas.openxmlformats.org/presentationml/2006/ole">
            <p:oleObj spid="_x0000_s21514" name="Equation" r:id="rId5" imgW="1371600" imgH="253800" progId="Equation.DSMT4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035050" y="5084763"/>
          <a:ext cx="7005638" cy="990600"/>
        </p:xfrm>
        <a:graphic>
          <a:graphicData uri="http://schemas.openxmlformats.org/presentationml/2006/ole">
            <p:oleObj spid="_x0000_s21515" name="Equation" r:id="rId6" imgW="2412720" imgH="393480" progId="Equation.DSMT4">
              <p:embed/>
            </p:oleObj>
          </a:graphicData>
        </a:graphic>
      </p:graphicFrame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4800600" y="457200"/>
            <a:ext cx="1600200" cy="1143000"/>
            <a:chOff x="2688" y="288"/>
            <a:chExt cx="1008" cy="720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2688" y="864"/>
              <a:ext cx="96" cy="144"/>
            </a:xfrm>
            <a:prstGeom prst="ellipse">
              <a:avLst/>
            </a:pr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9" name="AutoShape 35"/>
            <p:cNvSpPr>
              <a:spLocks noChangeArrowheads="1"/>
            </p:cNvSpPr>
            <p:nvPr/>
          </p:nvSpPr>
          <p:spPr bwMode="auto">
            <a:xfrm>
              <a:off x="3120" y="288"/>
              <a:ext cx="576" cy="384"/>
            </a:xfrm>
            <a:prstGeom prst="wedgeEllipseCallout">
              <a:avLst>
                <a:gd name="adj1" fmla="val -111287"/>
                <a:gd name="adj2" fmla="val 105991"/>
              </a:avLst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zh-CN" altLang="en-US" sz="2800" b="1">
                  <a:latin typeface="Times New Roman" pitchFamily="18" charset="0"/>
                  <a:ea typeface="楷体_GB2312" pitchFamily="49" charset="-122"/>
                </a:rPr>
                <a:t>轴</a:t>
              </a:r>
            </a:p>
          </p:txBody>
        </p:sp>
      </p:grp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4668838" y="1435100"/>
            <a:ext cx="3171825" cy="1536700"/>
            <a:chOff x="2605" y="904"/>
            <a:chExt cx="1998" cy="968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 rot="1016505">
              <a:off x="2736" y="1200"/>
              <a:ext cx="1867" cy="76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H="1">
              <a:off x="2605" y="1008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H="1">
              <a:off x="4416" y="158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3648" y="1488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2688" y="1232"/>
              <a:ext cx="60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1531" name="Object 27"/>
            <p:cNvGraphicFramePr>
              <a:graphicFrameLocks noChangeAspect="1"/>
            </p:cNvGraphicFramePr>
            <p:nvPr/>
          </p:nvGraphicFramePr>
          <p:xfrm>
            <a:off x="3369" y="1285"/>
            <a:ext cx="190" cy="302"/>
          </p:xfrm>
          <a:graphic>
            <a:graphicData uri="http://schemas.openxmlformats.org/presentationml/2006/ole">
              <p:oleObj spid="_x0000_s21531" name="Equation" r:id="rId7" imgW="88560" imgH="177480" progId="Equation.DSMT4">
                <p:embed/>
              </p:oleObj>
            </a:graphicData>
          </a:graphic>
        </p:graphicFrame>
        <p:graphicFrame>
          <p:nvGraphicFramePr>
            <p:cNvPr id="21540" name="Object 36"/>
            <p:cNvGraphicFramePr>
              <a:graphicFrameLocks noChangeAspect="1"/>
            </p:cNvGraphicFramePr>
            <p:nvPr/>
          </p:nvGraphicFramePr>
          <p:xfrm>
            <a:off x="3600" y="904"/>
            <a:ext cx="432" cy="392"/>
          </p:xfrm>
          <a:graphic>
            <a:graphicData uri="http://schemas.openxmlformats.org/presentationml/2006/ole">
              <p:oleObj spid="_x0000_s21540" name="Equation" r:id="rId8" imgW="190440" imgH="228600" progId="Equation.DSMT4">
                <p:embed/>
              </p:oleObj>
            </a:graphicData>
          </a:graphic>
        </p:graphicFrame>
      </p:grp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7721600" y="1905000"/>
            <a:ext cx="1422400" cy="1447800"/>
            <a:chOff x="4528" y="1200"/>
            <a:chExt cx="896" cy="912"/>
          </a:xfrm>
        </p:grpSpPr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528" y="1200"/>
              <a:ext cx="896" cy="91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1532" name="Object 28"/>
            <p:cNvGraphicFramePr>
              <a:graphicFrameLocks noChangeAspect="1"/>
            </p:cNvGraphicFramePr>
            <p:nvPr/>
          </p:nvGraphicFramePr>
          <p:xfrm>
            <a:off x="4577" y="1584"/>
            <a:ext cx="328" cy="280"/>
          </p:xfrm>
          <a:graphic>
            <a:graphicData uri="http://schemas.openxmlformats.org/presentationml/2006/ole">
              <p:oleObj spid="_x0000_s21532" name="Equation" r:id="rId9" imgW="152280" imgH="164880" progId="Equation.DSMT4">
                <p:embed/>
              </p:oleObj>
            </a:graphicData>
          </a:graphic>
        </p:graphicFrame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4560" y="1514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1541" name="Object 37"/>
            <p:cNvGraphicFramePr>
              <a:graphicFrameLocks noChangeAspect="1"/>
            </p:cNvGraphicFramePr>
            <p:nvPr/>
          </p:nvGraphicFramePr>
          <p:xfrm>
            <a:off x="4848" y="1296"/>
            <a:ext cx="358" cy="392"/>
          </p:xfrm>
          <a:graphic>
            <a:graphicData uri="http://schemas.openxmlformats.org/presentationml/2006/ole">
              <p:oleObj spid="_x0000_s21541" name="Equation" r:id="rId10" imgW="203040" imgH="228600" progId="Equation.DSMT4">
                <p:embed/>
              </p:oleObj>
            </a:graphicData>
          </a:graphic>
        </p:graphicFrame>
      </p:grpSp>
      <p:sp>
        <p:nvSpPr>
          <p:cNvPr id="21547" name="Arc 43"/>
          <p:cNvSpPr>
            <a:spLocks/>
          </p:cNvSpPr>
          <p:nvPr/>
        </p:nvSpPr>
        <p:spPr bwMode="auto">
          <a:xfrm rot="988422">
            <a:off x="7816850" y="1052513"/>
            <a:ext cx="574675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miter lim="800000"/>
            <a:headEnd type="triangle" w="med" len="med"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zh-CN" altLang="zh-CN" i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389E-C3D2-4944-87BF-D1194AF52D2B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2667000" cy="5889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</a:t>
            </a: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垂直轴定理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03575" y="188913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仅适用于薄板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52864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"/>
              </a:spcBef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对于薄板刚体，若建立坐标系</a:t>
            </a:r>
            <a:r>
              <a:rPr kumimoji="1" lang="en-US" altLang="zh-CN" sz="3200" b="1" i="1" dirty="0">
                <a:latin typeface="Times New Roman" pitchFamily="18" charset="0"/>
                <a:ea typeface="楷体_GB2312" pitchFamily="49" charset="-122"/>
              </a:rPr>
              <a:t>o-xyz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，</a:t>
            </a:r>
            <a:r>
              <a:rPr kumimoji="1" lang="en-US" altLang="zh-CN" sz="3200" b="1" i="1" dirty="0"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轴与薄板垂直， </a:t>
            </a:r>
            <a:r>
              <a:rPr kumimoji="1" lang="en-US" altLang="zh-CN" sz="3200" b="1" i="1" u="sng" dirty="0">
                <a:solidFill>
                  <a:srgbClr val="000099"/>
                </a:solidFill>
                <a:latin typeface="Times New Roman" pitchFamily="18" charset="0"/>
                <a:ea typeface="楷体_GB2312" pitchFamily="49" charset="-122"/>
              </a:rPr>
              <a:t>oxy</a:t>
            </a:r>
            <a:r>
              <a:rPr kumimoji="1" lang="zh-CN" altLang="en-US" sz="2800" b="1" u="sng" dirty="0">
                <a:solidFill>
                  <a:srgbClr val="000099"/>
                </a:solidFill>
                <a:latin typeface="Times New Roman" pitchFamily="18" charset="0"/>
                <a:ea typeface="楷体_GB2312" pitchFamily="49" charset="-122"/>
              </a:rPr>
              <a:t>坐标面在薄板内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，则薄板刚体对于</a:t>
            </a:r>
            <a:r>
              <a:rPr kumimoji="1" lang="en-US" altLang="zh-CN" sz="3200" b="1" i="1" dirty="0"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轴的转动惯量</a:t>
            </a:r>
            <a:r>
              <a:rPr kumimoji="1" lang="en-US" altLang="zh-CN" sz="2800" b="1" i="1" dirty="0" err="1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3200" b="1" i="1" baseline="-25000" dirty="0" err="1"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等于对</a:t>
            </a:r>
            <a:r>
              <a:rPr kumimoji="1" lang="en-US" altLang="zh-CN" sz="3200" b="1" i="1" dirty="0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轴和</a:t>
            </a:r>
            <a:r>
              <a:rPr kumimoji="1" lang="en-US" altLang="zh-CN" sz="3200" b="1" i="1" dirty="0">
                <a:latin typeface="Times New Roman" pitchFamily="18" charset="0"/>
                <a:ea typeface="楷体_GB2312" pitchFamily="49" charset="-122"/>
              </a:rPr>
              <a:t>y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轴的转动惯量</a:t>
            </a: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3200" b="1" i="1" baseline="-25000" dirty="0">
                <a:latin typeface="Times New Roman" pitchFamily="18" charset="0"/>
                <a:ea typeface="楷体_GB2312" pitchFamily="49" charset="-122"/>
              </a:rPr>
              <a:t>x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与</a:t>
            </a:r>
            <a:r>
              <a:rPr kumimoji="1" lang="en-US" altLang="zh-CN" sz="2800" b="1" i="1" dirty="0" err="1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en-US" altLang="zh-CN" sz="3200" b="1" i="1" baseline="-25000" dirty="0" err="1"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之和。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84213" y="5564207"/>
          <a:ext cx="3162300" cy="650875"/>
        </p:xfrm>
        <a:graphic>
          <a:graphicData uri="http://schemas.openxmlformats.org/presentationml/2006/ole">
            <p:oleObj spid="_x0000_s82946" name="公式" r:id="rId3" imgW="914400" imgH="241200" progId="Equation.3">
              <p:embed/>
            </p:oleObj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83300" y="661988"/>
            <a:ext cx="3060700" cy="2536825"/>
            <a:chOff x="3832" y="417"/>
            <a:chExt cx="1928" cy="1598"/>
          </a:xfrm>
        </p:grpSpPr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3832" y="1253"/>
              <a:ext cx="1728" cy="435"/>
            </a:xfrm>
            <a:prstGeom prst="ellipse">
              <a:avLst/>
            </a:prstGeom>
            <a:solidFill>
              <a:srgbClr val="FFCC99"/>
            </a:solidFill>
            <a:ln w="5715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V="1">
              <a:off x="4667" y="528"/>
              <a:ext cx="0" cy="91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4251" y="1425"/>
              <a:ext cx="419" cy="495"/>
            </a:xfrm>
            <a:custGeom>
              <a:avLst/>
              <a:gdLst/>
              <a:ahLst/>
              <a:cxnLst>
                <a:cxn ang="0">
                  <a:pos x="419" y="0"/>
                </a:cxn>
                <a:cxn ang="0">
                  <a:pos x="0" y="495"/>
                </a:cxn>
              </a:cxnLst>
              <a:rect l="0" t="0" r="r" b="b"/>
              <a:pathLst>
                <a:path w="419" h="495">
                  <a:moveTo>
                    <a:pt x="419" y="0"/>
                  </a:moveTo>
                  <a:lnTo>
                    <a:pt x="0" y="495"/>
                  </a:ln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4639" y="1440"/>
              <a:ext cx="100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4828" name="Object 12"/>
            <p:cNvGraphicFramePr>
              <a:graphicFrameLocks noChangeAspect="1"/>
            </p:cNvGraphicFramePr>
            <p:nvPr/>
          </p:nvGraphicFramePr>
          <p:xfrm>
            <a:off x="4351" y="1776"/>
            <a:ext cx="274" cy="239"/>
          </p:xfrm>
          <a:graphic>
            <a:graphicData uri="http://schemas.openxmlformats.org/presentationml/2006/ole">
              <p:oleObj spid="_x0000_s82950" name="公式" r:id="rId4" imgW="126720" imgH="139680" progId="Equation.3">
                <p:embed/>
              </p:oleObj>
            </a:graphicData>
          </a:graphic>
        </p:graphicFrame>
        <p:graphicFrame>
          <p:nvGraphicFramePr>
            <p:cNvPr id="34829" name="Object 13"/>
            <p:cNvGraphicFramePr>
              <a:graphicFrameLocks noChangeAspect="1"/>
            </p:cNvGraphicFramePr>
            <p:nvPr/>
          </p:nvGraphicFramePr>
          <p:xfrm>
            <a:off x="5455" y="1104"/>
            <a:ext cx="305" cy="280"/>
          </p:xfrm>
          <a:graphic>
            <a:graphicData uri="http://schemas.openxmlformats.org/presentationml/2006/ole">
              <p:oleObj spid="_x0000_s82951" name="公式" r:id="rId5" imgW="139680" imgH="164880" progId="Equation.3">
                <p:embed/>
              </p:oleObj>
            </a:graphicData>
          </a:graphic>
        </p:graphicFrame>
        <p:graphicFrame>
          <p:nvGraphicFramePr>
            <p:cNvPr id="34830" name="Object 14"/>
            <p:cNvGraphicFramePr>
              <a:graphicFrameLocks noChangeAspect="1"/>
            </p:cNvGraphicFramePr>
            <p:nvPr/>
          </p:nvGraphicFramePr>
          <p:xfrm>
            <a:off x="4698" y="417"/>
            <a:ext cx="274" cy="214"/>
          </p:xfrm>
          <a:graphic>
            <a:graphicData uri="http://schemas.openxmlformats.org/presentationml/2006/ole">
              <p:oleObj spid="_x0000_s82952" name="公式" r:id="rId6" imgW="126720" imgH="126720" progId="Equation.3">
                <p:embed/>
              </p:oleObj>
            </a:graphicData>
          </a:graphic>
        </p:graphicFrame>
        <p:graphicFrame>
          <p:nvGraphicFramePr>
            <p:cNvPr id="34831" name="Object 15"/>
            <p:cNvGraphicFramePr>
              <a:graphicFrameLocks noChangeAspect="1"/>
            </p:cNvGraphicFramePr>
            <p:nvPr/>
          </p:nvGraphicFramePr>
          <p:xfrm>
            <a:off x="4433" y="1322"/>
            <a:ext cx="274" cy="239"/>
          </p:xfrm>
          <a:graphic>
            <a:graphicData uri="http://schemas.openxmlformats.org/presentationml/2006/ole">
              <p:oleObj spid="_x0000_s82953" name="公式" r:id="rId7" imgW="126720" imgH="139680" progId="Equation.3">
                <p:embed/>
              </p:oleObj>
            </a:graphicData>
          </a:graphic>
        </p:graphicFrame>
        <p:sp>
          <p:nvSpPr>
            <p:cNvPr id="34832" name="Oval 16"/>
            <p:cNvSpPr>
              <a:spLocks noChangeAspect="1" noChangeArrowheads="1"/>
            </p:cNvSpPr>
            <p:nvPr/>
          </p:nvSpPr>
          <p:spPr bwMode="auto">
            <a:xfrm>
              <a:off x="5039" y="1513"/>
              <a:ext cx="59" cy="5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>
              <a:off x="4639" y="1440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4835" name="Object 19"/>
            <p:cNvGraphicFramePr>
              <a:graphicFrameLocks noChangeAspect="1"/>
            </p:cNvGraphicFramePr>
            <p:nvPr/>
          </p:nvGraphicFramePr>
          <p:xfrm>
            <a:off x="4975" y="1650"/>
            <a:ext cx="419" cy="297"/>
          </p:xfrm>
          <a:graphic>
            <a:graphicData uri="http://schemas.openxmlformats.org/presentationml/2006/ole">
              <p:oleObj spid="_x0000_s82954" name="Equation" r:id="rId8" imgW="241200" imgH="177480" progId="Equation.3">
                <p:embed/>
              </p:oleObj>
            </a:graphicData>
          </a:graphic>
        </p:graphicFrame>
        <p:graphicFrame>
          <p:nvGraphicFramePr>
            <p:cNvPr id="34836" name="Object 20"/>
            <p:cNvGraphicFramePr>
              <a:graphicFrameLocks noChangeAspect="1"/>
            </p:cNvGraphicFramePr>
            <p:nvPr/>
          </p:nvGraphicFramePr>
          <p:xfrm>
            <a:off x="4687" y="1479"/>
            <a:ext cx="219" cy="254"/>
          </p:xfrm>
          <a:graphic>
            <a:graphicData uri="http://schemas.openxmlformats.org/presentationml/2006/ole">
              <p:oleObj spid="_x0000_s82955" name="公式" r:id="rId9" imgW="126720" imgH="152280" progId="Equation.3">
                <p:embed/>
              </p:oleObj>
            </a:graphicData>
          </a:graphic>
        </p:graphicFrame>
      </p:grpSp>
      <p:graphicFrame>
        <p:nvGraphicFramePr>
          <p:cNvPr id="34838" name="Object 22"/>
          <p:cNvGraphicFramePr>
            <a:graphicFrameLocks noChangeAspect="1"/>
          </p:cNvGraphicFramePr>
          <p:nvPr/>
        </p:nvGraphicFramePr>
        <p:xfrm>
          <a:off x="1042988" y="4700607"/>
          <a:ext cx="7070725" cy="822325"/>
        </p:xfrm>
        <a:graphic>
          <a:graphicData uri="http://schemas.openxmlformats.org/presentationml/2006/ole">
            <p:oleObj spid="_x0000_s82947" name="公式" r:id="rId10" imgW="2044440" imgH="30456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utoUpdateAnimBg="0"/>
      <p:bldP spid="3482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790101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为了描述简便，常把刚体绕某轴的转动惯量等价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于一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个相同质量的质点绕同一个轴的转动惯量：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u="sng" dirty="0" smtClean="0">
                <a:solidFill>
                  <a:srgbClr val="000099"/>
                </a:solidFill>
                <a:latin typeface="Times New Roman" pitchFamily="18" charset="0"/>
                <a:ea typeface="楷体_GB2312" pitchFamily="49" charset="-122"/>
              </a:rPr>
              <a:t>回转半径</a:t>
            </a:r>
            <a:endParaRPr lang="zh-CN" altLang="en-US" dirty="0"/>
          </a:p>
        </p:txBody>
      </p:sp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389E-C3D2-4944-87BF-D1194AF52D2B}" type="slidenum">
              <a:rPr lang="en-US" altLang="zh-CN"/>
              <a:pPr/>
              <a:t>26</a:t>
            </a:fld>
            <a:endParaRPr lang="en-US" altLang="zh-CN"/>
          </a:p>
        </p:txBody>
      </p:sp>
      <p:graphicFrame>
        <p:nvGraphicFramePr>
          <p:cNvPr id="34840" name="Object 24"/>
          <p:cNvGraphicFramePr>
            <a:graphicFrameLocks noChangeAspect="1"/>
          </p:cNvGraphicFramePr>
          <p:nvPr/>
        </p:nvGraphicFramePr>
        <p:xfrm>
          <a:off x="3357554" y="3286124"/>
          <a:ext cx="2259509" cy="785818"/>
        </p:xfrm>
        <a:graphic>
          <a:graphicData uri="http://schemas.openxmlformats.org/presentationml/2006/ole">
            <p:oleObj spid="_x0000_s34840" name="公式" r:id="rId3" imgW="558720" imgH="203040" progId="Equation.3">
              <p:embed/>
            </p:oleObj>
          </a:graphicData>
        </a:graphic>
      </p:graphicFrame>
      <p:grpSp>
        <p:nvGrpSpPr>
          <p:cNvPr id="34843" name="Group 27"/>
          <p:cNvGrpSpPr>
            <a:grpSpLocks/>
          </p:cNvGrpSpPr>
          <p:nvPr/>
        </p:nvGrpSpPr>
        <p:grpSpPr bwMode="auto">
          <a:xfrm>
            <a:off x="2427997" y="4624400"/>
            <a:ext cx="4287143" cy="519112"/>
            <a:chOff x="2753" y="3772"/>
            <a:chExt cx="2407" cy="327"/>
          </a:xfrm>
        </p:grpSpPr>
        <p:graphicFrame>
          <p:nvGraphicFramePr>
            <p:cNvPr id="34841" name="Object 25"/>
            <p:cNvGraphicFramePr>
              <a:graphicFrameLocks noChangeAspect="1"/>
            </p:cNvGraphicFramePr>
            <p:nvPr/>
          </p:nvGraphicFramePr>
          <p:xfrm>
            <a:off x="2753" y="3792"/>
            <a:ext cx="223" cy="302"/>
          </p:xfrm>
          <a:graphic>
            <a:graphicData uri="http://schemas.openxmlformats.org/presentationml/2006/ole">
              <p:oleObj spid="_x0000_s34841" name="公式" r:id="rId4" imgW="126720" imgH="177480" progId="Equation.3">
                <p:embed/>
              </p:oleObj>
            </a:graphicData>
          </a:graphic>
        </p:graphicFrame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973" y="3772"/>
              <a:ext cx="21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 dirty="0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称为刚体的</a:t>
              </a:r>
              <a:r>
                <a:rPr kumimoji="1" lang="zh-CN" altLang="en-US" sz="2800" b="1" u="sng" dirty="0">
                  <a:solidFill>
                    <a:srgbClr val="000099"/>
                  </a:solidFill>
                  <a:latin typeface="Times New Roman" pitchFamily="18" charset="0"/>
                  <a:ea typeface="楷体_GB2312" pitchFamily="49" charset="-122"/>
                </a:rPr>
                <a:t>回转半径</a:t>
              </a:r>
              <a:r>
                <a:rPr kumimoji="1" lang="zh-CN" altLang="en-US" sz="2800" b="1" dirty="0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9411-F3DD-4F02-A82B-F2ECE7CB8060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556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§3  </a:t>
            </a:r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刚体定轴转动的转动定律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6337300" cy="113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作用于刚体上的力</a:t>
            </a:r>
            <a:r>
              <a:rPr kumimoji="1" lang="zh-CN" altLang="en-US" sz="2400" b="1" u="sng" dirty="0">
                <a:latin typeface="Times New Roman" pitchFamily="18" charset="0"/>
                <a:ea typeface="楷体_GB2312" pitchFamily="49" charset="-122"/>
              </a:rPr>
              <a:t>对转轴的力矩</a:t>
            </a:r>
            <a:r>
              <a:rPr kumimoji="1" lang="zh-CN" altLang="en-US" sz="2400" b="1" dirty="0" smtClean="0">
                <a:latin typeface="Times New Roman" pitchFamily="18" charset="0"/>
                <a:ea typeface="楷体_GB2312" pitchFamily="49" charset="-122"/>
              </a:rPr>
              <a:t>，实际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就是该力对原点</a:t>
            </a:r>
            <a:r>
              <a:rPr kumimoji="1" lang="en-US" altLang="zh-CN" sz="2400" b="1" dirty="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轴上</a:t>
            </a:r>
            <a:r>
              <a:rPr kumimoji="1" lang="en-US" altLang="zh-CN" sz="2400" b="1" dirty="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的力矩</a:t>
            </a:r>
            <a:r>
              <a:rPr kumimoji="1" lang="zh-CN" altLang="en-US" sz="2400" b="1" dirty="0" smtClean="0">
                <a:latin typeface="Times New Roman" pitchFamily="18" charset="0"/>
                <a:ea typeface="楷体_GB2312" pitchFamily="49" charset="-122"/>
              </a:rPr>
              <a:t>在</a:t>
            </a:r>
            <a:r>
              <a:rPr kumimoji="1" lang="zh-CN" altLang="en-US" sz="2400" b="1" u="sng" dirty="0" smtClean="0">
                <a:latin typeface="Times New Roman" pitchFamily="18" charset="0"/>
                <a:ea typeface="楷体_GB2312" pitchFamily="49" charset="-122"/>
              </a:rPr>
              <a:t>转轴</a:t>
            </a:r>
            <a:r>
              <a:rPr kumimoji="1" lang="zh-CN" altLang="en-US" sz="2400" b="1" u="sng" dirty="0">
                <a:latin typeface="Times New Roman" pitchFamily="18" charset="0"/>
                <a:ea typeface="楷体_GB2312" pitchFamily="49" charset="-122"/>
              </a:rPr>
              <a:t>上的分量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：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642910" y="2857496"/>
          <a:ext cx="2857520" cy="871576"/>
        </p:xfrm>
        <a:graphic>
          <a:graphicData uri="http://schemas.openxmlformats.org/presentationml/2006/ole">
            <p:oleObj spid="_x0000_s49156" name="Equation" r:id="rId3" imgW="1091880" imgH="355320" progId="Equation.DSMT4">
              <p:embed/>
            </p:oleObj>
          </a:graphicData>
        </a:graphic>
      </p:graphicFrame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1331913" y="3714752"/>
          <a:ext cx="4162425" cy="914400"/>
        </p:xfrm>
        <a:graphic>
          <a:graphicData uri="http://schemas.openxmlformats.org/presentationml/2006/ole">
            <p:oleObj spid="_x0000_s49175" name="Equation" r:id="rId4" imgW="1396800" imgH="355320" progId="Equation.DSMT4">
              <p:embed/>
            </p:oleObj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1403350" y="4643446"/>
          <a:ext cx="4592638" cy="838200"/>
        </p:xfrm>
        <a:graphic>
          <a:graphicData uri="http://schemas.openxmlformats.org/presentationml/2006/ole">
            <p:oleObj spid="_x0000_s49176" name="Equation" r:id="rId5" imgW="1955520" imgH="355320" progId="Equation.DSMT4">
              <p:embed/>
            </p:oleObj>
          </a:graphicData>
        </a:graphic>
      </p:graphicFrame>
      <p:graphicFrame>
        <p:nvGraphicFramePr>
          <p:cNvPr id="49178" name="Object 26"/>
          <p:cNvGraphicFramePr>
            <a:graphicFrameLocks noChangeAspect="1"/>
          </p:cNvGraphicFramePr>
          <p:nvPr/>
        </p:nvGraphicFramePr>
        <p:xfrm>
          <a:off x="2693992" y="2000240"/>
          <a:ext cx="2520950" cy="677862"/>
        </p:xfrm>
        <a:graphic>
          <a:graphicData uri="http://schemas.openxmlformats.org/presentationml/2006/ole">
            <p:oleObj spid="_x0000_s49178" name="Equation" r:id="rId6" imgW="1015920" imgH="253800" progId="Equation.DSMT4">
              <p:embed/>
            </p:oleObj>
          </a:graphicData>
        </a:graphic>
      </p:graphicFrame>
      <p:grpSp>
        <p:nvGrpSpPr>
          <p:cNvPr id="49197" name="Group 45"/>
          <p:cNvGrpSpPr>
            <a:grpSpLocks/>
          </p:cNvGrpSpPr>
          <p:nvPr/>
        </p:nvGrpSpPr>
        <p:grpSpPr bwMode="auto">
          <a:xfrm>
            <a:off x="5183188" y="188913"/>
            <a:ext cx="3960812" cy="4365625"/>
            <a:chOff x="3379" y="0"/>
            <a:chExt cx="2495" cy="2750"/>
          </a:xfrm>
        </p:grpSpPr>
        <p:graphicFrame>
          <p:nvGraphicFramePr>
            <p:cNvPr id="49188" name="Object 36"/>
            <p:cNvGraphicFramePr>
              <a:graphicFrameLocks noChangeAspect="1"/>
            </p:cNvGraphicFramePr>
            <p:nvPr/>
          </p:nvGraphicFramePr>
          <p:xfrm>
            <a:off x="5301" y="981"/>
            <a:ext cx="459" cy="345"/>
          </p:xfrm>
          <a:graphic>
            <a:graphicData uri="http://schemas.openxmlformats.org/presentationml/2006/ole">
              <p:oleObj spid="_x0000_s49188" name="Equation" r:id="rId7" imgW="317160" imgH="253800" progId="Equation.DSMT4">
                <p:embed/>
              </p:oleObj>
            </a:graphicData>
          </a:graphic>
        </p:graphicFrame>
        <p:sp>
          <p:nvSpPr>
            <p:cNvPr id="49158" name="Freeform 6"/>
            <p:cNvSpPr>
              <a:spLocks/>
            </p:cNvSpPr>
            <p:nvPr/>
          </p:nvSpPr>
          <p:spPr bwMode="auto">
            <a:xfrm>
              <a:off x="3969" y="905"/>
              <a:ext cx="1356" cy="1659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59" name="Oval 7"/>
            <p:cNvSpPr>
              <a:spLocks noChangeArrowheads="1"/>
            </p:cNvSpPr>
            <p:nvPr/>
          </p:nvSpPr>
          <p:spPr bwMode="auto">
            <a:xfrm>
              <a:off x="4212" y="1446"/>
              <a:ext cx="788" cy="192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auto">
            <a:xfrm>
              <a:off x="4603" y="318"/>
              <a:ext cx="5" cy="1224"/>
            </a:xfrm>
            <a:custGeom>
              <a:avLst/>
              <a:gdLst/>
              <a:ahLst/>
              <a:cxnLst>
                <a:cxn ang="0">
                  <a:pos x="5" y="1222"/>
                </a:cxn>
                <a:cxn ang="0">
                  <a:pos x="0" y="0"/>
                </a:cxn>
              </a:cxnLst>
              <a:rect l="0" t="0" r="r" b="b"/>
              <a:pathLst>
                <a:path w="5" h="1222">
                  <a:moveTo>
                    <a:pt x="5" y="122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auto">
            <a:xfrm>
              <a:off x="4611" y="1638"/>
              <a:ext cx="1" cy="1112"/>
            </a:xfrm>
            <a:custGeom>
              <a:avLst/>
              <a:gdLst/>
              <a:ahLst/>
              <a:cxnLst>
                <a:cxn ang="0">
                  <a:pos x="0" y="1111"/>
                </a:cxn>
                <a:cxn ang="0">
                  <a:pos x="6" y="0"/>
                </a:cxn>
              </a:cxnLst>
              <a:rect l="0" t="0" r="r" b="b"/>
              <a:pathLst>
                <a:path w="6" h="1111">
                  <a:moveTo>
                    <a:pt x="0" y="1111"/>
                  </a:moveTo>
                  <a:lnTo>
                    <a:pt x="6" y="0"/>
                  </a:lnTo>
                </a:path>
              </a:pathLst>
            </a:custGeom>
            <a:noFill/>
            <a:ln w="38100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auto">
            <a:xfrm>
              <a:off x="4404" y="647"/>
              <a:ext cx="473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auto">
            <a:xfrm>
              <a:off x="4608" y="1542"/>
              <a:ext cx="3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0" h="1">
                  <a:moveTo>
                    <a:pt x="0" y="0"/>
                  </a:moveTo>
                  <a:lnTo>
                    <a:pt x="36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9164" name="Object 12"/>
            <p:cNvGraphicFramePr>
              <a:graphicFrameLocks noChangeAspect="1"/>
            </p:cNvGraphicFramePr>
            <p:nvPr/>
          </p:nvGraphicFramePr>
          <p:xfrm>
            <a:off x="4670" y="366"/>
            <a:ext cx="196" cy="256"/>
          </p:xfrm>
          <a:graphic>
            <a:graphicData uri="http://schemas.openxmlformats.org/presentationml/2006/ole">
              <p:oleObj spid="_x0000_s49164" name="公式" r:id="rId8" imgW="114120" imgH="139680" progId="Equation.3">
                <p:embed/>
              </p:oleObj>
            </a:graphicData>
          </a:graphic>
        </p:graphicFrame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4332" y="138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O</a:t>
              </a:r>
              <a:endParaRPr kumimoji="1" lang="en-US" altLang="zh-CN" sz="2400" b="1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49167" name="Object 15"/>
            <p:cNvGraphicFramePr>
              <a:graphicFrameLocks noChangeAspect="1"/>
            </p:cNvGraphicFramePr>
            <p:nvPr/>
          </p:nvGraphicFramePr>
          <p:xfrm>
            <a:off x="4623" y="1135"/>
            <a:ext cx="284" cy="355"/>
          </p:xfrm>
          <a:graphic>
            <a:graphicData uri="http://schemas.openxmlformats.org/presentationml/2006/ole">
              <p:oleObj spid="_x0000_s49167" name="公式" r:id="rId9" imgW="190440" imgH="253800" progId="Equation.3">
                <p:embed/>
              </p:oleObj>
            </a:graphicData>
          </a:graphic>
        </p:graphicFrame>
        <p:graphicFrame>
          <p:nvGraphicFramePr>
            <p:cNvPr id="49169" name="Object 17"/>
            <p:cNvGraphicFramePr>
              <a:graphicFrameLocks noChangeAspect="1"/>
            </p:cNvGraphicFramePr>
            <p:nvPr/>
          </p:nvGraphicFramePr>
          <p:xfrm>
            <a:off x="4422" y="0"/>
            <a:ext cx="389" cy="343"/>
          </p:xfrm>
          <a:graphic>
            <a:graphicData uri="http://schemas.openxmlformats.org/presentationml/2006/ole">
              <p:oleObj spid="_x0000_s49169" name="公式" r:id="rId10" imgW="164880" imgH="177480" progId="Equation.3">
                <p:embed/>
              </p:oleObj>
            </a:graphicData>
          </a:graphic>
        </p:graphicFrame>
        <p:graphicFrame>
          <p:nvGraphicFramePr>
            <p:cNvPr id="49170" name="Object 18"/>
            <p:cNvGraphicFramePr>
              <a:graphicFrameLocks noChangeAspect="1"/>
            </p:cNvGraphicFramePr>
            <p:nvPr/>
          </p:nvGraphicFramePr>
          <p:xfrm>
            <a:off x="5238" y="482"/>
            <a:ext cx="522" cy="389"/>
          </p:xfrm>
          <a:graphic>
            <a:graphicData uri="http://schemas.openxmlformats.org/presentationml/2006/ole">
              <p:oleObj spid="_x0000_s49170" name="公式" r:id="rId11" imgW="266400" imgH="266400" progId="Equation.3">
                <p:embed/>
              </p:oleObj>
            </a:graphicData>
          </a:graphic>
        </p:graphicFrame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4915" y="1507"/>
              <a:ext cx="103" cy="96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9172" name="Object 20"/>
            <p:cNvGraphicFramePr>
              <a:graphicFrameLocks noChangeAspect="1"/>
            </p:cNvGraphicFramePr>
            <p:nvPr/>
          </p:nvGraphicFramePr>
          <p:xfrm>
            <a:off x="4830" y="1570"/>
            <a:ext cx="396" cy="336"/>
          </p:xfrm>
          <a:graphic>
            <a:graphicData uri="http://schemas.openxmlformats.org/presentationml/2006/ole">
              <p:oleObj spid="_x0000_s49172" name="公式" r:id="rId12" imgW="203040" imgH="228600" progId="Equation.3">
                <p:embed/>
              </p:oleObj>
            </a:graphicData>
          </a:graphic>
        </p:graphicFrame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V="1">
              <a:off x="4994" y="793"/>
              <a:ext cx="298" cy="7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 flipV="1">
              <a:off x="4962" y="1162"/>
              <a:ext cx="5" cy="382"/>
            </a:xfrm>
            <a:prstGeom prst="line">
              <a:avLst/>
            </a:prstGeom>
            <a:noFill/>
            <a:ln w="25400">
              <a:solidFill>
                <a:srgbClr val="FF3399"/>
              </a:solidFill>
              <a:prstDash val="dash"/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85" name="Line 33"/>
            <p:cNvSpPr>
              <a:spLocks noChangeShapeType="1"/>
            </p:cNvSpPr>
            <p:nvPr/>
          </p:nvSpPr>
          <p:spPr bwMode="auto">
            <a:xfrm flipV="1">
              <a:off x="5012" y="1253"/>
              <a:ext cx="272" cy="29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87" name="Line 35"/>
            <p:cNvSpPr>
              <a:spLocks noChangeShapeType="1"/>
            </p:cNvSpPr>
            <p:nvPr/>
          </p:nvSpPr>
          <p:spPr bwMode="auto">
            <a:xfrm>
              <a:off x="4623" y="1544"/>
              <a:ext cx="3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49189" name="Object 37"/>
            <p:cNvGraphicFramePr>
              <a:graphicFrameLocks noChangeAspect="1"/>
            </p:cNvGraphicFramePr>
            <p:nvPr/>
          </p:nvGraphicFramePr>
          <p:xfrm>
            <a:off x="4785" y="663"/>
            <a:ext cx="367" cy="344"/>
          </p:xfrm>
          <a:graphic>
            <a:graphicData uri="http://schemas.openxmlformats.org/presentationml/2006/ole">
              <p:oleObj spid="_x0000_s49189" name="Equation" r:id="rId13" imgW="253800" imgH="253800" progId="Equation.DSMT4">
                <p:embed/>
              </p:oleObj>
            </a:graphicData>
          </a:graphic>
        </p:graphicFrame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 flipV="1">
              <a:off x="4967" y="831"/>
              <a:ext cx="300" cy="33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94" name="Line 42"/>
            <p:cNvSpPr>
              <a:spLocks noChangeShapeType="1"/>
            </p:cNvSpPr>
            <p:nvPr/>
          </p:nvSpPr>
          <p:spPr bwMode="auto">
            <a:xfrm flipH="1" flipV="1">
              <a:off x="5284" y="845"/>
              <a:ext cx="0" cy="40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196" name="AutoShape 44"/>
            <p:cNvSpPr>
              <a:spLocks noChangeArrowheads="1"/>
            </p:cNvSpPr>
            <p:nvPr/>
          </p:nvSpPr>
          <p:spPr bwMode="auto">
            <a:xfrm>
              <a:off x="3379" y="1162"/>
              <a:ext cx="2495" cy="726"/>
            </a:xfrm>
            <a:prstGeom prst="parallelogram">
              <a:avLst>
                <a:gd name="adj" fmla="val 85916"/>
              </a:avLst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9200" name="Group 48"/>
          <p:cNvGrpSpPr>
            <a:grpSpLocks/>
          </p:cNvGrpSpPr>
          <p:nvPr/>
        </p:nvGrpSpPr>
        <p:grpSpPr bwMode="auto">
          <a:xfrm>
            <a:off x="1782771" y="5429264"/>
            <a:ext cx="4003675" cy="381000"/>
            <a:chOff x="1066" y="3475"/>
            <a:chExt cx="2522" cy="240"/>
          </a:xfrm>
        </p:grpSpPr>
        <p:sp>
          <p:nvSpPr>
            <p:cNvPr id="49198" name="Text Box 46"/>
            <p:cNvSpPr txBox="1">
              <a:spLocks noChangeArrowheads="1"/>
            </p:cNvSpPr>
            <p:nvPr/>
          </p:nvSpPr>
          <p:spPr bwMode="auto">
            <a:xfrm>
              <a:off x="1066" y="3484"/>
              <a:ext cx="924" cy="231"/>
            </a:xfrm>
            <a:prstGeom prst="rect">
              <a:avLst/>
            </a:prstGeom>
            <a:noFill/>
            <a:ln w="25400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dirty="0"/>
                <a:t>垂直</a:t>
              </a:r>
              <a:r>
                <a:rPr lang="en-US" altLang="zh-CN" dirty="0"/>
                <a:t>Z</a:t>
              </a:r>
              <a:r>
                <a:rPr lang="zh-CN" altLang="en-US" dirty="0"/>
                <a:t>轴分量</a:t>
              </a:r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2608" y="3475"/>
              <a:ext cx="980" cy="231"/>
            </a:xfrm>
            <a:prstGeom prst="rect">
              <a:avLst/>
            </a:prstGeom>
            <a:noFill/>
            <a:ln w="25400">
              <a:noFill/>
              <a:prstDash val="dash"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/>
                <a:t>沿着转轴分量</a:t>
              </a:r>
            </a:p>
          </p:txBody>
        </p:sp>
      </p:grpSp>
      <p:graphicFrame>
        <p:nvGraphicFramePr>
          <p:cNvPr id="49203" name="Object 51"/>
          <p:cNvGraphicFramePr>
            <a:graphicFrameLocks noChangeAspect="1"/>
          </p:cNvGraphicFramePr>
          <p:nvPr/>
        </p:nvGraphicFramePr>
        <p:xfrm>
          <a:off x="684213" y="5876925"/>
          <a:ext cx="5461000" cy="863600"/>
        </p:xfrm>
        <a:graphic>
          <a:graphicData uri="http://schemas.openxmlformats.org/presentationml/2006/ole">
            <p:oleObj spid="_x0000_s49203" name="Equation" r:id="rId14" imgW="2260440" imgH="50796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6065-2AA4-4277-BF08-5E7C55F1C843}" type="slidenum">
              <a:rPr lang="en-US" altLang="zh-CN"/>
              <a:pPr/>
              <a:t>28</a:t>
            </a:fld>
            <a:endParaRPr lang="en-US" altLang="zh-CN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480259" y="214290"/>
          <a:ext cx="3877955" cy="806437"/>
        </p:xfrm>
        <a:graphic>
          <a:graphicData uri="http://schemas.openxmlformats.org/presentationml/2006/ole">
            <p:oleObj spid="_x0000_s50178" name="公式" r:id="rId3" imgW="1396800" imgH="355320" progId="Equation.3">
              <p:embed/>
            </p:oleObj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38893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所以外力矩在转轴上的分量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786314" y="1196967"/>
          <a:ext cx="3676650" cy="1089025"/>
        </p:xfrm>
        <a:graphic>
          <a:graphicData uri="http://schemas.openxmlformats.org/presentationml/2006/ole">
            <p:oleObj spid="_x0000_s50180" name="Equation" r:id="rId4" imgW="1282680" imgH="406080" progId="Equation.DSMT4">
              <p:embed/>
            </p:oleObj>
          </a:graphicData>
        </a:graphic>
      </p:graphicFrame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684213" y="2500306"/>
            <a:ext cx="6335712" cy="585788"/>
            <a:chOff x="947" y="1632"/>
            <a:chExt cx="3856" cy="369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947" y="1632"/>
            <a:ext cx="345" cy="364"/>
          </p:xfrm>
          <a:graphic>
            <a:graphicData uri="http://schemas.openxmlformats.org/presentationml/2006/ole">
              <p:oleObj spid="_x0000_s50182" name="公式" r:id="rId5" imgW="190440" imgH="215640" progId="Equation.3">
                <p:embed/>
              </p:oleObj>
            </a:graphicData>
          </a:graphic>
        </p:graphicFrame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1190" y="1674"/>
              <a:ext cx="36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zh-CN" altLang="en-US" sz="2800" b="1" dirty="0">
                  <a:latin typeface="Times New Roman" pitchFamily="18" charset="0"/>
                  <a:ea typeface="楷体_GB2312" pitchFamily="49" charset="-122"/>
                </a:rPr>
                <a:t>就是刚体绕定轴（</a:t>
              </a:r>
              <a:r>
                <a:rPr kumimoji="1" lang="en-US" altLang="zh-CN" sz="2800" b="1" i="1" dirty="0">
                  <a:latin typeface="Times New Roman" pitchFamily="18" charset="0"/>
                  <a:ea typeface="楷体_GB2312" pitchFamily="49" charset="-122"/>
                </a:rPr>
                <a:t>Z</a:t>
              </a:r>
              <a:r>
                <a:rPr kumimoji="1" lang="zh-CN" altLang="en-US" sz="2800" b="1" dirty="0">
                  <a:latin typeface="Times New Roman" pitchFamily="18" charset="0"/>
                  <a:ea typeface="楷体_GB2312" pitchFamily="49" charset="-122"/>
                </a:rPr>
                <a:t>轴）的转动惯量</a:t>
              </a:r>
            </a:p>
          </p:txBody>
        </p:sp>
      </p:grp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908050" y="3284538"/>
          <a:ext cx="2217738" cy="914400"/>
        </p:xfrm>
        <a:graphic>
          <a:graphicData uri="http://schemas.openxmlformats.org/presentationml/2006/ole">
            <p:oleObj spid="_x0000_s50184" name="Equation" r:id="rId6" imgW="876240" imgH="419040" progId="Equation.DSMT4">
              <p:embed/>
            </p:oleObj>
          </a:graphicData>
        </a:graphic>
      </p:graphicFrame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635374" y="3214686"/>
            <a:ext cx="40084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zh-CN" altLang="en-US" sz="20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转动惯量与刚体形状、</a:t>
            </a:r>
            <a:r>
              <a:rPr kumimoji="1" lang="zh-CN" altLang="en-US" sz="2000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质量分布</a:t>
            </a:r>
            <a:r>
              <a:rPr kumimoji="1" lang="zh-CN" altLang="en-US" sz="20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和与转轴位置有关。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63553" y="928670"/>
            <a:ext cx="4608513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根据质点组角动量定理，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得刚体定轴转动的</a:t>
            </a:r>
            <a:r>
              <a:rPr kumimoji="1" lang="zh-CN" altLang="en-US" sz="2400" b="1" u="sng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转动定律</a:t>
            </a:r>
            <a:endParaRPr kumimoji="1" lang="zh-CN" altLang="en-US" sz="2400" b="1" u="sng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763713" y="4246442"/>
            <a:ext cx="6380187" cy="1754326"/>
          </a:xfrm>
          <a:prstGeom prst="rect">
            <a:avLst/>
          </a:prstGeom>
          <a:solidFill>
            <a:srgbClr val="CCEC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刚体所受的对于某一固定转轴的</a:t>
            </a:r>
            <a:r>
              <a:rPr kumimoji="1" lang="zh-CN" altLang="en-US" sz="24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合外</a:t>
            </a:r>
            <a:r>
              <a:rPr kumimoji="1" lang="zh-CN" altLang="en-US" sz="2400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力矩</a:t>
            </a:r>
            <a:r>
              <a:rPr kumimoji="1" lang="zh-CN" altLang="en-US" sz="2400" b="1" dirty="0" smtClean="0">
                <a:latin typeface="Times New Roman" pitchFamily="18" charset="0"/>
                <a:ea typeface="楷体_GB2312" pitchFamily="49" charset="-122"/>
              </a:rPr>
              <a:t>等于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刚体对此转轴的</a:t>
            </a:r>
            <a:r>
              <a:rPr kumimoji="1" lang="zh-CN" altLang="en-US" sz="24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转动惯量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与刚体</a:t>
            </a:r>
            <a:r>
              <a:rPr kumimoji="1" lang="zh-CN" altLang="en-US" sz="2400" b="1" dirty="0" smtClean="0">
                <a:latin typeface="Times New Roman" pitchFamily="18" charset="0"/>
                <a:ea typeface="楷体_GB2312" pitchFamily="49" charset="-122"/>
              </a:rPr>
              <a:t>在此合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外力矩作用下所获得的</a:t>
            </a:r>
            <a:r>
              <a:rPr kumimoji="1" lang="zh-CN" altLang="en-US" sz="24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角加速度的乘积</a:t>
            </a:r>
            <a:r>
              <a:rPr kumimoji="1" lang="zh-CN" altLang="en-US" sz="2400" b="1" dirty="0">
                <a:latin typeface="Times New Roman" pitchFamily="18" charset="0"/>
                <a:ea typeface="创艺简粗黑" pitchFamily="2" charset="-122"/>
              </a:rPr>
              <a:t>。</a:t>
            </a: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76200" y="4191000"/>
            <a:ext cx="1687513" cy="914400"/>
          </a:xfrm>
          <a:prstGeom prst="wedgeEllipseCallout">
            <a:avLst>
              <a:gd name="adj1" fmla="val 49528"/>
              <a:gd name="adj2" fmla="val 72398"/>
            </a:avLst>
          </a:prstGeom>
          <a:solidFill>
            <a:srgbClr val="FFFFCC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物理</a:t>
            </a:r>
          </a:p>
          <a:p>
            <a:pPr algn="ctr" eaLnBrk="1" hangingPunct="1"/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意义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84213" y="6021388"/>
            <a:ext cx="7924800" cy="5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i="1" dirty="0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zh-CN" sz="2400" b="1" dirty="0">
                <a:latin typeface="Times New Roman" pitchFamily="18" charset="0"/>
                <a:ea typeface="楷体_GB2312" pitchFamily="49" charset="-122"/>
              </a:rPr>
              <a:t>反映质点的</a:t>
            </a:r>
            <a:r>
              <a:rPr kumimoji="1" lang="zh-CN" altLang="zh-CN" sz="24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rPr>
              <a:t>平动惯性</a:t>
            </a:r>
            <a:r>
              <a:rPr kumimoji="1" lang="zh-CN" altLang="zh-CN" sz="2400" b="1" dirty="0">
                <a:latin typeface="Times New Roman" pitchFamily="18" charset="0"/>
                <a:ea typeface="楷体_GB2312" pitchFamily="49" charset="-122"/>
              </a:rPr>
              <a:t>，</a:t>
            </a:r>
            <a:r>
              <a:rPr kumimoji="1" lang="en-US" altLang="zh-CN" sz="2400" b="1" i="1" dirty="0"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zh-CN" altLang="en-US" sz="2400" b="1" dirty="0">
                <a:latin typeface="Times New Roman" pitchFamily="18" charset="0"/>
                <a:ea typeface="楷体_GB2312" pitchFamily="49" charset="-122"/>
              </a:rPr>
              <a:t>反映刚体的</a:t>
            </a:r>
            <a:r>
              <a:rPr kumimoji="1"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rPr>
              <a:t>转动惯性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5" grpId="0" autoUpdateAnimBg="0"/>
      <p:bldP spid="50186" grpId="0" autoUpdateAnimBg="0"/>
      <p:bldP spid="50187" grpId="0" animBg="1" autoUpdateAnimBg="0"/>
      <p:bldP spid="50188" grpId="0" animBg="1" autoUpdateAnimBg="0"/>
      <p:bldP spid="5018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E811-7B92-4D08-B8F3-E48D161F219D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68313" y="115888"/>
            <a:ext cx="54102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kumimoji="1" lang="zh-CN" altLang="en-US" sz="2400" b="1" dirty="0" smtClean="0">
                <a:solidFill>
                  <a:srgbClr val="0000CC"/>
                </a:solidFill>
                <a:latin typeface="黑体" pitchFamily="2" charset="-122"/>
                <a:ea typeface="楷体_GB2312" pitchFamily="49" charset="-122"/>
              </a:rPr>
              <a:t>例</a:t>
            </a:r>
            <a:r>
              <a:rPr kumimoji="1" lang="en-US" altLang="zh-CN" sz="2400" b="1" dirty="0" smtClean="0">
                <a:solidFill>
                  <a:srgbClr val="0000CC"/>
                </a:solidFill>
                <a:latin typeface="黑体" pitchFamily="2" charset="-122"/>
                <a:ea typeface="楷体_GB2312" pitchFamily="49" charset="-122"/>
              </a:rPr>
              <a:t>5</a:t>
            </a:r>
            <a:r>
              <a:rPr kumimoji="1" lang="en-US" altLang="zh-CN" sz="2400" b="1" dirty="0" smtClean="0">
                <a:solidFill>
                  <a:schemeClr val="accent2"/>
                </a:solidFill>
                <a:latin typeface="黑体" pitchFamily="2" charset="-122"/>
                <a:ea typeface="楷体_GB2312" pitchFamily="49" charset="-122"/>
              </a:rPr>
              <a:t> 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一个质量为</a:t>
            </a:r>
            <a:r>
              <a:rPr kumimoji="1" lang="en-US" altLang="zh-CN" sz="24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400" b="1" i="1" baseline="-25000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半径为</a:t>
            </a:r>
            <a:r>
              <a:rPr kumimoji="1" lang="zh-CN" altLang="en-US" sz="2400" b="1" i="1" dirty="0">
                <a:latin typeface="宋体" pitchFamily="2" charset="-122"/>
                <a:ea typeface="楷体_GB2312" pitchFamily="49" charset="-122"/>
              </a:rPr>
              <a:t>Ｒ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的定滑轮（当作均匀圆盘）上面绕有细绳，绳的一端固定在滑轮上，另一端挂一质量为</a:t>
            </a:r>
            <a:r>
              <a:rPr kumimoji="1" lang="en-US" altLang="zh-CN" sz="24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的物体而下垂。忽略轴处摩擦，求物体</a:t>
            </a:r>
            <a:r>
              <a:rPr kumimoji="1" lang="en-US" altLang="zh-CN" sz="24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由静止下落高度</a:t>
            </a:r>
            <a:r>
              <a:rPr kumimoji="1" lang="en-US" altLang="zh-CN" sz="24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h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时的</a:t>
            </a:r>
            <a:r>
              <a:rPr kumimoji="1" lang="zh-CN" altLang="en-US" sz="2400" b="1" dirty="0" smtClean="0">
                <a:latin typeface="宋体" pitchFamily="2" charset="-122"/>
                <a:ea typeface="楷体_GB2312" pitchFamily="49" charset="-122"/>
              </a:rPr>
              <a:t>速度和</a:t>
            </a:r>
            <a:r>
              <a:rPr kumimoji="1" lang="zh-CN" altLang="en-US" sz="2400" b="1" dirty="0">
                <a:latin typeface="宋体" pitchFamily="2" charset="-122"/>
                <a:ea typeface="楷体_GB2312" pitchFamily="49" charset="-122"/>
              </a:rPr>
              <a:t>此时滑轮的角速度。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68313" y="4581525"/>
            <a:ext cx="4806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解：</a:t>
            </a:r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计及滑轮的转动</a:t>
            </a:r>
          </a:p>
          <a:p>
            <a:pPr eaLnBrk="1" hangingPunct="1"/>
            <a:endParaRPr kumimoji="1" lang="en-US" altLang="zh-CN" sz="2800" b="1" dirty="0">
              <a:solidFill>
                <a:srgbClr val="0000CC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6477000" y="1143000"/>
            <a:ext cx="2667000" cy="4656138"/>
            <a:chOff x="4080" y="720"/>
            <a:chExt cx="1680" cy="2933"/>
          </a:xfrm>
        </p:grpSpPr>
        <p:sp>
          <p:nvSpPr>
            <p:cNvPr id="51206" name="Freeform 6"/>
            <p:cNvSpPr>
              <a:spLocks/>
            </p:cNvSpPr>
            <p:nvPr/>
          </p:nvSpPr>
          <p:spPr bwMode="auto">
            <a:xfrm rot="-5400000">
              <a:off x="4549" y="683"/>
              <a:ext cx="5" cy="84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34"/>
                </a:cxn>
              </a:cxnLst>
              <a:rect l="0" t="0" r="r" b="b"/>
              <a:pathLst>
                <a:path w="4" h="634">
                  <a:moveTo>
                    <a:pt x="4" y="0"/>
                  </a:moveTo>
                  <a:lnTo>
                    <a:pt x="0" y="634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07" name="Object 7"/>
            <p:cNvGraphicFramePr>
              <a:graphicFrameLocks noChangeAspect="1"/>
            </p:cNvGraphicFramePr>
            <p:nvPr/>
          </p:nvGraphicFramePr>
          <p:xfrm>
            <a:off x="4244" y="1456"/>
            <a:ext cx="321" cy="234"/>
          </p:xfrm>
          <a:graphic>
            <a:graphicData uri="http://schemas.openxmlformats.org/presentationml/2006/ole">
              <p:oleObj spid="_x0000_s51207" name="公式" r:id="rId4" imgW="164880" imgH="164880" progId="Equation.3">
                <p:embed/>
              </p:oleObj>
            </a:graphicData>
          </a:graphic>
        </p:graphicFrame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4236" y="1269"/>
              <a:ext cx="676" cy="676"/>
            </a:xfrm>
            <a:prstGeom prst="ellips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auto">
            <a:xfrm>
              <a:off x="4456" y="1105"/>
              <a:ext cx="107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364"/>
                </a:cxn>
              </a:cxnLst>
              <a:rect l="0" t="0" r="r" b="b"/>
              <a:pathLst>
                <a:path w="80" h="364">
                  <a:moveTo>
                    <a:pt x="0" y="0"/>
                  </a:moveTo>
                  <a:lnTo>
                    <a:pt x="80" y="364"/>
                  </a:lnTo>
                </a:path>
              </a:pathLst>
            </a:custGeom>
            <a:noFill/>
            <a:ln w="412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auto">
            <a:xfrm flipH="1">
              <a:off x="4567" y="1127"/>
              <a:ext cx="107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364"/>
                </a:cxn>
              </a:cxnLst>
              <a:rect l="0" t="0" r="r" b="b"/>
              <a:pathLst>
                <a:path w="80" h="364">
                  <a:moveTo>
                    <a:pt x="0" y="0"/>
                  </a:moveTo>
                  <a:lnTo>
                    <a:pt x="80" y="364"/>
                  </a:lnTo>
                </a:path>
              </a:pathLst>
            </a:custGeom>
            <a:noFill/>
            <a:ln w="412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4513" y="1221"/>
              <a:ext cx="12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4508" y="1339"/>
              <a:ext cx="1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4497" y="1163"/>
              <a:ext cx="12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4515" y="1280"/>
              <a:ext cx="1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4907" y="1610"/>
              <a:ext cx="2" cy="11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139"/>
                </a:cxn>
              </a:cxnLst>
              <a:rect l="0" t="0" r="r" b="b"/>
              <a:pathLst>
                <a:path w="2" h="1139">
                  <a:moveTo>
                    <a:pt x="2" y="0"/>
                  </a:moveTo>
                  <a:lnTo>
                    <a:pt x="0" y="1139"/>
                  </a:lnTo>
                </a:path>
              </a:pathLst>
            </a:custGeom>
            <a:noFill/>
            <a:ln w="41275">
              <a:solidFill>
                <a:schemeClr val="tx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5125" y="1334"/>
            <a:ext cx="307" cy="424"/>
          </p:xfrm>
          <a:graphic>
            <a:graphicData uri="http://schemas.openxmlformats.org/presentationml/2006/ole">
              <p:oleObj spid="_x0000_s51216" name="公式" r:id="rId5" imgW="164880" imgH="241200" progId="Equation.3">
                <p:embed/>
              </p:oleObj>
            </a:graphicData>
          </a:graphic>
        </p:graphicFrame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4918" y="2304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4861" y="2728"/>
              <a:ext cx="113" cy="107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19" name="Object 19"/>
            <p:cNvGraphicFramePr>
              <a:graphicFrameLocks noChangeAspect="1"/>
            </p:cNvGraphicFramePr>
            <p:nvPr/>
          </p:nvGraphicFramePr>
          <p:xfrm>
            <a:off x="4992" y="2592"/>
            <a:ext cx="417" cy="261"/>
          </p:xfrm>
          <a:graphic>
            <a:graphicData uri="http://schemas.openxmlformats.org/presentationml/2006/ole">
              <p:oleObj spid="_x0000_s51219" name="公式" r:id="rId6" imgW="164880" imgH="139680" progId="Equation.3">
                <p:embed/>
              </p:oleObj>
            </a:graphicData>
          </a:graphic>
        </p:graphicFrame>
        <p:graphicFrame>
          <p:nvGraphicFramePr>
            <p:cNvPr id="51220" name="Object 20"/>
            <p:cNvGraphicFramePr>
              <a:graphicFrameLocks noChangeAspect="1"/>
            </p:cNvGraphicFramePr>
            <p:nvPr/>
          </p:nvGraphicFramePr>
          <p:xfrm>
            <a:off x="4976" y="2248"/>
            <a:ext cx="304" cy="298"/>
          </p:xfrm>
          <a:graphic>
            <a:graphicData uri="http://schemas.openxmlformats.org/presentationml/2006/ole">
              <p:oleObj spid="_x0000_s51220" name="公式" r:id="rId7" imgW="177480" imgH="203040" progId="Equation.3">
                <p:embed/>
              </p:oleObj>
            </a:graphicData>
          </a:graphic>
        </p:graphicFrame>
        <p:graphicFrame>
          <p:nvGraphicFramePr>
            <p:cNvPr id="51221" name="Object 21"/>
            <p:cNvGraphicFramePr>
              <a:graphicFrameLocks noChangeAspect="1"/>
            </p:cNvGraphicFramePr>
            <p:nvPr/>
          </p:nvGraphicFramePr>
          <p:xfrm>
            <a:off x="4226" y="2017"/>
            <a:ext cx="526" cy="395"/>
          </p:xfrm>
          <a:graphic>
            <a:graphicData uri="http://schemas.openxmlformats.org/presentationml/2006/ole">
              <p:oleObj spid="_x0000_s51221" name="公式" r:id="rId8" imgW="317160" imgH="228600" progId="Equation.3">
                <p:embed/>
              </p:oleObj>
            </a:graphicData>
          </a:graphic>
        </p:graphicFrame>
        <p:sp>
          <p:nvSpPr>
            <p:cNvPr id="51222" name="Freeform 22"/>
            <p:cNvSpPr>
              <a:spLocks/>
            </p:cNvSpPr>
            <p:nvPr/>
          </p:nvSpPr>
          <p:spPr bwMode="auto">
            <a:xfrm flipV="1">
              <a:off x="4573" y="1681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4922" y="2876"/>
              <a:ext cx="0" cy="3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24" name="Object 24"/>
            <p:cNvGraphicFramePr>
              <a:graphicFrameLocks noChangeAspect="1"/>
            </p:cNvGraphicFramePr>
            <p:nvPr/>
          </p:nvGraphicFramePr>
          <p:xfrm>
            <a:off x="4978" y="2967"/>
            <a:ext cx="419" cy="336"/>
          </p:xfrm>
          <a:graphic>
            <a:graphicData uri="http://schemas.openxmlformats.org/presentationml/2006/ole">
              <p:oleObj spid="_x0000_s51224" name="公式" r:id="rId9" imgW="253800" imgH="203040" progId="Equation.3">
                <p:embed/>
              </p:oleObj>
            </a:graphicData>
          </a:graphic>
        </p:graphicFrame>
        <p:sp>
          <p:nvSpPr>
            <p:cNvPr id="51225" name="Freeform 25"/>
            <p:cNvSpPr>
              <a:spLocks/>
            </p:cNvSpPr>
            <p:nvPr/>
          </p:nvSpPr>
          <p:spPr bwMode="auto">
            <a:xfrm flipV="1">
              <a:off x="4922" y="1632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26" name="Object 26"/>
            <p:cNvGraphicFramePr>
              <a:graphicFrameLocks noChangeAspect="1"/>
            </p:cNvGraphicFramePr>
            <p:nvPr/>
          </p:nvGraphicFramePr>
          <p:xfrm>
            <a:off x="4930" y="1672"/>
            <a:ext cx="381" cy="298"/>
          </p:xfrm>
          <a:graphic>
            <a:graphicData uri="http://schemas.openxmlformats.org/presentationml/2006/ole">
              <p:oleObj spid="_x0000_s51226" name="公式" r:id="rId10" imgW="152280" imgH="203040" progId="Equation.3">
                <p:embed/>
              </p:oleObj>
            </a:graphicData>
          </a:graphic>
        </p:graphicFrame>
        <p:graphicFrame>
          <p:nvGraphicFramePr>
            <p:cNvPr id="51227" name="Object 27"/>
            <p:cNvGraphicFramePr>
              <a:graphicFrameLocks noChangeAspect="1"/>
            </p:cNvGraphicFramePr>
            <p:nvPr/>
          </p:nvGraphicFramePr>
          <p:xfrm>
            <a:off x="4560" y="1514"/>
            <a:ext cx="240" cy="395"/>
          </p:xfrm>
          <a:graphic>
            <a:graphicData uri="http://schemas.openxmlformats.org/presentationml/2006/ole">
              <p:oleObj spid="_x0000_s51227" name="公式" r:id="rId11" imgW="215640" imgH="228600" progId="Equation.3">
                <p:embed/>
              </p:oleObj>
            </a:graphicData>
          </a:graphic>
        </p:graphicFrame>
        <p:grpSp>
          <p:nvGrpSpPr>
            <p:cNvPr id="51228" name="Group 28"/>
            <p:cNvGrpSpPr>
              <a:grpSpLocks/>
            </p:cNvGrpSpPr>
            <p:nvPr/>
          </p:nvGrpSpPr>
          <p:grpSpPr bwMode="auto">
            <a:xfrm>
              <a:off x="5395" y="2784"/>
              <a:ext cx="365" cy="816"/>
              <a:chOff x="4512" y="2688"/>
              <a:chExt cx="365" cy="816"/>
            </a:xfrm>
          </p:grpSpPr>
          <p:graphicFrame>
            <p:nvGraphicFramePr>
              <p:cNvPr id="51229" name="Object 29"/>
              <p:cNvGraphicFramePr>
                <a:graphicFrameLocks noChangeAspect="1"/>
              </p:cNvGraphicFramePr>
              <p:nvPr/>
            </p:nvGraphicFramePr>
            <p:xfrm>
              <a:off x="4560" y="2976"/>
              <a:ext cx="317" cy="261"/>
            </p:xfrm>
            <a:graphic>
              <a:graphicData uri="http://schemas.openxmlformats.org/presentationml/2006/ole">
                <p:oleObj spid="_x0000_s51229" name="公式" r:id="rId12" imgW="126720" imgH="177480" progId="Equation.3">
                  <p:embed/>
                </p:oleObj>
              </a:graphicData>
            </a:graphic>
          </p:graphicFrame>
          <p:sp>
            <p:nvSpPr>
              <p:cNvPr id="51230" name="Line 30"/>
              <p:cNvSpPr>
                <a:spLocks noChangeShapeType="1"/>
              </p:cNvSpPr>
              <p:nvPr/>
            </p:nvSpPr>
            <p:spPr bwMode="auto">
              <a:xfrm>
                <a:off x="4512" y="2688"/>
                <a:ext cx="0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1231" name="Freeform 31"/>
            <p:cNvSpPr>
              <a:spLocks/>
            </p:cNvSpPr>
            <p:nvPr/>
          </p:nvSpPr>
          <p:spPr bwMode="auto">
            <a:xfrm>
              <a:off x="4080" y="3649"/>
              <a:ext cx="153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536" y="0"/>
                </a:cxn>
              </a:cxnLst>
              <a:rect l="0" t="0" r="r" b="b"/>
              <a:pathLst>
                <a:path w="1536" h="4">
                  <a:moveTo>
                    <a:pt x="0" y="4"/>
                  </a:moveTo>
                  <a:lnTo>
                    <a:pt x="1536" y="0"/>
                  </a:lnTo>
                </a:path>
              </a:pathLst>
            </a:custGeom>
            <a:noFill/>
            <a:ln w="5715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4874" y="3504"/>
              <a:ext cx="113" cy="107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33" name="Object 33"/>
            <p:cNvGraphicFramePr>
              <a:graphicFrameLocks noChangeAspect="1"/>
            </p:cNvGraphicFramePr>
            <p:nvPr/>
          </p:nvGraphicFramePr>
          <p:xfrm>
            <a:off x="4598" y="720"/>
            <a:ext cx="289" cy="288"/>
          </p:xfrm>
          <a:graphic>
            <a:graphicData uri="http://schemas.openxmlformats.org/presentationml/2006/ole">
              <p:oleObj spid="_x0000_s51233" name="公式" r:id="rId13" imgW="190440" imgH="203040" progId="Equation.3">
                <p:embed/>
              </p:oleObj>
            </a:graphicData>
          </a:graphic>
        </p:graphicFrame>
        <p:sp>
          <p:nvSpPr>
            <p:cNvPr id="51234" name="Freeform 34"/>
            <p:cNvSpPr>
              <a:spLocks/>
            </p:cNvSpPr>
            <p:nvPr/>
          </p:nvSpPr>
          <p:spPr bwMode="auto">
            <a:xfrm>
              <a:off x="4573" y="789"/>
              <a:ext cx="1" cy="795"/>
            </a:xfrm>
            <a:custGeom>
              <a:avLst/>
              <a:gdLst/>
              <a:ahLst/>
              <a:cxnLst>
                <a:cxn ang="0">
                  <a:pos x="0" y="795"/>
                </a:cxn>
                <a:cxn ang="0">
                  <a:pos x="0" y="0"/>
                </a:cxn>
              </a:cxnLst>
              <a:rect l="0" t="0" r="r" b="b"/>
              <a:pathLst>
                <a:path w="1" h="795">
                  <a:moveTo>
                    <a:pt x="0" y="79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66FF33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5280" y="27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51237" name="Object 37"/>
          <p:cNvGraphicFramePr>
            <a:graphicFrameLocks noChangeAspect="1"/>
          </p:cNvGraphicFramePr>
          <p:nvPr/>
        </p:nvGraphicFramePr>
        <p:xfrm>
          <a:off x="611188" y="3644900"/>
          <a:ext cx="4465637" cy="825500"/>
        </p:xfrm>
        <a:graphic>
          <a:graphicData uri="http://schemas.openxmlformats.org/presentationml/2006/ole">
            <p:oleObj spid="_x0000_s51237" name="Equation" r:id="rId14" imgW="2133360" imgH="457200" progId="Equation.DSMT4">
              <p:embed/>
            </p:oleObj>
          </a:graphicData>
        </a:graphic>
      </p:graphicFrame>
      <p:graphicFrame>
        <p:nvGraphicFramePr>
          <p:cNvPr id="51238" name="Object 38"/>
          <p:cNvGraphicFramePr>
            <a:graphicFrameLocks noChangeAspect="1"/>
          </p:cNvGraphicFramePr>
          <p:nvPr/>
        </p:nvGraphicFramePr>
        <p:xfrm>
          <a:off x="6210331" y="214290"/>
          <a:ext cx="2719387" cy="690563"/>
        </p:xfrm>
        <a:graphic>
          <a:graphicData uri="http://schemas.openxmlformats.org/presentationml/2006/ole">
            <p:oleObj spid="_x0000_s51238" name="Equation" r:id="rId15" imgW="1549080" imgH="39348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FBD1-9062-40C1-AFAF-26E9BD301944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28596" y="849298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§1 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刚体的平动和定轴转动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973796" y="71414"/>
            <a:ext cx="309879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刚体运动的描述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42910" y="2428868"/>
            <a:ext cx="5594801" cy="259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刚体上任意一条直线在各时刻的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位置都相互平行，即所有质点沿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平行路径运动，称为刚体的平动；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任一质元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都可代表整个的平动。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500826" y="2643182"/>
            <a:ext cx="2073275" cy="2286000"/>
            <a:chOff x="3648" y="1344"/>
            <a:chExt cx="1306" cy="14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648" y="1728"/>
              <a:ext cx="294" cy="384"/>
              <a:chOff x="3264" y="1536"/>
              <a:chExt cx="288" cy="384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264" y="1536"/>
                <a:ext cx="288" cy="384"/>
                <a:chOff x="3264" y="1536"/>
                <a:chExt cx="288" cy="384"/>
              </a:xfrm>
            </p:grpSpPr>
            <p:sp>
              <p:nvSpPr>
                <p:cNvPr id="53257" name="Line 9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58" name="Line 10"/>
                <p:cNvSpPr>
                  <a:spLocks noChangeShapeType="1"/>
                </p:cNvSpPr>
                <p:nvPr/>
              </p:nvSpPr>
              <p:spPr bwMode="auto">
                <a:xfrm>
                  <a:off x="355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5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264" y="1536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6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264" y="1872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3261" name="Line 13"/>
              <p:cNvSpPr>
                <a:spLocks noChangeShapeType="1"/>
              </p:cNvSpPr>
              <p:nvPr/>
            </p:nvSpPr>
            <p:spPr bwMode="auto">
              <a:xfrm flipV="1">
                <a:off x="3359" y="1584"/>
                <a:ext cx="145" cy="24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188" y="1344"/>
              <a:ext cx="294" cy="384"/>
              <a:chOff x="3264" y="1536"/>
              <a:chExt cx="288" cy="384"/>
            </a:xfrm>
          </p:grpSpPr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3264" y="1536"/>
                <a:ext cx="288" cy="384"/>
                <a:chOff x="3264" y="1536"/>
                <a:chExt cx="288" cy="384"/>
              </a:xfrm>
            </p:grpSpPr>
            <p:sp>
              <p:nvSpPr>
                <p:cNvPr id="53264" name="Line 16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65" name="Line 17"/>
                <p:cNvSpPr>
                  <a:spLocks noChangeShapeType="1"/>
                </p:cNvSpPr>
                <p:nvPr/>
              </p:nvSpPr>
              <p:spPr bwMode="auto">
                <a:xfrm>
                  <a:off x="355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6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264" y="1536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6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264" y="1872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3268" name="Line 20"/>
              <p:cNvSpPr>
                <a:spLocks noChangeShapeType="1"/>
              </p:cNvSpPr>
              <p:nvPr/>
            </p:nvSpPr>
            <p:spPr bwMode="auto">
              <a:xfrm flipV="1">
                <a:off x="3359" y="1584"/>
                <a:ext cx="145" cy="24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629" y="1680"/>
              <a:ext cx="294" cy="384"/>
              <a:chOff x="3264" y="1536"/>
              <a:chExt cx="288" cy="384"/>
            </a:xfrm>
          </p:grpSpPr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3264" y="1536"/>
                <a:ext cx="288" cy="384"/>
                <a:chOff x="3264" y="1536"/>
                <a:chExt cx="288" cy="384"/>
              </a:xfrm>
            </p:grpSpPr>
            <p:sp>
              <p:nvSpPr>
                <p:cNvPr id="53271" name="Line 23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72" name="Line 24"/>
                <p:cNvSpPr>
                  <a:spLocks noChangeShapeType="1"/>
                </p:cNvSpPr>
                <p:nvPr/>
              </p:nvSpPr>
              <p:spPr bwMode="auto">
                <a:xfrm>
                  <a:off x="355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7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264" y="1536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7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3264" y="1872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3275" name="Line 27"/>
              <p:cNvSpPr>
                <a:spLocks noChangeShapeType="1"/>
              </p:cNvSpPr>
              <p:nvPr/>
            </p:nvSpPr>
            <p:spPr bwMode="auto">
              <a:xfrm flipV="1">
                <a:off x="3359" y="1584"/>
                <a:ext cx="145" cy="24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4531" y="2400"/>
              <a:ext cx="294" cy="384"/>
              <a:chOff x="3264" y="1536"/>
              <a:chExt cx="288" cy="384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3264" y="1536"/>
                <a:ext cx="288" cy="384"/>
                <a:chOff x="3264" y="1536"/>
                <a:chExt cx="288" cy="384"/>
              </a:xfrm>
            </p:grpSpPr>
            <p:sp>
              <p:nvSpPr>
                <p:cNvPr id="53278" name="Line 30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79" name="Line 31"/>
                <p:cNvSpPr>
                  <a:spLocks noChangeShapeType="1"/>
                </p:cNvSpPr>
                <p:nvPr/>
              </p:nvSpPr>
              <p:spPr bwMode="auto">
                <a:xfrm>
                  <a:off x="3552" y="153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8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264" y="1536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28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264" y="1872"/>
                  <a:ext cx="288" cy="4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3282" name="Line 34"/>
              <p:cNvSpPr>
                <a:spLocks noChangeShapeType="1"/>
              </p:cNvSpPr>
              <p:nvPr/>
            </p:nvSpPr>
            <p:spPr bwMode="auto">
              <a:xfrm flipV="1">
                <a:off x="3359" y="1584"/>
                <a:ext cx="145" cy="24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3283" name="Freeform 35"/>
            <p:cNvSpPr>
              <a:spLocks/>
            </p:cNvSpPr>
            <p:nvPr/>
          </p:nvSpPr>
          <p:spPr bwMode="auto">
            <a:xfrm>
              <a:off x="4757" y="1772"/>
              <a:ext cx="197" cy="613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87" y="238"/>
                </a:cxn>
                <a:cxn ang="0">
                  <a:pos x="145" y="424"/>
                </a:cxn>
                <a:cxn ang="0">
                  <a:pos x="0" y="613"/>
                </a:cxn>
              </a:cxnLst>
              <a:rect l="0" t="0" r="r" b="b"/>
              <a:pathLst>
                <a:path w="193" h="613">
                  <a:moveTo>
                    <a:pt x="107" y="0"/>
                  </a:moveTo>
                  <a:cubicBezTo>
                    <a:pt x="115" y="39"/>
                    <a:pt x="193" y="112"/>
                    <a:pt x="187" y="238"/>
                  </a:cubicBezTo>
                  <a:cubicBezTo>
                    <a:pt x="181" y="364"/>
                    <a:pt x="176" y="362"/>
                    <a:pt x="145" y="424"/>
                  </a:cubicBezTo>
                  <a:cubicBezTo>
                    <a:pt x="114" y="486"/>
                    <a:pt x="30" y="574"/>
                    <a:pt x="0" y="613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284" name="Freeform 36"/>
            <p:cNvSpPr>
              <a:spLocks/>
            </p:cNvSpPr>
            <p:nvPr/>
          </p:nvSpPr>
          <p:spPr bwMode="auto">
            <a:xfrm>
              <a:off x="4451" y="1410"/>
              <a:ext cx="36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" y="123"/>
                </a:cxn>
                <a:cxn ang="0">
                  <a:pos x="354" y="288"/>
                </a:cxn>
              </a:cxnLst>
              <a:rect l="0" t="0" r="r" b="b"/>
              <a:pathLst>
                <a:path w="354" h="288">
                  <a:moveTo>
                    <a:pt x="0" y="0"/>
                  </a:moveTo>
                  <a:cubicBezTo>
                    <a:pt x="30" y="27"/>
                    <a:pt x="151" y="63"/>
                    <a:pt x="219" y="123"/>
                  </a:cubicBezTo>
                  <a:cubicBezTo>
                    <a:pt x="278" y="171"/>
                    <a:pt x="315" y="238"/>
                    <a:pt x="354" y="288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285" name="Freeform 37"/>
            <p:cNvSpPr>
              <a:spLocks/>
            </p:cNvSpPr>
            <p:nvPr/>
          </p:nvSpPr>
          <p:spPr bwMode="auto">
            <a:xfrm>
              <a:off x="3872" y="1440"/>
              <a:ext cx="303" cy="320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106" y="93"/>
                </a:cxn>
                <a:cxn ang="0">
                  <a:pos x="297" y="0"/>
                </a:cxn>
              </a:cxnLst>
              <a:rect l="0" t="0" r="r" b="b"/>
              <a:pathLst>
                <a:path w="297" h="320">
                  <a:moveTo>
                    <a:pt x="0" y="320"/>
                  </a:moveTo>
                  <a:cubicBezTo>
                    <a:pt x="18" y="284"/>
                    <a:pt x="57" y="146"/>
                    <a:pt x="106" y="93"/>
                  </a:cubicBezTo>
                  <a:cubicBezTo>
                    <a:pt x="155" y="40"/>
                    <a:pt x="237" y="6"/>
                    <a:pt x="297" y="0"/>
                  </a:cubicBezTo>
                </a:path>
              </a:pathLst>
            </a:custGeom>
            <a:noFill/>
            <a:ln w="28575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971584" y="1547328"/>
            <a:ext cx="61007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1.1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刚体的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平动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：</a:t>
            </a:r>
            <a:endParaRPr kumimoji="1" lang="zh-CN" altLang="en-US" sz="28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14348" y="5214950"/>
            <a:ext cx="7215238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选用质心的运动讨论刚体的平动，质心运动定理描述其力学规律</a:t>
            </a:r>
            <a:endParaRPr kumimoji="1" lang="zh-CN" altLang="en-US" sz="2800" b="1" dirty="0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3" grpId="0"/>
      <p:bldP spid="53286" grpId="0"/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9F32-1804-427F-9E99-E11DF68240E8}" type="slidenum">
              <a:rPr lang="en-US" altLang="zh-CN"/>
              <a:pPr/>
              <a:t>30</a:t>
            </a:fld>
            <a:endParaRPr lang="en-US" altLang="zh-CN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50825" y="1341438"/>
          <a:ext cx="5538788" cy="585787"/>
        </p:xfrm>
        <a:graphic>
          <a:graphicData uri="http://schemas.openxmlformats.org/presentationml/2006/ole">
            <p:oleObj spid="_x0000_s52226" name="Equation" r:id="rId3" imgW="1828800" imgH="215640" progId="Equation.DSMT4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23850" y="0"/>
          <a:ext cx="7345363" cy="1397000"/>
        </p:xfrm>
        <a:graphic>
          <a:graphicData uri="http://schemas.openxmlformats.org/presentationml/2006/ole">
            <p:oleObj spid="_x0000_s52227" name="Equation" r:id="rId4" imgW="3187440" imgH="571320" progId="Equation.DSMT4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771775" y="2708275"/>
          <a:ext cx="3459163" cy="1447800"/>
        </p:xfrm>
        <a:graphic>
          <a:graphicData uri="http://schemas.openxmlformats.org/presentationml/2006/ole">
            <p:oleObj spid="_x0000_s52228" name="Equation" r:id="rId5" imgW="1002960" imgH="545760" progId="Equation.DSMT4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539750" y="4292600"/>
          <a:ext cx="4614863" cy="1271588"/>
        </p:xfrm>
        <a:graphic>
          <a:graphicData uri="http://schemas.openxmlformats.org/presentationml/2006/ole">
            <p:oleObj spid="_x0000_s52229" name="公式" r:id="rId6" imgW="1511280" imgH="482400" progId="Equation.3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611188" y="5659438"/>
          <a:ext cx="4113212" cy="1198562"/>
        </p:xfrm>
        <a:graphic>
          <a:graphicData uri="http://schemas.openxmlformats.org/presentationml/2006/ole">
            <p:oleObj spid="_x0000_s52230" name="Equation" r:id="rId7" imgW="1422360" imgH="482400" progId="Equation.3">
              <p:embed/>
            </p:oleObj>
          </a:graphicData>
        </a:graphic>
      </p:graphicFrame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23850" y="3068638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解方程得出：</a:t>
            </a:r>
          </a:p>
        </p:txBody>
      </p: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42988" y="1844675"/>
          <a:ext cx="4248150" cy="1158875"/>
        </p:xfrm>
        <a:graphic>
          <a:graphicData uri="http://schemas.openxmlformats.org/presentationml/2006/ole">
            <p:oleObj spid="_x0000_s52233" name="Equation" r:id="rId8" imgW="1244520" imgH="393480" progId="Equation.DSMT4">
              <p:embed/>
            </p:oleObj>
          </a:graphicData>
        </a:graphic>
      </p:graphicFrame>
      <p:sp>
        <p:nvSpPr>
          <p:cNvPr id="52234" name="AutoShap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34200" y="6172200"/>
            <a:ext cx="1143000" cy="381000"/>
          </a:xfrm>
          <a:prstGeom prst="cloudCallout">
            <a:avLst>
              <a:gd name="adj1" fmla="val 61667"/>
              <a:gd name="adj2" fmla="val -81667"/>
            </a:avLst>
          </a:prstGeom>
          <a:solidFill>
            <a:srgbClr val="FF00FF"/>
          </a:solidFill>
          <a:ln w="4127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kumimoji="1" lang="zh-CN" altLang="en-US" sz="2000" b="1">
                <a:solidFill>
                  <a:srgbClr val="000099"/>
                </a:solidFill>
                <a:latin typeface="Times New Roman" pitchFamily="18" charset="0"/>
                <a:ea typeface="楷体_GB2312" pitchFamily="49" charset="-122"/>
              </a:rPr>
              <a:t>首页</a:t>
            </a:r>
          </a:p>
        </p:txBody>
      </p: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6477000" y="1341438"/>
            <a:ext cx="2667000" cy="4656137"/>
            <a:chOff x="4080" y="720"/>
            <a:chExt cx="1680" cy="2933"/>
          </a:xfrm>
        </p:grpSpPr>
        <p:sp>
          <p:nvSpPr>
            <p:cNvPr id="52236" name="Freeform 12"/>
            <p:cNvSpPr>
              <a:spLocks/>
            </p:cNvSpPr>
            <p:nvPr/>
          </p:nvSpPr>
          <p:spPr bwMode="auto">
            <a:xfrm rot="-5400000">
              <a:off x="4549" y="683"/>
              <a:ext cx="5" cy="84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634"/>
                </a:cxn>
              </a:cxnLst>
              <a:rect l="0" t="0" r="r" b="b"/>
              <a:pathLst>
                <a:path w="4" h="634">
                  <a:moveTo>
                    <a:pt x="4" y="0"/>
                  </a:moveTo>
                  <a:lnTo>
                    <a:pt x="0" y="634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37" name="Object 13"/>
            <p:cNvGraphicFramePr>
              <a:graphicFrameLocks noChangeAspect="1"/>
            </p:cNvGraphicFramePr>
            <p:nvPr/>
          </p:nvGraphicFramePr>
          <p:xfrm>
            <a:off x="4244" y="1456"/>
            <a:ext cx="321" cy="234"/>
          </p:xfrm>
          <a:graphic>
            <a:graphicData uri="http://schemas.openxmlformats.org/presentationml/2006/ole">
              <p:oleObj spid="_x0000_s52237" name="公式" r:id="rId9" imgW="164880" imgH="164880" progId="Equation.3">
                <p:embed/>
              </p:oleObj>
            </a:graphicData>
          </a:graphic>
        </p:graphicFrame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4236" y="1269"/>
              <a:ext cx="676" cy="676"/>
            </a:xfrm>
            <a:prstGeom prst="ellips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4456" y="1105"/>
              <a:ext cx="107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364"/>
                </a:cxn>
              </a:cxnLst>
              <a:rect l="0" t="0" r="r" b="b"/>
              <a:pathLst>
                <a:path w="80" h="364">
                  <a:moveTo>
                    <a:pt x="0" y="0"/>
                  </a:moveTo>
                  <a:lnTo>
                    <a:pt x="80" y="364"/>
                  </a:lnTo>
                </a:path>
              </a:pathLst>
            </a:custGeom>
            <a:noFill/>
            <a:ln w="412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auto">
            <a:xfrm flipH="1">
              <a:off x="4567" y="1127"/>
              <a:ext cx="107" cy="4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364"/>
                </a:cxn>
              </a:cxnLst>
              <a:rect l="0" t="0" r="r" b="b"/>
              <a:pathLst>
                <a:path w="80" h="364">
                  <a:moveTo>
                    <a:pt x="0" y="0"/>
                  </a:moveTo>
                  <a:lnTo>
                    <a:pt x="80" y="364"/>
                  </a:lnTo>
                </a:path>
              </a:pathLst>
            </a:custGeom>
            <a:noFill/>
            <a:ln w="412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513" y="1221"/>
              <a:ext cx="12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4508" y="1339"/>
              <a:ext cx="1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497" y="1163"/>
              <a:ext cx="12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4515" y="1280"/>
              <a:ext cx="12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4907" y="1610"/>
              <a:ext cx="2" cy="113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139"/>
                </a:cxn>
              </a:cxnLst>
              <a:rect l="0" t="0" r="r" b="b"/>
              <a:pathLst>
                <a:path w="2" h="1139">
                  <a:moveTo>
                    <a:pt x="2" y="0"/>
                  </a:moveTo>
                  <a:lnTo>
                    <a:pt x="0" y="1139"/>
                  </a:lnTo>
                </a:path>
              </a:pathLst>
            </a:custGeom>
            <a:noFill/>
            <a:ln w="41275">
              <a:solidFill>
                <a:schemeClr val="tx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46" name="Object 22"/>
            <p:cNvGraphicFramePr>
              <a:graphicFrameLocks noChangeAspect="1"/>
            </p:cNvGraphicFramePr>
            <p:nvPr/>
          </p:nvGraphicFramePr>
          <p:xfrm>
            <a:off x="5125" y="1334"/>
            <a:ext cx="307" cy="424"/>
          </p:xfrm>
          <a:graphic>
            <a:graphicData uri="http://schemas.openxmlformats.org/presentationml/2006/ole">
              <p:oleObj spid="_x0000_s52246" name="公式" r:id="rId10" imgW="164880" imgH="241200" progId="Equation.3">
                <p:embed/>
              </p:oleObj>
            </a:graphicData>
          </a:graphic>
        </p:graphicFrame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4918" y="2304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4861" y="2728"/>
              <a:ext cx="113" cy="107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49" name="Object 25"/>
            <p:cNvGraphicFramePr>
              <a:graphicFrameLocks noChangeAspect="1"/>
            </p:cNvGraphicFramePr>
            <p:nvPr/>
          </p:nvGraphicFramePr>
          <p:xfrm>
            <a:off x="4992" y="2592"/>
            <a:ext cx="417" cy="261"/>
          </p:xfrm>
          <a:graphic>
            <a:graphicData uri="http://schemas.openxmlformats.org/presentationml/2006/ole">
              <p:oleObj spid="_x0000_s52249" name="公式" r:id="rId11" imgW="164880" imgH="139680" progId="Equation.3">
                <p:embed/>
              </p:oleObj>
            </a:graphicData>
          </a:graphic>
        </p:graphicFrame>
        <p:graphicFrame>
          <p:nvGraphicFramePr>
            <p:cNvPr id="52250" name="Object 26"/>
            <p:cNvGraphicFramePr>
              <a:graphicFrameLocks noChangeAspect="1"/>
            </p:cNvGraphicFramePr>
            <p:nvPr/>
          </p:nvGraphicFramePr>
          <p:xfrm>
            <a:off x="4976" y="2248"/>
            <a:ext cx="304" cy="298"/>
          </p:xfrm>
          <a:graphic>
            <a:graphicData uri="http://schemas.openxmlformats.org/presentationml/2006/ole">
              <p:oleObj spid="_x0000_s52250" name="公式" r:id="rId12" imgW="177480" imgH="203040" progId="Equation.3">
                <p:embed/>
              </p:oleObj>
            </a:graphicData>
          </a:graphic>
        </p:graphicFrame>
        <p:graphicFrame>
          <p:nvGraphicFramePr>
            <p:cNvPr id="52251" name="Object 27"/>
            <p:cNvGraphicFramePr>
              <a:graphicFrameLocks noChangeAspect="1"/>
            </p:cNvGraphicFramePr>
            <p:nvPr/>
          </p:nvGraphicFramePr>
          <p:xfrm>
            <a:off x="4226" y="2017"/>
            <a:ext cx="526" cy="395"/>
          </p:xfrm>
          <a:graphic>
            <a:graphicData uri="http://schemas.openxmlformats.org/presentationml/2006/ole">
              <p:oleObj spid="_x0000_s52251" name="公式" r:id="rId13" imgW="317160" imgH="228600" progId="Equation.3">
                <p:embed/>
              </p:oleObj>
            </a:graphicData>
          </a:graphic>
        </p:graphicFrame>
        <p:sp>
          <p:nvSpPr>
            <p:cNvPr id="52252" name="Freeform 28"/>
            <p:cNvSpPr>
              <a:spLocks/>
            </p:cNvSpPr>
            <p:nvPr/>
          </p:nvSpPr>
          <p:spPr bwMode="auto">
            <a:xfrm flipV="1">
              <a:off x="4573" y="1681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4922" y="2876"/>
              <a:ext cx="0" cy="3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54" name="Object 30"/>
            <p:cNvGraphicFramePr>
              <a:graphicFrameLocks noChangeAspect="1"/>
            </p:cNvGraphicFramePr>
            <p:nvPr/>
          </p:nvGraphicFramePr>
          <p:xfrm>
            <a:off x="4978" y="2967"/>
            <a:ext cx="419" cy="336"/>
          </p:xfrm>
          <a:graphic>
            <a:graphicData uri="http://schemas.openxmlformats.org/presentationml/2006/ole">
              <p:oleObj spid="_x0000_s52254" name="公式" r:id="rId14" imgW="253800" imgH="203040" progId="Equation.3">
                <p:embed/>
              </p:oleObj>
            </a:graphicData>
          </a:graphic>
        </p:graphicFrame>
        <p:sp>
          <p:nvSpPr>
            <p:cNvPr id="52255" name="Freeform 31"/>
            <p:cNvSpPr>
              <a:spLocks/>
            </p:cNvSpPr>
            <p:nvPr/>
          </p:nvSpPr>
          <p:spPr bwMode="auto">
            <a:xfrm flipV="1">
              <a:off x="4922" y="1632"/>
              <a:ext cx="3" cy="451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3" y="0"/>
                </a:cxn>
              </a:cxnLst>
              <a:rect l="0" t="0" r="r" b="b"/>
              <a:pathLst>
                <a:path w="3" h="451">
                  <a:moveTo>
                    <a:pt x="0" y="451"/>
                  </a:moveTo>
                  <a:lnTo>
                    <a:pt x="3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56" name="Object 32"/>
            <p:cNvGraphicFramePr>
              <a:graphicFrameLocks noChangeAspect="1"/>
            </p:cNvGraphicFramePr>
            <p:nvPr/>
          </p:nvGraphicFramePr>
          <p:xfrm>
            <a:off x="4930" y="1672"/>
            <a:ext cx="381" cy="298"/>
          </p:xfrm>
          <a:graphic>
            <a:graphicData uri="http://schemas.openxmlformats.org/presentationml/2006/ole">
              <p:oleObj spid="_x0000_s52256" name="公式" r:id="rId15" imgW="152280" imgH="203040" progId="Equation.3">
                <p:embed/>
              </p:oleObj>
            </a:graphicData>
          </a:graphic>
        </p:graphicFrame>
        <p:graphicFrame>
          <p:nvGraphicFramePr>
            <p:cNvPr id="52257" name="Object 33"/>
            <p:cNvGraphicFramePr>
              <a:graphicFrameLocks noChangeAspect="1"/>
            </p:cNvGraphicFramePr>
            <p:nvPr/>
          </p:nvGraphicFramePr>
          <p:xfrm>
            <a:off x="4560" y="1514"/>
            <a:ext cx="240" cy="395"/>
          </p:xfrm>
          <a:graphic>
            <a:graphicData uri="http://schemas.openxmlformats.org/presentationml/2006/ole">
              <p:oleObj spid="_x0000_s52257" name="公式" r:id="rId16" imgW="215640" imgH="228600" progId="Equation.3">
                <p:embed/>
              </p:oleObj>
            </a:graphicData>
          </a:graphic>
        </p:graphicFrame>
        <p:grpSp>
          <p:nvGrpSpPr>
            <p:cNvPr id="52258" name="Group 34"/>
            <p:cNvGrpSpPr>
              <a:grpSpLocks/>
            </p:cNvGrpSpPr>
            <p:nvPr/>
          </p:nvGrpSpPr>
          <p:grpSpPr bwMode="auto">
            <a:xfrm>
              <a:off x="5395" y="2784"/>
              <a:ext cx="365" cy="816"/>
              <a:chOff x="4512" y="2688"/>
              <a:chExt cx="365" cy="816"/>
            </a:xfrm>
          </p:grpSpPr>
          <p:graphicFrame>
            <p:nvGraphicFramePr>
              <p:cNvPr id="52259" name="Object 35"/>
              <p:cNvGraphicFramePr>
                <a:graphicFrameLocks noChangeAspect="1"/>
              </p:cNvGraphicFramePr>
              <p:nvPr/>
            </p:nvGraphicFramePr>
            <p:xfrm>
              <a:off x="4560" y="2976"/>
              <a:ext cx="317" cy="261"/>
            </p:xfrm>
            <a:graphic>
              <a:graphicData uri="http://schemas.openxmlformats.org/presentationml/2006/ole">
                <p:oleObj spid="_x0000_s52259" name="公式" r:id="rId17" imgW="126720" imgH="177480" progId="Equation.3">
                  <p:embed/>
                </p:oleObj>
              </a:graphicData>
            </a:graphic>
          </p:graphicFrame>
          <p:sp>
            <p:nvSpPr>
              <p:cNvPr id="52260" name="Line 36"/>
              <p:cNvSpPr>
                <a:spLocks noChangeShapeType="1"/>
              </p:cNvSpPr>
              <p:nvPr/>
            </p:nvSpPr>
            <p:spPr bwMode="auto">
              <a:xfrm>
                <a:off x="4512" y="2688"/>
                <a:ext cx="0" cy="8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2261" name="Freeform 37"/>
            <p:cNvSpPr>
              <a:spLocks/>
            </p:cNvSpPr>
            <p:nvPr/>
          </p:nvSpPr>
          <p:spPr bwMode="auto">
            <a:xfrm>
              <a:off x="4080" y="3649"/>
              <a:ext cx="153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536" y="0"/>
                </a:cxn>
              </a:cxnLst>
              <a:rect l="0" t="0" r="r" b="b"/>
              <a:pathLst>
                <a:path w="1536" h="4">
                  <a:moveTo>
                    <a:pt x="0" y="4"/>
                  </a:moveTo>
                  <a:lnTo>
                    <a:pt x="1536" y="0"/>
                  </a:lnTo>
                </a:path>
              </a:pathLst>
            </a:custGeom>
            <a:noFill/>
            <a:ln w="5715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4874" y="3504"/>
              <a:ext cx="113" cy="107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2263" name="Object 39"/>
            <p:cNvGraphicFramePr>
              <a:graphicFrameLocks noChangeAspect="1"/>
            </p:cNvGraphicFramePr>
            <p:nvPr/>
          </p:nvGraphicFramePr>
          <p:xfrm>
            <a:off x="4598" y="720"/>
            <a:ext cx="289" cy="288"/>
          </p:xfrm>
          <a:graphic>
            <a:graphicData uri="http://schemas.openxmlformats.org/presentationml/2006/ole">
              <p:oleObj spid="_x0000_s52263" name="公式" r:id="rId18" imgW="190440" imgH="203040" progId="Equation.3">
                <p:embed/>
              </p:oleObj>
            </a:graphicData>
          </a:graphic>
        </p:graphicFrame>
        <p:sp>
          <p:nvSpPr>
            <p:cNvPr id="52264" name="Freeform 40"/>
            <p:cNvSpPr>
              <a:spLocks/>
            </p:cNvSpPr>
            <p:nvPr/>
          </p:nvSpPr>
          <p:spPr bwMode="auto">
            <a:xfrm>
              <a:off x="4573" y="789"/>
              <a:ext cx="1" cy="795"/>
            </a:xfrm>
            <a:custGeom>
              <a:avLst/>
              <a:gdLst/>
              <a:ahLst/>
              <a:cxnLst>
                <a:cxn ang="0">
                  <a:pos x="0" y="795"/>
                </a:cxn>
                <a:cxn ang="0">
                  <a:pos x="0" y="0"/>
                </a:cxn>
              </a:cxnLst>
              <a:rect l="0" t="0" r="r" b="b"/>
              <a:pathLst>
                <a:path w="1" h="795">
                  <a:moveTo>
                    <a:pt x="0" y="79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66FF33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>
              <a:off x="5280" y="27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utoUpdateAnimBg="0"/>
      <p:bldP spid="5223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7393-E6CC-4908-8CD9-C53CBE5EB77B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00034" y="1848738"/>
            <a:ext cx="811953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u="sng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刚体的转动</a:t>
            </a:r>
            <a:endParaRPr kumimoji="1" lang="en-US" altLang="zh-CN" sz="2800" b="1" dirty="0" smtClean="0"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运动过程中所有质元都绕同一直线作圆周运动，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则这种运动称为</a:t>
            </a:r>
            <a:r>
              <a:rPr kumimoji="1" lang="zh-CN" altLang="en-US" sz="2800" b="1" u="sng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刚体的转动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。该直线称为</a:t>
            </a:r>
            <a:r>
              <a:rPr kumimoji="1" lang="zh-CN" altLang="en-US" sz="2800" b="1" u="sng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转轴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。</a:t>
            </a:r>
            <a:endParaRPr kumimoji="1" lang="zh-CN" altLang="en-US" sz="28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28596" y="4330021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u="sng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定轴转动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如果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转动中，其转轴固定不动称为刚体的</a:t>
            </a:r>
            <a:r>
              <a:rPr kumimoji="1" lang="zh-CN" altLang="en-US" sz="2800" b="1" u="sng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定轴转动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973796" y="71414"/>
            <a:ext cx="309879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刚体运动的描述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28596" y="849298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§1 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刚体的平动和定轴转动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7393-E6CC-4908-8CD9-C53CBE5EB77B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23850" y="928670"/>
            <a:ext cx="835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1.2  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刚体的</a:t>
            </a:r>
            <a:r>
              <a:rPr kumimoji="1" lang="zh-CN" altLang="en-US" sz="32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rPr>
              <a:t>转动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：对点、对轴（只讨论</a:t>
            </a:r>
            <a:r>
              <a:rPr kumimoji="1" lang="zh-CN" altLang="en-US" sz="2800" b="1" u="sng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定轴转动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57158" y="1714488"/>
            <a:ext cx="725711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虽然作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定轴转动的各质元到转轴</a:t>
            </a:r>
            <a:r>
              <a:rPr kumimoji="1" lang="en-US" altLang="zh-CN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Z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垂直距离</a:t>
            </a:r>
            <a:endParaRPr kumimoji="1" lang="zh-CN" altLang="en-US" sz="2800" b="1" dirty="0"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800" b="1" i="1" dirty="0" err="1" smtClean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en-US" altLang="zh-CN" sz="2800" b="1" i="1" baseline="-25000" dirty="0" err="1" smtClean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i</a:t>
            </a:r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不同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，但在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同样的时间间隔内转过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相同的角度</a:t>
            </a:r>
            <a:r>
              <a:rPr kumimoji="1" lang="zh-CN" altLang="en-US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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，因此可用</a:t>
            </a:r>
            <a:r>
              <a:rPr kumimoji="1" lang="zh-CN" altLang="en-US" sz="2800" b="1" dirty="0">
                <a:solidFill>
                  <a:srgbClr val="990033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角位移</a:t>
            </a:r>
            <a:r>
              <a:rPr kumimoji="1" lang="zh-CN" altLang="en-US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</a:t>
            </a:r>
            <a:endParaRPr kumimoji="1" lang="zh-CN" altLang="en-US" sz="2800" b="1" i="1" dirty="0">
              <a:latin typeface="Times New Roman" pitchFamily="18" charset="0"/>
              <a:ea typeface="楷体_GB2312" pitchFamily="49" charset="-122"/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990033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角速度</a:t>
            </a:r>
            <a:r>
              <a:rPr kumimoji="1" lang="zh-CN" altLang="en-US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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、</a:t>
            </a:r>
            <a:r>
              <a:rPr kumimoji="1" lang="zh-CN" altLang="en-US" sz="2800" b="1" dirty="0">
                <a:solidFill>
                  <a:srgbClr val="990033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角加速度</a:t>
            </a:r>
            <a:r>
              <a:rPr kumimoji="1" lang="zh-CN" altLang="en-US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来描述其运动。</a:t>
            </a:r>
            <a:endParaRPr kumimoji="1" lang="zh-CN" altLang="en-US" sz="2800" b="1" i="1" dirty="0">
              <a:latin typeface="Times New Roman" pitchFamily="18" charset="0"/>
              <a:ea typeface="楷体_GB2312" pitchFamily="49" charset="-122"/>
              <a:sym typeface="Symbol" pitchFamily="18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481790" y="2741635"/>
            <a:ext cx="2019300" cy="3830637"/>
            <a:chOff x="3912" y="1667"/>
            <a:chExt cx="1272" cy="2413"/>
          </a:xfrm>
        </p:grpSpPr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3912" y="2253"/>
              <a:ext cx="1272" cy="1657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0" name="Oval 8"/>
            <p:cNvSpPr>
              <a:spLocks noChangeArrowheads="1"/>
            </p:cNvSpPr>
            <p:nvPr/>
          </p:nvSpPr>
          <p:spPr bwMode="auto">
            <a:xfrm>
              <a:off x="4108" y="3213"/>
              <a:ext cx="83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4140" y="2793"/>
              <a:ext cx="739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>
              <a:off x="4511" y="1667"/>
              <a:ext cx="1" cy="1222"/>
            </a:xfrm>
            <a:custGeom>
              <a:avLst/>
              <a:gdLst/>
              <a:ahLst/>
              <a:cxnLst>
                <a:cxn ang="0">
                  <a:pos x="5" y="1222"/>
                </a:cxn>
                <a:cxn ang="0">
                  <a:pos x="0" y="0"/>
                </a:cxn>
              </a:cxnLst>
              <a:rect l="0" t="0" r="r" b="b"/>
              <a:pathLst>
                <a:path w="5" h="1222">
                  <a:moveTo>
                    <a:pt x="5" y="122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auto">
            <a:xfrm>
              <a:off x="4512" y="2985"/>
              <a:ext cx="1" cy="312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1" y="0"/>
                </a:cxn>
              </a:cxnLst>
              <a:rect l="0" t="0" r="r" b="b"/>
              <a:pathLst>
                <a:path w="1" h="312">
                  <a:moveTo>
                    <a:pt x="0" y="312"/>
                  </a:move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auto">
            <a:xfrm>
              <a:off x="4506" y="3417"/>
              <a:ext cx="1" cy="663"/>
            </a:xfrm>
            <a:custGeom>
              <a:avLst/>
              <a:gdLst/>
              <a:ahLst/>
              <a:cxnLst>
                <a:cxn ang="0">
                  <a:pos x="0" y="663"/>
                </a:cxn>
                <a:cxn ang="0">
                  <a:pos x="20" y="0"/>
                </a:cxn>
              </a:cxnLst>
              <a:rect l="0" t="0" r="r" b="b"/>
              <a:pathLst>
                <a:path w="20" h="663">
                  <a:moveTo>
                    <a:pt x="0" y="663"/>
                  </a:moveTo>
                  <a:lnTo>
                    <a:pt x="2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auto">
            <a:xfrm>
              <a:off x="4320" y="1995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auto">
            <a:xfrm>
              <a:off x="4506" y="3291"/>
              <a:ext cx="306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" y="90"/>
                </a:cxn>
              </a:cxnLst>
              <a:rect l="0" t="0" r="r" b="b"/>
              <a:pathLst>
                <a:path w="306" h="90">
                  <a:moveTo>
                    <a:pt x="0" y="0"/>
                  </a:moveTo>
                  <a:lnTo>
                    <a:pt x="306" y="9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auto">
            <a:xfrm>
              <a:off x="4512" y="2889"/>
              <a:ext cx="258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8" y="78"/>
                </a:cxn>
              </a:cxnLst>
              <a:rect l="0" t="0" r="r" b="b"/>
              <a:pathLst>
                <a:path w="258" h="78">
                  <a:moveTo>
                    <a:pt x="0" y="0"/>
                  </a:moveTo>
                  <a:lnTo>
                    <a:pt x="258" y="7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4512" y="3297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auto">
            <a:xfrm>
              <a:off x="4512" y="2889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0" h="1">
                  <a:moveTo>
                    <a:pt x="0" y="0"/>
                  </a:moveTo>
                  <a:lnTo>
                    <a:pt x="36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auto">
            <a:xfrm>
              <a:off x="4656" y="2889"/>
              <a:ext cx="5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6" y="42"/>
                    <a:pt x="54" y="36"/>
                    <a:pt x="48" y="0"/>
                  </a:cubicBezTo>
                </a:path>
              </a:pathLst>
            </a:custGeom>
            <a:noFill/>
            <a:ln w="28575" cap="flat" cmpd="sng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auto">
            <a:xfrm>
              <a:off x="4680" y="3297"/>
              <a:ext cx="5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6" y="42"/>
                    <a:pt x="54" y="36"/>
                    <a:pt x="48" y="0"/>
                  </a:cubicBezTo>
                </a:path>
              </a:pathLst>
            </a:custGeom>
            <a:noFill/>
            <a:ln w="28575" cap="flat" cmpd="sng">
              <a:solidFill>
                <a:srgbClr val="CC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4292" name="Object 20"/>
            <p:cNvGraphicFramePr>
              <a:graphicFrameLocks noChangeAspect="1"/>
            </p:cNvGraphicFramePr>
            <p:nvPr/>
          </p:nvGraphicFramePr>
          <p:xfrm>
            <a:off x="4560" y="1728"/>
            <a:ext cx="204" cy="229"/>
          </p:xfrm>
          <a:graphic>
            <a:graphicData uri="http://schemas.openxmlformats.org/presentationml/2006/ole">
              <p:oleObj spid="_x0000_s84996" name="公式" r:id="rId3" imgW="126720" imgH="126720" progId="Equation.3">
                <p:embed/>
              </p:oleObj>
            </a:graphicData>
          </a:graphic>
        </p:graphicFrame>
        <p:sp>
          <p:nvSpPr>
            <p:cNvPr id="54293" name="Text Box 21"/>
            <p:cNvSpPr txBox="1">
              <a:spLocks noChangeArrowheads="1"/>
            </p:cNvSpPr>
            <p:nvPr/>
          </p:nvSpPr>
          <p:spPr bwMode="auto">
            <a:xfrm>
              <a:off x="4564" y="2570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 i="1" dirty="0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</a:t>
              </a:r>
              <a:endParaRPr kumimoji="1" lang="en-US" altLang="zh-CN" sz="2400" b="1" dirty="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4294" name="Text Box 22"/>
            <p:cNvSpPr txBox="1">
              <a:spLocks noChangeArrowheads="1"/>
            </p:cNvSpPr>
            <p:nvPr/>
          </p:nvSpPr>
          <p:spPr bwMode="auto">
            <a:xfrm>
              <a:off x="4660" y="3015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</a:t>
              </a:r>
              <a:endParaRPr kumimoji="1" lang="en-US" altLang="zh-CN" sz="2400" b="1"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aphicFrame>
        <p:nvGraphicFramePr>
          <p:cNvPr id="54295" name="Object 23"/>
          <p:cNvGraphicFramePr>
            <a:graphicFrameLocks noChangeAspect="1"/>
          </p:cNvGraphicFramePr>
          <p:nvPr/>
        </p:nvGraphicFramePr>
        <p:xfrm>
          <a:off x="827088" y="4652963"/>
          <a:ext cx="3605212" cy="930275"/>
        </p:xfrm>
        <a:graphic>
          <a:graphicData uri="http://schemas.openxmlformats.org/presentationml/2006/ole">
            <p:oleObj spid="_x0000_s84994" name="公式" r:id="rId4" imgW="1231560" imgH="406080" progId="Equation.3">
              <p:embed/>
            </p:oleObj>
          </a:graphicData>
        </a:graphic>
      </p:graphicFrame>
      <p:graphicFrame>
        <p:nvGraphicFramePr>
          <p:cNvPr id="54296" name="Object 24"/>
          <p:cNvGraphicFramePr>
            <a:graphicFrameLocks noChangeAspect="1"/>
          </p:cNvGraphicFramePr>
          <p:nvPr/>
        </p:nvGraphicFramePr>
        <p:xfrm>
          <a:off x="827088" y="5661025"/>
          <a:ext cx="3424237" cy="838200"/>
        </p:xfrm>
        <a:graphic>
          <a:graphicData uri="http://schemas.openxmlformats.org/presentationml/2006/ole">
            <p:oleObj spid="_x0000_s84995" name="Equation" r:id="rId5" imgW="1231560" imgH="419040" progId="Equation.DSMT4">
              <p:embed/>
            </p:oleObj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973796" y="71414"/>
            <a:ext cx="309879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刚体运动的描述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48EB-2A8D-40E2-9672-9A0C796A9656}" type="slidenum">
              <a:rPr lang="en-US" altLang="zh-CN"/>
              <a:pPr/>
              <a:t>6</a:t>
            </a:fld>
            <a:endParaRPr lang="en-US" altLang="zh-CN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000100" y="4143380"/>
          <a:ext cx="5181600" cy="1008062"/>
        </p:xfrm>
        <a:graphic>
          <a:graphicData uri="http://schemas.openxmlformats.org/presentationml/2006/ole">
            <p:oleObj spid="_x0000_s55298" name="公式" r:id="rId3" imgW="1663560" imgH="406080" progId="Equation.3">
              <p:embed/>
            </p:oleObj>
          </a:graphicData>
        </a:graphic>
      </p:graphicFrame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角速度、角加速度的方向与转轴成右手螺旋关系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785786" y="3143248"/>
          <a:ext cx="3616325" cy="617537"/>
        </p:xfrm>
        <a:graphic>
          <a:graphicData uri="http://schemas.openxmlformats.org/presentationml/2006/ole">
            <p:oleObj spid="_x0000_s55300" name="Equation" r:id="rId4" imgW="1130040" imgH="253800" progId="Equation.DSMT4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714348" y="5715016"/>
          <a:ext cx="5041900" cy="593725"/>
        </p:xfrm>
        <a:graphic>
          <a:graphicData uri="http://schemas.openxmlformats.org/presentationml/2006/ole">
            <p:oleObj spid="_x0000_s55301" name="Equation" r:id="rId5" imgW="1587240" imgH="253800" progId="Equation.3">
              <p:embed/>
            </p:oleObj>
          </a:graphicData>
        </a:graphic>
      </p:graphicFrame>
      <p:grpSp>
        <p:nvGrpSpPr>
          <p:cNvPr id="55326" name="Group 30"/>
          <p:cNvGrpSpPr>
            <a:grpSpLocks/>
          </p:cNvGrpSpPr>
          <p:nvPr/>
        </p:nvGrpSpPr>
        <p:grpSpPr bwMode="auto">
          <a:xfrm>
            <a:off x="6746905" y="1071546"/>
            <a:ext cx="2111375" cy="3856038"/>
            <a:chOff x="3912" y="144"/>
            <a:chExt cx="1330" cy="2429"/>
          </a:xfrm>
        </p:grpSpPr>
        <p:sp>
          <p:nvSpPr>
            <p:cNvPr id="55303" name="Freeform 7"/>
            <p:cNvSpPr>
              <a:spLocks/>
            </p:cNvSpPr>
            <p:nvPr/>
          </p:nvSpPr>
          <p:spPr bwMode="auto">
            <a:xfrm>
              <a:off x="3912" y="730"/>
              <a:ext cx="1272" cy="1657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4140" y="1270"/>
              <a:ext cx="739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auto">
            <a:xfrm>
              <a:off x="4512" y="144"/>
              <a:ext cx="1" cy="1222"/>
            </a:xfrm>
            <a:custGeom>
              <a:avLst/>
              <a:gdLst/>
              <a:ahLst/>
              <a:cxnLst>
                <a:cxn ang="0">
                  <a:pos x="5" y="1222"/>
                </a:cxn>
                <a:cxn ang="0">
                  <a:pos x="0" y="0"/>
                </a:cxn>
              </a:cxnLst>
              <a:rect l="0" t="0" r="r" b="b"/>
              <a:pathLst>
                <a:path w="5" h="1222">
                  <a:moveTo>
                    <a:pt x="5" y="122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auto">
            <a:xfrm>
              <a:off x="4507" y="1462"/>
              <a:ext cx="6" cy="1111"/>
            </a:xfrm>
            <a:custGeom>
              <a:avLst/>
              <a:gdLst/>
              <a:ahLst/>
              <a:cxnLst>
                <a:cxn ang="0">
                  <a:pos x="0" y="1111"/>
                </a:cxn>
                <a:cxn ang="0">
                  <a:pos x="6" y="0"/>
                </a:cxn>
              </a:cxnLst>
              <a:rect l="0" t="0" r="r" b="b"/>
              <a:pathLst>
                <a:path w="6" h="1111">
                  <a:moveTo>
                    <a:pt x="0" y="1111"/>
                  </a:moveTo>
                  <a:lnTo>
                    <a:pt x="6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auto">
            <a:xfrm>
              <a:off x="4320" y="472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auto">
            <a:xfrm>
              <a:off x="4512" y="1366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0" h="1">
                  <a:moveTo>
                    <a:pt x="0" y="0"/>
                  </a:moveTo>
                  <a:lnTo>
                    <a:pt x="36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09" name="Object 13"/>
            <p:cNvGraphicFramePr>
              <a:graphicFrameLocks noChangeAspect="1"/>
            </p:cNvGraphicFramePr>
            <p:nvPr/>
          </p:nvGraphicFramePr>
          <p:xfrm>
            <a:off x="4560" y="205"/>
            <a:ext cx="204" cy="229"/>
          </p:xfrm>
          <a:graphic>
            <a:graphicData uri="http://schemas.openxmlformats.org/presentationml/2006/ole">
              <p:oleObj spid="_x0000_s55309" name="公式" r:id="rId6" imgW="126720" imgH="126720" progId="Equation.3">
                <p:embed/>
              </p:oleObj>
            </a:graphicData>
          </a:graphic>
        </p:graphicFrame>
        <p:sp>
          <p:nvSpPr>
            <p:cNvPr id="55310" name="Text Box 14"/>
            <p:cNvSpPr txBox="1">
              <a:spLocks noChangeArrowheads="1"/>
            </p:cNvSpPr>
            <p:nvPr/>
          </p:nvSpPr>
          <p:spPr bwMode="auto">
            <a:xfrm>
              <a:off x="4224" y="196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8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O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V="1">
              <a:off x="4512" y="1344"/>
              <a:ext cx="33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12" name="Object 16"/>
            <p:cNvGraphicFramePr>
              <a:graphicFrameLocks noChangeAspect="1"/>
            </p:cNvGraphicFramePr>
            <p:nvPr/>
          </p:nvGraphicFramePr>
          <p:xfrm>
            <a:off x="4510" y="1363"/>
            <a:ext cx="242" cy="353"/>
          </p:xfrm>
          <a:graphic>
            <a:graphicData uri="http://schemas.openxmlformats.org/presentationml/2006/ole">
              <p:oleObj spid="_x0000_s55312" name="公式" r:id="rId7" imgW="190440" imgH="253800" progId="Equation.3">
                <p:embed/>
              </p:oleObj>
            </a:graphicData>
          </a:graphic>
        </p:graphicFrame>
        <p:graphicFrame>
          <p:nvGraphicFramePr>
            <p:cNvPr id="55313" name="Object 17"/>
            <p:cNvGraphicFramePr>
              <a:graphicFrameLocks noChangeAspect="1"/>
            </p:cNvGraphicFramePr>
            <p:nvPr/>
          </p:nvGraphicFramePr>
          <p:xfrm>
            <a:off x="4704" y="1632"/>
            <a:ext cx="231" cy="336"/>
          </p:xfrm>
          <a:graphic>
            <a:graphicData uri="http://schemas.openxmlformats.org/presentationml/2006/ole">
              <p:oleObj spid="_x0000_s55313" name="公式" r:id="rId8" imgW="126720" imgH="228600" progId="Equation.3">
                <p:embed/>
              </p:oleObj>
            </a:graphicData>
          </a:graphic>
        </p:graphicFrame>
        <p:graphicFrame>
          <p:nvGraphicFramePr>
            <p:cNvPr id="55314" name="Object 18"/>
            <p:cNvGraphicFramePr>
              <a:graphicFrameLocks noChangeAspect="1"/>
            </p:cNvGraphicFramePr>
            <p:nvPr/>
          </p:nvGraphicFramePr>
          <p:xfrm>
            <a:off x="4642" y="372"/>
            <a:ext cx="364" cy="344"/>
          </p:xfrm>
          <a:graphic>
            <a:graphicData uri="http://schemas.openxmlformats.org/presentationml/2006/ole">
              <p:oleObj spid="_x0000_s55314" name="公式" r:id="rId9" imgW="164880" imgH="177480" progId="Equation.3">
                <p:embed/>
              </p:oleObj>
            </a:graphicData>
          </a:graphic>
        </p:graphicFrame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 rot="-628454" flipH="1" flipV="1">
              <a:off x="4800" y="120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16" name="Object 20"/>
            <p:cNvGraphicFramePr>
              <a:graphicFrameLocks noChangeAspect="1"/>
            </p:cNvGraphicFramePr>
            <p:nvPr/>
          </p:nvGraphicFramePr>
          <p:xfrm>
            <a:off x="4527" y="947"/>
            <a:ext cx="325" cy="336"/>
          </p:xfrm>
          <a:graphic>
            <a:graphicData uri="http://schemas.openxmlformats.org/presentationml/2006/ole">
              <p:oleObj spid="_x0000_s55316" name="公式" r:id="rId10" imgW="177480" imgH="228600" progId="Equation.3">
                <p:embed/>
              </p:oleObj>
            </a:graphicData>
          </a:graphic>
        </p:graphicFrame>
        <p:graphicFrame>
          <p:nvGraphicFramePr>
            <p:cNvPr id="55324" name="Object 28"/>
            <p:cNvGraphicFramePr>
              <a:graphicFrameLocks noChangeAspect="1"/>
            </p:cNvGraphicFramePr>
            <p:nvPr/>
          </p:nvGraphicFramePr>
          <p:xfrm>
            <a:off x="4984" y="1217"/>
            <a:ext cx="258" cy="318"/>
          </p:xfrm>
          <a:graphic>
            <a:graphicData uri="http://schemas.openxmlformats.org/presentationml/2006/ole">
              <p:oleObj spid="_x0000_s55324" name="Equation" r:id="rId11" imgW="203040" imgH="228600" progId="Equation.3">
                <p:embed/>
              </p:oleObj>
            </a:graphicData>
          </a:graphic>
        </p:graphicFrame>
        <p:sp>
          <p:nvSpPr>
            <p:cNvPr id="55325" name="Oval 29"/>
            <p:cNvSpPr>
              <a:spLocks noChangeAspect="1" noChangeArrowheads="1"/>
            </p:cNvSpPr>
            <p:nvPr/>
          </p:nvSpPr>
          <p:spPr bwMode="auto">
            <a:xfrm>
              <a:off x="4848" y="1344"/>
              <a:ext cx="45" cy="4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71472" y="928670"/>
            <a:ext cx="6143668" cy="2031325"/>
            <a:chOff x="571472" y="928670"/>
            <a:chExt cx="6143668" cy="2031325"/>
          </a:xfrm>
        </p:grpSpPr>
        <p:sp>
          <p:nvSpPr>
            <p:cNvPr id="31" name="矩形 30"/>
            <p:cNvSpPr/>
            <p:nvPr/>
          </p:nvSpPr>
          <p:spPr>
            <a:xfrm>
              <a:off x="571472" y="928670"/>
              <a:ext cx="614366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/>
                <a:t>        定义为刚体绕定轴旋转的</a:t>
              </a:r>
              <a:r>
                <a:rPr lang="zh-CN" altLang="en-US" sz="2800" b="1" dirty="0" smtClean="0">
                  <a:solidFill>
                    <a:srgbClr val="0070C0"/>
                  </a:solidFill>
                </a:rPr>
                <a:t>角速度</a:t>
              </a:r>
              <a:r>
                <a:rPr lang="zh-CN" altLang="en-US" sz="2800" dirty="0" smtClean="0"/>
                <a:t>，方向垂直</a:t>
              </a:r>
              <a:r>
                <a:rPr lang="zh-CN" altLang="en-US" sz="2800" b="1" dirty="0" smtClean="0">
                  <a:solidFill>
                    <a:srgbClr val="0070C0"/>
                  </a:solidFill>
                </a:rPr>
                <a:t>旋转圆</a:t>
              </a:r>
              <a:r>
                <a:rPr lang="zh-CN" altLang="en-US" sz="2800" dirty="0" smtClean="0"/>
                <a:t>平面，遵循右手螺旋定则，</a:t>
              </a:r>
              <a:r>
                <a:rPr lang="zh-CN" altLang="en-US" sz="2800" b="1" dirty="0" smtClean="0"/>
                <a:t>逆时针为正向</a:t>
              </a:r>
              <a:r>
                <a:rPr lang="zh-CN" altLang="en-US" sz="2800" dirty="0" smtClean="0"/>
                <a:t>。</a:t>
              </a:r>
              <a:endParaRPr lang="zh-CN" altLang="en-US" sz="2800" dirty="0"/>
            </a:p>
          </p:txBody>
        </p:sp>
        <p:graphicFrame>
          <p:nvGraphicFramePr>
            <p:cNvPr id="55328" name="Object 32"/>
            <p:cNvGraphicFramePr>
              <a:graphicFrameLocks noChangeAspect="1"/>
            </p:cNvGraphicFramePr>
            <p:nvPr/>
          </p:nvGraphicFramePr>
          <p:xfrm>
            <a:off x="908702" y="1071546"/>
            <a:ext cx="734340" cy="642942"/>
          </p:xfrm>
          <a:graphic>
            <a:graphicData uri="http://schemas.openxmlformats.org/presentationml/2006/ole">
              <p:oleObj spid="_x0000_s55328" name="Equation" r:id="rId12" imgW="20304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48EB-2A8D-40E2-9672-9A0C796A965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806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角速度、角加速度的方向与转轴成右手螺旋关系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71472" y="1071546"/>
            <a:ext cx="5688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也可写成切向、法向分量的形式：</a:t>
            </a:r>
          </a:p>
        </p:txBody>
      </p:sp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1328736" y="2071678"/>
          <a:ext cx="2957512" cy="974725"/>
        </p:xfrm>
        <a:graphic>
          <a:graphicData uri="http://schemas.openxmlformats.org/presentationml/2006/ole">
            <p:oleObj spid="_x0000_s86021" name="公式" r:id="rId3" imgW="939600" imgH="393480" progId="Equation.3">
              <p:embed/>
            </p:oleObj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/>
        </p:nvGraphicFramePr>
        <p:xfrm>
          <a:off x="1357290" y="3429000"/>
          <a:ext cx="2597150" cy="1066800"/>
        </p:xfrm>
        <a:graphic>
          <a:graphicData uri="http://schemas.openxmlformats.org/presentationml/2006/ole">
            <p:oleObj spid="_x0000_s86022" name="公式" r:id="rId4" imgW="952200" imgH="457200" progId="Equation.3">
              <p:embed/>
            </p:oleObj>
          </a:graphicData>
        </a:graphic>
      </p:graphicFrame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714348" y="4724400"/>
            <a:ext cx="74581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25000"/>
              </a:spcBef>
            </a:pP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</a:t>
            </a:r>
            <a:r>
              <a:rPr kumimoji="1" lang="zh-CN" altLang="en-US" sz="2800" b="1" i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、 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是矢量，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在定轴转动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中</a:t>
            </a:r>
            <a:r>
              <a:rPr kumimoji="1" lang="zh-CN" altLang="en-US" sz="2800" b="1" dirty="0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轴的</a:t>
            </a:r>
            <a:r>
              <a:rPr kumimoji="1" lang="zh-CN" altLang="en-US" sz="2800" b="1" dirty="0" smtClean="0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方位</a:t>
            </a:r>
            <a:r>
              <a:rPr kumimoji="1" lang="zh-CN" altLang="en-US" sz="2800" b="1" dirty="0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不变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，所以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可用标量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表示其正负向。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77050" y="765175"/>
            <a:ext cx="2111375" cy="3856038"/>
            <a:chOff x="3912" y="144"/>
            <a:chExt cx="1330" cy="2429"/>
          </a:xfrm>
        </p:grpSpPr>
        <p:sp>
          <p:nvSpPr>
            <p:cNvPr id="55303" name="Freeform 7"/>
            <p:cNvSpPr>
              <a:spLocks/>
            </p:cNvSpPr>
            <p:nvPr/>
          </p:nvSpPr>
          <p:spPr bwMode="auto">
            <a:xfrm>
              <a:off x="3912" y="730"/>
              <a:ext cx="1272" cy="1657"/>
            </a:xfrm>
            <a:custGeom>
              <a:avLst/>
              <a:gdLst/>
              <a:ahLst/>
              <a:cxnLst>
                <a:cxn ang="0">
                  <a:pos x="516" y="18"/>
                </a:cxn>
                <a:cxn ang="0">
                  <a:pos x="78" y="798"/>
                </a:cxn>
                <a:cxn ang="0">
                  <a:pos x="720" y="1536"/>
                </a:cxn>
                <a:cxn ang="0">
                  <a:pos x="1254" y="1080"/>
                </a:cxn>
                <a:cxn ang="0">
                  <a:pos x="1026" y="462"/>
                </a:cxn>
                <a:cxn ang="0">
                  <a:pos x="509" y="23"/>
                </a:cxn>
              </a:cxnLst>
              <a:rect l="0" t="0" r="r" b="b"/>
              <a:pathLst>
                <a:path w="1272" h="1657">
                  <a:moveTo>
                    <a:pt x="516" y="18"/>
                  </a:moveTo>
                  <a:cubicBezTo>
                    <a:pt x="294" y="102"/>
                    <a:pt x="156" y="378"/>
                    <a:pt x="78" y="798"/>
                  </a:cubicBezTo>
                  <a:cubicBezTo>
                    <a:pt x="0" y="1218"/>
                    <a:pt x="201" y="1657"/>
                    <a:pt x="720" y="1536"/>
                  </a:cubicBezTo>
                  <a:cubicBezTo>
                    <a:pt x="1239" y="1415"/>
                    <a:pt x="1272" y="1295"/>
                    <a:pt x="1254" y="1080"/>
                  </a:cubicBezTo>
                  <a:cubicBezTo>
                    <a:pt x="1236" y="865"/>
                    <a:pt x="954" y="726"/>
                    <a:pt x="1026" y="462"/>
                  </a:cubicBezTo>
                  <a:cubicBezTo>
                    <a:pt x="1098" y="198"/>
                    <a:pt x="756" y="0"/>
                    <a:pt x="509" y="23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4140" y="1270"/>
              <a:ext cx="739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CN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auto">
            <a:xfrm>
              <a:off x="4512" y="144"/>
              <a:ext cx="1" cy="1222"/>
            </a:xfrm>
            <a:custGeom>
              <a:avLst/>
              <a:gdLst/>
              <a:ahLst/>
              <a:cxnLst>
                <a:cxn ang="0">
                  <a:pos x="5" y="1222"/>
                </a:cxn>
                <a:cxn ang="0">
                  <a:pos x="0" y="0"/>
                </a:cxn>
              </a:cxnLst>
              <a:rect l="0" t="0" r="r" b="b"/>
              <a:pathLst>
                <a:path w="5" h="1222">
                  <a:moveTo>
                    <a:pt x="5" y="1222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auto">
            <a:xfrm>
              <a:off x="4507" y="1462"/>
              <a:ext cx="6" cy="1111"/>
            </a:xfrm>
            <a:custGeom>
              <a:avLst/>
              <a:gdLst/>
              <a:ahLst/>
              <a:cxnLst>
                <a:cxn ang="0">
                  <a:pos x="0" y="1111"/>
                </a:cxn>
                <a:cxn ang="0">
                  <a:pos x="6" y="0"/>
                </a:cxn>
              </a:cxnLst>
              <a:rect l="0" t="0" r="r" b="b"/>
              <a:pathLst>
                <a:path w="6" h="1111">
                  <a:moveTo>
                    <a:pt x="0" y="1111"/>
                  </a:moveTo>
                  <a:lnTo>
                    <a:pt x="6" y="0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auto">
            <a:xfrm>
              <a:off x="4320" y="472"/>
              <a:ext cx="444" cy="192"/>
            </a:xfrm>
            <a:custGeom>
              <a:avLst/>
              <a:gdLst/>
              <a:ahLst/>
              <a:cxnLst>
                <a:cxn ang="0">
                  <a:pos x="90" y="30"/>
                </a:cxn>
                <a:cxn ang="0">
                  <a:pos x="210" y="174"/>
                </a:cxn>
                <a:cxn ang="0">
                  <a:pos x="228" y="0"/>
                </a:cxn>
              </a:cxnLst>
              <a:rect l="0" t="0" r="r" b="b"/>
              <a:pathLst>
                <a:path w="444" h="192">
                  <a:moveTo>
                    <a:pt x="90" y="30"/>
                  </a:moveTo>
                  <a:cubicBezTo>
                    <a:pt x="0" y="108"/>
                    <a:pt x="90" y="192"/>
                    <a:pt x="210" y="174"/>
                  </a:cubicBezTo>
                  <a:cubicBezTo>
                    <a:pt x="330" y="156"/>
                    <a:pt x="444" y="102"/>
                    <a:pt x="228" y="0"/>
                  </a:cubicBezTo>
                </a:path>
              </a:pathLst>
            </a:custGeom>
            <a:noFill/>
            <a:ln w="28575" cap="flat" cmpd="sng">
              <a:solidFill>
                <a:srgbClr val="FF33C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auto">
            <a:xfrm>
              <a:off x="4512" y="1366"/>
              <a:ext cx="3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0"/>
                </a:cxn>
              </a:cxnLst>
              <a:rect l="0" t="0" r="r" b="b"/>
              <a:pathLst>
                <a:path w="360" h="1">
                  <a:moveTo>
                    <a:pt x="0" y="0"/>
                  </a:moveTo>
                  <a:lnTo>
                    <a:pt x="36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09" name="Object 13"/>
            <p:cNvGraphicFramePr>
              <a:graphicFrameLocks noChangeAspect="1"/>
            </p:cNvGraphicFramePr>
            <p:nvPr/>
          </p:nvGraphicFramePr>
          <p:xfrm>
            <a:off x="4560" y="205"/>
            <a:ext cx="204" cy="229"/>
          </p:xfrm>
          <a:graphic>
            <a:graphicData uri="http://schemas.openxmlformats.org/presentationml/2006/ole">
              <p:oleObj spid="_x0000_s86024" name="公式" r:id="rId5" imgW="126720" imgH="126720" progId="Equation.3">
                <p:embed/>
              </p:oleObj>
            </a:graphicData>
          </a:graphic>
        </p:graphicFrame>
        <p:sp>
          <p:nvSpPr>
            <p:cNvPr id="55310" name="Text Box 14"/>
            <p:cNvSpPr txBox="1">
              <a:spLocks noChangeArrowheads="1"/>
            </p:cNvSpPr>
            <p:nvPr/>
          </p:nvSpPr>
          <p:spPr bwMode="auto">
            <a:xfrm>
              <a:off x="4224" y="196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8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O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V="1">
              <a:off x="4512" y="1344"/>
              <a:ext cx="336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12" name="Object 16"/>
            <p:cNvGraphicFramePr>
              <a:graphicFrameLocks noChangeAspect="1"/>
            </p:cNvGraphicFramePr>
            <p:nvPr/>
          </p:nvGraphicFramePr>
          <p:xfrm>
            <a:off x="4510" y="1363"/>
            <a:ext cx="242" cy="353"/>
          </p:xfrm>
          <a:graphic>
            <a:graphicData uri="http://schemas.openxmlformats.org/presentationml/2006/ole">
              <p:oleObj spid="_x0000_s86025" name="公式" r:id="rId6" imgW="190440" imgH="253800" progId="Equation.3">
                <p:embed/>
              </p:oleObj>
            </a:graphicData>
          </a:graphic>
        </p:graphicFrame>
        <p:graphicFrame>
          <p:nvGraphicFramePr>
            <p:cNvPr id="55313" name="Object 17"/>
            <p:cNvGraphicFramePr>
              <a:graphicFrameLocks noChangeAspect="1"/>
            </p:cNvGraphicFramePr>
            <p:nvPr/>
          </p:nvGraphicFramePr>
          <p:xfrm>
            <a:off x="4704" y="1632"/>
            <a:ext cx="231" cy="336"/>
          </p:xfrm>
          <a:graphic>
            <a:graphicData uri="http://schemas.openxmlformats.org/presentationml/2006/ole">
              <p:oleObj spid="_x0000_s86026" name="公式" r:id="rId7" imgW="126720" imgH="228600" progId="Equation.3">
                <p:embed/>
              </p:oleObj>
            </a:graphicData>
          </a:graphic>
        </p:graphicFrame>
        <p:graphicFrame>
          <p:nvGraphicFramePr>
            <p:cNvPr id="55314" name="Object 18"/>
            <p:cNvGraphicFramePr>
              <a:graphicFrameLocks noChangeAspect="1"/>
            </p:cNvGraphicFramePr>
            <p:nvPr/>
          </p:nvGraphicFramePr>
          <p:xfrm>
            <a:off x="4642" y="372"/>
            <a:ext cx="364" cy="344"/>
          </p:xfrm>
          <a:graphic>
            <a:graphicData uri="http://schemas.openxmlformats.org/presentationml/2006/ole">
              <p:oleObj spid="_x0000_s86027" name="公式" r:id="rId8" imgW="164880" imgH="177480" progId="Equation.3">
                <p:embed/>
              </p:oleObj>
            </a:graphicData>
          </a:graphic>
        </p:graphicFrame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 rot="-628454" flipH="1" flipV="1">
              <a:off x="4800" y="120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5316" name="Object 20"/>
            <p:cNvGraphicFramePr>
              <a:graphicFrameLocks noChangeAspect="1"/>
            </p:cNvGraphicFramePr>
            <p:nvPr/>
          </p:nvGraphicFramePr>
          <p:xfrm>
            <a:off x="4527" y="947"/>
            <a:ext cx="325" cy="336"/>
          </p:xfrm>
          <a:graphic>
            <a:graphicData uri="http://schemas.openxmlformats.org/presentationml/2006/ole">
              <p:oleObj spid="_x0000_s86028" name="公式" r:id="rId9" imgW="177480" imgH="228600" progId="Equation.3">
                <p:embed/>
              </p:oleObj>
            </a:graphicData>
          </a:graphic>
        </p:graphicFrame>
        <p:graphicFrame>
          <p:nvGraphicFramePr>
            <p:cNvPr id="55324" name="Object 28"/>
            <p:cNvGraphicFramePr>
              <a:graphicFrameLocks noChangeAspect="1"/>
            </p:cNvGraphicFramePr>
            <p:nvPr/>
          </p:nvGraphicFramePr>
          <p:xfrm>
            <a:off x="4984" y="1217"/>
            <a:ext cx="258" cy="318"/>
          </p:xfrm>
          <a:graphic>
            <a:graphicData uri="http://schemas.openxmlformats.org/presentationml/2006/ole">
              <p:oleObj spid="_x0000_s86029" name="Equation" r:id="rId10" imgW="203040" imgH="228600" progId="Equation.3">
                <p:embed/>
              </p:oleObj>
            </a:graphicData>
          </a:graphic>
        </p:graphicFrame>
        <p:sp>
          <p:nvSpPr>
            <p:cNvPr id="55325" name="Oval 29"/>
            <p:cNvSpPr>
              <a:spLocks noChangeAspect="1" noChangeArrowheads="1"/>
            </p:cNvSpPr>
            <p:nvPr/>
          </p:nvSpPr>
          <p:spPr bwMode="auto">
            <a:xfrm>
              <a:off x="4848" y="1344"/>
              <a:ext cx="45" cy="4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17" grpId="0" autoUpdateAnimBg="0"/>
      <p:bldP spid="553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501E-CB28-4EFD-AFC9-AF998F1920A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4213" y="1768470"/>
            <a:ext cx="5867400" cy="13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在刚体作匀变速转动时（</a:t>
            </a:r>
            <a:r>
              <a:rPr kumimoji="1" lang="zh-CN" altLang="en-US" sz="2800" b="1" i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为恒量）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相应的运动学方程：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071538" y="4071942"/>
          <a:ext cx="4000528" cy="1033462"/>
        </p:xfrm>
        <a:graphic>
          <a:graphicData uri="http://schemas.openxmlformats.org/presentationml/2006/ole">
            <p:oleObj spid="_x0000_s56323" name="公式" r:id="rId3" imgW="1244520" imgH="40608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071538" y="3357562"/>
          <a:ext cx="3357586" cy="596900"/>
        </p:xfrm>
        <a:graphic>
          <a:graphicData uri="http://schemas.openxmlformats.org/presentationml/2006/ole">
            <p:oleObj spid="_x0000_s56325" name="公式" r:id="rId4" imgW="952200" imgH="228600" progId="Equation.3">
              <p:embed/>
            </p:oleObj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000100" y="5286388"/>
          <a:ext cx="4143404" cy="625475"/>
        </p:xfrm>
        <a:graphic>
          <a:graphicData uri="http://schemas.openxmlformats.org/presentationml/2006/ole">
            <p:oleObj spid="_x0000_s56326" name="Equation" r:id="rId5" imgW="1320480" imgH="241200" progId="Equation.DSMT4">
              <p:embed/>
            </p:oleObj>
          </a:graphicData>
        </a:graphic>
      </p:graphicFrame>
      <p:grpSp>
        <p:nvGrpSpPr>
          <p:cNvPr id="56350" name="Group 30"/>
          <p:cNvGrpSpPr>
            <a:grpSpLocks/>
          </p:cNvGrpSpPr>
          <p:nvPr/>
        </p:nvGrpSpPr>
        <p:grpSpPr bwMode="auto">
          <a:xfrm>
            <a:off x="7691449" y="2565419"/>
            <a:ext cx="511175" cy="2911475"/>
            <a:chOff x="4290" y="672"/>
            <a:chExt cx="322" cy="183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4416" y="1008"/>
              <a:ext cx="96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6334" name="Object 14"/>
            <p:cNvGraphicFramePr>
              <a:graphicFrameLocks noChangeAspect="1"/>
            </p:cNvGraphicFramePr>
            <p:nvPr/>
          </p:nvGraphicFramePr>
          <p:xfrm>
            <a:off x="4320" y="672"/>
            <a:ext cx="292" cy="271"/>
          </p:xfrm>
          <a:graphic>
            <a:graphicData uri="http://schemas.openxmlformats.org/presentationml/2006/ole">
              <p:oleObj spid="_x0000_s56334" name="Equation" r:id="rId6" imgW="152280" imgH="164880" progId="Equation.3">
                <p:embed/>
              </p:oleObj>
            </a:graphicData>
          </a:graphic>
        </p:graphicFrame>
        <p:graphicFrame>
          <p:nvGraphicFramePr>
            <p:cNvPr id="56335" name="Object 15"/>
            <p:cNvGraphicFramePr>
              <a:graphicFrameLocks noChangeAspect="1"/>
            </p:cNvGraphicFramePr>
            <p:nvPr/>
          </p:nvGraphicFramePr>
          <p:xfrm>
            <a:off x="4290" y="2235"/>
            <a:ext cx="292" cy="271"/>
          </p:xfrm>
          <a:graphic>
            <a:graphicData uri="http://schemas.openxmlformats.org/presentationml/2006/ole">
              <p:oleObj spid="_x0000_s56335" name="Equation" r:id="rId7" imgW="152280" imgH="164880" progId="Equation.3">
                <p:embed/>
              </p:oleObj>
            </a:graphicData>
          </a:graphic>
        </p:graphicFrame>
      </p:grpSp>
      <p:grpSp>
        <p:nvGrpSpPr>
          <p:cNvPr id="56342" name="Group 22"/>
          <p:cNvGrpSpPr>
            <a:grpSpLocks/>
          </p:cNvGrpSpPr>
          <p:nvPr/>
        </p:nvGrpSpPr>
        <p:grpSpPr bwMode="auto">
          <a:xfrm>
            <a:off x="6619887" y="3503631"/>
            <a:ext cx="768350" cy="2640013"/>
            <a:chOff x="3648" y="1248"/>
            <a:chExt cx="484" cy="1663"/>
          </a:xfrm>
        </p:grpSpPr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3744" y="1584"/>
              <a:ext cx="96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6333" name="Object 13"/>
            <p:cNvGraphicFramePr>
              <a:graphicFrameLocks noChangeAspect="1"/>
            </p:cNvGraphicFramePr>
            <p:nvPr/>
          </p:nvGraphicFramePr>
          <p:xfrm>
            <a:off x="3648" y="1248"/>
            <a:ext cx="292" cy="271"/>
          </p:xfrm>
          <a:graphic>
            <a:graphicData uri="http://schemas.openxmlformats.org/presentationml/2006/ole">
              <p:oleObj spid="_x0000_s56333" name="Equation" r:id="rId8" imgW="152280" imgH="164880" progId="Equation.3">
                <p:embed/>
              </p:oleObj>
            </a:graphicData>
          </a:graphic>
        </p:graphicFrame>
        <p:graphicFrame>
          <p:nvGraphicFramePr>
            <p:cNvPr id="56336" name="Object 16"/>
            <p:cNvGraphicFramePr>
              <a:graphicFrameLocks noChangeAspect="1"/>
            </p:cNvGraphicFramePr>
            <p:nvPr/>
          </p:nvGraphicFramePr>
          <p:xfrm>
            <a:off x="3840" y="2640"/>
            <a:ext cx="292" cy="271"/>
          </p:xfrm>
          <a:graphic>
            <a:graphicData uri="http://schemas.openxmlformats.org/presentationml/2006/ole">
              <p:oleObj spid="_x0000_s56336" name="Equation" r:id="rId9" imgW="152280" imgH="164880" progId="Equation.3">
                <p:embed/>
              </p:oleObj>
            </a:graphicData>
          </a:graphic>
        </p:graphicFrame>
      </p:grpSp>
      <p:grpSp>
        <p:nvGrpSpPr>
          <p:cNvPr id="56343" name="Group 23"/>
          <p:cNvGrpSpPr>
            <a:grpSpLocks/>
          </p:cNvGrpSpPr>
          <p:nvPr/>
        </p:nvGrpSpPr>
        <p:grpSpPr bwMode="auto">
          <a:xfrm>
            <a:off x="6215074" y="3384569"/>
            <a:ext cx="577850" cy="2667000"/>
            <a:chOff x="3360" y="1188"/>
            <a:chExt cx="364" cy="1680"/>
          </a:xfrm>
        </p:grpSpPr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 rot="-1246389">
              <a:off x="3513" y="1620"/>
              <a:ext cx="96" cy="1248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6338" name="Object 18"/>
            <p:cNvGraphicFramePr>
              <a:graphicFrameLocks noChangeAspect="1"/>
            </p:cNvGraphicFramePr>
            <p:nvPr/>
          </p:nvGraphicFramePr>
          <p:xfrm>
            <a:off x="3360" y="1188"/>
            <a:ext cx="364" cy="230"/>
          </p:xfrm>
          <a:graphic>
            <a:graphicData uri="http://schemas.openxmlformats.org/presentationml/2006/ole">
              <p:oleObj spid="_x0000_s56338" name="Equation" r:id="rId10" imgW="190440" imgH="139680" progId="Equation.3">
                <p:embed/>
              </p:oleObj>
            </a:graphicData>
          </a:graphic>
        </p:graphicFrame>
        <p:sp>
          <p:nvSpPr>
            <p:cNvPr id="56341" name="Freeform 21"/>
            <p:cNvSpPr>
              <a:spLocks/>
            </p:cNvSpPr>
            <p:nvPr/>
          </p:nvSpPr>
          <p:spPr bwMode="auto">
            <a:xfrm>
              <a:off x="3360" y="1399"/>
              <a:ext cx="288" cy="185"/>
            </a:xfrm>
            <a:custGeom>
              <a:avLst/>
              <a:gdLst/>
              <a:ahLst/>
              <a:cxnLst>
                <a:cxn ang="0">
                  <a:pos x="288" y="41"/>
                </a:cxn>
                <a:cxn ang="0">
                  <a:pos x="96" y="24"/>
                </a:cxn>
                <a:cxn ang="0">
                  <a:pos x="0" y="185"/>
                </a:cxn>
              </a:cxnLst>
              <a:rect l="0" t="0" r="r" b="b"/>
              <a:pathLst>
                <a:path w="288" h="185">
                  <a:moveTo>
                    <a:pt x="288" y="41"/>
                  </a:moveTo>
                  <a:cubicBezTo>
                    <a:pt x="256" y="38"/>
                    <a:pt x="144" y="0"/>
                    <a:pt x="96" y="24"/>
                  </a:cubicBezTo>
                  <a:cubicBezTo>
                    <a:pt x="48" y="48"/>
                    <a:pt x="20" y="152"/>
                    <a:pt x="0" y="185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6351" name="Group 31"/>
          <p:cNvGrpSpPr>
            <a:grpSpLocks/>
          </p:cNvGrpSpPr>
          <p:nvPr/>
        </p:nvGrpSpPr>
        <p:grpSpPr bwMode="auto">
          <a:xfrm>
            <a:off x="8167699" y="3055956"/>
            <a:ext cx="682625" cy="2693988"/>
            <a:chOff x="4590" y="981"/>
            <a:chExt cx="430" cy="1697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 rot="-1246389">
              <a:off x="4638" y="981"/>
              <a:ext cx="96" cy="1248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6347" name="Object 27"/>
            <p:cNvGraphicFramePr>
              <a:graphicFrameLocks noChangeAspect="1"/>
            </p:cNvGraphicFramePr>
            <p:nvPr/>
          </p:nvGraphicFramePr>
          <p:xfrm>
            <a:off x="4656" y="2448"/>
            <a:ext cx="364" cy="230"/>
          </p:xfrm>
          <a:graphic>
            <a:graphicData uri="http://schemas.openxmlformats.org/presentationml/2006/ole">
              <p:oleObj spid="_x0000_s56347" name="Equation" r:id="rId11" imgW="190440" imgH="139680" progId="Equation.3">
                <p:embed/>
              </p:oleObj>
            </a:graphicData>
          </a:graphic>
        </p:graphicFrame>
        <p:sp>
          <p:nvSpPr>
            <p:cNvPr id="56348" name="Freeform 28"/>
            <p:cNvSpPr>
              <a:spLocks/>
            </p:cNvSpPr>
            <p:nvPr/>
          </p:nvSpPr>
          <p:spPr bwMode="auto">
            <a:xfrm>
              <a:off x="4590" y="2261"/>
              <a:ext cx="288" cy="192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96" y="168"/>
                </a:cxn>
                <a:cxn ang="0">
                  <a:pos x="288" y="0"/>
                </a:cxn>
              </a:cxnLst>
              <a:rect l="0" t="0" r="r" b="b"/>
              <a:pathLst>
                <a:path w="288" h="192">
                  <a:moveTo>
                    <a:pt x="0" y="144"/>
                  </a:moveTo>
                  <a:cubicBezTo>
                    <a:pt x="33" y="148"/>
                    <a:pt x="148" y="192"/>
                    <a:pt x="196" y="168"/>
                  </a:cubicBezTo>
                  <a:cubicBezTo>
                    <a:pt x="244" y="144"/>
                    <a:pt x="269" y="35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611188" y="260350"/>
            <a:ext cx="7632700" cy="13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刚体转动的</a:t>
            </a:r>
            <a:r>
              <a:rPr kumimoji="1" lang="zh-CN" altLang="en-US" sz="28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角速度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对于刚体上任意点都相同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（转轴方向不变时）。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减少了描述运动的参数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501E-CB28-4EFD-AFC9-AF998F1920A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57224" y="1357298"/>
            <a:ext cx="77104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 dirty="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结论</a:t>
            </a:r>
            <a:r>
              <a:rPr kumimoji="1" lang="zh-CN" altLang="en-US" sz="3600" b="1" dirty="0" smtClean="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：</a:t>
            </a:r>
            <a:endParaRPr kumimoji="1" lang="en-US" altLang="zh-CN" sz="3600" b="1" dirty="0" smtClean="0">
              <a:solidFill>
                <a:schemeClr val="hlink"/>
              </a:solidFill>
              <a:latin typeface="Times New Roman" pitchFamily="18" charset="0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 smtClean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        刚体运动</a:t>
            </a:r>
            <a:r>
              <a:rPr kumimoji="1" lang="zh-CN" altLang="en-US" sz="3200" b="1" dirty="0">
                <a:solidFill>
                  <a:srgbClr val="0000CC"/>
                </a:solidFill>
                <a:latin typeface="Times New Roman" pitchFamily="18" charset="0"/>
                <a:ea typeface="楷体_GB2312" pitchFamily="49" charset="-122"/>
              </a:rPr>
              <a:t>是既有平动又有转动，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5786" y="3571876"/>
            <a:ext cx="7561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可用</a:t>
            </a:r>
            <a:r>
              <a:rPr kumimoji="1" lang="zh-CN" altLang="en-US" sz="32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rPr>
              <a:t>质心的平动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加</a:t>
            </a:r>
            <a:r>
              <a:rPr kumimoji="1" lang="zh-CN" altLang="en-US" sz="32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rPr>
              <a:t>绕质心的转动</a:t>
            </a:r>
            <a:r>
              <a:rPr kumimoji="1" lang="zh-CN" altLang="en-US" sz="3200" b="1" dirty="0">
                <a:latin typeface="Times New Roman" pitchFamily="18" charset="0"/>
                <a:ea typeface="楷体_GB2312" pitchFamily="49" charset="-122"/>
              </a:rPr>
              <a:t>来描述。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7" grpId="0" autoUpdateAnimBg="0"/>
    </p:bldLst>
  </p:timing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dash"/>
          <a:miter lim="800000"/>
          <a:headEnd type="none" w="med" len="med"/>
          <a:tailEnd type="stealth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dash"/>
          <a:miter lim="800000"/>
          <a:headEnd type="none" w="med" len="med"/>
          <a:tailEnd type="stealth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1518</Words>
  <Application>Microsoft PowerPoint</Application>
  <PresentationFormat>全屏显示(4:3)</PresentationFormat>
  <Paragraphs>218</Paragraphs>
  <Slides>30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34" baseType="lpstr">
      <vt:lpstr>1_默认设计模板</vt:lpstr>
      <vt:lpstr>公式</vt:lpstr>
      <vt:lpstr>Equation</vt:lpstr>
      <vt:lpstr>MathType 5.0 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回转半径</vt:lpstr>
      <vt:lpstr>幻灯片 27</vt:lpstr>
      <vt:lpstr>幻灯片 28</vt:lpstr>
      <vt:lpstr>幻灯片 29</vt:lpstr>
      <vt:lpstr>幻灯片 30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刚体1</dc:title>
  <dc:creator>金庆华</dc:creator>
  <cp:lastModifiedBy>dell</cp:lastModifiedBy>
  <cp:revision>218</cp:revision>
  <dcterms:created xsi:type="dcterms:W3CDTF">1999-06-16T01:14:56Z</dcterms:created>
  <dcterms:modified xsi:type="dcterms:W3CDTF">2016-03-25T04:01:59Z</dcterms:modified>
</cp:coreProperties>
</file>